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77"/>
  </p:handoutMasterIdLst>
  <p:sldIdLst>
    <p:sldId id="398" r:id="rId3"/>
    <p:sldId id="257" r:id="rId4"/>
    <p:sldId id="259" r:id="rId6"/>
    <p:sldId id="345" r:id="rId7"/>
    <p:sldId id="258" r:id="rId8"/>
    <p:sldId id="260" r:id="rId9"/>
    <p:sldId id="262" r:id="rId10"/>
    <p:sldId id="263" r:id="rId11"/>
    <p:sldId id="511" r:id="rId12"/>
    <p:sldId id="512" r:id="rId13"/>
    <p:sldId id="267" r:id="rId14"/>
    <p:sldId id="268" r:id="rId15"/>
    <p:sldId id="269" r:id="rId16"/>
    <p:sldId id="272" r:id="rId17"/>
    <p:sldId id="270" r:id="rId18"/>
    <p:sldId id="271" r:id="rId19"/>
    <p:sldId id="454" r:id="rId20"/>
    <p:sldId id="273" r:id="rId21"/>
    <p:sldId id="274" r:id="rId22"/>
    <p:sldId id="275" r:id="rId23"/>
    <p:sldId id="276" r:id="rId24"/>
    <p:sldId id="282" r:id="rId25"/>
    <p:sldId id="283" r:id="rId26"/>
    <p:sldId id="281" r:id="rId27"/>
    <p:sldId id="455" r:id="rId28"/>
    <p:sldId id="280" r:id="rId29"/>
    <p:sldId id="456" r:id="rId30"/>
    <p:sldId id="279" r:id="rId31"/>
    <p:sldId id="287" r:id="rId32"/>
    <p:sldId id="457" r:id="rId33"/>
    <p:sldId id="288" r:id="rId34"/>
    <p:sldId id="315" r:id="rId35"/>
    <p:sldId id="458" r:id="rId36"/>
    <p:sldId id="459" r:id="rId37"/>
    <p:sldId id="291" r:id="rId38"/>
    <p:sldId id="292" r:id="rId39"/>
    <p:sldId id="461" r:id="rId40"/>
    <p:sldId id="293" r:id="rId41"/>
    <p:sldId id="462" r:id="rId42"/>
    <p:sldId id="294" r:id="rId43"/>
    <p:sldId id="463" r:id="rId44"/>
    <p:sldId id="295" r:id="rId45"/>
    <p:sldId id="296" r:id="rId46"/>
    <p:sldId id="297" r:id="rId47"/>
    <p:sldId id="298" r:id="rId48"/>
    <p:sldId id="299" r:id="rId49"/>
    <p:sldId id="464" r:id="rId50"/>
    <p:sldId id="300" r:id="rId51"/>
    <p:sldId id="301" r:id="rId52"/>
    <p:sldId id="465" r:id="rId53"/>
    <p:sldId id="466" r:id="rId54"/>
    <p:sldId id="467" r:id="rId55"/>
    <p:sldId id="302" r:id="rId56"/>
    <p:sldId id="468" r:id="rId57"/>
    <p:sldId id="469" r:id="rId58"/>
    <p:sldId id="471" r:id="rId59"/>
    <p:sldId id="473" r:id="rId60"/>
    <p:sldId id="474" r:id="rId61"/>
    <p:sldId id="475" r:id="rId62"/>
    <p:sldId id="476" r:id="rId63"/>
    <p:sldId id="477" r:id="rId64"/>
    <p:sldId id="478" r:id="rId65"/>
    <p:sldId id="479" r:id="rId66"/>
    <p:sldId id="480" r:id="rId67"/>
    <p:sldId id="303" r:id="rId68"/>
    <p:sldId id="481" r:id="rId69"/>
    <p:sldId id="482" r:id="rId70"/>
    <p:sldId id="484" r:id="rId71"/>
    <p:sldId id="304" r:id="rId72"/>
    <p:sldId id="485" r:id="rId73"/>
    <p:sldId id="305" r:id="rId74"/>
    <p:sldId id="306" r:id="rId75"/>
    <p:sldId id="307" r:id="rId7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34"/>
        <p:guide pos="3978"/>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bleStyles" Target="tableStyles.xml"/><Relationship Id="rId8" Type="http://schemas.openxmlformats.org/officeDocument/2006/relationships/slide" Target="slides/slide5.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handoutMaster" Target="handoutMasters/handoutMaster1.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8"/>
          <a:stretch>
            <a:fillRect/>
          </a:stretch>
        </p:blipFill>
        <p:spPr>
          <a:xfrm>
            <a:off x="11417300" y="63500"/>
            <a:ext cx="671195" cy="2171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2.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5.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7.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6.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hemeOverride" Target="../theme/themeOverride3.xml"/><Relationship Id="rId2" Type="http://schemas.openxmlformats.org/officeDocument/2006/relationships/tags" Target="../tags/tag104.xml"/><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image" Target="../media/image20.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22.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3.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image" Target="../media/image24.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endParaRPr lang="zh-CN" altLang="en-US" sz="169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endParaRPr lang="zh-CN" altLang="en-US" sz="253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391160" y="266065"/>
            <a:ext cx="11451590" cy="657479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solidFill>
                  <a:schemeClr val="accent2">
                    <a:lumMod val="75000"/>
                  </a:schemeClr>
                </a:solidFill>
                <a:latin typeface="Times New Roman" panose="02020603050405020304" charset="0"/>
                <a:ea typeface="+mn-ea"/>
                <a:cs typeface="Times New Roman" panose="02020603050405020304" charset="0"/>
                <a:sym typeface="+mn-ea"/>
              </a:rPr>
              <a:t>reference /ˈrefrəns / </a:t>
            </a:r>
            <a:endParaRPr sz="3200">
              <a:solidFill>
                <a:schemeClr val="accent2">
                  <a:lumMod val="75000"/>
                </a:schemeClr>
              </a:solidFill>
              <a:latin typeface="Times New Roman" panose="02020603050405020304" charset="0"/>
              <a:ea typeface="+mn-ea"/>
              <a:cs typeface="Times New Roman" panose="02020603050405020304" charset="0"/>
            </a:endParaRPr>
          </a:p>
          <a:p>
            <a:r>
              <a:rPr sz="3200">
                <a:solidFill>
                  <a:schemeClr val="accent2">
                    <a:lumMod val="75000"/>
                  </a:schemeClr>
                </a:solidFill>
                <a:latin typeface="Times New Roman" panose="02020603050405020304" charset="0"/>
                <a:ea typeface="+mn-ea"/>
                <a:cs typeface="Times New Roman" panose="02020603050405020304" charset="0"/>
                <a:sym typeface="+mn-ea"/>
              </a:rPr>
              <a:t>reference books</a:t>
            </a:r>
            <a:endParaRPr sz="3200">
              <a:solidFill>
                <a:schemeClr val="accent2">
                  <a:lumMod val="75000"/>
                </a:schemeClr>
              </a:solidFill>
              <a:latin typeface="Times New Roman" panose="02020603050405020304" charset="0"/>
              <a:ea typeface="+mn-ea"/>
              <a:cs typeface="Times New Roman" panose="02020603050405020304" charset="0"/>
              <a:sym typeface="+mn-ea"/>
            </a:endParaRPr>
          </a:p>
          <a:p>
            <a:r>
              <a:rPr sz="3200">
                <a:latin typeface="Times New Roman" panose="02020603050405020304" charset="0"/>
                <a:ea typeface="+mn-ea"/>
                <a:cs typeface="Times New Roman" panose="02020603050405020304" charset="0"/>
              </a:rPr>
              <a:t>I wrote down the name of the hotel for future ___</a:t>
            </a:r>
            <a:r>
              <a:rPr sz="3200">
                <a:latin typeface="Times New Roman" panose="02020603050405020304" charset="0"/>
                <a:ea typeface="+mn-ea"/>
                <a:cs typeface="Times New Roman" panose="02020603050405020304" charset="0"/>
                <a:sym typeface="+mn-ea"/>
              </a:rPr>
              <a:t>____</a:t>
            </a:r>
            <a:r>
              <a:rPr sz="3200">
                <a:latin typeface="Times New Roman" panose="02020603050405020304" charset="0"/>
                <a:ea typeface="+mn-ea"/>
                <a:cs typeface="Times New Roman" panose="02020603050405020304" charset="0"/>
              </a:rPr>
              <a:t>__.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我记下了这家酒店的名字，以后也许用得着。</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She made no _________ to her illness but only to her future plans.</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她没有提到她的病，只说了她未来的计划。</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There are several _________ books to help you make your choice.</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有几本参考书帮你作出选择。</a:t>
            </a:r>
            <a:endParaRPr sz="3200">
              <a:latin typeface="Times New Roman" panose="02020603050405020304" charset="0"/>
              <a:ea typeface="+mn-ea"/>
              <a:cs typeface="Times New Roman" panose="02020603050405020304" charset="0"/>
            </a:endParaRPr>
          </a:p>
        </p:txBody>
      </p:sp>
      <p:sp>
        <p:nvSpPr>
          <p:cNvPr id="5" name="文本框 4"/>
          <p:cNvSpPr txBox="1"/>
          <p:nvPr>
            <p:custDataLst>
              <p:tags r:id="rId1"/>
            </p:custDataLst>
          </p:nvPr>
        </p:nvSpPr>
        <p:spPr>
          <a:xfrm>
            <a:off x="3042285" y="3015615"/>
            <a:ext cx="1962785"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reference</a:t>
            </a:r>
            <a:r>
              <a:rPr lang="en-US" altLang="en-US" sz="3200" b="1" spc="150">
                <a:solidFill>
                  <a:schemeClr val="accent2">
                    <a:lumMod val="75000"/>
                  </a:schemeClr>
                </a:solidFill>
                <a:latin typeface="Times New Roman" panose="02020603050405020304" charset="0"/>
                <a:cs typeface="Times New Roman" panose="02020603050405020304" charset="0"/>
                <a:sym typeface="+mn-ea"/>
              </a:rPr>
              <a:t> </a:t>
            </a:r>
            <a:endParaRPr lang="en-US"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9613900" y="2014855"/>
            <a:ext cx="1962785"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reference</a:t>
            </a:r>
            <a:r>
              <a:rPr lang="en-US" altLang="en-US" sz="3200" b="1" spc="150">
                <a:solidFill>
                  <a:schemeClr val="accent2">
                    <a:lumMod val="75000"/>
                  </a:schemeClr>
                </a:solidFill>
                <a:latin typeface="Times New Roman" panose="02020603050405020304" charset="0"/>
                <a:cs typeface="Times New Roman" panose="02020603050405020304" charset="0"/>
                <a:sym typeface="+mn-ea"/>
              </a:rPr>
              <a:t> </a:t>
            </a:r>
            <a:endParaRPr lang="en-US"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4074795" y="4447540"/>
            <a:ext cx="1962785"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reference</a:t>
            </a:r>
            <a:r>
              <a:rPr lang="en-US" altLang="en-US" sz="3200" b="1" spc="150">
                <a:solidFill>
                  <a:schemeClr val="accent2">
                    <a:lumMod val="75000"/>
                  </a:schemeClr>
                </a:solidFill>
                <a:latin typeface="Times New Roman" panose="02020603050405020304" charset="0"/>
                <a:cs typeface="Times New Roman" panose="02020603050405020304" charset="0"/>
                <a:sym typeface="+mn-ea"/>
              </a:rPr>
              <a:t> </a:t>
            </a:r>
            <a:endParaRPr lang="en-US"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20" name="文本框 19"/>
          <p:cNvSpPr txBox="1"/>
          <p:nvPr/>
        </p:nvSpPr>
        <p:spPr>
          <a:xfrm>
            <a:off x="4399915" y="1033780"/>
            <a:ext cx="3789680" cy="583565"/>
          </a:xfrm>
          <a:prstGeom prst="rect">
            <a:avLst/>
          </a:prstGeom>
          <a:noFill/>
        </p:spPr>
        <p:txBody>
          <a:bodyPr wrap="none" rtlCol="0">
            <a:spAutoFit/>
          </a:bodyPr>
          <a:p>
            <a:pPr algn="l"/>
            <a:r>
              <a:rPr lang="zh-CN" altLang="en-US" sz="3200" b="1" spc="200">
                <a:solidFill>
                  <a:srgbClr val="7030A0"/>
                </a:solidFill>
                <a:uFillTx/>
                <a:latin typeface="Times New Roman" panose="02020603050405020304" charset="0"/>
                <a:cs typeface="Times New Roman" panose="02020603050405020304" charset="0"/>
                <a:sym typeface="+mn-ea"/>
              </a:rPr>
              <a:t>n. 指称关系；</a:t>
            </a:r>
            <a:r>
              <a:rPr lang="en-US" altLang="zh-CN" sz="3200" b="1" spc="200">
                <a:solidFill>
                  <a:srgbClr val="7030A0"/>
                </a:solidFill>
                <a:uFillTx/>
                <a:latin typeface="Times New Roman" panose="02020603050405020304" charset="0"/>
                <a:cs typeface="Times New Roman" panose="02020603050405020304" charset="0"/>
                <a:sym typeface="+mn-ea"/>
              </a:rPr>
              <a:t>	</a:t>
            </a:r>
            <a:r>
              <a:rPr lang="zh-CN" altLang="en-US" sz="3200" b="1" spc="200">
                <a:solidFill>
                  <a:srgbClr val="7030A0"/>
                </a:solidFill>
                <a:uFillTx/>
                <a:latin typeface="Times New Roman" panose="02020603050405020304" charset="0"/>
                <a:cs typeface="Times New Roman" panose="02020603050405020304" charset="0"/>
                <a:sym typeface="+mn-ea"/>
              </a:rPr>
              <a:t>参考</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3641090" y="1564005"/>
            <a:ext cx="2568575" cy="583565"/>
          </a:xfrm>
          <a:prstGeom prst="rect">
            <a:avLst/>
          </a:prstGeom>
          <a:noFill/>
        </p:spPr>
        <p:txBody>
          <a:bodyPr wrap="square" rtlCol="0">
            <a:spAutoFit/>
          </a:bodyPr>
          <a:p>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 </a:t>
            </a:r>
            <a:r>
              <a:rPr lang="zh-CN" altLang="en-US" sz="3200" b="1" spc="200" dirty="0">
                <a:solidFill>
                  <a:srgbClr val="7030A0"/>
                </a:solidFill>
                <a:uFillTx/>
                <a:latin typeface="Times New Roman" panose="02020603050405020304" charset="0"/>
                <a:cs typeface="Times New Roman" panose="02020603050405020304" charset="0"/>
                <a:sym typeface="+mn-ea"/>
              </a:rPr>
              <a:t>参考书</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 calcmode="lin" valueType="num">
                                      <p:cBhvr additive="base">
                                        <p:cTn id="3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anim calcmode="lin" valueType="num">
                                      <p:cBhvr additive="base">
                                        <p:cTn id="3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 calcmode="lin" valueType="num">
                                      <p:cBhvr additive="base">
                                        <p:cTn id="3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xEl>
                                              <p:pRg st="5" end="5"/>
                                            </p:txEl>
                                          </p:spTgt>
                                        </p:tgtEl>
                                        <p:attrNameLst>
                                          <p:attrName>style.visibility</p:attrName>
                                        </p:attrNameLst>
                                      </p:cBhvr>
                                      <p:to>
                                        <p:strVal val="visible"/>
                                      </p:to>
                                    </p:set>
                                    <p:anim calcmode="lin" valueType="num">
                                      <p:cBhvr additive="base">
                                        <p:cTn id="4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 calcmode="lin" valueType="num">
                                      <p:cBhvr additive="base">
                                        <p:cTn id="4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xEl>
                                              <p:pRg st="7" end="7"/>
                                            </p:txEl>
                                          </p:spTgt>
                                        </p:tgtEl>
                                        <p:attrNameLst>
                                          <p:attrName>style.visibility</p:attrName>
                                        </p:attrNameLst>
                                      </p:cBhvr>
                                      <p:to>
                                        <p:strVal val="visible"/>
                                      </p:to>
                                    </p:set>
                                    <p:anim calcmode="lin" valueType="num">
                                      <p:cBhvr additive="base">
                                        <p:cTn id="51"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3" grpId="0"/>
      <p:bldP spid="3" grpId="1"/>
      <p:bldP spid="4" grpId="0"/>
      <p:bldP spid="4" grpId="1"/>
      <p:bldP spid="5" grpId="0"/>
      <p:bldP spid="5"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44407" y="24213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5.system /ˈsɪstəm / n. </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3548380" y="335915"/>
            <a:ext cx="18021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体系；系统</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61595" y="889635"/>
            <a:ext cx="12068810" cy="6369685"/>
          </a:xfrm>
          <a:prstGeom prst="rect">
            <a:avLst/>
          </a:prstGeom>
          <a:noFill/>
        </p:spPr>
        <p:txBody>
          <a:bodyPr wrap="squar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破拆法：sy(死要)+(stem主干)  助记：既然身在</a:t>
            </a:r>
            <a:r>
              <a:rPr lang="zh-CN" altLang="en-US" sz="2400" b="1">
                <a:solidFill>
                  <a:srgbClr val="7030A0"/>
                </a:solidFill>
                <a:latin typeface="Times New Roman" panose="02020603050405020304" charset="0"/>
                <a:cs typeface="Times New Roman" panose="02020603050405020304" charset="0"/>
                <a:sym typeface="+mn-ea"/>
              </a:rPr>
              <a:t>系统</a:t>
            </a:r>
            <a:r>
              <a:rPr lang="zh-CN" altLang="en-US" sz="2400" b="1">
                <a:solidFill>
                  <a:schemeClr val="accent2">
                    <a:lumMod val="75000"/>
                  </a:schemeClr>
                </a:solidFill>
                <a:latin typeface="Times New Roman" panose="02020603050405020304" charset="0"/>
                <a:cs typeface="Times New Roman" panose="02020603050405020304" charset="0"/>
                <a:sym typeface="+mn-ea"/>
              </a:rPr>
              <a:t>里，</a:t>
            </a:r>
            <a:r>
              <a:rPr lang="zh-CN" altLang="en-US" sz="2400" b="1" u="sng">
                <a:solidFill>
                  <a:schemeClr val="accent2">
                    <a:lumMod val="75000"/>
                  </a:schemeClr>
                </a:solidFill>
                <a:latin typeface="Times New Roman" panose="02020603050405020304" charset="0"/>
                <a:cs typeface="Times New Roman" panose="02020603050405020304" charset="0"/>
                <a:sym typeface="+mn-ea"/>
              </a:rPr>
              <a:t>死也要</a:t>
            </a:r>
            <a:r>
              <a:rPr lang="zh-CN" altLang="en-US" sz="2400" b="1">
                <a:solidFill>
                  <a:schemeClr val="accent2">
                    <a:lumMod val="75000"/>
                  </a:schemeClr>
                </a:solidFill>
                <a:latin typeface="Times New Roman" panose="02020603050405020304" charset="0"/>
                <a:cs typeface="Times New Roman" panose="02020603050405020304" charset="0"/>
                <a:sym typeface="+mn-ea"/>
              </a:rPr>
              <a:t>跟随</a:t>
            </a:r>
            <a:r>
              <a:rPr lang="zh-CN" altLang="en-US" sz="2400" b="1" u="sng">
                <a:solidFill>
                  <a:schemeClr val="accent2">
                    <a:lumMod val="75000"/>
                  </a:schemeClr>
                </a:solidFill>
                <a:latin typeface="Times New Roman" panose="02020603050405020304" charset="0"/>
                <a:cs typeface="Times New Roman" panose="02020603050405020304" charset="0"/>
                <a:sym typeface="+mn-ea"/>
              </a:rPr>
              <a:t>主干</a:t>
            </a:r>
            <a:r>
              <a:rPr lang="zh-CN" altLang="en-US" sz="2400" b="1">
                <a:solidFill>
                  <a:schemeClr val="accent2">
                    <a:lumMod val="75000"/>
                  </a:schemeClr>
                </a:solidFill>
                <a:latin typeface="Times New Roman" panose="02020603050405020304" charset="0"/>
                <a:cs typeface="Times New Roman" panose="02020603050405020304" charset="0"/>
                <a:sym typeface="+mn-ea"/>
              </a:rPr>
              <a:t>。</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THE CHINESE WRITING </a:t>
            </a:r>
            <a:r>
              <a:rPr lang="zh-CN" altLang="en-US" sz="2400" b="1">
                <a:solidFill>
                  <a:schemeClr val="accent2">
                    <a:lumMod val="75000"/>
                  </a:schemeClr>
                </a:solidFill>
                <a:latin typeface="Times New Roman" panose="02020603050405020304" charset="0"/>
                <a:cs typeface="Times New Roman" panose="02020603050405020304" charset="0"/>
                <a:sym typeface="+mn-ea"/>
              </a:rPr>
              <a:t>SYSTEM</a:t>
            </a:r>
            <a:r>
              <a:rPr lang="zh-CN" altLang="en-US" sz="2400" b="1">
                <a:solidFill>
                  <a:schemeClr val="tx1"/>
                </a:solidFill>
                <a:latin typeface="Times New Roman" panose="02020603050405020304" charset="0"/>
                <a:cs typeface="Times New Roman" panose="02020603050405020304" charset="0"/>
                <a:sym typeface="+mn-ea"/>
              </a:rPr>
              <a:t>: CONNECTING THE PAST AND THE PRESENT</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汉语书写系统：连接过去和现在</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solar system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a transport system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educational system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ecosystem</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People think that there are many shortcomings in our </a:t>
            </a:r>
            <a:r>
              <a:rPr lang="zh-CN" altLang="en-US" sz="2400" b="1">
                <a:solidFill>
                  <a:schemeClr val="accent2">
                    <a:lumMod val="75000"/>
                  </a:schemeClr>
                </a:solidFill>
                <a:latin typeface="Times New Roman" panose="02020603050405020304" charset="0"/>
                <a:cs typeface="Times New Roman" panose="02020603050405020304" charset="0"/>
                <a:sym typeface="+mn-ea"/>
              </a:rPr>
              <a:t>educational system</a:t>
            </a:r>
            <a:r>
              <a:rPr lang="zh-CN" altLang="en-US" sz="2400" b="1">
                <a:solidFill>
                  <a:schemeClr val="tx1"/>
                </a:solidFill>
                <a:latin typeface="Times New Roman" panose="02020603050405020304" charset="0"/>
                <a:cs typeface="Times New Roman" panose="02020603050405020304" charset="0"/>
                <a:sym typeface="+mn-ea"/>
              </a:rPr>
              <a:t>.</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人们认为我们的教育制度有很多缺陷。</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The global warming will surely influence the </a:t>
            </a:r>
            <a:r>
              <a:rPr lang="zh-CN" altLang="en-US" sz="2400" b="1">
                <a:solidFill>
                  <a:schemeClr val="accent2">
                    <a:lumMod val="75000"/>
                  </a:schemeClr>
                </a:solidFill>
                <a:latin typeface="Times New Roman" panose="02020603050405020304" charset="0"/>
                <a:cs typeface="Times New Roman" panose="02020603050405020304" charset="0"/>
                <a:sym typeface="+mn-ea"/>
              </a:rPr>
              <a:t>ecosystem</a:t>
            </a:r>
            <a:r>
              <a:rPr lang="zh-CN" altLang="en-US" sz="2400" b="1">
                <a:solidFill>
                  <a:schemeClr val="tx1"/>
                </a:solidFill>
                <a:latin typeface="Times New Roman" panose="02020603050405020304" charset="0"/>
                <a:cs typeface="Times New Roman" panose="02020603050405020304" charset="0"/>
                <a:sym typeface="+mn-ea"/>
              </a:rPr>
              <a:t>.</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全球变暖一定会影响生态系统。</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As the public </a:t>
            </a:r>
            <a:r>
              <a:rPr lang="zh-CN" altLang="en-US" sz="2400" b="1">
                <a:solidFill>
                  <a:schemeClr val="accent2">
                    <a:lumMod val="75000"/>
                  </a:schemeClr>
                </a:solidFill>
                <a:latin typeface="Times New Roman" panose="02020603050405020304" charset="0"/>
                <a:cs typeface="Times New Roman" panose="02020603050405020304" charset="0"/>
                <a:sym typeface="+mn-ea"/>
              </a:rPr>
              <a:t>transport </a:t>
            </a:r>
            <a:r>
              <a:rPr lang="zh-CN" altLang="en-US" sz="2400" b="1">
                <a:solidFill>
                  <a:schemeClr val="accent2">
                    <a:lumMod val="75000"/>
                  </a:schemeClr>
                </a:solidFill>
                <a:latin typeface="Times New Roman" panose="02020603050405020304" charset="0"/>
                <a:cs typeface="Times New Roman" panose="02020603050405020304" charset="0"/>
                <a:sym typeface="+mn-ea"/>
              </a:rPr>
              <a:t>system </a:t>
            </a:r>
            <a:r>
              <a:rPr lang="zh-CN" altLang="en-US" sz="2400" b="1">
                <a:solidFill>
                  <a:schemeClr val="tx1"/>
                </a:solidFill>
                <a:latin typeface="Times New Roman" panose="02020603050405020304" charset="0"/>
                <a:cs typeface="Times New Roman" panose="02020603050405020304" charset="0"/>
                <a:sym typeface="+mn-ea"/>
              </a:rPr>
              <a:t>can't satisfy people's needs, many people turn to private cars. </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因为公共交通系统不能满足人们的需求，许多人转向了私家车。</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a:p>
            <a:pPr algn="l"/>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2656840" y="2010410"/>
            <a:ext cx="1529715" cy="1568450"/>
          </a:xfrm>
          <a:prstGeom prst="rect">
            <a:avLst/>
          </a:prstGeom>
          <a:noFill/>
        </p:spPr>
        <p:txBody>
          <a:bodyPr wrap="square" rtlCol="0">
            <a:spAutoFit/>
          </a:bodyPr>
          <a:p>
            <a:r>
              <a:rPr lang="zh-CN" altLang="en-US" sz="2400" b="1">
                <a:solidFill>
                  <a:srgbClr val="7030A0"/>
                </a:solidFill>
                <a:latin typeface="Times New Roman" panose="02020603050405020304" charset="0"/>
                <a:cs typeface="Times New Roman" panose="02020603050405020304" charset="0"/>
                <a:sym typeface="+mn-ea"/>
              </a:rPr>
              <a:t>太阳系</a:t>
            </a:r>
            <a:endParaRPr lang="zh-CN" altLang="en-US" sz="2400" b="1">
              <a:solidFill>
                <a:srgbClr val="7030A0"/>
              </a:solidFill>
              <a:latin typeface="Times New Roman" panose="02020603050405020304" charset="0"/>
              <a:cs typeface="Times New Roman" panose="02020603050405020304" charset="0"/>
              <a:sym typeface="+mn-ea"/>
            </a:endParaRPr>
          </a:p>
          <a:p>
            <a:pPr algn="l"/>
            <a:r>
              <a:rPr lang="zh-CN" altLang="en-US" sz="2400" b="1">
                <a:solidFill>
                  <a:srgbClr val="7030A0"/>
                </a:solidFill>
                <a:latin typeface="Times New Roman" panose="02020603050405020304" charset="0"/>
                <a:cs typeface="Times New Roman" panose="02020603050405020304" charset="0"/>
                <a:sym typeface="+mn-ea"/>
              </a:rPr>
              <a:t>运输系统</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rgbClr val="7030A0"/>
                </a:solidFill>
                <a:latin typeface="Times New Roman" panose="02020603050405020304" charset="0"/>
                <a:cs typeface="Times New Roman" panose="02020603050405020304" charset="0"/>
                <a:sym typeface="+mn-ea"/>
              </a:rPr>
              <a:t>教育体制</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rgbClr val="7030A0"/>
                </a:solidFill>
                <a:latin typeface="Times New Roman" panose="02020603050405020304" charset="0"/>
                <a:cs typeface="Times New Roman" panose="02020603050405020304" charset="0"/>
                <a:sym typeface="+mn-ea"/>
              </a:rPr>
              <a:t>生态系统</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 calcmode="lin" valueType="num">
                                      <p:cBhvr additive="base">
                                        <p:cTn id="19"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anim calcmode="lin" valueType="num">
                                      <p:cBhvr additive="base">
                                        <p:cTn id="2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 calcmode="lin" valueType="num">
                                      <p:cBhvr additive="base">
                                        <p:cTn id="3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xEl>
                                              <p:pRg st="4" end="4"/>
                                            </p:txEl>
                                          </p:spTgt>
                                        </p:tgtEl>
                                        <p:attrNameLst>
                                          <p:attrName>style.visibility</p:attrName>
                                        </p:attrNameLst>
                                      </p:cBhvr>
                                      <p:to>
                                        <p:strVal val="visible"/>
                                      </p:to>
                                    </p:set>
                                    <p:anim calcmode="lin" valueType="num">
                                      <p:cBhvr additive="base">
                                        <p:cTn id="41"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xEl>
                                              <p:pRg st="5" end="5"/>
                                            </p:txEl>
                                          </p:spTgt>
                                        </p:tgtEl>
                                        <p:attrNameLst>
                                          <p:attrName>style.visibility</p:attrName>
                                        </p:attrNameLst>
                                      </p:cBhvr>
                                      <p:to>
                                        <p:strVal val="visible"/>
                                      </p:to>
                                    </p:set>
                                    <p:anim calcmode="lin" valueType="num">
                                      <p:cBhvr additive="base">
                                        <p:cTn id="47"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
                                            <p:txEl>
                                              <p:pRg st="6" end="6"/>
                                            </p:txEl>
                                          </p:spTgt>
                                        </p:tgtEl>
                                        <p:attrNameLst>
                                          <p:attrName>style.visibility</p:attrName>
                                        </p:attrNameLst>
                                      </p:cBhvr>
                                      <p:to>
                                        <p:strVal val="visible"/>
                                      </p:to>
                                    </p:set>
                                    <p:anim calcmode="lin" valueType="num">
                                      <p:cBhvr additive="base">
                                        <p:cTn id="53"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1">
                                            <p:txEl>
                                              <p:pRg st="7" end="7"/>
                                            </p:txEl>
                                          </p:spTgt>
                                        </p:tgtEl>
                                        <p:attrNameLst>
                                          <p:attrName>style.visibility</p:attrName>
                                        </p:attrNameLst>
                                      </p:cBhvr>
                                      <p:to>
                                        <p:strVal val="visible"/>
                                      </p:to>
                                    </p:set>
                                    <p:anim calcmode="lin" valueType="num">
                                      <p:cBhvr additive="base">
                                        <p:cTn id="59"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7" end="7"/>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
                                            <p:txEl>
                                              <p:pRg st="8" end="8"/>
                                            </p:txEl>
                                          </p:spTgt>
                                        </p:tgtEl>
                                        <p:attrNameLst>
                                          <p:attrName>style.visibility</p:attrName>
                                        </p:attrNameLst>
                                      </p:cBhvr>
                                      <p:to>
                                        <p:strVal val="visible"/>
                                      </p:to>
                                    </p:set>
                                    <p:anim calcmode="lin" valueType="num">
                                      <p:cBhvr additive="base">
                                        <p:cTn id="63"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8" end="8"/>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1">
                                            <p:txEl>
                                              <p:pRg st="9" end="9"/>
                                            </p:txEl>
                                          </p:spTgt>
                                        </p:tgtEl>
                                        <p:attrNameLst>
                                          <p:attrName>style.visibility</p:attrName>
                                        </p:attrNameLst>
                                      </p:cBhvr>
                                      <p:to>
                                        <p:strVal val="visible"/>
                                      </p:to>
                                    </p:set>
                                    <p:anim calcmode="lin" valueType="num">
                                      <p:cBhvr additive="base">
                                        <p:cTn id="67" dur="500" fill="hold"/>
                                        <p:tgtEl>
                                          <p:spTgt spid="21">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9" end="9"/>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1">
                                            <p:txEl>
                                              <p:pRg st="10" end="10"/>
                                            </p:txEl>
                                          </p:spTgt>
                                        </p:tgtEl>
                                        <p:attrNameLst>
                                          <p:attrName>style.visibility</p:attrName>
                                        </p:attrNameLst>
                                      </p:cBhvr>
                                      <p:to>
                                        <p:strVal val="visible"/>
                                      </p:to>
                                    </p:set>
                                    <p:anim calcmode="lin" valueType="num">
                                      <p:cBhvr additive="base">
                                        <p:cTn id="71" dur="500" fill="hold"/>
                                        <p:tgtEl>
                                          <p:spTgt spid="21">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1">
                                            <p:txEl>
                                              <p:pRg st="10" end="1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xEl>
                                              <p:pRg st="11" end="11"/>
                                            </p:txEl>
                                          </p:spTgt>
                                        </p:tgtEl>
                                        <p:attrNameLst>
                                          <p:attrName>style.visibility</p:attrName>
                                        </p:attrNameLst>
                                      </p:cBhvr>
                                      <p:to>
                                        <p:strVal val="visible"/>
                                      </p:to>
                                    </p:set>
                                    <p:anim calcmode="lin" valueType="num">
                                      <p:cBhvr additive="base">
                                        <p:cTn id="75" dur="500" fill="hold"/>
                                        <p:tgtEl>
                                          <p:spTgt spid="21">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1">
                                            <p:txEl>
                                              <p:pRg st="11" end="11"/>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1">
                                            <p:txEl>
                                              <p:pRg st="12" end="12"/>
                                            </p:txEl>
                                          </p:spTgt>
                                        </p:tgtEl>
                                        <p:attrNameLst>
                                          <p:attrName>style.visibility</p:attrName>
                                        </p:attrNameLst>
                                      </p:cBhvr>
                                      <p:to>
                                        <p:strVal val="visible"/>
                                      </p:to>
                                    </p:set>
                                    <p:anim calcmode="lin" valueType="num">
                                      <p:cBhvr additive="base">
                                        <p:cTn id="79" dur="500" fill="hold"/>
                                        <p:tgtEl>
                                          <p:spTgt spid="21">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容纳填空"/>
          <p:cNvPicPr>
            <a:picLocks noChangeAspect="1"/>
          </p:cNvPicPr>
          <p:nvPr/>
        </p:nvPicPr>
        <p:blipFill>
          <a:blip r:embed="rId1"/>
          <a:stretch>
            <a:fillRect/>
          </a:stretch>
        </p:blipFill>
        <p:spPr>
          <a:xfrm>
            <a:off x="536575" y="880745"/>
            <a:ext cx="10617835" cy="6187440"/>
          </a:xfrm>
          <a:prstGeom prst="rect">
            <a:avLst/>
          </a:prstGeom>
        </p:spPr>
      </p:pic>
      <p:sp>
        <p:nvSpPr>
          <p:cNvPr id="6" name="标题 1"/>
          <p:cNvSpPr>
            <a:spLocks noGrp="1"/>
          </p:cNvSpPr>
          <p:nvPr/>
        </p:nvSpPr>
        <p:spPr>
          <a:xfrm>
            <a:off x="233045" y="297180"/>
            <a:ext cx="11725275" cy="459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3200">
                <a:latin typeface="Times New Roman" panose="02020603050405020304" charset="0"/>
                <a:ea typeface="+mn-ea"/>
                <a:cs typeface="Times New Roman" panose="02020603050405020304" charset="0"/>
              </a:rPr>
              <a:t>6.</a:t>
            </a:r>
            <a:r>
              <a:rPr sz="3200">
                <a:latin typeface="Times New Roman" panose="02020603050405020304" charset="0"/>
                <a:ea typeface="+mn-ea"/>
                <a:cs typeface="Times New Roman" panose="02020603050405020304" charset="0"/>
              </a:rPr>
              <a:t>civilization /sɪvəlaɪˈzeɪʃn/ n.</a:t>
            </a:r>
            <a:endParaRPr sz="3200">
              <a:latin typeface="Times New Roman" panose="02020603050405020304" charset="0"/>
              <a:ea typeface="+mn-ea"/>
              <a:cs typeface="Times New Roman" panose="02020603050405020304" charset="0"/>
            </a:endParaRPr>
          </a:p>
          <a:p>
            <a:pPr algn="just"/>
            <a:endParaRPr>
              <a:solidFill>
                <a:schemeClr val="tx1"/>
              </a:solidFill>
              <a:latin typeface="Times New Roman" panose="02020603050405020304" charset="0"/>
              <a:ea typeface="+mn-ea"/>
              <a:cs typeface="Times New Roman" panose="02020603050405020304" charset="0"/>
            </a:endParaRPr>
          </a:p>
        </p:txBody>
      </p:sp>
      <p:sp>
        <p:nvSpPr>
          <p:cNvPr id="20" name="文本框 19"/>
          <p:cNvSpPr txBox="1"/>
          <p:nvPr/>
        </p:nvSpPr>
        <p:spPr>
          <a:xfrm>
            <a:off x="6322060" y="297180"/>
            <a:ext cx="3161030" cy="583565"/>
          </a:xfrm>
          <a:prstGeom prst="rect">
            <a:avLst/>
          </a:prstGeom>
          <a:noFill/>
        </p:spPr>
        <p:txBody>
          <a:bodyPr wrap="none" rtlCol="0">
            <a:spAutoFit/>
          </a:bodyPr>
          <a:p>
            <a:pPr algn="l"/>
            <a:r>
              <a:rPr lang="en-US" altLang="en-US" sz="3200" b="1" spc="150" dirty="0">
                <a:solidFill>
                  <a:srgbClr val="7030A0"/>
                </a:solidFill>
                <a:uFillTx/>
                <a:latin typeface="Times New Roman" panose="02020603050405020304" charset="0"/>
                <a:cs typeface="Times New Roman" panose="02020603050405020304" charset="0"/>
                <a:sym typeface="+mn-ea"/>
              </a:rPr>
              <a:t>文明；文明世界</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33045" y="880745"/>
            <a:ext cx="1170305" cy="634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a:latin typeface="Times New Roman" panose="02020603050405020304" charset="0"/>
                <a:ea typeface="+mn-ea"/>
                <a:cs typeface="Times New Roman" panose="02020603050405020304" charset="0"/>
              </a:rPr>
              <a:t>词群：</a:t>
            </a:r>
            <a:endParaRPr lang="en-US" altLang="zh-CN" sz="2400">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883410" y="322961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容纳</a:t>
            </a:r>
            <a:endParaRPr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961005" y="279273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城市</a:t>
            </a:r>
            <a:endParaRPr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934335" y="434149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覆盖</a:t>
            </a:r>
            <a:endParaRPr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586605" y="506412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营地</a:t>
            </a:r>
            <a:endParaRPr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5970905" y="588264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校园</a:t>
            </a:r>
            <a:endParaRPr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970905" y="434149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平民</a:t>
            </a:r>
            <a:endParaRPr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456805" y="506412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容纳</a:t>
            </a:r>
            <a:endParaRPr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4373880" y="3658235"/>
            <a:ext cx="1289685" cy="563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公民的</a:t>
            </a:r>
            <a:endParaRPr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387590" y="3647440"/>
            <a:ext cx="1569720" cy="508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文明的</a:t>
            </a:r>
            <a:endParaRPr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058275" y="290703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文明</a:t>
            </a:r>
            <a:endParaRPr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364095" y="2077720"/>
            <a:ext cx="141541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使</a:t>
            </a:r>
            <a:r>
              <a:rPr spc="0">
                <a:solidFill>
                  <a:schemeClr val="tx1"/>
                </a:solidFill>
                <a:latin typeface="Times New Roman" panose="02020603050405020304" charset="0"/>
                <a:ea typeface="+mn-ea"/>
                <a:cs typeface="Times New Roman" panose="02020603050405020304" charset="0"/>
              </a:rPr>
              <a:t>文明</a:t>
            </a:r>
            <a:endParaRPr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5891530" y="2792730"/>
            <a:ext cx="149606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公民的</a:t>
            </a:r>
            <a:endParaRPr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4586605" y="207772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市民</a:t>
            </a:r>
            <a:endParaRPr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9058275" y="434149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窗帘</a:t>
            </a:r>
            <a:endParaRPr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additive="base">
                                        <p:cTn id="97" dur="500" fill="hold"/>
                                        <p:tgtEl>
                                          <p:spTgt spid="8"/>
                                        </p:tgtEl>
                                        <p:attrNameLst>
                                          <p:attrName>ppt_x</p:attrName>
                                        </p:attrNameLst>
                                      </p:cBhvr>
                                      <p:tavLst>
                                        <p:tav tm="0">
                                          <p:val>
                                            <p:strVal val="#ppt_x"/>
                                          </p:val>
                                        </p:tav>
                                        <p:tav tm="100000">
                                          <p:val>
                                            <p:strVal val="#ppt_x"/>
                                          </p:val>
                                        </p:tav>
                                      </p:tavLst>
                                    </p:anim>
                                    <p:anim calcmode="lin" valueType="num">
                                      <p:cBhvr additive="base">
                                        <p:cTn id="9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7" grpId="0"/>
      <p:bldP spid="7" grpId="1"/>
      <p:bldP spid="14" grpId="0"/>
      <p:bldP spid="14" grpId="1"/>
      <p:bldP spid="27" grpId="0"/>
      <p:bldP spid="27" grpId="1"/>
      <p:bldP spid="4" grpId="0"/>
      <p:bldP spid="4" grpId="1"/>
      <p:bldP spid="18" grpId="0"/>
      <p:bldP spid="18" grpId="1"/>
      <p:bldP spid="13" grpId="0"/>
      <p:bldP spid="13" grpId="1"/>
      <p:bldP spid="17" grpId="0"/>
      <p:bldP spid="17" grpId="1"/>
      <p:bldP spid="11" grpId="0"/>
      <p:bldP spid="11" grpId="1"/>
      <p:bldP spid="16" grpId="0"/>
      <p:bldP spid="16" grpId="1"/>
      <p:bldP spid="15" grpId="0"/>
      <p:bldP spid="15" grpId="1"/>
      <p:bldP spid="5" grpId="0"/>
      <p:bldP spid="5" grpId="1"/>
      <p:bldP spid="9" grpId="0"/>
      <p:bldP spid="9" grpId="1"/>
      <p:bldP spid="10" grpId="0"/>
      <p:bldP spid="10" grpId="1"/>
      <p:bldP spid="12" grpId="0"/>
      <p:bldP spid="12" grpId="1"/>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045" y="2559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pPr>
            <a:r>
              <a:rPr sz="2400" spc="0">
                <a:latin typeface="Times New Roman" panose="02020603050405020304" charset="0"/>
                <a:ea typeface="+mn-ea"/>
                <a:cs typeface="Times New Roman" panose="02020603050405020304" charset="0"/>
              </a:rPr>
              <a:t>China is widely known for its ancient</a:t>
            </a:r>
            <a:r>
              <a:rPr sz="2400" spc="0">
                <a:latin typeface="Times New Roman" panose="02020603050405020304" charset="0"/>
                <a:ea typeface="+mn-ea"/>
                <a:cs typeface="Times New Roman" panose="02020603050405020304" charset="0"/>
                <a:sym typeface="+mn-ea"/>
              </a:rPr>
              <a:t>_________</a:t>
            </a:r>
            <a:r>
              <a:rPr sz="2400" u="sng" spc="0">
                <a:latin typeface="Times New Roman" panose="02020603050405020304" charset="0"/>
                <a:ea typeface="+mn-ea"/>
                <a:cs typeface="Times New Roman" panose="02020603050405020304" charset="0"/>
                <a:sym typeface="+mn-ea"/>
              </a:rPr>
              <a:t>  _   </a:t>
            </a:r>
            <a:r>
              <a:rPr sz="2400" spc="0">
                <a:latin typeface="Times New Roman" panose="02020603050405020304" charset="0"/>
                <a:ea typeface="+mn-ea"/>
                <a:cs typeface="Times New Roman" panose="02020603050405020304" charset="0"/>
              </a:rPr>
              <a:t>which has continued all the way through into modem times, despite the many ups and downs in its history.</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中国以其古老的文明而闻名，它一直延续到现代，尽管在历史上有许多起起伏伏。</a:t>
            </a:r>
            <a:endParaRPr sz="2400" spc="0">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33045" y="1442720"/>
            <a:ext cx="11725275" cy="20161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spc="0">
                <a:latin typeface="Times New Roman" panose="02020603050405020304" charset="0"/>
                <a:ea typeface="+mn-ea"/>
                <a:cs typeface="Times New Roman" panose="02020603050405020304" charset="0"/>
              </a:rPr>
              <a:t>Athens, the capital of Greece, is known as the birthplace of western ____________.</a:t>
            </a:r>
            <a:endParaRPr lang="en-US" altLang="zh-CN" sz="2400" spc="0">
              <a:latin typeface="Times New Roman" panose="02020603050405020304" charset="0"/>
              <a:ea typeface="+mn-ea"/>
              <a:cs typeface="Times New Roman" panose="02020603050405020304" charset="0"/>
            </a:endParaRPr>
          </a:p>
          <a:p>
            <a:pPr algn="just">
              <a:lnSpc>
                <a:spcPct val="100000"/>
              </a:lnSpc>
            </a:pPr>
            <a:r>
              <a:rPr lang="en-US" altLang="zh-CN" sz="2400" spc="0">
                <a:latin typeface="Times New Roman" panose="02020603050405020304" charset="0"/>
                <a:ea typeface="+mn-ea"/>
                <a:cs typeface="Times New Roman" panose="02020603050405020304" charset="0"/>
              </a:rPr>
              <a:t>雅典是希腊的首都，作为西方文明的发源地而文明。</a:t>
            </a:r>
            <a:endParaRPr lang="en-US" altLang="zh-CN" sz="2400" spc="0">
              <a:latin typeface="Times New Roman" panose="02020603050405020304" charset="0"/>
              <a:ea typeface="+mn-ea"/>
              <a:cs typeface="Times New Roman" panose="02020603050405020304" charset="0"/>
            </a:endParaRPr>
          </a:p>
          <a:p>
            <a:pPr algn="just">
              <a:lnSpc>
                <a:spcPct val="100000"/>
              </a:lnSpc>
            </a:pPr>
            <a:endParaRPr lang="en-US" altLang="zh-CN" sz="2400" spc="0">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33680" y="255206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latin typeface="Times New Roman" panose="02020603050405020304" charset="0"/>
                <a:ea typeface="+mn-ea"/>
                <a:cs typeface="Times New Roman" panose="02020603050405020304" charset="0"/>
              </a:rPr>
              <a:t>The Yangtze is one of the mother rivers of Chinese</a:t>
            </a:r>
            <a:r>
              <a:rPr sz="2400" spc="0">
                <a:solidFill>
                  <a:schemeClr val="accent2">
                    <a:lumMod val="75000"/>
                  </a:schemeClr>
                </a:solidFill>
                <a:latin typeface="Times New Roman" panose="02020603050405020304" charset="0"/>
                <a:ea typeface="+mn-ea"/>
                <a:cs typeface="Times New Roman" panose="02020603050405020304" charset="0"/>
              </a:rPr>
              <a:t> </a:t>
            </a:r>
            <a:r>
              <a:rPr lang="en-US" altLang="zh-CN" sz="2400" spc="0">
                <a:latin typeface="Times New Roman" panose="02020603050405020304" charset="0"/>
                <a:ea typeface="+mn-ea"/>
                <a:cs typeface="Times New Roman" panose="02020603050405020304" charset="0"/>
                <a:sym typeface="+mn-ea"/>
              </a:rPr>
              <a:t> ____________.</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长江是中华文明的母亲河之一。</a:t>
            </a: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36639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/ˈsɪvəlaɪz/ </a:t>
            </a:r>
            <a:r>
              <a:rPr sz="2400" spc="0">
                <a:solidFill>
                  <a:srgbClr val="7030A0"/>
                </a:solidFill>
                <a:latin typeface="Times New Roman" panose="02020603050405020304" charset="0"/>
                <a:ea typeface="+mn-ea"/>
                <a:cs typeface="Times New Roman" panose="02020603050405020304" charset="0"/>
              </a:rPr>
              <a:t>vt.使文明；使开化；启发</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pPr>
            <a:r>
              <a:rPr sz="2400" spc="0">
                <a:solidFill>
                  <a:schemeClr val="tx1"/>
                </a:solidFill>
                <a:latin typeface="Times New Roman" panose="02020603050405020304" charset="0"/>
                <a:ea typeface="+mn-ea"/>
                <a:cs typeface="Times New Roman" panose="02020603050405020304" charset="0"/>
              </a:rPr>
              <a:t>Knowledge can__________ </a:t>
            </a:r>
            <a:r>
              <a:rPr sz="2400" spc="0">
                <a:latin typeface="Times New Roman" panose="02020603050405020304" charset="0"/>
                <a:ea typeface="+mn-ea"/>
                <a:cs typeface="Times New Roman" panose="02020603050405020304" charset="0"/>
              </a:rPr>
              <a:t> people. 知识能够使人有教养。</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The wild child found in the forest was gradually</a:t>
            </a:r>
            <a:r>
              <a:rPr sz="2400" spc="0">
                <a:latin typeface="Times New Roman" panose="02020603050405020304" charset="0"/>
                <a:ea typeface="+mn-ea"/>
                <a:cs typeface="Times New Roman" panose="02020603050405020304" charset="0"/>
                <a:sym typeface="+mn-ea"/>
              </a:rPr>
              <a:t>__________ </a:t>
            </a:r>
            <a:r>
              <a:rPr sz="2400" spc="0">
                <a:latin typeface="Times New Roman" panose="02020603050405020304" charset="0"/>
                <a:ea typeface="+mn-ea"/>
                <a:cs typeface="Times New Roman" panose="02020603050405020304" charset="0"/>
              </a:rPr>
              <a:t> 在森林里发现的野孩子逐渐被开化了。</a:t>
            </a:r>
            <a:endParaRPr sz="2400" spc="0">
              <a:latin typeface="Times New Roman" panose="02020603050405020304" charset="0"/>
              <a:ea typeface="+mn-ea"/>
              <a:cs typeface="Times New Roman" panose="02020603050405020304" charset="0"/>
            </a:endParaRPr>
          </a:p>
        </p:txBody>
      </p:sp>
      <p:sp>
        <p:nvSpPr>
          <p:cNvPr id="27" name="标题 1"/>
          <p:cNvSpPr>
            <a:spLocks noGrp="1"/>
          </p:cNvSpPr>
          <p:nvPr/>
        </p:nvSpPr>
        <p:spPr>
          <a:xfrm>
            <a:off x="2491740" y="4015740"/>
            <a:ext cx="128651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endParaRPr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5174615" y="255905"/>
            <a:ext cx="18440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civilization</a:t>
            </a:r>
            <a:endParaRPr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6833235" y="435165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9102725" y="1395730"/>
            <a:ext cx="18440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civilization</a:t>
            </a:r>
            <a:endParaRPr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948170" y="2515870"/>
            <a:ext cx="18440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civilization</a:t>
            </a:r>
            <a:endParaRPr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501650" y="3668395"/>
            <a:ext cx="12223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civilize</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additive="base">
                                        <p:cTn id="3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 calcmode="lin" valueType="num">
                                      <p:cBhvr additive="base">
                                        <p:cTn id="4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additive="base">
                                        <p:cTn id="5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anim calcmode="lin" valueType="num">
                                      <p:cBhvr additive="base">
                                        <p:cTn id="6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 calcmode="lin" valueType="num">
                                      <p:cBhvr additive="base">
                                        <p:cTn id="7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3" grpId="0"/>
      <p:bldP spid="2" grpId="0"/>
      <p:bldP spid="2" grpId="1"/>
      <p:bldP spid="5" grpId="0"/>
      <p:bldP spid="5" grpId="1"/>
      <p:bldP spid="7" grpId="0"/>
      <p:bldP spid="7" grpId="1"/>
      <p:bldP spid="8" grpId="0"/>
      <p:bldP spid="8" grpId="1"/>
      <p:bldP spid="27" grpId="0"/>
      <p:bldP spid="27" grpId="1"/>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233045" y="40957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civilized /ˈsɪvəlaɪzd/ adj.</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A unified writing system is considered to be an important part of </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society.</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统一的书写系统被认为是文明的重要组成部分。</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Many volunteers are playing an active part in making Jinan a</a:t>
            </a:r>
            <a:r>
              <a:rPr sz="2400" u="sng" spc="0">
                <a:solidFill>
                  <a:schemeClr val="tx1"/>
                </a:solidFill>
                <a:latin typeface="Times New Roman" panose="02020603050405020304" charset="0"/>
                <a:ea typeface="+mn-ea"/>
                <a:cs typeface="Times New Roman" panose="02020603050405020304" charset="0"/>
              </a:rPr>
              <a:t>                 </a:t>
            </a:r>
            <a:r>
              <a:rPr sz="2400" spc="0">
                <a:solidFill>
                  <a:schemeClr val="tx1"/>
                </a:solidFill>
                <a:latin typeface="Times New Roman" panose="02020603050405020304" charset="0"/>
                <a:ea typeface="+mn-ea"/>
                <a:cs typeface="Times New Roman" panose="02020603050405020304" charset="0"/>
              </a:rPr>
              <a:t>c</a:t>
            </a:r>
            <a:r>
              <a:rPr sz="2400" spc="0">
                <a:latin typeface="Times New Roman" panose="02020603050405020304" charset="0"/>
                <a:ea typeface="+mn-ea"/>
                <a:cs typeface="Times New Roman" panose="02020603050405020304" charset="0"/>
              </a:rPr>
              <a:t>ity.</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许多志愿者正为济南建设文明城市发挥积极作用。</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He was very kind and</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 他非常和蔼可亲，十分文雅。</a:t>
            </a:r>
            <a:endParaRPr sz="2400" spc="0">
              <a:latin typeface="Times New Roman" panose="02020603050405020304" charset="0"/>
              <a:ea typeface="+mn-ea"/>
              <a:cs typeface="Times New Roman" panose="02020603050405020304" charset="0"/>
            </a:endParaRPr>
          </a:p>
        </p:txBody>
      </p:sp>
      <p:sp>
        <p:nvSpPr>
          <p:cNvPr id="6" name="文本框 5"/>
          <p:cNvSpPr txBox="1"/>
          <p:nvPr/>
        </p:nvSpPr>
        <p:spPr>
          <a:xfrm>
            <a:off x="3549015" y="409575"/>
            <a:ext cx="2678430" cy="460375"/>
          </a:xfrm>
          <a:prstGeom prst="rect">
            <a:avLst/>
          </a:prstGeom>
          <a:noFill/>
        </p:spPr>
        <p:txBody>
          <a:bodyPr wrap="none" rtlCol="0" anchor="t">
            <a:spAutoFit/>
          </a:bodyPr>
          <a:p>
            <a:r>
              <a:rPr>
                <a:solidFill>
                  <a:srgbClr val="7030A0"/>
                </a:solidFill>
                <a:latin typeface="Times New Roman" panose="02020603050405020304" charset="0"/>
                <a:cs typeface="Times New Roman" panose="02020603050405020304" charset="0"/>
                <a:sym typeface="+mn-ea"/>
              </a:rPr>
              <a:t> </a:t>
            </a:r>
            <a:r>
              <a:rPr sz="2400" b="1">
                <a:solidFill>
                  <a:srgbClr val="7030A0"/>
                </a:solidFill>
                <a:latin typeface="Times New Roman" panose="02020603050405020304" charset="0"/>
                <a:cs typeface="Times New Roman" panose="02020603050405020304" charset="0"/>
                <a:sym typeface="+mn-ea"/>
              </a:rPr>
              <a:t>文明的；有教养的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233680" y="30168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tx1"/>
                </a:solidFill>
                <a:latin typeface="Times New Roman" panose="02020603050405020304" charset="0"/>
                <a:ea typeface="+mn-ea"/>
                <a:cs typeface="Times New Roman" panose="02020603050405020304" charset="0"/>
              </a:rPr>
              <a:t>7.despite /dɪˈspaɪt / prep.</a:t>
            </a:r>
            <a:r>
              <a:rPr sz="2400"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词根词缀：de(远离)+-spite(special)：不管特别的情况——</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r>
              <a:rPr lang="en-US" altLang="zh-CN" sz="2400" spc="0">
                <a:solidFill>
                  <a:schemeClr val="accent2">
                    <a:lumMod val="75000"/>
                  </a:schemeClr>
                </a:solidFill>
                <a:latin typeface="Times New Roman" panose="02020603050405020304" charset="0"/>
                <a:ea typeface="+mn-ea"/>
                <a:cs typeface="Times New Roman" panose="02020603050405020304" charset="0"/>
              </a:rPr>
              <a:t>D</a:t>
            </a:r>
            <a:r>
              <a:rPr sz="2400" spc="0">
                <a:solidFill>
                  <a:schemeClr val="accent2">
                    <a:lumMod val="75000"/>
                  </a:schemeClr>
                </a:solidFill>
                <a:latin typeface="Times New Roman" panose="02020603050405020304" charset="0"/>
                <a:ea typeface="+mn-ea"/>
                <a:cs typeface="Times New Roman" panose="02020603050405020304" charset="0"/>
              </a:rPr>
              <a:t>espite </a:t>
            </a:r>
            <a:r>
              <a:rPr sz="2400" spc="0">
                <a:solidFill>
                  <a:schemeClr val="tx1"/>
                </a:solidFill>
                <a:latin typeface="Times New Roman" panose="02020603050405020304" charset="0"/>
                <a:ea typeface="+mn-ea"/>
                <a:cs typeface="Times New Roman" panose="02020603050405020304" charset="0"/>
              </a:rPr>
              <a:t>the many ups and downs in its history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pPr>
            <a:r>
              <a:rPr sz="2400" spc="0">
                <a:solidFill>
                  <a:schemeClr val="tx1"/>
                </a:solidFill>
                <a:latin typeface="Times New Roman" panose="02020603050405020304" charset="0"/>
                <a:ea typeface="+mn-ea"/>
                <a:cs typeface="Times New Roman" panose="02020603050405020304" charset="0"/>
              </a:rPr>
              <a:t>尽管在历史上有许多起起伏伏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Despite</a:t>
            </a:r>
            <a:r>
              <a:rPr sz="2400" spc="0">
                <a:solidFill>
                  <a:schemeClr val="tx1"/>
                </a:solidFill>
                <a:latin typeface="Times New Roman" panose="02020603050405020304" charset="0"/>
                <a:ea typeface="+mn-ea"/>
                <a:cs typeface="Times New Roman" panose="02020603050405020304" charset="0"/>
              </a:rPr>
              <a:t> all these differences, lifestyle changes may be affecting French eating habits.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pPr>
            <a:r>
              <a:rPr sz="2400" spc="0">
                <a:solidFill>
                  <a:schemeClr val="tx1"/>
                </a:solidFill>
                <a:latin typeface="Times New Roman" panose="02020603050405020304" charset="0"/>
                <a:ea typeface="+mn-ea"/>
                <a:cs typeface="Times New Roman" panose="02020603050405020304" charset="0"/>
              </a:rPr>
              <a:t>尽管有这些差异，生活方式变化可能在影响法国的饮食习惯。</a:t>
            </a:r>
            <a:endParaRPr sz="24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8696325" y="69342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3192780" y="220916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8283575" y="146494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文本框 6"/>
          <p:cNvSpPr txBox="1"/>
          <p:nvPr/>
        </p:nvSpPr>
        <p:spPr>
          <a:xfrm>
            <a:off x="3549015" y="3016885"/>
            <a:ext cx="1764030" cy="460375"/>
          </a:xfrm>
          <a:prstGeom prst="rect">
            <a:avLst/>
          </a:prstGeom>
          <a:noFill/>
        </p:spPr>
        <p:txBody>
          <a:bodyPr wrap="none" rtlCol="0" anchor="t">
            <a:spAutoFit/>
          </a:bodyPr>
          <a:p>
            <a:pPr algn="l"/>
            <a:r>
              <a:rPr>
                <a:solidFill>
                  <a:srgbClr val="7030A0"/>
                </a:solidFill>
                <a:latin typeface="Times New Roman" panose="02020603050405020304" charset="0"/>
                <a:cs typeface="Times New Roman" panose="02020603050405020304" charset="0"/>
                <a:sym typeface="+mn-ea"/>
              </a:rPr>
              <a:t> </a:t>
            </a:r>
            <a:r>
              <a:rPr lang="zh-CN" altLang="en-US" sz="2400" b="1" dirty="0">
                <a:solidFill>
                  <a:srgbClr val="7030A0"/>
                </a:solidFill>
                <a:uFillTx/>
                <a:latin typeface="Times New Roman" panose="02020603050405020304" charset="0"/>
                <a:cs typeface="Times New Roman" panose="02020603050405020304" charset="0"/>
                <a:sym typeface="+mn-ea"/>
              </a:rPr>
              <a:t>即使；尽管</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8092440" y="3375660"/>
            <a:ext cx="3237230" cy="460375"/>
          </a:xfrm>
          <a:prstGeom prst="rect">
            <a:avLst/>
          </a:prstGeom>
          <a:noFill/>
        </p:spPr>
        <p:txBody>
          <a:bodyPr wrap="square" rtlCol="0">
            <a:spAutoFit/>
          </a:bodyPr>
          <a:p>
            <a:r>
              <a:rPr lang="zh-CN" altLang="en-US" sz="2400" b="1" dirty="0">
                <a:solidFill>
                  <a:srgbClr val="7030A0"/>
                </a:solidFill>
                <a:uFillTx/>
                <a:latin typeface="Times New Roman" panose="02020603050405020304" charset="0"/>
                <a:cs typeface="Times New Roman" panose="02020603050405020304" charset="0"/>
                <a:sym typeface="+mn-ea"/>
              </a:rPr>
              <a:t>不管，尽管，即使</a:t>
            </a:r>
            <a:endParaRPr lang="zh-CN" altLang="en-US" sz="2400" b="1"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additive="base">
                                        <p:cTn id="5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xEl>
                                              <p:pRg st="1" end="1"/>
                                            </p:txEl>
                                          </p:spTgt>
                                        </p:tgtEl>
                                        <p:attrNameLst>
                                          <p:attrName>style.visibility</p:attrName>
                                        </p:attrNameLst>
                                      </p:cBhvr>
                                      <p:to>
                                        <p:strVal val="visible"/>
                                      </p:to>
                                    </p:set>
                                    <p:anim calcmode="lin" valueType="num">
                                      <p:cBhvr additive="base">
                                        <p:cTn id="6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8" grpId="0"/>
      <p:bldP spid="8" grpId="1"/>
      <p:bldP spid="4" grpId="0"/>
      <p:bldP spid="4" grpId="1"/>
      <p:bldP spid="5" grpId="0"/>
      <p:bldP spid="5" grpId="1"/>
      <p:bldP spid="2" grpId="0"/>
      <p:bldP spid="2" grpId="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33680" y="993775"/>
            <a:ext cx="11725275" cy="4523105"/>
          </a:xfrm>
          <a:prstGeom prst="rect">
            <a:avLst/>
          </a:prstGeom>
          <a:noFill/>
          <a:ln w="9525">
            <a:noFill/>
          </a:ln>
        </p:spPr>
        <p:txBody>
          <a:bodyPr wrap="square">
            <a:spAutoFit/>
          </a:bodyPr>
          <a:p>
            <a:pPr marL="219075" indent="-219075"/>
            <a:r>
              <a:rPr lang="en-US" altLang="zh-CN" sz="2400" b="1" spc="200">
                <a:solidFill>
                  <a:schemeClr val="accent2">
                    <a:lumMod val="75000"/>
                  </a:schemeClr>
                </a:solidFill>
                <a:latin typeface="Times New Roman" panose="02020603050405020304" charset="0"/>
                <a:cs typeface="Times New Roman" panose="02020603050405020304" charset="0"/>
              </a:rPr>
              <a:t>Despite</a:t>
            </a:r>
            <a:r>
              <a:rPr lang="en-US" altLang="zh-CN" sz="2400" b="1" spc="200">
                <a:latin typeface="Times New Roman" panose="02020603050405020304" charset="0"/>
                <a:cs typeface="Times New Roman" panose="02020603050405020304" charset="0"/>
              </a:rPr>
              <a:t> applying for hundreds of jobs, he is still out of work.</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尽管他申请了数百个工作，但仍然在失业中。</a:t>
            </a:r>
            <a:endParaRPr lang="en-US" altLang="zh-CN" sz="2400" b="1" spc="200">
              <a:latin typeface="Times New Roman" panose="02020603050405020304" charset="0"/>
              <a:cs typeface="Times New Roman" panose="02020603050405020304" charset="0"/>
            </a:endParaRPr>
          </a:p>
          <a:p>
            <a:pPr marL="219075" indent="-219075"/>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She was good at physics </a:t>
            </a:r>
            <a:r>
              <a:rPr lang="en-US" altLang="zh-CN" sz="2400" b="1" spc="200">
                <a:solidFill>
                  <a:schemeClr val="accent2">
                    <a:lumMod val="75000"/>
                  </a:schemeClr>
                </a:solidFill>
                <a:latin typeface="Times New Roman" panose="02020603050405020304" charset="0"/>
                <a:cs typeface="Times New Roman" panose="02020603050405020304" charset="0"/>
              </a:rPr>
              <a:t>despite</a:t>
            </a:r>
            <a:r>
              <a:rPr lang="en-US" altLang="zh-CN" sz="2400" b="1" spc="200">
                <a:latin typeface="Times New Roman" panose="02020603050405020304" charset="0"/>
                <a:cs typeface="Times New Roman" panose="02020603050405020304" charset="0"/>
              </a:rPr>
              <a:t> the fact that she found it boring.</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尽管她认为物理枯燥无味，她却学得很好。</a:t>
            </a:r>
            <a:endParaRPr lang="en-US" altLang="zh-CN" sz="2400" b="1" spc="200">
              <a:latin typeface="Times New Roman" panose="02020603050405020304" charset="0"/>
              <a:cs typeface="Times New Roman" panose="02020603050405020304" charset="0"/>
            </a:endParaRPr>
          </a:p>
          <a:p>
            <a:pPr marL="219075" indent="-219075"/>
            <a:endParaRPr lang="en-US" altLang="zh-CN" sz="2400" b="1" spc="200">
              <a:latin typeface="Times New Roman" panose="02020603050405020304" charset="0"/>
              <a:cs typeface="Times New Roman" panose="02020603050405020304" charset="0"/>
            </a:endParaRPr>
          </a:p>
          <a:p>
            <a:pPr marL="219075" indent="-219075"/>
            <a:r>
              <a:rPr lang="en-US" altLang="zh-CN" sz="2400" b="1" spc="200">
                <a:solidFill>
                  <a:schemeClr val="accent2">
                    <a:lumMod val="75000"/>
                  </a:schemeClr>
                </a:solidFill>
                <a:latin typeface="Times New Roman" panose="02020603050405020304" charset="0"/>
                <a:cs typeface="Times New Roman" panose="02020603050405020304" charset="0"/>
              </a:rPr>
              <a:t>in spite of/despite+doing</a:t>
            </a:r>
            <a:r>
              <a:rPr lang="en-US" altLang="zh-CN" sz="2400" b="1" spc="200">
                <a:latin typeface="Times New Roman" panose="02020603050405020304" charset="0"/>
                <a:cs typeface="Times New Roman" panose="02020603050405020304" charset="0"/>
              </a:rPr>
              <a:t>可以转换成</a:t>
            </a:r>
            <a:r>
              <a:rPr lang="en-US" altLang="zh-CN" sz="2400" b="1" spc="200">
                <a:solidFill>
                  <a:schemeClr val="accent2">
                    <a:lumMod val="75000"/>
                  </a:schemeClr>
                </a:solidFill>
                <a:latin typeface="Times New Roman" panose="02020603050405020304" charset="0"/>
                <a:cs typeface="Times New Roman" panose="02020603050405020304" charset="0"/>
              </a:rPr>
              <a:t>though/although </a:t>
            </a:r>
            <a:r>
              <a:rPr lang="en-US" altLang="zh-CN" sz="2400" b="1" spc="200">
                <a:latin typeface="Times New Roman" panose="02020603050405020304" charset="0"/>
                <a:cs typeface="Times New Roman" panose="02020603050405020304" charset="0"/>
              </a:rPr>
              <a:t>引导的从句</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He always did well at school </a:t>
            </a:r>
            <a:r>
              <a:rPr lang="en-US" altLang="zh-CN" sz="2400" b="1" spc="200">
                <a:solidFill>
                  <a:schemeClr val="accent2">
                    <a:lumMod val="75000"/>
                  </a:schemeClr>
                </a:solidFill>
                <a:latin typeface="Times New Roman" panose="02020603050405020304" charset="0"/>
                <a:cs typeface="Times New Roman" panose="02020603050405020304" charset="0"/>
              </a:rPr>
              <a:t>despite/in spite of</a:t>
            </a:r>
            <a:r>
              <a:rPr lang="en-US" altLang="zh-CN" sz="2400" b="1" spc="200">
                <a:latin typeface="Times New Roman" panose="02020603050405020304" charset="0"/>
                <a:cs typeface="Times New Roman" panose="02020603050405020304" charset="0"/>
              </a:rPr>
              <a:t> doing part-time jobs every now and then.</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 He always did well at school </a:t>
            </a:r>
            <a:r>
              <a:rPr lang="en-US" altLang="zh-CN" sz="2400" b="1" spc="200">
                <a:solidFill>
                  <a:schemeClr val="accent2">
                    <a:lumMod val="75000"/>
                  </a:schemeClr>
                </a:solidFill>
                <a:latin typeface="Times New Roman" panose="02020603050405020304" charset="0"/>
                <a:cs typeface="Times New Roman" panose="02020603050405020304" charset="0"/>
              </a:rPr>
              <a:t>although/though</a:t>
            </a:r>
            <a:r>
              <a:rPr lang="en-US" altLang="zh-CN" sz="2400" b="1" spc="200">
                <a:latin typeface="Times New Roman" panose="02020603050405020304" charset="0"/>
                <a:cs typeface="Times New Roman" panose="02020603050405020304" charset="0"/>
              </a:rPr>
              <a:t> he did part-time jobs every now and then.</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尽管偶尔做兼职，他在学校总是学习成绩很好。</a:t>
            </a:r>
            <a:endParaRPr lang="en-US" altLang="zh-CN" sz="2400" b="1" spc="200">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8. </a:t>
            </a:r>
            <a:r>
              <a:rPr sz="3200">
                <a:latin typeface="Times New Roman" panose="02020603050405020304" charset="0"/>
                <a:ea typeface="+mn-ea"/>
                <a:cs typeface="Times New Roman" panose="02020603050405020304" charset="0"/>
              </a:rPr>
              <a:t>ups and downs </a:t>
            </a:r>
            <a:r>
              <a:rPr lang="en-US" altLang="zh-CN" sz="3200">
                <a:latin typeface="Times New Roman" panose="02020603050405020304" charset="0"/>
                <a:ea typeface="+mn-ea"/>
                <a:cs typeface="Times New Roman" panose="02020603050405020304" charset="0"/>
              </a:rPr>
              <a:t>    </a:t>
            </a:r>
            <a:r>
              <a:rPr lang="en-US" altLang="zh-CN" sz="3200">
                <a:latin typeface="Times New Roman" panose="02020603050405020304" charset="0"/>
                <a:ea typeface="+mn-ea"/>
                <a:cs typeface="Times New Roman" panose="02020603050405020304" charset="0"/>
              </a:rPr>
              <a:t>  </a:t>
            </a:r>
            <a:endParaRPr lang="en-US" altLang="zh-CN" sz="3200">
              <a:latin typeface="Times New Roman" panose="02020603050405020304" charset="0"/>
              <a:ea typeface="+mn-ea"/>
              <a:cs typeface="Times New Roman" panose="02020603050405020304" charset="0"/>
            </a:endParaRPr>
          </a:p>
        </p:txBody>
      </p:sp>
      <p:sp>
        <p:nvSpPr>
          <p:cNvPr id="100" name="文本框 99"/>
          <p:cNvSpPr txBox="1"/>
          <p:nvPr/>
        </p:nvSpPr>
        <p:spPr>
          <a:xfrm>
            <a:off x="3855720" y="211455"/>
            <a:ext cx="4832985" cy="583565"/>
          </a:xfrm>
          <a:prstGeom prst="rect">
            <a:avLst/>
          </a:prstGeom>
          <a:noFill/>
          <a:ln w="9525">
            <a:noFill/>
          </a:ln>
        </p:spPr>
        <p:txBody>
          <a:bodyPr wrap="square">
            <a:spAutoFit/>
          </a:bodyPr>
          <a:p>
            <a:pPr indent="0"/>
            <a:r>
              <a:rPr lang="en-US" altLang="en-US" sz="3200" b="1" spc="150" dirty="0">
                <a:solidFill>
                  <a:srgbClr val="7030A0"/>
                </a:solidFill>
                <a:latin typeface="Times New Roman" panose="02020603050405020304" charset="0"/>
                <a:cs typeface="Times New Roman" panose="02020603050405020304" charset="0"/>
              </a:rPr>
              <a:t>浮沉；兴衰；荣辱</a:t>
            </a:r>
            <a:endParaRPr lang="en-US" altLang="en-US" sz="3200" b="1" spc="150" dirty="0">
              <a:solidFill>
                <a:srgbClr val="7030A0"/>
              </a:solidFill>
              <a:latin typeface="Times New Roman" panose="02020603050405020304" charset="0"/>
              <a:cs typeface="Times New Roman" panose="02020603050405020304" charset="0"/>
            </a:endParaRPr>
          </a:p>
        </p:txBody>
      </p:sp>
      <p:sp>
        <p:nvSpPr>
          <p:cNvPr id="6" name="标题 1"/>
          <p:cNvSpPr>
            <a:spLocks noGrp="1"/>
          </p:cNvSpPr>
          <p:nvPr/>
        </p:nvSpPr>
        <p:spPr>
          <a:xfrm>
            <a:off x="241300" y="1578610"/>
            <a:ext cx="11725275" cy="20294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When life gets hard and you want to give up, remember that life is full of </a:t>
            </a:r>
            <a:r>
              <a:rPr sz="2400" spc="0">
                <a:solidFill>
                  <a:schemeClr val="accent2">
                    <a:lumMod val="75000"/>
                  </a:schemeClr>
                </a:solidFill>
                <a:latin typeface="Times New Roman" panose="02020603050405020304" charset="0"/>
                <a:ea typeface="+mn-ea"/>
                <a:cs typeface="Times New Roman" panose="02020603050405020304" charset="0"/>
              </a:rPr>
              <a:t>ups and downs, </a:t>
            </a:r>
            <a:r>
              <a:rPr sz="2400" spc="0">
                <a:latin typeface="Times New Roman" panose="02020603050405020304" charset="0"/>
                <a:ea typeface="+mn-ea"/>
                <a:cs typeface="Times New Roman" panose="02020603050405020304" charset="0"/>
              </a:rPr>
              <a:t>and without the downs, the ups would mean nothing.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当生活很艰难，你想要放弃的时候，请记住， 生活充满了起起落落，如果没有低谷，那站在高处也失去了意义。</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relationship between China and America has seen </a:t>
            </a:r>
            <a:r>
              <a:rPr sz="2400" spc="0">
                <a:solidFill>
                  <a:schemeClr val="accent2">
                    <a:lumMod val="75000"/>
                  </a:schemeClr>
                </a:solidFill>
                <a:latin typeface="Times New Roman" panose="02020603050405020304" charset="0"/>
                <a:ea typeface="+mn-ea"/>
                <a:cs typeface="Times New Roman" panose="02020603050405020304" charset="0"/>
              </a:rPr>
              <a:t>ups and downs</a:t>
            </a:r>
            <a:r>
              <a:rPr sz="2400" spc="0">
                <a:latin typeface="Times New Roman" panose="02020603050405020304" charset="0"/>
                <a:ea typeface="+mn-ea"/>
                <a:cs typeface="Times New Roman" panose="02020603050405020304" charset="0"/>
              </a:rPr>
              <a:t> in the past fifty years.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在过去的50 年里，中美两国关系跌宕起伏。</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0" grpId="0"/>
      <p:bldP spid="10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up短语填空"/>
          <p:cNvPicPr>
            <a:picLocks noChangeAspect="1"/>
          </p:cNvPicPr>
          <p:nvPr/>
        </p:nvPicPr>
        <p:blipFill>
          <a:blip r:embed="rId1"/>
          <a:stretch>
            <a:fillRect/>
          </a:stretch>
        </p:blipFill>
        <p:spPr>
          <a:xfrm>
            <a:off x="17780" y="402590"/>
            <a:ext cx="12156440" cy="5749925"/>
          </a:xfrm>
          <a:prstGeom prst="rect">
            <a:avLst/>
          </a:prstGeom>
        </p:spPr>
      </p:pic>
      <p:sp>
        <p:nvSpPr>
          <p:cNvPr id="18" name="标题 1"/>
          <p:cNvSpPr>
            <a:spLocks noGrp="1"/>
          </p:cNvSpPr>
          <p:nvPr/>
        </p:nvSpPr>
        <p:spPr>
          <a:xfrm>
            <a:off x="3460750" y="828675"/>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面对，面临</a:t>
            </a:r>
            <a:endParaRPr sz="20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569970" y="1765300"/>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悬而未决</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265170" y="3419475"/>
            <a:ext cx="761365" cy="4191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达到</a:t>
            </a:r>
            <a:endParaRPr sz="20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333750" y="2592705"/>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准时，按时</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265170" y="3953510"/>
            <a:ext cx="884555" cy="4527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直到</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265170" y="4521200"/>
            <a:ext cx="274828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由</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来决定</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569970" y="5334635"/>
            <a:ext cx="133350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起起落落</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 grpId="0"/>
      <p:bldP spid="2" grpId="1"/>
      <p:bldP spid="5" grpId="0"/>
      <p:bldP spid="5" grpId="1"/>
      <p:bldP spid="4" grpId="0"/>
      <p:bldP spid="4" grpId="1"/>
      <p:bldP spid="6" grpId="0"/>
      <p:bldP spid="6" grpId="1"/>
      <p:bldP spid="7" grpId="0"/>
      <p:bldP spid="7"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9</a:t>
            </a:r>
            <a:r>
              <a:rPr sz="3200">
                <a:latin typeface="Times New Roman" panose="02020603050405020304" charset="0"/>
                <a:ea typeface="+mn-ea"/>
                <a:cs typeface="Times New Roman" panose="02020603050405020304" charset="0"/>
              </a:rPr>
              <a:t>.factor /ˈfæktə(r)/ n.</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631690" y="259715"/>
            <a:ext cx="2056130" cy="521970"/>
          </a:xfrm>
          <a:prstGeom prst="rect">
            <a:avLst/>
          </a:prstGeom>
          <a:noFill/>
        </p:spPr>
        <p:txBody>
          <a:bodyPr wrap="non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因素；要素</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pic>
        <p:nvPicPr>
          <p:cNvPr id="7" name="图片 6" descr="fair填空"/>
          <p:cNvPicPr>
            <a:picLocks noChangeAspect="1"/>
          </p:cNvPicPr>
          <p:nvPr/>
        </p:nvPicPr>
        <p:blipFill>
          <a:blip r:embed="rId1"/>
          <a:stretch>
            <a:fillRect/>
          </a:stretch>
        </p:blipFill>
        <p:spPr>
          <a:xfrm>
            <a:off x="27305" y="781685"/>
            <a:ext cx="12160885" cy="5996940"/>
          </a:xfrm>
          <a:prstGeom prst="rect">
            <a:avLst/>
          </a:prstGeom>
        </p:spPr>
      </p:pic>
      <p:sp>
        <p:nvSpPr>
          <p:cNvPr id="4" name="标题 1"/>
          <p:cNvSpPr>
            <a:spLocks noGrp="1"/>
          </p:cNvSpPr>
          <p:nvPr/>
        </p:nvSpPr>
        <p:spPr>
          <a:xfrm>
            <a:off x="3194685" y="1200785"/>
            <a:ext cx="18853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影响，感动</a:t>
            </a:r>
            <a:endParaRPr sz="18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299460" y="2121535"/>
            <a:ext cx="15868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影响，效果</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066415" y="4192905"/>
            <a:ext cx="1565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缺点</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缺陷</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599180" y="4933950"/>
            <a:ext cx="10769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困难的</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557905" y="3578860"/>
            <a:ext cx="1073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完美的</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3448685" y="2988945"/>
            <a:ext cx="16313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传染，感化</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717675" y="3578860"/>
            <a:ext cx="795655" cy="127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完美</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475740" y="146494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感人的</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109980" y="1066165"/>
            <a:ext cx="1323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喜爱</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感情</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901940" y="6085205"/>
            <a:ext cx="1467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利润</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利益</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862820" y="4595495"/>
            <a:ext cx="1633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军官，警官</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991725" y="5145405"/>
            <a:ext cx="1551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特征</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特色</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813040" y="5336540"/>
            <a:ext cx="13576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功绩</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业绩</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8217535" y="2988945"/>
            <a:ext cx="10420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人造品</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753600" y="4191635"/>
            <a:ext cx="97345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官方的</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658475" y="4192270"/>
            <a:ext cx="14992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政府官员</a:t>
            </a:r>
            <a:endParaRPr sz="18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6374765" y="363156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做</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217535" y="3578860"/>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时尚</a:t>
            </a:r>
            <a:endParaRPr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0506075" y="3578860"/>
            <a:ext cx="1651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时尚的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时髦的</a:t>
            </a:r>
            <a:endParaRPr sz="18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991725" y="2988945"/>
            <a:ext cx="1975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人造的</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伪造的</a:t>
            </a:r>
            <a:endParaRPr sz="18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7971155" y="4369435"/>
            <a:ext cx="10420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办公室</a:t>
            </a:r>
            <a:endParaRPr sz="18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097135" y="234886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因素</a:t>
            </a:r>
            <a:endParaRPr sz="1800" spc="0">
              <a:solidFill>
                <a:schemeClr val="tx1"/>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8217535" y="227012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工厂</a:t>
            </a:r>
            <a:endParaRPr sz="1800" spc="0">
              <a:solidFill>
                <a:schemeClr val="tx1"/>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7901940" y="1718945"/>
            <a:ext cx="15925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事务</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事件</a:t>
            </a:r>
            <a:endParaRPr sz="1800" spc="0">
              <a:solidFill>
                <a:schemeClr val="tx1"/>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493885" y="1062355"/>
            <a:ext cx="2002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实际的，事实的</a:t>
            </a:r>
            <a:endParaRPr sz="1800" spc="0">
              <a:solidFill>
                <a:schemeClr val="tx1"/>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7901940" y="1066165"/>
            <a:ext cx="795655"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事实</a:t>
            </a:r>
            <a:endParaRPr sz="1800" spc="0">
              <a:solidFill>
                <a:schemeClr val="tx1"/>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1556385" y="194627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有效的</a:t>
            </a:r>
            <a:endParaRPr sz="1800" spc="0">
              <a:solidFill>
                <a:schemeClr val="tx1"/>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1636395" y="2988945"/>
            <a:ext cx="12909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传染性的</a:t>
            </a:r>
            <a:endParaRPr sz="1800" spc="0">
              <a:solidFill>
                <a:schemeClr val="tx1"/>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1636395" y="2348865"/>
            <a:ext cx="11296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高效的</a:t>
            </a:r>
            <a:endParaRPr sz="1800" spc="0">
              <a:solidFill>
                <a:schemeClr val="tx1"/>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695065" y="554799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小说</a:t>
            </a:r>
            <a:endParaRPr sz="1800" spc="0">
              <a:solidFill>
                <a:schemeClr val="tx1"/>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3695065" y="619315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功能</a:t>
            </a:r>
            <a:endParaRPr sz="1800" spc="0">
              <a:solidFill>
                <a:schemeClr val="tx1"/>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9991725" y="5547995"/>
            <a:ext cx="1551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打败</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击败</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500" fill="hold"/>
                                        <p:tgtEl>
                                          <p:spTgt spid="3"/>
                                        </p:tgtEl>
                                        <p:attrNameLst>
                                          <p:attrName>ppt_x</p:attrName>
                                        </p:attrNameLst>
                                      </p:cBhvr>
                                      <p:tavLst>
                                        <p:tav tm="0">
                                          <p:val>
                                            <p:strVal val="#ppt_x"/>
                                          </p:val>
                                        </p:tav>
                                        <p:tav tm="100000">
                                          <p:val>
                                            <p:strVal val="#ppt_x"/>
                                          </p:val>
                                        </p:tav>
                                      </p:tavLst>
                                    </p:anim>
                                    <p:anim calcmode="lin" valueType="num">
                                      <p:cBhvr additive="base">
                                        <p:cTn id="8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ppt_x"/>
                                          </p:val>
                                        </p:tav>
                                        <p:tav tm="100000">
                                          <p:val>
                                            <p:strVal val="#ppt_x"/>
                                          </p:val>
                                        </p:tav>
                                      </p:tavLst>
                                    </p:anim>
                                    <p:anim calcmode="lin" valueType="num">
                                      <p:cBhvr additive="base">
                                        <p:cTn id="10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500" fill="hold"/>
                                        <p:tgtEl>
                                          <p:spTgt spid="30"/>
                                        </p:tgtEl>
                                        <p:attrNameLst>
                                          <p:attrName>ppt_x</p:attrName>
                                        </p:attrNameLst>
                                      </p:cBhvr>
                                      <p:tavLst>
                                        <p:tav tm="0">
                                          <p:val>
                                            <p:strVal val="#ppt_x"/>
                                          </p:val>
                                        </p:tav>
                                        <p:tav tm="100000">
                                          <p:val>
                                            <p:strVal val="#ppt_x"/>
                                          </p:val>
                                        </p:tav>
                                      </p:tavLst>
                                    </p:anim>
                                    <p:anim calcmode="lin" valueType="num">
                                      <p:cBhvr additive="base">
                                        <p:cTn id="11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additive="base">
                                        <p:cTn id="115" dur="500" fill="hold"/>
                                        <p:tgtEl>
                                          <p:spTgt spid="29"/>
                                        </p:tgtEl>
                                        <p:attrNameLst>
                                          <p:attrName>ppt_x</p:attrName>
                                        </p:attrNameLst>
                                      </p:cBhvr>
                                      <p:tavLst>
                                        <p:tav tm="0">
                                          <p:val>
                                            <p:strVal val="#ppt_x"/>
                                          </p:val>
                                        </p:tav>
                                        <p:tav tm="100000">
                                          <p:val>
                                            <p:strVal val="#ppt_x"/>
                                          </p:val>
                                        </p:tav>
                                      </p:tavLst>
                                    </p:anim>
                                    <p:anim calcmode="lin" valueType="num">
                                      <p:cBhvr additive="base">
                                        <p:cTn id="1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ppt_x"/>
                                          </p:val>
                                        </p:tav>
                                        <p:tav tm="100000">
                                          <p:val>
                                            <p:strVal val="#ppt_x"/>
                                          </p:val>
                                        </p:tav>
                                      </p:tavLst>
                                    </p:anim>
                                    <p:anim calcmode="lin" valueType="num">
                                      <p:cBhvr additive="base">
                                        <p:cTn id="1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fill="hold"/>
                                        <p:tgtEl>
                                          <p:spTgt spid="27"/>
                                        </p:tgtEl>
                                        <p:attrNameLst>
                                          <p:attrName>ppt_x</p:attrName>
                                        </p:attrNameLst>
                                      </p:cBhvr>
                                      <p:tavLst>
                                        <p:tav tm="0">
                                          <p:val>
                                            <p:strVal val="#ppt_x"/>
                                          </p:val>
                                        </p:tav>
                                        <p:tav tm="100000">
                                          <p:val>
                                            <p:strVal val="#ppt_x"/>
                                          </p:val>
                                        </p:tav>
                                      </p:tavLst>
                                    </p:anim>
                                    <p:anim calcmode="lin" valueType="num">
                                      <p:cBhvr additive="base">
                                        <p:cTn id="1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additive="base">
                                        <p:cTn id="133" dur="500" fill="hold"/>
                                        <p:tgtEl>
                                          <p:spTgt spid="26"/>
                                        </p:tgtEl>
                                        <p:attrNameLst>
                                          <p:attrName>ppt_x</p:attrName>
                                        </p:attrNameLst>
                                      </p:cBhvr>
                                      <p:tavLst>
                                        <p:tav tm="0">
                                          <p:val>
                                            <p:strVal val="#ppt_x"/>
                                          </p:val>
                                        </p:tav>
                                        <p:tav tm="100000">
                                          <p:val>
                                            <p:strVal val="#ppt_x"/>
                                          </p:val>
                                        </p:tav>
                                      </p:tavLst>
                                    </p:anim>
                                    <p:anim calcmode="lin" valueType="num">
                                      <p:cBhvr additive="base">
                                        <p:cTn id="1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7"/>
                                        </p:tgtEl>
                                        <p:attrNameLst>
                                          <p:attrName>style.visibility</p:attrName>
                                        </p:attrNameLst>
                                      </p:cBhvr>
                                      <p:to>
                                        <p:strVal val="visible"/>
                                      </p:to>
                                    </p:set>
                                    <p:anim calcmode="lin" valueType="num">
                                      <p:cBhvr additive="base">
                                        <p:cTn id="139" dur="500" fill="hold"/>
                                        <p:tgtEl>
                                          <p:spTgt spid="17"/>
                                        </p:tgtEl>
                                        <p:attrNameLst>
                                          <p:attrName>ppt_x</p:attrName>
                                        </p:attrNameLst>
                                      </p:cBhvr>
                                      <p:tavLst>
                                        <p:tav tm="0">
                                          <p:val>
                                            <p:strVal val="#ppt_x"/>
                                          </p:val>
                                        </p:tav>
                                        <p:tav tm="100000">
                                          <p:val>
                                            <p:strVal val="#ppt_x"/>
                                          </p:val>
                                        </p:tav>
                                      </p:tavLst>
                                    </p:anim>
                                    <p:anim calcmode="lin" valueType="num">
                                      <p:cBhvr additive="base">
                                        <p:cTn id="1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additive="base">
                                        <p:cTn id="145" dur="500" fill="hold"/>
                                        <p:tgtEl>
                                          <p:spTgt spid="24"/>
                                        </p:tgtEl>
                                        <p:attrNameLst>
                                          <p:attrName>ppt_x</p:attrName>
                                        </p:attrNameLst>
                                      </p:cBhvr>
                                      <p:tavLst>
                                        <p:tav tm="0">
                                          <p:val>
                                            <p:strVal val="#ppt_x"/>
                                          </p:val>
                                        </p:tav>
                                        <p:tav tm="100000">
                                          <p:val>
                                            <p:strVal val="#ppt_x"/>
                                          </p:val>
                                        </p:tav>
                                      </p:tavLst>
                                    </p:anim>
                                    <p:anim calcmode="lin" valueType="num">
                                      <p:cBhvr additive="base">
                                        <p:cTn id="1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2"/>
                                        </p:tgtEl>
                                        <p:attrNameLst>
                                          <p:attrName>style.visibility</p:attrName>
                                        </p:attrNameLst>
                                      </p:cBhvr>
                                      <p:to>
                                        <p:strVal val="visible"/>
                                      </p:to>
                                    </p:set>
                                    <p:anim calcmode="lin" valueType="num">
                                      <p:cBhvr additive="base">
                                        <p:cTn id="151" dur="500" fill="hold"/>
                                        <p:tgtEl>
                                          <p:spTgt spid="22"/>
                                        </p:tgtEl>
                                        <p:attrNameLst>
                                          <p:attrName>ppt_x</p:attrName>
                                        </p:attrNameLst>
                                      </p:cBhvr>
                                      <p:tavLst>
                                        <p:tav tm="0">
                                          <p:val>
                                            <p:strVal val="#ppt_x"/>
                                          </p:val>
                                        </p:tav>
                                        <p:tav tm="100000">
                                          <p:val>
                                            <p:strVal val="#ppt_x"/>
                                          </p:val>
                                        </p:tav>
                                      </p:tavLst>
                                    </p:anim>
                                    <p:anim calcmode="lin" valueType="num">
                                      <p:cBhvr additive="base">
                                        <p:cTn id="1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3"/>
                                        </p:tgtEl>
                                        <p:attrNameLst>
                                          <p:attrName>style.visibility</p:attrName>
                                        </p:attrNameLst>
                                      </p:cBhvr>
                                      <p:to>
                                        <p:strVal val="visible"/>
                                      </p:to>
                                    </p:set>
                                    <p:anim calcmode="lin" valueType="num">
                                      <p:cBhvr additive="base">
                                        <p:cTn id="157" dur="500" fill="hold"/>
                                        <p:tgtEl>
                                          <p:spTgt spid="23"/>
                                        </p:tgtEl>
                                        <p:attrNameLst>
                                          <p:attrName>ppt_x</p:attrName>
                                        </p:attrNameLst>
                                      </p:cBhvr>
                                      <p:tavLst>
                                        <p:tav tm="0">
                                          <p:val>
                                            <p:strVal val="#ppt_x"/>
                                          </p:val>
                                        </p:tav>
                                        <p:tav tm="100000">
                                          <p:val>
                                            <p:strVal val="#ppt_x"/>
                                          </p:val>
                                        </p:tav>
                                      </p:tavLst>
                                    </p:anim>
                                    <p:anim calcmode="lin" valueType="num">
                                      <p:cBhvr additive="base">
                                        <p:cTn id="1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additive="base">
                                        <p:cTn id="163" dur="500" fill="hold"/>
                                        <p:tgtEl>
                                          <p:spTgt spid="25"/>
                                        </p:tgtEl>
                                        <p:attrNameLst>
                                          <p:attrName>ppt_x</p:attrName>
                                        </p:attrNameLst>
                                      </p:cBhvr>
                                      <p:tavLst>
                                        <p:tav tm="0">
                                          <p:val>
                                            <p:strVal val="#ppt_x"/>
                                          </p:val>
                                        </p:tav>
                                        <p:tav tm="100000">
                                          <p:val>
                                            <p:strVal val="#ppt_x"/>
                                          </p:val>
                                        </p:tav>
                                      </p:tavLst>
                                    </p:anim>
                                    <p:anim calcmode="lin" valueType="num">
                                      <p:cBhvr additive="base">
                                        <p:cTn id="1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additive="base">
                                        <p:cTn id="169" dur="500" fill="hold"/>
                                        <p:tgtEl>
                                          <p:spTgt spid="18"/>
                                        </p:tgtEl>
                                        <p:attrNameLst>
                                          <p:attrName>ppt_x</p:attrName>
                                        </p:attrNameLst>
                                      </p:cBhvr>
                                      <p:tavLst>
                                        <p:tav tm="0">
                                          <p:val>
                                            <p:strVal val="#ppt_x"/>
                                          </p:val>
                                        </p:tav>
                                        <p:tav tm="100000">
                                          <p:val>
                                            <p:strVal val="#ppt_x"/>
                                          </p:val>
                                        </p:tav>
                                      </p:tavLst>
                                    </p:anim>
                                    <p:anim calcmode="lin" valueType="num">
                                      <p:cBhvr additive="base">
                                        <p:cTn id="1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additive="base">
                                        <p:cTn id="175" dur="500" fill="hold"/>
                                        <p:tgtEl>
                                          <p:spTgt spid="19"/>
                                        </p:tgtEl>
                                        <p:attrNameLst>
                                          <p:attrName>ppt_x</p:attrName>
                                        </p:attrNameLst>
                                      </p:cBhvr>
                                      <p:tavLst>
                                        <p:tav tm="0">
                                          <p:val>
                                            <p:strVal val="#ppt_x"/>
                                          </p:val>
                                        </p:tav>
                                        <p:tav tm="100000">
                                          <p:val>
                                            <p:strVal val="#ppt_x"/>
                                          </p:val>
                                        </p:tav>
                                      </p:tavLst>
                                    </p:anim>
                                    <p:anim calcmode="lin" valueType="num">
                                      <p:cBhvr additive="base">
                                        <p:cTn id="1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14"/>
                                        </p:tgtEl>
                                        <p:attrNameLst>
                                          <p:attrName>style.visibility</p:attrName>
                                        </p:attrNameLst>
                                      </p:cBhvr>
                                      <p:to>
                                        <p:strVal val="visible"/>
                                      </p:to>
                                    </p:set>
                                    <p:anim calcmode="lin" valueType="num">
                                      <p:cBhvr additive="base">
                                        <p:cTn id="181" dur="500" fill="hold"/>
                                        <p:tgtEl>
                                          <p:spTgt spid="14"/>
                                        </p:tgtEl>
                                        <p:attrNameLst>
                                          <p:attrName>ppt_x</p:attrName>
                                        </p:attrNameLst>
                                      </p:cBhvr>
                                      <p:tavLst>
                                        <p:tav tm="0">
                                          <p:val>
                                            <p:strVal val="#ppt_x"/>
                                          </p:val>
                                        </p:tav>
                                        <p:tav tm="100000">
                                          <p:val>
                                            <p:strVal val="#ppt_x"/>
                                          </p:val>
                                        </p:tav>
                                      </p:tavLst>
                                    </p:anim>
                                    <p:anim calcmode="lin" valueType="num">
                                      <p:cBhvr additive="base">
                                        <p:cTn id="1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16"/>
                                        </p:tgtEl>
                                        <p:attrNameLst>
                                          <p:attrName>style.visibility</p:attrName>
                                        </p:attrNameLst>
                                      </p:cBhvr>
                                      <p:to>
                                        <p:strVal val="visible"/>
                                      </p:to>
                                    </p:set>
                                    <p:anim calcmode="lin" valueType="num">
                                      <p:cBhvr additive="base">
                                        <p:cTn id="187" dur="500" fill="hold"/>
                                        <p:tgtEl>
                                          <p:spTgt spid="16"/>
                                        </p:tgtEl>
                                        <p:attrNameLst>
                                          <p:attrName>ppt_x</p:attrName>
                                        </p:attrNameLst>
                                      </p:cBhvr>
                                      <p:tavLst>
                                        <p:tav tm="0">
                                          <p:val>
                                            <p:strVal val="#ppt_x"/>
                                          </p:val>
                                        </p:tav>
                                        <p:tav tm="100000">
                                          <p:val>
                                            <p:strVal val="#ppt_x"/>
                                          </p:val>
                                        </p:tav>
                                      </p:tavLst>
                                    </p:anim>
                                    <p:anim calcmode="lin" valueType="num">
                                      <p:cBhvr additive="base">
                                        <p:cTn id="18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15"/>
                                        </p:tgtEl>
                                        <p:attrNameLst>
                                          <p:attrName>style.visibility</p:attrName>
                                        </p:attrNameLst>
                                      </p:cBhvr>
                                      <p:to>
                                        <p:strVal val="visible"/>
                                      </p:to>
                                    </p:set>
                                    <p:anim calcmode="lin" valueType="num">
                                      <p:cBhvr additive="base">
                                        <p:cTn id="193" dur="500" fill="hold"/>
                                        <p:tgtEl>
                                          <p:spTgt spid="15"/>
                                        </p:tgtEl>
                                        <p:attrNameLst>
                                          <p:attrName>ppt_x</p:attrName>
                                        </p:attrNameLst>
                                      </p:cBhvr>
                                      <p:tavLst>
                                        <p:tav tm="0">
                                          <p:val>
                                            <p:strVal val="#ppt_x"/>
                                          </p:val>
                                        </p:tav>
                                        <p:tav tm="100000">
                                          <p:val>
                                            <p:strVal val="#ppt_x"/>
                                          </p:val>
                                        </p:tav>
                                      </p:tavLst>
                                    </p:anim>
                                    <p:anim calcmode="lin" valueType="num">
                                      <p:cBhvr additive="base">
                                        <p:cTn id="19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36"/>
                                        </p:tgtEl>
                                        <p:attrNameLst>
                                          <p:attrName>style.visibility</p:attrName>
                                        </p:attrNameLst>
                                      </p:cBhvr>
                                      <p:to>
                                        <p:strVal val="visible"/>
                                      </p:to>
                                    </p:set>
                                    <p:anim calcmode="lin" valueType="num">
                                      <p:cBhvr additive="base">
                                        <p:cTn id="199" dur="500" fill="hold"/>
                                        <p:tgtEl>
                                          <p:spTgt spid="36"/>
                                        </p:tgtEl>
                                        <p:attrNameLst>
                                          <p:attrName>ppt_x</p:attrName>
                                        </p:attrNameLst>
                                      </p:cBhvr>
                                      <p:tavLst>
                                        <p:tav tm="0">
                                          <p:val>
                                            <p:strVal val="#ppt_x"/>
                                          </p:val>
                                        </p:tav>
                                        <p:tav tm="100000">
                                          <p:val>
                                            <p:strVal val="#ppt_x"/>
                                          </p:val>
                                        </p:tav>
                                      </p:tavLst>
                                    </p:anim>
                                    <p:anim calcmode="lin" valueType="num">
                                      <p:cBhvr additive="base">
                                        <p:cTn id="20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13"/>
                                        </p:tgtEl>
                                        <p:attrNameLst>
                                          <p:attrName>style.visibility</p:attrName>
                                        </p:attrNameLst>
                                      </p:cBhvr>
                                      <p:to>
                                        <p:strVal val="visible"/>
                                      </p:to>
                                    </p:set>
                                    <p:anim calcmode="lin" valueType="num">
                                      <p:cBhvr additive="base">
                                        <p:cTn id="205" dur="500" fill="hold"/>
                                        <p:tgtEl>
                                          <p:spTgt spid="13"/>
                                        </p:tgtEl>
                                        <p:attrNameLst>
                                          <p:attrName>ppt_x</p:attrName>
                                        </p:attrNameLst>
                                      </p:cBhvr>
                                      <p:tavLst>
                                        <p:tav tm="0">
                                          <p:val>
                                            <p:strVal val="#ppt_x"/>
                                          </p:val>
                                        </p:tav>
                                        <p:tav tm="100000">
                                          <p:val>
                                            <p:strVal val="#ppt_x"/>
                                          </p:val>
                                        </p:tav>
                                      </p:tavLst>
                                    </p:anim>
                                    <p:anim calcmode="lin" valueType="num">
                                      <p:cBhvr additive="base">
                                        <p:cTn id="20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4" grpId="0"/>
      <p:bldP spid="4" grpId="1"/>
      <p:bldP spid="12" grpId="0"/>
      <p:bldP spid="12" grpId="1"/>
      <p:bldP spid="11" grpId="0"/>
      <p:bldP spid="11" grpId="1"/>
      <p:bldP spid="2" grpId="0"/>
      <p:bldP spid="2" grpId="1"/>
      <p:bldP spid="31" grpId="0"/>
      <p:bldP spid="31" grpId="1"/>
      <p:bldP spid="33" grpId="0"/>
      <p:bldP spid="33" grpId="1"/>
      <p:bldP spid="9" grpId="0"/>
      <p:bldP spid="9" grpId="1"/>
      <p:bldP spid="32" grpId="0"/>
      <p:bldP spid="32" grpId="1"/>
      <p:bldP spid="8" grpId="0"/>
      <p:bldP spid="8" grpId="1"/>
      <p:bldP spid="10" grpId="0"/>
      <p:bldP spid="10" grpId="1"/>
      <p:bldP spid="3" grpId="0"/>
      <p:bldP spid="3" grpId="1"/>
      <p:bldP spid="6" grpId="0"/>
      <p:bldP spid="6" grpId="1"/>
      <p:bldP spid="34" grpId="0"/>
      <p:bldP spid="34" grpId="1"/>
      <p:bldP spid="35" grpId="0"/>
      <p:bldP spid="35" grpId="1"/>
      <p:bldP spid="30" grpId="0"/>
      <p:bldP spid="30" grpId="1"/>
      <p:bldP spid="29" grpId="0"/>
      <p:bldP spid="29" grpId="1"/>
      <p:bldP spid="28" grpId="0"/>
      <p:bldP spid="28" grpId="1"/>
      <p:bldP spid="27" grpId="0"/>
      <p:bldP spid="27" grpId="1"/>
      <p:bldP spid="26" grpId="0"/>
      <p:bldP spid="26" grpId="1"/>
      <p:bldP spid="17" grpId="0"/>
      <p:bldP spid="17" grpId="1"/>
      <p:bldP spid="24" grpId="0"/>
      <p:bldP spid="24" grpId="1"/>
      <p:bldP spid="22" grpId="0"/>
      <p:bldP spid="22" grpId="1"/>
      <p:bldP spid="25" grpId="0"/>
      <p:bldP spid="25" grpId="1"/>
      <p:bldP spid="18" grpId="0"/>
      <p:bldP spid="18" grpId="1"/>
      <p:bldP spid="19" grpId="0"/>
      <p:bldP spid="19" grpId="1"/>
      <p:bldP spid="14" grpId="0"/>
      <p:bldP spid="14" grpId="1"/>
      <p:bldP spid="16" grpId="0"/>
      <p:bldP spid="16" grpId="1"/>
      <p:bldP spid="15" grpId="0"/>
      <p:bldP spid="15" grpId="1"/>
      <p:bldP spid="36" grpId="0"/>
      <p:bldP spid="36" grpId="1"/>
      <p:bldP spid="13" grpId="0"/>
      <p:bldP spid="13" grpId="1"/>
      <p:bldP spid="23" grpId="0"/>
      <p:bldP spid="2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6" name="标题 1"/>
          <p:cNvSpPr>
            <a:spLocks noGrp="1"/>
          </p:cNvSpPr>
          <p:nvPr/>
        </p:nvSpPr>
        <p:spPr>
          <a:xfrm>
            <a:off x="233680" y="719455"/>
            <a:ext cx="11725275" cy="6393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There are many reasons why this has been possible but one of the main </a:t>
            </a:r>
            <a:r>
              <a:rPr spc="0">
                <a:solidFill>
                  <a:schemeClr val="accent2">
                    <a:lumMod val="75000"/>
                  </a:schemeClr>
                </a:solidFill>
                <a:latin typeface="Times New Roman" panose="02020603050405020304" charset="0"/>
                <a:ea typeface="+mn-ea"/>
                <a:cs typeface="Times New Roman" panose="02020603050405020304" charset="0"/>
              </a:rPr>
              <a:t>factor</a:t>
            </a:r>
            <a:r>
              <a:rPr spc="0">
                <a:latin typeface="Times New Roman" panose="02020603050405020304" charset="0"/>
                <a:ea typeface="+mn-ea"/>
                <a:cs typeface="Times New Roman" panose="02020603050405020304" charset="0"/>
              </a:rPr>
              <a:t>s has been the Chinese writing system.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这种可能是有很多原因的，但主要因素之一是汉语书写系统。</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Physical activity is an important</a:t>
            </a:r>
            <a:r>
              <a:rPr spc="0">
                <a:solidFill>
                  <a:schemeClr val="accent2">
                    <a:lumMod val="75000"/>
                  </a:schemeClr>
                </a:solidFill>
                <a:latin typeface="Times New Roman" panose="02020603050405020304" charset="0"/>
                <a:ea typeface="+mn-ea"/>
                <a:cs typeface="Times New Roman" panose="02020603050405020304" charset="0"/>
              </a:rPr>
              <a:t> factor</a:t>
            </a:r>
            <a:r>
              <a:rPr spc="0">
                <a:latin typeface="Times New Roman" panose="02020603050405020304" charset="0"/>
                <a:ea typeface="+mn-ea"/>
                <a:cs typeface="Times New Roman" panose="02020603050405020304" charset="0"/>
              </a:rPr>
              <a:t> in keeping healthy.</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进行体育活动是保持身体健康的一个重要因素。</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Knowledge is one of the important </a:t>
            </a:r>
            <a:r>
              <a:rPr spc="0">
                <a:solidFill>
                  <a:schemeClr val="accent2">
                    <a:lumMod val="75000"/>
                  </a:schemeClr>
                </a:solidFill>
                <a:latin typeface="Times New Roman" panose="02020603050405020304" charset="0"/>
                <a:ea typeface="+mn-ea"/>
                <a:cs typeface="Times New Roman" panose="02020603050405020304" charset="0"/>
              </a:rPr>
              <a:t>factor</a:t>
            </a:r>
            <a:r>
              <a:rPr spc="0">
                <a:latin typeface="Times New Roman" panose="02020603050405020304" charset="0"/>
                <a:ea typeface="+mn-ea"/>
                <a:cs typeface="Times New Roman" panose="02020603050405020304" charset="0"/>
              </a:rPr>
              <a:t>s for a country's development.</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知识是一个国家发展的重要因素之一。</a:t>
            </a:r>
            <a:endParaRPr spc="0">
              <a:latin typeface="Times New Roman" panose="02020603050405020304" charset="0"/>
              <a:ea typeface="+mn-ea"/>
              <a:cs typeface="Times New Roman" panose="02020603050405020304" charset="0"/>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b="1">
                <a:ln w="22225">
                  <a:solidFill>
                    <a:schemeClr val="accent2">
                      <a:lumMod val="75000"/>
                    </a:schemeClr>
                  </a:solidFill>
                  <a:prstDash val="solid"/>
                </a:ln>
                <a:solidFill>
                  <a:schemeClr val="accent2">
                    <a:lumMod val="75000"/>
                  </a:schemeClr>
                </a:solidFill>
                <a:effectLst/>
                <a:sym typeface="+mn-ea"/>
              </a:rPr>
              <a:t>人教版新教材</a:t>
            </a:r>
            <a:r>
              <a:rPr lang="en-US" altLang="zh-CN" b="1">
                <a:ln w="22225">
                  <a:solidFill>
                    <a:schemeClr val="accent2">
                      <a:lumMod val="75000"/>
                    </a:schemeClr>
                  </a:solidFill>
                  <a:prstDash val="solid"/>
                </a:ln>
                <a:solidFill>
                  <a:schemeClr val="accent2">
                    <a:lumMod val="75000"/>
                  </a:schemeClr>
                </a:solidFill>
                <a:effectLst/>
                <a:sym typeface="+mn-ea"/>
              </a:rPr>
              <a:t> </a:t>
            </a:r>
            <a:r>
              <a:rPr lang="zh-CN" altLang="en-US" b="1">
                <a:ln w="22225">
                  <a:solidFill>
                    <a:schemeClr val="accent2">
                      <a:lumMod val="75000"/>
                    </a:schemeClr>
                  </a:solidFill>
                  <a:prstDash val="solid"/>
                </a:ln>
                <a:solidFill>
                  <a:schemeClr val="accent2">
                    <a:lumMod val="75000"/>
                  </a:schemeClr>
                </a:solidFill>
                <a:effectLst/>
                <a:sym typeface="+mn-ea"/>
              </a:rPr>
              <a:t>词汇导学练</a:t>
            </a:r>
            <a:endParaRPr lang="zh-CN" altLang="en-US"/>
          </a:p>
        </p:txBody>
      </p:sp>
      <p:sp>
        <p:nvSpPr>
          <p:cNvPr id="3" name="副标题 2"/>
          <p:cNvSpPr>
            <a:spLocks noGrp="1"/>
          </p:cNvSpPr>
          <p:nvPr>
            <p:ph type="subTitle" idx="1"/>
            <p:custDataLst>
              <p:tags r:id="rId2"/>
            </p:custDataLst>
          </p:nvPr>
        </p:nvSpPr>
        <p:spPr/>
        <p:txBody>
          <a:bodyPr/>
          <a:lstStyle/>
          <a:p>
            <a:r>
              <a:rPr lang="en-US" altLang="zh-CN" sz="4800" b="1">
                <a:ln w="22225">
                  <a:solidFill>
                    <a:srgbClr val="7030A0"/>
                  </a:solidFill>
                  <a:prstDash val="solid"/>
                </a:ln>
                <a:solidFill>
                  <a:srgbClr val="7030A0"/>
                </a:solidFill>
                <a:effectLst/>
                <a:sym typeface="+mn-ea"/>
              </a:rPr>
              <a:t>Unit5 Book1 </a:t>
            </a:r>
            <a:endParaRPr lang="zh-CN" altLang="en-US" sz="4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30505" y="6413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 </a:t>
            </a:r>
            <a:r>
              <a:rPr lang="en-US" altLang="zh-CN" sz="3200">
                <a:latin typeface="Times New Roman" panose="02020603050405020304" charset="0"/>
                <a:ea typeface="+mn-ea"/>
                <a:cs typeface="Times New Roman" panose="02020603050405020304" charset="0"/>
              </a:rPr>
              <a:t>10.</a:t>
            </a:r>
            <a:r>
              <a:rPr sz="3200">
                <a:latin typeface="Times New Roman" panose="02020603050405020304" charset="0"/>
                <a:ea typeface="+mn-ea"/>
                <a:cs typeface="Times New Roman" panose="02020603050405020304" charset="0"/>
              </a:rPr>
              <a:t>base /beɪs/vt.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598545" y="64135"/>
            <a:ext cx="3256280" cy="583565"/>
          </a:xfrm>
          <a:prstGeom prst="rect">
            <a:avLst/>
          </a:prstGeom>
          <a:noFill/>
        </p:spPr>
        <p:txBody>
          <a:bodyPr wrap="none" rtlCol="0">
            <a:spAutoFit/>
          </a:bodyPr>
          <a:p>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建立……的基础</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9" name="标题 1"/>
          <p:cNvSpPr>
            <a:spLocks noGrp="1"/>
          </p:cNvSpPr>
          <p:nvPr/>
        </p:nvSpPr>
        <p:spPr>
          <a:xfrm>
            <a:off x="885190" y="8782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solidFill>
                  <a:schemeClr val="accent2">
                    <a:lumMod val="75000"/>
                  </a:schemeClr>
                </a:solidFill>
                <a:latin typeface="Times New Roman" panose="02020603050405020304" charset="0"/>
                <a:ea typeface="+mn-ea"/>
                <a:cs typeface="Times New Roman" panose="02020603050405020304" charset="0"/>
              </a:rPr>
              <a:t>                             </a:t>
            </a:r>
            <a:r>
              <a:rPr sz="3200">
                <a:solidFill>
                  <a:schemeClr val="accent2">
                    <a:lumMod val="75000"/>
                  </a:schemeClr>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把……建立在……基础上</a:t>
            </a:r>
            <a:endParaRPr sz="320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以……为基础/根据 </a:t>
            </a:r>
            <a:endParaRPr sz="3200">
              <a:solidFill>
                <a:srgbClr val="7030A0"/>
              </a:solidFill>
              <a:latin typeface="Times New Roman" panose="02020603050405020304" charset="0"/>
              <a:ea typeface="+mn-ea"/>
              <a:cs typeface="Times New Roman" panose="02020603050405020304" charset="0"/>
            </a:endParaRPr>
          </a:p>
        </p:txBody>
      </p:sp>
      <p:sp>
        <p:nvSpPr>
          <p:cNvPr id="34" name="文本框 33"/>
          <p:cNvSpPr txBox="1"/>
          <p:nvPr/>
        </p:nvSpPr>
        <p:spPr>
          <a:xfrm>
            <a:off x="773430" y="2130425"/>
            <a:ext cx="11061065" cy="3538220"/>
          </a:xfrm>
          <a:prstGeom prst="rect">
            <a:avLst/>
          </a:prstGeom>
          <a:noFill/>
          <a:ln w="9525">
            <a:noFill/>
          </a:ln>
        </p:spPr>
        <p:txBody>
          <a:bodyPr wrap="square">
            <a:spAutoFit/>
          </a:bodyPr>
          <a:p>
            <a:pPr indent="0"/>
            <a:r>
              <a:rPr sz="2800" b="1">
                <a:latin typeface="Times New Roman" panose="02020603050405020304" charset="0"/>
                <a:ea typeface="宋体" panose="02010600030101010101" pitchFamily="2" charset="-122"/>
                <a:cs typeface="Times New Roman" panose="02020603050405020304" charset="0"/>
              </a:rPr>
              <a:t>I</a:t>
            </a:r>
            <a:r>
              <a:rPr sz="2800" b="1" u="sng">
                <a:solidFill>
                  <a:schemeClr val="tx1"/>
                </a:solidFill>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my opinion on facts. = My opinion</a:t>
            </a:r>
            <a:r>
              <a:rPr sz="2800" b="1" u="sng">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facts.我的看法是以事实为根据的。</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Their marriage</a:t>
            </a:r>
            <a:r>
              <a:rPr sz="2800" b="1" u="sng">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love and respect. 他们的婚姻建立在爱和尊重的基础上。   </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Questions 16 to 18</a:t>
            </a:r>
            <a:r>
              <a:rPr sz="2800" b="1" u="sng">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the passage you have just read. 第16到18个问题来源于你刚刚读过的这段文章。</a:t>
            </a:r>
            <a:endParaRPr sz="2800" b="1">
              <a:latin typeface="Times New Roman" panose="02020603050405020304" charset="0"/>
              <a:ea typeface="宋体" panose="02010600030101010101" pitchFamily="2" charset="-122"/>
              <a:cs typeface="Times New Roman" panose="02020603050405020304" charset="0"/>
            </a:endParaRPr>
          </a:p>
          <a:p>
            <a:pPr indent="0"/>
            <a:r>
              <a:rPr sz="2800" b="1" u="sng">
                <a:solidFill>
                  <a:schemeClr val="tx1"/>
                </a:solidFill>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on a true story, the film deeply moved us. 以一个真实的故事为基础，这部影片深深打动了我们。</a:t>
            </a:r>
            <a:endParaRPr sz="2800" b="1">
              <a:latin typeface="Times New Roman" panose="02020603050405020304" charset="0"/>
              <a:ea typeface="宋体" panose="02010600030101010101" pitchFamily="2" charset="-122"/>
              <a:cs typeface="Times New Roman" panose="02020603050405020304" charset="0"/>
            </a:endParaRPr>
          </a:p>
        </p:txBody>
      </p:sp>
      <p:sp>
        <p:nvSpPr>
          <p:cNvPr id="4" name="标题 1"/>
          <p:cNvSpPr>
            <a:spLocks noGrp="1"/>
          </p:cNvSpPr>
          <p:nvPr/>
        </p:nvSpPr>
        <p:spPr>
          <a:xfrm>
            <a:off x="997585" y="213868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7338060" y="2139315"/>
            <a:ext cx="31845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was based 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214370" y="2997200"/>
            <a:ext cx="302768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was based on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598545" y="3799205"/>
            <a:ext cx="31845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are</a:t>
            </a: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 based 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864235" y="4705350"/>
            <a:ext cx="31845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B</a:t>
            </a: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6901180" y="76835"/>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n. 底部；根基；基础</a:t>
            </a:r>
            <a:endParaRPr sz="32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81405" y="1348105"/>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sym typeface="+mn-ea"/>
              </a:rPr>
              <a:t>be based on/upon</a:t>
            </a:r>
            <a:endParaRPr sz="32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067435" y="840740"/>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sym typeface="+mn-ea"/>
              </a:rPr>
              <a:t>base…on/upon</a:t>
            </a:r>
            <a:endParaRPr sz="3200"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 calcmode="lin" valueType="num">
                                      <p:cBhvr additive="base">
                                        <p:cTn id="23"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0" grpId="0"/>
      <p:bldP spid="20" grpId="1"/>
      <p:bldP spid="34" grpId="0"/>
      <p:bldP spid="34" grpId="1"/>
      <p:bldP spid="4" grpId="0"/>
      <p:bldP spid="4" grpId="1"/>
      <p:bldP spid="2" grpId="0"/>
      <p:bldP spid="2" grpId="1"/>
      <p:bldP spid="3" grpId="0"/>
      <p:bldP spid="3" grpId="1"/>
      <p:bldP spid="6" grpId="0"/>
      <p:bldP spid="6" grpId="1"/>
      <p:bldP spid="7" grpId="0"/>
      <p:bldP spid="8" grpId="0"/>
      <p:bldP spid="8" grpId="1"/>
      <p:bldP spid="9" grpId="0"/>
      <p:bldP spid="9" grpId="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37795" y="118110"/>
            <a:ext cx="11725275" cy="1021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568960"/>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n. 底部；根基；基础</a:t>
            </a:r>
            <a:endParaRPr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045" y="1072515"/>
            <a:ext cx="11725275" cy="5785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the economic base </a:t>
            </a:r>
            <a:r>
              <a:rPr sz="2400" spc="0">
                <a:solidFill>
                  <a:srgbClr val="7030A0"/>
                </a:solidFill>
                <a:latin typeface="Times New Roman" panose="02020603050405020304" charset="0"/>
                <a:ea typeface="+mn-ea"/>
                <a:cs typeface="Times New Roman" panose="02020603050405020304" charset="0"/>
              </a:rPr>
              <a:t>经济基础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Plants are the</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of the food chain. 植物处于食物链的最底层。</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At the beginning, written Chinese was a picture-</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 language.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起初，书面汉语是一种以图画为基础的语言。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His uncle is going to make a film</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on his story in his childhood.</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我的叔叔打算拍一部以他的童年故事为基础的电影。</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basis /ˈbeɪsɪs/ </a:t>
            </a:r>
            <a:r>
              <a:rPr sz="2400" spc="0">
                <a:solidFill>
                  <a:srgbClr val="7030A0"/>
                </a:solidFill>
                <a:latin typeface="Times New Roman" panose="02020603050405020304" charset="0"/>
                <a:ea typeface="+mn-ea"/>
                <a:cs typeface="Times New Roman" panose="02020603050405020304" charset="0"/>
              </a:rPr>
              <a:t>n.</a:t>
            </a:r>
            <a:r>
              <a:rPr sz="2400" spc="0">
                <a:solidFill>
                  <a:srgbClr val="7030A0"/>
                </a:solidFill>
                <a:latin typeface="Times New Roman" panose="02020603050405020304" charset="0"/>
                <a:ea typeface="+mn-ea"/>
                <a:cs typeface="Times New Roman" panose="02020603050405020304" charset="0"/>
              </a:rPr>
              <a:t>基础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在……基础上，根据</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wanted to bottom our plan on a solid</a:t>
            </a:r>
            <a:r>
              <a:rPr sz="2400" u="sng" spc="0">
                <a:solidFill>
                  <a:schemeClr val="tx1"/>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我们想把我们的计划建立在牢固的基础上。</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          /ˈbeɪsɪk/</a:t>
            </a:r>
            <a:r>
              <a:rPr sz="2400" spc="0">
                <a:solidFill>
                  <a:srgbClr val="7030A0"/>
                </a:solidFill>
                <a:latin typeface="Times New Roman" panose="02020603050405020304" charset="0"/>
                <a:ea typeface="+mn-ea"/>
                <a:cs typeface="Times New Roman" panose="02020603050405020304" charset="0"/>
              </a:rPr>
              <a:t> adj.</a:t>
            </a:r>
            <a:r>
              <a:rPr sz="2400" spc="0">
                <a:solidFill>
                  <a:srgbClr val="7030A0"/>
                </a:solidFill>
                <a:latin typeface="Times New Roman" panose="02020603050405020304" charset="0"/>
                <a:ea typeface="+mn-ea"/>
                <a:cs typeface="Times New Roman" panose="02020603050405020304" charset="0"/>
              </a:rPr>
              <a:t>基本的；首要的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forms of the English writing system are known as letters.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英语书写系统的基本形式是字母。</a:t>
            </a: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2094865" y="142494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6623685" y="177292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897890" y="543560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779770" y="434276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basis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549140" y="246697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248285" y="3959860"/>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on the basis of</a:t>
            </a:r>
            <a:endParaRPr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48285" y="5133975"/>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basic</a:t>
            </a:r>
            <a:endParaRPr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 calcmode="lin" valueType="num">
                                      <p:cBhvr additive="base">
                                        <p:cTn id="6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 calcmode="lin" valueType="num">
                                      <p:cBhvr additive="base">
                                        <p:cTn id="7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
                                            <p:txEl>
                                              <p:pRg st="10" end="10"/>
                                            </p:txEl>
                                          </p:spTgt>
                                        </p:tgtEl>
                                        <p:attrNameLst>
                                          <p:attrName>style.visibility</p:attrName>
                                        </p:attrNameLst>
                                      </p:cBhvr>
                                      <p:to>
                                        <p:strVal val="visible"/>
                                      </p:to>
                                    </p:set>
                                    <p:anim calcmode="lin" valueType="num">
                                      <p:cBhvr additive="base">
                                        <p:cTn id="8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6">
                                            <p:txEl>
                                              <p:pRg st="11" end="11"/>
                                            </p:txEl>
                                          </p:spTgt>
                                        </p:tgtEl>
                                        <p:attrNameLst>
                                          <p:attrName>style.visibility</p:attrName>
                                        </p:attrNameLst>
                                      </p:cBhvr>
                                      <p:to>
                                        <p:strVal val="visible"/>
                                      </p:to>
                                    </p:set>
                                    <p:anim calcmode="lin" valueType="num">
                                      <p:cBhvr additive="base">
                                        <p:cTn id="9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500" fill="hold"/>
                                        <p:tgtEl>
                                          <p:spTgt spid="11"/>
                                        </p:tgtEl>
                                        <p:attrNameLst>
                                          <p:attrName>ppt_x</p:attrName>
                                        </p:attrNameLst>
                                      </p:cBhvr>
                                      <p:tavLst>
                                        <p:tav tm="0">
                                          <p:val>
                                            <p:strVal val="#ppt_x"/>
                                          </p:val>
                                        </p:tav>
                                        <p:tav tm="100000">
                                          <p:val>
                                            <p:strVal val="#ppt_x"/>
                                          </p:val>
                                        </p:tav>
                                      </p:tavLst>
                                    </p:anim>
                                    <p:anim calcmode="lin" valueType="num">
                                      <p:cBhvr additive="base">
                                        <p:cTn id="10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6">
                                            <p:txEl>
                                              <p:pRg st="12" end="12"/>
                                            </p:txEl>
                                          </p:spTgt>
                                        </p:tgtEl>
                                        <p:attrNameLst>
                                          <p:attrName>style.visibility</p:attrName>
                                        </p:attrNameLst>
                                      </p:cBhvr>
                                      <p:to>
                                        <p:strVal val="visible"/>
                                      </p:to>
                                    </p:set>
                                    <p:anim calcmode="lin" valueType="num">
                                      <p:cBhvr additive="base">
                                        <p:cTn id="10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6">
                                            <p:txEl>
                                              <p:pRg st="13" end="13"/>
                                            </p:txEl>
                                          </p:spTgt>
                                        </p:tgtEl>
                                        <p:attrNameLst>
                                          <p:attrName>style.visibility</p:attrName>
                                        </p:attrNameLst>
                                      </p:cBhvr>
                                      <p:to>
                                        <p:strVal val="visible"/>
                                      </p:to>
                                    </p:set>
                                    <p:anim calcmode="lin" valueType="num">
                                      <p:cBhvr additive="base">
                                        <p:cTn id="10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ppt_x"/>
                                          </p:val>
                                        </p:tav>
                                        <p:tav tm="100000">
                                          <p:val>
                                            <p:strVal val="#ppt_x"/>
                                          </p:val>
                                        </p:tav>
                                      </p:tavLst>
                                    </p:anim>
                                    <p:anim calcmode="lin" valueType="num">
                                      <p:cBhvr additive="base">
                                        <p:cTn id="1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P spid="9" grpId="0"/>
      <p:bldP spid="9" grpId="1"/>
      <p:bldP spid="8" grpId="0"/>
      <p:bldP spid="8" grpId="1"/>
      <p:bldP spid="7" grpId="0"/>
      <p:bldP spid="7" grpId="1"/>
      <p:bldP spid="10" grpId="0"/>
      <p:bldP spid="10"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045" y="153670"/>
            <a:ext cx="11725275" cy="63779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Sleep is, after all, a very</a:t>
            </a:r>
            <a:r>
              <a:rPr sz="2400" spc="0">
                <a:solidFill>
                  <a:schemeClr val="accent2">
                    <a:lumMod val="75000"/>
                  </a:schemeClr>
                </a:solidFill>
                <a:latin typeface="Times New Roman" panose="02020603050405020304" charset="0"/>
                <a:ea typeface="+mn-ea"/>
                <a:cs typeface="Times New Roman" panose="02020603050405020304" charset="0"/>
              </a:rPr>
              <a:t> basic</a:t>
            </a:r>
            <a:r>
              <a:rPr sz="2400" spc="0">
                <a:latin typeface="Times New Roman" panose="02020603050405020304" charset="0"/>
                <a:ea typeface="+mn-ea"/>
                <a:cs typeface="Times New Roman" panose="02020603050405020304" charset="0"/>
              </a:rPr>
              <a:t> need.毕竟，睡眠是非常基本的需要。</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skills of reading and writing are needed in communication. 沟通中需要基本的读写技能。</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Statement should be made on the</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of fact. 说话要有根据。</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pic>
        <p:nvPicPr>
          <p:cNvPr id="2" name="图片 1" descr="base基础填空"/>
          <p:cNvPicPr>
            <a:picLocks noChangeAspect="1"/>
          </p:cNvPicPr>
          <p:nvPr/>
        </p:nvPicPr>
        <p:blipFill>
          <a:blip r:embed="rId1"/>
          <a:stretch>
            <a:fillRect/>
          </a:stretch>
        </p:blipFill>
        <p:spPr>
          <a:xfrm>
            <a:off x="100330" y="2478405"/>
            <a:ext cx="11992610" cy="2395855"/>
          </a:xfrm>
          <a:prstGeom prst="rect">
            <a:avLst/>
          </a:prstGeom>
        </p:spPr>
      </p:pic>
      <p:sp>
        <p:nvSpPr>
          <p:cNvPr id="11" name="标题 1"/>
          <p:cNvSpPr>
            <a:spLocks noGrp="1"/>
          </p:cNvSpPr>
          <p:nvPr/>
        </p:nvSpPr>
        <p:spPr>
          <a:xfrm>
            <a:off x="2954020" y="2820035"/>
            <a:ext cx="2117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基础的，基本的</a:t>
            </a:r>
            <a:endParaRPr sz="16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678555" y="3525520"/>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基础</a:t>
            </a:r>
            <a:endParaRPr sz="16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99085" y="3525520"/>
            <a:ext cx="20643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on the basis of</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366135" y="423862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盆</a:t>
            </a:r>
            <a:r>
              <a:rPr lang="en-US" altLang="zh-CN" sz="1600" spc="0">
                <a:solidFill>
                  <a:schemeClr val="tx1"/>
                </a:solidFill>
                <a:latin typeface="Times New Roman" panose="02020603050405020304" charset="0"/>
                <a:ea typeface="+mn-ea"/>
                <a:cs typeface="Times New Roman" panose="02020603050405020304" charset="0"/>
              </a:rPr>
              <a:t>, </a:t>
            </a:r>
            <a:r>
              <a:rPr sz="1600" spc="0">
                <a:solidFill>
                  <a:schemeClr val="tx1"/>
                </a:solidFill>
                <a:latin typeface="Times New Roman" panose="02020603050405020304" charset="0"/>
                <a:ea typeface="+mn-ea"/>
                <a:cs typeface="Times New Roman" panose="02020603050405020304" charset="0"/>
              </a:rPr>
              <a:t>盆地</a:t>
            </a:r>
            <a:endParaRPr sz="16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5726430" y="3474720"/>
            <a:ext cx="738505" cy="822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基础；根基</a:t>
            </a:r>
            <a:endParaRPr sz="16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flipH="1">
            <a:off x="6706870" y="3474720"/>
            <a:ext cx="1875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建立</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的基础</a:t>
            </a:r>
            <a:endParaRPr sz="16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022715" y="2872740"/>
            <a:ext cx="2470150"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base sth on sth</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119235" y="3561080"/>
            <a:ext cx="1871345" cy="438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be based on</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784080" y="4238625"/>
            <a:ext cx="974725" cy="438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地下室</a:t>
            </a:r>
            <a:endParaRPr sz="16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4635500" y="124714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299085" y="51625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ppt_x"/>
                                          </p:val>
                                        </p:tav>
                                        <p:tav tm="100000">
                                          <p:val>
                                            <p:strVal val="#ppt_x"/>
                                          </p:val>
                                        </p:tav>
                                      </p:tavLst>
                                    </p:anim>
                                    <p:anim calcmode="lin" valueType="num">
                                      <p:cBhvr additive="base">
                                        <p:cTn id="8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3" grpId="0"/>
      <p:bldP spid="13" grpId="1"/>
      <p:bldP spid="7" grpId="0"/>
      <p:bldP spid="7" grpId="1"/>
      <p:bldP spid="8" grpId="0"/>
      <p:bldP spid="8" grpId="1"/>
      <p:bldP spid="11" grpId="0"/>
      <p:bldP spid="11" grpId="1"/>
      <p:bldP spid="3" grpId="0"/>
      <p:bldP spid="3" grpId="1"/>
      <p:bldP spid="4" grpId="0"/>
      <p:bldP spid="4" grpId="1"/>
      <p:bldP spid="5" grpId="0"/>
      <p:bldP spid="5" grpId="1"/>
      <p:bldP spid="9" grpId="0"/>
      <p:bldP spid="9" grpId="1"/>
      <p:bldP spid="10" grpId="0"/>
      <p:bldP spid="10"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09855" y="114109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It </a:t>
            </a:r>
            <a:r>
              <a:rPr sz="2400" spc="0">
                <a:solidFill>
                  <a:schemeClr val="accent2">
                    <a:lumMod val="75000"/>
                  </a:schemeClr>
                </a:solidFill>
                <a:latin typeface="Times New Roman" panose="02020603050405020304" charset="0"/>
                <a:ea typeface="+mn-ea"/>
                <a:cs typeface="Times New Roman" panose="02020603050405020304" charset="0"/>
              </a:rPr>
              <a:t>dates back</a:t>
            </a:r>
            <a:r>
              <a:rPr sz="2400" spc="0">
                <a:latin typeface="Times New Roman" panose="02020603050405020304" charset="0"/>
                <a:ea typeface="+mn-ea"/>
                <a:cs typeface="Times New Roman" panose="02020603050405020304" charset="0"/>
              </a:rPr>
              <a:t> several thousand years </a:t>
            </a:r>
            <a:r>
              <a:rPr sz="2400" spc="0">
                <a:solidFill>
                  <a:schemeClr val="accent2">
                    <a:lumMod val="75000"/>
                  </a:schemeClr>
                </a:solidFill>
                <a:latin typeface="Times New Roman" panose="02020603050405020304" charset="0"/>
                <a:ea typeface="+mn-ea"/>
                <a:cs typeface="Times New Roman" panose="02020603050405020304" charset="0"/>
              </a:rPr>
              <a:t>to</a:t>
            </a:r>
            <a:r>
              <a:rPr sz="2400" spc="0">
                <a:latin typeface="Times New Roman" panose="02020603050405020304" charset="0"/>
                <a:ea typeface="+mn-ea"/>
                <a:cs typeface="Times New Roman" panose="02020603050405020304" charset="0"/>
              </a:rPr>
              <a:t> the use of longgu—animal bones and shells on which symbols were carved by ancient Chinese people.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它可以追溯到数千年前人们使用龙骨(中国古代人雕刻符号的的动物骨骼和贝壳)的时期。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Oxford and Cambridge </a:t>
            </a:r>
            <a:r>
              <a:rPr sz="2400" spc="0">
                <a:solidFill>
                  <a:schemeClr val="accent2">
                    <a:lumMod val="75000"/>
                  </a:schemeClr>
                </a:solidFill>
                <a:latin typeface="Times New Roman" panose="02020603050405020304" charset="0"/>
                <a:ea typeface="+mn-ea"/>
                <a:cs typeface="Times New Roman" panose="02020603050405020304" charset="0"/>
              </a:rPr>
              <a:t>date back to </a:t>
            </a:r>
            <a:r>
              <a:rPr sz="2400" spc="0">
                <a:latin typeface="Times New Roman" panose="02020603050405020304" charset="0"/>
                <a:ea typeface="+mn-ea"/>
                <a:cs typeface="Times New Roman" panose="02020603050405020304" charset="0"/>
              </a:rPr>
              <a:t>the thirteenth century.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牛津和剑桥的历史可追溯到十三世纪。</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time can the marathon </a:t>
            </a:r>
            <a:r>
              <a:rPr sz="2400" spc="0">
                <a:solidFill>
                  <a:schemeClr val="accent2">
                    <a:lumMod val="75000"/>
                  </a:schemeClr>
                </a:solidFill>
                <a:latin typeface="Times New Roman" panose="02020603050405020304" charset="0"/>
                <a:ea typeface="+mn-ea"/>
                <a:cs typeface="Times New Roman" panose="02020603050405020304" charset="0"/>
              </a:rPr>
              <a:t>date back to</a:t>
            </a:r>
            <a:r>
              <a:rPr sz="2400" spc="0">
                <a:latin typeface="Times New Roman" panose="02020603050405020304" charset="0"/>
                <a:ea typeface="+mn-ea"/>
                <a:cs typeface="Times New Roman" panose="02020603050405020304" charset="0"/>
              </a:rPr>
              <a:t>?马拉松可以追溯到何时?</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Our school </a:t>
            </a:r>
            <a:r>
              <a:rPr sz="2400" spc="0">
                <a:solidFill>
                  <a:schemeClr val="accent2">
                    <a:lumMod val="75000"/>
                  </a:schemeClr>
                </a:solidFill>
                <a:latin typeface="Times New Roman" panose="02020603050405020304" charset="0"/>
                <a:ea typeface="+mn-ea"/>
                <a:cs typeface="Times New Roman" panose="02020603050405020304" charset="0"/>
              </a:rPr>
              <a:t>dates from</a:t>
            </a:r>
            <a:r>
              <a:rPr sz="2400" spc="0">
                <a:latin typeface="Times New Roman" panose="02020603050405020304" charset="0"/>
                <a:ea typeface="+mn-ea"/>
                <a:cs typeface="Times New Roman" panose="02020603050405020304" charset="0"/>
              </a:rPr>
              <a:t> the 1950s.我们的学校创办于20 世纪 50 年代。</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【注意】</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date back to/date from不用于</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，也不用于</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中，但可以用</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形式作定语。</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My family has a vase</a:t>
            </a:r>
            <a:r>
              <a:rPr sz="2400" spc="0">
                <a:solidFill>
                  <a:schemeClr val="accent2">
                    <a:lumMod val="75000"/>
                  </a:schemeClr>
                </a:solidFill>
                <a:latin typeface="Times New Roman" panose="02020603050405020304" charset="0"/>
                <a:ea typeface="+mn-ea"/>
                <a:cs typeface="Times New Roman" panose="02020603050405020304" charset="0"/>
              </a:rPr>
              <a:t> dating back to</a:t>
            </a:r>
            <a:r>
              <a:rPr sz="2400" spc="0">
                <a:latin typeface="Times New Roman" panose="02020603050405020304" charset="0"/>
                <a:ea typeface="+mn-ea"/>
                <a:cs typeface="Times New Roman" panose="02020603050405020304" charset="0"/>
              </a:rPr>
              <a:t> the Ming Dynasty. 我家有个花瓶是从明代传下来的。</a:t>
            </a: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109855" y="26924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11. </a:t>
            </a:r>
            <a:r>
              <a:rPr sz="3200">
                <a:latin typeface="Times New Roman" panose="02020603050405020304" charset="0"/>
                <a:ea typeface="+mn-ea"/>
                <a:cs typeface="Times New Roman" panose="02020603050405020304" charset="0"/>
              </a:rPr>
              <a:t>date back to/date from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5688330" y="269240"/>
            <a:ext cx="1571625" cy="107632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追溯到</a:t>
            </a:r>
            <a:endParaRPr lang="en-US" altLang="en-US" sz="3200" b="1" spc="150" dirty="0">
              <a:solidFill>
                <a:srgbClr val="7030A0"/>
              </a:solidFill>
              <a:latin typeface="Times New Roman" panose="02020603050405020304" charset="0"/>
              <a:cs typeface="Times New Roman" panose="02020603050405020304" charset="0"/>
              <a:sym typeface="+mn-ea"/>
            </a:endParaRPr>
          </a:p>
          <a:p>
            <a:pPr algn="l"/>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4030345" y="4386580"/>
            <a:ext cx="1571625" cy="46037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zh-CN" altLang="en-US" sz="2400" b="1" dirty="0">
                <a:solidFill>
                  <a:srgbClr val="7030A0"/>
                </a:solidFill>
                <a:uFillTx/>
                <a:latin typeface="Times New Roman" panose="02020603050405020304" charset="0"/>
                <a:cs typeface="Times New Roman" panose="02020603050405020304" charset="0"/>
                <a:sym typeface="+mn-ea"/>
              </a:rPr>
              <a:t>进行时</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6668770" y="4429125"/>
            <a:ext cx="1571625" cy="46037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zh-CN" altLang="en-US" sz="2400" b="1" dirty="0">
                <a:solidFill>
                  <a:srgbClr val="7030A0"/>
                </a:solidFill>
                <a:uFillTx/>
                <a:latin typeface="Times New Roman" panose="02020603050405020304" charset="0"/>
                <a:cs typeface="Times New Roman" panose="02020603050405020304" charset="0"/>
                <a:sym typeface="+mn-ea"/>
              </a:rPr>
              <a:t>被动语态</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10059035" y="4361815"/>
            <a:ext cx="1571625" cy="460375"/>
          </a:xfrm>
          <a:prstGeom prst="rect">
            <a:avLst/>
          </a:prstGeom>
          <a:noFill/>
        </p:spPr>
        <p:txBody>
          <a:bodyPr wrap="square" rtlCol="0">
            <a:spAutoFit/>
          </a:bodyPr>
          <a:p>
            <a:pPr algn="l"/>
            <a:r>
              <a:rPr lang="zh-CN" altLang="en-US" sz="2400" b="1" dirty="0">
                <a:solidFill>
                  <a:srgbClr val="7030A0"/>
                </a:solidFill>
                <a:uFillTx/>
                <a:latin typeface="Times New Roman" panose="02020603050405020304" charset="0"/>
                <a:cs typeface="Times New Roman" panose="02020603050405020304" charset="0"/>
                <a:sym typeface="+mn-ea"/>
              </a:rPr>
              <a:t>现在分词</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 calcmode="lin" valueType="num">
                                      <p:cBhvr additive="base">
                                        <p:cTn id="6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P spid="3" grpId="0"/>
      <p:bldP spid="3" grpId="1"/>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104775" y="3098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a:t>
            </a:r>
            <a:r>
              <a:rPr lang="en-US" altLang="zh-CN" sz="3200">
                <a:latin typeface="Times New Roman" panose="02020603050405020304" charset="0"/>
                <a:ea typeface="+mn-ea"/>
                <a:cs typeface="Times New Roman" panose="02020603050405020304" charset="0"/>
              </a:rPr>
              <a:t>2</a:t>
            </a:r>
            <a:r>
              <a:rPr sz="3200">
                <a:latin typeface="Times New Roman" panose="02020603050405020304" charset="0"/>
                <a:ea typeface="+mn-ea"/>
                <a:cs typeface="Times New Roman" panose="02020603050405020304" charset="0"/>
              </a:rPr>
              <a:t>. bone /bəʊn/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176270" y="296545"/>
            <a:ext cx="149479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n.骨头</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101854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It dates back several thousand years to the use of longgu—animal </a:t>
            </a:r>
            <a:r>
              <a:rPr spc="0">
                <a:solidFill>
                  <a:schemeClr val="accent2">
                    <a:lumMod val="75000"/>
                  </a:schemeClr>
                </a:solidFill>
                <a:latin typeface="Times New Roman" panose="02020603050405020304" charset="0"/>
                <a:ea typeface="+mn-ea"/>
                <a:cs typeface="Times New Roman" panose="02020603050405020304" charset="0"/>
              </a:rPr>
              <a:t>bones</a:t>
            </a:r>
            <a:r>
              <a:rPr spc="0">
                <a:latin typeface="Times New Roman" panose="02020603050405020304" charset="0"/>
                <a:ea typeface="+mn-ea"/>
                <a:cs typeface="Times New Roman" panose="02020603050405020304" charset="0"/>
              </a:rPr>
              <a:t> and shells on which symbols were carved by ancient Chinese people.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它可以追溯到数千年前人们使用龙骨(中国古代人雕刻符号的的动物骨骼和贝壳)的时期。</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Many passengers suffered broken</a:t>
            </a:r>
            <a:r>
              <a:rPr spc="0">
                <a:solidFill>
                  <a:schemeClr val="accent2">
                    <a:lumMod val="75000"/>
                  </a:schemeClr>
                </a:solidFill>
                <a:latin typeface="Times New Roman" panose="02020603050405020304" charset="0"/>
                <a:ea typeface="+mn-ea"/>
                <a:cs typeface="Times New Roman" panose="02020603050405020304" charset="0"/>
              </a:rPr>
              <a:t> bones</a:t>
            </a:r>
            <a:r>
              <a:rPr spc="0">
                <a:latin typeface="Times New Roman" panose="02020603050405020304" charset="0"/>
                <a:ea typeface="+mn-ea"/>
                <a:cs typeface="Times New Roman" panose="02020603050405020304" charset="0"/>
              </a:rPr>
              <a:t> in the accident.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在事故中许多乘客骨折。</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This fish has a lot of </a:t>
            </a:r>
            <a:r>
              <a:rPr spc="0">
                <a:solidFill>
                  <a:schemeClr val="accent2">
                    <a:lumMod val="75000"/>
                  </a:schemeClr>
                </a:solidFill>
                <a:latin typeface="Times New Roman" panose="02020603050405020304" charset="0"/>
                <a:ea typeface="+mn-ea"/>
                <a:cs typeface="Times New Roman" panose="02020603050405020304" charset="0"/>
              </a:rPr>
              <a:t>bones</a:t>
            </a:r>
            <a:r>
              <a:rPr spc="0">
                <a:latin typeface="Times New Roman" panose="02020603050405020304" charset="0"/>
                <a:ea typeface="+mn-ea"/>
                <a:cs typeface="Times New Roman" panose="02020603050405020304" charset="0"/>
              </a:rPr>
              <a:t> in it. 这种鱼多刺。</a:t>
            </a:r>
            <a:endParaRPr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 calcmode="lin" valueType="num">
                                      <p:cBhvr additive="base">
                                        <p:cTn id="2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 calcmode="lin" valueType="num">
                                      <p:cBhvr additive="base">
                                        <p:cTn id="3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additive="base">
                                        <p:cTn id="3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0170" y="100330"/>
            <a:ext cx="5080000" cy="521970"/>
          </a:xfrm>
          <a:prstGeom prst="rect">
            <a:avLst/>
          </a:prstGeom>
          <a:noFill/>
          <a:ln w="9525">
            <a:noFill/>
          </a:ln>
        </p:spPr>
        <p:txBody>
          <a:bodyPr>
            <a:spAutoFit/>
          </a:bodyPr>
          <a:p>
            <a:pPr indent="0"/>
            <a:r>
              <a:rPr lang="zh-CN" sz="2800" b="1">
                <a:latin typeface="Times New Roman" panose="02020603050405020304" charset="0"/>
                <a:ea typeface="宋体" panose="02010600030101010101" pitchFamily="2" charset="-122"/>
              </a:rPr>
              <a:t>词群：</a:t>
            </a:r>
            <a:endParaRPr lang="zh-CN" altLang="en-US" sz="2800" b="1">
              <a:latin typeface="Times New Roman" panose="02020603050405020304" charset="0"/>
              <a:ea typeface="宋体" panose="02010600030101010101" pitchFamily="2" charset="-122"/>
            </a:endParaRPr>
          </a:p>
        </p:txBody>
      </p:sp>
      <p:pic>
        <p:nvPicPr>
          <p:cNvPr id="2" name="图片 1" descr="B凸起填空"/>
          <p:cNvPicPr>
            <a:picLocks noChangeAspect="1"/>
          </p:cNvPicPr>
          <p:nvPr/>
        </p:nvPicPr>
        <p:blipFill>
          <a:blip r:embed="rId1"/>
          <a:stretch>
            <a:fillRect/>
          </a:stretch>
        </p:blipFill>
        <p:spPr>
          <a:xfrm>
            <a:off x="1066800" y="9525"/>
            <a:ext cx="10058400" cy="6838315"/>
          </a:xfrm>
          <a:prstGeom prst="rect">
            <a:avLst/>
          </a:prstGeom>
        </p:spPr>
      </p:pic>
      <p:sp>
        <p:nvSpPr>
          <p:cNvPr id="5" name="标题 1"/>
          <p:cNvSpPr>
            <a:spLocks noGrp="1"/>
          </p:cNvSpPr>
          <p:nvPr/>
        </p:nvSpPr>
        <p:spPr>
          <a:xfrm>
            <a:off x="2336800" y="315214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凸起</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951480" y="2622550"/>
            <a:ext cx="17900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灯泡；球形物</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928235" y="189039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肚子</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089650" y="1169035"/>
            <a:ext cx="16071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携带，忍受</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308215" y="1890395"/>
            <a:ext cx="19456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tx1"/>
                </a:solidFill>
                <a:latin typeface="Times New Roman" panose="02020603050405020304" charset="0"/>
                <a:ea typeface="+mn-ea"/>
                <a:cs typeface="Times New Roman" panose="02020603050405020304" charset="0"/>
              </a:rPr>
              <a:t>n. </a:t>
            </a:r>
            <a:r>
              <a:rPr sz="2000" spc="0">
                <a:solidFill>
                  <a:schemeClr val="tx1"/>
                </a:solidFill>
                <a:latin typeface="Times New Roman" panose="02020603050405020304" charset="0"/>
                <a:ea typeface="+mn-ea"/>
                <a:cs typeface="Times New Roman" panose="02020603050405020304" charset="0"/>
              </a:rPr>
              <a:t>弓</a:t>
            </a:r>
            <a:r>
              <a:rPr lang="en-US" altLang="zh-CN" sz="2000" spc="0">
                <a:solidFill>
                  <a:schemeClr val="tx1"/>
                </a:solidFill>
                <a:latin typeface="Times New Roman" panose="02020603050405020304" charset="0"/>
                <a:ea typeface="+mn-ea"/>
                <a:cs typeface="Times New Roman" panose="02020603050405020304" charset="0"/>
              </a:rPr>
              <a:t>vi. </a:t>
            </a:r>
            <a:r>
              <a:rPr sz="2000" spc="0">
                <a:solidFill>
                  <a:schemeClr val="tx1"/>
                </a:solidFill>
                <a:latin typeface="Times New Roman" panose="02020603050405020304" charset="0"/>
                <a:ea typeface="+mn-ea"/>
                <a:cs typeface="Times New Roman" panose="02020603050405020304" charset="0"/>
              </a:rPr>
              <a:t>鞠躬</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312275" y="26225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碗</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312275" y="418147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桶</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089650" y="2622550"/>
            <a:ext cx="1541145" cy="529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咬，叮，蛰</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928235" y="33718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甲虫</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100070" y="4076065"/>
            <a:ext cx="14928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基础；根基</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650105" y="4796790"/>
            <a:ext cx="13195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盆；</a:t>
            </a:r>
            <a:r>
              <a:rPr sz="2000" spc="0">
                <a:solidFill>
                  <a:schemeClr val="tx1"/>
                </a:solidFill>
                <a:latin typeface="Times New Roman" panose="02020603050405020304" charset="0"/>
                <a:ea typeface="+mn-ea"/>
                <a:cs typeface="Times New Roman" panose="02020603050405020304" charset="0"/>
              </a:rPr>
              <a:t>盆地</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322060" y="576453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浆果</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473315" y="4796790"/>
            <a:ext cx="1615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按钮；纽扣</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899400" y="33718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骨头</a:t>
            </a: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478270" y="418147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肿块</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4" grpId="0"/>
      <p:bldP spid="4" grpId="1"/>
      <p:bldP spid="13" grpId="0"/>
      <p:bldP spid="13" grpId="1"/>
      <p:bldP spid="14" grpId="0"/>
      <p:bldP spid="14" grpId="1"/>
      <p:bldP spid="15" grpId="0"/>
      <p:bldP spid="15" grpId="1"/>
      <p:bldP spid="7" grpId="0"/>
      <p:bldP spid="7" grpId="1"/>
      <p:bldP spid="8" grpId="0"/>
      <p:bldP spid="8" grpId="1"/>
      <p:bldP spid="9" grpId="0"/>
      <p:bldP spid="9" grpId="1"/>
      <p:bldP spid="10" grpId="0"/>
      <p:bldP spid="10" grpId="1"/>
      <p:bldP spid="16" grpId="0"/>
      <p:bldP spid="16" grpId="1"/>
      <p:bldP spid="17" grpId="0"/>
      <p:bldP spid="17" grpId="1"/>
      <p:bldP spid="11" grpId="0"/>
      <p:bldP spid="11" grpId="1"/>
      <p:bldP spid="12" grpId="0"/>
      <p:bldP spid="12" grpId="1"/>
      <p:bldP spid="18" grpId="0"/>
      <p:bldP spid="1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233680" y="1511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a:t>
            </a:r>
            <a:r>
              <a:rPr lang="en-US" altLang="zh-CN" sz="3200">
                <a:latin typeface="Times New Roman" panose="02020603050405020304" charset="0"/>
                <a:ea typeface="+mn-ea"/>
                <a:cs typeface="Times New Roman" panose="02020603050405020304" charset="0"/>
              </a:rPr>
              <a:t>3</a:t>
            </a:r>
            <a:r>
              <a:rPr sz="3200">
                <a:latin typeface="Times New Roman" panose="02020603050405020304" charset="0"/>
                <a:ea typeface="+mn-ea"/>
                <a:cs typeface="Times New Roman" panose="02020603050405020304" charset="0"/>
              </a:rPr>
              <a:t>.shell /ʃel/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2918460" y="137795"/>
            <a:ext cx="339979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n.壳；壳状物</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72136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We collected </a:t>
            </a:r>
            <a:r>
              <a:rPr sz="2400" spc="0">
                <a:solidFill>
                  <a:schemeClr val="accent2">
                    <a:lumMod val="75000"/>
                  </a:schemeClr>
                </a:solidFill>
                <a:latin typeface="Times New Roman" panose="02020603050405020304" charset="0"/>
                <a:ea typeface="+mn-ea"/>
                <a:cs typeface="Times New Roman" panose="02020603050405020304" charset="0"/>
              </a:rPr>
              <a:t>shells</a:t>
            </a:r>
            <a:r>
              <a:rPr sz="2400" spc="0">
                <a:latin typeface="Times New Roman" panose="02020603050405020304" charset="0"/>
                <a:ea typeface="+mn-ea"/>
                <a:cs typeface="Times New Roman" panose="02020603050405020304" charset="0"/>
              </a:rPr>
              <a:t> on the beach. 我们在海滩拾贝壳。</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pic>
        <p:nvPicPr>
          <p:cNvPr id="19" name="图片 18" descr="shell壳填空"/>
          <p:cNvPicPr>
            <a:picLocks noChangeAspect="1"/>
          </p:cNvPicPr>
          <p:nvPr/>
        </p:nvPicPr>
        <p:blipFill>
          <a:blip r:embed="rId1"/>
          <a:stretch>
            <a:fillRect/>
          </a:stretch>
        </p:blipFill>
        <p:spPr>
          <a:xfrm>
            <a:off x="1066800" y="1969770"/>
            <a:ext cx="10058400" cy="2695575"/>
          </a:xfrm>
          <a:prstGeom prst="rect">
            <a:avLst/>
          </a:prstGeom>
        </p:spPr>
      </p:pic>
      <p:sp>
        <p:nvSpPr>
          <p:cNvPr id="5" name="标题 1"/>
          <p:cNvSpPr>
            <a:spLocks noGrp="1"/>
          </p:cNvSpPr>
          <p:nvPr/>
        </p:nvSpPr>
        <p:spPr>
          <a:xfrm>
            <a:off x="2338070" y="2713355"/>
            <a:ext cx="14624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盾，护盾</a:t>
            </a:r>
            <a:endParaRPr sz="20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4046855" y="2713355"/>
            <a:ext cx="8820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保护</a:t>
            </a:r>
            <a:endParaRPr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918460" y="3543935"/>
            <a:ext cx="11290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避难所</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4297045" y="3543935"/>
            <a:ext cx="8820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保护</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8804275" y="2310765"/>
            <a:ext cx="530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壳</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792970" y="2310765"/>
            <a:ext cx="8121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剥壳</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9124950" y="3168015"/>
            <a:ext cx="15684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甲壳类动物</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8966200" y="3946525"/>
            <a:ext cx="1638935" cy="5175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架子，搁架</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609080" y="3115945"/>
            <a:ext cx="53086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壳</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5" grpId="0"/>
      <p:bldP spid="5" grpId="1"/>
      <p:bldP spid="2" grpId="0"/>
      <p:bldP spid="2" grpId="1"/>
      <p:bldP spid="3" grpId="0"/>
      <p:bldP spid="3" grpId="1"/>
      <p:bldP spid="4" grpId="0"/>
      <p:bldP spid="4" grpId="1"/>
      <p:bldP spid="6" grpId="0"/>
      <p:bldP spid="6" grpId="1"/>
      <p:bldP spid="7" grpId="0"/>
      <p:bldP spid="7" grpId="1"/>
      <p:bldP spid="8" grpId="0"/>
      <p:bldP spid="8" grpId="1"/>
      <p:bldP spid="10" grpId="0"/>
      <p:bldP spid="10" grpId="1"/>
      <p:bldP spid="11" grpId="0"/>
      <p:bldP spid="1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233680" y="1511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a:t>
            </a:r>
            <a:r>
              <a:rPr lang="en-US" altLang="zh-CN" sz="3200">
                <a:latin typeface="Times New Roman" panose="02020603050405020304" charset="0"/>
                <a:ea typeface="+mn-ea"/>
                <a:cs typeface="Times New Roman" panose="02020603050405020304" charset="0"/>
              </a:rPr>
              <a:t>4</a:t>
            </a:r>
            <a:r>
              <a:rPr sz="3200">
                <a:latin typeface="Times New Roman" panose="02020603050405020304" charset="0"/>
                <a:ea typeface="+mn-ea"/>
                <a:cs typeface="Times New Roman" panose="02020603050405020304" charset="0"/>
              </a:rPr>
              <a:t>.symbol /ˈsɪmbl /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396740" y="137795"/>
            <a:ext cx="339979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n.符号；象征</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72136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We collected </a:t>
            </a:r>
            <a:r>
              <a:rPr sz="2400" spc="0">
                <a:solidFill>
                  <a:schemeClr val="accent2">
                    <a:lumMod val="75000"/>
                  </a:schemeClr>
                </a:solidFill>
                <a:latin typeface="Times New Roman" panose="02020603050405020304" charset="0"/>
                <a:ea typeface="+mn-ea"/>
                <a:cs typeface="Times New Roman" panose="02020603050405020304" charset="0"/>
              </a:rPr>
              <a:t>shells</a:t>
            </a:r>
            <a:r>
              <a:rPr sz="2400" spc="0">
                <a:latin typeface="Times New Roman" panose="02020603050405020304" charset="0"/>
                <a:ea typeface="+mn-ea"/>
                <a:cs typeface="Times New Roman" panose="02020603050405020304" charset="0"/>
              </a:rPr>
              <a:t> on the beach. 我们在海滩拾贝壳。</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pic>
        <p:nvPicPr>
          <p:cNvPr id="2" name="图片 1" descr="sim相同填空"/>
          <p:cNvPicPr>
            <a:picLocks noChangeAspect="1"/>
          </p:cNvPicPr>
          <p:nvPr/>
        </p:nvPicPr>
        <p:blipFill>
          <a:blip r:embed="rId1"/>
          <a:stretch>
            <a:fillRect/>
          </a:stretch>
        </p:blipFill>
        <p:spPr>
          <a:xfrm>
            <a:off x="-20320" y="1625600"/>
            <a:ext cx="12232640" cy="2671445"/>
          </a:xfrm>
          <a:prstGeom prst="rect">
            <a:avLst/>
          </a:prstGeom>
        </p:spPr>
      </p:pic>
      <p:sp>
        <p:nvSpPr>
          <p:cNvPr id="5" name="标题 1"/>
          <p:cNvSpPr>
            <a:spLocks noGrp="1"/>
          </p:cNvSpPr>
          <p:nvPr/>
        </p:nvSpPr>
        <p:spPr>
          <a:xfrm>
            <a:off x="2078990" y="1901825"/>
            <a:ext cx="14624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象征，代表</a:t>
            </a:r>
            <a:endParaRPr sz="1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134485" y="1871980"/>
            <a:ext cx="741045"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象征</a:t>
            </a:r>
            <a:endParaRPr sz="16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158240" y="239712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同样地；类似地</a:t>
            </a:r>
            <a:endParaRPr sz="16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82010" y="282384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相似的；类似的</a:t>
            </a:r>
            <a:endParaRPr sz="16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45845" y="27774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相似点；类似</a:t>
            </a:r>
            <a:endParaRPr sz="16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413510" y="31711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与</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相似</a:t>
            </a:r>
            <a:endParaRPr sz="16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108835" y="3740150"/>
            <a:ext cx="104584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同情的</a:t>
            </a:r>
            <a:endParaRPr sz="16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975735" y="3749675"/>
            <a:ext cx="939800" cy="3854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同情</a:t>
            </a:r>
            <a:endParaRPr sz="16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992745" y="191706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相同的</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一样的</a:t>
            </a:r>
            <a:endParaRPr sz="16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739755" y="1877695"/>
            <a:ext cx="146304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与</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相同</a:t>
            </a:r>
            <a:endParaRPr sz="14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295640" y="249555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似乎</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好像</a:t>
            </a:r>
            <a:endParaRPr sz="16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933430" y="246634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似乎</a:t>
            </a:r>
            <a:r>
              <a:rPr lang="en-US" altLang="zh-CN" sz="1600" spc="0">
                <a:solidFill>
                  <a:schemeClr val="tx1"/>
                </a:solidFill>
                <a:latin typeface="Times New Roman" panose="02020603050405020304" charset="0"/>
                <a:ea typeface="+mn-ea"/>
                <a:cs typeface="Times New Roman" panose="02020603050405020304" charset="0"/>
              </a:rPr>
              <a:t>......</a:t>
            </a:r>
            <a:endParaRPr lang="en-US" altLang="zh-CN" sz="16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0100945" y="301879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简单地</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仅仅</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简直</a:t>
            </a:r>
            <a:endParaRPr sz="14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8188960" y="335534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简单的</a:t>
            </a:r>
            <a:endParaRPr sz="16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100945" y="340868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朴素</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简易</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天真</a:t>
            </a:r>
            <a:endParaRPr sz="14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100945" y="374015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简化</a:t>
            </a:r>
            <a:endParaRPr sz="16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6" grpId="1"/>
      <p:bldP spid="3" grpId="0"/>
      <p:bldP spid="3" grpId="1"/>
      <p:bldP spid="5" grpId="0"/>
      <p:bldP spid="5" grpId="1"/>
      <p:bldP spid="4" grpId="0"/>
      <p:bldP spid="4" grpId="1"/>
      <p:bldP spid="7" grpId="0"/>
      <p:bldP spid="7" grpId="1"/>
      <p:bldP spid="8" grpId="0"/>
      <p:bldP spid="8" grpId="1"/>
      <p:bldP spid="11" grpId="0"/>
      <p:bldP spid="11" grpId="1"/>
      <p:bldP spid="10" grpId="0"/>
      <p:bldP spid="10" grpId="1"/>
      <p:bldP spid="13" grpId="0"/>
      <p:bldP spid="13" grpId="1"/>
      <p:bldP spid="14" grpId="0"/>
      <p:bldP spid="14" grpId="1"/>
      <p:bldP spid="15" grpId="0"/>
      <p:bldP spid="15" grpId="1"/>
      <p:bldP spid="16" grpId="0"/>
      <p:bldP spid="16" grpId="1"/>
      <p:bldP spid="18" grpId="0"/>
      <p:bldP spid="18" grpId="1"/>
      <p:bldP spid="17" grpId="0"/>
      <p:bldP spid="17" grpId="1"/>
      <p:bldP spid="19" grpId="0"/>
      <p:bldP spid="19" grpId="1"/>
      <p:bldP spid="21" grpId="0"/>
      <p:bldP spid="2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64528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By the Shang Dynasty, these </a:t>
            </a:r>
            <a:r>
              <a:rPr sz="2400" spc="0">
                <a:solidFill>
                  <a:schemeClr val="accent2">
                    <a:lumMod val="75000"/>
                  </a:schemeClr>
                </a:solidFill>
                <a:latin typeface="Times New Roman" panose="02020603050405020304" charset="0"/>
                <a:ea typeface="+mn-ea"/>
                <a:cs typeface="Times New Roman" panose="02020603050405020304" charset="0"/>
              </a:rPr>
              <a:t>symbols</a:t>
            </a:r>
            <a:r>
              <a:rPr sz="2400" spc="0">
                <a:latin typeface="Times New Roman" panose="02020603050405020304" charset="0"/>
                <a:ea typeface="+mn-ea"/>
                <a:cs typeface="Times New Roman" panose="02020603050405020304" charset="0"/>
              </a:rPr>
              <a:t> had become a well-developed writing system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到商朝，这些符号已经成为一个完善的书写体系。</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is the chemical </a:t>
            </a:r>
            <a:r>
              <a:rPr sz="2400" spc="0">
                <a:solidFill>
                  <a:schemeClr val="accent2">
                    <a:lumMod val="75000"/>
                  </a:schemeClr>
                </a:solidFill>
                <a:latin typeface="Times New Roman" panose="02020603050405020304" charset="0"/>
                <a:ea typeface="+mn-ea"/>
                <a:cs typeface="Times New Roman" panose="02020603050405020304" charset="0"/>
              </a:rPr>
              <a:t>symbol</a:t>
            </a:r>
            <a:r>
              <a:rPr sz="2400" spc="0">
                <a:latin typeface="Times New Roman" panose="02020603050405020304" charset="0"/>
                <a:ea typeface="+mn-ea"/>
                <a:cs typeface="Times New Roman" panose="02020603050405020304" charset="0"/>
              </a:rPr>
              <a:t> for copper? 铜的化学符号是什么？</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Red is a color loved by most Chinese people because it is a </a:t>
            </a:r>
            <a:r>
              <a:rPr sz="2400" spc="0">
                <a:solidFill>
                  <a:schemeClr val="accent2">
                    <a:lumMod val="75000"/>
                  </a:schemeClr>
                </a:solidFill>
                <a:latin typeface="Times New Roman" panose="02020603050405020304" charset="0"/>
                <a:ea typeface="+mn-ea"/>
                <a:cs typeface="Times New Roman" panose="02020603050405020304" charset="0"/>
              </a:rPr>
              <a:t>symbol</a:t>
            </a:r>
            <a:r>
              <a:rPr sz="2400" spc="0">
                <a:latin typeface="Times New Roman" panose="02020603050405020304" charset="0"/>
                <a:ea typeface="+mn-ea"/>
                <a:cs typeface="Times New Roman" panose="02020603050405020304" charset="0"/>
              </a:rPr>
              <a:t> of good luck and joy.</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红色是大多数中国人喜爱的颜色因为它是好运和喜庆的象征。</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elephant is one of the Thailand</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a:t>
            </a:r>
            <a:r>
              <a:rPr sz="2400" spc="0">
                <a:solidFill>
                  <a:schemeClr val="accent2">
                    <a:lumMod val="75000"/>
                  </a:schemeClr>
                </a:solidFill>
                <a:latin typeface="Times New Roman" panose="02020603050405020304" charset="0"/>
                <a:ea typeface="+mn-ea"/>
                <a:cs typeface="Times New Roman" panose="02020603050405020304" charset="0"/>
              </a:rPr>
              <a:t>symbols</a:t>
            </a:r>
            <a:r>
              <a:rPr sz="2400" spc="0">
                <a:latin typeface="Times New Roman" panose="02020603050405020304" charset="0"/>
                <a:ea typeface="+mn-ea"/>
                <a:cs typeface="Times New Roman" panose="02020603050405020304" charset="0"/>
              </a:rPr>
              <a:t>. 大象是泰国的象征之一。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never cut up the noodles because the long noodles are a </a:t>
            </a:r>
            <a:r>
              <a:rPr sz="2400" spc="0">
                <a:solidFill>
                  <a:schemeClr val="accent2">
                    <a:lumMod val="75000"/>
                  </a:schemeClr>
                </a:solidFill>
                <a:latin typeface="Times New Roman" panose="02020603050405020304" charset="0"/>
                <a:ea typeface="+mn-ea"/>
                <a:cs typeface="Times New Roman" panose="02020603050405020304" charset="0"/>
              </a:rPr>
              <a:t>symbol</a:t>
            </a:r>
            <a:r>
              <a:rPr sz="2400" spc="0">
                <a:latin typeface="Times New Roman" panose="02020603050405020304" charset="0"/>
                <a:ea typeface="+mn-ea"/>
                <a:cs typeface="Times New Roman" panose="02020603050405020304" charset="0"/>
              </a:rPr>
              <a:t> of long life.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他们从不切断面条，因为长面条是长寿的象征。</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symbolize /'sɪmbəlaɪz/</a:t>
            </a:r>
            <a:r>
              <a:rPr sz="2400" spc="0">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vt. 象征，代表</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Many Chinese characters </a:t>
            </a:r>
            <a:r>
              <a:rPr sz="2400" spc="0">
                <a:solidFill>
                  <a:schemeClr val="accent2">
                    <a:lumMod val="75000"/>
                  </a:schemeClr>
                </a:solidFill>
                <a:latin typeface="Times New Roman" panose="02020603050405020304" charset="0"/>
                <a:ea typeface="+mn-ea"/>
                <a:cs typeface="Times New Roman" panose="02020603050405020304" charset="0"/>
              </a:rPr>
              <a:t>symbolize</a:t>
            </a:r>
            <a:r>
              <a:rPr sz="2400" spc="0">
                <a:latin typeface="Times New Roman" panose="02020603050405020304" charset="0"/>
                <a:ea typeface="+mn-ea"/>
                <a:cs typeface="Times New Roman" panose="02020603050405020304" charset="0"/>
              </a:rPr>
              <a:t> their meaning. 许多汉字象征着它们的意义。</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does this strange mark </a:t>
            </a:r>
            <a:r>
              <a:rPr sz="2400" spc="0">
                <a:solidFill>
                  <a:schemeClr val="accent2">
                    <a:lumMod val="75000"/>
                  </a:schemeClr>
                </a:solidFill>
                <a:latin typeface="Times New Roman" panose="02020603050405020304" charset="0"/>
                <a:ea typeface="+mn-ea"/>
                <a:cs typeface="Times New Roman" panose="02020603050405020304" charset="0"/>
              </a:rPr>
              <a:t>symbolize</a:t>
            </a:r>
            <a:r>
              <a:rPr sz="2400" spc="0">
                <a:latin typeface="Times New Roman" panose="02020603050405020304" charset="0"/>
                <a:ea typeface="+mn-ea"/>
                <a:cs typeface="Times New Roman" panose="02020603050405020304" charset="0"/>
              </a:rPr>
              <a:t>? 这个奇怪的符号象征什么?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Mickey Mouse </a:t>
            </a:r>
            <a:r>
              <a:rPr sz="2400" spc="0">
                <a:solidFill>
                  <a:schemeClr val="accent2">
                    <a:lumMod val="75000"/>
                  </a:schemeClr>
                </a:solidFill>
                <a:latin typeface="Times New Roman" panose="02020603050405020304" charset="0"/>
                <a:ea typeface="+mn-ea"/>
                <a:cs typeface="Times New Roman" panose="02020603050405020304" charset="0"/>
              </a:rPr>
              <a:t>symbolizes</a:t>
            </a:r>
            <a:r>
              <a:rPr sz="2400" spc="0">
                <a:latin typeface="Times New Roman" panose="02020603050405020304" charset="0"/>
                <a:ea typeface="+mn-ea"/>
                <a:cs typeface="Times New Roman" panose="02020603050405020304" charset="0"/>
              </a:rPr>
              <a:t> American culture . 米老鼠是美国文化的象征。</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 calcmode="lin" valueType="num">
                                      <p:cBhvr additive="base">
                                        <p:cTn id="23"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 calcmode="lin" valueType="num">
                                      <p:cBhvr additive="base">
                                        <p:cTn id="2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 calcmode="lin" valueType="num">
                                      <p:cBhvr additive="base">
                                        <p:cTn id="31"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anim calcmode="lin" valueType="num">
                                      <p:cBhvr additive="base">
                                        <p:cTn id="35"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10" end="10"/>
                                            </p:txEl>
                                          </p:spTgt>
                                        </p:tgtEl>
                                        <p:attrNameLst>
                                          <p:attrName>style.visibility</p:attrName>
                                        </p:attrNameLst>
                                      </p:cBhvr>
                                      <p:to>
                                        <p:strVal val="visible"/>
                                      </p:to>
                                    </p:set>
                                    <p:anim calcmode="lin" valueType="num">
                                      <p:cBhvr additive="base">
                                        <p:cTn id="41"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anim calcmode="lin" valueType="num">
                                      <p:cBhvr additive="base">
                                        <p:cTn id="47"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xEl>
                                              <p:pRg st="13" end="13"/>
                                            </p:txEl>
                                          </p:spTgt>
                                        </p:tgtEl>
                                        <p:attrNameLst>
                                          <p:attrName>style.visibility</p:attrName>
                                        </p:attrNameLst>
                                      </p:cBhvr>
                                      <p:to>
                                        <p:strVal val="visible"/>
                                      </p:to>
                                    </p:set>
                                    <p:anim calcmode="lin" valueType="num">
                                      <p:cBhvr additive="base">
                                        <p:cTn id="51" dur="500" fill="hold"/>
                                        <p:tgtEl>
                                          <p:spTgt spid="15">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5">
                                            <p:txEl>
                                              <p:pRg st="14" end="14"/>
                                            </p:txEl>
                                          </p:spTgt>
                                        </p:tgtEl>
                                        <p:attrNameLst>
                                          <p:attrName>style.visibility</p:attrName>
                                        </p:attrNameLst>
                                      </p:cBhvr>
                                      <p:to>
                                        <p:strVal val="visible"/>
                                      </p:to>
                                    </p:set>
                                    <p:anim calcmode="lin" valueType="num">
                                      <p:cBhvr additive="base">
                                        <p:cTn id="55"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209550"/>
            <a:ext cx="10989310"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15</a:t>
            </a:r>
            <a:r>
              <a:rPr sz="3200">
                <a:latin typeface="Times New Roman" panose="02020603050405020304" charset="0"/>
                <a:ea typeface="+mn-ea"/>
                <a:cs typeface="Times New Roman" panose="02020603050405020304" charset="0"/>
              </a:rPr>
              <a:t>. carve /kɑ:v/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They </a:t>
            </a:r>
            <a:r>
              <a:rPr>
                <a:solidFill>
                  <a:schemeClr val="accent2">
                    <a:lumMod val="75000"/>
                  </a:schemeClr>
                </a:solidFill>
                <a:latin typeface="Times New Roman" panose="02020603050405020304" charset="0"/>
                <a:ea typeface="+mn-ea"/>
                <a:cs typeface="Times New Roman" panose="02020603050405020304" charset="0"/>
              </a:rPr>
              <a:t>carved</a:t>
            </a:r>
            <a:r>
              <a:rPr>
                <a:latin typeface="Times New Roman" panose="02020603050405020304" charset="0"/>
                <a:ea typeface="+mn-ea"/>
                <a:cs typeface="Times New Roman" panose="02020603050405020304" charset="0"/>
              </a:rPr>
              <a:t> their names on the desk.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他们把自己的名字刻在书桌上。</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The wood had been </a:t>
            </a:r>
            <a:r>
              <a:rPr>
                <a:solidFill>
                  <a:schemeClr val="accent2">
                    <a:lumMod val="75000"/>
                  </a:schemeClr>
                </a:solidFill>
                <a:latin typeface="Times New Roman" panose="02020603050405020304" charset="0"/>
                <a:ea typeface="+mn-ea"/>
                <a:cs typeface="Times New Roman" panose="02020603050405020304" charset="0"/>
              </a:rPr>
              <a:t>carved</a:t>
            </a:r>
            <a:r>
              <a:rPr>
                <a:latin typeface="Times New Roman" panose="02020603050405020304" charset="0"/>
                <a:ea typeface="+mn-ea"/>
                <a:cs typeface="Times New Roman" panose="02020603050405020304" charset="0"/>
              </a:rPr>
              <a:t> into the shape of a flower.</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木头雕成了花朵状。</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We </a:t>
            </a:r>
            <a:r>
              <a:rPr>
                <a:solidFill>
                  <a:schemeClr val="accent2">
                    <a:lumMod val="75000"/>
                  </a:schemeClr>
                </a:solidFill>
                <a:latin typeface="Times New Roman" panose="02020603050405020304" charset="0"/>
                <a:ea typeface="+mn-ea"/>
                <a:cs typeface="Times New Roman" panose="02020603050405020304" charset="0"/>
              </a:rPr>
              <a:t>carve</a:t>
            </a:r>
            <a:r>
              <a:rPr>
                <a:latin typeface="Times New Roman" panose="02020603050405020304" charset="0"/>
                <a:ea typeface="+mn-ea"/>
                <a:cs typeface="Times New Roman" panose="02020603050405020304" charset="0"/>
              </a:rPr>
              <a:t> and paint and we enjoy what is </a:t>
            </a:r>
            <a:r>
              <a:rPr>
                <a:solidFill>
                  <a:schemeClr val="accent2">
                    <a:lumMod val="75000"/>
                  </a:schemeClr>
                </a:solidFill>
                <a:latin typeface="Times New Roman" panose="02020603050405020304" charset="0"/>
                <a:ea typeface="+mn-ea"/>
                <a:cs typeface="Times New Roman" panose="02020603050405020304" charset="0"/>
              </a:rPr>
              <a:t>carved</a:t>
            </a:r>
            <a:r>
              <a:rPr>
                <a:latin typeface="Times New Roman" panose="02020603050405020304" charset="0"/>
                <a:ea typeface="+mn-ea"/>
                <a:cs typeface="Times New Roman" panose="02020603050405020304" charset="0"/>
              </a:rPr>
              <a:t> and painted.</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我们从事雕刻和绘画,我们也欣赏雕刻和绘画作品.</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251200" y="209550"/>
            <a:ext cx="470725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 vt. &amp; vi. 雕刻</a:t>
            </a:r>
            <a:r>
              <a:rPr lang="zh-CN" altLang="en-US" sz="3200" b="1" spc="150" dirty="0">
                <a:solidFill>
                  <a:srgbClr val="7030A0"/>
                </a:solidFill>
                <a:latin typeface="Times New Roman" panose="02020603050405020304" charset="0"/>
                <a:cs typeface="Times New Roman" panose="02020603050405020304" charset="0"/>
                <a:sym typeface="+mn-ea"/>
              </a:rPr>
              <a:t>；切割</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数词词群填空"/>
          <p:cNvPicPr>
            <a:picLocks noChangeAspect="1"/>
          </p:cNvPicPr>
          <p:nvPr/>
        </p:nvPicPr>
        <p:blipFill>
          <a:blip r:embed="rId1"/>
          <a:stretch>
            <a:fillRect/>
          </a:stretch>
        </p:blipFill>
        <p:spPr>
          <a:xfrm>
            <a:off x="163830" y="3183255"/>
            <a:ext cx="11827510" cy="3554730"/>
          </a:xfrm>
          <a:prstGeom prst="rect">
            <a:avLst/>
          </a:prstGeom>
        </p:spPr>
      </p:pic>
      <p:sp>
        <p:nvSpPr>
          <p:cNvPr id="2" name="标题 1"/>
          <p:cNvSpPr>
            <a:spLocks noGrp="1"/>
          </p:cNvSpPr>
          <p:nvPr>
            <p:ph type="title"/>
          </p:nvPr>
        </p:nvSpPr>
        <p:spPr>
          <a:xfrm>
            <a:off x="494665" y="159385"/>
            <a:ext cx="7413625" cy="647700"/>
          </a:xfrm>
        </p:spPr>
        <p:txBody>
          <a:bodyPr/>
          <a:p>
            <a:r>
              <a:rPr lang="en-US" altLang="en-US" sz="3200" spc="150">
                <a:solidFill>
                  <a:srgbClr val="000000"/>
                </a:solidFill>
                <a:latin typeface="Times New Roman" panose="02020603050405020304" charset="0"/>
                <a:ea typeface="+mn-ea"/>
                <a:cs typeface="Times New Roman" panose="02020603050405020304" charset="0"/>
              </a:rPr>
              <a:t>1.billion /ˈbɪljən / n.</a:t>
            </a:r>
            <a:r>
              <a:rPr lang="en-US" altLang="en-US" sz="3200" u="sng" spc="150">
                <a:solidFill>
                  <a:schemeClr val="tx1"/>
                </a:solidFill>
                <a:latin typeface="Times New Roman" panose="02020603050405020304" charset="0"/>
                <a:ea typeface="+mn-ea"/>
                <a:cs typeface="Times New Roman" panose="02020603050405020304" charset="0"/>
              </a:rPr>
              <a:t>___________</a:t>
            </a:r>
            <a:endParaRPr lang="en-US" altLang="en-US" sz="3200" u="sng" spc="15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87655" y="807085"/>
            <a:ext cx="11703685" cy="224853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latin typeface="Times New Roman" panose="02020603050405020304" charset="0"/>
                <a:ea typeface="+mn-ea"/>
                <a:cs typeface="Times New Roman" panose="02020603050405020304" charset="0"/>
              </a:rPr>
              <a:t>How many </a:t>
            </a:r>
            <a:r>
              <a:rPr lang="en-US" altLang="en-US" sz="3200" spc="150">
                <a:solidFill>
                  <a:schemeClr val="accent2">
                    <a:lumMod val="75000"/>
                  </a:schemeClr>
                </a:solidFill>
                <a:latin typeface="Times New Roman" panose="02020603050405020304" charset="0"/>
                <a:ea typeface="+mn-ea"/>
                <a:cs typeface="Times New Roman" panose="02020603050405020304" charset="0"/>
              </a:rPr>
              <a:t>billion</a:t>
            </a:r>
            <a:r>
              <a:rPr lang="en-US" altLang="en-US" sz="3200" spc="150">
                <a:latin typeface="Times New Roman" panose="02020603050405020304" charset="0"/>
                <a:ea typeface="+mn-ea"/>
                <a:cs typeface="Times New Roman" panose="02020603050405020304" charset="0"/>
              </a:rPr>
              <a:t> people speak the UN's official languages as their native or second language?</a:t>
            </a:r>
            <a:endParaRPr lang="en-US" altLang="en-US" sz="3200" spc="150">
              <a:latin typeface="Times New Roman" panose="02020603050405020304" charset="0"/>
              <a:ea typeface="+mn-ea"/>
              <a:cs typeface="Times New Roman" panose="02020603050405020304" charset="0"/>
            </a:endParaRPr>
          </a:p>
          <a:p>
            <a:r>
              <a:rPr lang="en-US" altLang="en-US" sz="3200" spc="150">
                <a:latin typeface="Times New Roman" panose="02020603050405020304" charset="0"/>
                <a:ea typeface="+mn-ea"/>
                <a:cs typeface="Times New Roman" panose="02020603050405020304" charset="0"/>
              </a:rPr>
              <a:t>有几十亿人把联合国的官方语言作为他们的母语或第二门语言？</a:t>
            </a:r>
            <a:endParaRPr lang="en-US" altLang="en-US" sz="3200" spc="150">
              <a:latin typeface="Times New Roman" panose="02020603050405020304" charset="0"/>
              <a:ea typeface="+mn-ea"/>
              <a:cs typeface="Times New Roman" panose="02020603050405020304" charset="0"/>
            </a:endParaRPr>
          </a:p>
          <a:p>
            <a:r>
              <a:rPr lang="en-US" altLang="en-US" sz="3200" spc="150">
                <a:latin typeface="Times New Roman" panose="02020603050405020304" charset="0"/>
                <a:ea typeface="+mn-ea"/>
                <a:cs typeface="Times New Roman" panose="02020603050405020304" charset="0"/>
              </a:rPr>
              <a:t>They have spent</a:t>
            </a:r>
            <a:r>
              <a:rPr lang="en-US" altLang="en-US" sz="3200" spc="150">
                <a:solidFill>
                  <a:schemeClr val="accent2">
                    <a:lumMod val="75000"/>
                  </a:schemeClr>
                </a:solidFill>
                <a:latin typeface="Times New Roman" panose="02020603050405020304" charset="0"/>
                <a:ea typeface="+mn-ea"/>
                <a:cs typeface="Times New Roman" panose="02020603050405020304" charset="0"/>
              </a:rPr>
              <a:t> billions</a:t>
            </a:r>
            <a:r>
              <a:rPr lang="en-US" altLang="en-US" sz="3200" spc="150">
                <a:latin typeface="Times New Roman" panose="02020603050405020304" charset="0"/>
                <a:ea typeface="+mn-ea"/>
                <a:cs typeface="Times New Roman" panose="02020603050405020304" charset="0"/>
              </a:rPr>
              <a:t> of dollars on the problem .</a:t>
            </a:r>
            <a:endParaRPr lang="en-US" altLang="en-US" sz="3200" spc="150">
              <a:latin typeface="Times New Roman" panose="02020603050405020304" charset="0"/>
              <a:ea typeface="+mn-ea"/>
              <a:cs typeface="Times New Roman" panose="02020603050405020304" charset="0"/>
            </a:endParaRPr>
          </a:p>
          <a:p>
            <a:r>
              <a:rPr lang="en-US" altLang="en-US" sz="3200" spc="150">
                <a:latin typeface="Times New Roman" panose="02020603050405020304" charset="0"/>
                <a:ea typeface="+mn-ea"/>
                <a:cs typeface="Times New Roman" panose="02020603050405020304" charset="0"/>
              </a:rPr>
              <a:t>他们花了几十亿美元解决这个问题。 </a:t>
            </a:r>
            <a:endParaRPr lang="en-US" altLang="en-US" sz="3200" spc="150">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01370" y="386588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five thousand people</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801370" y="423227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 thousands of people</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612775" y="477710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six million dollars</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12775" y="511873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millions of dollars</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612775" y="577850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billions of stars</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9319895" y="342201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a dozen eggs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128125" y="3768090"/>
            <a:ext cx="1972945"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dozens of eggs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8899525" y="4283075"/>
            <a:ext cx="215011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a score boxes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899525" y="4687570"/>
            <a:ext cx="1972945" cy="4311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scores of boxes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175115" y="525970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accent2">
                    <a:lumMod val="75000"/>
                  </a:schemeClr>
                </a:solidFill>
                <a:latin typeface="Times New Roman" panose="02020603050405020304" charset="0"/>
                <a:ea typeface="+mn-ea"/>
                <a:cs typeface="Times New Roman" panose="02020603050405020304" charset="0"/>
              </a:rPr>
              <a:t>一对，几个</a:t>
            </a:r>
            <a:endParaRPr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950960" y="5778500"/>
            <a:ext cx="2150110" cy="529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two hundred years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035415" y="6152515"/>
            <a:ext cx="2159000" cy="424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hundreds of years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705725" y="3648710"/>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十二</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一打</a:t>
            </a:r>
            <a:endParaRPr sz="16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7705725" y="4598670"/>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二十</a:t>
            </a:r>
            <a:endParaRPr sz="1600" spc="0">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7705725" y="525970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一对</a:t>
            </a:r>
            <a:r>
              <a:rPr sz="1600" spc="0">
                <a:latin typeface="Times New Roman" panose="02020603050405020304" charset="0"/>
                <a:ea typeface="+mn-ea"/>
                <a:cs typeface="Times New Roman" panose="02020603050405020304" charset="0"/>
                <a:sym typeface="+mn-ea"/>
              </a:rPr>
              <a:t>;</a:t>
            </a:r>
            <a:r>
              <a:rPr sz="1600" spc="0">
                <a:latin typeface="Times New Roman" panose="02020603050405020304" charset="0"/>
                <a:ea typeface="+mn-ea"/>
                <a:cs typeface="Times New Roman" panose="02020603050405020304" charset="0"/>
                <a:sym typeface="+mn-ea"/>
              </a:rPr>
              <a:t>夫妇</a:t>
            </a:r>
            <a:endParaRPr sz="1600" spc="0">
              <a:latin typeface="Times New Roman" panose="02020603050405020304" charset="0"/>
              <a:ea typeface="+mn-ea"/>
              <a:cs typeface="Times New Roman" panose="02020603050405020304" charset="0"/>
              <a:sym typeface="+mn-ea"/>
            </a:endParaRPr>
          </a:p>
        </p:txBody>
      </p:sp>
      <p:sp>
        <p:nvSpPr>
          <p:cNvPr id="27" name="标题 1"/>
          <p:cNvSpPr>
            <a:spLocks noGrp="1"/>
          </p:cNvSpPr>
          <p:nvPr/>
        </p:nvSpPr>
        <p:spPr>
          <a:xfrm>
            <a:off x="7897495" y="599249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一百</a:t>
            </a:r>
            <a:endParaRPr sz="1600" spc="0">
              <a:latin typeface="Times New Roman" panose="02020603050405020304" charset="0"/>
              <a:ea typeface="+mn-ea"/>
              <a:cs typeface="Times New Roman" panose="02020603050405020304" charset="0"/>
              <a:sym typeface="+mn-ea"/>
            </a:endParaRPr>
          </a:p>
        </p:txBody>
      </p:sp>
      <p:sp>
        <p:nvSpPr>
          <p:cNvPr id="28" name="标题 1"/>
          <p:cNvSpPr>
            <a:spLocks noGrp="1"/>
          </p:cNvSpPr>
          <p:nvPr/>
        </p:nvSpPr>
        <p:spPr>
          <a:xfrm>
            <a:off x="4498340" y="4083685"/>
            <a:ext cx="542925" cy="3530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千</a:t>
            </a:r>
            <a:endParaRPr sz="1600" spc="0">
              <a:latin typeface="Times New Roman" panose="02020603050405020304" charset="0"/>
              <a:ea typeface="+mn-ea"/>
              <a:cs typeface="Times New Roman" panose="02020603050405020304" charset="0"/>
              <a:sym typeface="+mn-ea"/>
            </a:endParaRPr>
          </a:p>
        </p:txBody>
      </p:sp>
      <p:sp>
        <p:nvSpPr>
          <p:cNvPr id="29" name="标题 1"/>
          <p:cNvSpPr>
            <a:spLocks noGrp="1"/>
          </p:cNvSpPr>
          <p:nvPr/>
        </p:nvSpPr>
        <p:spPr>
          <a:xfrm>
            <a:off x="4302760" y="4926965"/>
            <a:ext cx="728345" cy="332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百万</a:t>
            </a:r>
            <a:endParaRPr sz="1600" spc="0">
              <a:latin typeface="Times New Roman" panose="02020603050405020304" charset="0"/>
              <a:ea typeface="+mn-ea"/>
              <a:cs typeface="Times New Roman" panose="02020603050405020304" charset="0"/>
              <a:sym typeface="+mn-ea"/>
            </a:endParaRPr>
          </a:p>
        </p:txBody>
      </p:sp>
      <p:sp>
        <p:nvSpPr>
          <p:cNvPr id="30" name="标题 1"/>
          <p:cNvSpPr>
            <a:spLocks noGrp="1"/>
          </p:cNvSpPr>
          <p:nvPr/>
        </p:nvSpPr>
        <p:spPr>
          <a:xfrm>
            <a:off x="4213860" y="5778500"/>
            <a:ext cx="72898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十亿</a:t>
            </a:r>
            <a:endParaRPr sz="1600" spc="0">
              <a:latin typeface="Times New Roman" panose="02020603050405020304" charset="0"/>
              <a:ea typeface="+mn-ea"/>
              <a:cs typeface="Times New Roman" panose="02020603050405020304" charset="0"/>
              <a:sym typeface="+mn-ea"/>
            </a:endParaRPr>
          </a:p>
        </p:txBody>
      </p:sp>
      <p:sp>
        <p:nvSpPr>
          <p:cNvPr id="31" name="文本框 30"/>
          <p:cNvSpPr txBox="1"/>
          <p:nvPr/>
        </p:nvSpPr>
        <p:spPr>
          <a:xfrm>
            <a:off x="4866640" y="153035"/>
            <a:ext cx="1640840" cy="583565"/>
          </a:xfrm>
          <a:prstGeom prst="rect">
            <a:avLst/>
          </a:prstGeom>
          <a:noFill/>
        </p:spPr>
        <p:txBody>
          <a:bodyPr wrap="square" rtlCol="0" anchor="t">
            <a:spAutoFit/>
          </a:bodyPr>
          <a:p>
            <a:r>
              <a:rPr lang="en-US" altLang="en-US" sz="3200" b="1" spc="150" dirty="0">
                <a:solidFill>
                  <a:srgbClr val="7030A0"/>
                </a:solidFill>
                <a:uFillTx/>
                <a:latin typeface="Times New Roman" panose="02020603050405020304" charset="0"/>
                <a:cs typeface="Times New Roman" panose="02020603050405020304" charset="0"/>
                <a:sym typeface="+mn-ea"/>
              </a:rPr>
              <a:t>十亿</a:t>
            </a:r>
            <a:r>
              <a:rPr lang="en-US" altLang="en-US" sz="3200" b="1" spc="150" dirty="0">
                <a:solidFill>
                  <a:srgbClr val="000000"/>
                </a:solidFill>
                <a:uFillTx/>
                <a:latin typeface="Times New Roman" panose="02020603050405020304" charset="0"/>
                <a:cs typeface="Times New Roman" panose="02020603050405020304" charset="0"/>
                <a:sym typeface="+mn-ea"/>
              </a:rPr>
              <a:t> </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ppt_x"/>
                                          </p:val>
                                        </p:tav>
                                        <p:tav tm="100000">
                                          <p:val>
                                            <p:strVal val="#ppt_x"/>
                                          </p:val>
                                        </p:tav>
                                      </p:tavLst>
                                    </p:anim>
                                    <p:anim calcmode="lin" valueType="num">
                                      <p:cBhvr additive="base">
                                        <p:cTn id="10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fill="hold"/>
                                        <p:tgtEl>
                                          <p:spTgt spid="20"/>
                                        </p:tgtEl>
                                        <p:attrNameLst>
                                          <p:attrName>ppt_x</p:attrName>
                                        </p:attrNameLst>
                                      </p:cBhvr>
                                      <p:tavLst>
                                        <p:tav tm="0">
                                          <p:val>
                                            <p:strVal val="#ppt_x"/>
                                          </p:val>
                                        </p:tav>
                                        <p:tav tm="100000">
                                          <p:val>
                                            <p:strVal val="#ppt_x"/>
                                          </p:val>
                                        </p:tav>
                                      </p:tavLst>
                                    </p:anim>
                                    <p:anim calcmode="lin" valueType="num">
                                      <p:cBhvr additive="base">
                                        <p:cTn id="1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500" fill="hold"/>
                                        <p:tgtEl>
                                          <p:spTgt spid="26"/>
                                        </p:tgtEl>
                                        <p:attrNameLst>
                                          <p:attrName>ppt_x</p:attrName>
                                        </p:attrNameLst>
                                      </p:cBhvr>
                                      <p:tavLst>
                                        <p:tav tm="0">
                                          <p:val>
                                            <p:strVal val="#ppt_x"/>
                                          </p:val>
                                        </p:tav>
                                        <p:tav tm="100000">
                                          <p:val>
                                            <p:strVal val="#ppt_x"/>
                                          </p:val>
                                        </p:tav>
                                      </p:tavLst>
                                    </p:anim>
                                    <p:anim calcmode="lin" valueType="num">
                                      <p:cBhvr additive="base">
                                        <p:cTn id="1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ppt_x"/>
                                          </p:val>
                                        </p:tav>
                                        <p:tav tm="100000">
                                          <p:val>
                                            <p:strVal val="#ppt_x"/>
                                          </p:val>
                                        </p:tav>
                                      </p:tavLst>
                                    </p:anim>
                                    <p:anim calcmode="lin" valueType="num">
                                      <p:cBhvr additive="base">
                                        <p:cTn id="1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additive="base">
                                        <p:cTn id="129" dur="500" fill="hold"/>
                                        <p:tgtEl>
                                          <p:spTgt spid="27"/>
                                        </p:tgtEl>
                                        <p:attrNameLst>
                                          <p:attrName>ppt_x</p:attrName>
                                        </p:attrNameLst>
                                      </p:cBhvr>
                                      <p:tavLst>
                                        <p:tav tm="0">
                                          <p:val>
                                            <p:strVal val="#ppt_x"/>
                                          </p:val>
                                        </p:tav>
                                        <p:tav tm="100000">
                                          <p:val>
                                            <p:strVal val="#ppt_x"/>
                                          </p:val>
                                        </p:tav>
                                      </p:tavLst>
                                    </p:anim>
                                    <p:anim calcmode="lin" valueType="num">
                                      <p:cBhvr additive="base">
                                        <p:cTn id="1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additive="base">
                                        <p:cTn id="135" dur="500" fill="hold"/>
                                        <p:tgtEl>
                                          <p:spTgt spid="22"/>
                                        </p:tgtEl>
                                        <p:attrNameLst>
                                          <p:attrName>ppt_x</p:attrName>
                                        </p:attrNameLst>
                                      </p:cBhvr>
                                      <p:tavLst>
                                        <p:tav tm="0">
                                          <p:val>
                                            <p:strVal val="#ppt_x"/>
                                          </p:val>
                                        </p:tav>
                                        <p:tav tm="100000">
                                          <p:val>
                                            <p:strVal val="#ppt_x"/>
                                          </p:val>
                                        </p:tav>
                                      </p:tavLst>
                                    </p:anim>
                                    <p:anim calcmode="lin" valueType="num">
                                      <p:cBhvr additive="base">
                                        <p:cTn id="1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28" grpId="0"/>
      <p:bldP spid="28" grpId="1"/>
      <p:bldP spid="13" grpId="0"/>
      <p:bldP spid="13" grpId="1"/>
      <p:bldP spid="12" grpId="0"/>
      <p:bldP spid="29" grpId="0"/>
      <p:bldP spid="29" grpId="1"/>
      <p:bldP spid="14" grpId="0"/>
      <p:bldP spid="14" grpId="1"/>
      <p:bldP spid="30" grpId="0"/>
      <p:bldP spid="30" grpId="1"/>
      <p:bldP spid="15" grpId="0"/>
      <p:bldP spid="15" grpId="1"/>
      <p:bldP spid="16" grpId="0"/>
      <p:bldP spid="16" grpId="1"/>
      <p:bldP spid="24" grpId="0"/>
      <p:bldP spid="24" grpId="1"/>
      <p:bldP spid="17" grpId="0"/>
      <p:bldP spid="17" grpId="1"/>
      <p:bldP spid="18" grpId="0"/>
      <p:bldP spid="18" grpId="1"/>
      <p:bldP spid="25" grpId="0"/>
      <p:bldP spid="25" grpId="1"/>
      <p:bldP spid="19" grpId="0"/>
      <p:bldP spid="19" grpId="1"/>
      <p:bldP spid="20" grpId="0"/>
      <p:bldP spid="20" grpId="1"/>
      <p:bldP spid="26" grpId="0"/>
      <p:bldP spid="26" grpId="1"/>
      <p:bldP spid="21" grpId="0"/>
      <p:bldP spid="21" grpId="1"/>
      <p:bldP spid="27" grpId="0"/>
      <p:bldP spid="27" grpId="1"/>
      <p:bldP spid="22" grpId="0"/>
      <p:bldP spid="22" grpId="1"/>
      <p:bldP spid="23" grpId="0"/>
      <p:bldP spid="2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1945" y="341630"/>
            <a:ext cx="2540000" cy="460375"/>
          </a:xfrm>
          <a:prstGeom prst="rect">
            <a:avLst/>
          </a:prstGeom>
          <a:noFill/>
        </p:spPr>
        <p:txBody>
          <a:bodyPr wrap="square" rtlCol="0" anchor="t">
            <a:spAutoFit/>
          </a:bodyPr>
          <a:p>
            <a:r>
              <a:rPr lang="zh-CN" altLang="en-US" sz="2400" b="1">
                <a:latin typeface="微软雅黑 Light" panose="020B0502040204020203" charset="-122"/>
                <a:ea typeface="微软雅黑 Light" panose="020B0502040204020203" charset="-122"/>
              </a:rPr>
              <a:t>词群：</a:t>
            </a:r>
            <a:endParaRPr lang="zh-CN" altLang="en-US" sz="2400" b="1">
              <a:latin typeface="微软雅黑 Light" panose="020B0502040204020203" charset="-122"/>
              <a:ea typeface="微软雅黑 Light" panose="020B0502040204020203" charset="-122"/>
            </a:endParaRPr>
          </a:p>
        </p:txBody>
      </p:sp>
      <p:pic>
        <p:nvPicPr>
          <p:cNvPr id="3" name="图片 2" descr="C切割填空"/>
          <p:cNvPicPr>
            <a:picLocks noChangeAspect="1"/>
          </p:cNvPicPr>
          <p:nvPr/>
        </p:nvPicPr>
        <p:blipFill>
          <a:blip r:embed="rId1"/>
          <a:stretch>
            <a:fillRect/>
          </a:stretch>
        </p:blipFill>
        <p:spPr>
          <a:xfrm>
            <a:off x="820420" y="708025"/>
            <a:ext cx="10304780" cy="5441315"/>
          </a:xfrm>
          <a:prstGeom prst="rect">
            <a:avLst/>
          </a:prstGeom>
        </p:spPr>
      </p:pic>
      <p:sp>
        <p:nvSpPr>
          <p:cNvPr id="5" name="标题 1"/>
          <p:cNvSpPr>
            <a:spLocks noGrp="1"/>
          </p:cNvSpPr>
          <p:nvPr/>
        </p:nvSpPr>
        <p:spPr>
          <a:xfrm>
            <a:off x="1845945" y="352234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切割</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256915" y="2699385"/>
            <a:ext cx="974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切，砍</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054465" y="2699385"/>
            <a:ext cx="15697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阐明；澄清</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054465" y="4196715"/>
            <a:ext cx="1483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声明；宣布</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806690" y="341693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清除</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7684135" y="4949190"/>
            <a:ext cx="763270" cy="254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罪犯</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782820" y="494919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筷子</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997575" y="4178935"/>
            <a:ext cx="15805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罪行，犯罪</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467860" y="3416935"/>
            <a:ext cx="1622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雕刻，切割</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6405880" y="269938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图表</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467860" y="1995170"/>
            <a:ext cx="1623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薯片，芯片</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454900" y="1995170"/>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打扫，清洁</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256915" y="4196715"/>
            <a:ext cx="97472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砍，剁</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ppt_x"/>
                                          </p:val>
                                        </p:tav>
                                        <p:tav tm="100000">
                                          <p:val>
                                            <p:strVal val="#ppt_x"/>
                                          </p:val>
                                        </p:tav>
                                      </p:tavLst>
                                    </p:anim>
                                    <p:anim calcmode="lin" valueType="num">
                                      <p:cBhvr additive="base">
                                        <p:cTn id="8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4" grpId="0"/>
      <p:bldP spid="14" grpId="1"/>
      <p:bldP spid="4" grpId="0"/>
      <p:bldP spid="4" grpId="1"/>
      <p:bldP spid="16" grpId="0"/>
      <p:bldP spid="16" grpId="1"/>
      <p:bldP spid="10" grpId="0"/>
      <p:bldP spid="10" grpId="1"/>
      <p:bldP spid="12" grpId="0"/>
      <p:bldP spid="12" grpId="1"/>
      <p:bldP spid="13" grpId="0"/>
      <p:bldP spid="13" grpId="1"/>
      <p:bldP spid="11" grpId="0"/>
      <p:bldP spid="11" grpId="1"/>
      <p:bldP spid="9" grpId="0"/>
      <p:bldP spid="9" grpId="1"/>
      <p:bldP spid="15" grpId="0"/>
      <p:bldP spid="15" grpId="1"/>
      <p:bldP spid="8" grpId="0"/>
      <p:bldP spid="8" grpId="1"/>
      <p:bldP spid="6" grpId="0"/>
      <p:bldP spid="6" grpId="1"/>
      <p:bldP spid="7" grpId="0"/>
      <p:bldP spid="7" grpId="1"/>
      <p:bldP spid="2" grpId="0"/>
      <p:bldP spid="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3039745"/>
            <a:ext cx="11725275" cy="24333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/ˈveəri/vi. </a:t>
            </a:r>
            <a:r>
              <a:rPr sz="2400" spc="0">
                <a:solidFill>
                  <a:srgbClr val="7030A0"/>
                </a:solidFill>
                <a:latin typeface="Times New Roman" panose="02020603050405020304" charset="0"/>
                <a:ea typeface="+mn-ea"/>
                <a:cs typeface="Times New Roman" panose="02020603050405020304" charset="0"/>
              </a:rPr>
              <a:t>变异，变化</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Cherries</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in colour from almost black to yellow. 樱桃的颜色由近乎黑到黄各不相同。</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/ˈveərɪəs/a.</a:t>
            </a:r>
            <a:r>
              <a:rPr sz="2400" spc="0">
                <a:solidFill>
                  <a:srgbClr val="7030A0"/>
                </a:solidFill>
                <a:latin typeface="Times New Roman" panose="02020603050405020304" charset="0"/>
                <a:ea typeface="+mn-ea"/>
                <a:cs typeface="Times New Roman" panose="02020603050405020304" charset="0"/>
              </a:rPr>
              <a:t>各种各样的，多样的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These data have been collected from</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sources. 这些数据是从各方面搜集来的。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多种多样的；各种各样的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China has</a:t>
            </a:r>
            <a:r>
              <a:rPr sz="2400" spc="0">
                <a:solidFill>
                  <a:schemeClr val="accent2">
                    <a:lumMod val="75000"/>
                  </a:schemeClr>
                </a:solidFill>
                <a:latin typeface="Times New Roman" panose="02020603050405020304" charset="0"/>
                <a:ea typeface="+mn-ea"/>
                <a:cs typeface="Times New Roman" panose="02020603050405020304" charset="0"/>
              </a:rPr>
              <a:t> </a:t>
            </a:r>
            <a:r>
              <a:rPr sz="2400" u="sng" spc="0">
                <a:solidFill>
                  <a:schemeClr val="accent2">
                    <a:lumMod val="75000"/>
                  </a:schemeClr>
                </a:solidFill>
                <a:latin typeface="Times New Roman" panose="02020603050405020304" charset="0"/>
                <a:ea typeface="+mn-ea"/>
                <a:cs typeface="Times New Roman" panose="02020603050405020304" charset="0"/>
              </a:rPr>
              <a:t>                          /  </a:t>
            </a:r>
            <a:r>
              <a:rPr sz="2400" u="sng" spc="0">
                <a:solidFill>
                  <a:schemeClr val="accent2">
                    <a:lumMod val="75000"/>
                  </a:schemeClr>
                </a:solidFill>
                <a:latin typeface="Times New Roman" panose="02020603050405020304" charset="0"/>
                <a:ea typeface="+mn-ea"/>
                <a:cs typeface="Times New Roman" panose="02020603050405020304" charset="0"/>
              </a:rPr>
              <a:t>                     /                    </a:t>
            </a:r>
            <a:r>
              <a:rPr sz="2400" spc="0">
                <a:latin typeface="Times New Roman" panose="02020603050405020304" charset="0"/>
                <a:ea typeface="+mn-ea"/>
                <a:cs typeface="Times New Roman" panose="02020603050405020304" charset="0"/>
              </a:rPr>
              <a:t> plants. 中国有着品种繁多的植物。</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 decided to leave London for</a:t>
            </a:r>
            <a:r>
              <a:rPr sz="2400" spc="0">
                <a:solidFill>
                  <a:schemeClr val="accent2">
                    <a:lumMod val="75000"/>
                  </a:schemeClr>
                </a:solidFill>
                <a:latin typeface="Times New Roman" panose="02020603050405020304" charset="0"/>
                <a:ea typeface="+mn-ea"/>
                <a:cs typeface="Times New Roman" panose="02020603050405020304" charset="0"/>
                <a:sym typeface="+mn-ea"/>
              </a:rPr>
              <a:t> </a:t>
            </a:r>
            <a:r>
              <a:rPr sz="2400" u="sng" spc="0">
                <a:solidFill>
                  <a:schemeClr val="accent2">
                    <a:lumMod val="75000"/>
                  </a:schemeClr>
                </a:solidFill>
                <a:latin typeface="Times New Roman" panose="02020603050405020304" charset="0"/>
                <a:ea typeface="+mn-ea"/>
                <a:cs typeface="Times New Roman" panose="02020603050405020304" charset="0"/>
                <a:sym typeface="+mn-ea"/>
              </a:rPr>
              <a:t>                          /                       /                    </a:t>
            </a:r>
            <a:r>
              <a:rPr sz="2400" spc="0">
                <a:latin typeface="Times New Roman" panose="02020603050405020304" charset="0"/>
                <a:ea typeface="+mn-ea"/>
                <a:cs typeface="Times New Roman" panose="02020603050405020304" charset="0"/>
                <a:sym typeface="+mn-ea"/>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由于种种原因，我决定离开伦敦。</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23114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16.</a:t>
            </a:r>
            <a:r>
              <a:rPr sz="3200">
                <a:latin typeface="Times New Roman" panose="02020603050405020304" charset="0"/>
                <a:ea typeface="+mn-ea"/>
                <a:cs typeface="Times New Roman" panose="02020603050405020304" charset="0"/>
              </a:rPr>
              <a:t>variety/vəˈraɪətɪ/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293870" y="231140"/>
            <a:ext cx="36048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n. 变异体；多样化</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127635" y="9245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词根词缀：vary(变异)+ety(名词后缀)：</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27635" y="1600200"/>
            <a:ext cx="11725275" cy="12636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...it was a time when people were divided geographically, leading to many </a:t>
            </a:r>
            <a:r>
              <a:rPr sz="2400" u="sng" spc="0">
                <a:solidFill>
                  <a:schemeClr val="tx1"/>
                </a:solidFill>
                <a:latin typeface="Times New Roman" panose="02020603050405020304" charset="0"/>
                <a:ea typeface="+mn-ea"/>
                <a:cs typeface="Times New Roman" panose="02020603050405020304" charset="0"/>
              </a:rPr>
              <a:t>                     </a:t>
            </a:r>
            <a:r>
              <a:rPr sz="2400" spc="0">
                <a:solidFill>
                  <a:schemeClr val="tx1"/>
                </a:solidFill>
                <a:latin typeface="Times New Roman" panose="02020603050405020304" charset="0"/>
                <a:ea typeface="+mn-ea"/>
                <a:cs typeface="Times New Roman" panose="02020603050405020304" charset="0"/>
              </a:rPr>
              <a:t> of dialects and characters</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那是一个中国人在地理上被分割</a:t>
            </a:r>
            <a:r>
              <a:rPr sz="2400" spc="0">
                <a:solidFill>
                  <a:schemeClr val="tx1"/>
                </a:solidFill>
                <a:latin typeface="Times New Roman" panose="02020603050405020304" charset="0"/>
                <a:ea typeface="+mn-ea"/>
                <a:cs typeface="Times New Roman" panose="02020603050405020304" charset="0"/>
              </a:rPr>
              <a:t>的时期，致使</a:t>
            </a:r>
            <a:r>
              <a:rPr sz="2400" spc="0">
                <a:solidFill>
                  <a:schemeClr val="tx1"/>
                </a:solidFill>
                <a:latin typeface="Times New Roman" panose="02020603050405020304" charset="0"/>
                <a:ea typeface="+mn-ea"/>
                <a:cs typeface="Times New Roman" panose="02020603050405020304" charset="0"/>
              </a:rPr>
              <a:t>多种方言和文字的产生</a:t>
            </a:r>
            <a:r>
              <a:rPr sz="2400" spc="0">
                <a:solidFill>
                  <a:schemeClr val="tx1"/>
                </a:solidFill>
                <a:latin typeface="Times New Roman" panose="02020603050405020304" charset="0"/>
                <a:ea typeface="+mn-ea"/>
                <a:cs typeface="Times New Roman" panose="02020603050405020304" charset="0"/>
              </a:rPr>
              <a:t>。</a:t>
            </a: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844405" y="157861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varieties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524000" y="3359785"/>
            <a:ext cx="1548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var</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4959985" y="4445000"/>
            <a:ext cx="1548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691005" y="5164455"/>
            <a:ext cx="5866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a variety of    varieties of     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186555" y="5570220"/>
            <a:ext cx="5866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a variety of    varieties of   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文本框 3"/>
          <p:cNvSpPr txBox="1"/>
          <p:nvPr/>
        </p:nvSpPr>
        <p:spPr>
          <a:xfrm>
            <a:off x="6038850" y="916305"/>
            <a:ext cx="360489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变异体；多样化</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0" name="标题 1"/>
          <p:cNvSpPr>
            <a:spLocks noGrp="1"/>
          </p:cNvSpPr>
          <p:nvPr/>
        </p:nvSpPr>
        <p:spPr>
          <a:xfrm>
            <a:off x="330200" y="304228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vary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474980" y="413702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216535" y="4852035"/>
            <a:ext cx="173228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a variety of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1732915" y="4855845"/>
            <a:ext cx="18910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 varieties of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3409315" y="4860290"/>
            <a:ext cx="15386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 = 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 calcmode="lin" valueType="num">
                                      <p:cBhvr additive="base">
                                        <p:cTn id="4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2" end="2"/>
                                            </p:txEl>
                                          </p:spTgt>
                                        </p:tgtEl>
                                        <p:attrNameLst>
                                          <p:attrName>style.visibility</p:attrName>
                                        </p:attrNameLst>
                                      </p:cBhvr>
                                      <p:to>
                                        <p:strVal val="visible"/>
                                      </p:to>
                                    </p:set>
                                    <p:anim calcmode="lin" valueType="num">
                                      <p:cBhvr additive="base">
                                        <p:cTn id="6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3" end="3"/>
                                            </p:txEl>
                                          </p:spTgt>
                                        </p:tgtEl>
                                        <p:attrNameLst>
                                          <p:attrName>style.visibility</p:attrName>
                                        </p:attrNameLst>
                                      </p:cBhvr>
                                      <p:to>
                                        <p:strVal val="visible"/>
                                      </p:to>
                                    </p:set>
                                    <p:anim calcmode="lin" valueType="num">
                                      <p:cBhvr additive="base">
                                        <p:cTn id="7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xEl>
                                              <p:pRg st="4" end="4"/>
                                            </p:txEl>
                                          </p:spTgt>
                                        </p:tgtEl>
                                        <p:attrNameLst>
                                          <p:attrName>style.visibility</p:attrName>
                                        </p:attrNameLst>
                                      </p:cBhvr>
                                      <p:to>
                                        <p:strVal val="visible"/>
                                      </p:to>
                                    </p:set>
                                    <p:anim calcmode="lin" valueType="num">
                                      <p:cBhvr additive="base">
                                        <p:cTn id="8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5">
                                            <p:txEl>
                                              <p:pRg st="5" end="5"/>
                                            </p:txEl>
                                          </p:spTgt>
                                        </p:tgtEl>
                                        <p:attrNameLst>
                                          <p:attrName>style.visibility</p:attrName>
                                        </p:attrNameLst>
                                      </p:cBhvr>
                                      <p:to>
                                        <p:strVal val="visible"/>
                                      </p:to>
                                    </p:set>
                                    <p:anim calcmode="lin" valueType="num">
                                      <p:cBhvr additive="base">
                                        <p:cTn id="10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ppt_x"/>
                                          </p:val>
                                        </p:tav>
                                        <p:tav tm="100000">
                                          <p:val>
                                            <p:strVal val="#ppt_x"/>
                                          </p:val>
                                        </p:tav>
                                      </p:tavLst>
                                    </p:anim>
                                    <p:anim calcmode="lin" valueType="num">
                                      <p:cBhvr additive="base">
                                        <p:cTn id="1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5">
                                            <p:txEl>
                                              <p:pRg st="6" end="6"/>
                                            </p:txEl>
                                          </p:spTgt>
                                        </p:tgtEl>
                                        <p:attrNameLst>
                                          <p:attrName>style.visibility</p:attrName>
                                        </p:attrNameLst>
                                      </p:cBhvr>
                                      <p:to>
                                        <p:strVal val="visible"/>
                                      </p:to>
                                    </p:set>
                                    <p:anim calcmode="lin" valueType="num">
                                      <p:cBhvr additive="base">
                                        <p:cTn id="121"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ppt_x"/>
                                          </p:val>
                                        </p:tav>
                                        <p:tav tm="100000">
                                          <p:val>
                                            <p:strVal val="#ppt_x"/>
                                          </p:val>
                                        </p:tav>
                                      </p:tavLst>
                                    </p:anim>
                                    <p:anim calcmode="lin" valueType="num">
                                      <p:cBhvr additive="base">
                                        <p:cTn id="1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11" grpId="0"/>
      <p:bldP spid="11" grpId="1"/>
      <p:bldP spid="4" grpId="0"/>
      <p:bldP spid="4" grpId="1"/>
      <p:bldP spid="2" grpId="0"/>
      <p:bldP spid="2" grpId="1"/>
      <p:bldP spid="3" grpId="0"/>
      <p:bldP spid="3" grpId="1"/>
      <p:bldP spid="10" grpId="0"/>
      <p:bldP spid="10" grpId="1"/>
      <p:bldP spid="5" grpId="0"/>
      <p:bldP spid="5" grpId="1"/>
      <p:bldP spid="12" grpId="0"/>
      <p:bldP spid="12" grpId="1"/>
      <p:bldP spid="6" grpId="0"/>
      <p:bldP spid="6" grpId="1"/>
      <p:bldP spid="13" grpId="0"/>
      <p:bldP spid="13" grpId="1"/>
      <p:bldP spid="7" grpId="0"/>
      <p:bldP spid="7" grpId="1"/>
      <p:bldP spid="8" grpId="0"/>
      <p:bldP spid="8" grpId="1"/>
      <p:bldP spid="14" grpId="0"/>
      <p:bldP spid="14" grpId="1"/>
      <p:bldP spid="16" grpId="0"/>
      <p:bldP spid="1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50825" y="1965960"/>
            <a:ext cx="11539855" cy="3897630"/>
          </a:xfrm>
        </p:spPr>
        <p:txBody>
          <a:bodyPr/>
          <a:p>
            <a:pPr marL="0" algn="l">
              <a:lnSpc>
                <a:spcPts val="3040"/>
              </a:lnSpc>
              <a:buClrTx/>
              <a:buSzTx/>
              <a:buFontTx/>
              <a:buNone/>
            </a:pPr>
            <a:r>
              <a:rPr lang="en-US" sz="2400" b="1">
                <a:latin typeface="Times New Roman" panose="02020603050405020304" charset="0"/>
                <a:cs typeface="Times New Roman" panose="02020603050405020304" charset="0"/>
                <a:sym typeface="+mn-ea"/>
              </a:rPr>
              <a:t>Emperor Qinshihuang united the seven</a:t>
            </a:r>
            <a:r>
              <a:rPr lang="en-US" sz="2400" b="1" u="sng">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states into one unified country.</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秦始皇将七个主要国家统一为一个统一的国家。</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Obesity is a </a:t>
            </a:r>
            <a:r>
              <a:rPr lang="en-US" sz="2400" b="1">
                <a:solidFill>
                  <a:schemeClr val="accent2">
                    <a:lumMod val="75000"/>
                  </a:schemeClr>
                </a:solidFill>
                <a:latin typeface="Times New Roman" panose="02020603050405020304" charset="0"/>
                <a:cs typeface="Times New Roman" panose="02020603050405020304" charset="0"/>
                <a:sym typeface="+mn-ea"/>
              </a:rPr>
              <a:t> </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 risk factor in many diseases. </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肥胖是引发多种疾病的重要因素。</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Several</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companies are supporting the project. </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几家大公司正在对这一项目提供资助。</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endParaRPr lang="en-US"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233045" y="210185"/>
            <a:ext cx="11725275"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17</a:t>
            </a:r>
            <a:r>
              <a:rPr sz="3200">
                <a:latin typeface="Times New Roman" panose="02020603050405020304" charset="0"/>
                <a:ea typeface="+mn-ea"/>
                <a:cs typeface="Times New Roman" panose="02020603050405020304" charset="0"/>
              </a:rPr>
              <a:t>. major/ˈmeɪ dʒə(r)/</a:t>
            </a:r>
            <a:r>
              <a:rPr lang="en-US" altLang="zh-CN" sz="3200">
                <a:latin typeface="Times New Roman" panose="02020603050405020304" charset="0"/>
                <a:ea typeface="+mn-ea"/>
                <a:cs typeface="Times New Roman" panose="02020603050405020304" charset="0"/>
              </a:rPr>
              <a:t>adj.</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n. </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sym typeface="+mn-ea"/>
            </a:endParaRPr>
          </a:p>
          <a:p>
            <a:pPr algn="just">
              <a:lnSpc>
                <a:spcPct val="100000"/>
              </a:lnSpc>
              <a:buClrTx/>
              <a:buSzTx/>
              <a:buFontTx/>
            </a:pP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vi.    </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5527040" y="227330"/>
            <a:ext cx="497014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主要的；重要的；大的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6115050" y="1936115"/>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713865" y="4325620"/>
            <a:ext cx="1233805"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364105" y="3250565"/>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文本框 5"/>
          <p:cNvSpPr txBox="1"/>
          <p:nvPr/>
        </p:nvSpPr>
        <p:spPr>
          <a:xfrm>
            <a:off x="5654040" y="741680"/>
            <a:ext cx="497014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主修课程；主修学生</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5604510" y="1220470"/>
            <a:ext cx="497014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主修；专门研究</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7" grpId="0"/>
      <p:bldP spid="7" grpId="1"/>
      <p:bldP spid="5" grpId="0"/>
      <p:bldP spid="5" grpId="1"/>
      <p:bldP spid="2" grpId="0"/>
      <p:bldP spid="2" grpId="1"/>
      <p:bldP spid="6" grpId="0"/>
      <p:bldP spid="6" grpId="1"/>
      <p:bldP spid="8" grpId="0"/>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326390" y="99060"/>
            <a:ext cx="11539855" cy="5850255"/>
          </a:xfrm>
        </p:spPr>
        <p:txBody>
          <a:bodyPr/>
          <a:p>
            <a:pPr marL="0" algn="l">
              <a:lnSpc>
                <a:spcPts val="3040"/>
              </a:lnSpc>
              <a:buClrTx/>
              <a:buSzTx/>
              <a:buFontTx/>
              <a:buNone/>
            </a:pPr>
            <a:r>
              <a:rPr lang="en-US" sz="2400" b="1">
                <a:solidFill>
                  <a:srgbClr val="7030A0"/>
                </a:solidFill>
                <a:latin typeface="Times New Roman" panose="02020603050405020304" charset="0"/>
                <a:cs typeface="Times New Roman" panose="02020603050405020304" charset="0"/>
                <a:sym typeface="+mn-ea"/>
              </a:rPr>
              <a:t>n.主修课程；主修学生</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Whether they are interested is the main concern of students when they choose a  </a:t>
            </a:r>
            <a:r>
              <a:rPr lang="en-US" sz="2400" b="1" u="sng">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学生在选择专业时，是否感兴趣是他们最关心的事。</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Her </a:t>
            </a:r>
            <a:r>
              <a:rPr lang="en-US" sz="2400" b="1" u="sng">
                <a:solidFill>
                  <a:schemeClr val="tx1"/>
                </a:solidFill>
                <a:latin typeface="Times New Roman" panose="02020603050405020304" charset="0"/>
                <a:cs typeface="Times New Roman" panose="02020603050405020304" charset="0"/>
                <a:sym typeface="+mn-ea"/>
              </a:rPr>
              <a:t>            </a:t>
            </a:r>
            <a:r>
              <a:rPr lang="en-US" sz="2400" b="1">
                <a:solidFill>
                  <a:schemeClr val="accent2">
                    <a:lumMod val="75000"/>
                  </a:schemeClr>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 is French. 她的专业课是法语。</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She's a French </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 她是法语专业的学生。</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rgbClr val="7030A0"/>
                </a:solidFill>
                <a:latin typeface="Times New Roman" panose="02020603050405020304" charset="0"/>
                <a:cs typeface="Times New Roman" panose="02020603050405020304" charset="0"/>
                <a:sym typeface="+mn-ea"/>
              </a:rPr>
              <a:t>vi.主修；专门研究</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u="sng">
                <a:solidFill>
                  <a:schemeClr val="accent2">
                    <a:lumMod val="75000"/>
                  </a:schemeClr>
                </a:solidFill>
                <a:latin typeface="Times New Roman" panose="02020603050405020304" charset="0"/>
                <a:cs typeface="Times New Roman" panose="02020603050405020304" charset="0"/>
                <a:sym typeface="+mn-ea"/>
              </a:rPr>
              <a:t>                </a:t>
            </a:r>
            <a:r>
              <a:rPr lang="en-US" sz="2400" b="1">
                <a:solidFill>
                  <a:schemeClr val="accent2">
                    <a:lumMod val="75000"/>
                  </a:schemeClr>
                </a:solidFill>
                <a:latin typeface="Times New Roman" panose="02020603050405020304" charset="0"/>
                <a:cs typeface="Times New Roman" panose="02020603050405020304" charset="0"/>
                <a:sym typeface="+mn-ea"/>
              </a:rPr>
              <a:t> </a:t>
            </a:r>
            <a:r>
              <a:rPr lang="en-US" sz="2400" b="1">
                <a:solidFill>
                  <a:srgbClr val="7030A0"/>
                </a:solidFill>
                <a:latin typeface="Times New Roman" panose="02020603050405020304" charset="0"/>
                <a:cs typeface="Times New Roman" panose="02020603050405020304" charset="0"/>
                <a:sym typeface="+mn-ea"/>
              </a:rPr>
              <a:t>主修……学科</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She </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in History at Stanford. 她在斯坦福主修历史。</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u="sng">
                <a:solidFill>
                  <a:schemeClr val="accent2">
                    <a:lumMod val="75000"/>
                  </a:schemeClr>
                </a:solidFill>
                <a:latin typeface="Times New Roman" panose="02020603050405020304" charset="0"/>
                <a:cs typeface="Times New Roman" panose="02020603050405020304" charset="0"/>
                <a:sym typeface="+mn-ea"/>
              </a:rPr>
              <a:t>                    </a:t>
            </a:r>
            <a:r>
              <a:rPr lang="en-US" sz="2400" b="1">
                <a:solidFill>
                  <a:schemeClr val="accent2">
                    <a:lumMod val="75000"/>
                  </a:schemeClr>
                </a:solidFill>
                <a:latin typeface="Times New Roman" panose="02020603050405020304" charset="0"/>
                <a:cs typeface="Times New Roman" panose="02020603050405020304" charset="0"/>
                <a:sym typeface="+mn-ea"/>
              </a:rPr>
              <a:t> / məˈdʒɒrəti/n.</a:t>
            </a:r>
            <a:r>
              <a:rPr lang="en-US" sz="2400" b="1">
                <a:solidFill>
                  <a:srgbClr val="7030A0"/>
                </a:solidFill>
                <a:latin typeface="Times New Roman" panose="02020603050405020304" charset="0"/>
                <a:cs typeface="Times New Roman" panose="02020603050405020304" charset="0"/>
                <a:sym typeface="+mn-ea"/>
              </a:rPr>
              <a:t> 多数；大部分</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The</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of people prefer TV to radio. 大多数人都喜欢看电视多于听收音机。</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In the nursing profession, women are in a/the</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.女性在护理行业中占大多数。</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endParaRPr lang="en-US" sz="2400" b="1">
              <a:latin typeface="Times New Roman" panose="02020603050405020304" charset="0"/>
              <a:cs typeface="Times New Roman" panose="02020603050405020304" charset="0"/>
              <a:sym typeface="+mn-ea"/>
            </a:endParaRPr>
          </a:p>
        </p:txBody>
      </p:sp>
      <p:sp>
        <p:nvSpPr>
          <p:cNvPr id="7" name="标题 1"/>
          <p:cNvSpPr>
            <a:spLocks noGrp="1"/>
          </p:cNvSpPr>
          <p:nvPr/>
        </p:nvSpPr>
        <p:spPr>
          <a:xfrm>
            <a:off x="1778000" y="914400"/>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139190" y="1964690"/>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676525" y="2474595"/>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427480" y="3994785"/>
            <a:ext cx="165163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1305560" y="5039995"/>
            <a:ext cx="17735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7267575" y="5881370"/>
            <a:ext cx="17735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29260" y="3463290"/>
            <a:ext cx="167259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 in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709930" y="4519295"/>
            <a:ext cx="255270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anim calcmode="lin" valueType="num">
                                      <p:cBhvr additive="base">
                                        <p:cTn id="6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 calcmode="lin" valueType="num">
                                      <p:cBhvr additive="base">
                                        <p:cTn id="7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
                                            <p:txEl>
                                              <p:pRg st="9" end="9"/>
                                            </p:txEl>
                                          </p:spTgt>
                                        </p:tgtEl>
                                        <p:attrNameLst>
                                          <p:attrName>style.visibility</p:attrName>
                                        </p:attrNameLst>
                                      </p:cBhvr>
                                      <p:to>
                                        <p:strVal val="visible"/>
                                      </p:to>
                                    </p:set>
                                    <p:anim calcmode="lin" valueType="num">
                                      <p:cBhvr additive="base">
                                        <p:cTn id="8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4">
                                            <p:txEl>
                                              <p:pRg st="10" end="10"/>
                                            </p:txEl>
                                          </p:spTgt>
                                        </p:tgtEl>
                                        <p:attrNameLst>
                                          <p:attrName>style.visibility</p:attrName>
                                        </p:attrNameLst>
                                      </p:cBhvr>
                                      <p:to>
                                        <p:strVal val="visible"/>
                                      </p:to>
                                    </p:set>
                                    <p:anim calcmode="lin" valueType="num">
                                      <p:cBhvr additive="base">
                                        <p:cTn id="9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 calcmode="lin" valueType="num">
                                      <p:cBhvr additive="base">
                                        <p:cTn id="99" dur="500" fill="hold"/>
                                        <p:tgtEl>
                                          <p:spTgt spid="6"/>
                                        </p:tgtEl>
                                        <p:attrNameLst>
                                          <p:attrName>ppt_x</p:attrName>
                                        </p:attrNameLst>
                                      </p:cBhvr>
                                      <p:tavLst>
                                        <p:tav tm="0">
                                          <p:val>
                                            <p:strVal val="#ppt_x"/>
                                          </p:val>
                                        </p:tav>
                                        <p:tav tm="100000">
                                          <p:val>
                                            <p:strVal val="#ppt_x"/>
                                          </p:val>
                                        </p:tav>
                                      </p:tavLst>
                                    </p:anim>
                                    <p:anim calcmode="lin" valueType="num">
                                      <p:cBhvr additive="base">
                                        <p:cTn id="10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additive="base">
                                        <p:cTn id="105" dur="500" fill="hold"/>
                                        <p:tgtEl>
                                          <p:spTgt spid="8"/>
                                        </p:tgtEl>
                                        <p:attrNameLst>
                                          <p:attrName>ppt_x</p:attrName>
                                        </p:attrNameLst>
                                      </p:cBhvr>
                                      <p:tavLst>
                                        <p:tav tm="0">
                                          <p:val>
                                            <p:strVal val="#ppt_x"/>
                                          </p:val>
                                        </p:tav>
                                        <p:tav tm="100000">
                                          <p:val>
                                            <p:strVal val="#ppt_x"/>
                                          </p:val>
                                        </p:tav>
                                      </p:tavLst>
                                    </p:anim>
                                    <p:anim calcmode="lin" valueType="num">
                                      <p:cBhvr additive="base">
                                        <p:cTn id="10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3" grpId="0"/>
      <p:bldP spid="3" grpId="1"/>
      <p:bldP spid="5" grpId="0"/>
      <p:bldP spid="5" grpId="1"/>
      <p:bldP spid="6" grpId="0"/>
      <p:bldP spid="6" grpId="1"/>
      <p:bldP spid="8" grpId="0"/>
      <p:bldP spid="8" grpId="1"/>
      <p:bldP spid="9" grpId="0"/>
      <p:bldP spid="9" grpId="1"/>
      <p:bldP spid="10" grpId="0"/>
      <p:bldP spid="1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magn大填空"/>
          <p:cNvPicPr>
            <a:picLocks noChangeAspect="1"/>
          </p:cNvPicPr>
          <p:nvPr>
            <p:ph sz="quarter" idx="13"/>
          </p:nvPr>
        </p:nvPicPr>
        <p:blipFill>
          <a:blip r:embed="rId1"/>
          <a:stretch>
            <a:fillRect/>
          </a:stretch>
        </p:blipFill>
        <p:spPr>
          <a:xfrm>
            <a:off x="669925" y="2179955"/>
            <a:ext cx="10852150" cy="2498090"/>
          </a:xfrm>
          <a:prstGeom prst="rect">
            <a:avLst/>
          </a:prstGeom>
        </p:spPr>
      </p:pic>
      <p:sp>
        <p:nvSpPr>
          <p:cNvPr id="5" name="标题 1"/>
          <p:cNvSpPr>
            <a:spLocks noGrp="1"/>
          </p:cNvSpPr>
          <p:nvPr/>
        </p:nvSpPr>
        <p:spPr>
          <a:xfrm>
            <a:off x="6859905" y="322770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大</a:t>
            </a:r>
            <a:endParaRPr sz="20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274810" y="4005580"/>
            <a:ext cx="1448435" cy="3492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大小</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量级</a:t>
            </a:r>
            <a:endParaRPr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239250" y="3227705"/>
            <a:ext cx="1483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放大，扩大</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383395" y="2580005"/>
            <a:ext cx="20154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壮观的，宏伟的</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796665" y="3227705"/>
            <a:ext cx="763270" cy="3454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主修</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796665" y="397891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最大值</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3119120" y="2456815"/>
            <a:ext cx="16954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威严，雄伟</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775460" y="3227705"/>
            <a:ext cx="958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主要的</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839085" y="322770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专业</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2355850" y="3978910"/>
            <a:ext cx="12471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最大的</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0" grpId="0"/>
      <p:bldP spid="10" grpId="1"/>
      <p:bldP spid="11" grpId="0"/>
      <p:bldP spid="11" grpId="1"/>
      <p:bldP spid="7" grpId="0"/>
      <p:bldP spid="7" grpId="1"/>
      <p:bldP spid="12" grpId="0"/>
      <p:bldP spid="12" grpId="1"/>
      <p:bldP spid="8" grpId="0"/>
      <p:bldP spid="8" grpId="1"/>
      <p:bldP spid="6" grpId="0"/>
      <p:bldP spid="6" grpId="1"/>
      <p:bldP spid="3" grpId="0"/>
      <p:bldP spid="3" grpId="1"/>
      <p:bldP spid="2" grpId="0"/>
      <p:bldP spid="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19</a:t>
            </a:r>
            <a:r>
              <a:rPr sz="3200">
                <a:latin typeface="Times New Roman" panose="02020603050405020304" charset="0"/>
                <a:ea typeface="+mn-ea"/>
                <a:cs typeface="Times New Roman" panose="02020603050405020304" charset="0"/>
              </a:rPr>
              <a:t>. no matter +疑问词</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937760" y="196850"/>
            <a:ext cx="571500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不论……；不管……</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118745" y="793750"/>
            <a:ext cx="11955145" cy="5631180"/>
          </a:xfrm>
          <a:prstGeom prst="rect">
            <a:avLst/>
          </a:prstGeom>
          <a:noFill/>
          <a:ln w="9525">
            <a:noFill/>
          </a:ln>
        </p:spPr>
        <p:txBody>
          <a:bodyPr wrap="square">
            <a:spAutoFit/>
          </a:bodyPr>
          <a:p>
            <a:pPr marL="219075" indent="-219075"/>
            <a:r>
              <a:rPr sz="2400" b="1">
                <a:solidFill>
                  <a:schemeClr val="tx1"/>
                </a:solidFill>
                <a:latin typeface="Times New Roman" panose="02020603050405020304" charset="0"/>
                <a:cs typeface="Times New Roman" panose="02020603050405020304" charset="0"/>
              </a:rPr>
              <a:t>Even today, </a:t>
            </a:r>
            <a:r>
              <a:rPr sz="2400" b="1">
                <a:solidFill>
                  <a:schemeClr val="accent2">
                    <a:lumMod val="75000"/>
                  </a:schemeClr>
                </a:solidFill>
                <a:latin typeface="Times New Roman" panose="02020603050405020304" charset="0"/>
                <a:cs typeface="Times New Roman" panose="02020603050405020304" charset="0"/>
              </a:rPr>
              <a:t>no matter</a:t>
            </a:r>
            <a:r>
              <a:rPr sz="2400" b="1">
                <a:solidFill>
                  <a:schemeClr val="tx1"/>
                </a:solidFill>
                <a:latin typeface="Times New Roman" panose="02020603050405020304" charset="0"/>
                <a:cs typeface="Times New Roman" panose="02020603050405020304" charset="0"/>
              </a:rPr>
              <a:t> where Chinese people live or what dialect they speak, they can all still communicate in writing. </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即使是今天，无论中国人住在哪里，说什么方言，他们都能通过书写（文字）进行交流。</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accent2">
                    <a:lumMod val="75000"/>
                  </a:schemeClr>
                </a:solidFill>
                <a:latin typeface="Times New Roman" panose="02020603050405020304" charset="0"/>
                <a:cs typeface="Times New Roman" panose="02020603050405020304" charset="0"/>
              </a:rPr>
              <a:t>No matter </a:t>
            </a:r>
            <a:r>
              <a:rPr sz="2400" b="1">
                <a:solidFill>
                  <a:schemeClr val="tx1"/>
                </a:solidFill>
                <a:latin typeface="Times New Roman" panose="02020603050405020304" charset="0"/>
                <a:cs typeface="Times New Roman" panose="02020603050405020304" charset="0"/>
              </a:rPr>
              <a:t>where you go in life or how old you get, there's always something new to learn about.</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不管你生活在哪里，你有多少岁，总有新东西要学习。</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Don't open the door,</a:t>
            </a:r>
            <a:r>
              <a:rPr sz="2400" b="1">
                <a:solidFill>
                  <a:schemeClr val="accent2">
                    <a:lumMod val="75000"/>
                  </a:schemeClr>
                </a:solidFill>
                <a:latin typeface="Times New Roman" panose="02020603050405020304" charset="0"/>
                <a:cs typeface="Times New Roman" panose="02020603050405020304" charset="0"/>
              </a:rPr>
              <a:t>no matter who</a:t>
            </a:r>
            <a:r>
              <a:rPr sz="2400" b="1">
                <a:solidFill>
                  <a:schemeClr val="tx1"/>
                </a:solidFill>
                <a:latin typeface="Times New Roman" panose="02020603050405020304" charset="0"/>
                <a:cs typeface="Times New Roman" panose="02020603050405020304" charset="0"/>
              </a:rPr>
              <a:t> calls! </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不管谁叫门，都不要开！</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accent2">
                    <a:lumMod val="75000"/>
                  </a:schemeClr>
                </a:solidFill>
                <a:latin typeface="Times New Roman" panose="02020603050405020304" charset="0"/>
                <a:cs typeface="Times New Roman" panose="02020603050405020304" charset="0"/>
              </a:rPr>
              <a:t>No matter who</a:t>
            </a:r>
            <a:r>
              <a:rPr sz="2400" b="1">
                <a:solidFill>
                  <a:schemeClr val="tx1"/>
                </a:solidFill>
                <a:latin typeface="Times New Roman" panose="02020603050405020304" charset="0"/>
                <a:cs typeface="Times New Roman" panose="02020603050405020304" charset="0"/>
              </a:rPr>
              <a:t> breaks the law, he should be punished. </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不管谁违反了法律都要受到惩罚。</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Any person, </a:t>
            </a:r>
            <a:r>
              <a:rPr sz="2400" b="1">
                <a:solidFill>
                  <a:schemeClr val="accent2">
                    <a:lumMod val="75000"/>
                  </a:schemeClr>
                </a:solidFill>
                <a:latin typeface="Times New Roman" panose="02020603050405020304" charset="0"/>
                <a:cs typeface="Times New Roman" panose="02020603050405020304" charset="0"/>
              </a:rPr>
              <a:t>no matter who</a:t>
            </a:r>
            <a:r>
              <a:rPr sz="2400" b="1">
                <a:solidFill>
                  <a:schemeClr val="tx1"/>
                </a:solidFill>
                <a:latin typeface="Times New Roman" panose="02020603050405020304" charset="0"/>
                <a:cs typeface="Times New Roman" panose="02020603050405020304" charset="0"/>
              </a:rPr>
              <a:t> they are, must go through an identity check.</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任何人，无论是谁，都必须通过身份检查。</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accent2">
                    <a:lumMod val="75000"/>
                  </a:schemeClr>
                </a:solidFill>
                <a:latin typeface="Times New Roman" panose="02020603050405020304" charset="0"/>
                <a:cs typeface="Times New Roman" panose="02020603050405020304" charset="0"/>
              </a:rPr>
              <a:t>No matter what</a:t>
            </a:r>
            <a:r>
              <a:rPr sz="2400" b="1">
                <a:solidFill>
                  <a:schemeClr val="tx1"/>
                </a:solidFill>
                <a:latin typeface="Times New Roman" panose="02020603050405020304" charset="0"/>
                <a:cs typeface="Times New Roman" panose="02020603050405020304" charset="0"/>
              </a:rPr>
              <a:t> you say, he won’t believe you. 无论你说什么，他都不相信你。</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accent2">
                    <a:lumMod val="75000"/>
                  </a:schemeClr>
                </a:solidFill>
                <a:latin typeface="Times New Roman" panose="02020603050405020304" charset="0"/>
                <a:cs typeface="Times New Roman" panose="02020603050405020304" charset="0"/>
              </a:rPr>
              <a:t>No matter what </a:t>
            </a:r>
            <a:r>
              <a:rPr sz="2400" b="1">
                <a:solidFill>
                  <a:schemeClr val="tx1"/>
                </a:solidFill>
                <a:latin typeface="Times New Roman" panose="02020603050405020304" charset="0"/>
                <a:cs typeface="Times New Roman" panose="02020603050405020304" charset="0"/>
              </a:rPr>
              <a:t>a serious problem you may have, you should face the challenge.</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不管你遇到多么严重的问题，你都应该去面对挑战。</a:t>
            </a:r>
            <a:endParaRPr sz="2400" b="1">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 calcmode="lin" valueType="num">
                                      <p:cBhvr additive="base">
                                        <p:cTn id="3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 calcmode="lin" valueType="num">
                                      <p:cBhvr additive="base">
                                        <p:cTn id="3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 calcmode="lin" valueType="num">
                                      <p:cBhvr additive="base">
                                        <p:cTn id="43"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8" end="8"/>
                                            </p:txEl>
                                          </p:spTgt>
                                        </p:tgtEl>
                                        <p:attrNameLst>
                                          <p:attrName>style.visibility</p:attrName>
                                        </p:attrNameLst>
                                      </p:cBhvr>
                                      <p:to>
                                        <p:strVal val="visible"/>
                                      </p:to>
                                    </p:set>
                                    <p:anim calcmode="lin" valueType="num">
                                      <p:cBhvr additive="base">
                                        <p:cTn id="49"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xEl>
                                              <p:pRg st="9" end="9"/>
                                            </p:txEl>
                                          </p:spTgt>
                                        </p:tgtEl>
                                        <p:attrNameLst>
                                          <p:attrName>style.visibility</p:attrName>
                                        </p:attrNameLst>
                                      </p:cBhvr>
                                      <p:to>
                                        <p:strVal val="visible"/>
                                      </p:to>
                                    </p:set>
                                    <p:anim calcmode="lin" valueType="num">
                                      <p:cBhvr additive="base">
                                        <p:cTn id="53"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0" end="10"/>
                                            </p:txEl>
                                          </p:spTgt>
                                        </p:tgtEl>
                                        <p:attrNameLst>
                                          <p:attrName>style.visibility</p:attrName>
                                        </p:attrNameLst>
                                      </p:cBhvr>
                                      <p:to>
                                        <p:strVal val="visible"/>
                                      </p:to>
                                    </p:set>
                                    <p:anim calcmode="lin" valueType="num">
                                      <p:cBhvr additive="base">
                                        <p:cTn id="57"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4">
                                            <p:txEl>
                                              <p:pRg st="11" end="11"/>
                                            </p:txEl>
                                          </p:spTgt>
                                        </p:tgtEl>
                                        <p:attrNameLst>
                                          <p:attrName>style.visibility</p:attrName>
                                        </p:attrNameLst>
                                      </p:cBhvr>
                                      <p:to>
                                        <p:strVal val="visible"/>
                                      </p:to>
                                    </p:set>
                                    <p:anim calcmode="lin" valueType="num">
                                      <p:cBhvr additive="base">
                                        <p:cTn id="61"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
                                            <p:txEl>
                                              <p:pRg st="12" end="12"/>
                                            </p:txEl>
                                          </p:spTgt>
                                        </p:tgtEl>
                                        <p:attrNameLst>
                                          <p:attrName>style.visibility</p:attrName>
                                        </p:attrNameLst>
                                      </p:cBhvr>
                                      <p:to>
                                        <p:strVal val="visible"/>
                                      </p:to>
                                    </p:set>
                                    <p:anim calcmode="lin" valueType="num">
                                      <p:cBhvr additive="base">
                                        <p:cTn id="65" dur="500" fill="hold"/>
                                        <p:tgtEl>
                                          <p:spTgt spid="14">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13576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 determined person always tries to finish the job, </a:t>
            </a:r>
            <a:r>
              <a:rPr sz="2400" spc="0">
                <a:solidFill>
                  <a:schemeClr val="accent2">
                    <a:lumMod val="75000"/>
                  </a:schemeClr>
                </a:solidFill>
                <a:latin typeface="Times New Roman" panose="02020603050405020304" charset="0"/>
                <a:ea typeface="+mn-ea"/>
                <a:cs typeface="Times New Roman" panose="02020603050405020304" charset="0"/>
              </a:rPr>
              <a:t>no matter how</a:t>
            </a:r>
            <a:r>
              <a:rPr sz="2400" spc="0">
                <a:latin typeface="Times New Roman" panose="02020603050405020304" charset="0"/>
                <a:ea typeface="+mn-ea"/>
                <a:cs typeface="Times New Roman" panose="02020603050405020304" charset="0"/>
              </a:rPr>
              <a:t> hard it is.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无论工作有多困难，一个有决心的人总是会设法完成它。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I'll help you no matter when you have difficulties. 无论何时你有困难，我就帮你。</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14338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0</a:t>
            </a:r>
            <a:r>
              <a:rPr sz="3200">
                <a:latin typeface="Times New Roman" panose="02020603050405020304" charset="0"/>
                <a:ea typeface="+mn-ea"/>
                <a:cs typeface="Times New Roman" panose="02020603050405020304" charset="0"/>
              </a:rPr>
              <a:t>.dialect /'daɪəlekt/                       </a:t>
            </a:r>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4358640" y="1420495"/>
            <a:ext cx="413258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 地方话；方言</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233045" y="2275840"/>
            <a:ext cx="11859260" cy="2306955"/>
          </a:xfrm>
          <a:prstGeom prst="rect">
            <a:avLst/>
          </a:prstGeom>
          <a:noFill/>
        </p:spPr>
        <p:txBody>
          <a:bodyPr wrap="squar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词根词缀：dia(不同)+lect(说)：不同地方说的话——</a:t>
            </a:r>
            <a:r>
              <a:rPr lang="zh-CN" altLang="en-US" sz="2400" b="1" u="sng">
                <a:solidFill>
                  <a:schemeClr val="accent2">
                    <a:lumMod val="75000"/>
                  </a:schemeClr>
                </a:solidFill>
                <a:latin typeface="Times New Roman" panose="02020603050405020304" charset="0"/>
                <a:cs typeface="Times New Roman" panose="02020603050405020304" charset="0"/>
                <a:sym typeface="+mn-ea"/>
              </a:rPr>
              <a:t>                    </a:t>
            </a:r>
            <a:r>
              <a:rPr lang="en-US" altLang="zh-CN" sz="2400" b="1" u="sng">
                <a:solidFill>
                  <a:srgbClr val="FFFFFF"/>
                </a:solidFill>
                <a:latin typeface="Times New Roman" panose="02020603050405020304" charset="0"/>
                <a:cs typeface="Times New Roman" panose="02020603050405020304" charset="0"/>
                <a:sym typeface="+mn-ea"/>
              </a:rPr>
              <a:t>_</a:t>
            </a:r>
            <a:endParaRPr lang="zh-CN" altLang="en-US" sz="2400" b="1">
              <a:solidFill>
                <a:srgbClr val="FFFFFF"/>
              </a:solidFill>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When people use words and expressions different form “standard language”, it is called a </a:t>
            </a:r>
            <a:r>
              <a:rPr lang="zh-CN" altLang="en-US" sz="2400" b="1">
                <a:solidFill>
                  <a:schemeClr val="accent2">
                    <a:lumMod val="75000"/>
                  </a:schemeClr>
                </a:solidFill>
                <a:latin typeface="Times New Roman" panose="02020603050405020304" charset="0"/>
                <a:cs typeface="Times New Roman" panose="02020603050405020304" charset="0"/>
                <a:sym typeface="+mn-ea"/>
              </a:rPr>
              <a:t>dialect</a:t>
            </a:r>
            <a:r>
              <a:rPr lang="zh-CN" altLang="en-US" sz="2400" b="1">
                <a:latin typeface="Times New Roman" panose="02020603050405020304" charset="0"/>
                <a:cs typeface="Times New Roman" panose="02020603050405020304" charset="0"/>
                <a:sym typeface="+mn-ea"/>
              </a:rPr>
              <a:t>.</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当人们使用不同于“标准语言”的词语和表达时，那就叫做方言。</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I can fluently speak different </a:t>
            </a:r>
            <a:r>
              <a:rPr lang="zh-CN" altLang="en-US" sz="2400" b="1">
                <a:solidFill>
                  <a:schemeClr val="accent2">
                    <a:lumMod val="75000"/>
                  </a:schemeClr>
                </a:solidFill>
                <a:latin typeface="Times New Roman" panose="02020603050405020304" charset="0"/>
                <a:cs typeface="Times New Roman" panose="02020603050405020304" charset="0"/>
                <a:sym typeface="+mn-ea"/>
              </a:rPr>
              <a:t>dialects</a:t>
            </a:r>
            <a:r>
              <a:rPr lang="zh-CN" altLang="en-US" sz="2400" b="1">
                <a:latin typeface="Times New Roman" panose="02020603050405020304" charset="0"/>
                <a:cs typeface="Times New Roman" panose="02020603050405020304" charset="0"/>
                <a:sym typeface="+mn-ea"/>
              </a:rPr>
              <a:t> of Chinese. </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我可以流利地讲不同的中国方言。</a:t>
            </a:r>
            <a:endParaRPr lang="zh-CN" altLang="en-US" sz="2400" b="1">
              <a:latin typeface="Times New Roman" panose="02020603050405020304" charset="0"/>
              <a:cs typeface="Times New Roman" panose="02020603050405020304" charset="0"/>
              <a:sym typeface="+mn-ea"/>
            </a:endParaRPr>
          </a:p>
        </p:txBody>
      </p:sp>
      <p:sp>
        <p:nvSpPr>
          <p:cNvPr id="3" name="文本框 2"/>
          <p:cNvSpPr txBox="1"/>
          <p:nvPr/>
        </p:nvSpPr>
        <p:spPr>
          <a:xfrm>
            <a:off x="7504430" y="2228850"/>
            <a:ext cx="1867535" cy="460375"/>
          </a:xfrm>
          <a:prstGeom prst="rect">
            <a:avLst/>
          </a:prstGeom>
          <a:noFill/>
        </p:spPr>
        <p:txBody>
          <a:bodyPr wrap="square" rtlCol="0">
            <a:spAutoFit/>
          </a:bodyPr>
          <a:p>
            <a:r>
              <a:rPr lang="zh-CN" altLang="en-US" sz="2400" b="1">
                <a:solidFill>
                  <a:srgbClr val="7030A0"/>
                </a:solidFill>
                <a:latin typeface="Times New Roman" panose="02020603050405020304" charset="0"/>
                <a:cs typeface="Times New Roman" panose="02020603050405020304" charset="0"/>
                <a:sym typeface="+mn-ea"/>
              </a:rPr>
              <a:t>方言</a:t>
            </a:r>
            <a:endParaRPr lang="zh-CN" altLang="en-US" sz="24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
                                            <p:txEl>
                                              <p:pRg st="1" end="1"/>
                                            </p:txEl>
                                          </p:spTgt>
                                        </p:tgtEl>
                                        <p:attrNameLst>
                                          <p:attrName>style.visibility</p:attrName>
                                        </p:attrNameLst>
                                      </p:cBhvr>
                                      <p:to>
                                        <p:strVal val="visible"/>
                                      </p:to>
                                    </p:set>
                                    <p:anim calcmode="lin" valueType="num">
                                      <p:cBhvr additive="base">
                                        <p:cTn id="45"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xEl>
                                              <p:pRg st="2" end="2"/>
                                            </p:txEl>
                                          </p:spTgt>
                                        </p:tgtEl>
                                        <p:attrNameLst>
                                          <p:attrName>style.visibility</p:attrName>
                                        </p:attrNameLst>
                                      </p:cBhvr>
                                      <p:to>
                                        <p:strVal val="visible"/>
                                      </p:to>
                                    </p:set>
                                    <p:anim calcmode="lin" valueType="num">
                                      <p:cBhvr additive="base">
                                        <p:cTn id="4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
                                            <p:txEl>
                                              <p:pRg st="3" end="3"/>
                                            </p:txEl>
                                          </p:spTgt>
                                        </p:tgtEl>
                                        <p:attrNameLst>
                                          <p:attrName>style.visibility</p:attrName>
                                        </p:attrNameLst>
                                      </p:cBhvr>
                                      <p:to>
                                        <p:strVal val="visible"/>
                                      </p:to>
                                    </p:set>
                                    <p:anim calcmode="lin" valueType="num">
                                      <p:cBhvr additive="base">
                                        <p:cTn id="53"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
                                            <p:txEl>
                                              <p:pRg st="4" end="4"/>
                                            </p:txEl>
                                          </p:spTgt>
                                        </p:tgtEl>
                                        <p:attrNameLst>
                                          <p:attrName>style.visibility</p:attrName>
                                        </p:attrNameLst>
                                      </p:cBhvr>
                                      <p:to>
                                        <p:strVal val="visible"/>
                                      </p:to>
                                    </p:set>
                                    <p:anim calcmode="lin" valueType="num">
                                      <p:cBhvr additive="base">
                                        <p:cTn id="5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lect读说填空"/>
          <p:cNvPicPr>
            <a:picLocks noChangeAspect="1"/>
          </p:cNvPicPr>
          <p:nvPr/>
        </p:nvPicPr>
        <p:blipFill>
          <a:blip r:embed="rId1"/>
          <a:stretch>
            <a:fillRect/>
          </a:stretch>
        </p:blipFill>
        <p:spPr>
          <a:xfrm>
            <a:off x="-3810" y="1520190"/>
            <a:ext cx="12076430" cy="4217670"/>
          </a:xfrm>
          <a:prstGeom prst="rect">
            <a:avLst/>
          </a:prstGeom>
        </p:spPr>
      </p:pic>
      <p:sp>
        <p:nvSpPr>
          <p:cNvPr id="8" name="标题 1"/>
          <p:cNvSpPr>
            <a:spLocks noGrp="1"/>
          </p:cNvSpPr>
          <p:nvPr/>
        </p:nvSpPr>
        <p:spPr>
          <a:xfrm>
            <a:off x="8423910" y="348996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说，读</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45515" y="3830320"/>
            <a:ext cx="2072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吵闹地；大声地</a:t>
            </a:r>
            <a:endParaRPr sz="18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930910" y="322770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出声地，大声地</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162935" y="258064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传奇般的</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681095" y="357632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大声的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地</a:t>
            </a:r>
            <a:endParaRPr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276600" y="1969135"/>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演讲者</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5387975" y="383032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逻辑</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5106035" y="2580640"/>
            <a:ext cx="15906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传奇；传说</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0622280" y="5078730"/>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宣称；断言</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5106035" y="1969135"/>
            <a:ext cx="18573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讲座，课程</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866120" y="4394835"/>
            <a:ext cx="7562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对话</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980420" y="3761105"/>
            <a:ext cx="890905" cy="5403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独白</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542905" y="308737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标志</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标示</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771505" y="2476500"/>
            <a:ext cx="850900" cy="6108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方言</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0676890" y="1776095"/>
            <a:ext cx="14973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功课，教训</a:t>
            </a: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904490" y="4232910"/>
            <a:ext cx="23710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合理的，合逻辑的</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4728210" y="4911090"/>
            <a:ext cx="26282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易读的，清晰的</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981835" y="4911090"/>
            <a:ext cx="3007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不清楚的，</a:t>
            </a:r>
            <a:endParaRPr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字迹模糊的</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ppt_x"/>
                                          </p:val>
                                        </p:tav>
                                        <p:tav tm="100000">
                                          <p:val>
                                            <p:strVal val="#ppt_x"/>
                                          </p:val>
                                        </p:tav>
                                      </p:tavLst>
                                    </p:anim>
                                    <p:anim calcmode="lin" valueType="num">
                                      <p:cBhvr additive="base">
                                        <p:cTn id="11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7" grpId="0"/>
      <p:bldP spid="7" grpId="1"/>
      <p:bldP spid="10" grpId="0"/>
      <p:bldP spid="10" grpId="1"/>
      <p:bldP spid="5" grpId="0"/>
      <p:bldP spid="5" grpId="1"/>
      <p:bldP spid="9" grpId="0"/>
      <p:bldP spid="9" grpId="1"/>
      <p:bldP spid="6" grpId="0"/>
      <p:bldP spid="6" grpId="1"/>
      <p:bldP spid="4" grpId="0"/>
      <p:bldP spid="4" grpId="1"/>
      <p:bldP spid="3" grpId="0"/>
      <p:bldP spid="3" grpId="1"/>
      <p:bldP spid="18" grpId="0"/>
      <p:bldP spid="18" grpId="1"/>
      <p:bldP spid="19" grpId="0"/>
      <p:bldP spid="19" grpId="1"/>
      <p:bldP spid="20" grpId="0"/>
      <p:bldP spid="20" grpId="1"/>
      <p:bldP spid="17" grpId="0"/>
      <p:bldP spid="17" grpId="1"/>
      <p:bldP spid="16" grpId="0"/>
      <p:bldP spid="16" grpId="1"/>
      <p:bldP spid="15" grpId="0"/>
      <p:bldP spid="15" grpId="1"/>
      <p:bldP spid="14" grpId="0"/>
      <p:bldP spid="14" grpId="1"/>
      <p:bldP spid="13" grpId="0"/>
      <p:bldP spid="13" grpId="1"/>
      <p:bldP spid="11" grpId="0"/>
      <p:bldP spid="1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3982085" y="222885"/>
            <a:ext cx="7379335" cy="583565"/>
          </a:xfrm>
          <a:prstGeom prst="rect">
            <a:avLst/>
          </a:prstGeom>
          <a:noFill/>
          <a:ln w="9525">
            <a:noFill/>
          </a:ln>
        </p:spPr>
        <p:txBody>
          <a:bodyPr wrap="square">
            <a:spAutoFit/>
          </a:bodyPr>
          <a:p>
            <a:pPr marL="219075" indent="-219075"/>
            <a:r>
              <a:rPr sz="3200" b="1">
                <a:solidFill>
                  <a:srgbClr val="7030A0"/>
                </a:solidFill>
                <a:latin typeface="Times New Roman" panose="02020603050405020304" charset="0"/>
                <a:cs typeface="Times New Roman" panose="02020603050405020304" charset="0"/>
              </a:rPr>
              <a:t>n.方式；方法；途径</a:t>
            </a:r>
            <a:endParaRPr lang="zh-CN" sz="3200" b="1">
              <a:solidFill>
                <a:srgbClr val="7030A0"/>
              </a:solidFill>
              <a:latin typeface="Times New Roman" panose="02020603050405020304" charset="0"/>
              <a:cs typeface="Times New Roman" panose="02020603050405020304" charset="0"/>
            </a:endParaRPr>
          </a:p>
        </p:txBody>
      </p:sp>
      <p:sp>
        <p:nvSpPr>
          <p:cNvPr id="15" name="标题 1"/>
          <p:cNvSpPr>
            <a:spLocks noGrp="1"/>
          </p:cNvSpPr>
          <p:nvPr/>
        </p:nvSpPr>
        <p:spPr>
          <a:xfrm>
            <a:off x="233680" y="101790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Written Chinese has also become an important </a:t>
            </a:r>
            <a:r>
              <a:rPr spc="0">
                <a:solidFill>
                  <a:schemeClr val="accent2">
                    <a:lumMod val="75000"/>
                  </a:schemeClr>
                </a:solidFill>
                <a:latin typeface="Times New Roman" panose="02020603050405020304" charset="0"/>
                <a:ea typeface="+mn-ea"/>
                <a:cs typeface="Times New Roman" panose="02020603050405020304" charset="0"/>
              </a:rPr>
              <a:t>means </a:t>
            </a:r>
            <a:r>
              <a:rPr spc="0">
                <a:latin typeface="Times New Roman" panose="02020603050405020304" charset="0"/>
                <a:ea typeface="+mn-ea"/>
                <a:cs typeface="Times New Roman" panose="02020603050405020304" charset="0"/>
              </a:rPr>
              <a:t>by which China's present is connected with its past.</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书面汉语也已成为一种把中国的现在与过去联系起来的一个重要的手段。</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This is their only</a:t>
            </a:r>
            <a:r>
              <a:rPr spc="0">
                <a:solidFill>
                  <a:schemeClr val="accent2">
                    <a:lumMod val="75000"/>
                  </a:schemeClr>
                </a:solidFill>
                <a:latin typeface="Times New Roman" panose="02020603050405020304" charset="0"/>
                <a:ea typeface="+mn-ea"/>
                <a:cs typeface="Times New Roman" panose="02020603050405020304" charset="0"/>
              </a:rPr>
              <a:t> means</a:t>
            </a:r>
            <a:r>
              <a:rPr spc="0">
                <a:latin typeface="Times New Roman" panose="02020603050405020304" charset="0"/>
                <a:ea typeface="+mn-ea"/>
                <a:cs typeface="Times New Roman" panose="02020603050405020304" charset="0"/>
              </a:rPr>
              <a:t> of communication.</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这是他们唯一的交流方式。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His bike is his only </a:t>
            </a:r>
            <a:r>
              <a:rPr spc="0">
                <a:solidFill>
                  <a:schemeClr val="accent2">
                    <a:lumMod val="75000"/>
                  </a:schemeClr>
                </a:solidFill>
                <a:latin typeface="Times New Roman" panose="02020603050405020304" charset="0"/>
                <a:ea typeface="+mn-ea"/>
                <a:cs typeface="Times New Roman" panose="02020603050405020304" charset="0"/>
              </a:rPr>
              <a:t>means</a:t>
            </a:r>
            <a:r>
              <a:rPr spc="0">
                <a:latin typeface="Times New Roman" panose="02020603050405020304" charset="0"/>
                <a:ea typeface="+mn-ea"/>
                <a:cs typeface="Times New Roman" panose="02020603050405020304" charset="0"/>
              </a:rPr>
              <a:t> of transport .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自行车是他唯一的代步工具。</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Physical punishment should not be used as a </a:t>
            </a:r>
            <a:r>
              <a:rPr spc="0">
                <a:solidFill>
                  <a:schemeClr val="accent2">
                    <a:lumMod val="75000"/>
                  </a:schemeClr>
                </a:solidFill>
                <a:latin typeface="Times New Roman" panose="02020603050405020304" charset="0"/>
                <a:ea typeface="+mn-ea"/>
                <a:cs typeface="Times New Roman" panose="02020603050405020304" charset="0"/>
              </a:rPr>
              <a:t>means</a:t>
            </a:r>
            <a:r>
              <a:rPr spc="0">
                <a:latin typeface="Times New Roman" panose="02020603050405020304" charset="0"/>
                <a:ea typeface="+mn-ea"/>
                <a:cs typeface="Times New Roman" panose="02020603050405020304" charset="0"/>
              </a:rPr>
              <a:t> of controlling children.体罚不应该作为约束儿童的手段。</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560070" y="222885"/>
            <a:ext cx="3971925" cy="583565"/>
          </a:xfrm>
          <a:prstGeom prst="rect">
            <a:avLst/>
          </a:prstGeom>
          <a:noFill/>
        </p:spPr>
        <p:txBody>
          <a:bodyPr wrap="square" rtlCol="0">
            <a:spAutoFit/>
          </a:bodyPr>
          <a:p>
            <a:pPr algn="l"/>
            <a:r>
              <a:rPr lang="en-US" altLang="en-US" sz="2400" b="1" spc="150" dirty="0">
                <a:solidFill>
                  <a:schemeClr val="tx1"/>
                </a:solidFill>
                <a:latin typeface="Times New Roman" panose="02020603050405020304" charset="0"/>
                <a:cs typeface="Times New Roman" panose="02020603050405020304" charset="0"/>
                <a:sym typeface="+mn-ea"/>
              </a:rPr>
              <a:t> </a:t>
            </a:r>
            <a:r>
              <a:rPr lang="en-US" altLang="en-US" sz="3200" b="1" spc="150" dirty="0">
                <a:solidFill>
                  <a:schemeClr val="tx1"/>
                </a:solidFill>
                <a:latin typeface="Times New Roman" panose="02020603050405020304" charset="0"/>
                <a:cs typeface="Times New Roman" panose="02020603050405020304" charset="0"/>
                <a:sym typeface="+mn-ea"/>
              </a:rPr>
              <a:t>21.means /mi:nz/</a:t>
            </a:r>
            <a:endParaRPr lang="en-US" altLang="en-US" sz="3200" b="1" spc="150" dirty="0">
              <a:solidFill>
                <a:schemeClr val="tx1"/>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110490" y="17335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用... ... 办法；借助... ...</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succeeded </a:t>
            </a:r>
            <a:r>
              <a:rPr sz="2400" spc="0">
                <a:solidFill>
                  <a:schemeClr val="accent2">
                    <a:lumMod val="75000"/>
                  </a:schemeClr>
                </a:solidFill>
                <a:latin typeface="Times New Roman" panose="02020603050405020304" charset="0"/>
                <a:ea typeface="+mn-ea"/>
                <a:cs typeface="Times New Roman" panose="02020603050405020304" charset="0"/>
              </a:rPr>
              <a:t>by </a:t>
            </a:r>
            <a:r>
              <a:rPr sz="2400" spc="0">
                <a:solidFill>
                  <a:schemeClr val="accent2">
                    <a:lumMod val="75000"/>
                  </a:schemeClr>
                </a:solidFill>
                <a:latin typeface="Times New Roman" panose="02020603050405020304" charset="0"/>
                <a:ea typeface="+mn-ea"/>
                <a:cs typeface="Times New Roman" panose="02020603050405020304" charset="0"/>
              </a:rPr>
              <a:t>means of </a:t>
            </a:r>
            <a:r>
              <a:rPr sz="2400" spc="0">
                <a:latin typeface="Times New Roman" panose="02020603050405020304" charset="0"/>
                <a:ea typeface="+mn-ea"/>
                <a:cs typeface="Times New Roman" panose="02020603050405020304" charset="0"/>
              </a:rPr>
              <a:t>hard work. 他依靠自己辛勤的劳动而获得成功。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shall solve this problem </a:t>
            </a:r>
            <a:r>
              <a:rPr sz="2400" spc="0">
                <a:solidFill>
                  <a:schemeClr val="accent2">
                    <a:lumMod val="75000"/>
                  </a:schemeClr>
                </a:solidFill>
                <a:latin typeface="Times New Roman" panose="02020603050405020304" charset="0"/>
                <a:ea typeface="+mn-ea"/>
                <a:cs typeface="Times New Roman" panose="02020603050405020304" charset="0"/>
              </a:rPr>
              <a:t>by means of</a:t>
            </a:r>
            <a:r>
              <a:rPr sz="2400" spc="0">
                <a:latin typeface="Times New Roman" panose="02020603050405020304" charset="0"/>
                <a:ea typeface="+mn-ea"/>
                <a:cs typeface="Times New Roman" panose="02020603050405020304" charset="0"/>
              </a:rPr>
              <a:t> law and education.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我们用法律和教育这两个手段来解决这个问题。</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water may be carried </a:t>
            </a:r>
            <a:r>
              <a:rPr sz="2400" spc="0">
                <a:solidFill>
                  <a:schemeClr val="accent2">
                    <a:lumMod val="75000"/>
                  </a:schemeClr>
                </a:solidFill>
                <a:latin typeface="Times New Roman" panose="02020603050405020304" charset="0"/>
                <a:ea typeface="+mn-ea"/>
                <a:cs typeface="Times New Roman" panose="02020603050405020304" charset="0"/>
              </a:rPr>
              <a:t>by means of</a:t>
            </a:r>
            <a:r>
              <a:rPr sz="2400" spc="0">
                <a:latin typeface="Times New Roman" panose="02020603050405020304" charset="0"/>
                <a:ea typeface="+mn-ea"/>
                <a:cs typeface="Times New Roman" panose="02020603050405020304" charset="0"/>
              </a:rPr>
              <a:t> a pipe. 水可以用管子输送。</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绝不，无论如何都不</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is</a:t>
            </a:r>
            <a:r>
              <a:rPr sz="2400" spc="0">
                <a:solidFill>
                  <a:schemeClr val="accent2">
                    <a:lumMod val="75000"/>
                  </a:schemeClr>
                </a:solidFill>
                <a:latin typeface="Times New Roman" panose="02020603050405020304" charset="0"/>
                <a:ea typeface="+mn-ea"/>
                <a:cs typeface="Times New Roman" panose="02020603050405020304" charset="0"/>
              </a:rPr>
              <a:t> by no means</a:t>
            </a:r>
            <a:r>
              <a:rPr sz="2400" spc="0">
                <a:latin typeface="Times New Roman" panose="02020603050405020304" charset="0"/>
                <a:ea typeface="+mn-ea"/>
                <a:cs typeface="Times New Roman" panose="02020603050405020304" charset="0"/>
              </a:rPr>
              <a:t> a brave person. 他绝对不是一个勇敢的人。</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【注意】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（1）</a:t>
            </a:r>
            <a:r>
              <a:rPr sz="2400" spc="0">
                <a:solidFill>
                  <a:schemeClr val="accent2">
                    <a:lumMod val="75000"/>
                  </a:schemeClr>
                </a:solidFill>
                <a:latin typeface="Times New Roman" panose="02020603050405020304" charset="0"/>
                <a:ea typeface="+mn-ea"/>
                <a:cs typeface="Times New Roman" panose="02020603050405020304" charset="0"/>
              </a:rPr>
              <a:t>means </a:t>
            </a:r>
            <a:r>
              <a:rPr sz="2400" spc="0">
                <a:latin typeface="Times New Roman" panose="02020603050405020304" charset="0"/>
                <a:ea typeface="+mn-ea"/>
                <a:cs typeface="Times New Roman" panose="02020603050405020304" charset="0"/>
              </a:rPr>
              <a:t>是单复数</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的名词，作主语时，</a:t>
            </a:r>
            <a:r>
              <a:rPr sz="2400" spc="0">
                <a:solidFill>
                  <a:schemeClr val="accent2">
                    <a:lumMod val="75000"/>
                  </a:schemeClr>
                </a:solidFill>
                <a:latin typeface="Times New Roman" panose="02020603050405020304" charset="0"/>
                <a:ea typeface="+mn-ea"/>
                <a:cs typeface="Times New Roman" panose="02020603050405020304" charset="0"/>
              </a:rPr>
              <a:t>谓语</a:t>
            </a:r>
            <a:r>
              <a:rPr sz="2400" spc="0">
                <a:latin typeface="Times New Roman" panose="02020603050405020304" charset="0"/>
                <a:ea typeface="+mn-ea"/>
                <a:cs typeface="Times New Roman" panose="02020603050405020304" charset="0"/>
              </a:rPr>
              <a:t>的数要根据</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来判断。</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Every possible </a:t>
            </a:r>
            <a:r>
              <a:rPr sz="2400" spc="0">
                <a:solidFill>
                  <a:schemeClr val="accent2">
                    <a:lumMod val="75000"/>
                  </a:schemeClr>
                </a:solidFill>
                <a:latin typeface="Times New Roman" panose="02020603050405020304" charset="0"/>
                <a:ea typeface="+mn-ea"/>
                <a:cs typeface="Times New Roman" panose="02020603050405020304" charset="0"/>
              </a:rPr>
              <a:t>means</a:t>
            </a:r>
            <a:r>
              <a:rPr sz="2400" spc="0">
                <a:latin typeface="Times New Roman" panose="02020603050405020304" charset="0"/>
                <a:ea typeface="+mn-ea"/>
                <a:cs typeface="Times New Roman" panose="02020603050405020304" charset="0"/>
              </a:rPr>
              <a:t> has been tried to make him give up smoking.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每一种可能的方法都试了让他戒烟。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All possible </a:t>
            </a:r>
            <a:r>
              <a:rPr sz="2400" spc="0">
                <a:solidFill>
                  <a:schemeClr val="accent2">
                    <a:lumMod val="75000"/>
                  </a:schemeClr>
                </a:solidFill>
                <a:latin typeface="Times New Roman" panose="02020603050405020304" charset="0"/>
                <a:ea typeface="+mn-ea"/>
                <a:cs typeface="Times New Roman" panose="02020603050405020304" charset="0"/>
              </a:rPr>
              <a:t>means </a:t>
            </a:r>
            <a:r>
              <a:rPr sz="2400" spc="0">
                <a:latin typeface="Times New Roman" panose="02020603050405020304" charset="0"/>
                <a:ea typeface="+mn-ea"/>
                <a:cs typeface="Times New Roman" panose="02020603050405020304" charset="0"/>
              </a:rPr>
              <a:t>have been tried to make him give up smoking.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所有可能的方法都试了让他戒烟。</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（2）先行词</a:t>
            </a:r>
            <a:r>
              <a:rPr sz="2400" spc="0">
                <a:solidFill>
                  <a:schemeClr val="accent2">
                    <a:lumMod val="75000"/>
                  </a:schemeClr>
                </a:solidFill>
                <a:latin typeface="Times New Roman" panose="02020603050405020304" charset="0"/>
                <a:ea typeface="+mn-ea"/>
                <a:cs typeface="Times New Roman" panose="02020603050405020304" charset="0"/>
              </a:rPr>
              <a:t>means</a:t>
            </a:r>
            <a:r>
              <a:rPr sz="2400" spc="0">
                <a:latin typeface="Times New Roman" panose="02020603050405020304" charset="0"/>
                <a:ea typeface="+mn-ea"/>
                <a:cs typeface="Times New Roman" panose="02020603050405020304" charset="0"/>
              </a:rPr>
              <a:t> 在定语从句中充当方式状语时，引导词用</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is the </a:t>
            </a:r>
            <a:r>
              <a:rPr sz="2400" spc="0">
                <a:solidFill>
                  <a:schemeClr val="accent2">
                    <a:lumMod val="75000"/>
                  </a:schemeClr>
                </a:solidFill>
                <a:latin typeface="Times New Roman" panose="02020603050405020304" charset="0"/>
                <a:ea typeface="+mn-ea"/>
                <a:cs typeface="Times New Roman" panose="02020603050405020304" charset="0"/>
              </a:rPr>
              <a:t>means </a:t>
            </a:r>
            <a:r>
              <a:rPr sz="2400" spc="0">
                <a:latin typeface="Times New Roman" panose="02020603050405020304" charset="0"/>
                <a:ea typeface="+mn-ea"/>
                <a:cs typeface="Times New Roman" panose="02020603050405020304" charset="0"/>
              </a:rPr>
              <a:t>by which he solved the problem. 这就是他解决问题的方式。</a:t>
            </a:r>
            <a:endParaRPr sz="2400"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267970" y="167005"/>
            <a:ext cx="281051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by means of...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659130" y="1965960"/>
            <a:ext cx="281051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by </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no</a:t>
            </a:r>
            <a:r>
              <a:rPr spc="0">
                <a:solidFill>
                  <a:schemeClr val="accent2">
                    <a:lumMod val="75000"/>
                  </a:schemeClr>
                </a:solidFill>
                <a:latin typeface="Times New Roman" panose="02020603050405020304" charset="0"/>
                <a:ea typeface="+mn-ea"/>
                <a:cs typeface="Times New Roman" panose="02020603050405020304" charset="0"/>
                <a:sym typeface="+mn-ea"/>
              </a:rPr>
              <a:t> means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091180" y="3465195"/>
            <a:ext cx="876300" cy="6305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同形</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8759825" y="3468370"/>
            <a:ext cx="858520" cy="384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语境</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8376285" y="5670550"/>
            <a:ext cx="1421765" cy="3492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by which</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 calcmode="lin" valueType="num">
                                      <p:cBhvr additive="base">
                                        <p:cTn id="2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 calcmode="lin" valueType="num">
                                      <p:cBhvr additive="base">
                                        <p:cTn id="2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 calcmode="lin" valueType="num">
                                      <p:cBhvr additive="base">
                                        <p:cTn id="3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 calcmode="lin" valueType="num">
                                      <p:cBhvr additive="base">
                                        <p:cTn id="3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5" end="5"/>
                                            </p:txEl>
                                          </p:spTgt>
                                        </p:tgtEl>
                                        <p:attrNameLst>
                                          <p:attrName>style.visibility</p:attrName>
                                        </p:attrNameLst>
                                      </p:cBhvr>
                                      <p:to>
                                        <p:strVal val="visible"/>
                                      </p:to>
                                    </p:set>
                                    <p:anim calcmode="lin" valueType="num">
                                      <p:cBhvr additive="base">
                                        <p:cTn id="4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6" end="6"/>
                                            </p:txEl>
                                          </p:spTgt>
                                        </p:tgtEl>
                                        <p:attrNameLst>
                                          <p:attrName>style.visibility</p:attrName>
                                        </p:attrNameLst>
                                      </p:cBhvr>
                                      <p:to>
                                        <p:strVal val="visible"/>
                                      </p:to>
                                    </p:set>
                                    <p:anim calcmode="lin" valueType="num">
                                      <p:cBhvr additive="base">
                                        <p:cTn id="55"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8" end="8"/>
                                            </p:txEl>
                                          </p:spTgt>
                                        </p:tgtEl>
                                        <p:attrNameLst>
                                          <p:attrName>style.visibility</p:attrName>
                                        </p:attrNameLst>
                                      </p:cBhvr>
                                      <p:to>
                                        <p:strVal val="visible"/>
                                      </p:to>
                                    </p:set>
                                    <p:anim calcmode="lin" valueType="num">
                                      <p:cBhvr additive="base">
                                        <p:cTn id="61"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9" end="9"/>
                                            </p:txEl>
                                          </p:spTgt>
                                        </p:tgtEl>
                                        <p:attrNameLst>
                                          <p:attrName>style.visibility</p:attrName>
                                        </p:attrNameLst>
                                      </p:cBhvr>
                                      <p:to>
                                        <p:strVal val="visible"/>
                                      </p:to>
                                    </p:set>
                                    <p:anim calcmode="lin" valueType="num">
                                      <p:cBhvr additive="base">
                                        <p:cTn id="67"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xEl>
                                              <p:pRg st="10" end="10"/>
                                            </p:txEl>
                                          </p:spTgt>
                                        </p:tgtEl>
                                        <p:attrNameLst>
                                          <p:attrName>style.visibility</p:attrName>
                                        </p:attrNameLst>
                                      </p:cBhvr>
                                      <p:to>
                                        <p:strVal val="visible"/>
                                      </p:to>
                                    </p:set>
                                    <p:anim calcmode="lin" valueType="num">
                                      <p:cBhvr additive="base">
                                        <p:cTn id="85"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
                                            <p:txEl>
                                              <p:pRg st="10" end="10"/>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5">
                                            <p:txEl>
                                              <p:pRg st="11" end="11"/>
                                            </p:txEl>
                                          </p:spTgt>
                                        </p:tgtEl>
                                        <p:attrNameLst>
                                          <p:attrName>style.visibility</p:attrName>
                                        </p:attrNameLst>
                                      </p:cBhvr>
                                      <p:to>
                                        <p:strVal val="visible"/>
                                      </p:to>
                                    </p:set>
                                    <p:anim calcmode="lin" valueType="num">
                                      <p:cBhvr additive="base">
                                        <p:cTn id="89"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5">
                                            <p:txEl>
                                              <p:pRg st="11" end="11"/>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5">
                                            <p:txEl>
                                              <p:pRg st="12" end="12"/>
                                            </p:txEl>
                                          </p:spTgt>
                                        </p:tgtEl>
                                        <p:attrNameLst>
                                          <p:attrName>style.visibility</p:attrName>
                                        </p:attrNameLst>
                                      </p:cBhvr>
                                      <p:to>
                                        <p:strVal val="visible"/>
                                      </p:to>
                                    </p:set>
                                    <p:anim calcmode="lin" valueType="num">
                                      <p:cBhvr additive="base">
                                        <p:cTn id="93"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5">
                                            <p:txEl>
                                              <p:pRg st="12" end="12"/>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5">
                                            <p:txEl>
                                              <p:pRg st="13" end="13"/>
                                            </p:txEl>
                                          </p:spTgt>
                                        </p:tgtEl>
                                        <p:attrNameLst>
                                          <p:attrName>style.visibility</p:attrName>
                                        </p:attrNameLst>
                                      </p:cBhvr>
                                      <p:to>
                                        <p:strVal val="visible"/>
                                      </p:to>
                                    </p:set>
                                    <p:anim calcmode="lin" valueType="num">
                                      <p:cBhvr additive="base">
                                        <p:cTn id="97" dur="500" fill="hold"/>
                                        <p:tgtEl>
                                          <p:spTgt spid="15">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5">
                                            <p:txEl>
                                              <p:pRg st="15" end="15"/>
                                            </p:txEl>
                                          </p:spTgt>
                                        </p:tgtEl>
                                        <p:attrNameLst>
                                          <p:attrName>style.visibility</p:attrName>
                                        </p:attrNameLst>
                                      </p:cBhvr>
                                      <p:to>
                                        <p:strVal val="visible"/>
                                      </p:to>
                                    </p:set>
                                    <p:anim calcmode="lin" valueType="num">
                                      <p:cBhvr additive="base">
                                        <p:cTn id="103" dur="500" fill="hold"/>
                                        <p:tgtEl>
                                          <p:spTgt spid="15">
                                            <p:txEl>
                                              <p:pRg st="15" end="1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500" fill="hold"/>
                                        <p:tgtEl>
                                          <p:spTgt spid="5"/>
                                        </p:tgtEl>
                                        <p:attrNameLst>
                                          <p:attrName>ppt_x</p:attrName>
                                        </p:attrNameLst>
                                      </p:cBhvr>
                                      <p:tavLst>
                                        <p:tav tm="0">
                                          <p:val>
                                            <p:strVal val="#ppt_x"/>
                                          </p:val>
                                        </p:tav>
                                        <p:tav tm="100000">
                                          <p:val>
                                            <p:strVal val="#ppt_x"/>
                                          </p:val>
                                        </p:tav>
                                      </p:tavLst>
                                    </p:anim>
                                    <p:anim calcmode="lin" valueType="num">
                                      <p:cBhvr additive="base">
                                        <p:cTn id="1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5">
                                            <p:txEl>
                                              <p:pRg st="16" end="16"/>
                                            </p:txEl>
                                          </p:spTgt>
                                        </p:tgtEl>
                                        <p:attrNameLst>
                                          <p:attrName>style.visibility</p:attrName>
                                        </p:attrNameLst>
                                      </p:cBhvr>
                                      <p:to>
                                        <p:strVal val="visible"/>
                                      </p:to>
                                    </p:set>
                                    <p:anim calcmode="lin" valueType="num">
                                      <p:cBhvr additive="base">
                                        <p:cTn id="115"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6" grpId="1"/>
      <p:bldP spid="2" grpId="0"/>
      <p:bldP spid="2" grpId="1"/>
      <p:bldP spid="3" grpId="0"/>
      <p:bldP spid="3" grpId="1"/>
      <p:bldP spid="4" grpId="0"/>
      <p:bldP spid="4"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 name="内容占位符 30"/>
          <p:cNvPicPr>
            <a:picLocks noChangeAspect="1"/>
          </p:cNvPicPr>
          <p:nvPr>
            <p:ph sz="half" idx="1"/>
          </p:nvPr>
        </p:nvPicPr>
        <p:blipFill>
          <a:blip r:embed="rId1"/>
          <a:stretch>
            <a:fillRect/>
          </a:stretch>
        </p:blipFill>
        <p:spPr>
          <a:xfrm>
            <a:off x="71120" y="1598930"/>
            <a:ext cx="11595735" cy="4128135"/>
          </a:xfrm>
          <a:prstGeom prst="rect">
            <a:avLst/>
          </a:prstGeom>
        </p:spPr>
      </p:pic>
      <p:sp>
        <p:nvSpPr>
          <p:cNvPr id="2" name="标题 1"/>
          <p:cNvSpPr>
            <a:spLocks noGrp="1"/>
          </p:cNvSpPr>
          <p:nvPr>
            <p:ph type="title"/>
          </p:nvPr>
        </p:nvSpPr>
        <p:spPr/>
        <p:txBody>
          <a:bodyPr/>
          <a:p>
            <a:r>
              <a:rPr lang="en-US" altLang="en-US" sz="3200" spc="150">
                <a:solidFill>
                  <a:srgbClr val="000000"/>
                </a:solidFill>
                <a:latin typeface="Times New Roman" panose="02020603050405020304" charset="0"/>
                <a:ea typeface="+mn-ea"/>
                <a:cs typeface="Times New Roman" panose="02020603050405020304" charset="0"/>
              </a:rPr>
              <a:t>2.native /ˈneɪtɪv/</a:t>
            </a:r>
            <a:r>
              <a:rPr lang="en-US" altLang="en-US" sz="3200" u="sng" spc="150">
                <a:solidFill>
                  <a:srgbClr val="000000"/>
                </a:solidFill>
                <a:latin typeface="Times New Roman" panose="02020603050405020304" charset="0"/>
                <a:ea typeface="+mn-ea"/>
                <a:cs typeface="Times New Roman" panose="02020603050405020304" charset="0"/>
              </a:rPr>
              <a:t> adj.              ,          ,   </a:t>
            </a:r>
            <a:r>
              <a:rPr lang="en-US" altLang="zh-CN" sz="3200" u="sng" spc="150">
                <a:solidFill>
                  <a:srgbClr val="000000"/>
                </a:solidFill>
                <a:latin typeface="Times New Roman" panose="02020603050405020304" charset="0"/>
                <a:ea typeface="+mn-ea"/>
                <a:cs typeface="Times New Roman" panose="02020603050405020304" charset="0"/>
              </a:rPr>
              <a:t> </a:t>
            </a:r>
            <a:r>
              <a:rPr lang="en-US" altLang="en-US" sz="3200" u="sng" spc="150">
                <a:solidFill>
                  <a:srgbClr val="000000"/>
                </a:solidFill>
                <a:latin typeface="Times New Roman" panose="02020603050405020304" charset="0"/>
                <a:ea typeface="+mn-ea"/>
                <a:cs typeface="Times New Roman" panose="02020603050405020304" charset="0"/>
              </a:rPr>
              <a:t>          n.          </a:t>
            </a:r>
            <a:r>
              <a:rPr lang="en-US" altLang="en-US" sz="3200" u="sng" spc="150">
                <a:solidFill>
                  <a:schemeClr val="bg1"/>
                </a:solidFill>
                <a:latin typeface="Times New Roman" panose="02020603050405020304" charset="0"/>
                <a:ea typeface="+mn-ea"/>
                <a:cs typeface="Times New Roman" panose="02020603050405020304" charset="0"/>
              </a:rPr>
              <a:t>_</a:t>
            </a:r>
            <a:r>
              <a:rPr lang="en-US" altLang="en-US" sz="3200" u="sng" spc="150">
                <a:solidFill>
                  <a:srgbClr val="000000"/>
                </a:solidFill>
                <a:latin typeface="Times New Roman" panose="02020603050405020304" charset="0"/>
                <a:ea typeface="+mn-ea"/>
                <a:cs typeface="Times New Roman" panose="02020603050405020304" charset="0"/>
              </a:rPr>
              <a:t>            </a:t>
            </a:r>
            <a:endParaRPr lang="en-US" altLang="en-US" sz="3200" u="sng" spc="150">
              <a:solidFill>
                <a:srgbClr val="000000"/>
              </a:solidFill>
              <a:latin typeface="Times New Roman" panose="02020603050405020304" charset="0"/>
              <a:ea typeface="+mn-ea"/>
              <a:cs typeface="Times New Roman" panose="02020603050405020304" charset="0"/>
            </a:endParaRPr>
          </a:p>
        </p:txBody>
      </p:sp>
      <p:sp>
        <p:nvSpPr>
          <p:cNvPr id="9" name="文本框 8"/>
          <p:cNvSpPr txBox="1"/>
          <p:nvPr/>
        </p:nvSpPr>
        <p:spPr>
          <a:xfrm>
            <a:off x="4777740" y="410210"/>
            <a:ext cx="44500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出生地的 本地的 土著的</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69925" y="1015365"/>
            <a:ext cx="4450080" cy="583565"/>
          </a:xfrm>
          <a:prstGeom prst="rect">
            <a:avLst/>
          </a:prstGeom>
          <a:noFill/>
        </p:spPr>
        <p:txBody>
          <a:bodyPr wrap="none" rtlCol="0">
            <a:spAutoFit/>
          </a:bodyPr>
          <a:p>
            <a:pPr algn="l"/>
            <a:r>
              <a:rPr lang="en-US" sz="3200" b="1">
                <a:solidFill>
                  <a:schemeClr val="accent2">
                    <a:lumMod val="75000"/>
                  </a:schemeClr>
                </a:solidFill>
                <a:latin typeface="Times New Roman" panose="02020603050405020304" charset="0"/>
                <a:cs typeface="Times New Roman" panose="02020603050405020304" charset="0"/>
                <a:sym typeface="+mn-ea"/>
              </a:rPr>
              <a:t>_______________</a:t>
            </a:r>
            <a:r>
              <a:rPr sz="3200" b="1">
                <a:solidFill>
                  <a:srgbClr val="7030A0"/>
                </a:solidFill>
                <a:latin typeface="Times New Roman" panose="02020603050405020304" charset="0"/>
                <a:cs typeface="Times New Roman" panose="02020603050405020304" charset="0"/>
                <a:sym typeface="+mn-ea"/>
              </a:rPr>
              <a:t>原产于</a:t>
            </a:r>
            <a:endParaRPr sz="3200" b="1">
              <a:solidFill>
                <a:srgbClr val="7030A0"/>
              </a:solidFill>
              <a:latin typeface="Times New Roman" panose="02020603050405020304" charset="0"/>
              <a:cs typeface="Times New Roman" panose="02020603050405020304" charset="0"/>
              <a:sym typeface="+mn-ea"/>
            </a:endParaRPr>
          </a:p>
        </p:txBody>
      </p:sp>
      <p:sp>
        <p:nvSpPr>
          <p:cNvPr id="28" name="标题 1"/>
          <p:cNvSpPr>
            <a:spLocks noGrp="1"/>
          </p:cNvSpPr>
          <p:nvPr/>
        </p:nvSpPr>
        <p:spPr>
          <a:xfrm>
            <a:off x="3198495" y="2167255"/>
            <a:ext cx="1616710" cy="800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天性，自然</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2531745" y="3093720"/>
            <a:ext cx="1808480" cy="3937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天然的，自然的</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3428365" y="3998595"/>
            <a:ext cx="138684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不自然的</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341120" y="4841875"/>
            <a:ext cx="3246120" cy="5283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a.</a:t>
            </a:r>
            <a:r>
              <a:rPr sz="1800" spc="0">
                <a:solidFill>
                  <a:schemeClr val="tx1"/>
                </a:solidFill>
                <a:latin typeface="Times New Roman" panose="02020603050405020304" charset="0"/>
                <a:ea typeface="+mn-ea"/>
                <a:cs typeface="Times New Roman" panose="02020603050405020304" charset="0"/>
              </a:rPr>
              <a:t>当地的，本土的；</a:t>
            </a:r>
            <a:r>
              <a:rPr lang="en-US" altLang="zh-CN" sz="1800" spc="0">
                <a:solidFill>
                  <a:schemeClr val="tx1"/>
                </a:solidFill>
                <a:latin typeface="Times New Roman" panose="02020603050405020304" charset="0"/>
                <a:ea typeface="+mn-ea"/>
                <a:cs typeface="Times New Roman" panose="02020603050405020304" charset="0"/>
              </a:rPr>
              <a:t>n.</a:t>
            </a:r>
            <a:r>
              <a:rPr sz="1800" spc="0">
                <a:solidFill>
                  <a:schemeClr val="tx1"/>
                </a:solidFill>
                <a:latin typeface="Times New Roman" panose="02020603050405020304" charset="0"/>
                <a:ea typeface="+mn-ea"/>
                <a:cs typeface="Times New Roman" panose="02020603050405020304" charset="0"/>
              </a:rPr>
              <a:t>土著</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6256020" y="3522980"/>
            <a:ext cx="876935" cy="475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生</a:t>
            </a:r>
            <a:endParaRPr sz="24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039225" y="2310130"/>
            <a:ext cx="1746885" cy="5156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国家；民族</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9603740" y="3251835"/>
            <a:ext cx="1821815" cy="3536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国籍；民族性</a:t>
            </a:r>
            <a:endParaRPr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323070" y="3981450"/>
            <a:ext cx="193040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国家的，民族的</a:t>
            </a:r>
            <a:endParaRPr sz="18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909175" y="4771390"/>
            <a:ext cx="876935" cy="3530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全国的</a:t>
            </a:r>
            <a:endParaRPr sz="1800" spc="0">
              <a:solidFill>
                <a:schemeClr val="tx1"/>
              </a:solidFill>
              <a:latin typeface="Times New Roman" panose="02020603050405020304" charset="0"/>
              <a:ea typeface="+mn-ea"/>
              <a:cs typeface="Times New Roman" panose="02020603050405020304" charset="0"/>
            </a:endParaRPr>
          </a:p>
        </p:txBody>
      </p:sp>
      <p:sp>
        <p:nvSpPr>
          <p:cNvPr id="3" name="文本框 2"/>
          <p:cNvSpPr txBox="1"/>
          <p:nvPr/>
        </p:nvSpPr>
        <p:spPr>
          <a:xfrm>
            <a:off x="1075055" y="985520"/>
            <a:ext cx="2926080"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be native to...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9900920" y="433705"/>
            <a:ext cx="14020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本地人</a:t>
            </a:r>
            <a:endParaRPr sz="32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17" grpId="0"/>
      <p:bldP spid="17" grpId="1"/>
      <p:bldP spid="20" grpId="0"/>
      <p:bldP spid="20" grpId="1"/>
      <p:bldP spid="28" grpId="0"/>
      <p:bldP spid="28" grpId="1"/>
      <p:bldP spid="18" grpId="0"/>
      <p:bldP spid="18" grpId="1"/>
      <p:bldP spid="19" grpId="0"/>
      <p:bldP spid="19" grpId="1"/>
      <p:bldP spid="21" grpId="0"/>
      <p:bldP spid="21" grpId="1"/>
      <p:bldP spid="22" grpId="0"/>
      <p:bldP spid="22" grpId="1"/>
      <p:bldP spid="23" grpId="0"/>
      <p:bldP spid="23" grpId="1"/>
      <p:bldP spid="24" grpId="0"/>
      <p:bldP spid="24" grpId="1"/>
      <p:bldP spid="3" grpId="0"/>
      <p:bldP spid="3" grpId="1"/>
      <p:bldP spid="5" grpId="0"/>
      <p:bldP spid="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22.</a:t>
            </a:r>
            <a:r>
              <a:rPr sz="3200">
                <a:latin typeface="Times New Roman" panose="02020603050405020304" charset="0"/>
                <a:ea typeface="+mn-ea"/>
                <a:cs typeface="Times New Roman" panose="02020603050405020304" charset="0"/>
              </a:rPr>
              <a:t>classic /ˈklæsɪk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060825" y="210185"/>
            <a:ext cx="768667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adj.                          n.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296545" y="103568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People in modem times can read the</a:t>
            </a:r>
            <a:r>
              <a:rPr spc="0">
                <a:solidFill>
                  <a:schemeClr val="accent2">
                    <a:lumMod val="75000"/>
                  </a:schemeClr>
                </a:solidFill>
                <a:latin typeface="Times New Roman" panose="02020603050405020304" charset="0"/>
                <a:ea typeface="+mn-ea"/>
                <a:cs typeface="Times New Roman" panose="02020603050405020304" charset="0"/>
              </a:rPr>
              <a:t> classic</a:t>
            </a:r>
            <a:r>
              <a:rPr spc="0">
                <a:latin typeface="Times New Roman" panose="02020603050405020304" charset="0"/>
                <a:ea typeface="+mn-ea"/>
                <a:cs typeface="Times New Roman" panose="02020603050405020304" charset="0"/>
              </a:rPr>
              <a:t> works which were written by Chinese in ancient times.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现代人可以阅读古代中国人写的经典作品。</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Classic</a:t>
            </a:r>
            <a:r>
              <a:rPr spc="0">
                <a:latin typeface="Times New Roman" panose="02020603050405020304" charset="0"/>
                <a:ea typeface="+mn-ea"/>
                <a:cs typeface="Times New Roman" panose="02020603050405020304" charset="0"/>
              </a:rPr>
              <a:t> music is coming back. 古典音乐又开始流行了。</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It is a </a:t>
            </a:r>
            <a:r>
              <a:rPr spc="0">
                <a:solidFill>
                  <a:schemeClr val="accent2">
                    <a:lumMod val="75000"/>
                  </a:schemeClr>
                </a:solidFill>
                <a:latin typeface="Times New Roman" panose="02020603050405020304" charset="0"/>
                <a:ea typeface="+mn-ea"/>
                <a:cs typeface="Times New Roman" panose="02020603050405020304" charset="0"/>
              </a:rPr>
              <a:t>classic</a:t>
            </a:r>
            <a:r>
              <a:rPr spc="0">
                <a:latin typeface="Times New Roman" panose="02020603050405020304" charset="0"/>
                <a:ea typeface="+mn-ea"/>
                <a:cs typeface="Times New Roman" panose="02020603050405020304" charset="0"/>
              </a:rPr>
              <a:t> style of Chinese buildings. 这是中式建筑古典风格。</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As I grow older, I like to read the </a:t>
            </a:r>
            <a:r>
              <a:rPr spc="0">
                <a:solidFill>
                  <a:schemeClr val="accent2">
                    <a:lumMod val="75000"/>
                  </a:schemeClr>
                </a:solidFill>
                <a:latin typeface="Times New Roman" panose="02020603050405020304" charset="0"/>
                <a:ea typeface="+mn-ea"/>
                <a:cs typeface="Times New Roman" panose="02020603050405020304" charset="0"/>
              </a:rPr>
              <a:t>classics</a:t>
            </a:r>
            <a:r>
              <a:rPr spc="0">
                <a:latin typeface="Times New Roman" panose="02020603050405020304" charset="0"/>
                <a:ea typeface="+mn-ea"/>
                <a:cs typeface="Times New Roman" panose="02020603050405020304" charset="0"/>
              </a:rPr>
              <a:t>. 随着年龄渐长，我喜欢读经典著作。</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Hong Lou Meng is my favorite literature </a:t>
            </a:r>
            <a:r>
              <a:rPr spc="0">
                <a:solidFill>
                  <a:schemeClr val="accent2">
                    <a:lumMod val="75000"/>
                  </a:schemeClr>
                </a:solidFill>
                <a:latin typeface="Times New Roman" panose="02020603050405020304" charset="0"/>
                <a:ea typeface="+mn-ea"/>
                <a:cs typeface="Times New Roman" panose="02020603050405020304" charset="0"/>
              </a:rPr>
              <a:t>classic</a:t>
            </a:r>
            <a:r>
              <a:rPr spc="0">
                <a:latin typeface="Times New Roman" panose="02020603050405020304" charset="0"/>
                <a:ea typeface="+mn-ea"/>
                <a:cs typeface="Times New Roman" panose="02020603050405020304" charset="0"/>
              </a:rPr>
              <a:t>. 《红楼梦》是我最喜爱的文学名著。</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4822190" y="266700"/>
            <a:ext cx="312991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经典的；古典的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7991475" y="252095"/>
            <a:ext cx="293624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经典作品；名著</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7" grpId="1"/>
      <p:bldP spid="2" grpId="0"/>
      <p:bldP spid="2" grpId="1"/>
      <p:bldP spid="3" grpId="0"/>
      <p:bldP spid="3" grpId="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pic>
        <p:nvPicPr>
          <p:cNvPr id="2" name="图片 1" descr="字母C分类填空"/>
          <p:cNvPicPr>
            <a:picLocks noChangeAspect="1"/>
          </p:cNvPicPr>
          <p:nvPr/>
        </p:nvPicPr>
        <p:blipFill>
          <a:blip r:embed="rId1"/>
          <a:stretch>
            <a:fillRect/>
          </a:stretch>
        </p:blipFill>
        <p:spPr>
          <a:xfrm>
            <a:off x="276225" y="1544320"/>
            <a:ext cx="10848975" cy="3513455"/>
          </a:xfrm>
          <a:prstGeom prst="rect">
            <a:avLst/>
          </a:prstGeom>
        </p:spPr>
      </p:pic>
      <p:sp>
        <p:nvSpPr>
          <p:cNvPr id="4" name="标题 1"/>
          <p:cNvSpPr>
            <a:spLocks noGrp="1"/>
          </p:cNvSpPr>
          <p:nvPr/>
        </p:nvSpPr>
        <p:spPr>
          <a:xfrm>
            <a:off x="3728720" y="2806065"/>
            <a:ext cx="27717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班级；课；阶级；类别</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194810" y="438912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种类，类别，范畴</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7193915" y="183832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latin typeface="Times New Roman" panose="02020603050405020304" charset="0"/>
                <a:ea typeface="+mn-ea"/>
                <a:cs typeface="Times New Roman" panose="02020603050405020304" charset="0"/>
                <a:sym typeface="+mn-ea"/>
              </a:rPr>
              <a:t>经典的，古典的</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7393305" y="2310765"/>
            <a:ext cx="208661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经典的，古典的</a:t>
            </a:r>
            <a:endParaRPr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7528560" y="2736215"/>
            <a:ext cx="732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分类</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0234295" y="2806065"/>
            <a:ext cx="8909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分类</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581150" y="3138805"/>
            <a:ext cx="7499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分类</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7666355" y="3209925"/>
            <a:ext cx="11468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同班同学</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7649210" y="3697605"/>
            <a:ext cx="676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教室</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5" grpId="0"/>
      <p:bldP spid="5" grpId="1"/>
      <p:bldP spid="6" grpId="0"/>
      <p:bldP spid="6" grpId="1"/>
      <p:bldP spid="7" grpId="0"/>
      <p:bldP spid="7" grpId="1"/>
      <p:bldP spid="8" grpId="0"/>
      <p:bldP spid="8" grpId="1"/>
      <p:bldP spid="10" grpId="0"/>
      <p:bldP spid="10" grpId="1"/>
      <p:bldP spid="11" grpId="0"/>
      <p:bldP spid="11" grpId="1"/>
      <p:bldP spid="3" grpId="0"/>
      <p:bldP spid="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3</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 regard /rɪˈgɑ:d/</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176395" y="210185"/>
            <a:ext cx="778192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n. 尊重；关注；问候（尤用于信中表示问好）</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233680" y="78041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96545" y="779780"/>
            <a:ext cx="11725275" cy="50558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high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the Chinese writing system can be seen in the development of Chinese characters known as Chinese calligraphy, which has become an important part of Chinese culture.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从汉字的发展可以看出(人们)对汉语书写系统的高度重视, 被人们所熟知的中国书法已经成为中国文化的重要组成部分。</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 have a very high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him and what he has achieved. 我非常钦佩他的为人和成就。</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We have a great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the advanced workers. 我们非常尊敬先进工作者。</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He has no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anyone's feelings. 他不顾及别人的感受。</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Give my </a:t>
            </a:r>
            <a:r>
              <a:rPr spc="0">
                <a:solidFill>
                  <a:schemeClr val="accent2">
                    <a:lumMod val="75000"/>
                  </a:schemeClr>
                </a:solidFill>
                <a:latin typeface="Times New Roman" panose="02020603050405020304" charset="0"/>
                <a:ea typeface="+mn-ea"/>
                <a:cs typeface="Times New Roman" panose="02020603050405020304" charset="0"/>
              </a:rPr>
              <a:t>regards</a:t>
            </a:r>
            <a:r>
              <a:rPr spc="0">
                <a:latin typeface="Times New Roman" panose="02020603050405020304" charset="0"/>
                <a:ea typeface="+mn-ea"/>
                <a:cs typeface="Times New Roman" panose="02020603050405020304" charset="0"/>
              </a:rPr>
              <a:t> to your family. 请代我向你家人问好。</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 calcmode="lin" valueType="num">
                                      <p:cBhvr additive="base">
                                        <p:cTn id="3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 calcmode="lin" valueType="num">
                                      <p:cBhvr additive="base">
                                        <p:cTn id="4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7"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图片 20" descr="gar看护填空"/>
          <p:cNvPicPr>
            <a:picLocks noChangeAspect="1"/>
          </p:cNvPicPr>
          <p:nvPr/>
        </p:nvPicPr>
        <p:blipFill>
          <a:blip r:embed="rId1"/>
          <a:stretch>
            <a:fillRect/>
          </a:stretch>
        </p:blipFill>
        <p:spPr>
          <a:xfrm>
            <a:off x="30480" y="3358515"/>
            <a:ext cx="12131040" cy="2697480"/>
          </a:xfrm>
          <a:prstGeom prst="rect">
            <a:avLst/>
          </a:prstGeom>
        </p:spPr>
      </p:pic>
      <p:sp>
        <p:nvSpPr>
          <p:cNvPr id="10" name="标题 1"/>
          <p:cNvSpPr>
            <a:spLocks noGrp="1"/>
          </p:cNvSpPr>
          <p:nvPr/>
        </p:nvSpPr>
        <p:spPr>
          <a:xfrm>
            <a:off x="298450" y="38735"/>
            <a:ext cx="11725275" cy="18472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vt. 把... 视为；看待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rgbClr val="7030A0"/>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把……看作</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a:t>
            </a:r>
            <a:r>
              <a:rPr sz="2400" spc="0">
                <a:solidFill>
                  <a:schemeClr val="accent2"/>
                </a:solidFill>
                <a:latin typeface="Times New Roman" panose="02020603050405020304" charset="0"/>
                <a:ea typeface="+mn-ea"/>
                <a:cs typeface="Times New Roman" panose="02020603050405020304" charset="0"/>
              </a:rPr>
              <a:t>regarded</a:t>
            </a:r>
            <a:r>
              <a:rPr sz="2400" spc="0">
                <a:latin typeface="Times New Roman" panose="02020603050405020304" charset="0"/>
                <a:ea typeface="+mn-ea"/>
                <a:cs typeface="Times New Roman" panose="02020603050405020304" charset="0"/>
              </a:rPr>
              <a:t> me as his friend. 他把我当成朋友。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Physics has hurt me a thousand times, but I still </a:t>
            </a:r>
            <a:r>
              <a:rPr sz="2400" spc="0">
                <a:solidFill>
                  <a:schemeClr val="accent2"/>
                </a:solidFill>
                <a:latin typeface="Times New Roman" panose="02020603050405020304" charset="0"/>
                <a:ea typeface="+mn-ea"/>
                <a:cs typeface="Times New Roman" panose="02020603050405020304" charset="0"/>
              </a:rPr>
              <a:t>regard</a:t>
            </a:r>
            <a:r>
              <a:rPr sz="2400" spc="0">
                <a:latin typeface="Times New Roman" panose="02020603050405020304" charset="0"/>
                <a:ea typeface="+mn-ea"/>
                <a:cs typeface="Times New Roman" panose="02020603050405020304" charset="0"/>
              </a:rPr>
              <a:t> it as my first love. 物理伤我千百遍，我待物理如初恋。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eagle is usually </a:t>
            </a:r>
            <a:r>
              <a:rPr sz="2400" spc="0">
                <a:solidFill>
                  <a:schemeClr val="accent2"/>
                </a:solidFill>
                <a:latin typeface="Times New Roman" panose="02020603050405020304" charset="0"/>
                <a:ea typeface="+mn-ea"/>
                <a:cs typeface="Times New Roman" panose="02020603050405020304" charset="0"/>
              </a:rPr>
              <a:t>regarded</a:t>
            </a:r>
            <a:r>
              <a:rPr sz="2400" spc="0">
                <a:latin typeface="Times New Roman" panose="02020603050405020304" charset="0"/>
                <a:ea typeface="+mn-ea"/>
                <a:cs typeface="Times New Roman" panose="02020603050405020304" charset="0"/>
              </a:rPr>
              <a:t> as a symbol of courage 鹰常常被人们当作勇气的标志。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Her work is very highly </a:t>
            </a:r>
            <a:r>
              <a:rPr sz="2400" spc="0">
                <a:solidFill>
                  <a:schemeClr val="accent2"/>
                </a:solidFill>
                <a:latin typeface="Times New Roman" panose="02020603050405020304" charset="0"/>
                <a:ea typeface="+mn-ea"/>
                <a:cs typeface="Times New Roman" panose="02020603050405020304" charset="0"/>
              </a:rPr>
              <a:t>regarded</a:t>
            </a:r>
            <a:r>
              <a:rPr sz="2400" spc="0">
                <a:latin typeface="Times New Roman" panose="02020603050405020304" charset="0"/>
                <a:ea typeface="+mn-ea"/>
                <a:cs typeface="Times New Roman" panose="02020603050405020304" charset="0"/>
              </a:rPr>
              <a:t>. 她的工作受到高度评价。</a:t>
            </a: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6478270" y="3811270"/>
            <a:ext cx="2458720" cy="414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看作     致敬，问候</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749790" y="3593465"/>
            <a:ext cx="19691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把</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看作</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354945" y="3969385"/>
            <a:ext cx="16637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代我向</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问好</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855200" y="4523105"/>
            <a:ext cx="17024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不考虑</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6638925" y="4544695"/>
            <a:ext cx="2579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不顾</a:t>
            </a:r>
            <a:r>
              <a:rPr lang="en-US" altLang="zh-CN" sz="1800" spc="0">
                <a:solidFill>
                  <a:schemeClr val="tx1"/>
                </a:solidFill>
                <a:latin typeface="Times New Roman" panose="02020603050405020304" charset="0"/>
                <a:ea typeface="+mn-ea"/>
                <a:cs typeface="Times New Roman" panose="02020603050405020304" charset="0"/>
              </a:rPr>
              <a:t>的;</a:t>
            </a:r>
            <a:r>
              <a:rPr sz="1800" spc="0">
                <a:solidFill>
                  <a:schemeClr val="tx1"/>
                </a:solidFill>
                <a:latin typeface="Times New Roman" panose="02020603050405020304" charset="0"/>
                <a:ea typeface="+mn-ea"/>
                <a:cs typeface="Times New Roman" panose="02020603050405020304" charset="0"/>
              </a:rPr>
              <a:t>不加理会</a:t>
            </a:r>
            <a:r>
              <a:rPr lang="en-US" altLang="zh-CN" sz="1800" spc="0">
                <a:solidFill>
                  <a:schemeClr val="tx1"/>
                </a:solidFill>
                <a:latin typeface="Times New Roman" panose="02020603050405020304" charset="0"/>
                <a:ea typeface="+mn-ea"/>
                <a:cs typeface="Times New Roman" panose="02020603050405020304" charset="0"/>
              </a:rPr>
              <a:t>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558020" y="5093335"/>
            <a:ext cx="10617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政府</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6478905" y="5259705"/>
            <a:ext cx="18910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统治</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治理</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管理</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270365" y="5468620"/>
            <a:ext cx="30537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统治者，总督，州长</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713230" y="3921125"/>
            <a:ext cx="16573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看守，守卫</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434465" y="4578985"/>
            <a:ext cx="1814830" cy="3448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车库，修车厂</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552575" y="513207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保证</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担保</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3997325" y="456184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看</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看护</a:t>
            </a:r>
            <a:endParaRPr sz="2000" spc="0">
              <a:solidFill>
                <a:schemeClr val="tx1"/>
              </a:solidFill>
              <a:latin typeface="Times New Roman" panose="02020603050405020304" charset="0"/>
              <a:ea typeface="+mn-ea"/>
              <a:cs typeface="Times New Roman" panose="02020603050405020304" charset="0"/>
            </a:endParaRPr>
          </a:p>
        </p:txBody>
      </p:sp>
      <p:sp>
        <p:nvSpPr>
          <p:cNvPr id="2" name="文本框 1"/>
          <p:cNvSpPr txBox="1"/>
          <p:nvPr/>
        </p:nvSpPr>
        <p:spPr>
          <a:xfrm>
            <a:off x="298450" y="367030"/>
            <a:ext cx="3641725" cy="460375"/>
          </a:xfrm>
          <a:prstGeom prst="rect">
            <a:avLst/>
          </a:prstGeom>
          <a:noFill/>
        </p:spPr>
        <p:txBody>
          <a:bodyPr wrap="square" rtlCol="0">
            <a:spAutoFit/>
          </a:bodyPr>
          <a:p>
            <a:r>
              <a:rPr sz="2400" b="1">
                <a:solidFill>
                  <a:schemeClr val="accent2"/>
                </a:solidFill>
                <a:latin typeface="Times New Roman" panose="02020603050405020304" charset="0"/>
                <a:cs typeface="Times New Roman" panose="02020603050405020304" charset="0"/>
                <a:sym typeface="+mn-ea"/>
              </a:rPr>
              <a:t>regard … as …</a:t>
            </a:r>
            <a:endParaRPr lang="zh-CN" altLang="en-US" sz="2400" b="1">
              <a:solidFill>
                <a:schemeClr val="accent2"/>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 calcmode="lin" valueType="num">
                                      <p:cBhvr additive="base">
                                        <p:cTn id="3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500" fill="hold"/>
                                        <p:tgtEl>
                                          <p:spTgt spid="18"/>
                                        </p:tgtEl>
                                        <p:attrNameLst>
                                          <p:attrName>ppt_x</p:attrName>
                                        </p:attrNameLst>
                                      </p:cBhvr>
                                      <p:tavLst>
                                        <p:tav tm="0">
                                          <p:val>
                                            <p:strVal val="#ppt_x"/>
                                          </p:val>
                                        </p:tav>
                                        <p:tav tm="100000">
                                          <p:val>
                                            <p:strVal val="#ppt_x"/>
                                          </p:val>
                                        </p:tav>
                                      </p:tavLst>
                                    </p:anim>
                                    <p:anim calcmode="lin" valueType="num">
                                      <p:cBhvr additive="base">
                                        <p:cTn id="11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6" grpId="0"/>
      <p:bldP spid="7" grpId="0"/>
      <p:bldP spid="9" grpId="0"/>
      <p:bldP spid="12" grpId="0"/>
      <p:bldP spid="13" grpId="0"/>
      <p:bldP spid="14" grpId="0"/>
      <p:bldP spid="15" grpId="0"/>
      <p:bldP spid="16" grpId="0"/>
      <p:bldP spid="18" grpId="0"/>
      <p:bldP spid="19" grpId="0"/>
      <p:bldP spid="2" grpId="0"/>
      <p:bldP spid="2"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214630" y="1744980"/>
            <a:ext cx="11883390" cy="51301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u="sng" spc="0">
                <a:solidFill>
                  <a:srgbClr val="7030A0"/>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汉字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Snow White is one of the most famous Disneyland cartoon </a:t>
            </a:r>
            <a:r>
              <a:rPr sz="2400" spc="0">
                <a:solidFill>
                  <a:schemeClr val="accent2">
                    <a:lumMod val="75000"/>
                  </a:schemeClr>
                </a:solidFill>
                <a:latin typeface="Times New Roman" panose="02020603050405020304" charset="0"/>
                <a:ea typeface="+mn-ea"/>
                <a:cs typeface="Times New Roman" panose="02020603050405020304" charset="0"/>
              </a:rPr>
              <a:t>characters</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白雪公主是最著名的迪士尼卡通人物之一。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On November18,1978, Mickey became the first cartoon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 to  have a star on the Hollywood Walk of Fame.在1978年11月18日，米奇成了第一位入选好莱坞星光大道明星的卡通人物。</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Knowledge will give you power, but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 respect.知识给你力量，品格给你别人的尊敬。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Easy-going is part of his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.随和是他的性格的一部分。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buildings are very simple in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 这些建筑造型很简洁。</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75565" y="825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4</a:t>
            </a:r>
            <a:r>
              <a:rPr sz="3200">
                <a:latin typeface="Times New Roman" panose="02020603050405020304" charset="0"/>
                <a:ea typeface="+mn-ea"/>
                <a:cs typeface="Times New Roman" panose="02020603050405020304" charset="0"/>
              </a:rPr>
              <a:t>.  character /'kærəktə(r)/</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 </a:t>
            </a:r>
            <a:endParaRPr>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p:txBody>
      </p:sp>
      <p:sp>
        <p:nvSpPr>
          <p:cNvPr id="5" name="文本框 4"/>
          <p:cNvSpPr txBox="1"/>
          <p:nvPr/>
        </p:nvSpPr>
        <p:spPr>
          <a:xfrm>
            <a:off x="5428615" y="82550"/>
            <a:ext cx="570611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 文字；符号；角色；品质</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75565" y="789305"/>
            <a:ext cx="11725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词根词缀：char(carve刻)+acter(actor演员)：演员所要刻画的东西——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文本框 1"/>
          <p:cNvSpPr txBox="1"/>
          <p:nvPr/>
        </p:nvSpPr>
        <p:spPr>
          <a:xfrm>
            <a:off x="75565" y="1744980"/>
            <a:ext cx="2874010" cy="46037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Chinese characters</a:t>
            </a:r>
            <a:r>
              <a:rPr lang="zh-CN" altLang="en-US" sz="2400" b="1" dirty="0">
                <a:solidFill>
                  <a:srgbClr val="7030A0"/>
                </a:solidFill>
                <a:uFillTx/>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9469755" y="789305"/>
            <a:ext cx="2030730" cy="460375"/>
          </a:xfrm>
          <a:prstGeom prst="rect">
            <a:avLst/>
          </a:prstGeom>
          <a:noFill/>
        </p:spPr>
        <p:txBody>
          <a:bodyPr wrap="square" rtlCol="0">
            <a:spAutoFit/>
          </a:bodyPr>
          <a:p>
            <a:pPr algn="just">
              <a:lnSpc>
                <a:spcPct val="100000"/>
              </a:lnSpc>
              <a:buClrTx/>
              <a:buSzTx/>
              <a:buFontTx/>
            </a:pPr>
            <a:r>
              <a:rPr sz="2400" b="1">
                <a:solidFill>
                  <a:srgbClr val="7030A0"/>
                </a:solidFill>
                <a:latin typeface="Times New Roman" panose="02020603050405020304" charset="0"/>
                <a:cs typeface="Times New Roman" panose="02020603050405020304" charset="0"/>
                <a:sym typeface="+mn-ea"/>
              </a:rPr>
              <a:t>角色，品质</a:t>
            </a:r>
            <a:endParaRPr lang="en-US" altLang="en-US" sz="24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 calcmode="lin" valueType="num">
                                      <p:cBhvr additive="base">
                                        <p:cTn id="4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 calcmode="lin" valueType="num">
                                      <p:cBhvr additive="base">
                                        <p:cTn id="4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 calcmode="lin" valueType="num">
                                      <p:cBhvr additive="base">
                                        <p:cTn id="5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anim calcmode="lin" valueType="num">
                                      <p:cBhvr additive="base">
                                        <p:cTn id="5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
                                            <p:txEl>
                                              <p:pRg st="5" end="5"/>
                                            </p:txEl>
                                          </p:spTgt>
                                        </p:tgtEl>
                                        <p:attrNameLst>
                                          <p:attrName>style.visibility</p:attrName>
                                        </p:attrNameLst>
                                      </p:cBhvr>
                                      <p:to>
                                        <p:strVal val="visible"/>
                                      </p:to>
                                    </p:set>
                                    <p:anim calcmode="lin" valueType="num">
                                      <p:cBhvr additive="base">
                                        <p:cTn id="5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anim calcmode="lin" valueType="num">
                                      <p:cBhvr additive="base">
                                        <p:cTn id="6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字母C切,刻填空"/>
          <p:cNvPicPr>
            <a:picLocks noChangeAspect="1"/>
          </p:cNvPicPr>
          <p:nvPr/>
        </p:nvPicPr>
        <p:blipFill>
          <a:blip r:embed="rId1"/>
          <a:stretch>
            <a:fillRect/>
          </a:stretch>
        </p:blipFill>
        <p:spPr>
          <a:xfrm>
            <a:off x="-635" y="323850"/>
            <a:ext cx="12193270" cy="2817495"/>
          </a:xfrm>
          <a:prstGeom prst="rect">
            <a:avLst/>
          </a:prstGeom>
        </p:spPr>
      </p:pic>
      <p:sp>
        <p:nvSpPr>
          <p:cNvPr id="21" name="标题 1"/>
          <p:cNvSpPr>
            <a:spLocks noGrp="1"/>
          </p:cNvSpPr>
          <p:nvPr/>
        </p:nvSpPr>
        <p:spPr>
          <a:xfrm>
            <a:off x="233045" y="3455035"/>
            <a:ext cx="11725275" cy="19278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27" name="标题 1"/>
          <p:cNvSpPr>
            <a:spLocks noGrp="1"/>
          </p:cNvSpPr>
          <p:nvPr/>
        </p:nvSpPr>
        <p:spPr>
          <a:xfrm>
            <a:off x="-635" y="31438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5</a:t>
            </a:r>
            <a:r>
              <a:rPr sz="3200">
                <a:latin typeface="Times New Roman" panose="02020603050405020304" charset="0"/>
                <a:ea typeface="+mn-ea"/>
                <a:cs typeface="Times New Roman" panose="02020603050405020304" charset="0"/>
              </a:rPr>
              <a:t>. calligraphy / kəˈlɪɡrəfi /</a:t>
            </a:r>
            <a:r>
              <a:rPr>
                <a:latin typeface="Times New Roman" panose="02020603050405020304" charset="0"/>
                <a:ea typeface="+mn-ea"/>
                <a:cs typeface="Times New Roman" panose="02020603050405020304" charset="0"/>
              </a:rPr>
              <a:t> </a:t>
            </a:r>
            <a:endParaRPr>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p:txBody>
      </p:sp>
      <p:sp>
        <p:nvSpPr>
          <p:cNvPr id="28" name="文本框 27"/>
          <p:cNvSpPr txBox="1"/>
          <p:nvPr/>
        </p:nvSpPr>
        <p:spPr>
          <a:xfrm>
            <a:off x="5503545" y="3143885"/>
            <a:ext cx="570611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 书法；书法艺术</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9" name="标题 1"/>
          <p:cNvSpPr>
            <a:spLocks noGrp="1"/>
          </p:cNvSpPr>
          <p:nvPr/>
        </p:nvSpPr>
        <p:spPr>
          <a:xfrm>
            <a:off x="101600" y="3714115"/>
            <a:ext cx="11725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词根词缀：calli-(漂亮)+graphy-(写，画)：写的漂亮的作品</a:t>
            </a:r>
            <a:r>
              <a:rPr lang="en-US" altLang="zh-CN" spc="0">
                <a:solidFill>
                  <a:schemeClr val="accent2">
                    <a:lumMod val="75000"/>
                  </a:schemeClr>
                </a:solidFill>
                <a:latin typeface="Times New Roman" panose="02020603050405020304" charset="0"/>
                <a:ea typeface="+mn-ea"/>
                <a:cs typeface="Times New Roman" panose="02020603050405020304" charset="0"/>
              </a:rPr>
              <a:t>——</a:t>
            </a:r>
            <a:endParaRPr lang="en-US" altLang="zh-CN" u="sng" spc="0">
              <a:solidFill>
                <a:schemeClr val="accent2">
                  <a:lumMod val="75000"/>
                </a:schemeClr>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215900" y="4319270"/>
            <a:ext cx="11725275" cy="3253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 high regard for the Chinese writing system can be seen in the development of Chinese characters known as Chinese </a:t>
            </a:r>
            <a:r>
              <a:rPr spc="0">
                <a:solidFill>
                  <a:schemeClr val="accent2">
                    <a:lumMod val="75000"/>
                  </a:schemeClr>
                </a:solidFill>
                <a:latin typeface="Times New Roman" panose="02020603050405020304" charset="0"/>
                <a:ea typeface="+mn-ea"/>
                <a:cs typeface="Times New Roman" panose="02020603050405020304" charset="0"/>
              </a:rPr>
              <a:t>calligraphy</a:t>
            </a:r>
            <a:r>
              <a:rPr spc="0">
                <a:latin typeface="Times New Roman" panose="02020603050405020304" charset="0"/>
                <a:ea typeface="+mn-ea"/>
                <a:cs typeface="Times New Roman" panose="02020603050405020304" charset="0"/>
              </a:rPr>
              <a:t>, which has become an important part of Chinese culture. 从汉字的发展可以看出(人们)对汉语书写系统的高度重视, 被人们所熟知的中国书法已经成为中国文化的重要组成部分。</a:t>
            </a:r>
            <a:endParaRPr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4719955" y="1536700"/>
            <a:ext cx="1042035" cy="419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切，刻</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560320" y="957580"/>
            <a:ext cx="974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切</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砍</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0378440" y="1741805"/>
            <a:ext cx="15697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阐明；澄清</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0395585" y="2141855"/>
            <a:ext cx="1483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声明；宣布</a:t>
            </a:r>
            <a:endParaRPr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7388225" y="1988820"/>
            <a:ext cx="763270"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清除</a:t>
            </a:r>
            <a:endParaRPr sz="18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1160145" y="151828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筷子</a:t>
            </a:r>
            <a:endParaRPr sz="18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474960" y="2576830"/>
            <a:ext cx="1875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清洁工</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清洁剂</a:t>
            </a:r>
            <a:endParaRPr sz="1800" spc="0">
              <a:solidFill>
                <a:schemeClr val="tx1"/>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6722110" y="913130"/>
            <a:ext cx="1622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雕刻</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切割</a:t>
            </a:r>
            <a:endParaRPr sz="1800" spc="0">
              <a:solidFill>
                <a:schemeClr val="tx1"/>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8774430" y="52197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图表</a:t>
            </a:r>
            <a:endParaRPr sz="1800" spc="0">
              <a:solidFill>
                <a:schemeClr val="tx1"/>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2444750" y="2144395"/>
            <a:ext cx="1623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薯片</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芯片</a:t>
            </a:r>
            <a:endParaRPr sz="1800" spc="0">
              <a:solidFill>
                <a:schemeClr val="tx1"/>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7490460" y="2534920"/>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打扫</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清洁</a:t>
            </a:r>
            <a:endParaRPr sz="1800" spc="0">
              <a:solidFill>
                <a:schemeClr val="tx1"/>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2769235" y="1583690"/>
            <a:ext cx="97472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砍</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剁</a:t>
            </a:r>
            <a:endParaRPr sz="1800" spc="0">
              <a:solidFill>
                <a:schemeClr val="tx1"/>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9123045" y="931545"/>
            <a:ext cx="28759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文字，符号，角色，品质</a:t>
            </a:r>
            <a:endParaRPr sz="1800" spc="0">
              <a:solidFill>
                <a:schemeClr val="tx1"/>
              </a:solidFill>
              <a:latin typeface="Times New Roman" panose="02020603050405020304" charset="0"/>
              <a:ea typeface="+mn-ea"/>
              <a:cs typeface="Times New Roman" panose="02020603050405020304" charset="0"/>
            </a:endParaRPr>
          </a:p>
        </p:txBody>
      </p:sp>
      <p:sp>
        <p:nvSpPr>
          <p:cNvPr id="37" name="标题 1"/>
          <p:cNvSpPr>
            <a:spLocks noGrp="1"/>
          </p:cNvSpPr>
          <p:nvPr/>
        </p:nvSpPr>
        <p:spPr>
          <a:xfrm>
            <a:off x="9403080" y="1191260"/>
            <a:ext cx="733425" cy="6521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特征</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特性</a:t>
            </a:r>
            <a:endParaRPr sz="1800" spc="0">
              <a:solidFill>
                <a:schemeClr val="tx1"/>
              </a:solidFill>
              <a:latin typeface="Times New Roman" panose="02020603050405020304" charset="0"/>
              <a:ea typeface="+mn-ea"/>
              <a:cs typeface="Times New Roman" panose="02020603050405020304" charset="0"/>
            </a:endParaRPr>
          </a:p>
        </p:txBody>
      </p:sp>
      <p:sp>
        <p:nvSpPr>
          <p:cNvPr id="38" name="标题 1"/>
          <p:cNvSpPr>
            <a:spLocks noGrp="1"/>
          </p:cNvSpPr>
          <p:nvPr/>
        </p:nvSpPr>
        <p:spPr>
          <a:xfrm>
            <a:off x="10429875" y="1315720"/>
            <a:ext cx="17964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典型的，特有的</a:t>
            </a:r>
            <a:endParaRPr sz="1800" spc="0">
              <a:solidFill>
                <a:schemeClr val="tx1"/>
              </a:solidFill>
              <a:latin typeface="Times New Roman" panose="02020603050405020304" charset="0"/>
              <a:ea typeface="+mn-ea"/>
              <a:cs typeface="Times New Roman" panose="02020603050405020304" charset="0"/>
            </a:endParaRPr>
          </a:p>
        </p:txBody>
      </p:sp>
      <p:sp>
        <p:nvSpPr>
          <p:cNvPr id="39" name="标题 1"/>
          <p:cNvSpPr>
            <a:spLocks noGrp="1"/>
          </p:cNvSpPr>
          <p:nvPr/>
        </p:nvSpPr>
        <p:spPr>
          <a:xfrm>
            <a:off x="8107680" y="1993265"/>
            <a:ext cx="161607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清晰的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清楚的</a:t>
            </a:r>
            <a:endParaRPr sz="1800" spc="0">
              <a:solidFill>
                <a:schemeClr val="tx1"/>
              </a:solidFill>
              <a:latin typeface="Times New Roman" panose="02020603050405020304" charset="0"/>
              <a:ea typeface="+mn-ea"/>
              <a:cs typeface="Times New Roman" panose="02020603050405020304" charset="0"/>
            </a:endParaRPr>
          </a:p>
        </p:txBody>
      </p:sp>
      <p:sp>
        <p:nvSpPr>
          <p:cNvPr id="40" name="标题 1"/>
          <p:cNvSpPr>
            <a:spLocks noGrp="1"/>
          </p:cNvSpPr>
          <p:nvPr/>
        </p:nvSpPr>
        <p:spPr>
          <a:xfrm>
            <a:off x="8677275" y="2545715"/>
            <a:ext cx="972185" cy="2978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干净的</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905365" y="3700145"/>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书法</a:t>
            </a:r>
            <a:endParaRPr spc="0">
              <a:solidFill>
                <a:srgbClr val="7030A0"/>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7">
                                            <p:txEl>
                                              <p:pRg st="0" end="0"/>
                                            </p:txEl>
                                          </p:spTgt>
                                        </p:tgtEl>
                                        <p:attrNameLst>
                                          <p:attrName>style.visibility</p:attrName>
                                        </p:attrNameLst>
                                      </p:cBhvr>
                                      <p:to>
                                        <p:strVal val="visible"/>
                                      </p:to>
                                    </p:set>
                                    <p:anim calcmode="lin" valueType="num">
                                      <p:cBhvr additive="base">
                                        <p:cTn id="11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ppt_x"/>
                                          </p:val>
                                        </p:tav>
                                        <p:tav tm="100000">
                                          <p:val>
                                            <p:strVal val="#ppt_x"/>
                                          </p:val>
                                        </p:tav>
                                      </p:tavLst>
                                    </p:anim>
                                    <p:anim calcmode="lin" valueType="num">
                                      <p:cBhvr additive="base">
                                        <p:cTn id="1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9">
                                            <p:txEl>
                                              <p:pRg st="0" end="0"/>
                                            </p:txEl>
                                          </p:spTgt>
                                        </p:tgtEl>
                                        <p:attrNameLst>
                                          <p:attrName>style.visibility</p:attrName>
                                        </p:attrNameLst>
                                      </p:cBhvr>
                                      <p:to>
                                        <p:strVal val="visible"/>
                                      </p:to>
                                    </p:set>
                                    <p:anim calcmode="lin" valueType="num">
                                      <p:cBhvr additive="base">
                                        <p:cTn id="12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additive="base">
                                        <p:cTn id="133" dur="500" fill="hold"/>
                                        <p:tgtEl>
                                          <p:spTgt spid="3"/>
                                        </p:tgtEl>
                                        <p:attrNameLst>
                                          <p:attrName>ppt_x</p:attrName>
                                        </p:attrNameLst>
                                      </p:cBhvr>
                                      <p:tavLst>
                                        <p:tav tm="0">
                                          <p:val>
                                            <p:strVal val="#ppt_x"/>
                                          </p:val>
                                        </p:tav>
                                        <p:tav tm="100000">
                                          <p:val>
                                            <p:strVal val="#ppt_x"/>
                                          </p:val>
                                        </p:tav>
                                      </p:tavLst>
                                    </p:anim>
                                    <p:anim calcmode="lin" valueType="num">
                                      <p:cBhvr additive="base">
                                        <p:cTn id="1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0">
                                            <p:txEl>
                                              <p:pRg st="0" end="0"/>
                                            </p:txEl>
                                          </p:spTgt>
                                        </p:tgtEl>
                                        <p:attrNameLst>
                                          <p:attrName>style.visibility</p:attrName>
                                        </p:attrNameLst>
                                      </p:cBhvr>
                                      <p:to>
                                        <p:strVal val="visible"/>
                                      </p:to>
                                    </p:set>
                                    <p:anim calcmode="lin" valueType="num">
                                      <p:cBhvr additive="base">
                                        <p:cTn id="13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9" grpId="0"/>
      <p:bldP spid="19" grpId="1"/>
      <p:bldP spid="35" grpId="0"/>
      <p:bldP spid="35" grpId="1"/>
      <p:bldP spid="25" grpId="0"/>
      <p:bldP spid="25" grpId="1"/>
      <p:bldP spid="33" grpId="0"/>
      <p:bldP spid="33" grpId="1"/>
      <p:bldP spid="31" grpId="0"/>
      <p:bldP spid="31" grpId="1"/>
      <p:bldP spid="32" grpId="0"/>
      <p:bldP spid="32" grpId="1"/>
      <p:bldP spid="36" grpId="0"/>
      <p:bldP spid="36" grpId="1"/>
      <p:bldP spid="37" grpId="0"/>
      <p:bldP spid="37" grpId="1"/>
      <p:bldP spid="38" grpId="0"/>
      <p:bldP spid="38" grpId="1"/>
      <p:bldP spid="23" grpId="0"/>
      <p:bldP spid="23" grpId="1"/>
      <p:bldP spid="39" grpId="0"/>
      <p:bldP spid="39" grpId="1"/>
      <p:bldP spid="20" grpId="0"/>
      <p:bldP spid="20" grpId="1"/>
      <p:bldP spid="22" grpId="0"/>
      <p:bldP spid="22" grpId="1"/>
      <p:bldP spid="34" grpId="0"/>
      <p:bldP spid="34" grpId="1"/>
      <p:bldP spid="40" grpId="0"/>
      <p:bldP spid="40" grpId="1"/>
      <p:bldP spid="26" grpId="0"/>
      <p:bldP spid="26" grpId="1"/>
      <p:bldP spid="28" grpId="0"/>
      <p:bldP spid="28" grpId="1"/>
      <p:bldP spid="3" grpId="0"/>
      <p:bldP spid="3"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233045" y="226060"/>
            <a:ext cx="11969115" cy="15951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Chinese </a:t>
            </a:r>
            <a:r>
              <a:rPr sz="2400" spc="0">
                <a:solidFill>
                  <a:schemeClr val="accent2">
                    <a:lumMod val="75000"/>
                  </a:schemeClr>
                </a:solidFill>
                <a:latin typeface="Times New Roman" panose="02020603050405020304" charset="0"/>
                <a:ea typeface="+mn-ea"/>
                <a:cs typeface="Times New Roman" panose="02020603050405020304" charset="0"/>
              </a:rPr>
              <a:t>calligraphy</a:t>
            </a:r>
            <a:r>
              <a:rPr sz="2400" spc="0">
                <a:latin typeface="Times New Roman" panose="02020603050405020304" charset="0"/>
                <a:ea typeface="+mn-ea"/>
                <a:cs typeface="Times New Roman" panose="02020603050405020304" charset="0"/>
              </a:rPr>
              <a:t> is a kind of art. 中国书法是一种艺术。</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is good at Chinese</a:t>
            </a:r>
            <a:r>
              <a:rPr sz="2400" spc="0">
                <a:solidFill>
                  <a:schemeClr val="accent2">
                    <a:lumMod val="75000"/>
                  </a:schemeClr>
                </a:solidFill>
                <a:latin typeface="Times New Roman" panose="02020603050405020304" charset="0"/>
                <a:ea typeface="+mn-ea"/>
                <a:cs typeface="Times New Roman" panose="02020603050405020304" charset="0"/>
              </a:rPr>
              <a:t> calligraphy</a:t>
            </a:r>
            <a:r>
              <a:rPr sz="2400" spc="0">
                <a:latin typeface="Times New Roman" panose="02020603050405020304" charset="0"/>
                <a:ea typeface="+mn-ea"/>
                <a:cs typeface="Times New Roman" panose="02020603050405020304" charset="0"/>
              </a:rPr>
              <a:t>, especially at the running style. 他擅长书法，以草书见功。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Look! This is my </a:t>
            </a:r>
            <a:r>
              <a:rPr sz="2400" spc="0">
                <a:solidFill>
                  <a:schemeClr val="accent2">
                    <a:lumMod val="75000"/>
                  </a:schemeClr>
                </a:solidFill>
                <a:latin typeface="Times New Roman" panose="02020603050405020304" charset="0"/>
                <a:ea typeface="+mn-ea"/>
                <a:cs typeface="Times New Roman" panose="02020603050405020304" charset="0"/>
              </a:rPr>
              <a:t>calligraphy</a:t>
            </a:r>
            <a:r>
              <a:rPr sz="2400" spc="0">
                <a:latin typeface="Times New Roman" panose="02020603050405020304" charset="0"/>
                <a:ea typeface="+mn-ea"/>
                <a:cs typeface="Times New Roman" panose="02020603050405020304" charset="0"/>
              </a:rPr>
              <a:t> work. 看，这是我的书法作品。</a:t>
            </a: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18211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26</a:t>
            </a:r>
            <a:r>
              <a:rPr sz="3200">
                <a:latin typeface="Times New Roman" panose="02020603050405020304" charset="0"/>
                <a:ea typeface="+mn-ea"/>
                <a:cs typeface="Times New Roman" panose="02020603050405020304" charset="0"/>
              </a:rPr>
              <a:t>. global /'gləʊbəl/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167505" y="1821180"/>
            <a:ext cx="467995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adj. 全球的；全世界的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111125" y="2404745"/>
            <a:ext cx="11969115" cy="15951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As China plays a greater role in</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affairs, an increasing number of international students are beginning to appreciate China</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culture and history through this amazing language.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随着中国在全球事务中扮演着更为重要的角色，越来越多的国际学生开始通过汉语这一奇妙的语言了解和欣赏中国的文化和历史。</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 warming is a real problem. 全球变暖是个真实存在的问题。</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a:t>
            </a:r>
            <a:r>
              <a:rPr sz="2400" spc="0">
                <a:solidFill>
                  <a:schemeClr val="accent2">
                    <a:lumMod val="75000"/>
                  </a:schemeClr>
                </a:solidFill>
                <a:latin typeface="Times New Roman" panose="02020603050405020304" charset="0"/>
                <a:ea typeface="+mn-ea"/>
                <a:cs typeface="Times New Roman" panose="02020603050405020304" charset="0"/>
              </a:rPr>
              <a:t>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economy is beginning to recover.全球经济开始复苏了。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are trying to find solutions to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fuel shortage.我们正设法找到解决全球能源短缺的办法。</a:t>
            </a:r>
            <a:endParaRPr sz="2400"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4615180" y="2339975"/>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875665" y="4591050"/>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88290" y="4231640"/>
            <a:ext cx="14243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4699635" y="4951095"/>
            <a:ext cx="1163955" cy="5238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 calcmode="lin" valueType="num">
                                      <p:cBhvr additive="base">
                                        <p:cTn id="1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 calcmode="lin" valueType="num">
                                      <p:cBhvr additive="base">
                                        <p:cTn id="1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 calcmode="lin" valueType="num">
                                      <p:cBhvr additive="base">
                                        <p:cTn id="3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 calcmode="lin" valueType="num">
                                      <p:cBhvr additive="base">
                                        <p:cTn id="4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xEl>
                                              <p:pRg st="3" end="3"/>
                                            </p:txEl>
                                          </p:spTgt>
                                        </p:tgtEl>
                                        <p:attrNameLst>
                                          <p:attrName>style.visibility</p:attrName>
                                        </p:attrNameLst>
                                      </p:cBhvr>
                                      <p:to>
                                        <p:strVal val="visible"/>
                                      </p:to>
                                    </p:set>
                                    <p:anim calcmode="lin" valueType="num">
                                      <p:cBhvr additive="base">
                                        <p:cTn id="4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 calcmode="lin" valueType="num">
                                      <p:cBhvr additive="base">
                                        <p:cTn id="4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7" grpId="0"/>
      <p:bldP spid="17" grpId="1"/>
      <p:bldP spid="6" grpId="0"/>
      <p:bldP spid="6" grpId="1"/>
      <p:bldP spid="3" grpId="0"/>
      <p:bldP spid="3" grpId="1"/>
      <p:bldP spid="2" grpId="0"/>
      <p:bldP spid="2" grpId="1"/>
      <p:bldP spid="5" grpId="0"/>
      <p:bldP spid="5"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标题 1"/>
          <p:cNvSpPr>
            <a:spLocks noGrp="1"/>
          </p:cNvSpPr>
          <p:nvPr/>
        </p:nvSpPr>
        <p:spPr>
          <a:xfrm>
            <a:off x="233680" y="508000"/>
            <a:ext cx="11725275" cy="3253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globe /gəlʊb /</a:t>
            </a:r>
            <a:r>
              <a:rPr lang="en-US" altLang="zh-CN" spc="0">
                <a:solidFill>
                  <a:schemeClr val="accent2">
                    <a:lumMod val="75000"/>
                  </a:schemeClr>
                </a:solidFill>
                <a:latin typeface="Times New Roman" panose="02020603050405020304" charset="0"/>
                <a:ea typeface="+mn-ea"/>
                <a:cs typeface="Times New Roman" panose="02020603050405020304" charset="0"/>
              </a:rPr>
              <a:t>n.</a:t>
            </a:r>
            <a:r>
              <a:rPr u="sng" spc="0">
                <a:solidFill>
                  <a:schemeClr val="accent2">
                    <a:lumMod val="75000"/>
                  </a:schemeClr>
                </a:solidFill>
                <a:latin typeface="Times New Roman" panose="02020603050405020304" charset="0"/>
                <a:ea typeface="+mn-ea"/>
                <a:cs typeface="Times New Roman" panose="02020603050405020304" charset="0"/>
              </a:rPr>
              <a:t> </a:t>
            </a:r>
            <a:endParaRPr u="sng"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Seventy percent of our </a:t>
            </a:r>
            <a:r>
              <a:rPr u="sng" spc="0">
                <a:solidFill>
                  <a:schemeClr val="tx1"/>
                </a:solidFill>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's surface is water. 地球表面70%的地方覆盖着水。</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According to the World Bank, China accounts for about 30 percent of total </a:t>
            </a:r>
            <a:endParaRPr spc="0">
              <a:latin typeface="Times New Roman" panose="02020603050405020304" charset="0"/>
              <a:ea typeface="+mn-ea"/>
              <a:cs typeface="Times New Roman" panose="02020603050405020304" charset="0"/>
            </a:endParaRPr>
          </a:p>
          <a:p>
            <a:pPr algn="just">
              <a:lnSpc>
                <a:spcPct val="100000"/>
              </a:lnSpc>
              <a:buClrTx/>
              <a:buSzTx/>
              <a:buFontTx/>
            </a:pPr>
            <a:r>
              <a:rPr u="sng" spc="0">
                <a:solidFill>
                  <a:schemeClr val="tx1"/>
                </a:solidFill>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 fertilizer consumption.(2018全国卷II) 根据世界银行的数据，中国约占全球化肥总消费量的30%。</a:t>
            </a:r>
            <a:endParaRPr spc="0">
              <a:latin typeface="Times New Roman" panose="02020603050405020304" charset="0"/>
              <a:ea typeface="+mn-ea"/>
              <a:cs typeface="Times New Roman" panose="02020603050405020304" charset="0"/>
            </a:endParaRPr>
          </a:p>
          <a:p>
            <a:pPr algn="just">
              <a:lnSpc>
                <a:spcPct val="100000"/>
              </a:lnSpc>
              <a:buClrTx/>
              <a:buSzTx/>
              <a:buFontTx/>
            </a:pP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/ˌɡlobəlaɪ'zeɪʃn/</a:t>
            </a:r>
            <a:r>
              <a:rPr spc="0">
                <a:solidFill>
                  <a:srgbClr val="7030A0"/>
                </a:solidFill>
                <a:latin typeface="Times New Roman" panose="02020603050405020304" charset="0"/>
                <a:ea typeface="+mn-ea"/>
                <a:cs typeface="Times New Roman" panose="02020603050405020304" charset="0"/>
              </a:rPr>
              <a:t>n.全球化</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Not only is it impossible to turn back the tide of</a:t>
            </a:r>
            <a:r>
              <a:rPr u="sng" spc="0">
                <a:solidFill>
                  <a:schemeClr val="tx1"/>
                </a:solidFill>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 but efforts to do so can make us worse off.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不仅全球化的大潮不可能逆转，而且那些不切实际的做法只能使我们的生活变得更加糟糕。</a:t>
            </a: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4040505" y="953135"/>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417830" y="2165985"/>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7593965" y="3472180"/>
            <a:ext cx="27133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globalization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2689860" y="447040"/>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球体</a:t>
            </a:r>
            <a:r>
              <a:rPr lang="en-US" altLang="zh-CN" spc="0">
                <a:solidFill>
                  <a:srgbClr val="7030A0"/>
                </a:solidFill>
                <a:latin typeface="Times New Roman" panose="02020603050405020304" charset="0"/>
                <a:ea typeface="+mn-ea"/>
                <a:cs typeface="Times New Roman" panose="02020603050405020304" charset="0"/>
                <a:sym typeface="+mn-ea"/>
              </a:rPr>
              <a:t>;</a:t>
            </a:r>
            <a:endParaRPr lang="en-US" altLang="zh-CN"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608705" y="450850"/>
            <a:ext cx="15862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地球仪</a:t>
            </a:r>
            <a:r>
              <a:rPr lang="en-US" altLang="zh-CN" spc="0">
                <a:solidFill>
                  <a:srgbClr val="7030A0"/>
                </a:solidFill>
                <a:latin typeface="Times New Roman" panose="02020603050405020304" charset="0"/>
                <a:ea typeface="+mn-ea"/>
                <a:cs typeface="Times New Roman" panose="02020603050405020304" charset="0"/>
                <a:sym typeface="+mn-ea"/>
              </a:rPr>
              <a:t>;</a:t>
            </a:r>
            <a:endParaRPr lang="en-US" altLang="zh-CN"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4910455" y="450850"/>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地球</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72440" y="3088640"/>
            <a:ext cx="27133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globalization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xEl>
                                              <p:pRg st="1" end="1"/>
                                            </p:txEl>
                                          </p:spTgt>
                                        </p:tgtEl>
                                        <p:attrNameLst>
                                          <p:attrName>style.visibility</p:attrName>
                                        </p:attrNameLst>
                                      </p:cBhvr>
                                      <p:to>
                                        <p:strVal val="visible"/>
                                      </p:to>
                                    </p:set>
                                    <p:anim calcmode="lin" valueType="num">
                                      <p:cBhvr additive="base">
                                        <p:cTn id="3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 calcmode="lin" valueType="num">
                                      <p:cBhvr additive="base">
                                        <p:cTn id="3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xEl>
                                              <p:pRg st="3" end="3"/>
                                            </p:txEl>
                                          </p:spTgt>
                                        </p:tgtEl>
                                        <p:attrNameLst>
                                          <p:attrName>style.visibility</p:attrName>
                                        </p:attrNameLst>
                                      </p:cBhvr>
                                      <p:to>
                                        <p:strVal val="visible"/>
                                      </p:to>
                                    </p:set>
                                    <p:anim calcmode="lin" valueType="num">
                                      <p:cBhvr additive="base">
                                        <p:cTn id="39"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0">
                                            <p:txEl>
                                              <p:pRg st="4" end="4"/>
                                            </p:txEl>
                                          </p:spTgt>
                                        </p:tgtEl>
                                        <p:attrNameLst>
                                          <p:attrName>style.visibility</p:attrName>
                                        </p:attrNameLst>
                                      </p:cBhvr>
                                      <p:to>
                                        <p:strVal val="visible"/>
                                      </p:to>
                                    </p:set>
                                    <p:anim calcmode="lin" valueType="num">
                                      <p:cBhvr additive="base">
                                        <p:cTn id="57"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0">
                                            <p:txEl>
                                              <p:pRg st="5" end="5"/>
                                            </p:txEl>
                                          </p:spTgt>
                                        </p:tgtEl>
                                        <p:attrNameLst>
                                          <p:attrName>style.visibility</p:attrName>
                                        </p:attrNameLst>
                                      </p:cBhvr>
                                      <p:to>
                                        <p:strVal val="visible"/>
                                      </p:to>
                                    </p:set>
                                    <p:anim calcmode="lin" valueType="num">
                                      <p:cBhvr additive="base">
                                        <p:cTn id="69"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0">
                                            <p:txEl>
                                              <p:pRg st="5" end="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0">
                                            <p:txEl>
                                              <p:pRg st="6" end="6"/>
                                            </p:txEl>
                                          </p:spTgt>
                                        </p:tgtEl>
                                        <p:attrNameLst>
                                          <p:attrName>style.visibility</p:attrName>
                                        </p:attrNameLst>
                                      </p:cBhvr>
                                      <p:to>
                                        <p:strVal val="visible"/>
                                      </p:to>
                                    </p:set>
                                    <p:anim calcmode="lin" valueType="num">
                                      <p:cBhvr additive="base">
                                        <p:cTn id="73"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4" grpId="1"/>
      <p:bldP spid="5" grpId="0"/>
      <p:bldP spid="5" grpId="1"/>
      <p:bldP spid="7" grpId="0"/>
      <p:bldP spid="7" grpId="1"/>
      <p:bldP spid="6" grpId="0"/>
      <p:bldP spid="6" grpId="1"/>
      <p:bldP spid="2" grpId="0"/>
      <p:bldP spid="2" grpId="1"/>
      <p:bldP spid="8" grpId="0"/>
      <p:bldP spid="8" grpId="1"/>
      <p:bldP spid="3" grpId="0"/>
      <p:bldP spid="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字母G大地填空"/>
          <p:cNvPicPr>
            <a:picLocks noChangeAspect="1"/>
          </p:cNvPicPr>
          <p:nvPr/>
        </p:nvPicPr>
        <p:blipFill>
          <a:blip r:embed="rId1"/>
          <a:stretch>
            <a:fillRect/>
          </a:stretch>
        </p:blipFill>
        <p:spPr>
          <a:xfrm>
            <a:off x="83820" y="1663065"/>
            <a:ext cx="12024360" cy="3622675"/>
          </a:xfrm>
          <a:prstGeom prst="rect">
            <a:avLst/>
          </a:prstGeom>
        </p:spPr>
      </p:pic>
      <p:sp>
        <p:nvSpPr>
          <p:cNvPr id="6" name="标题 1"/>
          <p:cNvSpPr>
            <a:spLocks noGrp="1"/>
          </p:cNvSpPr>
          <p:nvPr/>
        </p:nvSpPr>
        <p:spPr>
          <a:xfrm>
            <a:off x="4974590" y="1998980"/>
            <a:ext cx="1329055" cy="672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生长</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274435" y="1964055"/>
            <a:ext cx="3177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种植     </a:t>
            </a:r>
            <a:r>
              <a:rPr lang="en-US" altLang="zh-CN" sz="2000" spc="0">
                <a:solidFill>
                  <a:schemeClr val="tx1"/>
                </a:solidFill>
                <a:latin typeface="Times New Roman" panose="02020603050405020304" charset="0"/>
                <a:ea typeface="+mn-ea"/>
                <a:cs typeface="Times New Roman" panose="02020603050405020304" charset="0"/>
              </a:rPr>
              <a:t>grew     grown </a:t>
            </a:r>
            <a:endParaRPr lang="en-US" altLang="zh-CN"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0231120" y="1978660"/>
            <a:ext cx="1889125" cy="674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生长，成长</a:t>
            </a:r>
            <a:endParaRPr sz="20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4938395" y="247840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草</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6982460" y="2499360"/>
            <a:ext cx="15316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草原，草场</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5109210" y="2997835"/>
            <a:ext cx="21501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谷物，谷类</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350635" y="4491355"/>
            <a:ext cx="17233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全球的</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201150" y="4491355"/>
            <a:ext cx="19577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全球化</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570990" y="3275330"/>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大地</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4160520" y="375856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重力</a:t>
            </a: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4160520" y="453453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地球仪</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6" grpId="0"/>
      <p:bldP spid="6" grpId="1"/>
      <p:bldP spid="7" grpId="0"/>
      <p:bldP spid="7" grpId="1"/>
      <p:bldP spid="5" grpId="0"/>
      <p:bldP spid="5" grpId="1"/>
      <p:bldP spid="8" grpId="0"/>
      <p:bldP spid="8" grpId="1"/>
      <p:bldP spid="9" grpId="0"/>
      <p:bldP spid="9" grpId="1"/>
      <p:bldP spid="16" grpId="0"/>
      <p:bldP spid="16" grpId="1"/>
      <p:bldP spid="3" grpId="0"/>
      <p:bldP spid="3" grpId="1"/>
      <p:bldP spid="18" grpId="0"/>
      <p:bldP spid="18" grpId="1"/>
      <p:bldP spid="11" grpId="0"/>
      <p:bldP spid="11" grpId="1"/>
      <p:bldP spid="12" grpId="0"/>
      <p:bldP spid="12"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338455" y="79629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词根词缀：af(去)+fair(=fact,做)：要去做的事——</a:t>
            </a:r>
            <a:r>
              <a:rPr sz="2400" u="sng"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38455" y="114490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全球事务</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world/international/ financial /public /business </a:t>
            </a:r>
            <a:r>
              <a:rPr sz="2400" spc="0">
                <a:solidFill>
                  <a:schemeClr val="accent2">
                    <a:lumMod val="75000"/>
                  </a:schemeClr>
                </a:solidFill>
                <a:latin typeface="Times New Roman" panose="02020603050405020304" charset="0"/>
                <a:ea typeface="+mn-ea"/>
                <a:cs typeface="Times New Roman" panose="02020603050405020304" charset="0"/>
              </a:rPr>
              <a:t>affairs </a:t>
            </a:r>
            <a:r>
              <a:rPr sz="2400" spc="0">
                <a:latin typeface="Times New Roman" panose="02020603050405020304" charset="0"/>
                <a:ea typeface="+mn-ea"/>
                <a:cs typeface="Times New Roman" panose="02020603050405020304" charset="0"/>
              </a:rPr>
              <a:t>世界/ 国际/ 财务/ 公共/ 商业事务</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newspapers reported the Watergate </a:t>
            </a:r>
            <a:r>
              <a:rPr sz="2400" spc="0">
                <a:solidFill>
                  <a:schemeClr val="accent2">
                    <a:lumMod val="75000"/>
                  </a:schemeClr>
                </a:solidFill>
                <a:latin typeface="Times New Roman" panose="02020603050405020304" charset="0"/>
                <a:ea typeface="+mn-ea"/>
                <a:cs typeface="Times New Roman" panose="02020603050405020304" charset="0"/>
              </a:rPr>
              <a:t>affair. </a:t>
            </a:r>
            <a:r>
              <a:rPr sz="2400" spc="0">
                <a:latin typeface="Times New Roman" panose="02020603050405020304" charset="0"/>
                <a:ea typeface="+mn-ea"/>
                <a:cs typeface="Times New Roman" panose="02020603050405020304" charset="0"/>
              </a:rPr>
              <a:t>报纸报道了水门事件。</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I do in my spare time is my own </a:t>
            </a:r>
            <a:r>
              <a:rPr sz="2400" spc="0">
                <a:solidFill>
                  <a:schemeClr val="accent2">
                    <a:lumMod val="75000"/>
                  </a:schemeClr>
                </a:solidFill>
                <a:latin typeface="Times New Roman" panose="02020603050405020304" charset="0"/>
                <a:ea typeface="+mn-ea"/>
                <a:cs typeface="Times New Roman" panose="02020603050405020304" charset="0"/>
              </a:rPr>
              <a:t>affair.</a:t>
            </a:r>
            <a:r>
              <a:rPr sz="2400" spc="0">
                <a:latin typeface="Times New Roman" panose="02020603050405020304" charset="0"/>
                <a:ea typeface="+mn-ea"/>
                <a:cs typeface="Times New Roman" panose="02020603050405020304" charset="0"/>
              </a:rPr>
              <a:t> 我在业余时间做些什么是我自己的事情。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同源词：见10</a:t>
            </a:r>
            <a:r>
              <a:rPr sz="2400" spc="0">
                <a:solidFill>
                  <a:schemeClr val="accent2">
                    <a:lumMod val="75000"/>
                  </a:schemeClr>
                </a:solidFill>
                <a:latin typeface="Times New Roman" panose="02020603050405020304" charset="0"/>
                <a:ea typeface="+mn-ea"/>
                <a:cs typeface="Times New Roman" panose="02020603050405020304" charset="0"/>
              </a:rPr>
              <a:t> factor</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2260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27.</a:t>
            </a:r>
            <a:r>
              <a:rPr sz="3200">
                <a:latin typeface="Times New Roman" panose="02020603050405020304" charset="0"/>
                <a:ea typeface="+mn-ea"/>
                <a:cs typeface="Times New Roman" panose="02020603050405020304" charset="0"/>
              </a:rPr>
              <a:t>affair /əˈfeə(r)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3970655" y="212725"/>
            <a:ext cx="80060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n.事务；事件</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33045" y="34010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28.</a:t>
            </a:r>
            <a:r>
              <a:rPr sz="3200">
                <a:latin typeface="Times New Roman" panose="02020603050405020304" charset="0"/>
                <a:ea typeface="+mn-ea"/>
                <a:cs typeface="Times New Roman" panose="02020603050405020304" charset="0"/>
              </a:rPr>
              <a:t>appreciate /ə'pri:ʃieɪt /</a:t>
            </a:r>
            <a:endParaRPr sz="3200">
              <a:latin typeface="Times New Roman" panose="02020603050405020304" charset="0"/>
              <a:ea typeface="+mn-ea"/>
              <a:cs typeface="Times New Roman" panose="02020603050405020304" charset="0"/>
            </a:endParaRPr>
          </a:p>
        </p:txBody>
      </p:sp>
      <p:sp>
        <p:nvSpPr>
          <p:cNvPr id="14" name="文本框 13"/>
          <p:cNvSpPr txBox="1"/>
          <p:nvPr/>
        </p:nvSpPr>
        <p:spPr>
          <a:xfrm>
            <a:off x="5318760" y="3387725"/>
            <a:ext cx="664019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vt. 欣赏；重视；感激；领会</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0" name="标题 1"/>
          <p:cNvSpPr>
            <a:spLocks noGrp="1"/>
          </p:cNvSpPr>
          <p:nvPr/>
        </p:nvSpPr>
        <p:spPr>
          <a:xfrm>
            <a:off x="338455" y="386969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词根词缀：ap(去)+preci(价值)+ate(动词后缀)：去理解其中的价值——</a:t>
            </a:r>
            <a:r>
              <a:rPr sz="2400" u="sng" spc="0">
                <a:solidFill>
                  <a:schemeClr val="accent2">
                    <a:lumMod val="75000"/>
                  </a:schemeClr>
                </a:solidFill>
                <a:latin typeface="Times New Roman" panose="02020603050405020304" charset="0"/>
                <a:ea typeface="+mn-ea"/>
                <a:cs typeface="Times New Roman" panose="02020603050405020304" charset="0"/>
              </a:rPr>
              <a:t>                         </a:t>
            </a:r>
            <a:endParaRPr sz="2400" u="sng"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38455" y="4387850"/>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练：</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a:t>
            </a:r>
            <a:r>
              <a:rPr sz="2400" spc="0">
                <a:solidFill>
                  <a:schemeClr val="accent2">
                    <a:lumMod val="75000"/>
                  </a:schemeClr>
                </a:solidFill>
                <a:latin typeface="Times New Roman" panose="02020603050405020304" charset="0"/>
                <a:ea typeface="+mn-ea"/>
                <a:cs typeface="Times New Roman" panose="02020603050405020304" charset="0"/>
                <a:sym typeface="+mn-ea"/>
              </a:rPr>
              <a:t>ppreciate </a:t>
            </a:r>
            <a:r>
              <a:rPr sz="2400" spc="0">
                <a:latin typeface="Times New Roman" panose="02020603050405020304" charset="0"/>
                <a:ea typeface="+mn-ea"/>
                <a:cs typeface="Times New Roman" panose="02020603050405020304" charset="0"/>
              </a:rPr>
              <a:t>China</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culture and history through this amazing language.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通过汉语这一奇妙的语言</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中国的文化和历史。</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Anyone can </a:t>
            </a:r>
            <a:r>
              <a:rPr sz="2400" spc="0">
                <a:solidFill>
                  <a:schemeClr val="accent2">
                    <a:lumMod val="75000"/>
                  </a:schemeClr>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our music.任何人都能</a:t>
            </a:r>
            <a:r>
              <a:rPr sz="2400" u="sng" spc="0">
                <a:solidFill>
                  <a:schemeClr val="tx1"/>
                </a:solidFill>
                <a:latin typeface="Times New Roman" panose="02020603050405020304" charset="0"/>
                <a:ea typeface="+mn-ea"/>
                <a:cs typeface="Times New Roman" panose="02020603050405020304" charset="0"/>
              </a:rPr>
              <a:t> </a:t>
            </a:r>
            <a:r>
              <a:rPr lang="en-US" altLang="zh-CN" sz="2400" u="sng" spc="0">
                <a:solidFill>
                  <a:schemeClr val="tx1"/>
                </a:solidFill>
                <a:latin typeface="Times New Roman" panose="02020603050405020304" charset="0"/>
                <a:ea typeface="+mn-ea"/>
                <a:cs typeface="Times New Roman" panose="02020603050405020304" charset="0"/>
              </a:rPr>
              <a:t>_</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我们的音乐</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happiest are those who can</a:t>
            </a:r>
            <a:r>
              <a:rPr sz="2400" spc="0">
                <a:solidFill>
                  <a:schemeClr val="accent2">
                    <a:lumMod val="75000"/>
                  </a:schemeClr>
                </a:solidFill>
                <a:latin typeface="Times New Roman" panose="02020603050405020304" charset="0"/>
                <a:ea typeface="+mn-ea"/>
                <a:cs typeface="Times New Roman" panose="02020603050405020304" charset="0"/>
              </a:rPr>
              <a:t> appreciate</a:t>
            </a:r>
            <a:r>
              <a:rPr sz="2400" spc="0">
                <a:latin typeface="Times New Roman" panose="02020603050405020304" charset="0"/>
                <a:ea typeface="+mn-ea"/>
                <a:cs typeface="Times New Roman" panose="02020603050405020304" charset="0"/>
              </a:rPr>
              <a:t> the beauty of life. 最幸福的人是那些能</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生活之美的人。</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784600" y="512699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欣赏</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6369685" y="54597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欣赏</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339090" y="6188710"/>
            <a:ext cx="1853565" cy="622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欣赏</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4" name="文本框 3"/>
          <p:cNvSpPr txBox="1"/>
          <p:nvPr/>
        </p:nvSpPr>
        <p:spPr>
          <a:xfrm>
            <a:off x="529590" y="1144905"/>
            <a:ext cx="8006080" cy="460375"/>
          </a:xfrm>
          <a:prstGeom prst="rect">
            <a:avLst/>
          </a:prstGeom>
          <a:noFill/>
        </p:spPr>
        <p:txBody>
          <a:bodyPr wrap="square" rtlCol="0">
            <a:spAutoFit/>
          </a:bodyPr>
          <a:p>
            <a:pPr algn="l"/>
            <a:r>
              <a:rPr sz="2400" b="1">
                <a:solidFill>
                  <a:schemeClr val="accent2">
                    <a:lumMod val="75000"/>
                  </a:schemeClr>
                </a:solidFill>
                <a:latin typeface="Times New Roman" panose="02020603050405020304" charset="0"/>
                <a:cs typeface="Times New Roman" panose="02020603050405020304" charset="0"/>
                <a:sym typeface="+mn-ea"/>
              </a:rPr>
              <a:t>global affairs</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9675495" y="3869690"/>
            <a:ext cx="2586990" cy="460375"/>
          </a:xfrm>
          <a:prstGeom prst="rect">
            <a:avLst/>
          </a:prstGeom>
          <a:noFill/>
        </p:spPr>
        <p:txBody>
          <a:bodyPr wrap="square" rtlCol="0">
            <a:spAutoFit/>
          </a:bodyPr>
          <a:p>
            <a:pPr algn="just">
              <a:buClrTx/>
              <a:buSzTx/>
              <a:buFontTx/>
            </a:pPr>
            <a:r>
              <a:rPr lang="zh-CN" altLang="en-US" sz="2400" b="1" dirty="0">
                <a:solidFill>
                  <a:srgbClr val="7030A0"/>
                </a:solidFill>
                <a:uFillTx/>
                <a:latin typeface="Times New Roman" panose="02020603050405020304" charset="0"/>
                <a:cs typeface="Times New Roman" panose="02020603050405020304" charset="0"/>
                <a:sym typeface="+mn-ea"/>
              </a:rPr>
              <a:t>欣赏；感激 </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7088505" y="796290"/>
            <a:ext cx="2586990"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事务，事件</a:t>
            </a:r>
            <a:endParaRPr lang="en-US" altLang="en-US" sz="24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2">
                                            <p:txEl>
                                              <p:pRg st="0" end="0"/>
                                            </p:txEl>
                                          </p:spTgt>
                                        </p:tgtEl>
                                        <p:attrNameLst>
                                          <p:attrName>style.visibility</p:attrName>
                                        </p:attrNameLst>
                                      </p:cBhvr>
                                      <p:to>
                                        <p:strVal val="visible"/>
                                      </p:to>
                                    </p:set>
                                    <p:anim calcmode="lin" valueType="num">
                                      <p:cBhvr additive="base">
                                        <p:cTn id="7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
                                            <p:txEl>
                                              <p:pRg st="1" end="1"/>
                                            </p:txEl>
                                          </p:spTgt>
                                        </p:tgtEl>
                                        <p:attrNameLst>
                                          <p:attrName>style.visibility</p:attrName>
                                        </p:attrNameLst>
                                      </p:cBhvr>
                                      <p:to>
                                        <p:strVal val="visible"/>
                                      </p:to>
                                    </p:set>
                                    <p:anim calcmode="lin" valueType="num">
                                      <p:cBhvr additive="base">
                                        <p:cTn id="8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2">
                                            <p:txEl>
                                              <p:pRg st="2" end="2"/>
                                            </p:txEl>
                                          </p:spTgt>
                                        </p:tgtEl>
                                        <p:attrNameLst>
                                          <p:attrName>style.visibility</p:attrName>
                                        </p:attrNameLst>
                                      </p:cBhvr>
                                      <p:to>
                                        <p:strVal val="visible"/>
                                      </p:to>
                                    </p:set>
                                    <p:anim calcmode="lin" valueType="num">
                                      <p:cBhvr additive="base">
                                        <p:cTn id="8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2">
                                            <p:txEl>
                                              <p:pRg st="3" end="3"/>
                                            </p:txEl>
                                          </p:spTgt>
                                        </p:tgtEl>
                                        <p:attrNameLst>
                                          <p:attrName>style.visibility</p:attrName>
                                        </p:attrNameLst>
                                      </p:cBhvr>
                                      <p:to>
                                        <p:strVal val="visible"/>
                                      </p:to>
                                    </p:set>
                                    <p:anim calcmode="lin" valueType="num">
                                      <p:cBhvr additive="base">
                                        <p:cTn id="8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2">
                                            <p:txEl>
                                              <p:pRg st="4" end="4"/>
                                            </p:txEl>
                                          </p:spTgt>
                                        </p:tgtEl>
                                        <p:attrNameLst>
                                          <p:attrName>style.visibility</p:attrName>
                                        </p:attrNameLst>
                                      </p:cBhvr>
                                      <p:to>
                                        <p:strVal val="visible"/>
                                      </p:to>
                                    </p:set>
                                    <p:anim calcmode="lin" valueType="num">
                                      <p:cBhvr additive="base">
                                        <p:cTn id="9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2">
                                            <p:txEl>
                                              <p:pRg st="5" end="5"/>
                                            </p:txEl>
                                          </p:spTgt>
                                        </p:tgtEl>
                                        <p:attrNameLst>
                                          <p:attrName>style.visibility</p:attrName>
                                        </p:attrNameLst>
                                      </p:cBhvr>
                                      <p:to>
                                        <p:strVal val="visible"/>
                                      </p:to>
                                    </p:set>
                                    <p:anim calcmode="lin" valueType="num">
                                      <p:cBhvr additive="base">
                                        <p:cTn id="9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additive="base">
                                        <p:cTn id="109" dur="500" fill="hold"/>
                                        <p:tgtEl>
                                          <p:spTgt spid="6"/>
                                        </p:tgtEl>
                                        <p:attrNameLst>
                                          <p:attrName>ppt_x</p:attrName>
                                        </p:attrNameLst>
                                      </p:cBhvr>
                                      <p:tavLst>
                                        <p:tav tm="0">
                                          <p:val>
                                            <p:strVal val="#ppt_x"/>
                                          </p:val>
                                        </p:tav>
                                        <p:tav tm="100000">
                                          <p:val>
                                            <p:strVal val="#ppt_x"/>
                                          </p:val>
                                        </p:tav>
                                      </p:tavLst>
                                    </p:anim>
                                    <p:anim calcmode="lin" valueType="num">
                                      <p:cBhvr additive="base">
                                        <p:cTn id="1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ppt_x"/>
                                          </p:val>
                                        </p:tav>
                                        <p:tav tm="100000">
                                          <p:val>
                                            <p:strVal val="#ppt_x"/>
                                          </p:val>
                                        </p:tav>
                                      </p:tavLst>
                                    </p:anim>
                                    <p:anim calcmode="lin" valueType="num">
                                      <p:cBhvr additive="base">
                                        <p:cTn id="1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17" grpId="0"/>
      <p:bldP spid="17" grpId="1"/>
      <p:bldP spid="21" grpId="0"/>
      <p:bldP spid="21" grpId="1"/>
      <p:bldP spid="7" grpId="0"/>
      <p:bldP spid="7" grpId="1"/>
      <p:bldP spid="14" grpId="0"/>
      <p:bldP spid="14" grpId="1"/>
      <p:bldP spid="20" grpId="0"/>
      <p:bldP spid="20" grpId="1"/>
      <p:bldP spid="13" grpId="0"/>
      <p:bldP spid="13" grpId="1"/>
      <p:bldP spid="6" grpId="0"/>
      <p:bldP spid="6" grpId="1"/>
      <p:bldP spid="8" grpId="0"/>
      <p:bldP spid="8" grpId="1"/>
      <p:bldP spid="4" grpId="0"/>
      <p:bldP spid="4" grpId="1"/>
      <p:bldP spid="5" grpId="0"/>
      <p:bldP spid="5"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3215" y="229235"/>
            <a:ext cx="11682095" cy="6414135"/>
          </a:xfrm>
        </p:spPr>
        <p:txBody>
          <a:bodyPr/>
          <a:p>
            <a:pPr marL="0" indent="0">
              <a:lnSpc>
                <a:spcPts val="2500"/>
              </a:lnSpc>
              <a:buNone/>
            </a:pP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Englishspeakers can understand each other even if </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they don’t speak the same kind of English. </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以英语作为母语的人，即使他们所讲不是同一种英语，他们也</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能彼此听懂。</a:t>
            </a:r>
            <a:endParaRPr lang="en-US" altLang="zh-CN" sz="3200" b="1">
              <a:uFillTx/>
              <a:latin typeface="Times New Roman" panose="02020603050405020304" charset="0"/>
              <a:cs typeface="Times New Roman" panose="02020603050405020304" charset="0"/>
            </a:endParaRPr>
          </a:p>
          <a:p>
            <a:pPr marL="0" indent="0">
              <a:lnSpc>
                <a:spcPts val="2500"/>
              </a:lnSpc>
              <a:buNone/>
            </a:pP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China is our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country, and Chinese is our native language.</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中国是我们的祖国，汉语是我们的母语。</a:t>
            </a:r>
            <a:endParaRPr lang="en-US" altLang="zh-CN" sz="3200" b="1">
              <a:uFillTx/>
              <a:latin typeface="Times New Roman" panose="02020603050405020304" charset="0"/>
              <a:cs typeface="Times New Roman" panose="02020603050405020304" charset="0"/>
            </a:endParaRPr>
          </a:p>
          <a:p>
            <a:pPr marL="0" indent="0">
              <a:lnSpc>
                <a:spcPts val="2500"/>
              </a:lnSpc>
              <a:buNone/>
            </a:pP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Australians are proud of their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wildlife. </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澳大利亚人为他们的野生动物感到骄傲。</a:t>
            </a:r>
            <a:endParaRPr lang="en-US" altLang="zh-CN" sz="3200" b="1">
              <a:uFillTx/>
              <a:latin typeface="Times New Roman" panose="02020603050405020304" charset="0"/>
              <a:cs typeface="Times New Roman" panose="02020603050405020304" charset="0"/>
            </a:endParaRPr>
          </a:p>
          <a:p>
            <a:pPr marL="0" indent="0">
              <a:lnSpc>
                <a:spcPts val="2500"/>
              </a:lnSpc>
              <a:buNone/>
            </a:pP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The panda is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to China. 大熊猫产于中国。</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He is a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of Beijing.他是北京人。</a:t>
            </a:r>
            <a:endParaRPr lang="en-US" altLang="zh-CN" sz="3200" b="1">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1"/>
          <p:cNvSpPr>
            <a:spLocks noGrp="1"/>
          </p:cNvSpPr>
          <p:nvPr/>
        </p:nvSpPr>
        <p:spPr>
          <a:xfrm>
            <a:off x="233680" y="25590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His talents are not fully </a:t>
            </a:r>
            <a:r>
              <a:rPr sz="2400" spc="0">
                <a:solidFill>
                  <a:schemeClr val="accent2">
                    <a:lumMod val="75000"/>
                  </a:schemeClr>
                </a:solidFill>
                <a:latin typeface="Times New Roman" panose="02020603050405020304" charset="0"/>
                <a:ea typeface="+mn-ea"/>
                <a:cs typeface="Times New Roman" panose="02020603050405020304" charset="0"/>
              </a:rPr>
              <a:t>appreciated</a:t>
            </a:r>
            <a:r>
              <a:rPr sz="2400" spc="0">
                <a:latin typeface="Times New Roman" panose="02020603050405020304" charset="0"/>
                <a:ea typeface="+mn-ea"/>
                <a:cs typeface="Times New Roman" panose="02020603050405020304" charset="0"/>
              </a:rPr>
              <a:t> in that company. 他的才干在那家公司未受到充分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I'd greatly </a:t>
            </a:r>
            <a:r>
              <a:rPr sz="2400" spc="0">
                <a:solidFill>
                  <a:schemeClr val="accent2">
                    <a:lumMod val="75000"/>
                  </a:schemeClr>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your support .我非常</a:t>
            </a:r>
            <a:r>
              <a:rPr sz="2400" spc="0">
                <a:latin typeface="Times New Roman" panose="02020603050405020304" charset="0"/>
                <a:ea typeface="+mn-ea"/>
                <a:cs typeface="Times New Roman" panose="02020603050405020304" charset="0"/>
                <a:sym typeface="+mn-ea"/>
              </a:rPr>
              <a:t> </a:t>
            </a:r>
            <a:r>
              <a:rPr sz="2400" u="sng" spc="0">
                <a:latin typeface="Times New Roman" panose="02020603050405020304" charset="0"/>
                <a:ea typeface="+mn-ea"/>
                <a:cs typeface="Times New Roman" panose="02020603050405020304" charset="0"/>
                <a:sym typeface="+mn-ea"/>
              </a:rPr>
              <a:t>              </a:t>
            </a:r>
            <a:r>
              <a:rPr sz="2400" spc="0">
                <a:latin typeface="Times New Roman" panose="02020603050405020304" charset="0"/>
                <a:ea typeface="+mn-ea"/>
                <a:cs typeface="Times New Roman" panose="02020603050405020304" charset="0"/>
              </a:rPr>
              <a:t>你的支持。</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233680" y="156527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感激（某人）做某事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would much</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your doing him that favor. 如果你能帮他这个忙，他会非常感激的。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a:t>
            </a:r>
            <a:r>
              <a:rPr sz="2400" spc="0">
                <a:solidFill>
                  <a:schemeClr val="accent2">
                    <a:lumMod val="75000"/>
                  </a:schemeClr>
                </a:solidFill>
                <a:latin typeface="Times New Roman" panose="02020603050405020304" charset="0"/>
                <a:ea typeface="+mn-ea"/>
                <a:cs typeface="Times New Roman" panose="02020603050405020304" charset="0"/>
              </a:rPr>
              <a:t>appreciated</a:t>
            </a:r>
            <a:r>
              <a:rPr sz="2400" spc="0">
                <a:latin typeface="Times New Roman" panose="02020603050405020304" charset="0"/>
                <a:ea typeface="+mn-ea"/>
                <a:cs typeface="Times New Roman" panose="02020603050405020304" charset="0"/>
              </a:rPr>
              <a:t> the danger, so she turned and walked away. 她</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到了危险，于是转身走开。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didn't fully </a:t>
            </a:r>
            <a:r>
              <a:rPr sz="2400" spc="0">
                <a:solidFill>
                  <a:schemeClr val="accent2">
                    <a:lumMod val="75000"/>
                  </a:schemeClr>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that he was seriously ill. 我们没有充分</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到他的病情很严重。</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4029075"/>
            <a:ext cx="11920220" cy="1360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如果你能……，我将感激不尽</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d </a:t>
            </a:r>
            <a:r>
              <a:rPr sz="2400" spc="0">
                <a:solidFill>
                  <a:schemeClr val="tx1"/>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if you could let me know in advance whether or not you will come.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如果你能提前让我知道你是否来，我将感激不尽。</a:t>
            </a:r>
            <a:endParaRPr sz="2400" spc="0">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56615" y="59309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赏识</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6068060" y="96647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感激</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429510" y="193802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appreciate</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8639810" y="262445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意识</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8960485" y="342074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认识</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2169795" y="4353560"/>
            <a:ext cx="394335"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it</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文本框 8"/>
          <p:cNvSpPr txBox="1"/>
          <p:nvPr/>
        </p:nvSpPr>
        <p:spPr>
          <a:xfrm>
            <a:off x="552450" y="1567815"/>
            <a:ext cx="6129655" cy="460375"/>
          </a:xfrm>
          <a:prstGeom prst="rect">
            <a:avLst/>
          </a:prstGeom>
          <a:noFill/>
        </p:spPr>
        <p:txBody>
          <a:bodyPr wrap="square" rtlCol="0">
            <a:spAutoFit/>
          </a:bodyPr>
          <a:p>
            <a:pPr algn="just">
              <a:buClrTx/>
              <a:buSzTx/>
              <a:buFontTx/>
            </a:pPr>
            <a:r>
              <a:rPr sz="2400" b="1">
                <a:solidFill>
                  <a:schemeClr val="accent2">
                    <a:lumMod val="75000"/>
                  </a:schemeClr>
                </a:solidFill>
                <a:latin typeface="Times New Roman" panose="02020603050405020304" charset="0"/>
                <a:cs typeface="Times New Roman" panose="02020603050405020304" charset="0"/>
                <a:sym typeface="+mn-ea"/>
              </a:rPr>
              <a:t>appreciate (one</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s) doing sth.</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205740" y="4010025"/>
            <a:ext cx="6129655" cy="460375"/>
          </a:xfrm>
          <a:prstGeom prst="rect">
            <a:avLst/>
          </a:prstGeom>
          <a:noFill/>
        </p:spPr>
        <p:txBody>
          <a:bodyPr wrap="square" rtlCol="0">
            <a:spAutoFit/>
          </a:bodyPr>
          <a:p>
            <a:pPr algn="just">
              <a:buClrTx/>
              <a:buSzTx/>
              <a:buFontTx/>
            </a:pPr>
            <a:r>
              <a:rPr sz="2400" b="1">
                <a:solidFill>
                  <a:schemeClr val="accent2">
                    <a:lumMod val="75000"/>
                  </a:schemeClr>
                </a:solidFill>
                <a:latin typeface="Times New Roman" panose="02020603050405020304" charset="0"/>
                <a:cs typeface="Times New Roman" panose="02020603050405020304" charset="0"/>
                <a:sym typeface="+mn-ea"/>
              </a:rPr>
              <a:t>I</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d appreciate it if you could do sth</a:t>
            </a:r>
            <a:r>
              <a:rPr sz="2400">
                <a:solidFill>
                  <a:schemeClr val="accent2">
                    <a:lumMod val="75000"/>
                  </a:schemeClr>
                </a:solidFill>
                <a:latin typeface="Times New Roman" panose="02020603050405020304" charset="0"/>
                <a:cs typeface="Times New Roman" panose="02020603050405020304" charset="0"/>
                <a:sym typeface="+mn-ea"/>
              </a:rPr>
              <a: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additive="base">
                                        <p:cTn id="2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 calcmode="lin" valueType="num">
                                      <p:cBhvr additive="base">
                                        <p:cTn id="4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 calcmode="lin" valueType="num">
                                      <p:cBhvr additive="base">
                                        <p:cTn id="4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additive="base">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 calcmode="lin" valueType="num">
                                      <p:cBhvr additive="base">
                                        <p:cTn id="7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anim calcmode="lin" valueType="num">
                                      <p:cBhvr additive="base">
                                        <p:cTn id="8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
                                            <p:txEl>
                                              <p:pRg st="2" end="2"/>
                                            </p:txEl>
                                          </p:spTgt>
                                        </p:tgtEl>
                                        <p:attrNameLst>
                                          <p:attrName>style.visibility</p:attrName>
                                        </p:attrNameLst>
                                      </p:cBhvr>
                                      <p:to>
                                        <p:strVal val="visible"/>
                                      </p:to>
                                    </p:set>
                                    <p:anim calcmode="lin" valueType="num">
                                      <p:cBhvr additive="base">
                                        <p:cTn id="8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 fill="hold"/>
                                        <p:tgtEl>
                                          <p:spTgt spid="8"/>
                                        </p:tgtEl>
                                        <p:attrNameLst>
                                          <p:attrName>ppt_x</p:attrName>
                                        </p:attrNameLst>
                                      </p:cBhvr>
                                      <p:tavLst>
                                        <p:tav tm="0">
                                          <p:val>
                                            <p:strVal val="#ppt_x"/>
                                          </p:val>
                                        </p:tav>
                                        <p:tav tm="100000">
                                          <p:val>
                                            <p:strVal val="#ppt_x"/>
                                          </p:val>
                                        </p:tav>
                                      </p:tavLst>
                                    </p:anim>
                                    <p:anim calcmode="lin" valueType="num">
                                      <p:cBhvr additive="base">
                                        <p:cTn id="9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4" grpId="0"/>
      <p:bldP spid="4" grpId="1"/>
      <p:bldP spid="9" grpId="0"/>
      <p:bldP spid="9" grpId="1"/>
      <p:bldP spid="5" grpId="0"/>
      <p:bldP spid="5" grpId="1"/>
      <p:bldP spid="6" grpId="0"/>
      <p:bldP spid="6" grpId="1"/>
      <p:bldP spid="7" grpId="0"/>
      <p:bldP spid="7" grpId="1"/>
      <p:bldP spid="11" grpId="0"/>
      <p:bldP spid="11" grpId="1"/>
      <p:bldP spid="8" grpId="0"/>
      <p:bldP spid="8"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1"/>
          <p:cNvSpPr>
            <a:spLocks noGrp="1"/>
          </p:cNvSpPr>
          <p:nvPr/>
        </p:nvSpPr>
        <p:spPr>
          <a:xfrm>
            <a:off x="233680" y="255905"/>
            <a:ext cx="11725275" cy="6219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/əˌpri:ʃiˈeɪʃn/ </a:t>
            </a:r>
            <a:r>
              <a:rPr sz="2400" spc="0">
                <a:solidFill>
                  <a:srgbClr val="7030A0"/>
                </a:solidFill>
                <a:latin typeface="Times New Roman" panose="02020603050405020304" charset="0"/>
                <a:ea typeface="+mn-ea"/>
                <a:cs typeface="Times New Roman" panose="02020603050405020304" charset="0"/>
              </a:rPr>
              <a:t>n. 欣赏；感激；领会；了解</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Learning Chinese calligraphy will increase your</a:t>
            </a:r>
            <a:r>
              <a:rPr sz="2400" spc="0">
                <a:solidFill>
                  <a:schemeClr val="accent2">
                    <a:lumMod val="75000"/>
                  </a:schemeClr>
                </a:solidFill>
                <a:latin typeface="Times New Roman" panose="02020603050405020304" charset="0"/>
                <a:ea typeface="+mn-ea"/>
                <a:cs typeface="Times New Roman" panose="02020603050405020304" charset="0"/>
              </a:rPr>
              <a:t> appreciation</a:t>
            </a:r>
            <a:r>
              <a:rPr sz="2400" spc="0">
                <a:latin typeface="Times New Roman" panose="02020603050405020304" charset="0"/>
                <a:ea typeface="+mn-ea"/>
                <a:cs typeface="Times New Roman" panose="02020603050405020304" charset="0"/>
              </a:rPr>
              <a:t> of Chinese culture.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学习中国书法将增加你对中国文化的鉴赏力。</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takes time to develop an </a:t>
            </a:r>
            <a:r>
              <a:rPr sz="2400" spc="0">
                <a:solidFill>
                  <a:schemeClr val="accent2">
                    <a:lumMod val="75000"/>
                  </a:schemeClr>
                </a:solidFill>
                <a:latin typeface="Times New Roman" panose="02020603050405020304" charset="0"/>
                <a:ea typeface="+mn-ea"/>
                <a:cs typeface="Times New Roman" panose="02020603050405020304" charset="0"/>
              </a:rPr>
              <a:t>appreciation</a:t>
            </a:r>
            <a:r>
              <a:rPr sz="2400" spc="0">
                <a:latin typeface="Times New Roman" panose="02020603050405020304" charset="0"/>
                <a:ea typeface="+mn-ea"/>
                <a:cs typeface="Times New Roman" panose="02020603050405020304" charset="0"/>
              </a:rPr>
              <a:t> for traditional culture, but the effort is worth it.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培养对传统文化的鉴赏是需要时间的，但也是值得的。</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take this opportunity to express our sincere </a:t>
            </a:r>
            <a:r>
              <a:rPr sz="2400" spc="0">
                <a:solidFill>
                  <a:schemeClr val="accent2">
                    <a:lumMod val="75000"/>
                  </a:schemeClr>
                </a:solidFill>
                <a:latin typeface="Times New Roman" panose="02020603050405020304" charset="0"/>
                <a:ea typeface="+mn-ea"/>
                <a:cs typeface="Times New Roman" panose="02020603050405020304" charset="0"/>
              </a:rPr>
              <a:t>appreciation</a:t>
            </a:r>
            <a:r>
              <a:rPr sz="2400" spc="0">
                <a:latin typeface="Times New Roman" panose="02020603050405020304" charset="0"/>
                <a:ea typeface="+mn-ea"/>
                <a:cs typeface="Times New Roman" panose="02020603050405020304" charset="0"/>
              </a:rPr>
              <a:t> of your help.</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借此机会我们对你们的帮助表示衷心的感谢</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have a stronger </a:t>
            </a:r>
            <a:r>
              <a:rPr sz="2400" spc="0">
                <a:solidFill>
                  <a:schemeClr val="accent2">
                    <a:lumMod val="75000"/>
                  </a:schemeClr>
                </a:solidFill>
                <a:latin typeface="Times New Roman" panose="02020603050405020304" charset="0"/>
                <a:ea typeface="+mn-ea"/>
                <a:cs typeface="Times New Roman" panose="02020603050405020304" charset="0"/>
              </a:rPr>
              <a:t>appreciation</a:t>
            </a:r>
            <a:r>
              <a:rPr sz="2400" spc="0">
                <a:latin typeface="Times New Roman" panose="02020603050405020304" charset="0"/>
                <a:ea typeface="+mn-ea"/>
                <a:cs typeface="Times New Roman" panose="02020603050405020304" charset="0"/>
              </a:rPr>
              <a:t> of the importance of education.</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他们对教育的重要性有了更深的理解。</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2" name="文本框 1"/>
          <p:cNvSpPr txBox="1"/>
          <p:nvPr/>
        </p:nvSpPr>
        <p:spPr>
          <a:xfrm>
            <a:off x="554990" y="255905"/>
            <a:ext cx="276225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appreciation</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anim calcmode="lin" valueType="num">
                                      <p:cBhvr additive="base">
                                        <p:cTn id="19"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xEl>
                                              <p:pRg st="3" end="3"/>
                                            </p:txEl>
                                          </p:spTgt>
                                        </p:tgtEl>
                                        <p:attrNameLst>
                                          <p:attrName>style.visibility</p:attrName>
                                        </p:attrNameLst>
                                      </p:cBhvr>
                                      <p:to>
                                        <p:strVal val="visible"/>
                                      </p:to>
                                    </p:set>
                                    <p:anim calcmode="lin" valueType="num">
                                      <p:cBhvr additive="base">
                                        <p:cTn id="23"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 calcmode="lin" valueType="num">
                                      <p:cBhvr additive="base">
                                        <p:cTn id="2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anim calcmode="lin" valueType="num">
                                      <p:cBhvr additive="base">
                                        <p:cTn id="31"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xEl>
                                              <p:pRg st="8" end="8"/>
                                            </p:txEl>
                                          </p:spTgt>
                                        </p:tgtEl>
                                        <p:attrNameLst>
                                          <p:attrName>style.visibility</p:attrName>
                                        </p:attrNameLst>
                                      </p:cBhvr>
                                      <p:to>
                                        <p:strVal val="visible"/>
                                      </p:to>
                                    </p:set>
                                    <p:anim calcmode="lin" valueType="num">
                                      <p:cBhvr additive="base">
                                        <p:cTn id="35"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xEl>
                                              <p:pRg st="9" end="9"/>
                                            </p:txEl>
                                          </p:spTgt>
                                        </p:tgtEl>
                                        <p:attrNameLst>
                                          <p:attrName>style.visibility</p:attrName>
                                        </p:attrNameLst>
                                      </p:cBhvr>
                                      <p:to>
                                        <p:strVal val="visible"/>
                                      </p:to>
                                    </p:set>
                                    <p:anim calcmode="lin" valueType="num">
                                      <p:cBhvr additive="base">
                                        <p:cTn id="39" dur="500" fill="hold"/>
                                        <p:tgtEl>
                                          <p:spTgt spid="2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xEl>
                                              <p:pRg st="11" end="11"/>
                                            </p:txEl>
                                          </p:spTgt>
                                        </p:tgtEl>
                                        <p:attrNameLst>
                                          <p:attrName>style.visibility</p:attrName>
                                        </p:attrNameLst>
                                      </p:cBhvr>
                                      <p:to>
                                        <p:strVal val="visible"/>
                                      </p:to>
                                    </p:set>
                                    <p:anim calcmode="lin" valueType="num">
                                      <p:cBhvr additive="base">
                                        <p:cTn id="43" dur="500" fill="hold"/>
                                        <p:tgtEl>
                                          <p:spTgt spid="2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xEl>
                                              <p:pRg st="12" end="12"/>
                                            </p:txEl>
                                          </p:spTgt>
                                        </p:tgtEl>
                                        <p:attrNameLst>
                                          <p:attrName>style.visibility</p:attrName>
                                        </p:attrNameLst>
                                      </p:cBhvr>
                                      <p:to>
                                        <p:strVal val="visible"/>
                                      </p:to>
                                    </p:set>
                                    <p:anim calcmode="lin" valueType="num">
                                      <p:cBhvr additive="base">
                                        <p:cTn id="47"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pric-价值填空"/>
          <p:cNvPicPr>
            <a:picLocks noChangeAspect="1"/>
          </p:cNvPicPr>
          <p:nvPr/>
        </p:nvPicPr>
        <p:blipFill>
          <a:blip r:embed="rId1"/>
          <a:stretch>
            <a:fillRect/>
          </a:stretch>
        </p:blipFill>
        <p:spPr>
          <a:xfrm>
            <a:off x="109220" y="1113790"/>
            <a:ext cx="11758295" cy="3543300"/>
          </a:xfrm>
          <a:prstGeom prst="rect">
            <a:avLst/>
          </a:prstGeom>
        </p:spPr>
      </p:pic>
      <p:sp>
        <p:nvSpPr>
          <p:cNvPr id="5" name="标题 1"/>
          <p:cNvSpPr>
            <a:spLocks noGrp="1"/>
          </p:cNvSpPr>
          <p:nvPr/>
        </p:nvSpPr>
        <p:spPr>
          <a:xfrm>
            <a:off x="5853430" y="2635250"/>
            <a:ext cx="806450" cy="3962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价值</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576820" y="2891790"/>
            <a:ext cx="203136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奖赏；奖品；奖金</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497695" y="1501140"/>
            <a:ext cx="11398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昂贵的</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7900035" y="3736975"/>
            <a:ext cx="1362075" cy="3962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称赞，赞美</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585325" y="1906905"/>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无价的，稀世的</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8804910" y="232156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at the price of</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164955" y="3482975"/>
            <a:ext cx="15100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in praise of</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042400" y="3949065"/>
            <a:ext cx="21501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sing high praise for</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392045" y="1371600"/>
            <a:ext cx="18554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评价，评估</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424305" y="2056765"/>
            <a:ext cx="29044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欣赏；重视；感激；领会</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56235" y="2668270"/>
            <a:ext cx="2185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appreciation</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338070" y="3361055"/>
            <a:ext cx="9740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珍贵的</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362075" y="3947160"/>
            <a:ext cx="10001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漂亮的</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可爱的</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7616190" y="1933575"/>
            <a:ext cx="1348740" cy="4921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价格；代价</a:t>
            </a:r>
            <a:endParaRPr sz="18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2673985" y="4027805"/>
            <a:ext cx="13049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很；相当</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5" grpId="0"/>
      <p:bldP spid="15" grpId="1"/>
      <p:bldP spid="16" grpId="0"/>
      <p:bldP spid="16" grpId="1"/>
      <p:bldP spid="17" grpId="0"/>
      <p:bldP spid="17" grpId="1"/>
      <p:bldP spid="18" grpId="0"/>
      <p:bldP spid="18" grpId="1"/>
      <p:bldP spid="19" grpId="0"/>
      <p:bldP spid="19" grpId="1"/>
      <p:bldP spid="2" grpId="0"/>
      <p:bldP spid="2" grpId="1"/>
      <p:bldP spid="20" grpId="0"/>
      <p:bldP spid="20" grpId="1"/>
      <p:bldP spid="9" grpId="0"/>
      <p:bldP spid="9" grpId="1"/>
      <p:bldP spid="11" grpId="0"/>
      <p:bldP spid="11" grpId="1"/>
      <p:bldP spid="12" grpId="0"/>
      <p:bldP spid="12" grpId="1"/>
      <p:bldP spid="4" grpId="0"/>
      <p:bldP spid="4" grpId="1"/>
      <p:bldP spid="10" grpId="0"/>
      <p:bldP spid="10" grpId="1"/>
      <p:bldP spid="13" grpId="0"/>
      <p:bldP spid="13" grpId="1"/>
      <p:bldP spid="14" grpId="0"/>
      <p:bldP spid="14"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146050" y="128968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Scanning is looking at the text quickly to find</a:t>
            </a:r>
            <a:r>
              <a:rPr sz="2400" spc="0">
                <a:solidFill>
                  <a:schemeClr val="accent2">
                    <a:lumMod val="75000"/>
                  </a:schemeClr>
                </a:solidFill>
                <a:latin typeface="Times New Roman" panose="02020603050405020304" charset="0"/>
                <a:ea typeface="+mn-ea"/>
                <a:cs typeface="Times New Roman" panose="02020603050405020304" charset="0"/>
              </a:rPr>
              <a:t> specific</a:t>
            </a:r>
            <a:r>
              <a:rPr sz="2400" spc="0">
                <a:latin typeface="Times New Roman" panose="02020603050405020304" charset="0"/>
                <a:ea typeface="+mn-ea"/>
                <a:cs typeface="Times New Roman" panose="02020603050405020304" charset="0"/>
              </a:rPr>
              <a:t> information such as dates or numbers.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浏览是快速看课文以找到特定的信息，如日期或数字。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money was collected for a </a:t>
            </a:r>
            <a:r>
              <a:rPr sz="2400" spc="0">
                <a:solidFill>
                  <a:schemeClr val="accent2">
                    <a:lumMod val="75000"/>
                  </a:schemeClr>
                </a:solidFill>
                <a:latin typeface="Times New Roman" panose="02020603050405020304" charset="0"/>
                <a:ea typeface="+mn-ea"/>
                <a:cs typeface="Times New Roman" panose="02020603050405020304" charset="0"/>
              </a:rPr>
              <a:t>specific</a:t>
            </a:r>
            <a:r>
              <a:rPr sz="2400" spc="0">
                <a:latin typeface="Times New Roman" panose="02020603050405020304" charset="0"/>
                <a:ea typeface="+mn-ea"/>
                <a:cs typeface="Times New Roman" panose="02020603050405020304" charset="0"/>
              </a:rPr>
              <a:t> purpose.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这笔钱是为一个特定用途而筹集的。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must be based on general ideas rather than </a:t>
            </a:r>
            <a:r>
              <a:rPr sz="2400" spc="0">
                <a:solidFill>
                  <a:schemeClr val="accent2">
                    <a:lumMod val="75000"/>
                  </a:schemeClr>
                </a:solidFill>
                <a:latin typeface="Times New Roman" panose="02020603050405020304" charset="0"/>
                <a:ea typeface="+mn-ea"/>
                <a:cs typeface="Times New Roman" panose="02020603050405020304" charset="0"/>
              </a:rPr>
              <a:t>specific</a:t>
            </a:r>
            <a:r>
              <a:rPr sz="2400" spc="0">
                <a:latin typeface="Times New Roman" panose="02020603050405020304" charset="0"/>
                <a:ea typeface="+mn-ea"/>
                <a:cs typeface="Times New Roman" panose="02020603050405020304" charset="0"/>
              </a:rPr>
              <a:t> examples.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必须以普遍的观念而不是以特殊的例子为基础。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 asked him to be more</a:t>
            </a:r>
            <a:r>
              <a:rPr sz="2400" spc="0">
                <a:solidFill>
                  <a:schemeClr val="accent2">
                    <a:lumMod val="75000"/>
                  </a:schemeClr>
                </a:solidFill>
                <a:latin typeface="Times New Roman" panose="02020603050405020304" charset="0"/>
                <a:ea typeface="+mn-ea"/>
                <a:cs typeface="Times New Roman" panose="02020603050405020304" charset="0"/>
              </a:rPr>
              <a:t> specific.</a:t>
            </a:r>
            <a:r>
              <a:rPr sz="2400" spc="0">
                <a:latin typeface="Times New Roman" panose="02020603050405020304" charset="0"/>
                <a:ea typeface="+mn-ea"/>
                <a:cs typeface="Times New Roman" panose="02020603050405020304" charset="0"/>
              </a:rPr>
              <a:t>我要求他说得更具体些。</a:t>
            </a:r>
            <a:endParaRPr sz="2400"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100330" y="1492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29</a:t>
            </a:r>
            <a:r>
              <a:rPr sz="3200">
                <a:latin typeface="Times New Roman" panose="02020603050405020304" charset="0"/>
                <a:ea typeface="+mn-ea"/>
                <a:cs typeface="Times New Roman" panose="02020603050405020304" charset="0"/>
              </a:rPr>
              <a:t>.specific/spəˈsɪfɪk/</a:t>
            </a:r>
            <a:endParaRPr sz="3200">
              <a:latin typeface="Times New Roman" panose="02020603050405020304" charset="0"/>
              <a:ea typeface="+mn-ea"/>
              <a:cs typeface="Times New Roman" panose="02020603050405020304" charset="0"/>
            </a:endParaRPr>
          </a:p>
        </p:txBody>
      </p:sp>
      <p:sp>
        <p:nvSpPr>
          <p:cNvPr id="9" name="标题 1"/>
          <p:cNvSpPr>
            <a:spLocks noGrp="1"/>
          </p:cNvSpPr>
          <p:nvPr/>
        </p:nvSpPr>
        <p:spPr>
          <a:xfrm>
            <a:off x="4282440" y="113665"/>
            <a:ext cx="729361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adj. 特定的；明确的；具体的</a:t>
            </a:r>
            <a:endParaRPr sz="320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 calcmode="lin" valueType="num">
                                      <p:cBhvr additive="base">
                                        <p:cTn id="2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spec-特别填空"/>
          <p:cNvPicPr>
            <a:picLocks noChangeAspect="1"/>
          </p:cNvPicPr>
          <p:nvPr/>
        </p:nvPicPr>
        <p:blipFill>
          <a:blip r:embed="rId1"/>
          <a:stretch>
            <a:fillRect/>
          </a:stretch>
        </p:blipFill>
        <p:spPr>
          <a:xfrm>
            <a:off x="26670" y="1354455"/>
            <a:ext cx="12178665" cy="3737610"/>
          </a:xfrm>
          <a:prstGeom prst="rect">
            <a:avLst/>
          </a:prstGeom>
        </p:spPr>
      </p:pic>
      <p:sp>
        <p:nvSpPr>
          <p:cNvPr id="5" name="标题 1"/>
          <p:cNvSpPr>
            <a:spLocks noGrp="1"/>
          </p:cNvSpPr>
          <p:nvPr/>
        </p:nvSpPr>
        <p:spPr>
          <a:xfrm>
            <a:off x="4766310" y="3051810"/>
            <a:ext cx="1154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特别</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141210" y="2874645"/>
            <a:ext cx="299021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专门从事，专攻</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349865" y="1786255"/>
            <a:ext cx="20808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特</a:t>
            </a:r>
            <a:r>
              <a:rPr sz="1800" spc="0">
                <a:solidFill>
                  <a:schemeClr val="tx1"/>
                </a:solidFill>
                <a:latin typeface="Times New Roman" panose="02020603050405020304" charset="0"/>
                <a:ea typeface="+mn-ea"/>
                <a:cs typeface="Times New Roman" panose="02020603050405020304" charset="0"/>
              </a:rPr>
              <a:t>别</a:t>
            </a:r>
            <a:r>
              <a:rPr lang="en-US" altLang="zh-CN" sz="1800" spc="0">
                <a:solidFill>
                  <a:schemeClr val="tx1"/>
                </a:solidFill>
                <a:latin typeface="Times New Roman" panose="02020603050405020304" charset="0"/>
                <a:ea typeface="+mn-ea"/>
                <a:cs typeface="Times New Roman" panose="02020603050405020304" charset="0"/>
              </a:rPr>
              <a:t>地；专门地</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7046595" y="3535680"/>
            <a:ext cx="18313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特</a:t>
            </a:r>
            <a:r>
              <a:rPr sz="1800" spc="0">
                <a:solidFill>
                  <a:schemeClr val="tx1"/>
                </a:solidFill>
                <a:latin typeface="Times New Roman" panose="02020603050405020304" charset="0"/>
                <a:ea typeface="+mn-ea"/>
                <a:cs typeface="Times New Roman" panose="02020603050405020304" charset="0"/>
              </a:rPr>
              <a:t>别的，特殊的</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0227945" y="2252345"/>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专家；专业人员</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018395" y="3535045"/>
            <a:ext cx="1667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格外;尤其</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6704330" y="4237990"/>
            <a:ext cx="33864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调味品，香料;风味，情趣</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273175" y="1680210"/>
            <a:ext cx="28130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明确的,具体的;特有的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812925" y="2356485"/>
            <a:ext cx="18599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详述;说明书</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715135" y="3075305"/>
            <a:ext cx="2185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明确说明;详述</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357755" y="3754120"/>
            <a:ext cx="19488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增加;繁殖</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243455" y="4411980"/>
            <a:ext cx="19932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物种（单复同形）</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6956425" y="2001520"/>
            <a:ext cx="2638425" cy="4565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特别的，特殊的;专用的</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9" grpId="0"/>
      <p:bldP spid="10" grpId="0"/>
      <p:bldP spid="11" grpId="0"/>
      <p:bldP spid="13" grpId="0"/>
      <p:bldP spid="14" grpId="0"/>
      <p:bldP spid="15" grpId="0"/>
      <p:bldP spid="16" grpId="0"/>
      <p:bldP spid="17" grpId="0"/>
      <p:bldP spid="18" grpId="0"/>
      <p:bldP spid="19"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30. </a:t>
            </a:r>
            <a:r>
              <a:rPr lang="zh-CN" sz="3200" b="1">
                <a:latin typeface="Times New Roman" panose="02020603050405020304" charset="0"/>
                <a:cs typeface="Times New Roman" panose="02020603050405020304" charset="0"/>
              </a:rPr>
              <a:t>struggle /ˈstrʌgl/</a:t>
            </a:r>
            <a:endParaRPr lang="zh-CN" altLang="en-US"/>
          </a:p>
        </p:txBody>
      </p:sp>
      <p:sp>
        <p:nvSpPr>
          <p:cNvPr id="17" name="文本框 16"/>
          <p:cNvSpPr txBox="1"/>
          <p:nvPr/>
        </p:nvSpPr>
        <p:spPr>
          <a:xfrm>
            <a:off x="399224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vi.&amp; n.斗争；奋斗；挣扎；努力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音义相通：死抓勾   助记：他</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死抓着吊车上的钩子才没有掉下去。</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372110" y="1360805"/>
            <a:ext cx="11366500" cy="483108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When I started studying German , it was a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当我开始学习德语时，那是一件很难的事。</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Losing weight was a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struggle</a:t>
            </a:r>
            <a:r>
              <a:rPr sz="2800" b="1">
                <a:uFillTx/>
                <a:latin typeface="Times New Roman" panose="02020603050405020304" charset="0"/>
                <a:cs typeface="Times New Roman" panose="02020603050405020304" charset="0"/>
              </a:rPr>
              <a:t>. 减肥是一件非常艰难的事。</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think life is a</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struggle</a:t>
            </a:r>
            <a:r>
              <a:rPr sz="2800" b="1">
                <a:uFillTx/>
                <a:latin typeface="Times New Roman" panose="02020603050405020304" charset="0"/>
                <a:cs typeface="Times New Roman" panose="02020603050405020304" charset="0"/>
              </a:rPr>
              <a:t>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survival. 我认为生活就是一场奋力求生的斗争。</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His sick mother was grateful for his</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struggle</a:t>
            </a:r>
            <a:r>
              <a:rPr sz="2800" b="1">
                <a:solidFill>
                  <a:schemeClr val="accent2">
                    <a:lumMod val="75000"/>
                  </a:schemeClr>
                </a:solidFill>
                <a:uFillTx/>
                <a:latin typeface="Times New Roman" panose="02020603050405020304" charset="0"/>
                <a:cs typeface="Times New Roman" panose="02020603050405020304" charset="0"/>
              </a:rPr>
              <a:t>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the family.</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他的生病的妈妈很感激他为了支撑这个家庭所做的努力。</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His goal was achieved through hard</a:t>
            </a:r>
            <a:r>
              <a:rPr sz="2800" b="1" u="sng">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a:t>
            </a:r>
            <a:r>
              <a:rPr sz="2800" b="1">
                <a:uFillTx/>
                <a:latin typeface="Times New Roman" panose="02020603050405020304" charset="0"/>
                <a:cs typeface="Times New Roman" panose="02020603050405020304" charset="0"/>
              </a:rPr>
              <a:t> 他通过奋斗实现了目标。</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just to pay their bills. 他们辛苦所得仅敷日用。</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company is</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to find buyers for its new product. 该公司正竭力为其新产品寻找买主。</a:t>
            </a:r>
            <a:endParaRPr sz="2800" b="1">
              <a:uFillTx/>
              <a:latin typeface="Times New Roman" panose="02020603050405020304" charset="0"/>
              <a:cs typeface="Times New Roman" panose="02020603050405020304" charset="0"/>
            </a:endParaRPr>
          </a:p>
        </p:txBody>
      </p:sp>
      <p:sp>
        <p:nvSpPr>
          <p:cNvPr id="5" name="标题 1"/>
          <p:cNvSpPr>
            <a:spLocks noGrp="1"/>
          </p:cNvSpPr>
          <p:nvPr/>
        </p:nvSpPr>
        <p:spPr>
          <a:xfrm>
            <a:off x="6981190" y="136080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solidFill>
                  <a:schemeClr val="accent2">
                    <a:lumMod val="75000"/>
                  </a:schemeClr>
                </a:solidFill>
                <a:latin typeface="Times New Roman" panose="02020603050405020304" charset="0"/>
                <a:cs typeface="Times New Roman" panose="02020603050405020304" charset="0"/>
                <a:sym typeface="+mn-ea"/>
              </a:rPr>
              <a:t>struggle</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597275" y="226568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terrible</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4122420" y="263906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for</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7298055" y="3491230"/>
            <a:ext cx="23920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to support</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5975985" y="44056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solidFill>
                  <a:schemeClr val="accent2">
                    <a:lumMod val="75000"/>
                  </a:schemeClr>
                </a:solidFill>
                <a:latin typeface="Times New Roman" panose="02020603050405020304" charset="0"/>
                <a:cs typeface="Times New Roman" panose="02020603050405020304" charset="0"/>
                <a:sym typeface="+mn-ea"/>
              </a:rPr>
              <a:t>struggle</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1194435" y="47612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struggled</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3048000" y="5218430"/>
            <a:ext cx="27152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ing</a:t>
            </a:r>
            <a:endParaRPr lang="en-US" altLang="zh-CN">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5127625" y="79057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挣扎着</a:t>
            </a:r>
            <a:endParaRPr sz="2400"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additive="base">
                                        <p:cTn id="6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7" grpId="0"/>
      <p:bldP spid="17" grpId="1"/>
      <p:bldP spid="2" grpId="0"/>
      <p:bldP spid="2" grpId="1"/>
      <p:bldP spid="23" grpId="0"/>
      <p:bldP spid="23" grpId="1"/>
      <p:bldP spid="5" grpId="0"/>
      <p:bldP spid="5" grpId="1"/>
      <p:bldP spid="3" grpId="0"/>
      <p:bldP spid="3" grpId="1"/>
      <p:bldP spid="4" grpId="0"/>
      <p:bldP spid="4" grpId="1"/>
      <p:bldP spid="6" grpId="0"/>
      <p:bldP spid="6" grpId="1"/>
      <p:bldP spid="7" grpId="0"/>
      <p:bldP spid="7" grpId="1"/>
      <p:bldP spid="9" grpId="0"/>
      <p:bldP spid="9" grpId="1"/>
      <p:bldP spid="10" grpId="0"/>
      <p:bldP spid="10"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372110" y="1360805"/>
            <a:ext cx="11366500" cy="4831080"/>
          </a:xfrm>
          <a:prstGeom prst="rect">
            <a:avLst/>
          </a:prstGeom>
          <a:noFill/>
          <a:ln w="9525">
            <a:noFill/>
          </a:ln>
        </p:spPr>
        <p:txBody>
          <a:bodyPr wrap="square">
            <a:spAutoFit/>
          </a:bodyPr>
          <a:p>
            <a:pPr algn="l">
              <a:buClrTx/>
              <a:buSzTx/>
              <a:buFontTx/>
            </a:pPr>
            <a:r>
              <a:rPr lang="en-US" sz="2800" b="1" u="sng">
                <a:solidFill>
                  <a:schemeClr val="accent2">
                    <a:lumMod val="75000"/>
                  </a:schemeClr>
                </a:solidFill>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挣扎着站起来</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a:t>
            </a:r>
            <a:r>
              <a:rPr sz="2800" b="1">
                <a:solidFill>
                  <a:schemeClr val="tx1"/>
                </a:solidFill>
                <a:uFillTx/>
                <a:latin typeface="Times New Roman" panose="02020603050405020304" charset="0"/>
                <a:cs typeface="Times New Roman" panose="02020603050405020304" charset="0"/>
              </a:rPr>
              <a:t>struggled</a:t>
            </a:r>
            <a:r>
              <a:rPr sz="2800" b="1">
                <a:solidFill>
                  <a:schemeClr val="accent2">
                    <a:lumMod val="75000"/>
                  </a:schemeClr>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her feet. 她挣扎着站了起来。</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为争取……而奋斗</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were </a:t>
            </a:r>
            <a:r>
              <a:rPr sz="2800" b="1">
                <a:solidFill>
                  <a:schemeClr val="tx1"/>
                </a:solidFill>
                <a:uFillTx/>
                <a:latin typeface="Times New Roman" panose="02020603050405020304" charset="0"/>
                <a:cs typeface="Times New Roman" panose="02020603050405020304" charset="0"/>
              </a:rPr>
              <a:t>struggling</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independence.他们在为争取独立而奋斗。</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were </a:t>
            </a:r>
            <a:r>
              <a:rPr sz="2800" b="1">
                <a:solidFill>
                  <a:schemeClr val="tx1"/>
                </a:solidFill>
                <a:uFillTx/>
                <a:latin typeface="Times New Roman" panose="02020603050405020304" charset="0"/>
                <a:cs typeface="Times New Roman" panose="02020603050405020304" charset="0"/>
              </a:rPr>
              <a:t>struggling</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independence. 他们在为争取独立而奋斗。</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struggle against/with </a:t>
            </a:r>
            <a:r>
              <a:rPr sz="2800" b="1" u="sng">
                <a:solidFill>
                  <a:schemeClr val="accent2">
                    <a:lumMod val="75000"/>
                  </a:schemeClr>
                </a:solidFill>
                <a:uFillTx/>
                <a:latin typeface="Times New Roman" panose="02020603050405020304" charset="0"/>
                <a:cs typeface="Times New Roman" panose="02020603050405020304" charset="0"/>
              </a:rPr>
              <a:t>                                          </a:t>
            </a:r>
            <a:r>
              <a:rPr lang="en-US" sz="2800" b="1" u="sng">
                <a:noFill/>
                <a:uFillTx/>
                <a:latin typeface="Times New Roman" panose="02020603050405020304" charset="0"/>
                <a:cs typeface="Times New Roman" panose="02020603050405020304" charset="0"/>
              </a:rPr>
              <a:t>_</a:t>
            </a:r>
            <a:r>
              <a:rPr sz="2800" b="1" u="sng">
                <a:solidFill>
                  <a:schemeClr val="accent2">
                    <a:lumMod val="75000"/>
                  </a:schemeClr>
                </a:solidFill>
                <a:uFillTx/>
                <a:latin typeface="Times New Roman" panose="02020603050405020304" charset="0"/>
                <a:cs typeface="Times New Roman" panose="02020603050405020304" charset="0"/>
              </a:rPr>
              <a:t>   </a:t>
            </a:r>
            <a:endParaRPr sz="2800" b="1" u="sng">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cancer for two years他同癌症抗争了两年。</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had to</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all kinds of difficulties. 他们不得不同一切困境做斗争。</a:t>
            </a:r>
            <a:endParaRPr sz="2800" b="1">
              <a:uFillTx/>
              <a:latin typeface="Times New Roman" panose="02020603050405020304" charset="0"/>
              <a:cs typeface="Times New Roman" panose="02020603050405020304" charset="0"/>
            </a:endParaRPr>
          </a:p>
        </p:txBody>
      </p:sp>
      <p:sp>
        <p:nvSpPr>
          <p:cNvPr id="4" name="标题 1"/>
          <p:cNvSpPr>
            <a:spLocks noGrp="1"/>
          </p:cNvSpPr>
          <p:nvPr/>
        </p:nvSpPr>
        <p:spPr>
          <a:xfrm>
            <a:off x="2696845" y="1775460"/>
            <a:ext cx="534035" cy="553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to</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3912870" y="308864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for</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846455" y="4791075"/>
            <a:ext cx="5020310" cy="553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sym typeface="+mn-ea"/>
              </a:rPr>
              <a:t> </a:t>
            </a:r>
            <a:r>
              <a:rPr>
                <a:solidFill>
                  <a:schemeClr val="accent2">
                    <a:lumMod val="75000"/>
                  </a:schemeClr>
                </a:solidFill>
                <a:latin typeface="Times New Roman" panose="02020603050405020304" charset="0"/>
                <a:ea typeface="+mn-ea"/>
                <a:cs typeface="Times New Roman" panose="02020603050405020304" charset="0"/>
                <a:sym typeface="+mn-ea"/>
              </a:rPr>
              <a:t>struggled against</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590925" y="3541395"/>
            <a:ext cx="2169795" cy="6807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 to gain</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2165350" y="5217160"/>
            <a:ext cx="5020310" cy="553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sym typeface="+mn-ea"/>
              </a:rPr>
              <a:t> </a:t>
            </a:r>
            <a:r>
              <a:rPr>
                <a:solidFill>
                  <a:schemeClr val="accent2">
                    <a:lumMod val="75000"/>
                  </a:schemeClr>
                </a:solidFill>
                <a:latin typeface="Times New Roman" panose="02020603050405020304" charset="0"/>
                <a:ea typeface="+mn-ea"/>
                <a:cs typeface="Times New Roman" panose="02020603050405020304" charset="0"/>
                <a:sym typeface="+mn-ea"/>
              </a:rPr>
              <a:t>struggl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e </a:t>
            </a:r>
            <a:r>
              <a:rPr>
                <a:solidFill>
                  <a:schemeClr val="accent2">
                    <a:lumMod val="75000"/>
                  </a:schemeClr>
                </a:solidFill>
                <a:latin typeface="Times New Roman" panose="02020603050405020304" charset="0"/>
                <a:ea typeface="+mn-ea"/>
                <a:cs typeface="Times New Roman" panose="02020603050405020304" charset="0"/>
                <a:sym typeface="+mn-ea"/>
              </a:rPr>
              <a:t>against</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563880" y="1372235"/>
            <a:ext cx="536003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struggle to one</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a:t>
            </a:r>
            <a:r>
              <a:rPr>
                <a:solidFill>
                  <a:schemeClr val="accent2">
                    <a:lumMod val="75000"/>
                  </a:schemeClr>
                </a:solidFill>
                <a:latin typeface="Times New Roman" panose="02020603050405020304" charset="0"/>
                <a:ea typeface="+mn-ea"/>
                <a:cs typeface="Times New Roman" panose="02020603050405020304" charset="0"/>
                <a:sym typeface="+mn-ea"/>
              </a:rPr>
              <a:t>s feet</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57885" y="2670810"/>
            <a:ext cx="536003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struggle for sth./to do sth. </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3607435" y="4361180"/>
            <a:ext cx="536003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与……斗争；与……抗争</a:t>
            </a:r>
            <a:r>
              <a:rPr>
                <a:solidFill>
                  <a:schemeClr val="accent2">
                    <a:lumMod val="75000"/>
                  </a:schemeClr>
                </a:solidFill>
                <a:latin typeface="Times New Roman" panose="02020603050405020304" charset="0"/>
                <a:ea typeface="+mn-ea"/>
                <a:cs typeface="Times New Roman" panose="02020603050405020304" charset="0"/>
                <a:sym typeface="+mn-ea"/>
              </a:rPr>
              <a:t> </a:t>
            </a:r>
            <a:endParaRPr sz="2400" spc="0">
              <a:solidFill>
                <a:schemeClr val="tx1"/>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anim calcmode="lin" valueType="num">
                                      <p:cBhvr additive="base">
                                        <p:cTn id="3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 calcmode="lin" valueType="num">
                                      <p:cBhvr additive="base">
                                        <p:cTn id="4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xEl>
                                              <p:pRg st="5" end="5"/>
                                            </p:txEl>
                                          </p:spTgt>
                                        </p:tgtEl>
                                        <p:attrNameLst>
                                          <p:attrName>style.visibility</p:attrName>
                                        </p:attrNameLst>
                                      </p:cBhvr>
                                      <p:to>
                                        <p:strVal val="visible"/>
                                      </p:to>
                                    </p:set>
                                    <p:anim calcmode="lin" valueType="num">
                                      <p:cBhvr additive="base">
                                        <p:cTn id="4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xEl>
                                              <p:pRg st="7" end="7"/>
                                            </p:txEl>
                                          </p:spTgt>
                                        </p:tgtEl>
                                        <p:attrNameLst>
                                          <p:attrName>style.visibility</p:attrName>
                                        </p:attrNameLst>
                                      </p:cBhvr>
                                      <p:to>
                                        <p:strVal val="visible"/>
                                      </p:to>
                                    </p:set>
                                    <p:anim calcmode="lin" valueType="num">
                                      <p:cBhvr additive="base">
                                        <p:cTn id="6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3">
                                            <p:txEl>
                                              <p:pRg st="8" end="8"/>
                                            </p:txEl>
                                          </p:spTgt>
                                        </p:tgtEl>
                                        <p:attrNameLst>
                                          <p:attrName>style.visibility</p:attrName>
                                        </p:attrNameLst>
                                      </p:cBhvr>
                                      <p:to>
                                        <p:strVal val="visible"/>
                                      </p:to>
                                    </p:set>
                                    <p:anim calcmode="lin" valueType="num">
                                      <p:cBhvr additive="base">
                                        <p:cTn id="77"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3">
                                            <p:txEl>
                                              <p:pRg st="9" end="9"/>
                                            </p:txEl>
                                          </p:spTgt>
                                        </p:tgtEl>
                                        <p:attrNameLst>
                                          <p:attrName>style.visibility</p:attrName>
                                        </p:attrNameLst>
                                      </p:cBhvr>
                                      <p:to>
                                        <p:strVal val="visible"/>
                                      </p:to>
                                    </p:set>
                                    <p:anim calcmode="lin" valueType="num">
                                      <p:cBhvr additive="base">
                                        <p:cTn id="81"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additive="base">
                                        <p:cTn id="87" dur="500" fill="hold"/>
                                        <p:tgtEl>
                                          <p:spTgt spid="3"/>
                                        </p:tgtEl>
                                        <p:attrNameLst>
                                          <p:attrName>ppt_x</p:attrName>
                                        </p:attrNameLst>
                                      </p:cBhvr>
                                      <p:tavLst>
                                        <p:tav tm="0">
                                          <p:val>
                                            <p:strVal val="#ppt_x"/>
                                          </p:val>
                                        </p:tav>
                                        <p:tav tm="100000">
                                          <p:val>
                                            <p:strVal val="#ppt_x"/>
                                          </p:val>
                                        </p:tav>
                                      </p:tavLst>
                                    </p:anim>
                                    <p:anim calcmode="lin" valueType="num">
                                      <p:cBhvr additive="base">
                                        <p:cTn id="8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additive="base">
                                        <p:cTn id="93" dur="500" fill="hold"/>
                                        <p:tgtEl>
                                          <p:spTgt spid="7"/>
                                        </p:tgtEl>
                                        <p:attrNameLst>
                                          <p:attrName>ppt_x</p:attrName>
                                        </p:attrNameLst>
                                      </p:cBhvr>
                                      <p:tavLst>
                                        <p:tav tm="0">
                                          <p:val>
                                            <p:strVal val="#ppt_x"/>
                                          </p:val>
                                        </p:tav>
                                        <p:tav tm="100000">
                                          <p:val>
                                            <p:strVal val="#ppt_x"/>
                                          </p:val>
                                        </p:tav>
                                      </p:tavLst>
                                    </p:anim>
                                    <p:anim calcmode="lin" valueType="num">
                                      <p:cBhvr additive="base">
                                        <p:cTn id="9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p:bldP spid="6" grpId="1"/>
      <p:bldP spid="4" grpId="0"/>
      <p:bldP spid="4" grpId="1"/>
      <p:bldP spid="8" grpId="0"/>
      <p:bldP spid="8" grpId="1"/>
      <p:bldP spid="2" grpId="0"/>
      <p:bldP spid="2" grpId="1"/>
      <p:bldP spid="5" grpId="0"/>
      <p:bldP spid="5" grpId="1"/>
      <p:bldP spid="9" grpId="0"/>
      <p:bldP spid="9" grpId="1"/>
      <p:bldP spid="3" grpId="0"/>
      <p:bldP spid="3" grpId="1"/>
      <p:bldP spid="7" grpId="0"/>
      <p:bldP spid="7"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3365" y="546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31. </a:t>
            </a:r>
            <a:r>
              <a:rPr lang="zh-CN" sz="3200" b="1">
                <a:latin typeface="Times New Roman" panose="02020603050405020304" charset="0"/>
                <a:cs typeface="Times New Roman" panose="02020603050405020304" charset="0"/>
              </a:rPr>
              <a:t>tongue /tʌŋ/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3141980" y="546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n.舌头；语言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79400" y="638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音意相通：烫   助记：我</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了，说 </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 说不清。</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279400" y="3851275"/>
            <a:ext cx="11366500" cy="267652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 could see the world from a different </a:t>
            </a:r>
            <a:r>
              <a:rPr sz="2800" b="1">
                <a:solidFill>
                  <a:schemeClr val="accent2">
                    <a:lumMod val="75000"/>
                  </a:schemeClr>
                </a:solidFill>
                <a:uFillTx/>
                <a:latin typeface="Times New Roman" panose="02020603050405020304" charset="0"/>
                <a:cs typeface="Times New Roman" panose="02020603050405020304" charset="0"/>
              </a:rPr>
              <a:t>point of view</a:t>
            </a:r>
            <a:r>
              <a:rPr sz="2800" b="1">
                <a:uFillTx/>
                <a:latin typeface="Times New Roman" panose="02020603050405020304" charset="0"/>
                <a:cs typeface="Times New Roman" panose="02020603050405020304" charset="0"/>
              </a:rPr>
              <a:t>.我可以从不同的角度看世界。</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Try to see the matter from her </a:t>
            </a:r>
            <a:r>
              <a:rPr sz="2800" b="1">
                <a:solidFill>
                  <a:schemeClr val="accent2">
                    <a:lumMod val="75000"/>
                  </a:schemeClr>
                </a:solidFill>
                <a:uFillTx/>
                <a:latin typeface="Times New Roman" panose="02020603050405020304" charset="0"/>
                <a:cs typeface="Times New Roman" panose="02020603050405020304" charset="0"/>
              </a:rPr>
              <a:t>point of view.</a:t>
            </a:r>
            <a:r>
              <a:rPr sz="2800" b="1">
                <a:uFillTx/>
                <a:latin typeface="Times New Roman" panose="02020603050405020304" charset="0"/>
                <a:cs typeface="Times New Roman" panose="02020603050405020304" charset="0"/>
              </a:rPr>
              <a:t> 尽量从她的角度来考虑这个问题.</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From my </a:t>
            </a:r>
            <a:r>
              <a:rPr sz="2800" b="1">
                <a:solidFill>
                  <a:schemeClr val="accent2">
                    <a:lumMod val="75000"/>
                  </a:schemeClr>
                </a:solidFill>
                <a:uFillTx/>
                <a:latin typeface="Times New Roman" panose="02020603050405020304" charset="0"/>
                <a:cs typeface="Times New Roman" panose="02020603050405020304" charset="0"/>
              </a:rPr>
              <a:t>point of view</a:t>
            </a:r>
            <a:r>
              <a:rPr sz="2800" b="1">
                <a:uFillTx/>
                <a:latin typeface="Times New Roman" panose="02020603050405020304" charset="0"/>
                <a:cs typeface="Times New Roman" panose="02020603050405020304" charset="0"/>
              </a:rPr>
              <a:t> , the party was a complete success.依我看这次聚会非常圆满。</a:t>
            </a:r>
            <a:endParaRPr sz="2800" b="1">
              <a:uFillTx/>
              <a:latin typeface="Times New Roman" panose="02020603050405020304" charset="0"/>
              <a:cs typeface="Times New Roman" panose="02020603050405020304" charset="0"/>
            </a:endParaRPr>
          </a:p>
        </p:txBody>
      </p:sp>
      <p:sp>
        <p:nvSpPr>
          <p:cNvPr id="3" name="文本框 2"/>
          <p:cNvSpPr txBox="1"/>
          <p:nvPr/>
        </p:nvSpPr>
        <p:spPr>
          <a:xfrm>
            <a:off x="279400" y="32677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32. </a:t>
            </a:r>
            <a:r>
              <a:rPr lang="zh-CN" sz="3200" b="1">
                <a:latin typeface="Times New Roman" panose="02020603050405020304" charset="0"/>
                <a:cs typeface="Times New Roman" panose="02020603050405020304" charset="0"/>
              </a:rPr>
              <a:t>point of view</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4" name="文本框 3"/>
          <p:cNvSpPr txBox="1"/>
          <p:nvPr/>
        </p:nvSpPr>
        <p:spPr>
          <a:xfrm>
            <a:off x="3474085" y="32677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观点；看法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406400" y="1149350"/>
            <a:ext cx="11366500" cy="224536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The words felt strange on my </a:t>
            </a:r>
            <a:r>
              <a:rPr sz="2800" b="1">
                <a:solidFill>
                  <a:schemeClr val="accent2">
                    <a:lumMod val="75000"/>
                  </a:schemeClr>
                </a:solidFill>
                <a:uFillTx/>
                <a:latin typeface="Times New Roman" panose="02020603050405020304" charset="0"/>
                <a:cs typeface="Times New Roman" panose="02020603050405020304" charset="0"/>
              </a:rPr>
              <a:t>tongue</a:t>
            </a:r>
            <a:r>
              <a:rPr sz="2800" b="1">
                <a:uFillTx/>
                <a:latin typeface="Times New Roman" panose="02020603050405020304" charset="0"/>
                <a:cs typeface="Times New Roman" panose="02020603050405020304" charset="0"/>
              </a:rPr>
              <a:t>. 在我的舌头上，单词感觉很奇怪。</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made a face and stuck out her </a:t>
            </a:r>
            <a:r>
              <a:rPr sz="2800" b="1">
                <a:solidFill>
                  <a:schemeClr val="accent2">
                    <a:lumMod val="75000"/>
                  </a:schemeClr>
                </a:solidFill>
                <a:uFillTx/>
                <a:latin typeface="Times New Roman" panose="02020603050405020304" charset="0"/>
                <a:cs typeface="Times New Roman" panose="02020603050405020304" charset="0"/>
              </a:rPr>
              <a:t>tongue </a:t>
            </a:r>
            <a:r>
              <a:rPr sz="2800" b="1">
                <a:uFillTx/>
                <a:latin typeface="Times New Roman" panose="02020603050405020304" charset="0"/>
                <a:cs typeface="Times New Roman" panose="02020603050405020304" charset="0"/>
              </a:rPr>
              <a:t>at him. 她做了个鬼脸，向他吐了吐舌头。</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tried speaking to her in her native </a:t>
            </a:r>
            <a:r>
              <a:rPr sz="2800" b="1">
                <a:solidFill>
                  <a:schemeClr val="accent2">
                    <a:lumMod val="75000"/>
                  </a:schemeClr>
                </a:solidFill>
                <a:uFillTx/>
                <a:latin typeface="Times New Roman" panose="02020603050405020304" charset="0"/>
                <a:cs typeface="Times New Roman" panose="02020603050405020304" charset="0"/>
              </a:rPr>
              <a:t>tongue</a:t>
            </a:r>
            <a:r>
              <a:rPr sz="2800" b="1">
                <a:uFillTx/>
                <a:latin typeface="Times New Roman" panose="02020603050405020304" charset="0"/>
                <a:cs typeface="Times New Roman" panose="02020603050405020304" charset="0"/>
              </a:rPr>
              <a:t>. 我试着用她的本族语和她说话。</a:t>
            </a:r>
            <a:endParaRPr sz="2800" b="1">
              <a:uFillTx/>
              <a:latin typeface="Times New Roman" panose="02020603050405020304" charset="0"/>
              <a:cs typeface="Times New Roman" panose="02020603050405020304" charset="0"/>
            </a:endParaRPr>
          </a:p>
        </p:txBody>
      </p:sp>
      <p:sp>
        <p:nvSpPr>
          <p:cNvPr id="6" name="标题 1"/>
          <p:cNvSpPr>
            <a:spLocks noGrp="1"/>
          </p:cNvSpPr>
          <p:nvPr/>
        </p:nvSpPr>
        <p:spPr>
          <a:xfrm>
            <a:off x="4276725" y="658495"/>
            <a:ext cx="25380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舌头烫</a:t>
            </a:r>
            <a:endParaRPr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902450" y="628650"/>
            <a:ext cx="10255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语言</a:t>
            </a:r>
            <a:endParaRPr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 calcmode="lin" valueType="num">
                                      <p:cBhvr additive="base">
                                        <p:cTn id="5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3">
                                            <p:txEl>
                                              <p:pRg st="2" end="2"/>
                                            </p:txEl>
                                          </p:spTgt>
                                        </p:tgtEl>
                                        <p:attrNameLst>
                                          <p:attrName>style.visibility</p:attrName>
                                        </p:attrNameLst>
                                      </p:cBhvr>
                                      <p:to>
                                        <p:strVal val="visible"/>
                                      </p:to>
                                    </p:set>
                                    <p:anim calcmode="lin" valueType="num">
                                      <p:cBhvr additive="base">
                                        <p:cTn id="6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4" grpId="1"/>
      <p:bldP spid="3" grpId="0"/>
      <p:bldP spid="3"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79400" y="54610"/>
            <a:ext cx="9001125" cy="583565"/>
          </a:xfrm>
          <a:prstGeom prst="rect">
            <a:avLst/>
          </a:prstGeom>
          <a:noFill/>
          <a:ln w="9525">
            <a:noFill/>
          </a:ln>
        </p:spPr>
        <p:txBody>
          <a:bodyPr wrap="square">
            <a:spAutoFit/>
          </a:bodyPr>
          <a:p>
            <a:pPr indent="0"/>
            <a:r>
              <a:rPr lang="en-US" sz="3200" b="1">
                <a:latin typeface="Times New Roman" panose="02020603050405020304" charset="0"/>
                <a:cs typeface="Times New Roman" panose="02020603050405020304" charset="0"/>
              </a:rPr>
              <a:t>33.</a:t>
            </a:r>
            <a:r>
              <a:rPr sz="3200" b="1">
                <a:latin typeface="Times New Roman" panose="02020603050405020304" charset="0"/>
                <a:cs typeface="Times New Roman" panose="02020603050405020304" charset="0"/>
              </a:rPr>
              <a:t>semester / sɪˈmest ə(r) /</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926330" y="546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n.学期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79400" y="638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破拆法：se(</a:t>
            </a:r>
            <a:r>
              <a:rPr lang="en-US" altLang="zh-CN" spc="0">
                <a:solidFill>
                  <a:schemeClr val="accent2">
                    <a:lumMod val="75000"/>
                  </a:schemeClr>
                </a:solidFill>
                <a:latin typeface="Times New Roman" panose="02020603050405020304" charset="0"/>
                <a:ea typeface="+mn-ea"/>
                <a:cs typeface="Times New Roman" panose="02020603050405020304" charset="0"/>
              </a:rPr>
              <a:t>see</a:t>
            </a:r>
            <a:r>
              <a:rPr spc="0">
                <a:solidFill>
                  <a:schemeClr val="accent2">
                    <a:lumMod val="75000"/>
                  </a:schemeClr>
                </a:solidFill>
                <a:latin typeface="Times New Roman" panose="02020603050405020304" charset="0"/>
                <a:ea typeface="+mn-ea"/>
                <a:cs typeface="Times New Roman" panose="02020603050405020304" charset="0"/>
              </a:rPr>
              <a:t>看)+mester(mister先生，老师)：看到老师——</a:t>
            </a:r>
            <a:endParaRPr lang="en-US" altLang="zh-CN" u="sng"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文本框 2"/>
          <p:cNvSpPr txBox="1"/>
          <p:nvPr/>
        </p:nvSpPr>
        <p:spPr>
          <a:xfrm>
            <a:off x="279400" y="28105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34. </a:t>
            </a:r>
            <a:r>
              <a:rPr lang="zh-CN" sz="3200" b="1">
                <a:latin typeface="Times New Roman" panose="02020603050405020304" charset="0"/>
                <a:cs typeface="Times New Roman" panose="02020603050405020304" charset="0"/>
              </a:rPr>
              <a:t>gas /ɡæs/</a:t>
            </a:r>
            <a:endParaRPr lang="zh-CN" sz="3200" b="1">
              <a:latin typeface="Times New Roman" panose="02020603050405020304" charset="0"/>
              <a:cs typeface="Times New Roman" panose="02020603050405020304" charset="0"/>
            </a:endParaRPr>
          </a:p>
        </p:txBody>
      </p:sp>
      <p:sp>
        <p:nvSpPr>
          <p:cNvPr id="4" name="文本框 3"/>
          <p:cNvSpPr txBox="1"/>
          <p:nvPr/>
        </p:nvSpPr>
        <p:spPr>
          <a:xfrm>
            <a:off x="2416810" y="28105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 n.气体；燃气.；汽油(美)</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412750" y="1208405"/>
            <a:ext cx="11366500" cy="1383665"/>
          </a:xfrm>
          <a:prstGeom prst="rect">
            <a:avLst/>
          </a:prstGeom>
          <a:noFill/>
          <a:ln w="9525">
            <a:noFill/>
          </a:ln>
        </p:spPr>
        <p:txBody>
          <a:bodyPr wrap="square">
            <a:spAutoFit/>
          </a:bodyPr>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the spring/fall semester </a:t>
            </a:r>
            <a:r>
              <a:rPr sz="2800" b="1">
                <a:solidFill>
                  <a:srgbClr val="7030A0"/>
                </a:solidFill>
                <a:uFillTx/>
                <a:latin typeface="Times New Roman" panose="02020603050405020304" charset="0"/>
                <a:cs typeface="Times New Roman" panose="02020603050405020304" charset="0"/>
              </a:rPr>
              <a:t>春季/秋季学期</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plan to take chemistry this </a:t>
            </a:r>
            <a:r>
              <a:rPr sz="2800" b="1">
                <a:solidFill>
                  <a:schemeClr val="accent2">
                    <a:lumMod val="75000"/>
                  </a:schemeClr>
                </a:solidFill>
                <a:uFillTx/>
                <a:latin typeface="Times New Roman" panose="02020603050405020304" charset="0"/>
                <a:cs typeface="Times New Roman" panose="02020603050405020304" charset="0"/>
              </a:rPr>
              <a:t>semester</a:t>
            </a:r>
            <a:r>
              <a:rPr sz="2800" b="1">
                <a:uFillTx/>
                <a:latin typeface="Times New Roman" panose="02020603050405020304" charset="0"/>
                <a:cs typeface="Times New Roman" panose="02020603050405020304" charset="0"/>
              </a:rPr>
              <a:t>. 这学期我准备选修化学。</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cost hundreds of dollars every </a:t>
            </a:r>
            <a:r>
              <a:rPr sz="2800" b="1">
                <a:solidFill>
                  <a:schemeClr val="accent2">
                    <a:lumMod val="75000"/>
                  </a:schemeClr>
                </a:solidFill>
                <a:uFillTx/>
                <a:latin typeface="Times New Roman" panose="02020603050405020304" charset="0"/>
                <a:cs typeface="Times New Roman" panose="02020603050405020304" charset="0"/>
              </a:rPr>
              <a:t>semester</a:t>
            </a:r>
            <a:r>
              <a:rPr sz="2800" b="1">
                <a:uFillTx/>
                <a:latin typeface="Times New Roman" panose="02020603050405020304" charset="0"/>
                <a:cs typeface="Times New Roman" panose="02020603050405020304" charset="0"/>
              </a:rPr>
              <a:t>. 他们每学期花费数百美元。</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279400" y="35979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35. </a:t>
            </a:r>
            <a:r>
              <a:rPr lang="zh-CN" sz="3200" b="1">
                <a:latin typeface="Times New Roman" panose="02020603050405020304" charset="0"/>
                <a:cs typeface="Times New Roman" panose="02020603050405020304" charset="0"/>
              </a:rPr>
              <a:t>petrol /'petr əl/ </a:t>
            </a:r>
            <a:endParaRPr lang="zh-CN" sz="3200" b="1">
              <a:latin typeface="Times New Roman" panose="02020603050405020304" charset="0"/>
              <a:cs typeface="Times New Roman" panose="02020603050405020304" charset="0"/>
            </a:endParaRPr>
          </a:p>
        </p:txBody>
      </p:sp>
      <p:sp>
        <p:nvSpPr>
          <p:cNvPr id="7" name="文本框 6"/>
          <p:cNvSpPr txBox="1"/>
          <p:nvPr/>
        </p:nvSpPr>
        <p:spPr>
          <a:xfrm>
            <a:off x="3423285" y="35979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 n.汽油(英)</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412750" y="4321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音意相通：烧</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 排臭气</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文本框 8"/>
          <p:cNvSpPr txBox="1"/>
          <p:nvPr/>
        </p:nvSpPr>
        <p:spPr>
          <a:xfrm>
            <a:off x="9971405" y="624840"/>
            <a:ext cx="1807845" cy="583565"/>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学期</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2656840" y="4338955"/>
            <a:ext cx="970280"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汽油</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additive="base">
                                        <p:cTn id="5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
                                            <p:txEl>
                                              <p:pRg st="0" end="0"/>
                                            </p:txEl>
                                          </p:spTgt>
                                        </p:tgtEl>
                                        <p:attrNameLst>
                                          <p:attrName>style.visibility</p:attrName>
                                        </p:attrNameLst>
                                      </p:cBhvr>
                                      <p:to>
                                        <p:strVal val="visible"/>
                                      </p:to>
                                    </p:set>
                                    <p:anim calcmode="lin" valueType="num">
                                      <p:cBhvr additive="base">
                                        <p:cTn id="6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4" grpId="0"/>
      <p:bldP spid="4" grpId="1"/>
      <p:bldP spid="8" grpId="0"/>
      <p:bldP spid="8" grpId="1"/>
      <p:bldP spid="9" grpId="0"/>
      <p:bldP spid="9"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36. </a:t>
            </a:r>
            <a:r>
              <a:rPr lang="zh-CN" sz="3200" b="1">
                <a:latin typeface="Times New Roman" panose="02020603050405020304" charset="0"/>
                <a:cs typeface="Times New Roman" panose="02020603050405020304" charset="0"/>
              </a:rPr>
              <a:t>subway /'sʌbweɪ/</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227830"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 地铁;地下通道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词根词缀：sub-(下)+way(道路)：底下的道路—— </a:t>
            </a:r>
            <a:endParaRPr lang="en-US" altLang="zh-CN" u="sng"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372110" y="1360805"/>
            <a:ext cx="11366500" cy="267652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The new </a:t>
            </a:r>
            <a:r>
              <a:rPr sz="2800" b="1">
                <a:solidFill>
                  <a:schemeClr val="accent2">
                    <a:lumMod val="75000"/>
                  </a:schemeClr>
                </a:solidFill>
                <a:uFillTx/>
                <a:latin typeface="Times New Roman" panose="02020603050405020304" charset="0"/>
                <a:cs typeface="Times New Roman" panose="02020603050405020304" charset="0"/>
              </a:rPr>
              <a:t>subway</a:t>
            </a:r>
            <a:r>
              <a:rPr sz="2800" b="1">
                <a:uFillTx/>
                <a:latin typeface="Times New Roman" panose="02020603050405020304" charset="0"/>
                <a:cs typeface="Times New Roman" panose="02020603050405020304" charset="0"/>
              </a:rPr>
              <a:t> is now being laid in Jinan. 新的地铁正在济南修建。</a:t>
            </a: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ride/take the subway </a:t>
            </a:r>
            <a:r>
              <a:rPr sz="2800" b="1">
                <a:solidFill>
                  <a:srgbClr val="7030A0"/>
                </a:solidFill>
                <a:uFillTx/>
                <a:latin typeface="Times New Roman" panose="02020603050405020304" charset="0"/>
                <a:cs typeface="Times New Roman" panose="02020603050405020304" charset="0"/>
              </a:rPr>
              <a:t>乘地铁</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by subway</a:t>
            </a:r>
            <a:r>
              <a:rPr sz="2800" b="1">
                <a:solidFill>
                  <a:srgbClr val="7030A0"/>
                </a:solidFill>
                <a:uFillTx/>
                <a:latin typeface="Times New Roman" panose="02020603050405020304" charset="0"/>
                <a:cs typeface="Times New Roman" panose="02020603050405020304" charset="0"/>
              </a:rPr>
              <a:t> 乘地铁；从地下通道</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always goes to work by </a:t>
            </a:r>
            <a:r>
              <a:rPr sz="2800" b="1">
                <a:solidFill>
                  <a:schemeClr val="accent2">
                    <a:lumMod val="75000"/>
                  </a:schemeClr>
                </a:solidFill>
                <a:uFillTx/>
                <a:latin typeface="Times New Roman" panose="02020603050405020304" charset="0"/>
                <a:cs typeface="Times New Roman" panose="02020603050405020304" charset="0"/>
              </a:rPr>
              <a:t>subway</a:t>
            </a:r>
            <a:r>
              <a:rPr sz="2800" b="1">
                <a:uFillTx/>
                <a:latin typeface="Times New Roman" panose="02020603050405020304" charset="0"/>
                <a:cs typeface="Times New Roman" panose="02020603050405020304" charset="0"/>
              </a:rPr>
              <a:t>. 他经常搭乘地铁上班.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see the sign there which says " CROSS BY </a:t>
            </a:r>
            <a:r>
              <a:rPr sz="2800" b="1">
                <a:solidFill>
                  <a:schemeClr val="accent2">
                    <a:lumMod val="75000"/>
                  </a:schemeClr>
                </a:solidFill>
                <a:uFillTx/>
                <a:latin typeface="Times New Roman" panose="02020603050405020304" charset="0"/>
                <a:cs typeface="Times New Roman" panose="02020603050405020304" charset="0"/>
              </a:rPr>
              <a:t>SUBWAY </a:t>
            </a:r>
            <a:r>
              <a:rPr sz="2800" b="1">
                <a:uFillTx/>
                <a:latin typeface="Times New Roman" panose="02020603050405020304" charset="0"/>
                <a:cs typeface="Times New Roman" panose="02020603050405020304" charset="0"/>
              </a:rPr>
              <a:t>" . 我看见那儿的标志，上面写着“从地下通道过街”。</a:t>
            </a:r>
            <a:endParaRPr sz="2800" b="1">
              <a:uFillTx/>
              <a:latin typeface="Times New Roman" panose="02020603050405020304" charset="0"/>
              <a:cs typeface="Times New Roman" panose="02020603050405020304" charset="0"/>
            </a:endParaRPr>
          </a:p>
        </p:txBody>
      </p:sp>
      <p:sp>
        <p:nvSpPr>
          <p:cNvPr id="3" name="文本框 2"/>
          <p:cNvSpPr txBox="1"/>
          <p:nvPr/>
        </p:nvSpPr>
        <p:spPr>
          <a:xfrm>
            <a:off x="8120380" y="814705"/>
            <a:ext cx="3752850" cy="521970"/>
          </a:xfrm>
          <a:prstGeom prst="rect">
            <a:avLst/>
          </a:prstGeom>
          <a:noFill/>
        </p:spPr>
        <p:txBody>
          <a:bodyPr wrap="square" rtlCol="0">
            <a:spAutoFit/>
          </a:bodyPr>
          <a:p>
            <a:pPr algn="just">
              <a:buClrTx/>
              <a:buSzTx/>
              <a:buFontTx/>
            </a:pPr>
            <a:r>
              <a:rPr lang="zh-CN" altLang="en-US" sz="2800" b="1" dirty="0">
                <a:solidFill>
                  <a:srgbClr val="7030A0"/>
                </a:solidFill>
                <a:uFillTx/>
                <a:latin typeface="Times New Roman" panose="02020603050405020304" charset="0"/>
                <a:cs typeface="Times New Roman" panose="02020603050405020304" charset="0"/>
                <a:sym typeface="+mn-ea"/>
              </a:rPr>
              <a:t>地铁；地下通道</a:t>
            </a:r>
            <a:endParaRPr lang="zh-CN" altLang="en-US" sz="2800" b="1"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 calcmode="lin" valueType="num">
                                      <p:cBhvr additive="base">
                                        <p:cTn id="3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anim calcmode="lin" valueType="num">
                                      <p:cBhvr additive="base">
                                        <p:cTn id="3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 calcmode="lin" valueType="num">
                                      <p:cBhvr additive="base">
                                        <p:cTn id="4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3" end="3"/>
                                            </p:txEl>
                                          </p:spTgt>
                                        </p:tgtEl>
                                        <p:attrNameLst>
                                          <p:attrName>style.visibility</p:attrName>
                                        </p:attrNameLst>
                                      </p:cBhvr>
                                      <p:to>
                                        <p:strVal val="visible"/>
                                      </p:to>
                                    </p:set>
                                    <p:anim calcmode="lin" valueType="num">
                                      <p:cBhvr additive="base">
                                        <p:cTn id="4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xEl>
                                              <p:pRg st="4" end="4"/>
                                            </p:txEl>
                                          </p:spTgt>
                                        </p:tgtEl>
                                        <p:attrNameLst>
                                          <p:attrName>style.visibility</p:attrName>
                                        </p:attrNameLst>
                                      </p:cBhvr>
                                      <p:to>
                                        <p:strVal val="visible"/>
                                      </p:to>
                                    </p:set>
                                    <p:anim calcmode="lin" valueType="num">
                                      <p:cBhvr additive="base">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2" grpId="0"/>
      <p:bldP spid="2" grpId="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8160" y="199390"/>
            <a:ext cx="11156950" cy="1884680"/>
          </a:xfrm>
        </p:spPr>
        <p:txBody>
          <a:bodyPr/>
          <a:p>
            <a:pPr marL="0" indent="0">
              <a:lnSpc>
                <a:spcPts val="3000"/>
              </a:lnSpc>
              <a:buNone/>
            </a:pPr>
            <a:r>
              <a:rPr lang="en-US" altLang="zh-CN" sz="3200" b="1">
                <a:solidFill>
                  <a:srgbClr val="000000"/>
                </a:solidFill>
                <a:latin typeface="Times New Roman" panose="02020603050405020304" charset="0"/>
                <a:cs typeface="Times New Roman" panose="02020603050405020304" charset="0"/>
              </a:rPr>
              <a:t>3. </a:t>
            </a:r>
            <a:r>
              <a:rPr altLang="en-US" sz="3200" b="1">
                <a:solidFill>
                  <a:srgbClr val="000000"/>
                </a:solidFill>
                <a:latin typeface="Times New Roman" panose="02020603050405020304" charset="0"/>
                <a:cs typeface="Times New Roman" panose="02020603050405020304" charset="0"/>
              </a:rPr>
              <a:t>attitude /ˈætɪtju:d/</a:t>
            </a:r>
            <a:r>
              <a:rPr sz="3200" b="1">
                <a:solidFill>
                  <a:schemeClr val="tx1"/>
                </a:solidFill>
                <a:latin typeface="Times New Roman" panose="02020603050405020304" charset="0"/>
                <a:cs typeface="Times New Roman" panose="02020603050405020304" charset="0"/>
                <a:sym typeface="+mn-ea"/>
              </a:rPr>
              <a:t>n.</a:t>
            </a:r>
            <a:r>
              <a:rPr sz="3200" b="1" u="sng">
                <a:solidFill>
                  <a:schemeClr val="tx1"/>
                </a:solidFill>
                <a:latin typeface="Times New Roman" panose="02020603050405020304" charset="0"/>
                <a:cs typeface="Times New Roman" panose="02020603050405020304" charset="0"/>
                <a:sym typeface="+mn-ea"/>
              </a:rPr>
              <a:t>       ；          </a:t>
            </a:r>
            <a:r>
              <a:rPr altLang="en-US" sz="3200" b="1" u="sng">
                <a:solidFill>
                  <a:srgbClr val="000000"/>
                </a:solidFill>
                <a:latin typeface="Times New Roman" panose="02020603050405020304" charset="0"/>
                <a:cs typeface="Times New Roman" panose="02020603050405020304" charset="0"/>
              </a:rPr>
              <a:t> </a:t>
            </a:r>
            <a:endParaRPr altLang="en-US" sz="2800" b="1" u="sng">
              <a:solidFill>
                <a:srgbClr val="000000"/>
              </a:solidFill>
              <a:latin typeface="Times New Roman" panose="02020603050405020304" charset="0"/>
              <a:cs typeface="Times New Roman" panose="02020603050405020304" charset="0"/>
            </a:endParaRPr>
          </a:p>
          <a:p>
            <a:pPr marL="0" indent="0">
              <a:lnSpc>
                <a:spcPts val="3000"/>
              </a:lnSpc>
              <a:buNone/>
            </a:pPr>
            <a:r>
              <a:rPr altLang="en-US" sz="2800" b="1">
                <a:solidFill>
                  <a:schemeClr val="accent2">
                    <a:lumMod val="75000"/>
                  </a:schemeClr>
                </a:solidFill>
                <a:latin typeface="Times New Roman" panose="02020603050405020304" charset="0"/>
                <a:cs typeface="Times New Roman" panose="02020603050405020304" charset="0"/>
              </a:rPr>
              <a:t>音意相通：爱踢球的  助记：</a:t>
            </a:r>
            <a:r>
              <a:rPr altLang="en-US" sz="2800" b="1" u="sng">
                <a:solidFill>
                  <a:schemeClr val="accent2">
                    <a:lumMod val="75000"/>
                  </a:schemeClr>
                </a:solidFill>
                <a:latin typeface="Times New Roman" panose="02020603050405020304" charset="0"/>
                <a:cs typeface="Times New Roman" panose="02020603050405020304" charset="0"/>
              </a:rPr>
              <a:t>爱踢球的</a:t>
            </a:r>
            <a:r>
              <a:rPr altLang="en-US" sz="2800" b="1">
                <a:solidFill>
                  <a:schemeClr val="accent2">
                    <a:lumMod val="75000"/>
                  </a:schemeClr>
                </a:solidFill>
                <a:latin typeface="Times New Roman" panose="02020603050405020304" charset="0"/>
                <a:cs typeface="Times New Roman" panose="02020603050405020304" charset="0"/>
              </a:rPr>
              <a:t>对这场比赛都有自己的</a:t>
            </a:r>
            <a:r>
              <a:rPr lang="en-US" altLang="zh-CN" sz="2800" b="1">
                <a:solidFill>
                  <a:schemeClr val="accent2">
                    <a:lumMod val="75000"/>
                  </a:schemeClr>
                </a:solidFill>
                <a:latin typeface="Times New Roman" panose="02020603050405020304" charset="0"/>
                <a:cs typeface="Times New Roman" panose="02020603050405020304" charset="0"/>
              </a:rPr>
              <a:t>____</a:t>
            </a:r>
            <a:r>
              <a:rPr altLang="en-US" sz="2800" b="1">
                <a:solidFill>
                  <a:schemeClr val="accent2">
                    <a:lumMod val="75000"/>
                  </a:schemeClr>
                </a:solidFill>
                <a:latin typeface="Times New Roman" panose="02020603050405020304" charset="0"/>
                <a:cs typeface="Times New Roman" panose="02020603050405020304" charset="0"/>
              </a:rPr>
              <a:t>和</a:t>
            </a:r>
            <a:r>
              <a:rPr lang="en-US" altLang="zh-CN" sz="2800" b="1">
                <a:solidFill>
                  <a:schemeClr val="accent2">
                    <a:lumMod val="75000"/>
                  </a:schemeClr>
                </a:solidFill>
                <a:latin typeface="Times New Roman" panose="02020603050405020304" charset="0"/>
                <a:cs typeface="Times New Roman" panose="02020603050405020304" charset="0"/>
              </a:rPr>
              <a:t>_____</a:t>
            </a:r>
            <a:r>
              <a:rPr altLang="en-US" sz="2800" b="1">
                <a:solidFill>
                  <a:schemeClr val="accent2">
                    <a:lumMod val="75000"/>
                  </a:schemeClr>
                </a:solidFill>
                <a:latin typeface="Times New Roman" panose="02020603050405020304" charset="0"/>
                <a:cs typeface="Times New Roman" panose="02020603050405020304" charset="0"/>
              </a:rPr>
              <a:t>。</a:t>
            </a:r>
            <a:endParaRPr altLang="en-US" sz="28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4971415" y="5842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态度</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518160" y="1487805"/>
            <a:ext cx="11401425" cy="5015865"/>
          </a:xfrm>
          <a:prstGeom prst="rect">
            <a:avLst/>
          </a:prstGeom>
          <a:noFill/>
        </p:spPr>
        <p:txBody>
          <a:bodyPr wrap="square" rtlCol="0">
            <a:spAutoFit/>
          </a:bodyPr>
          <a:p>
            <a:pPr algn="l"/>
            <a:r>
              <a:rPr lang="zh-CN" sz="3200" b="1">
                <a:solidFill>
                  <a:schemeClr val="accent2">
                    <a:lumMod val="75000"/>
                  </a:schemeClr>
                </a:solidFill>
                <a:latin typeface="Times New Roman" panose="02020603050405020304" charset="0"/>
                <a:cs typeface="Times New Roman" panose="02020603050405020304" charset="0"/>
                <a:sym typeface="+mn-ea"/>
              </a:rPr>
              <a:t>a positive /negative /firm attitude </a:t>
            </a:r>
            <a:r>
              <a:rPr lang="zh-CN" sz="3200" b="1">
                <a:solidFill>
                  <a:srgbClr val="7030A0"/>
                </a:solidFill>
                <a:latin typeface="Times New Roman" panose="02020603050405020304" charset="0"/>
                <a:cs typeface="Times New Roman" panose="02020603050405020304" charset="0"/>
                <a:sym typeface="+mn-ea"/>
              </a:rPr>
              <a:t>积极/消极/坚定的态度</a:t>
            </a:r>
            <a:endParaRPr lang="zh-CN" sz="3200" b="1">
              <a:solidFill>
                <a:srgbClr val="7030A0"/>
              </a:solidFill>
              <a:latin typeface="Times New Roman" panose="02020603050405020304" charset="0"/>
              <a:cs typeface="Times New Roman" panose="02020603050405020304" charset="0"/>
              <a:sym typeface="+mn-ea"/>
            </a:endParaRPr>
          </a:p>
          <a:p>
            <a:pPr algn="l"/>
            <a:r>
              <a:rPr lang="zh-CN" sz="3200" b="1">
                <a:solidFill>
                  <a:schemeClr val="accent2">
                    <a:lumMod val="75000"/>
                  </a:schemeClr>
                </a:solidFill>
                <a:latin typeface="Times New Roman" panose="02020603050405020304" charset="0"/>
                <a:cs typeface="Times New Roman" panose="02020603050405020304" charset="0"/>
                <a:sym typeface="+mn-ea"/>
              </a:rPr>
              <a:t>an attitude </a:t>
            </a:r>
            <a:r>
              <a:rPr lang="zh-CN" sz="3200" b="1" u="sng">
                <a:solidFill>
                  <a:schemeClr val="accent2">
                    <a:lumMod val="75000"/>
                  </a:schemeClr>
                </a:solidFill>
                <a:latin typeface="Times New Roman" panose="02020603050405020304" charset="0"/>
                <a:cs typeface="Times New Roman" panose="02020603050405020304" charset="0"/>
                <a:sym typeface="+mn-ea"/>
              </a:rPr>
              <a:t>      </a:t>
            </a:r>
            <a:r>
              <a:rPr lang="zh-CN" sz="3200" b="1">
                <a:solidFill>
                  <a:schemeClr val="accent2">
                    <a:lumMod val="75000"/>
                  </a:schemeClr>
                </a:solidFill>
                <a:latin typeface="Times New Roman" panose="02020603050405020304" charset="0"/>
                <a:cs typeface="Times New Roman" panose="02020603050405020304" charset="0"/>
                <a:sym typeface="+mn-ea"/>
              </a:rPr>
              <a:t>/</a:t>
            </a:r>
            <a:r>
              <a:rPr lang="zh-CN" sz="3200" b="1" u="sng">
                <a:solidFill>
                  <a:schemeClr val="accent2">
                    <a:lumMod val="75000"/>
                  </a:schemeClr>
                </a:solidFill>
                <a:latin typeface="Times New Roman" panose="02020603050405020304" charset="0"/>
                <a:cs typeface="Times New Roman" panose="02020603050405020304" charset="0"/>
                <a:sym typeface="+mn-ea"/>
              </a:rPr>
              <a:t>                </a:t>
            </a:r>
            <a:r>
              <a:rPr lang="zh-CN" sz="3200" b="1">
                <a:solidFill>
                  <a:srgbClr val="7030A0"/>
                </a:solidFill>
                <a:latin typeface="Times New Roman" panose="02020603050405020304" charset="0"/>
                <a:cs typeface="Times New Roman" panose="02020603050405020304" charset="0"/>
                <a:sym typeface="+mn-ea"/>
              </a:rPr>
              <a:t>对… ..的.态度</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What is the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of the speaker towards foreign language learning? 演讲者对外语学习的态度是什么？</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Beauty is an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It has nothing to do with age.</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美是一种态度，与年龄无关。</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Remember, keep a positive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and good things will happen.记住：保持乐观的心态，好事自然会发生。</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We should develop a good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to/towards life. </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我们应该树立良好的生活态度。</a:t>
            </a:r>
            <a:endParaRPr lang="zh-CN" sz="3200" b="1">
              <a:solidFill>
                <a:schemeClr val="tx1"/>
              </a:solidFill>
              <a:latin typeface="Times New Roman" panose="02020603050405020304" charset="0"/>
              <a:cs typeface="Times New Roman" panose="02020603050405020304" charset="0"/>
              <a:sym typeface="+mn-ea"/>
            </a:endParaRPr>
          </a:p>
        </p:txBody>
      </p:sp>
      <p:sp>
        <p:nvSpPr>
          <p:cNvPr id="2" name="文本框 1"/>
          <p:cNvSpPr txBox="1"/>
          <p:nvPr/>
        </p:nvSpPr>
        <p:spPr>
          <a:xfrm>
            <a:off x="6172200" y="4572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看法</a:t>
            </a:r>
            <a:endParaRPr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10516870" y="626110"/>
            <a:ext cx="995680" cy="521970"/>
          </a:xfrm>
          <a:prstGeom prst="rect">
            <a:avLst/>
          </a:prstGeom>
          <a:noFill/>
        </p:spPr>
        <p:txBody>
          <a:bodyPr wrap="square" rtlCol="0">
            <a:spAutoFit/>
          </a:bodyPr>
          <a:p>
            <a:pPr algn="l"/>
            <a:r>
              <a:rPr sz="2800" b="1">
                <a:solidFill>
                  <a:srgbClr val="7030A0"/>
                </a:solidFill>
                <a:latin typeface="Times New Roman" panose="02020603050405020304" charset="0"/>
                <a:cs typeface="Times New Roman" panose="02020603050405020304" charset="0"/>
                <a:sym typeface="+mn-ea"/>
              </a:rPr>
              <a:t>态度</a:t>
            </a:r>
            <a:endParaRPr sz="28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986155" y="1017270"/>
            <a:ext cx="894080" cy="521970"/>
          </a:xfrm>
          <a:prstGeom prst="rect">
            <a:avLst/>
          </a:prstGeom>
          <a:noFill/>
        </p:spPr>
        <p:txBody>
          <a:bodyPr wrap="none" rtlCol="0">
            <a:spAutoFit/>
          </a:bodyPr>
          <a:p>
            <a:pPr algn="l"/>
            <a:r>
              <a:rPr sz="2800" b="1">
                <a:solidFill>
                  <a:srgbClr val="7030A0"/>
                </a:solidFill>
                <a:latin typeface="Times New Roman" panose="02020603050405020304" charset="0"/>
                <a:cs typeface="Times New Roman" panose="02020603050405020304" charset="0"/>
                <a:sym typeface="+mn-ea"/>
              </a:rPr>
              <a:t>看法</a:t>
            </a:r>
            <a:endParaRPr sz="28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609215" y="2005965"/>
            <a:ext cx="690245" cy="521970"/>
          </a:xfrm>
          <a:prstGeom prst="rect">
            <a:avLst/>
          </a:prstGeom>
          <a:noFill/>
        </p:spPr>
        <p:txBody>
          <a:bodyPr wrap="square" rtlCol="0">
            <a:spAutoFit/>
          </a:bodyPr>
          <a:p>
            <a:pPr algn="l"/>
            <a:r>
              <a:rPr lang="en-US" sz="2800" b="1">
                <a:solidFill>
                  <a:schemeClr val="accent2">
                    <a:lumMod val="75000"/>
                  </a:schemeClr>
                </a:solidFill>
                <a:latin typeface="Times New Roman" panose="02020603050405020304" charset="0"/>
                <a:cs typeface="Times New Roman" panose="02020603050405020304" charset="0"/>
                <a:sym typeface="+mn-ea"/>
              </a:rPr>
              <a:t>to</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333115" y="1993265"/>
            <a:ext cx="1407160" cy="521970"/>
          </a:xfrm>
          <a:prstGeom prst="rect">
            <a:avLst/>
          </a:prstGeom>
          <a:noFill/>
        </p:spPr>
        <p:txBody>
          <a:bodyPr wrap="none" rtlCol="0">
            <a:spAutoFit/>
          </a:bodyPr>
          <a:p>
            <a:pPr algn="l"/>
            <a:r>
              <a:rPr lang="en-US" sz="2800" b="1">
                <a:solidFill>
                  <a:schemeClr val="accent2">
                    <a:lumMod val="75000"/>
                  </a:schemeClr>
                </a:solidFill>
                <a:latin typeface="Times New Roman" panose="02020603050405020304" charset="0"/>
                <a:cs typeface="Times New Roman" panose="02020603050405020304" charset="0"/>
                <a:sym typeface="+mn-ea"/>
              </a:rPr>
              <a:t>towards</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 calcmode="lin" valueType="num">
                                      <p:cBhvr additive="base">
                                        <p:cTn id="7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anim calcmode="lin" valueType="num">
                                      <p:cBhvr additive="base">
                                        <p:cTn id="7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
                                            <p:txEl>
                                              <p:pRg st="6" end="6"/>
                                            </p:txEl>
                                          </p:spTgt>
                                        </p:tgtEl>
                                        <p:attrNameLst>
                                          <p:attrName>style.visibility</p:attrName>
                                        </p:attrNameLst>
                                      </p:cBhvr>
                                      <p:to>
                                        <p:strVal val="visible"/>
                                      </p:to>
                                    </p:set>
                                    <p:anim calcmode="lin" valueType="num">
                                      <p:cBhvr additive="base">
                                        <p:cTn id="8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 calcmode="lin" valueType="num">
                                      <p:cBhvr additive="base">
                                        <p:cTn id="8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2" grpId="0"/>
      <p:bldP spid="2" grpId="1"/>
      <p:bldP spid="5" grpId="0"/>
      <p:bldP spid="5" grpId="1"/>
      <p:bldP spid="7" grpId="0"/>
      <p:bldP spid="7" grpId="1"/>
      <p:bldP spid="8" grpId="0"/>
      <p:bldP spid="8" grpId="1"/>
      <p:bldP spid="10" grpId="0"/>
      <p:bldP spid="10"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3365" y="546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37. </a:t>
            </a:r>
            <a:r>
              <a:rPr lang="zh-CN" sz="3200" b="1">
                <a:latin typeface="Times New Roman" panose="02020603050405020304" charset="0"/>
                <a:cs typeface="Times New Roman" panose="02020603050405020304" charset="0"/>
              </a:rPr>
              <a:t>apartment / ə'pɑ:tmənt/</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5090795" y="546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 公寓(美)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79400" y="638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词根词缀：apart-(分开)+ment(名词后缀)：隔开的一个个套间——</a:t>
            </a:r>
            <a:r>
              <a:rPr u="sng" spc="0">
                <a:solidFill>
                  <a:schemeClr val="accent2">
                    <a:lumMod val="75000"/>
                  </a:schemeClr>
                </a:solidFill>
                <a:latin typeface="Times New Roman" panose="02020603050405020304" charset="0"/>
                <a:ea typeface="+mn-ea"/>
                <a:cs typeface="Times New Roman" panose="02020603050405020304" charset="0"/>
              </a:rPr>
              <a:t>              </a:t>
            </a:r>
            <a:r>
              <a:rPr lang="en-US" altLang="zh-CN" spc="0">
                <a:solidFill>
                  <a:schemeClr val="accent2">
                    <a:lumMod val="75000"/>
                  </a:schemeClr>
                </a:solidFill>
                <a:latin typeface="Times New Roman" panose="02020603050405020304" charset="0"/>
                <a:ea typeface="+mn-ea"/>
                <a:cs typeface="Times New Roman" panose="02020603050405020304" charset="0"/>
              </a:rPr>
              <a:t>_</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279400" y="3851275"/>
            <a:ext cx="11366500" cy="138366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 really need to buy some</a:t>
            </a:r>
            <a:r>
              <a:rPr sz="2800" b="1">
                <a:solidFill>
                  <a:schemeClr val="accent2">
                    <a:lumMod val="75000"/>
                  </a:schemeClr>
                </a:solidFill>
                <a:uFillTx/>
                <a:latin typeface="Times New Roman" panose="02020603050405020304" charset="0"/>
                <a:cs typeface="Times New Roman" panose="02020603050405020304" charset="0"/>
              </a:rPr>
              <a:t> pants</a:t>
            </a:r>
            <a:r>
              <a:rPr sz="2800" b="1">
                <a:uFillTx/>
                <a:latin typeface="Times New Roman" panose="02020603050405020304" charset="0"/>
                <a:cs typeface="Times New Roman" panose="02020603050405020304" charset="0"/>
              </a:rPr>
              <a:t>. 我真的需要买些裤子。</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In British English, the word “</a:t>
            </a:r>
            <a:r>
              <a:rPr sz="2800" b="1">
                <a:solidFill>
                  <a:schemeClr val="accent2">
                    <a:lumMod val="75000"/>
                  </a:schemeClr>
                </a:solidFill>
                <a:uFillTx/>
                <a:latin typeface="Times New Roman" panose="02020603050405020304" charset="0"/>
                <a:cs typeface="Times New Roman" panose="02020603050405020304" charset="0"/>
              </a:rPr>
              <a:t>pants</a:t>
            </a:r>
            <a:r>
              <a:rPr sz="2800" b="1">
                <a:uFillTx/>
                <a:latin typeface="Times New Roman" panose="02020603050405020304" charset="0"/>
                <a:cs typeface="Times New Roman" panose="02020603050405020304" charset="0"/>
              </a:rPr>
              <a:t>” means underwear. 在英国英语中，“pants”一词是指内裤。</a:t>
            </a:r>
            <a:endParaRPr sz="2800" b="1">
              <a:uFillTx/>
              <a:latin typeface="Times New Roman" panose="02020603050405020304" charset="0"/>
              <a:cs typeface="Times New Roman" panose="02020603050405020304" charset="0"/>
            </a:endParaRPr>
          </a:p>
        </p:txBody>
      </p:sp>
      <p:sp>
        <p:nvSpPr>
          <p:cNvPr id="3" name="文本框 2"/>
          <p:cNvSpPr txBox="1"/>
          <p:nvPr/>
        </p:nvSpPr>
        <p:spPr>
          <a:xfrm>
            <a:off x="279400" y="32677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38. </a:t>
            </a:r>
            <a:r>
              <a:rPr lang="zh-CN" sz="3200" b="1">
                <a:latin typeface="Times New Roman" panose="02020603050405020304" charset="0"/>
                <a:cs typeface="Times New Roman" panose="02020603050405020304" charset="0"/>
              </a:rPr>
              <a:t>pants /pænts/</a:t>
            </a:r>
            <a:endParaRPr lang="zh-CN" sz="3200" b="1">
              <a:latin typeface="Times New Roman" panose="02020603050405020304" charset="0"/>
              <a:cs typeface="Times New Roman" panose="02020603050405020304" charset="0"/>
            </a:endParaRPr>
          </a:p>
        </p:txBody>
      </p:sp>
      <p:sp>
        <p:nvSpPr>
          <p:cNvPr id="4" name="文本框 3"/>
          <p:cNvSpPr txBox="1"/>
          <p:nvPr/>
        </p:nvSpPr>
        <p:spPr>
          <a:xfrm>
            <a:off x="3474085" y="32677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 [pl.] 短裤；内裤(英)；裤子(美)</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406400" y="1149350"/>
            <a:ext cx="11366500" cy="181483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I’d like to come up to your </a:t>
            </a:r>
            <a:r>
              <a:rPr sz="2800" b="1">
                <a:solidFill>
                  <a:schemeClr val="accent2">
                    <a:lumMod val="75000"/>
                  </a:schemeClr>
                </a:solidFill>
                <a:uFillTx/>
                <a:latin typeface="Times New Roman" panose="02020603050405020304" charset="0"/>
                <a:cs typeface="Times New Roman" panose="02020603050405020304" charset="0"/>
              </a:rPr>
              <a:t>apartment.</a:t>
            </a:r>
            <a:r>
              <a:rPr sz="2800" b="1">
                <a:uFillTx/>
                <a:latin typeface="Times New Roman" panose="02020603050405020304" charset="0"/>
                <a:cs typeface="Times New Roman" panose="02020603050405020304" charset="0"/>
              </a:rPr>
              <a:t> 我想来你的公寓。</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Even though the company is near his </a:t>
            </a:r>
            <a:r>
              <a:rPr sz="2800" b="1">
                <a:solidFill>
                  <a:schemeClr val="accent2">
                    <a:lumMod val="75000"/>
                  </a:schemeClr>
                </a:solidFill>
                <a:uFillTx/>
                <a:latin typeface="Times New Roman" panose="02020603050405020304" charset="0"/>
                <a:cs typeface="Times New Roman" panose="02020603050405020304" charset="0"/>
              </a:rPr>
              <a:t>apartment</a:t>
            </a:r>
            <a:r>
              <a:rPr sz="2800" b="1">
                <a:uFillTx/>
                <a:latin typeface="Times New Roman" panose="02020603050405020304" charset="0"/>
                <a:cs typeface="Times New Roman" panose="02020603050405020304" charset="0"/>
              </a:rPr>
              <a:t>, he has to hurry a little if he wants to arrive on time.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尽管公司靠近他的公寓，如果他想要准时到达的话，还是必须快点。</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10608945" y="627380"/>
            <a:ext cx="1450340" cy="521970"/>
          </a:xfrm>
          <a:prstGeom prst="rect">
            <a:avLst/>
          </a:prstGeom>
          <a:noFill/>
        </p:spPr>
        <p:txBody>
          <a:bodyPr wrap="square" rtlCol="0">
            <a:spAutoFit/>
          </a:bodyPr>
          <a:p>
            <a:r>
              <a:rPr lang="zh-CN" altLang="en-US" sz="2800" b="1" dirty="0">
                <a:solidFill>
                  <a:srgbClr val="7030A0"/>
                </a:solidFill>
                <a:uFillTx/>
                <a:latin typeface="Times New Roman" panose="02020603050405020304" charset="0"/>
                <a:cs typeface="Times New Roman" panose="02020603050405020304" charset="0"/>
                <a:sym typeface="+mn-ea"/>
              </a:rPr>
              <a:t>公寓</a:t>
            </a:r>
            <a:endParaRPr lang="zh-CN" altLang="en-US" sz="2800" b="1"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 calcmode="lin" valueType="num">
                                      <p:cBhvr additive="base">
                                        <p:cTn id="5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1" end="1"/>
                                            </p:txEl>
                                          </p:spTgt>
                                        </p:tgtEl>
                                        <p:attrNameLst>
                                          <p:attrName>style.visibility</p:attrName>
                                        </p:attrNameLst>
                                      </p:cBhvr>
                                      <p:to>
                                        <p:strVal val="visible"/>
                                      </p:to>
                                    </p:set>
                                    <p:anim calcmode="lin" valueType="num">
                                      <p:cBhvr additive="base">
                                        <p:cTn id="5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4" grpId="1"/>
      <p:bldP spid="6" grpId="0"/>
      <p:bldP spid="6"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39. </a:t>
            </a:r>
            <a:r>
              <a:rPr lang="zh-CN" sz="3200" b="1">
                <a:latin typeface="Times New Roman" panose="02020603050405020304" charset="0"/>
                <a:cs typeface="Times New Roman" panose="02020603050405020304" charset="0"/>
              </a:rPr>
              <a:t>beg /beg/</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279844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恳求；祈求；哀求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219710" y="790575"/>
            <a:ext cx="11366500" cy="5692775"/>
          </a:xfrm>
          <a:prstGeom prst="rect">
            <a:avLst/>
          </a:prstGeom>
          <a:noFill/>
          <a:ln w="9525">
            <a:noFill/>
          </a:ln>
        </p:spPr>
        <p:txBody>
          <a:bodyPr wrap="square">
            <a:spAutoFit/>
          </a:bodyPr>
          <a:p>
            <a:pPr algn="l">
              <a:buClrTx/>
              <a:buSzTx/>
              <a:buFontTx/>
            </a:pPr>
            <a:r>
              <a:rPr lang="en-US" sz="2800" b="1" u="sng">
                <a:solidFill>
                  <a:schemeClr val="accent2">
                    <a:lumMod val="75000"/>
                  </a:schemeClr>
                </a:solidFill>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对不起。(请再说一遍)</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 向某人乞求某物</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a:t>
            </a:r>
            <a:r>
              <a:rPr sz="2800" b="1">
                <a:solidFill>
                  <a:schemeClr val="accent2">
                    <a:lumMod val="75000"/>
                  </a:schemeClr>
                </a:solidFill>
                <a:uFillTx/>
                <a:latin typeface="Times New Roman" panose="02020603050405020304" charset="0"/>
                <a:cs typeface="Times New Roman" panose="02020603050405020304" charset="0"/>
              </a:rPr>
              <a:t>begged </a:t>
            </a:r>
            <a:r>
              <a:rPr sz="2800" b="1">
                <a:uFillTx/>
                <a:latin typeface="Times New Roman" panose="02020603050405020304" charset="0"/>
                <a:cs typeface="Times New Roman" panose="02020603050405020304" charset="0"/>
              </a:rPr>
              <a:t>him for help.= They </a:t>
            </a:r>
            <a:r>
              <a:rPr sz="2800" b="1">
                <a:solidFill>
                  <a:schemeClr val="accent2">
                    <a:lumMod val="75000"/>
                  </a:schemeClr>
                </a:solidFill>
                <a:uFillTx/>
                <a:latin typeface="Times New Roman" panose="02020603050405020304" charset="0"/>
                <a:cs typeface="Times New Roman" panose="02020603050405020304" charset="0"/>
              </a:rPr>
              <a:t>begged </a:t>
            </a:r>
            <a:r>
              <a:rPr sz="2800" b="1">
                <a:uFillTx/>
                <a:latin typeface="Times New Roman" panose="02020603050405020304" charset="0"/>
                <a:cs typeface="Times New Roman" panose="02020603050405020304" charset="0"/>
              </a:rPr>
              <a:t>help of/from him.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他们向他求援。</a:t>
            </a:r>
            <a:endParaRPr sz="2800" b="1">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乞求某物</a:t>
            </a:r>
            <a:endParaRPr sz="2800" b="1">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乞求某人做某事</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homeless people were </a:t>
            </a:r>
            <a:r>
              <a:rPr sz="2800" b="1">
                <a:solidFill>
                  <a:schemeClr val="accent2">
                    <a:lumMod val="75000"/>
                  </a:schemeClr>
                </a:solidFill>
                <a:uFillTx/>
                <a:latin typeface="Times New Roman" panose="02020603050405020304" charset="0"/>
                <a:cs typeface="Times New Roman" panose="02020603050405020304" charset="0"/>
              </a:rPr>
              <a:t>begging for </a:t>
            </a:r>
            <a:r>
              <a:rPr sz="2800" b="1">
                <a:uFillTx/>
                <a:latin typeface="Times New Roman" panose="02020603050405020304" charset="0"/>
                <a:cs typeface="Times New Roman" panose="02020603050405020304" charset="0"/>
              </a:rPr>
              <a:t>food.那些无家可归的在讨饭。</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a:t>
            </a:r>
            <a:r>
              <a:rPr sz="2800" b="1">
                <a:solidFill>
                  <a:schemeClr val="accent2">
                    <a:lumMod val="75000"/>
                  </a:schemeClr>
                </a:solidFill>
                <a:uFillTx/>
                <a:latin typeface="Times New Roman" panose="02020603050405020304" charset="0"/>
                <a:cs typeface="Times New Roman" panose="02020603050405020304" charset="0"/>
              </a:rPr>
              <a:t>begged</a:t>
            </a:r>
            <a:r>
              <a:rPr sz="2800" b="1">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him to come back</a:t>
            </a:r>
            <a:r>
              <a:rPr sz="2800" b="1">
                <a:uFillTx/>
                <a:latin typeface="Times New Roman" panose="02020603050405020304" charset="0"/>
                <a:cs typeface="Times New Roman" panose="02020603050405020304" charset="0"/>
              </a:rPr>
              <a:t> to England with me.	我恳求他和我一起回英格兰。</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/ˈbegə(r) / </a:t>
            </a:r>
            <a:r>
              <a:rPr sz="2800" b="1">
                <a:solidFill>
                  <a:srgbClr val="7030A0"/>
                </a:solidFill>
                <a:uFillTx/>
                <a:latin typeface="Times New Roman" panose="02020603050405020304" charset="0"/>
                <a:cs typeface="Times New Roman" panose="02020603050405020304" charset="0"/>
              </a:rPr>
              <a:t>n.乞丐</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gave the </a:t>
            </a:r>
            <a:r>
              <a:rPr sz="2800" b="1">
                <a:solidFill>
                  <a:schemeClr val="accent2">
                    <a:lumMod val="75000"/>
                  </a:schemeClr>
                </a:solidFill>
                <a:uFillTx/>
                <a:latin typeface="Times New Roman" panose="02020603050405020304" charset="0"/>
                <a:cs typeface="Times New Roman" panose="02020603050405020304" charset="0"/>
              </a:rPr>
              <a:t>beggar </a:t>
            </a:r>
            <a:r>
              <a:rPr sz="2800" b="1">
                <a:uFillTx/>
                <a:latin typeface="Times New Roman" panose="02020603050405020304" charset="0"/>
                <a:cs typeface="Times New Roman" panose="02020603050405020304" charset="0"/>
              </a:rPr>
              <a:t>some money out of pity. 出于同情，我给了乞丐一点钱。</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a:t>
            </a:r>
            <a:r>
              <a:rPr sz="2800" b="1">
                <a:solidFill>
                  <a:schemeClr val="accent2">
                    <a:lumMod val="75000"/>
                  </a:schemeClr>
                </a:solidFill>
                <a:uFillTx/>
                <a:latin typeface="Times New Roman" panose="02020603050405020304" charset="0"/>
                <a:cs typeface="Times New Roman" panose="02020603050405020304" charset="0"/>
              </a:rPr>
              <a:t>beggar </a:t>
            </a:r>
            <a:r>
              <a:rPr sz="2800" b="1">
                <a:uFillTx/>
                <a:latin typeface="Times New Roman" panose="02020603050405020304" charset="0"/>
                <a:cs typeface="Times New Roman" panose="02020603050405020304" charset="0"/>
              </a:rPr>
              <a:t>died of cold and hunger. 这个乞丐由于寒冷和饥饿而死亡。</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is so rich and lives like a </a:t>
            </a:r>
            <a:r>
              <a:rPr sz="2800" b="1">
                <a:solidFill>
                  <a:schemeClr val="accent2">
                    <a:lumMod val="75000"/>
                  </a:schemeClr>
                </a:solidFill>
                <a:uFillTx/>
                <a:latin typeface="Times New Roman" panose="02020603050405020304" charset="0"/>
                <a:cs typeface="Times New Roman" panose="02020603050405020304" charset="0"/>
              </a:rPr>
              <a:t>beggar</a:t>
            </a:r>
            <a:r>
              <a:rPr sz="2800" b="1">
                <a:uFillTx/>
                <a:latin typeface="Times New Roman" panose="02020603050405020304" charset="0"/>
                <a:cs typeface="Times New Roman" panose="02020603050405020304" charset="0"/>
              </a:rPr>
              <a:t>. 他非常有钱可是生活得象个乞丐。</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584835" y="749935"/>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I beg your pardon.</a:t>
            </a:r>
            <a:endParaRPr lang="zh-CN" altLang="en-US"/>
          </a:p>
        </p:txBody>
      </p:sp>
      <p:sp>
        <p:nvSpPr>
          <p:cNvPr id="2" name="文本框 1"/>
          <p:cNvSpPr txBox="1"/>
          <p:nvPr/>
        </p:nvSpPr>
        <p:spPr>
          <a:xfrm>
            <a:off x="372110" y="1271905"/>
            <a:ext cx="8145145"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 sb for sth. =beg sth of/from sb.</a:t>
            </a:r>
            <a:endParaRPr lang="zh-CN" altLang="en-US"/>
          </a:p>
        </p:txBody>
      </p:sp>
      <p:sp>
        <p:nvSpPr>
          <p:cNvPr id="3" name="文本框 2"/>
          <p:cNvSpPr txBox="1"/>
          <p:nvPr/>
        </p:nvSpPr>
        <p:spPr>
          <a:xfrm>
            <a:off x="433705" y="2494915"/>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 for sth.</a:t>
            </a:r>
            <a:endParaRPr lang="zh-CN" altLang="en-US"/>
          </a:p>
        </p:txBody>
      </p:sp>
      <p:sp>
        <p:nvSpPr>
          <p:cNvPr id="4" name="文本框 3"/>
          <p:cNvSpPr txBox="1"/>
          <p:nvPr/>
        </p:nvSpPr>
        <p:spPr>
          <a:xfrm>
            <a:off x="337185" y="2957195"/>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 sb to do sth</a:t>
            </a:r>
            <a:r>
              <a:rPr sz="2800" b="1">
                <a:solidFill>
                  <a:schemeClr val="accent2">
                    <a:lumMod val="75000"/>
                  </a:schemeClr>
                </a:solidFill>
                <a:uFillTx/>
                <a:latin typeface="Times New Roman" panose="02020603050405020304" charset="0"/>
                <a:cs typeface="Times New Roman" panose="02020603050405020304" charset="0"/>
                <a:sym typeface="+mn-ea"/>
              </a:rPr>
              <a:t>.</a:t>
            </a:r>
            <a:endParaRPr lang="zh-CN" altLang="en-US"/>
          </a:p>
        </p:txBody>
      </p:sp>
      <p:sp>
        <p:nvSpPr>
          <p:cNvPr id="5" name="文本框 4"/>
          <p:cNvSpPr txBox="1"/>
          <p:nvPr/>
        </p:nvSpPr>
        <p:spPr>
          <a:xfrm>
            <a:off x="603250" y="4591050"/>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beggar</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xEl>
                                              <p:pRg st="2" end="2"/>
                                            </p:txEl>
                                          </p:spTgt>
                                        </p:tgtEl>
                                        <p:attrNameLst>
                                          <p:attrName>style.visibility</p:attrName>
                                        </p:attrNameLst>
                                      </p:cBhvr>
                                      <p:to>
                                        <p:strVal val="visible"/>
                                      </p:to>
                                    </p:set>
                                    <p:anim calcmode="lin" valueType="num">
                                      <p:cBhvr additive="base">
                                        <p:cTn id="3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xEl>
                                              <p:pRg st="3" end="3"/>
                                            </p:txEl>
                                          </p:spTgt>
                                        </p:tgtEl>
                                        <p:attrNameLst>
                                          <p:attrName>style.visibility</p:attrName>
                                        </p:attrNameLst>
                                      </p:cBhvr>
                                      <p:to>
                                        <p:strVal val="visible"/>
                                      </p:to>
                                    </p:set>
                                    <p:anim calcmode="lin" valueType="num">
                                      <p:cBhvr additive="base">
                                        <p:cTn id="3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3">
                                            <p:txEl>
                                              <p:pRg st="4" end="4"/>
                                            </p:txEl>
                                          </p:spTgt>
                                        </p:tgtEl>
                                        <p:attrNameLst>
                                          <p:attrName>style.visibility</p:attrName>
                                        </p:attrNameLst>
                                      </p:cBhvr>
                                      <p:to>
                                        <p:strVal val="visible"/>
                                      </p:to>
                                    </p:set>
                                    <p:anim calcmode="lin" valueType="num">
                                      <p:cBhvr additive="base">
                                        <p:cTn id="4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3">
                                            <p:txEl>
                                              <p:pRg st="5" end="5"/>
                                            </p:txEl>
                                          </p:spTgt>
                                        </p:tgtEl>
                                        <p:attrNameLst>
                                          <p:attrName>style.visibility</p:attrName>
                                        </p:attrNameLst>
                                      </p:cBhvr>
                                      <p:to>
                                        <p:strVal val="visible"/>
                                      </p:to>
                                    </p:set>
                                    <p:anim calcmode="lin" valueType="num">
                                      <p:cBhvr additive="base">
                                        <p:cTn id="49"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xEl>
                                              <p:pRg st="6" end="6"/>
                                            </p:txEl>
                                          </p:spTgt>
                                        </p:tgtEl>
                                        <p:attrNameLst>
                                          <p:attrName>style.visibility</p:attrName>
                                        </p:attrNameLst>
                                      </p:cBhvr>
                                      <p:to>
                                        <p:strVal val="visible"/>
                                      </p:to>
                                    </p:set>
                                    <p:anim calcmode="lin" valueType="num">
                                      <p:cBhvr additive="base">
                                        <p:cTn id="6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3">
                                            <p:txEl>
                                              <p:pRg st="7" end="7"/>
                                            </p:txEl>
                                          </p:spTgt>
                                        </p:tgtEl>
                                        <p:attrNameLst>
                                          <p:attrName>style.visibility</p:attrName>
                                        </p:attrNameLst>
                                      </p:cBhvr>
                                      <p:to>
                                        <p:strVal val="visible"/>
                                      </p:to>
                                    </p:set>
                                    <p:anim calcmode="lin" valueType="num">
                                      <p:cBhvr additive="base">
                                        <p:cTn id="7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3">
                                            <p:txEl>
                                              <p:pRg st="8" end="8"/>
                                            </p:txEl>
                                          </p:spTgt>
                                        </p:tgtEl>
                                        <p:attrNameLst>
                                          <p:attrName>style.visibility</p:attrName>
                                        </p:attrNameLst>
                                      </p:cBhvr>
                                      <p:to>
                                        <p:strVal val="visible"/>
                                      </p:to>
                                    </p:set>
                                    <p:anim calcmode="lin" valueType="num">
                                      <p:cBhvr additive="base">
                                        <p:cTn id="77"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3">
                                            <p:txEl>
                                              <p:pRg st="9" end="9"/>
                                            </p:txEl>
                                          </p:spTgt>
                                        </p:tgtEl>
                                        <p:attrNameLst>
                                          <p:attrName>style.visibility</p:attrName>
                                        </p:attrNameLst>
                                      </p:cBhvr>
                                      <p:to>
                                        <p:strVal val="visible"/>
                                      </p:to>
                                    </p:set>
                                    <p:anim calcmode="lin" valueType="num">
                                      <p:cBhvr additive="base">
                                        <p:cTn id="89"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3">
                                            <p:txEl>
                                              <p:pRg st="10" end="10"/>
                                            </p:txEl>
                                          </p:spTgt>
                                        </p:tgtEl>
                                        <p:attrNameLst>
                                          <p:attrName>style.visibility</p:attrName>
                                        </p:attrNameLst>
                                      </p:cBhvr>
                                      <p:to>
                                        <p:strVal val="visible"/>
                                      </p:to>
                                    </p:set>
                                    <p:anim calcmode="lin" valueType="num">
                                      <p:cBhvr additive="base">
                                        <p:cTn id="93"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3">
                                            <p:txEl>
                                              <p:pRg st="11" end="11"/>
                                            </p:txEl>
                                          </p:spTgt>
                                        </p:tgtEl>
                                        <p:attrNameLst>
                                          <p:attrName>style.visibility</p:attrName>
                                        </p:attrNameLst>
                                      </p:cBhvr>
                                      <p:to>
                                        <p:strVal val="visible"/>
                                      </p:to>
                                    </p:set>
                                    <p:anim calcmode="lin" valueType="num">
                                      <p:cBhvr additive="base">
                                        <p:cTn id="97"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6" grpId="0"/>
      <p:bldP spid="6" grpId="1"/>
      <p:bldP spid="2" grpId="0"/>
      <p:bldP spid="2" grpId="1"/>
      <p:bldP spid="3" grpId="0"/>
      <p:bldP spid="3" grpId="1"/>
      <p:bldP spid="4" grpId="0"/>
      <p:bldP spid="4" grpId="1"/>
      <p:bldP spid="5" grpId="0"/>
      <p:bldP spid="5"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40. </a:t>
            </a:r>
            <a:r>
              <a:rPr lang="zh-CN" sz="3200" b="1">
                <a:latin typeface="Times New Roman" panose="02020603050405020304" charset="0"/>
                <a:cs typeface="Times New Roman" panose="02020603050405020304" charset="0"/>
              </a:rPr>
              <a:t>equal /'i:kwəl/</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380428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adj. 相等的；等同的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60680" y="926465"/>
            <a:ext cx="11366500" cy="5262245"/>
          </a:xfrm>
          <a:prstGeom prst="rect">
            <a:avLst/>
          </a:prstGeom>
          <a:noFill/>
          <a:ln w="9525">
            <a:noFill/>
          </a:ln>
        </p:spPr>
        <p:txBody>
          <a:bodyPr wrap="square">
            <a:spAutoFit/>
          </a:bodyPr>
          <a:p>
            <a:pPr algn="l">
              <a:buClrTx/>
              <a:buSzTx/>
              <a:buFontTx/>
            </a:pPr>
            <a:r>
              <a:rPr sz="2800" b="1">
                <a:solidFill>
                  <a:schemeClr val="tx1"/>
                </a:solidFill>
                <a:uFillTx/>
                <a:latin typeface="Times New Roman" panose="02020603050405020304" charset="0"/>
                <a:cs typeface="Times New Roman" panose="02020603050405020304" charset="0"/>
              </a:rPr>
              <a:t>Men and women enjoy</a:t>
            </a:r>
            <a:r>
              <a:rPr sz="2800" b="1" u="sng">
                <a:solidFill>
                  <a:schemeClr val="tx1"/>
                </a:solidFill>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pay for</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work. 男女同工同酬。</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Women in our country enjoy</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rights with men. 在我国妇女享有同男子平等的权利。</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Not all men are equal</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ability. 人的能力并不都是一样的。</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与……相等；能胜任……</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I can't find a person who can be equal</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this work. 我找不到能胜任这个工作的人。</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rgbClr val="7030A0"/>
                </a:solidFill>
                <a:uFillTx/>
                <a:latin typeface="Times New Roman" panose="02020603050405020304" charset="0"/>
                <a:cs typeface="Times New Roman" panose="02020603050405020304" charset="0"/>
              </a:rPr>
              <a:t>n.同等的人；相等物</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Our relationship is close and we're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我们的关系很亲密，我们是平等的人。</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No one could be his</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at telling stories. 讲故事没人能比得上他。</a:t>
            </a:r>
            <a:endParaRPr sz="2800" b="1">
              <a:solidFill>
                <a:schemeClr val="tx1"/>
              </a:solidFill>
              <a:uFillTx/>
              <a:latin typeface="Times New Roman" panose="02020603050405020304" charset="0"/>
              <a:cs typeface="Times New Roman" panose="02020603050405020304" charset="0"/>
            </a:endParaRPr>
          </a:p>
        </p:txBody>
      </p:sp>
      <p:sp>
        <p:nvSpPr>
          <p:cNvPr id="2" name="标题 1"/>
          <p:cNvSpPr>
            <a:spLocks noGrp="1"/>
          </p:cNvSpPr>
          <p:nvPr/>
        </p:nvSpPr>
        <p:spPr>
          <a:xfrm>
            <a:off x="3912870" y="92646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6309360" y="92646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5011420" y="136969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3912870" y="222567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mn-ea"/>
                <a:cs typeface="Times New Roman" panose="02020603050405020304" charset="0"/>
                <a:sym typeface="+mn-ea"/>
              </a:rPr>
              <a:t>in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6309360" y="308927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mn-ea"/>
                <a:cs typeface="Times New Roman" panose="02020603050405020304" charset="0"/>
                <a:sym typeface="+mn-ea"/>
              </a:rPr>
              <a:t>in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5838190" y="432625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3804285" y="519938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3" name="文本框 2"/>
          <p:cNvSpPr txBox="1"/>
          <p:nvPr/>
        </p:nvSpPr>
        <p:spPr>
          <a:xfrm>
            <a:off x="583565" y="2565400"/>
            <a:ext cx="197485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 equal to</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additive="base">
                                        <p:cTn id="2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
                                            <p:txEl>
                                              <p:pRg st="3" end="3"/>
                                            </p:txEl>
                                          </p:spTgt>
                                        </p:tgtEl>
                                        <p:attrNameLst>
                                          <p:attrName>style.visibility</p:attrName>
                                        </p:attrNameLst>
                                      </p:cBhvr>
                                      <p:to>
                                        <p:strVal val="visible"/>
                                      </p:to>
                                    </p:set>
                                    <p:anim calcmode="lin" valueType="num">
                                      <p:cBhvr additive="base">
                                        <p:cTn id="5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3">
                                            <p:txEl>
                                              <p:pRg st="4" end="4"/>
                                            </p:txEl>
                                          </p:spTgt>
                                        </p:tgtEl>
                                        <p:attrNameLst>
                                          <p:attrName>style.visibility</p:attrName>
                                        </p:attrNameLst>
                                      </p:cBhvr>
                                      <p:to>
                                        <p:strVal val="visible"/>
                                      </p:to>
                                    </p:set>
                                    <p:anim calcmode="lin" valueType="num">
                                      <p:cBhvr additive="base">
                                        <p:cTn id="6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3">
                                            <p:txEl>
                                              <p:pRg st="5" end="5"/>
                                            </p:txEl>
                                          </p:spTgt>
                                        </p:tgtEl>
                                        <p:attrNameLst>
                                          <p:attrName>style.visibility</p:attrName>
                                        </p:attrNameLst>
                                      </p:cBhvr>
                                      <p:to>
                                        <p:strVal val="visible"/>
                                      </p:to>
                                    </p:set>
                                    <p:anim calcmode="lin" valueType="num">
                                      <p:cBhvr additive="base">
                                        <p:cTn id="7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3">
                                            <p:txEl>
                                              <p:pRg st="6" end="6"/>
                                            </p:txEl>
                                          </p:spTgt>
                                        </p:tgtEl>
                                        <p:attrNameLst>
                                          <p:attrName>style.visibility</p:attrName>
                                        </p:attrNameLst>
                                      </p:cBhvr>
                                      <p:to>
                                        <p:strVal val="visible"/>
                                      </p:to>
                                    </p:set>
                                    <p:anim calcmode="lin" valueType="num">
                                      <p:cBhvr additive="base">
                                        <p:cTn id="81"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xEl>
                                              <p:pRg st="7" end="7"/>
                                            </p:txEl>
                                          </p:spTgt>
                                        </p:tgtEl>
                                        <p:attrNameLst>
                                          <p:attrName>style.visibility</p:attrName>
                                        </p:attrNameLst>
                                      </p:cBhvr>
                                      <p:to>
                                        <p:strVal val="visible"/>
                                      </p:to>
                                    </p:set>
                                    <p:anim calcmode="lin" valueType="num">
                                      <p:cBhvr additive="base">
                                        <p:cTn id="8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2" grpId="0"/>
      <p:bldP spid="2" grpId="1"/>
      <p:bldP spid="8" grpId="0"/>
      <p:bldP spid="8" grpId="1"/>
      <p:bldP spid="9" grpId="0"/>
      <p:bldP spid="9" grpId="1"/>
      <p:bldP spid="10" grpId="0"/>
      <p:bldP spid="10" grpId="1"/>
      <p:bldP spid="11" grpId="0"/>
      <p:bldP spid="11" grpId="1"/>
      <p:bldP spid="12" grpId="0"/>
      <p:bldP spid="12" grpId="1"/>
      <p:bldP spid="13" grpId="0"/>
      <p:bldP spid="13" grpId="1"/>
      <p:bldP spid="3" grpId="0"/>
      <p:bldP spid="3"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473710"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等于;比得上</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412750" y="1013460"/>
            <a:ext cx="11426190" cy="4831080"/>
          </a:xfrm>
          <a:prstGeom prst="rect">
            <a:avLst/>
          </a:prstGeom>
          <a:noFill/>
          <a:ln w="9525">
            <a:noFill/>
          </a:ln>
        </p:spPr>
        <p:txBody>
          <a:bodyPr wrap="square">
            <a:spAutoFit/>
          </a:bodyPr>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Four plus four</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eight. 四加四等于八。</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Few pleasure can </a:t>
            </a:r>
            <a:r>
              <a:rPr sz="2800" b="1">
                <a:solidFill>
                  <a:schemeClr val="tx1"/>
                </a:solidFill>
                <a:uFillTx/>
                <a:latin typeface="Times New Roman" panose="02020603050405020304" charset="0"/>
                <a:cs typeface="Times New Roman" panose="02020603050405020304" charset="0"/>
              </a:rPr>
              <a:t>equal</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of a cool drink on a hot day. 很少能有乐趣比得上在炎热的天喝一杯凉快的饮料。</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/'i:kwəli/adv.</a:t>
            </a:r>
            <a:r>
              <a:rPr sz="2800" b="1">
                <a:solidFill>
                  <a:srgbClr val="7030A0"/>
                </a:solidFill>
                <a:uFillTx/>
                <a:latin typeface="Times New Roman" panose="02020603050405020304" charset="0"/>
                <a:cs typeface="Times New Roman" panose="02020603050405020304" charset="0"/>
              </a:rPr>
              <a:t>平等地，同样地；均等地</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Men and Women must be treated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 education and employment.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在教育和就业方面男性和女性必须被平等对待。</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Diet and exercise are</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important.饮食和锻炼同样重要。</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money was divided</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among her four children.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这笔钱在她的四个孩子中平分了。</a:t>
            </a:r>
            <a:endParaRPr sz="2800" b="1">
              <a:uFillTx/>
              <a:latin typeface="Times New Roman" panose="02020603050405020304" charset="0"/>
              <a:cs typeface="Times New Roman" panose="02020603050405020304" charset="0"/>
            </a:endParaRPr>
          </a:p>
        </p:txBody>
      </p:sp>
      <p:sp>
        <p:nvSpPr>
          <p:cNvPr id="12" name="标题 1"/>
          <p:cNvSpPr>
            <a:spLocks noGrp="1"/>
          </p:cNvSpPr>
          <p:nvPr/>
        </p:nvSpPr>
        <p:spPr>
          <a:xfrm>
            <a:off x="2776855" y="145923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4170680" y="185737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mn-ea"/>
                <a:cs typeface="Times New Roman" panose="02020603050405020304" charset="0"/>
                <a:sym typeface="+mn-ea"/>
              </a:rPr>
              <a:t>that</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5651500" y="358203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4170680" y="486410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lly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728720" y="448373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lly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842645" y="315976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lly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 calcmode="lin" valueType="num">
                                      <p:cBhvr additive="base">
                                        <p:cTn id="1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 calcmode="lin" valueType="num">
                                      <p:cBhvr additive="base">
                                        <p:cTn id="3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5" end="5"/>
                                            </p:txEl>
                                          </p:spTgt>
                                        </p:tgtEl>
                                        <p:attrNameLst>
                                          <p:attrName>style.visibility</p:attrName>
                                        </p:attrNameLst>
                                      </p:cBhvr>
                                      <p:to>
                                        <p:strVal val="visible"/>
                                      </p:to>
                                    </p:set>
                                    <p:anim calcmode="lin" valueType="num">
                                      <p:cBhvr additive="base">
                                        <p:cTn id="4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xEl>
                                              <p:pRg st="6" end="6"/>
                                            </p:txEl>
                                          </p:spTgt>
                                        </p:tgtEl>
                                        <p:attrNameLst>
                                          <p:attrName>style.visibility</p:attrName>
                                        </p:attrNameLst>
                                      </p:cBhvr>
                                      <p:to>
                                        <p:strVal val="visible"/>
                                      </p:to>
                                    </p:set>
                                    <p:anim calcmode="lin" valueType="num">
                                      <p:cBhvr additive="base">
                                        <p:cTn id="51"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7" end="7"/>
                                            </p:txEl>
                                          </p:spTgt>
                                        </p:tgtEl>
                                        <p:attrNameLst>
                                          <p:attrName>style.visibility</p:attrName>
                                        </p:attrNameLst>
                                      </p:cBhvr>
                                      <p:to>
                                        <p:strVal val="visible"/>
                                      </p:to>
                                    </p:set>
                                    <p:anim calcmode="lin" valueType="num">
                                      <p:cBhvr additive="base">
                                        <p:cTn id="5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xEl>
                                              <p:pRg st="8" end="8"/>
                                            </p:txEl>
                                          </p:spTgt>
                                        </p:tgtEl>
                                        <p:attrNameLst>
                                          <p:attrName>style.visibility</p:attrName>
                                        </p:attrNameLst>
                                      </p:cBhvr>
                                      <p:to>
                                        <p:strVal val="visible"/>
                                      </p:to>
                                    </p:set>
                                    <p:anim calcmode="lin" valueType="num">
                                      <p:cBhvr additive="base">
                                        <p:cTn id="59"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xEl>
                                              <p:pRg st="9" end="9"/>
                                            </p:txEl>
                                          </p:spTgt>
                                        </p:tgtEl>
                                        <p:attrNameLst>
                                          <p:attrName>style.visibility</p:attrName>
                                        </p:attrNameLst>
                                      </p:cBhvr>
                                      <p:to>
                                        <p:strVal val="visible"/>
                                      </p:to>
                                    </p:set>
                                    <p:anim calcmode="lin" valueType="num">
                                      <p:cBhvr additive="base">
                                        <p:cTn id="63"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500" fill="hold"/>
                                        <p:tgtEl>
                                          <p:spTgt spid="4"/>
                                        </p:tgtEl>
                                        <p:attrNameLst>
                                          <p:attrName>ppt_x</p:attrName>
                                        </p:attrNameLst>
                                      </p:cBhvr>
                                      <p:tavLst>
                                        <p:tav tm="0">
                                          <p:val>
                                            <p:strVal val="#ppt_x"/>
                                          </p:val>
                                        </p:tav>
                                        <p:tav tm="100000">
                                          <p:val>
                                            <p:strVal val="#ppt_x"/>
                                          </p:val>
                                        </p:tav>
                                      </p:tavLst>
                                    </p:anim>
                                    <p:anim calcmode="lin" valueType="num">
                                      <p:cBhvr additive="base">
                                        <p:cTn id="8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12" grpId="0"/>
      <p:bldP spid="12" grpId="1"/>
      <p:bldP spid="2" grpId="0"/>
      <p:bldP spid="2" grpId="1"/>
      <p:bldP spid="3" grpId="0"/>
      <p:bldP spid="3" grpId="1"/>
      <p:bldP spid="5" grpId="0"/>
      <p:bldP spid="5" grpId="1"/>
      <p:bldP spid="4" grpId="0"/>
      <p:bldP spid="4" grpId="1"/>
      <p:bldP spid="6" grpId="0"/>
      <p:bldP spid="6"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311150" y="797560"/>
            <a:ext cx="11366500" cy="5262245"/>
          </a:xfrm>
          <a:prstGeom prst="rect">
            <a:avLst/>
          </a:prstGeom>
          <a:noFill/>
          <a:ln w="9525">
            <a:noFill/>
          </a:ln>
        </p:spPr>
        <p:txBody>
          <a:bodyPr wrap="square">
            <a:spAutoFit/>
          </a:bodyPr>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/iˈkwɒləti/ </a:t>
            </a:r>
            <a:r>
              <a:rPr sz="2800" b="1">
                <a:solidFill>
                  <a:srgbClr val="7030A0"/>
                </a:solidFill>
                <a:uFillTx/>
                <a:latin typeface="Times New Roman" panose="02020603050405020304" charset="0"/>
                <a:cs typeface="Times New Roman" panose="02020603050405020304" charset="0"/>
              </a:rPr>
              <a:t>n. 平等；同等</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believe in the principle of </a:t>
            </a:r>
            <a:r>
              <a:rPr sz="2800" b="1">
                <a:solidFill>
                  <a:schemeClr val="accent2">
                    <a:lumMod val="75000"/>
                  </a:schemeClr>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before the law.</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我相信法律面前人人平等的原则。</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/ʌnˈi:kwəl/ </a:t>
            </a:r>
            <a:r>
              <a:rPr sz="2800" b="1">
                <a:solidFill>
                  <a:srgbClr val="7030A0"/>
                </a:solidFill>
                <a:uFillTx/>
                <a:latin typeface="Times New Roman" panose="02020603050405020304" charset="0"/>
                <a:cs typeface="Times New Roman" panose="02020603050405020304" charset="0"/>
              </a:rPr>
              <a:t>adj. 不平等的; 不相等的; 不胜任的</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twins are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 height.	这一对孪生儿高矮不一样.</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felt</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to the job and wished there were someone he could go to for advice.</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他感觉难以胜任这项工作，希望有人能给点建议。</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/ʌnˈi:kwəl/ </a:t>
            </a:r>
            <a:r>
              <a:rPr sz="2800" b="1">
                <a:solidFill>
                  <a:srgbClr val="7030A0"/>
                </a:solidFill>
                <a:uFillTx/>
                <a:latin typeface="Times New Roman" panose="02020603050405020304" charset="0"/>
                <a:cs typeface="Times New Roman" panose="02020603050405020304" charset="0"/>
              </a:rPr>
              <a:t>adv.不公平地；不相等地</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said she was treated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but she tried not to notice it.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她说她被不公平地对待, 但她努力地不去在意它.</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Their profits were divided</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他们的利润分配不均。</a:t>
            </a:r>
            <a:endParaRPr sz="2800" b="1">
              <a:uFillTx/>
              <a:latin typeface="Times New Roman" panose="02020603050405020304" charset="0"/>
              <a:cs typeface="Times New Roman" panose="02020603050405020304" charset="0"/>
            </a:endParaRPr>
          </a:p>
        </p:txBody>
      </p:sp>
      <p:sp>
        <p:nvSpPr>
          <p:cNvPr id="5" name="标题 1"/>
          <p:cNvSpPr>
            <a:spLocks noGrp="1"/>
          </p:cNvSpPr>
          <p:nvPr/>
        </p:nvSpPr>
        <p:spPr>
          <a:xfrm>
            <a:off x="4562475" y="119888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equality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442720" y="291719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503805" y="249682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4544695" y="5501640"/>
            <a:ext cx="2026285" cy="6959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r>
              <a:rPr lang="en-US" altLang="zh-CN">
                <a:solidFill>
                  <a:schemeClr val="accent2">
                    <a:lumMod val="75000"/>
                  </a:schemeClr>
                </a:solidFill>
                <a:latin typeface="Times New Roman" panose="02020603050405020304" charset="0"/>
                <a:cs typeface="Times New Roman" panose="02020603050405020304" charset="0"/>
                <a:sym typeface="+mn-ea"/>
              </a:rPr>
              <a:t>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4121150" y="4606925"/>
            <a:ext cx="215328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r>
              <a:rPr lang="en-US" altLang="zh-CN">
                <a:solidFill>
                  <a:schemeClr val="accent2">
                    <a:lumMod val="75000"/>
                  </a:schemeClr>
                </a:solidFill>
                <a:latin typeface="Times New Roman" panose="02020603050405020304" charset="0"/>
                <a:cs typeface="Times New Roman" panose="02020603050405020304" charset="0"/>
                <a:sym typeface="+mn-ea"/>
              </a:rPr>
              <a:t>ly</a:t>
            </a:r>
            <a:endParaRPr lang="en-US" altLang="zh-CN">
              <a:solidFill>
                <a:schemeClr val="accent2">
                  <a:lumMod val="75000"/>
                </a:schemeClr>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688975" y="73914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equality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614680" y="2035810"/>
            <a:ext cx="1613535" cy="584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80695" y="4200525"/>
            <a:ext cx="2026285" cy="6959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r>
              <a:rPr lang="en-US" altLang="zh-CN">
                <a:solidFill>
                  <a:schemeClr val="accent2">
                    <a:lumMod val="75000"/>
                  </a:schemeClr>
                </a:solidFill>
                <a:latin typeface="Times New Roman" panose="02020603050405020304" charset="0"/>
                <a:cs typeface="Times New Roman" panose="02020603050405020304" charset="0"/>
                <a:sym typeface="+mn-ea"/>
              </a:rPr>
              <a:t>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 calcmode="lin" valueType="num">
                                      <p:cBhvr additive="base">
                                        <p:cTn id="2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3" end="3"/>
                                            </p:txEl>
                                          </p:spTgt>
                                        </p:tgtEl>
                                        <p:attrNameLst>
                                          <p:attrName>style.visibility</p:attrName>
                                        </p:attrNameLst>
                                      </p:cBhvr>
                                      <p:to>
                                        <p:strVal val="visible"/>
                                      </p:to>
                                    </p:set>
                                    <p:anim calcmode="lin" valueType="num">
                                      <p:cBhvr additive="base">
                                        <p:cTn id="3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4" end="4"/>
                                            </p:txEl>
                                          </p:spTgt>
                                        </p:tgtEl>
                                        <p:attrNameLst>
                                          <p:attrName>style.visibility</p:attrName>
                                        </p:attrNameLst>
                                      </p:cBhvr>
                                      <p:to>
                                        <p:strVal val="visible"/>
                                      </p:to>
                                    </p:set>
                                    <p:anim calcmode="lin" valueType="num">
                                      <p:cBhvr additive="base">
                                        <p:cTn id="4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xEl>
                                              <p:pRg st="5" end="5"/>
                                            </p:txEl>
                                          </p:spTgt>
                                        </p:tgtEl>
                                        <p:attrNameLst>
                                          <p:attrName>style.visibility</p:attrName>
                                        </p:attrNameLst>
                                      </p:cBhvr>
                                      <p:to>
                                        <p:strVal val="visible"/>
                                      </p:to>
                                    </p:set>
                                    <p:anim calcmode="lin" valueType="num">
                                      <p:cBhvr additive="base">
                                        <p:cTn id="53"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3">
                                            <p:txEl>
                                              <p:pRg st="6" end="6"/>
                                            </p:txEl>
                                          </p:spTgt>
                                        </p:tgtEl>
                                        <p:attrNameLst>
                                          <p:attrName>style.visibility</p:attrName>
                                        </p:attrNameLst>
                                      </p:cBhvr>
                                      <p:to>
                                        <p:strVal val="visible"/>
                                      </p:to>
                                    </p:set>
                                    <p:anim calcmode="lin" valueType="num">
                                      <p:cBhvr additive="base">
                                        <p:cTn id="5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3">
                                            <p:txEl>
                                              <p:pRg st="7" end="7"/>
                                            </p:txEl>
                                          </p:spTgt>
                                        </p:tgtEl>
                                        <p:attrNameLst>
                                          <p:attrName>style.visibility</p:attrName>
                                        </p:attrNameLst>
                                      </p:cBhvr>
                                      <p:to>
                                        <p:strVal val="visible"/>
                                      </p:to>
                                    </p:set>
                                    <p:anim calcmode="lin" valueType="num">
                                      <p:cBhvr additive="base">
                                        <p:cTn id="7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3">
                                            <p:txEl>
                                              <p:pRg st="8" end="8"/>
                                            </p:txEl>
                                          </p:spTgt>
                                        </p:tgtEl>
                                        <p:attrNameLst>
                                          <p:attrName>style.visibility</p:attrName>
                                        </p:attrNameLst>
                                      </p:cBhvr>
                                      <p:to>
                                        <p:strVal val="visible"/>
                                      </p:to>
                                    </p:set>
                                    <p:anim calcmode="lin" valueType="num">
                                      <p:cBhvr additive="base">
                                        <p:cTn id="87"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3">
                                            <p:txEl>
                                              <p:pRg st="9" end="9"/>
                                            </p:txEl>
                                          </p:spTgt>
                                        </p:tgtEl>
                                        <p:attrNameLst>
                                          <p:attrName>style.visibility</p:attrName>
                                        </p:attrNameLst>
                                      </p:cBhvr>
                                      <p:to>
                                        <p:strVal val="visible"/>
                                      </p:to>
                                    </p:set>
                                    <p:anim calcmode="lin" valueType="num">
                                      <p:cBhvr additive="base">
                                        <p:cTn id="91"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3">
                                            <p:txEl>
                                              <p:pRg st="10" end="10"/>
                                            </p:txEl>
                                          </p:spTgt>
                                        </p:tgtEl>
                                        <p:attrNameLst>
                                          <p:attrName>style.visibility</p:attrName>
                                        </p:attrNameLst>
                                      </p:cBhvr>
                                      <p:to>
                                        <p:strVal val="visible"/>
                                      </p:to>
                                    </p:set>
                                    <p:anim calcmode="lin" valueType="num">
                                      <p:cBhvr additive="base">
                                        <p:cTn id="95"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additive="base">
                                        <p:cTn id="101" dur="500" fill="hold"/>
                                        <p:tgtEl>
                                          <p:spTgt spid="6"/>
                                        </p:tgtEl>
                                        <p:attrNameLst>
                                          <p:attrName>ppt_x</p:attrName>
                                        </p:attrNameLst>
                                      </p:cBhvr>
                                      <p:tavLst>
                                        <p:tav tm="0">
                                          <p:val>
                                            <p:strVal val="#ppt_x"/>
                                          </p:val>
                                        </p:tav>
                                        <p:tav tm="100000">
                                          <p:val>
                                            <p:strVal val="#ppt_x"/>
                                          </p:val>
                                        </p:tav>
                                      </p:tavLst>
                                    </p:anim>
                                    <p:anim calcmode="lin" valueType="num">
                                      <p:cBhvr additive="base">
                                        <p:cTn id="10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ppt_x"/>
                                          </p:val>
                                        </p:tav>
                                        <p:tav tm="100000">
                                          <p:val>
                                            <p:strVal val="#ppt_x"/>
                                          </p:val>
                                        </p:tav>
                                      </p:tavLst>
                                    </p:anim>
                                    <p:anim calcmode="lin" valueType="num">
                                      <p:cBhvr additive="base">
                                        <p:cTn id="10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5" grpId="1"/>
      <p:bldP spid="3" grpId="0"/>
      <p:bldP spid="3" grpId="1"/>
      <p:bldP spid="2" grpId="0"/>
      <p:bldP spid="2" grpId="1"/>
      <p:bldP spid="6" grpId="0"/>
      <p:bldP spid="6" grpId="1"/>
      <p:bldP spid="4" grpId="0"/>
      <p:bldP spid="4" grpId="1"/>
      <p:bldP spid="7" grpId="0"/>
      <p:bldP spid="7" grpId="1"/>
      <p:bldP spid="8" grpId="0"/>
      <p:bldP spid="8" grpId="1"/>
      <p:bldP spid="9" grpId="0"/>
      <p:bldP spid="9"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descr="equ-相等填空"/>
          <p:cNvPicPr>
            <a:picLocks noChangeAspect="1"/>
          </p:cNvPicPr>
          <p:nvPr/>
        </p:nvPicPr>
        <p:blipFill>
          <a:blip r:embed="rId1"/>
          <a:stretch>
            <a:fillRect/>
          </a:stretch>
        </p:blipFill>
        <p:spPr>
          <a:xfrm>
            <a:off x="-17145" y="1115060"/>
            <a:ext cx="12225020" cy="4260850"/>
          </a:xfrm>
          <a:prstGeom prst="rect">
            <a:avLst/>
          </a:prstGeom>
        </p:spPr>
      </p:pic>
      <p:sp>
        <p:nvSpPr>
          <p:cNvPr id="4" name="标题 1"/>
          <p:cNvSpPr>
            <a:spLocks noGrp="1"/>
          </p:cNvSpPr>
          <p:nvPr/>
        </p:nvSpPr>
        <p:spPr>
          <a:xfrm>
            <a:off x="9022715" y="2018030"/>
            <a:ext cx="21094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等于;</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比得上</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6863080" y="3116580"/>
            <a:ext cx="19608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平等;同等</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6775450" y="2017395"/>
            <a:ext cx="18084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平等的;相等的;胜任的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6961505" y="4056380"/>
            <a:ext cx="42621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不平等的;不相等的;不胜任的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369695" y="3538220"/>
            <a:ext cx="2960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充足的；适当的；胜任的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151890" y="2535555"/>
            <a:ext cx="30816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方程式，等式；化学反应式</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810510" y="1708785"/>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赤道</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292985" y="4527550"/>
            <a:ext cx="17760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足够;充分</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4578985" y="3054985"/>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相等</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0478770" y="2010410"/>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sym typeface="+mn-ea"/>
              </a:rPr>
              <a:t>对手;</a:t>
            </a:r>
            <a:endParaRPr lang="en-US" altLang="zh-CN" sz="1800" spc="0">
              <a:solidFill>
                <a:schemeClr val="tx1"/>
              </a:solidFill>
              <a:latin typeface="Times New Roman" panose="02020603050405020304" charset="0"/>
              <a:ea typeface="+mn-ea"/>
              <a:cs typeface="Times New Roman" panose="02020603050405020304" charset="0"/>
              <a:sym typeface="+mn-ea"/>
            </a:endParaRPr>
          </a:p>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sym typeface="+mn-ea"/>
              </a:rPr>
              <a:t>相等的事物</a:t>
            </a:r>
            <a:endParaRPr lang="en-US" altLang="zh-CN" sz="1800" spc="0">
              <a:solidFill>
                <a:schemeClr val="tx1"/>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9" grpId="0"/>
      <p:bldP spid="9" grpId="1"/>
      <p:bldP spid="8" grpId="0"/>
      <p:bldP spid="8" grpId="1"/>
      <p:bldP spid="7" grpId="0"/>
      <p:bldP spid="7" grpId="1"/>
      <p:bldP spid="10" grpId="0"/>
      <p:bldP spid="10" grpId="1"/>
      <p:bldP spid="5" grpId="0"/>
      <p:bldP spid="5" grpId="1"/>
      <p:bldP spid="4" grpId="0"/>
      <p:bldP spid="4" grpId="1"/>
      <p:bldP spid="2" grpId="0"/>
      <p:bldP spid="2" grpId="1"/>
      <p:bldP spid="3" grpId="0"/>
      <p:bldP spid="3" grpId="1"/>
      <p:bldP spid="6" grpId="0"/>
      <p:bldP spid="6"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41. </a:t>
            </a:r>
            <a:r>
              <a:rPr lang="zh-CN" sz="3200" b="1">
                <a:latin typeface="Times New Roman" panose="02020603050405020304" charset="0"/>
                <a:cs typeface="Times New Roman" panose="02020603050405020304" charset="0"/>
              </a:rPr>
              <a:t>gap /gæp/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288861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n.间隔；裂口；差距</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412750" y="1013460"/>
            <a:ext cx="11366500" cy="439991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 only need a few words to bridge the </a:t>
            </a:r>
            <a:r>
              <a:rPr sz="2800" b="1">
                <a:solidFill>
                  <a:schemeClr val="accent2">
                    <a:lumMod val="75000"/>
                  </a:schemeClr>
                </a:solidFill>
                <a:uFillTx/>
                <a:latin typeface="Times New Roman" panose="02020603050405020304" charset="0"/>
                <a:cs typeface="Times New Roman" panose="02020603050405020304" charset="0"/>
              </a:rPr>
              <a:t>gap</a:t>
            </a:r>
            <a:r>
              <a:rPr sz="2800" b="1">
                <a:uFillTx/>
                <a:latin typeface="Times New Roman" panose="02020603050405020304" charset="0"/>
                <a:cs typeface="Times New Roman" panose="02020603050405020304" charset="0"/>
              </a:rPr>
              <a:t> between us.</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我只需要几句话就可以弥合我们之间的差距。</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a:t>
            </a:r>
            <a:r>
              <a:rPr sz="2800" b="1">
                <a:solidFill>
                  <a:schemeClr val="accent2">
                    <a:lumMod val="75000"/>
                  </a:schemeClr>
                </a:solidFill>
                <a:uFillTx/>
                <a:latin typeface="Times New Roman" panose="02020603050405020304" charset="0"/>
                <a:cs typeface="Times New Roman" panose="02020603050405020304" charset="0"/>
              </a:rPr>
              <a:t>gap </a:t>
            </a:r>
            <a:r>
              <a:rPr sz="2800" b="1">
                <a:uFillTx/>
                <a:latin typeface="Times New Roman" panose="02020603050405020304" charset="0"/>
                <a:cs typeface="Times New Roman" panose="02020603050405020304" charset="0"/>
              </a:rPr>
              <a:t>between Apple and other tech firms is now likely to narrow</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苹果和其他科技公司之间的差距现在可能会缩小。</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There was only a narrow </a:t>
            </a:r>
            <a:r>
              <a:rPr sz="2800" b="1">
                <a:solidFill>
                  <a:schemeClr val="accent2">
                    <a:lumMod val="75000"/>
                  </a:schemeClr>
                </a:solidFill>
                <a:uFillTx/>
                <a:latin typeface="Times New Roman" panose="02020603050405020304" charset="0"/>
                <a:cs typeface="Times New Roman" panose="02020603050405020304" charset="0"/>
              </a:rPr>
              <a:t>gap </a:t>
            </a:r>
            <a:r>
              <a:rPr sz="2800" b="1">
                <a:uFillTx/>
                <a:latin typeface="Times New Roman" panose="02020603050405020304" charset="0"/>
                <a:cs typeface="Times New Roman" panose="02020603050405020304" charset="0"/>
              </a:rPr>
              <a:t>between the  bed and the wall. 床和墙之间只有一条窄缝。</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代沟</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Both parents and teenagers must try to bridge the </a:t>
            </a:r>
            <a:r>
              <a:rPr sz="2800" b="1">
                <a:solidFill>
                  <a:schemeClr val="accent2">
                    <a:lumMod val="75000"/>
                  </a:schemeClr>
                </a:solidFill>
                <a:uFillTx/>
                <a:latin typeface="Times New Roman" panose="02020603050405020304" charset="0"/>
                <a:cs typeface="Times New Roman" panose="02020603050405020304" charset="0"/>
              </a:rPr>
              <a:t>generation gap</a:t>
            </a:r>
            <a:r>
              <a:rPr sz="2800" b="1">
                <a:uFillTx/>
                <a:latin typeface="Times New Roman" panose="02020603050405020304" charset="0"/>
                <a:cs typeface="Times New Roman" panose="02020603050405020304" charset="0"/>
              </a:rPr>
              <a:t> between them.</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父母和孩子都必须努力填补他们之间的代沟.</a:t>
            </a:r>
            <a:endParaRPr sz="2800" b="1">
              <a:uFillTx/>
              <a:latin typeface="Times New Roman" panose="02020603050405020304" charset="0"/>
              <a:cs typeface="Times New Roman" panose="02020603050405020304" charset="0"/>
            </a:endParaRPr>
          </a:p>
        </p:txBody>
      </p:sp>
      <p:sp>
        <p:nvSpPr>
          <p:cNvPr id="2" name="文本框 1"/>
          <p:cNvSpPr txBox="1"/>
          <p:nvPr/>
        </p:nvSpPr>
        <p:spPr>
          <a:xfrm>
            <a:off x="596265" y="3610610"/>
            <a:ext cx="735965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generation gap</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additive="base">
                                        <p:cTn id="2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xEl>
                                              <p:pRg st="4" end="4"/>
                                            </p:txEl>
                                          </p:spTgt>
                                        </p:tgtEl>
                                        <p:attrNameLst>
                                          <p:attrName>style.visibility</p:attrName>
                                        </p:attrNameLst>
                                      </p:cBhvr>
                                      <p:to>
                                        <p:strVal val="visible"/>
                                      </p:to>
                                    </p:set>
                                    <p:anim calcmode="lin" valueType="num">
                                      <p:cBhvr additive="base">
                                        <p:cTn id="2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xEl>
                                              <p:pRg st="5" end="5"/>
                                            </p:txEl>
                                          </p:spTgt>
                                        </p:tgtEl>
                                        <p:attrNameLst>
                                          <p:attrName>style.visibility</p:attrName>
                                        </p:attrNameLst>
                                      </p:cBhvr>
                                      <p:to>
                                        <p:strVal val="visible"/>
                                      </p:to>
                                    </p:set>
                                    <p:anim calcmode="lin" valueType="num">
                                      <p:cBhvr additive="base">
                                        <p:cTn id="3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 calcmode="lin" valueType="num">
                                      <p:cBhvr additive="base">
                                        <p:cTn id="4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6" end="6"/>
                                            </p:txEl>
                                          </p:spTgt>
                                        </p:tgtEl>
                                        <p:attrNameLst>
                                          <p:attrName>style.visibility</p:attrName>
                                        </p:attrNameLst>
                                      </p:cBhvr>
                                      <p:to>
                                        <p:strVal val="visible"/>
                                      </p:to>
                                    </p:set>
                                    <p:anim calcmode="lin" valueType="num">
                                      <p:cBhvr additive="base">
                                        <p:cTn id="4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xEl>
                                              <p:pRg st="7" end="7"/>
                                            </p:txEl>
                                          </p:spTgt>
                                        </p:tgtEl>
                                        <p:attrNameLst>
                                          <p:attrName>style.visibility</p:attrName>
                                        </p:attrNameLst>
                                      </p:cBhvr>
                                      <p:to>
                                        <p:strVal val="visible"/>
                                      </p:to>
                                    </p:set>
                                    <p:anim calcmode="lin" valueType="num">
                                      <p:cBhvr additive="base">
                                        <p:cTn id="5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42. </a:t>
            </a:r>
            <a:r>
              <a:rPr lang="zh-CN" sz="3200" b="1">
                <a:latin typeface="Times New Roman" panose="02020603050405020304" charset="0"/>
                <a:cs typeface="Times New Roman" panose="02020603050405020304" charset="0"/>
              </a:rPr>
              <a:t>demand/ dɪˈmɑ:nd / </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70090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n.要求；需求</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11150" y="993775"/>
            <a:ext cx="11907520" cy="4399915"/>
          </a:xfrm>
          <a:prstGeom prst="rect">
            <a:avLst/>
          </a:prstGeom>
          <a:noFill/>
          <a:ln w="9525">
            <a:noFill/>
          </a:ln>
        </p:spPr>
        <p:txBody>
          <a:bodyPr wrap="square">
            <a:spAutoFit/>
          </a:bodyPr>
          <a:p>
            <a:pPr algn="just">
              <a:buClrTx/>
              <a:buSzTx/>
              <a:buFontTx/>
            </a:pPr>
            <a:r>
              <a:rPr sz="2800" b="1">
                <a:uFillTx/>
                <a:latin typeface="Times New Roman" panose="02020603050405020304" charset="0"/>
                <a:cs typeface="Times New Roman" panose="02020603050405020304" charset="0"/>
              </a:rPr>
              <a:t>I must make it a question, not </a:t>
            </a:r>
            <a:r>
              <a:rPr lang="en-US" sz="2800">
                <a:uFillTx/>
                <a:latin typeface="Times New Roman" panose="02020603050405020304" charset="0"/>
                <a:cs typeface="Times New Roman" panose="02020603050405020304" charset="0"/>
              </a:rPr>
              <a:t>____</a:t>
            </a:r>
            <a:r>
              <a:rPr sz="2800" b="1">
                <a:uFillTx/>
                <a:latin typeface="Times New Roman" panose="02020603050405020304" charset="0"/>
                <a:cs typeface="Times New Roman" panose="02020603050405020304" charset="0"/>
              </a:rPr>
              <a:t> </a:t>
            </a:r>
            <a:r>
              <a:rPr lang="zh-CN" altLang="en-US" sz="2800" b="1" spc="200" dirty="0">
                <a:solidFill>
                  <a:schemeClr val="tx1"/>
                </a:solidFill>
                <a:uFillTx/>
                <a:latin typeface="Times New Roman" panose="02020603050405020304" charset="0"/>
                <a:ea typeface="+mj-ea"/>
                <a:cs typeface="Times New Roman" panose="02020603050405020304" charset="0"/>
                <a:sym typeface="+mn-ea"/>
              </a:rPr>
              <a:t>demand</a:t>
            </a:r>
            <a:r>
              <a:rPr sz="2800" b="1">
                <a:uFillTx/>
                <a:latin typeface="Times New Roman" panose="02020603050405020304" charset="0"/>
                <a:cs typeface="Times New Roman" panose="02020603050405020304" charset="0"/>
              </a:rPr>
              <a:t>.我必须把它作为一个问题，而不是要求。</a:t>
            </a:r>
            <a:endParaRPr sz="2800" b="1">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Demand</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coal is down. 煤的需求下降了。</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There's </a:t>
            </a:r>
            <a:r>
              <a:rPr lang="en-US" sz="2800">
                <a:uFillTx/>
                <a:latin typeface="Times New Roman" panose="02020603050405020304" charset="0"/>
                <a:cs typeface="Times New Roman" panose="02020603050405020304" charset="0"/>
              </a:rPr>
              <a:t>____</a:t>
            </a:r>
            <a:r>
              <a:rPr sz="2800" b="1">
                <a:uFillTx/>
                <a:latin typeface="Times New Roman" panose="02020603050405020304" charset="0"/>
                <a:cs typeface="Times New Roman" panose="02020603050405020304" charset="0"/>
              </a:rPr>
              <a:t> increased </a:t>
            </a:r>
            <a:r>
              <a:rPr sz="2800" b="1">
                <a:solidFill>
                  <a:schemeClr val="tx1"/>
                </a:solidFill>
                <a:uFillTx/>
                <a:latin typeface="Times New Roman" panose="02020603050405020304" charset="0"/>
                <a:cs typeface="Times New Roman" panose="02020603050405020304" charset="0"/>
              </a:rPr>
              <a:t>demand</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for organic produce these days. 目前对有机农产品有更大的需求。</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to</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their customers' </a:t>
            </a:r>
            <a:r>
              <a:rPr sz="2800" b="1">
                <a:solidFill>
                  <a:schemeClr val="tx1"/>
                </a:solidFill>
                <a:uFillTx/>
                <a:latin typeface="Times New Roman" panose="02020603050405020304" charset="0"/>
                <a:cs typeface="Times New Roman" panose="02020603050405020304" charset="0"/>
              </a:rPr>
              <a:t>demands </a:t>
            </a:r>
            <a:r>
              <a:rPr sz="2800" b="1">
                <a:uFillTx/>
                <a:latin typeface="Times New Roman" panose="02020603050405020304" charset="0"/>
                <a:cs typeface="Times New Roman" panose="02020603050405020304" charset="0"/>
              </a:rPr>
              <a:t>满足客户要求</a:t>
            </a:r>
            <a:endParaRPr sz="2800" b="1">
              <a:uFillTx/>
              <a:latin typeface="Times New Roman" panose="02020603050405020304" charset="0"/>
              <a:cs typeface="Times New Roman" panose="02020603050405020304" charset="0"/>
            </a:endParaRPr>
          </a:p>
          <a:p>
            <a:pPr algn="l">
              <a:buClrTx/>
              <a:buSzTx/>
              <a:buFontTx/>
            </a:pP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 需求巨大</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Good teachers are always</a:t>
            </a:r>
            <a:r>
              <a:rPr sz="2800" b="1">
                <a:solidFill>
                  <a:schemeClr val="accent2">
                    <a:lumMod val="75000"/>
                  </a:schemeClr>
                </a:solidFill>
                <a:uFillTx/>
                <a:latin typeface="Times New Roman" panose="02020603050405020304" charset="0"/>
                <a:cs typeface="Times New Roman" panose="02020603050405020304" charset="0"/>
              </a:rPr>
              <a:t> in</a:t>
            </a:r>
            <a:r>
              <a:rPr sz="2800" b="1">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demand</a:t>
            </a:r>
            <a:r>
              <a:rPr sz="2800" b="1">
                <a:uFillTx/>
                <a:latin typeface="Times New Roman" panose="02020603050405020304" charset="0"/>
                <a:cs typeface="Times New Roman" panose="02020603050405020304" charset="0"/>
              </a:rPr>
              <a:t>. 优秀的老师总是需求很大。</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p:txBody>
      </p:sp>
      <p:sp>
        <p:nvSpPr>
          <p:cNvPr id="5" name="标题 1"/>
          <p:cNvSpPr>
            <a:spLocks noGrp="1"/>
          </p:cNvSpPr>
          <p:nvPr/>
        </p:nvSpPr>
        <p:spPr>
          <a:xfrm>
            <a:off x="5297170" y="993775"/>
            <a:ext cx="38290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a</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743585" y="3089275"/>
            <a:ext cx="355155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meet/satisfy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1703705" y="2278380"/>
            <a:ext cx="163131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an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826895" y="1818640"/>
            <a:ext cx="163131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for</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文本框 1"/>
          <p:cNvSpPr txBox="1"/>
          <p:nvPr/>
        </p:nvSpPr>
        <p:spPr>
          <a:xfrm>
            <a:off x="751205" y="3896360"/>
            <a:ext cx="7359650" cy="583565"/>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in demand </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additive="base">
                                        <p:cTn id="2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5" end="5"/>
                                            </p:txEl>
                                          </p:spTgt>
                                        </p:tgtEl>
                                        <p:attrNameLst>
                                          <p:attrName>style.visibility</p:attrName>
                                        </p:attrNameLst>
                                      </p:cBhvr>
                                      <p:to>
                                        <p:strVal val="visible"/>
                                      </p:to>
                                    </p:set>
                                    <p:anim calcmode="lin" valueType="num">
                                      <p:cBhvr additive="base">
                                        <p:cTn id="5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3">
                                            <p:txEl>
                                              <p:pRg st="6" end="6"/>
                                            </p:txEl>
                                          </p:spTgt>
                                        </p:tgtEl>
                                        <p:attrNameLst>
                                          <p:attrName>style.visibility</p:attrName>
                                        </p:attrNameLst>
                                      </p:cBhvr>
                                      <p:to>
                                        <p:strVal val="visible"/>
                                      </p:to>
                                    </p:set>
                                    <p:anim calcmode="lin" valueType="num">
                                      <p:cBhvr additive="base">
                                        <p:cTn id="65"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5" grpId="0"/>
      <p:bldP spid="5" grpId="1"/>
      <p:bldP spid="7" grpId="0"/>
      <p:bldP spid="7" grpId="1"/>
      <p:bldP spid="6" grpId="0"/>
      <p:bldP spid="6" grpId="1"/>
      <p:bldP spid="4" grpId="0"/>
      <p:bldP spid="4" grpId="1"/>
      <p:bldP spid="2" grpId="0"/>
      <p:bldP spid="2"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1440" y="327914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43. </a:t>
            </a:r>
            <a:r>
              <a:rPr lang="zh-CN" sz="3200" b="1">
                <a:latin typeface="Times New Roman" panose="02020603050405020304" charset="0"/>
                <a:cs typeface="Times New Roman" panose="02020603050405020304" charset="0"/>
              </a:rPr>
              <a:t>vocabulary /və'kæbjʊlərɪ/</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5271770" y="327914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n.词汇</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1750" y="3862705"/>
            <a:ext cx="121278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词根词缀：voc(发声)+abul(able能够)+ary(名词后缀)：能够发出声音的语言单位——</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文本框 4"/>
          <p:cNvSpPr txBox="1"/>
          <p:nvPr/>
        </p:nvSpPr>
        <p:spPr>
          <a:xfrm>
            <a:off x="413385" y="4688840"/>
            <a:ext cx="11805920" cy="181483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For me, </a:t>
            </a:r>
            <a:r>
              <a:rPr lang="zh-CN" altLang="en-US" sz="2800" b="1">
                <a:solidFill>
                  <a:schemeClr val="accent2">
                    <a:lumMod val="75000"/>
                  </a:schemeClr>
                </a:solidFill>
                <a:uFillTx/>
                <a:latin typeface="Times New Roman" panose="02020603050405020304" charset="0"/>
                <a:cs typeface="Times New Roman" panose="02020603050405020304" charset="0"/>
              </a:rPr>
              <a:t>vocabulary </a:t>
            </a:r>
            <a:r>
              <a:rPr sz="2800" b="1">
                <a:uFillTx/>
                <a:latin typeface="Times New Roman" panose="02020603050405020304" charset="0"/>
                <a:cs typeface="Times New Roman" panose="02020603050405020304" charset="0"/>
              </a:rPr>
              <a:t>is my biggest problem.对我来说，词汇是我最大的问题。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has a poor </a:t>
            </a:r>
            <a:r>
              <a:rPr lang="zh-CN" altLang="en-US" sz="2800" b="1">
                <a:solidFill>
                  <a:schemeClr val="accent2">
                    <a:lumMod val="75000"/>
                  </a:schemeClr>
                </a:solidFill>
                <a:uFillTx/>
                <a:latin typeface="Times New Roman" panose="02020603050405020304" charset="0"/>
                <a:cs typeface="Times New Roman" panose="02020603050405020304" charset="0"/>
              </a:rPr>
              <a:t>vocabulary </a:t>
            </a:r>
            <a:r>
              <a:rPr sz="2800" b="1">
                <a:uFillTx/>
                <a:latin typeface="Times New Roman" panose="02020603050405020304" charset="0"/>
                <a:cs typeface="Times New Roman" panose="02020603050405020304" charset="0"/>
              </a:rPr>
              <a:t>, so he can't express himself correctly.</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他的词汇量很少，因此无法准确表达自己的想法。</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We read to improve our </a:t>
            </a:r>
            <a:r>
              <a:rPr lang="zh-CN" altLang="en-US" sz="2800" b="1">
                <a:solidFill>
                  <a:schemeClr val="accent2">
                    <a:lumMod val="75000"/>
                  </a:schemeClr>
                </a:solidFill>
                <a:uFillTx/>
                <a:latin typeface="Times New Roman" panose="02020603050405020304" charset="0"/>
                <a:cs typeface="Times New Roman" panose="02020603050405020304" charset="0"/>
              </a:rPr>
              <a:t>vocabularies</a:t>
            </a:r>
            <a:r>
              <a:rPr sz="2800" b="1">
                <a:uFillTx/>
                <a:latin typeface="Times New Roman" panose="02020603050405020304" charset="0"/>
                <a:cs typeface="Times New Roman" panose="02020603050405020304" charset="0"/>
              </a:rPr>
              <a:t>. 我们阅读以便扩大词汇量。</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260350" y="171450"/>
            <a:ext cx="11366500" cy="3107690"/>
          </a:xfrm>
          <a:prstGeom prst="rect">
            <a:avLst/>
          </a:prstGeom>
          <a:noFill/>
          <a:ln w="9525">
            <a:noFill/>
          </a:ln>
        </p:spPr>
        <p:txBody>
          <a:bodyPr wrap="square">
            <a:spAutoFit/>
          </a:bodyPr>
          <a:p>
            <a:pPr algn="l">
              <a:buClrTx/>
              <a:buSzTx/>
              <a:buFontTx/>
            </a:pPr>
            <a:r>
              <a:rPr sz="2800" b="1">
                <a:solidFill>
                  <a:srgbClr val="7030A0"/>
                </a:solidFill>
                <a:uFillTx/>
                <a:latin typeface="Times New Roman" panose="02020603050405020304" charset="0"/>
                <a:cs typeface="Times New Roman" panose="02020603050405020304" charset="0"/>
              </a:rPr>
              <a:t>vt. 强烈要求；需要</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She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an immediate answer. 她强烈要求立即作出答复。</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This sport </a:t>
            </a:r>
            <a:r>
              <a:rPr sz="2800" b="1">
                <a:solidFill>
                  <a:schemeClr val="accent2">
                    <a:lumMod val="75000"/>
                  </a:schemeClr>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both speed and strength. 这项运动既需要速度也需要体力。</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demand + that 从句</a:t>
            </a:r>
            <a:r>
              <a:rPr sz="2800" b="1">
                <a:solidFill>
                  <a:schemeClr val="tx1"/>
                </a:solidFill>
                <a:uFillTx/>
                <a:latin typeface="Times New Roman" panose="02020603050405020304" charset="0"/>
                <a:cs typeface="Times New Roman" panose="02020603050405020304" charset="0"/>
              </a:rPr>
              <a:t>（从句中用“</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常可省略）</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The workers </a:t>
            </a:r>
            <a:r>
              <a:rPr sz="2800" b="1">
                <a:solidFill>
                  <a:schemeClr val="accent2">
                    <a:lumMod val="75000"/>
                  </a:schemeClr>
                </a:solidFill>
                <a:uFillTx/>
                <a:latin typeface="Times New Roman" panose="02020603050405020304" charset="0"/>
                <a:cs typeface="Times New Roman" panose="02020603050405020304" charset="0"/>
              </a:rPr>
              <a:t>demanded </a:t>
            </a:r>
            <a:r>
              <a:rPr sz="2800" b="1">
                <a:solidFill>
                  <a:schemeClr val="tx1"/>
                </a:solidFill>
                <a:uFillTx/>
                <a:latin typeface="Times New Roman" panose="02020603050405020304" charset="0"/>
                <a:cs typeface="Times New Roman" panose="02020603050405020304" charset="0"/>
              </a:rPr>
              <a:t>that they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better pay and conditions.</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工人们要求提高工资和改善工作条件。</a:t>
            </a:r>
            <a:endParaRPr sz="2800" b="1">
              <a:solidFill>
                <a:schemeClr val="tx1"/>
              </a:solidFill>
              <a:uFillTx/>
              <a:latin typeface="Times New Roman" panose="02020603050405020304" charset="0"/>
              <a:cs typeface="Times New Roman" panose="02020603050405020304" charset="0"/>
            </a:endParaRPr>
          </a:p>
        </p:txBody>
      </p:sp>
      <p:sp>
        <p:nvSpPr>
          <p:cNvPr id="3" name="标题 1"/>
          <p:cNvSpPr>
            <a:spLocks noGrp="1"/>
          </p:cNvSpPr>
          <p:nvPr/>
        </p:nvSpPr>
        <p:spPr>
          <a:xfrm>
            <a:off x="894715" y="57531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demand</a:t>
            </a:r>
            <a:r>
              <a:rPr lang="en-US" altLang="zh-CN">
                <a:solidFill>
                  <a:schemeClr val="accent2">
                    <a:lumMod val="75000"/>
                  </a:schemeClr>
                </a:solidFill>
                <a:latin typeface="Times New Roman" panose="02020603050405020304" charset="0"/>
                <a:cs typeface="Times New Roman" panose="02020603050405020304" charset="0"/>
                <a:sym typeface="+mn-ea"/>
              </a:rPr>
              <a:t>ed</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2077720" y="108902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demand</a:t>
            </a:r>
            <a:r>
              <a:rPr lang="en-US" altLang="zh-CN">
                <a:solidFill>
                  <a:schemeClr val="accent2">
                    <a:lumMod val="75000"/>
                  </a:schemeClr>
                </a:solidFill>
                <a:latin typeface="Times New Roman" panose="02020603050405020304" charset="0"/>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5192395" y="2324735"/>
            <a:ext cx="303784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sym typeface="+mn-ea"/>
              </a:rPr>
              <a:t> </a:t>
            </a:r>
            <a:r>
              <a:rPr>
                <a:solidFill>
                  <a:srgbClr val="7030A0"/>
                </a:solidFill>
                <a:latin typeface="Times New Roman" panose="02020603050405020304" charset="0"/>
                <a:ea typeface="+mn-ea"/>
                <a:cs typeface="Times New Roman" panose="02020603050405020304" charset="0"/>
                <a:sym typeface="+mn-ea"/>
              </a:rPr>
              <a:t>(should) get</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271770" y="1844675"/>
            <a:ext cx="136969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should</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6827520" y="1857375"/>
            <a:ext cx="176974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动词原形</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8751570" y="1857375"/>
            <a:ext cx="136969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should</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1" name="文本框 10"/>
          <p:cNvSpPr txBox="1"/>
          <p:nvPr/>
        </p:nvSpPr>
        <p:spPr>
          <a:xfrm>
            <a:off x="11246485" y="3862705"/>
            <a:ext cx="1568450" cy="460375"/>
          </a:xfrm>
          <a:prstGeom prst="rect">
            <a:avLst/>
          </a:prstGeom>
          <a:noFill/>
        </p:spPr>
        <p:txBody>
          <a:bodyPr wrap="square" rtlCol="0">
            <a:spAutoFit/>
          </a:bodyPr>
          <a:p>
            <a:r>
              <a:rPr lang="en-US" altLang="en-US" sz="2400" b="1" spc="150" dirty="0">
                <a:solidFill>
                  <a:srgbClr val="7030A0"/>
                </a:solidFill>
                <a:latin typeface="Times New Roman" panose="02020603050405020304" charset="0"/>
                <a:cs typeface="Times New Roman" panose="02020603050405020304" charset="0"/>
                <a:sym typeface="+mn-ea"/>
              </a:rPr>
              <a:t>词汇</a:t>
            </a:r>
            <a:endParaRPr lang="en-US" altLang="en-US" sz="24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additive="base">
                                        <p:cTn id="5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 calcmode="lin" valueType="num">
                                      <p:cBhvr additive="base">
                                        <p:cTn id="6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0"/>
                                        </p:tgtEl>
                                        <p:attrNameLst>
                                          <p:attrName>style.visibility</p:attrName>
                                        </p:attrNameLst>
                                      </p:cBhvr>
                                      <p:to>
                                        <p:strVal val="visible"/>
                                      </p:to>
                                    </p:set>
                                    <p:anim calcmode="lin" valueType="num">
                                      <p:cBhvr additive="base">
                                        <p:cTn id="75" dur="500" fill="hold"/>
                                        <p:tgtEl>
                                          <p:spTgt spid="100"/>
                                        </p:tgtEl>
                                        <p:attrNameLst>
                                          <p:attrName>ppt_x</p:attrName>
                                        </p:attrNameLst>
                                      </p:cBhvr>
                                      <p:tavLst>
                                        <p:tav tm="0">
                                          <p:val>
                                            <p:strVal val="#ppt_x"/>
                                          </p:val>
                                        </p:tav>
                                        <p:tav tm="100000">
                                          <p:val>
                                            <p:strVal val="#ppt_x"/>
                                          </p:val>
                                        </p:tav>
                                      </p:tavLst>
                                    </p:anim>
                                    <p:anim calcmode="lin" valueType="num">
                                      <p:cBhvr additive="base">
                                        <p:cTn id="7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ppt_x"/>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500" fill="hold"/>
                                        <p:tgtEl>
                                          <p:spTgt spid="11"/>
                                        </p:tgtEl>
                                        <p:attrNameLst>
                                          <p:attrName>ppt_x</p:attrName>
                                        </p:attrNameLst>
                                      </p:cBhvr>
                                      <p:tavLst>
                                        <p:tav tm="0">
                                          <p:val>
                                            <p:strVal val="#ppt_x"/>
                                          </p:val>
                                        </p:tav>
                                        <p:tav tm="100000">
                                          <p:val>
                                            <p:strVal val="#ppt_x"/>
                                          </p:val>
                                        </p:tav>
                                      </p:tavLst>
                                    </p:anim>
                                    <p:anim calcmode="lin" valueType="num">
                                      <p:cBhvr additive="base">
                                        <p:cTn id="9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7" grpId="0"/>
      <p:bldP spid="7" grpId="1"/>
      <p:bldP spid="100" grpId="0"/>
      <p:bldP spid="100" grpId="1"/>
      <p:bldP spid="17" grpId="0"/>
      <p:bldP spid="17" grpId="1"/>
      <p:bldP spid="2" grpId="0"/>
      <p:bldP spid="2" grpId="1"/>
      <p:bldP spid="5" grpId="0"/>
      <p:bldP spid="5" grpId="1"/>
      <p:bldP spid="8" grpId="0"/>
      <p:bldP spid="8" grpId="1"/>
      <p:bldP spid="9" grpId="0"/>
      <p:bldP spid="9" grpId="1"/>
      <p:bldP spid="10" grpId="0"/>
      <p:bldP spid="10" grpId="1"/>
      <p:bldP spid="11" grpId="0"/>
      <p:bldP spid="11"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vo发声填空"/>
          <p:cNvPicPr>
            <a:picLocks noChangeAspect="1"/>
          </p:cNvPicPr>
          <p:nvPr/>
        </p:nvPicPr>
        <p:blipFill>
          <a:blip r:embed="rId1"/>
          <a:stretch>
            <a:fillRect/>
          </a:stretch>
        </p:blipFill>
        <p:spPr>
          <a:xfrm>
            <a:off x="1066800" y="1522730"/>
            <a:ext cx="10058400" cy="3825240"/>
          </a:xfrm>
          <a:prstGeom prst="rect">
            <a:avLst/>
          </a:prstGeom>
        </p:spPr>
      </p:pic>
      <p:sp>
        <p:nvSpPr>
          <p:cNvPr id="5" name="标题 1"/>
          <p:cNvSpPr>
            <a:spLocks noGrp="1"/>
          </p:cNvSpPr>
          <p:nvPr/>
        </p:nvSpPr>
        <p:spPr>
          <a:xfrm>
            <a:off x="6110605" y="3202305"/>
            <a:ext cx="1154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发声</a:t>
            </a:r>
            <a:endParaRPr sz="24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043035" y="1978025"/>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说话声,嗓音</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234805" y="2825115"/>
            <a:ext cx="18884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音量，体积</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060180" y="3674745"/>
            <a:ext cx="21717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有声的，声音的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617710" y="458597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词汇</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307080" y="2394585"/>
            <a:ext cx="2185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火山</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316480" y="3289300"/>
            <a:ext cx="1948815" cy="5575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发誓          誓言</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3271520" y="415734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元</a:t>
            </a:r>
            <a:r>
              <a:rPr sz="1800" spc="0">
                <a:solidFill>
                  <a:schemeClr val="tx1"/>
                </a:solidFill>
                <a:latin typeface="Times New Roman" panose="02020603050405020304" charset="0"/>
                <a:ea typeface="+mn-ea"/>
                <a:cs typeface="Times New Roman" panose="02020603050405020304" charset="0"/>
              </a:rPr>
              <a:t>音</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7" grpId="0"/>
      <p:bldP spid="17" grpId="1"/>
      <p:bldP spid="18" grpId="0"/>
      <p:bldP spid="18" grpId="1"/>
      <p:bldP spid="19" grpId="0"/>
      <p:bldP spid="19" grpId="1"/>
      <p:bldP spid="11" grpId="0"/>
      <p:bldP spid="11" grpId="1"/>
      <p:bldP spid="12" grpId="0"/>
      <p:bldP spid="12" grpId="1"/>
      <p:bldP spid="13" grpId="0"/>
      <p:bldP spid="13" grpId="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
          <p:cNvSpPr>
            <a:spLocks noGrp="1"/>
          </p:cNvSpPr>
          <p:nvPr/>
        </p:nvSpPr>
        <p:spPr>
          <a:xfrm>
            <a:off x="669925" y="118110"/>
            <a:ext cx="10852150" cy="126174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4.refer /rɪˈfɜ:(r)/vi.</a:t>
            </a:r>
            <a:r>
              <a:rPr lang="en-US" altLang="en-US" sz="3200" u="sng" spc="150">
                <a:solidFill>
                  <a:schemeClr val="tx1"/>
                </a:solidFill>
                <a:latin typeface="Times New Roman" panose="02020603050405020304" charset="0"/>
                <a:ea typeface="+mn-ea"/>
                <a:cs typeface="Times New Roman" panose="02020603050405020304" charset="0"/>
              </a:rPr>
              <a:t>         </a:t>
            </a:r>
            <a:r>
              <a:rPr sz="3200" u="sng" spc="150">
                <a:solidFill>
                  <a:schemeClr val="tx1"/>
                </a:solidFill>
                <a:latin typeface="Times New Roman" panose="02020603050405020304" charset="0"/>
                <a:ea typeface="+mn-ea"/>
                <a:cs typeface="Times New Roman" panose="02020603050405020304" charset="0"/>
              </a:rPr>
              <a:t>；</a:t>
            </a:r>
            <a:r>
              <a:rPr lang="en-US" altLang="en-US" sz="3200" u="sng" spc="150">
                <a:solidFill>
                  <a:schemeClr val="tx1"/>
                </a:solidFill>
                <a:latin typeface="Times New Roman" panose="02020603050405020304" charset="0"/>
                <a:ea typeface="+mn-ea"/>
                <a:cs typeface="Times New Roman" panose="02020603050405020304" charset="0"/>
              </a:rPr>
              <a:t>       </a:t>
            </a:r>
            <a:r>
              <a:rPr sz="3200" u="sng" spc="150">
                <a:solidFill>
                  <a:schemeClr val="tx1"/>
                </a:solidFill>
                <a:latin typeface="Times New Roman" panose="02020603050405020304" charset="0"/>
                <a:ea typeface="+mn-ea"/>
                <a:cs typeface="Times New Roman" panose="02020603050405020304" charset="0"/>
              </a:rPr>
              <a:t>；</a:t>
            </a:r>
            <a:r>
              <a:rPr lang="en-US" altLang="en-US" sz="3200" u="sng" spc="150">
                <a:solidFill>
                  <a:schemeClr val="tx1"/>
                </a:solidFill>
                <a:latin typeface="Times New Roman" panose="02020603050405020304" charset="0"/>
                <a:ea typeface="+mn-ea"/>
                <a:cs typeface="Times New Roman" panose="02020603050405020304" charset="0"/>
              </a:rPr>
              <a:t>                 </a:t>
            </a:r>
            <a:r>
              <a:rPr lang="en-US" altLang="en-US" sz="3200" spc="150">
                <a:solidFill>
                  <a:srgbClr val="000000"/>
                </a:solidFill>
                <a:latin typeface="Times New Roman" panose="02020603050405020304" charset="0"/>
                <a:ea typeface="+mn-ea"/>
                <a:cs typeface="Times New Roman" panose="02020603050405020304" charset="0"/>
              </a:rPr>
              <a:t>_ </a:t>
            </a:r>
            <a:r>
              <a:rPr lang="en-US" altLang="en-US" sz="3200" u="sng" spc="150">
                <a:solidFill>
                  <a:srgbClr val="000000"/>
                </a:solidFill>
                <a:latin typeface="Times New Roman" panose="02020603050405020304" charset="0"/>
                <a:ea typeface="+mn-ea"/>
                <a:cs typeface="Times New Roman" panose="02020603050405020304" charset="0"/>
              </a:rPr>
              <a:t>                        </a:t>
            </a:r>
            <a:endParaRPr lang="en-US" altLang="en-US" sz="3200" u="sng"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                             </a:t>
            </a:r>
            <a:r>
              <a:rPr lang="en-US" altLang="en-US" sz="3200" u="sng" spc="150">
                <a:solidFill>
                  <a:schemeClr val="tx1"/>
                </a:solidFill>
                <a:latin typeface="Times New Roman" panose="02020603050405020304" charset="0"/>
                <a:ea typeface="+mn-ea"/>
                <a:cs typeface="Times New Roman" panose="02020603050405020304" charset="0"/>
              </a:rPr>
              <a:t>                                              </a:t>
            </a:r>
            <a:r>
              <a:rPr lang="en-US" altLang="en-US" sz="3200" u="sng" spc="150">
                <a:solidFill>
                  <a:srgbClr val="000000"/>
                </a:solidFill>
                <a:latin typeface="Times New Roman" panose="02020603050405020304" charset="0"/>
                <a:ea typeface="+mn-ea"/>
                <a:cs typeface="Times New Roman" panose="02020603050405020304" charset="0"/>
              </a:rPr>
              <a:t>                 </a:t>
            </a:r>
            <a:endParaRPr lang="en-US" altLang="en-US" sz="3200" u="sng" spc="150">
              <a:solidFill>
                <a:srgbClr val="000000"/>
              </a:solidFill>
              <a:latin typeface="Times New Roman" panose="02020603050405020304" charset="0"/>
              <a:ea typeface="+mn-ea"/>
              <a:cs typeface="Times New Roman" panose="02020603050405020304" charset="0"/>
            </a:endParaRPr>
          </a:p>
        </p:txBody>
      </p:sp>
      <p:sp>
        <p:nvSpPr>
          <p:cNvPr id="13" name="文本框 12"/>
          <p:cNvSpPr txBox="1"/>
          <p:nvPr/>
        </p:nvSpPr>
        <p:spPr>
          <a:xfrm>
            <a:off x="5713095" y="196850"/>
            <a:ext cx="127825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提到</a:t>
            </a:r>
            <a:endParaRPr sz="3200" b="1">
              <a:solidFill>
                <a:srgbClr val="7030A0"/>
              </a:solidFill>
              <a:latin typeface="Times New Roman" panose="02020603050405020304" charset="0"/>
              <a:cs typeface="Times New Roman" panose="02020603050405020304" charset="0"/>
              <a:sym typeface="+mn-ea"/>
            </a:endParaRPr>
          </a:p>
        </p:txBody>
      </p:sp>
      <p:sp>
        <p:nvSpPr>
          <p:cNvPr id="14" name="标题 1"/>
          <p:cNvSpPr>
            <a:spLocks noGrp="1"/>
          </p:cNvSpPr>
          <p:nvPr/>
        </p:nvSpPr>
        <p:spPr>
          <a:xfrm>
            <a:off x="801370" y="563372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3200">
              <a:solidFill>
                <a:schemeClr val="tx1"/>
              </a:solidFill>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pic>
        <p:nvPicPr>
          <p:cNvPr id="3" name="内容占位符 2" descr="fer拿来填空"/>
          <p:cNvPicPr>
            <a:picLocks noChangeAspect="1"/>
          </p:cNvPicPr>
          <p:nvPr>
            <p:ph sz="half" idx="2"/>
          </p:nvPr>
        </p:nvPicPr>
        <p:blipFill>
          <a:blip r:embed="rId1"/>
          <a:stretch>
            <a:fillRect/>
          </a:stretch>
        </p:blipFill>
        <p:spPr>
          <a:xfrm>
            <a:off x="129540" y="1356360"/>
            <a:ext cx="12065000" cy="3793490"/>
          </a:xfrm>
          <a:prstGeom prst="rect">
            <a:avLst/>
          </a:prstGeom>
        </p:spPr>
      </p:pic>
      <p:sp>
        <p:nvSpPr>
          <p:cNvPr id="10" name="标题 1"/>
          <p:cNvSpPr>
            <a:spLocks noGrp="1"/>
          </p:cNvSpPr>
          <p:nvPr/>
        </p:nvSpPr>
        <p:spPr>
          <a:xfrm>
            <a:off x="2811780" y="199136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渡运        渡口，渡船</a:t>
            </a:r>
            <a:endParaRPr sz="16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5759450" y="3113405"/>
            <a:ext cx="1513205" cy="4991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拿来</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承受</a:t>
            </a:r>
            <a:endParaRPr sz="16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3513455" y="2552700"/>
            <a:ext cx="145224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提供，提出</a:t>
            </a:r>
            <a:endParaRPr sz="16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427730" y="3480435"/>
            <a:ext cx="1623060" cy="3657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不同，有差异</a:t>
            </a:r>
            <a:endParaRPr sz="16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644265" y="4301490"/>
            <a:ext cx="1236345" cy="2940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tx1"/>
                </a:solidFill>
                <a:latin typeface="Times New Roman" panose="02020603050405020304" charset="0"/>
                <a:ea typeface="+mn-ea"/>
                <a:cs typeface="Times New Roman" panose="02020603050405020304" charset="0"/>
              </a:rPr>
              <a:t>推理，推断</a:t>
            </a:r>
            <a:endParaRPr lang="en-US" altLang="zh-CN" sz="16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263650" y="255270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提供品，祭品</a:t>
            </a:r>
            <a:endParaRPr sz="16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263650" y="324548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不同，争执</a:t>
            </a:r>
            <a:endParaRPr sz="16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668145" y="3732530"/>
            <a:ext cx="84963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不同的</a:t>
            </a:r>
            <a:endParaRPr sz="16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668145" y="4301490"/>
            <a:ext cx="1306830" cy="221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推理，推断</a:t>
            </a:r>
            <a:endParaRPr sz="16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307705" y="174815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受苦</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承受</a:t>
            </a:r>
            <a:endParaRPr sz="16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z="1600" spc="0">
                <a:solidFill>
                  <a:schemeClr val="tx1"/>
                </a:solidFill>
                <a:latin typeface="Times New Roman" panose="02020603050405020304" charset="0"/>
                <a:ea typeface="+mn-ea"/>
                <a:cs typeface="Times New Roman" panose="02020603050405020304" charset="0"/>
              </a:rPr>
              <a:t>(suf</a:t>
            </a:r>
            <a:r>
              <a:rPr sz="1600" spc="0">
                <a:solidFill>
                  <a:schemeClr val="tx1"/>
                </a:solidFill>
                <a:latin typeface="Times New Roman" panose="02020603050405020304" charset="0"/>
                <a:ea typeface="+mn-ea"/>
                <a:cs typeface="Times New Roman" panose="02020603050405020304" charset="0"/>
              </a:rPr>
              <a:t>在下面</a:t>
            </a:r>
            <a:r>
              <a:rPr lang="en-US" altLang="zh-CN" sz="1600" spc="0">
                <a:solidFill>
                  <a:schemeClr val="tx1"/>
                </a:solidFill>
                <a:latin typeface="Times New Roman" panose="02020603050405020304" charset="0"/>
                <a:ea typeface="+mn-ea"/>
                <a:cs typeface="Times New Roman" panose="02020603050405020304" charset="0"/>
              </a:rPr>
              <a:t>)</a:t>
            </a:r>
            <a:endParaRPr lang="en-US" altLang="zh-CN" sz="16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8307705" y="2746375"/>
            <a:ext cx="156845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偏爱，更喜欢</a:t>
            </a:r>
            <a:endParaRPr sz="16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8141335" y="3366135"/>
            <a:ext cx="13792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提到；参考</a:t>
            </a:r>
            <a:endParaRPr sz="16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8307705" y="3938905"/>
            <a:ext cx="1271905" cy="2736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协商，商量</a:t>
            </a:r>
            <a:endParaRPr sz="16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8428355" y="4595495"/>
            <a:ext cx="23317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传送，转移（</a:t>
            </a:r>
            <a:r>
              <a:rPr lang="en-US" altLang="zh-CN" sz="1600" spc="0">
                <a:solidFill>
                  <a:schemeClr val="tx1"/>
                </a:solidFill>
                <a:latin typeface="Times New Roman" panose="02020603050405020304" charset="0"/>
                <a:ea typeface="+mn-ea"/>
                <a:cs typeface="Times New Roman" panose="02020603050405020304" charset="0"/>
              </a:rPr>
              <a:t>trans</a:t>
            </a:r>
            <a:r>
              <a:rPr sz="1600" spc="0">
                <a:solidFill>
                  <a:schemeClr val="tx1"/>
                </a:solidFill>
                <a:latin typeface="Times New Roman" panose="02020603050405020304" charset="0"/>
                <a:ea typeface="+mn-ea"/>
                <a:cs typeface="Times New Roman" panose="02020603050405020304" charset="0"/>
              </a:rPr>
              <a:t>转换）</a:t>
            </a:r>
            <a:endParaRPr sz="1600" spc="0">
              <a:solidFill>
                <a:schemeClr val="tx1"/>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0521950" y="1694815"/>
            <a:ext cx="725805" cy="2438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痛苦</a:t>
            </a:r>
            <a:endParaRPr sz="1600" spc="0">
              <a:solidFill>
                <a:schemeClr val="tx1"/>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10351770" y="2186305"/>
            <a:ext cx="103187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受难者</a:t>
            </a:r>
            <a:endParaRPr sz="1600" spc="0">
              <a:solidFill>
                <a:schemeClr val="tx1"/>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701655" y="2746375"/>
            <a:ext cx="140462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偏爱，优先权</a:t>
            </a:r>
            <a:endParaRPr sz="1600" spc="0">
              <a:solidFill>
                <a:schemeClr val="tx1"/>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10584180" y="3366135"/>
            <a:ext cx="126682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参考，引证</a:t>
            </a:r>
            <a:endParaRPr sz="1600" spc="0">
              <a:solidFill>
                <a:schemeClr val="tx1"/>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10584180" y="3938905"/>
            <a:ext cx="129857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商量；会议</a:t>
            </a:r>
            <a:endParaRPr sz="1600" spc="0">
              <a:solidFill>
                <a:schemeClr val="tx1"/>
              </a:solidFill>
              <a:latin typeface="Times New Roman" panose="02020603050405020304" charset="0"/>
              <a:ea typeface="+mn-ea"/>
              <a:cs typeface="Times New Roman" panose="02020603050405020304" charset="0"/>
            </a:endParaRPr>
          </a:p>
        </p:txBody>
      </p:sp>
      <p:sp>
        <p:nvSpPr>
          <p:cNvPr id="2" name="文本框 1"/>
          <p:cNvSpPr txBox="1"/>
          <p:nvPr/>
        </p:nvSpPr>
        <p:spPr>
          <a:xfrm>
            <a:off x="4507865" y="174625"/>
            <a:ext cx="125095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参考</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870700" y="200660"/>
            <a:ext cx="130746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查阅</a:t>
            </a:r>
            <a:endParaRPr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4273550" y="201930"/>
            <a:ext cx="7863840" cy="1076325"/>
          </a:xfrm>
          <a:prstGeom prst="rect">
            <a:avLst/>
          </a:prstGeom>
          <a:noFill/>
        </p:spPr>
        <p:txBody>
          <a:bodyPr wrap="square" rtlCol="0">
            <a:spAutoFit/>
          </a:bodyPr>
          <a:p>
            <a:pPr algn="l"/>
            <a:endParaRPr sz="3200" b="1">
              <a:solidFill>
                <a:srgbClr val="7030A0"/>
              </a:solidFill>
              <a:latin typeface="Times New Roman" panose="02020603050405020304" charset="0"/>
              <a:cs typeface="Times New Roman" panose="02020603050405020304" charset="0"/>
              <a:sym typeface="+mn-ea"/>
            </a:endParaRPr>
          </a:p>
          <a:p>
            <a:pPr algn="l"/>
            <a:r>
              <a:rPr sz="3200" b="1">
                <a:solidFill>
                  <a:srgbClr val="7030A0"/>
                </a:solidFill>
                <a:latin typeface="Times New Roman" panose="02020603050405020304" charset="0"/>
                <a:cs typeface="Times New Roman" panose="02020603050405020304" charset="0"/>
                <a:sym typeface="+mn-ea"/>
              </a:rPr>
              <a:t>(referred , referred , referring)</a:t>
            </a:r>
            <a:endParaRPr sz="32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ppt_x"/>
                                          </p:val>
                                        </p:tav>
                                        <p:tav tm="100000">
                                          <p:val>
                                            <p:strVal val="#ppt_x"/>
                                          </p:val>
                                        </p:tav>
                                      </p:tavLst>
                                    </p:anim>
                                    <p:anim calcmode="lin" valueType="num">
                                      <p:cBhvr additive="base">
                                        <p:cTn id="10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additive="base">
                                        <p:cTn id="113" dur="500" fill="hold"/>
                                        <p:tgtEl>
                                          <p:spTgt spid="23"/>
                                        </p:tgtEl>
                                        <p:attrNameLst>
                                          <p:attrName>ppt_x</p:attrName>
                                        </p:attrNameLst>
                                      </p:cBhvr>
                                      <p:tavLst>
                                        <p:tav tm="0">
                                          <p:val>
                                            <p:strVal val="#ppt_x"/>
                                          </p:val>
                                        </p:tav>
                                        <p:tav tm="100000">
                                          <p:val>
                                            <p:strVal val="#ppt_x"/>
                                          </p:val>
                                        </p:tav>
                                      </p:tavLst>
                                    </p:anim>
                                    <p:anim calcmode="lin" valueType="num">
                                      <p:cBhvr additive="base">
                                        <p:cTn id="1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additive="base">
                                        <p:cTn id="119" dur="500" fill="hold"/>
                                        <p:tgtEl>
                                          <p:spTgt spid="29"/>
                                        </p:tgtEl>
                                        <p:attrNameLst>
                                          <p:attrName>ppt_x</p:attrName>
                                        </p:attrNameLst>
                                      </p:cBhvr>
                                      <p:tavLst>
                                        <p:tav tm="0">
                                          <p:val>
                                            <p:strVal val="#ppt_x"/>
                                          </p:val>
                                        </p:tav>
                                        <p:tav tm="100000">
                                          <p:val>
                                            <p:strVal val="#ppt_x"/>
                                          </p:val>
                                        </p:tav>
                                      </p:tavLst>
                                    </p:anim>
                                    <p:anim calcmode="lin" valueType="num">
                                      <p:cBhvr additive="base">
                                        <p:cTn id="1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additive="base">
                                        <p:cTn id="125" dur="500" fill="hold"/>
                                        <p:tgtEl>
                                          <p:spTgt spid="24"/>
                                        </p:tgtEl>
                                        <p:attrNameLst>
                                          <p:attrName>ppt_x</p:attrName>
                                        </p:attrNameLst>
                                      </p:cBhvr>
                                      <p:tavLst>
                                        <p:tav tm="0">
                                          <p:val>
                                            <p:strVal val="#ppt_x"/>
                                          </p:val>
                                        </p:tav>
                                        <p:tav tm="100000">
                                          <p:val>
                                            <p:strVal val="#ppt_x"/>
                                          </p:val>
                                        </p:tav>
                                      </p:tavLst>
                                    </p:anim>
                                    <p:anim calcmode="lin" valueType="num">
                                      <p:cBhvr additive="base">
                                        <p:cTn id="1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additive="base">
                                        <p:cTn id="131" dur="500" fill="hold"/>
                                        <p:tgtEl>
                                          <p:spTgt spid="30"/>
                                        </p:tgtEl>
                                        <p:attrNameLst>
                                          <p:attrName>ppt_x</p:attrName>
                                        </p:attrNameLst>
                                      </p:cBhvr>
                                      <p:tavLst>
                                        <p:tav tm="0">
                                          <p:val>
                                            <p:strVal val="#ppt_x"/>
                                          </p:val>
                                        </p:tav>
                                        <p:tav tm="100000">
                                          <p:val>
                                            <p:strVal val="#ppt_x"/>
                                          </p:val>
                                        </p:tav>
                                      </p:tavLst>
                                    </p:anim>
                                    <p:anim calcmode="lin" valueType="num">
                                      <p:cBhvr additive="base">
                                        <p:cTn id="1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additive="base">
                                        <p:cTn id="137" dur="500" fill="hold"/>
                                        <p:tgtEl>
                                          <p:spTgt spid="25"/>
                                        </p:tgtEl>
                                        <p:attrNameLst>
                                          <p:attrName>ppt_x</p:attrName>
                                        </p:attrNameLst>
                                      </p:cBhvr>
                                      <p:tavLst>
                                        <p:tav tm="0">
                                          <p:val>
                                            <p:strVal val="#ppt_x"/>
                                          </p:val>
                                        </p:tav>
                                        <p:tav tm="100000">
                                          <p:val>
                                            <p:strVal val="#ppt_x"/>
                                          </p:val>
                                        </p:tav>
                                      </p:tavLst>
                                    </p:anim>
                                    <p:anim calcmode="lin" valueType="num">
                                      <p:cBhvr additive="base">
                                        <p:cTn id="1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31"/>
                                        </p:tgtEl>
                                        <p:attrNameLst>
                                          <p:attrName>style.visibility</p:attrName>
                                        </p:attrNameLst>
                                      </p:cBhvr>
                                      <p:to>
                                        <p:strVal val="visible"/>
                                      </p:to>
                                    </p:set>
                                    <p:anim calcmode="lin" valueType="num">
                                      <p:cBhvr additive="base">
                                        <p:cTn id="143" dur="500" fill="hold"/>
                                        <p:tgtEl>
                                          <p:spTgt spid="31"/>
                                        </p:tgtEl>
                                        <p:attrNameLst>
                                          <p:attrName>ppt_x</p:attrName>
                                        </p:attrNameLst>
                                      </p:cBhvr>
                                      <p:tavLst>
                                        <p:tav tm="0">
                                          <p:val>
                                            <p:strVal val="#ppt_x"/>
                                          </p:val>
                                        </p:tav>
                                        <p:tav tm="100000">
                                          <p:val>
                                            <p:strVal val="#ppt_x"/>
                                          </p:val>
                                        </p:tav>
                                      </p:tavLst>
                                    </p:anim>
                                    <p:anim calcmode="lin" valueType="num">
                                      <p:cBhvr additive="base">
                                        <p:cTn id="1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additive="base">
                                        <p:cTn id="149" dur="500" fill="hold"/>
                                        <p:tgtEl>
                                          <p:spTgt spid="26"/>
                                        </p:tgtEl>
                                        <p:attrNameLst>
                                          <p:attrName>ppt_x</p:attrName>
                                        </p:attrNameLst>
                                      </p:cBhvr>
                                      <p:tavLst>
                                        <p:tav tm="0">
                                          <p:val>
                                            <p:strVal val="#ppt_x"/>
                                          </p:val>
                                        </p:tav>
                                        <p:tav tm="100000">
                                          <p:val>
                                            <p:strVal val="#ppt_x"/>
                                          </p:val>
                                        </p:tav>
                                      </p:tavLst>
                                    </p:anim>
                                    <p:anim calcmode="lin" valueType="num">
                                      <p:cBhvr additive="base">
                                        <p:cTn id="1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3" grpId="1"/>
      <p:bldP spid="12" grpId="0"/>
      <p:bldP spid="12" grpId="1"/>
      <p:bldP spid="10" grpId="0"/>
      <p:bldP spid="10" grpId="1"/>
      <p:bldP spid="15" grpId="0"/>
      <p:bldP spid="15" grpId="1"/>
      <p:bldP spid="18" grpId="0"/>
      <p:bldP spid="18" grpId="1"/>
      <p:bldP spid="16" grpId="0"/>
      <p:bldP spid="16" grpId="1"/>
      <p:bldP spid="19" grpId="0"/>
      <p:bldP spid="19" grpId="1"/>
      <p:bldP spid="20" grpId="0"/>
      <p:bldP spid="20" grpId="1"/>
      <p:bldP spid="17" grpId="0"/>
      <p:bldP spid="17" grpId="1"/>
      <p:bldP spid="21" grpId="0"/>
      <p:bldP spid="21" grpId="1"/>
      <p:bldP spid="22" grpId="0"/>
      <p:bldP spid="22" grpId="1"/>
      <p:bldP spid="27" grpId="0"/>
      <p:bldP spid="27" grpId="1"/>
      <p:bldP spid="28" grpId="0"/>
      <p:bldP spid="28" grpId="1"/>
      <p:bldP spid="23" grpId="0"/>
      <p:bldP spid="23" grpId="1"/>
      <p:bldP spid="29" grpId="0"/>
      <p:bldP spid="29" grpId="1"/>
      <p:bldP spid="24" grpId="0"/>
      <p:bldP spid="24" grpId="1"/>
      <p:bldP spid="30" grpId="0"/>
      <p:bldP spid="30" grpId="1"/>
      <p:bldP spid="25" grpId="0"/>
      <p:bldP spid="25" grpId="1"/>
      <p:bldP spid="31" grpId="0"/>
      <p:bldP spid="31" grpId="1"/>
      <p:bldP spid="26" grpId="0"/>
      <p:bldP spid="26" grpId="1"/>
      <p:bldP spid="2" grpId="0"/>
      <p:bldP spid="2" grpId="1"/>
      <p:bldP spid="4" grpId="0"/>
      <p:bldP spid="4" grpId="1"/>
      <p:bldP spid="5" grpId="0"/>
      <p:bldP spid="5"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44. </a:t>
            </a:r>
            <a:r>
              <a:rPr lang="zh-CN" sz="3200" b="1">
                <a:latin typeface="Times New Roman" panose="02020603050405020304" charset="0"/>
                <a:cs typeface="Times New Roman" panose="02020603050405020304" charset="0"/>
              </a:rPr>
              <a:t>describe /dɪˈskraɪb/ </a:t>
            </a:r>
            <a:r>
              <a:rPr lang="zh-CN" sz="3200" b="1">
                <a:latin typeface="Times New Roman" panose="02020603050405020304" charset="0"/>
                <a:cs typeface="Times New Roman" panose="02020603050405020304" charset="0"/>
              </a:rPr>
              <a:t> </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505325" y="207010"/>
            <a:ext cx="72072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描述；形容</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11150" y="993775"/>
            <a:ext cx="11907520" cy="526224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Can you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him to me?你能向我描述一下他的样子吗？</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We asked her to</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what kind of things she did in her spare time.</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我们请她描述一下她业余时间都在做什么。</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It is very difficult to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my joy in words. 我的快乐难以用语言来形容。</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/dɪˈskrɪpʃn/</a:t>
            </a:r>
            <a:r>
              <a:rPr sz="2800" b="1">
                <a:solidFill>
                  <a:srgbClr val="7030A0"/>
                </a:solidFill>
                <a:uFillTx/>
                <a:latin typeface="Times New Roman" panose="02020603050405020304" charset="0"/>
                <a:cs typeface="Times New Roman" panose="02020603050405020304" charset="0"/>
              </a:rPr>
              <a:t>n.描写，描述，形容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Does the writer give a clear </a:t>
            </a:r>
            <a:r>
              <a:rPr sz="2800" b="1" u="sng">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of the problem? 作者是否清楚地描述了这个问题？</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gave an exact</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of the accident.她对事故作了精确的描述。</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Have you read the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carefully? 你认真读过介绍了吗？</a:t>
            </a: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beyond description </a:t>
            </a:r>
            <a:r>
              <a:rPr sz="2800" b="1">
                <a:solidFill>
                  <a:srgbClr val="7030A0"/>
                </a:solidFill>
                <a:uFillTx/>
                <a:latin typeface="Times New Roman" panose="02020603050405020304" charset="0"/>
                <a:cs typeface="Times New Roman" panose="02020603050405020304" charset="0"/>
              </a:rPr>
              <a:t>难以形容</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scenery was so beautiful that it was almost beyond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风景是如此得美丽,以至于几乎难以形容。</a:t>
            </a:r>
            <a:endParaRPr sz="2800" b="1">
              <a:uFillTx/>
              <a:latin typeface="Times New Roman" panose="02020603050405020304" charset="0"/>
              <a:cs typeface="Times New Roman" panose="02020603050405020304" charset="0"/>
            </a:endParaRPr>
          </a:p>
        </p:txBody>
      </p:sp>
      <p:sp>
        <p:nvSpPr>
          <p:cNvPr id="3" name="标题 1"/>
          <p:cNvSpPr>
            <a:spLocks noGrp="1"/>
          </p:cNvSpPr>
          <p:nvPr/>
        </p:nvSpPr>
        <p:spPr>
          <a:xfrm>
            <a:off x="1879600" y="99377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describe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945765" y="137922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describe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3449320" y="2262505"/>
            <a:ext cx="2264410" cy="807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describe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4505325" y="308927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167380" y="399034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3167380" y="444754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854440" y="526796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98475" y="268287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additive="base">
                                        <p:cTn id="2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4" end="4"/>
                                            </p:txEl>
                                          </p:spTgt>
                                        </p:tgtEl>
                                        <p:attrNameLst>
                                          <p:attrName>style.visibility</p:attrName>
                                        </p:attrNameLst>
                                      </p:cBhvr>
                                      <p:to>
                                        <p:strVal val="visible"/>
                                      </p:to>
                                    </p:set>
                                    <p:anim calcmode="lin" valueType="num">
                                      <p:cBhvr additive="base">
                                        <p:cTn id="4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xEl>
                                              <p:pRg st="5" end="5"/>
                                            </p:txEl>
                                          </p:spTgt>
                                        </p:tgtEl>
                                        <p:attrNameLst>
                                          <p:attrName>style.visibility</p:attrName>
                                        </p:attrNameLst>
                                      </p:cBhvr>
                                      <p:to>
                                        <p:strVal val="visible"/>
                                      </p:to>
                                    </p:set>
                                    <p:anim calcmode="lin" valueType="num">
                                      <p:cBhvr additive="base">
                                        <p:cTn id="61"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3">
                                            <p:txEl>
                                              <p:pRg st="6" end="6"/>
                                            </p:txEl>
                                          </p:spTgt>
                                        </p:tgtEl>
                                        <p:attrNameLst>
                                          <p:attrName>style.visibility</p:attrName>
                                        </p:attrNameLst>
                                      </p:cBhvr>
                                      <p:to>
                                        <p:strVal val="visible"/>
                                      </p:to>
                                    </p:set>
                                    <p:anim calcmode="lin" valueType="num">
                                      <p:cBhvr additive="base">
                                        <p:cTn id="65"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3">
                                            <p:txEl>
                                              <p:pRg st="7" end="7"/>
                                            </p:txEl>
                                          </p:spTgt>
                                        </p:tgtEl>
                                        <p:attrNameLst>
                                          <p:attrName>style.visibility</p:attrName>
                                        </p:attrNameLst>
                                      </p:cBhvr>
                                      <p:to>
                                        <p:strVal val="visible"/>
                                      </p:to>
                                    </p:set>
                                    <p:anim calcmode="lin" valueType="num">
                                      <p:cBhvr additive="base">
                                        <p:cTn id="69"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ppt_x"/>
                                          </p:val>
                                        </p:tav>
                                        <p:tav tm="100000">
                                          <p:val>
                                            <p:strVal val="#ppt_x"/>
                                          </p:val>
                                        </p:tav>
                                      </p:tavLst>
                                    </p:anim>
                                    <p:anim calcmode="lin" valueType="num">
                                      <p:cBhvr additive="base">
                                        <p:cTn id="8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3">
                                            <p:txEl>
                                              <p:pRg st="8" end="8"/>
                                            </p:txEl>
                                          </p:spTgt>
                                        </p:tgtEl>
                                        <p:attrNameLst>
                                          <p:attrName>style.visibility</p:attrName>
                                        </p:attrNameLst>
                                      </p:cBhvr>
                                      <p:to>
                                        <p:strVal val="visible"/>
                                      </p:to>
                                    </p:set>
                                    <p:anim calcmode="lin" valueType="num">
                                      <p:cBhvr additive="base">
                                        <p:cTn id="93"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3">
                                            <p:txEl>
                                              <p:pRg st="9" end="9"/>
                                            </p:txEl>
                                          </p:spTgt>
                                        </p:tgtEl>
                                        <p:attrNameLst>
                                          <p:attrName>style.visibility</p:attrName>
                                        </p:attrNameLst>
                                      </p:cBhvr>
                                      <p:to>
                                        <p:strVal val="visible"/>
                                      </p:to>
                                    </p:set>
                                    <p:anim calcmode="lin" valueType="num">
                                      <p:cBhvr additive="base">
                                        <p:cTn id="99"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3">
                                            <p:txEl>
                                              <p:pRg st="10" end="10"/>
                                            </p:txEl>
                                          </p:spTgt>
                                        </p:tgtEl>
                                        <p:attrNameLst>
                                          <p:attrName>style.visibility</p:attrName>
                                        </p:attrNameLst>
                                      </p:cBhvr>
                                      <p:to>
                                        <p:strVal val="visible"/>
                                      </p:to>
                                    </p:set>
                                    <p:anim calcmode="lin" valueType="num">
                                      <p:cBhvr additive="base">
                                        <p:cTn id="103"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additive="base">
                                        <p:cTn id="109" dur="500" fill="hold"/>
                                        <p:tgtEl>
                                          <p:spTgt spid="8"/>
                                        </p:tgtEl>
                                        <p:attrNameLst>
                                          <p:attrName>ppt_x</p:attrName>
                                        </p:attrNameLst>
                                      </p:cBhvr>
                                      <p:tavLst>
                                        <p:tav tm="0">
                                          <p:val>
                                            <p:strVal val="#ppt_x"/>
                                          </p:val>
                                        </p:tav>
                                        <p:tav tm="100000">
                                          <p:val>
                                            <p:strVal val="#ppt_x"/>
                                          </p:val>
                                        </p:tav>
                                      </p:tavLst>
                                    </p:anim>
                                    <p:anim calcmode="lin" valueType="num">
                                      <p:cBhvr additive="base">
                                        <p:cTn id="1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3" grpId="0"/>
      <p:bldP spid="3" grpId="1"/>
      <p:bldP spid="2" grpId="0"/>
      <p:bldP spid="2" grpId="1"/>
      <p:bldP spid="4" grpId="0"/>
      <p:bldP spid="4" grpId="1"/>
      <p:bldP spid="5" grpId="0"/>
      <p:bldP spid="5" grpId="1"/>
      <p:bldP spid="6" grpId="0"/>
      <p:bldP spid="6" grpId="1"/>
      <p:bldP spid="7" grpId="0"/>
      <p:bldP spid="7" grpId="1"/>
      <p:bldP spid="8" grpId="0"/>
      <p:bldP spid="8" grpId="1"/>
      <p:bldP spid="9" grpId="0"/>
      <p:bldP spid="9"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descr="scrib-写填空"/>
          <p:cNvPicPr>
            <a:picLocks noChangeAspect="1"/>
          </p:cNvPicPr>
          <p:nvPr/>
        </p:nvPicPr>
        <p:blipFill>
          <a:blip r:embed="rId1"/>
          <a:stretch>
            <a:fillRect/>
          </a:stretch>
        </p:blipFill>
        <p:spPr>
          <a:xfrm>
            <a:off x="67945" y="1142365"/>
            <a:ext cx="12055475" cy="3462020"/>
          </a:xfrm>
          <a:prstGeom prst="rect">
            <a:avLst/>
          </a:prstGeom>
        </p:spPr>
      </p:pic>
      <p:sp>
        <p:nvSpPr>
          <p:cNvPr id="5" name="标题 1"/>
          <p:cNvSpPr>
            <a:spLocks noGrp="1"/>
          </p:cNvSpPr>
          <p:nvPr/>
        </p:nvSpPr>
        <p:spPr>
          <a:xfrm>
            <a:off x="5613400" y="2734945"/>
            <a:ext cx="14185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写</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269480" y="1516380"/>
            <a:ext cx="2034540" cy="418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规定</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命令;开处方</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7369175" y="235331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描述</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描写</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7356475" y="3256915"/>
            <a:ext cx="292036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署名;赞成;订阅</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捐款</a:t>
            </a:r>
            <a:endParaRPr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203325" y="198247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铭文</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956560" y="198882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雕刻;题写</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430145" y="2734945"/>
            <a:ext cx="198056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手稿</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manu-手</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892300" y="3463925"/>
            <a:ext cx="2606675" cy="4337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手迹</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笔迹; 脚本</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底稿</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404100" y="3923665"/>
            <a:ext cx="1631950" cy="3987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抄写;誉写</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165080" y="148336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命令，指示</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570720" y="214503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描述;描写</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622790" y="2647950"/>
            <a:ext cx="258889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描述的；描写的</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453370" y="3202940"/>
            <a:ext cx="193421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捐款;订阅;签名</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570720" y="3897630"/>
            <a:ext cx="199961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成绩单</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副本</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誉本</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7" grpId="0"/>
      <p:bldP spid="7" grpId="1"/>
      <p:bldP spid="9" grpId="0"/>
      <p:bldP spid="9" grpId="1"/>
      <p:bldP spid="10" grpId="0"/>
      <p:bldP spid="10" grpId="1"/>
      <p:bldP spid="4" grpId="0"/>
      <p:bldP spid="4" grpId="1"/>
      <p:bldP spid="13" grpId="0"/>
      <p:bldP spid="13" grpId="1"/>
      <p:bldP spid="3" grpId="0"/>
      <p:bldP spid="3" grpId="1"/>
      <p:bldP spid="14" grpId="0"/>
      <p:bldP spid="14" grpId="1"/>
      <p:bldP spid="15" grpId="0"/>
      <p:bldP spid="15" grpId="1"/>
      <p:bldP spid="6" grpId="0"/>
      <p:bldP spid="6" grpId="1"/>
      <p:bldP spid="16" grpId="0"/>
      <p:bldP spid="16" grpId="1"/>
      <p:bldP spid="12" grpId="0"/>
      <p:bldP spid="12" grpId="1"/>
      <p:bldP spid="18" grpId="0"/>
      <p:bldP spid="18"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45. </a:t>
            </a:r>
            <a:r>
              <a:rPr lang="zh-CN" sz="3200" b="1">
                <a:latin typeface="Times New Roman" panose="02020603050405020304" charset="0"/>
                <a:cs typeface="Times New Roman" panose="02020603050405020304" charset="0"/>
              </a:rPr>
              <a:t>relate</a:t>
            </a:r>
            <a:r>
              <a:rPr lang="zh-CN" sz="3200" b="1">
                <a:latin typeface="Times New Roman" panose="02020603050405020304" charset="0"/>
                <a:cs typeface="Times New Roman" panose="02020603050405020304" charset="0"/>
              </a:rPr>
              <a:t> /rɪˈleɪt/  </a:t>
            </a:r>
            <a:endParaRPr lang="zh-CN" altLang="en-US"/>
          </a:p>
        </p:txBody>
      </p:sp>
      <p:sp>
        <p:nvSpPr>
          <p:cNvPr id="17" name="文本框 16"/>
          <p:cNvSpPr txBox="1"/>
          <p:nvPr/>
        </p:nvSpPr>
        <p:spPr>
          <a:xfrm>
            <a:off x="3496945" y="207010"/>
            <a:ext cx="361759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联系；讲述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u="sng" spc="0">
                <a:solidFill>
                  <a:schemeClr val="accent2">
                    <a:lumMod val="75000"/>
                  </a:schemeClr>
                </a:solidFill>
                <a:latin typeface="Times New Roman" panose="02020603050405020304" charset="0"/>
                <a:ea typeface="+mn-ea"/>
                <a:cs typeface="Times New Roman" panose="02020603050405020304" charset="0"/>
              </a:rPr>
              <a:t>                                  </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rgbClr val="7030A0"/>
                </a:solidFill>
                <a:latin typeface="Times New Roman" panose="02020603050405020304" charset="0"/>
                <a:ea typeface="+mn-ea"/>
                <a:cs typeface="Times New Roman" panose="02020603050405020304" charset="0"/>
              </a:rPr>
              <a:t>把A与B联系起来</a:t>
            </a:r>
            <a:r>
              <a:rPr spc="0">
                <a:solidFill>
                  <a:schemeClr val="accent2">
                    <a:lumMod val="75000"/>
                  </a:schemeClr>
                </a:solidFill>
                <a:latin typeface="Times New Roman" panose="02020603050405020304" charset="0"/>
                <a:ea typeface="+mn-ea"/>
                <a:cs typeface="Times New Roman" panose="02020603050405020304" charset="0"/>
              </a:rPr>
              <a:t>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372110" y="1656080"/>
            <a:ext cx="10621010" cy="526224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The professor told his students to </a:t>
            </a:r>
            <a:r>
              <a:rPr lang="zh-CN" altLang="en-US" sz="2800" b="1">
                <a:solidFill>
                  <a:schemeClr val="accent2">
                    <a:lumMod val="75000"/>
                  </a:schemeClr>
                </a:solidFill>
                <a:uFillTx/>
                <a:latin typeface="Times New Roman" panose="02020603050405020304" charset="0"/>
                <a:cs typeface="Times New Roman" panose="02020603050405020304" charset="0"/>
              </a:rPr>
              <a:t>relate theory with/ to practice.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教授要学生们理论联系实际。</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can't </a:t>
            </a:r>
            <a:r>
              <a:rPr lang="zh-CN" altLang="en-US" sz="2800" b="1">
                <a:solidFill>
                  <a:schemeClr val="accent2">
                    <a:lumMod val="75000"/>
                  </a:schemeClr>
                </a:solidFill>
                <a:uFillTx/>
                <a:latin typeface="Times New Roman" panose="02020603050405020304" charset="0"/>
                <a:cs typeface="Times New Roman" panose="02020603050405020304" charset="0"/>
              </a:rPr>
              <a:t>relate </a:t>
            </a:r>
            <a:r>
              <a:rPr sz="2800" b="1">
                <a:uFillTx/>
                <a:latin typeface="Times New Roman" panose="02020603050405020304" charset="0"/>
                <a:cs typeface="Times New Roman" panose="02020603050405020304" charset="0"/>
              </a:rPr>
              <a:t>what he does </a:t>
            </a:r>
            <a:r>
              <a:rPr lang="zh-CN" altLang="en-US" sz="2800" b="1">
                <a:solidFill>
                  <a:schemeClr val="accent2">
                    <a:lumMod val="75000"/>
                  </a:schemeClr>
                </a:solidFill>
                <a:uFillTx/>
                <a:latin typeface="Times New Roman" panose="02020603050405020304" charset="0"/>
                <a:cs typeface="Times New Roman" panose="02020603050405020304" charset="0"/>
              </a:rPr>
              <a:t>with/ </a:t>
            </a:r>
            <a:r>
              <a:rPr lang="zh-CN" altLang="en-US" sz="2800" b="1">
                <a:solidFill>
                  <a:schemeClr val="accent2">
                    <a:lumMod val="75000"/>
                  </a:schemeClr>
                </a:solidFill>
                <a:uFillTx/>
                <a:latin typeface="Times New Roman" panose="02020603050405020304" charset="0"/>
                <a:cs typeface="Times New Roman" panose="02020603050405020304" charset="0"/>
              </a:rPr>
              <a:t>to </a:t>
            </a:r>
            <a:r>
              <a:rPr sz="2800" b="1">
                <a:uFillTx/>
                <a:latin typeface="Times New Roman" panose="02020603050405020304" charset="0"/>
                <a:cs typeface="Times New Roman" panose="02020603050405020304" charset="0"/>
              </a:rPr>
              <a:t>what he says.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我没法把他做的和说的联系起来。</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a:t>
            </a:r>
            <a:r>
              <a:rPr lang="zh-CN" altLang="en-US" sz="2800" b="1">
                <a:solidFill>
                  <a:schemeClr val="accent2">
                    <a:lumMod val="75000"/>
                  </a:schemeClr>
                </a:solidFill>
                <a:uFillTx/>
                <a:latin typeface="Times New Roman" panose="02020603050405020304" charset="0"/>
                <a:cs typeface="Times New Roman" panose="02020603050405020304" charset="0"/>
              </a:rPr>
              <a:t>related </a:t>
            </a:r>
            <a:r>
              <a:rPr sz="2800" b="1">
                <a:uFillTx/>
                <a:latin typeface="Times New Roman" panose="02020603050405020304" charset="0"/>
                <a:cs typeface="Times New Roman" panose="02020603050405020304" charset="0"/>
              </a:rPr>
              <a:t>her childhood experiences in her book.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在她的书中，她描述了自己童年的经历。</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a:t>
            </a:r>
            <a:r>
              <a:rPr lang="zh-CN" altLang="en-US" sz="2800" b="1">
                <a:solidFill>
                  <a:schemeClr val="accent2">
                    <a:lumMod val="75000"/>
                  </a:schemeClr>
                </a:solidFill>
                <a:uFillTx/>
                <a:latin typeface="Times New Roman" panose="02020603050405020304" charset="0"/>
                <a:cs typeface="Times New Roman" panose="02020603050405020304" charset="0"/>
              </a:rPr>
              <a:t>related </a:t>
            </a:r>
            <a:r>
              <a:rPr sz="2800" b="1">
                <a:uFillTx/>
                <a:latin typeface="Times New Roman" panose="02020603050405020304" charset="0"/>
                <a:cs typeface="Times New Roman" panose="02020603050405020304" charset="0"/>
              </a:rPr>
              <a:t>how he had run away from home as a boy.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她讲述了他小时候是如何离家出走的。</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p:txBody>
      </p:sp>
      <p:sp>
        <p:nvSpPr>
          <p:cNvPr id="3" name="文本框 2"/>
          <p:cNvSpPr txBox="1"/>
          <p:nvPr/>
        </p:nvSpPr>
        <p:spPr>
          <a:xfrm>
            <a:off x="575945" y="715010"/>
            <a:ext cx="3617595" cy="583565"/>
          </a:xfrm>
          <a:prstGeom prst="rect">
            <a:avLst/>
          </a:prstGeom>
          <a:noFill/>
        </p:spPr>
        <p:txBody>
          <a:bodyPr wrap="square" rtlCol="0">
            <a:spAutoFit/>
          </a:bodyPr>
          <a:p>
            <a:r>
              <a:rPr lang="zh-CN" altLang="en-US" sz="2800" b="1" dirty="0">
                <a:solidFill>
                  <a:schemeClr val="accent2">
                    <a:lumMod val="75000"/>
                  </a:schemeClr>
                </a:solidFill>
                <a:uFillTx/>
                <a:latin typeface="Times New Roman" panose="02020603050405020304" charset="0"/>
                <a:cs typeface="Times New Roman" panose="02020603050405020304" charset="0"/>
                <a:sym typeface="+mn-ea"/>
              </a:rPr>
              <a:t>relate A with/ to B</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 calcmode="lin" valueType="num">
                                      <p:cBhvr additive="base">
                                        <p:cTn id="3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 calcmode="lin" valueType="num">
                                      <p:cBhvr additive="base">
                                        <p:cTn id="3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xEl>
                                              <p:pRg st="3" end="3"/>
                                            </p:txEl>
                                          </p:spTgt>
                                        </p:tgtEl>
                                        <p:attrNameLst>
                                          <p:attrName>style.visibility</p:attrName>
                                        </p:attrNameLst>
                                      </p:cBhvr>
                                      <p:to>
                                        <p:strVal val="visible"/>
                                      </p:to>
                                    </p:set>
                                    <p:anim calcmode="lin" valueType="num">
                                      <p:cBhvr additive="base">
                                        <p:cTn id="3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 calcmode="lin" valueType="num">
                                      <p:cBhvr additive="base">
                                        <p:cTn id="4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xEl>
                                              <p:pRg st="6" end="6"/>
                                            </p:txEl>
                                          </p:spTgt>
                                        </p:tgtEl>
                                        <p:attrNameLst>
                                          <p:attrName>style.visibility</p:attrName>
                                        </p:attrNameLst>
                                      </p:cBhvr>
                                      <p:to>
                                        <p:strVal val="visible"/>
                                      </p:to>
                                    </p:set>
                                    <p:anim calcmode="lin" valueType="num">
                                      <p:cBhvr additive="base">
                                        <p:cTn id="4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xEl>
                                              <p:pRg st="7" end="7"/>
                                            </p:txEl>
                                          </p:spTgt>
                                        </p:tgtEl>
                                        <p:attrNameLst>
                                          <p:attrName>style.visibility</p:attrName>
                                        </p:attrNameLst>
                                      </p:cBhvr>
                                      <p:to>
                                        <p:strVal val="visible"/>
                                      </p:to>
                                    </p:set>
                                    <p:anim calcmode="lin" valueType="num">
                                      <p:cBhvr additive="base">
                                        <p:cTn id="5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9" end="9"/>
                                            </p:txEl>
                                          </p:spTgt>
                                        </p:tgtEl>
                                        <p:attrNameLst>
                                          <p:attrName>style.visibility</p:attrName>
                                        </p:attrNameLst>
                                      </p:cBhvr>
                                      <p:to>
                                        <p:strVal val="visible"/>
                                      </p:to>
                                    </p:set>
                                    <p:anim calcmode="lin" valueType="num">
                                      <p:cBhvr additive="base">
                                        <p:cTn id="55"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xEl>
                                              <p:pRg st="10" end="10"/>
                                            </p:txEl>
                                          </p:spTgt>
                                        </p:tgtEl>
                                        <p:attrNameLst>
                                          <p:attrName>style.visibility</p:attrName>
                                        </p:attrNameLst>
                                      </p:cBhvr>
                                      <p:to>
                                        <p:strVal val="visible"/>
                                      </p:to>
                                    </p:set>
                                    <p:anim calcmode="lin" valueType="num">
                                      <p:cBhvr additive="base">
                                        <p:cTn id="59"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2" grpId="0"/>
      <p:bldP spid="2" grpId="1"/>
      <p:bldP spid="3" grpId="0"/>
      <p:bldP spid="3"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48260" y="40640"/>
            <a:ext cx="12096115" cy="2306955"/>
          </a:xfrm>
          <a:prstGeom prst="rect">
            <a:avLst/>
          </a:prstGeom>
          <a:noFill/>
          <a:ln w="9525">
            <a:noFill/>
          </a:ln>
        </p:spPr>
        <p:txBody>
          <a:bodyPr wrap="square">
            <a:spAutoFit/>
          </a:bodyPr>
          <a:p>
            <a:pPr algn="l">
              <a:buClrTx/>
              <a:buSzTx/>
              <a:buFontTx/>
            </a:pPr>
            <a:r>
              <a:rPr lang="en-US" sz="2400" b="1" u="sng">
                <a:solidFill>
                  <a:schemeClr val="accent2">
                    <a:lumMod val="75000"/>
                  </a:schemeClr>
                </a:solidFill>
                <a:uFillTx/>
                <a:latin typeface="Times New Roman" panose="02020603050405020304" charset="0"/>
                <a:cs typeface="Times New Roman" panose="02020603050405020304" charset="0"/>
              </a:rPr>
              <a:t>                            </a:t>
            </a:r>
            <a:r>
              <a:rPr lang="en-US" sz="2400" b="1">
                <a:solidFill>
                  <a:srgbClr val="7030A0"/>
                </a:solidFill>
                <a:uFillTx/>
                <a:latin typeface="Times New Roman" panose="02020603050405020304" charset="0"/>
                <a:cs typeface="Times New Roman" panose="02020603050405020304" charset="0"/>
              </a:rPr>
              <a:t>  </a:t>
            </a:r>
            <a:r>
              <a:rPr sz="2400" b="1">
                <a:solidFill>
                  <a:srgbClr val="7030A0"/>
                </a:solidFill>
                <a:uFillTx/>
                <a:latin typeface="Times New Roman" panose="02020603050405020304" charset="0"/>
                <a:cs typeface="Times New Roman" panose="02020603050405020304" charset="0"/>
              </a:rPr>
              <a:t>与……有关联</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This heart attack may </a:t>
            </a:r>
            <a:r>
              <a:rPr sz="2400" b="1">
                <a:solidFill>
                  <a:schemeClr val="accent2">
                    <a:lumMod val="75000"/>
                  </a:schemeClr>
                </a:solidFill>
                <a:uFillTx/>
                <a:latin typeface="Times New Roman" panose="02020603050405020304" charset="0"/>
                <a:cs typeface="Times New Roman" panose="02020603050405020304" charset="0"/>
              </a:rPr>
              <a:t>be related to </a:t>
            </a:r>
            <a:r>
              <a:rPr sz="2400" b="1">
                <a:solidFill>
                  <a:schemeClr val="tx1"/>
                </a:solidFill>
                <a:uFillTx/>
                <a:latin typeface="Times New Roman" panose="02020603050405020304" charset="0"/>
                <a:cs typeface="Times New Roman" panose="02020603050405020304" charset="0"/>
              </a:rPr>
              <a:t>his</a:t>
            </a:r>
            <a:r>
              <a:rPr sz="2400" b="1">
                <a:solidFill>
                  <a:schemeClr val="accent2">
                    <a:lumMod val="75000"/>
                  </a:schemeClr>
                </a:solidFill>
                <a:uFillTx/>
                <a:latin typeface="Times New Roman" panose="02020603050405020304" charset="0"/>
                <a:cs typeface="Times New Roman" panose="02020603050405020304" charset="0"/>
              </a:rPr>
              <a:t> </a:t>
            </a:r>
            <a:r>
              <a:rPr sz="2400" b="1">
                <a:uFillTx/>
                <a:latin typeface="Times New Roman" panose="02020603050405020304" charset="0"/>
                <a:cs typeface="Times New Roman" panose="02020603050405020304" charset="0"/>
              </a:rPr>
              <a:t>overwork. 这次心脏病发作可能和他工作过劳有关。</a:t>
            </a:r>
            <a:endParaRPr sz="2400" b="1">
              <a:uFillTx/>
              <a:latin typeface="Times New Roman" panose="02020603050405020304" charset="0"/>
              <a:cs typeface="Times New Roman" panose="02020603050405020304" charset="0"/>
            </a:endParaRPr>
          </a:p>
          <a:p>
            <a:pPr algn="l">
              <a:buClrTx/>
              <a:buSzTx/>
              <a:buFontTx/>
            </a:pPr>
            <a:r>
              <a:rPr sz="2400" b="1">
                <a:solidFill>
                  <a:schemeClr val="accent2">
                    <a:lumMod val="75000"/>
                  </a:schemeClr>
                </a:solidFill>
                <a:uFillTx/>
                <a:latin typeface="Times New Roman" panose="02020603050405020304" charset="0"/>
                <a:cs typeface="Times New Roman" panose="02020603050405020304" charset="0"/>
              </a:rPr>
              <a:t> </a:t>
            </a:r>
            <a:r>
              <a:rPr sz="2400" b="1" u="sng">
                <a:solidFill>
                  <a:schemeClr val="accent2">
                    <a:lumMod val="75000"/>
                  </a:schemeClr>
                </a:solidFill>
                <a:uFillTx/>
                <a:latin typeface="Times New Roman" panose="02020603050405020304" charset="0"/>
                <a:cs typeface="Times New Roman" panose="02020603050405020304" charset="0"/>
              </a:rPr>
              <a:t>                      </a:t>
            </a:r>
            <a:r>
              <a:rPr sz="2400" b="1">
                <a:solidFill>
                  <a:srgbClr val="7030A0"/>
                </a:solidFill>
                <a:uFillTx/>
                <a:latin typeface="Times New Roman" panose="02020603050405020304" charset="0"/>
                <a:cs typeface="Times New Roman" panose="02020603050405020304" charset="0"/>
              </a:rPr>
              <a:t>与…… 相关；涉及；谈到</a:t>
            </a:r>
            <a:endParaRPr sz="2400" b="1">
              <a:solidFill>
                <a:srgbClr val="7030A0"/>
              </a:solidFill>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Does each sentence </a:t>
            </a:r>
            <a:r>
              <a:rPr sz="2400" b="1">
                <a:solidFill>
                  <a:schemeClr val="accent2">
                    <a:lumMod val="75000"/>
                  </a:schemeClr>
                </a:solidFill>
                <a:uFillTx/>
                <a:latin typeface="Times New Roman" panose="02020603050405020304" charset="0"/>
                <a:cs typeface="Times New Roman" panose="02020603050405020304" charset="0"/>
              </a:rPr>
              <a:t>relate to</a:t>
            </a:r>
            <a:r>
              <a:rPr sz="2400" b="1">
                <a:uFillTx/>
                <a:latin typeface="Times New Roman" panose="02020603050405020304" charset="0"/>
                <a:cs typeface="Times New Roman" panose="02020603050405020304" charset="0"/>
              </a:rPr>
              <a:t> the main idea? 每个句子都与主旨有关吗？</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His remarks didn't </a:t>
            </a:r>
            <a:r>
              <a:rPr sz="2400" b="1">
                <a:solidFill>
                  <a:schemeClr val="accent2">
                    <a:lumMod val="75000"/>
                  </a:schemeClr>
                </a:solidFill>
                <a:uFillTx/>
                <a:latin typeface="Times New Roman" panose="02020603050405020304" charset="0"/>
                <a:cs typeface="Times New Roman" panose="02020603050405020304" charset="0"/>
              </a:rPr>
              <a:t>relate to </a:t>
            </a:r>
            <a:r>
              <a:rPr sz="2400" b="1">
                <a:uFillTx/>
                <a:latin typeface="Times New Roman" panose="02020603050405020304" charset="0"/>
                <a:cs typeface="Times New Roman" panose="02020603050405020304" charset="0"/>
              </a:rPr>
              <a:t>the topic under discussion.	他说的话与讨论的问题无关。</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The second paragraph </a:t>
            </a:r>
            <a:r>
              <a:rPr sz="2400" b="1">
                <a:solidFill>
                  <a:schemeClr val="accent2">
                    <a:lumMod val="75000"/>
                  </a:schemeClr>
                </a:solidFill>
                <a:uFillTx/>
                <a:latin typeface="Times New Roman" panose="02020603050405020304" charset="0"/>
                <a:cs typeface="Times New Roman" panose="02020603050405020304" charset="0"/>
              </a:rPr>
              <a:t>relates </a:t>
            </a:r>
            <a:r>
              <a:rPr sz="2400" b="1">
                <a:solidFill>
                  <a:schemeClr val="accent2">
                    <a:lumMod val="75000"/>
                  </a:schemeClr>
                </a:solidFill>
                <a:uFillTx/>
                <a:latin typeface="Times New Roman" panose="02020603050405020304" charset="0"/>
                <a:cs typeface="Times New Roman" panose="02020603050405020304" charset="0"/>
              </a:rPr>
              <a:t>to </a:t>
            </a:r>
            <a:r>
              <a:rPr sz="2400" b="1">
                <a:uFillTx/>
                <a:latin typeface="Times New Roman" panose="02020603050405020304" charset="0"/>
                <a:cs typeface="Times New Roman" panose="02020603050405020304" charset="0"/>
              </a:rPr>
              <a:t>the situation in Scotland. 第二段谈到苏格兰的形势。</a:t>
            </a:r>
            <a:endParaRPr sz="2400" b="1">
              <a:uFillTx/>
              <a:latin typeface="Times New Roman" panose="02020603050405020304" charset="0"/>
              <a:cs typeface="Times New Roman" panose="02020603050405020304" charset="0"/>
            </a:endParaRPr>
          </a:p>
        </p:txBody>
      </p:sp>
      <p:pic>
        <p:nvPicPr>
          <p:cNvPr id="9" name="图片 8" descr="lat-搬运填空"/>
          <p:cNvPicPr>
            <a:picLocks noChangeAspect="1"/>
          </p:cNvPicPr>
          <p:nvPr/>
        </p:nvPicPr>
        <p:blipFill>
          <a:blip r:embed="rId1"/>
          <a:stretch>
            <a:fillRect/>
          </a:stretch>
        </p:blipFill>
        <p:spPr>
          <a:xfrm>
            <a:off x="610870" y="2499995"/>
            <a:ext cx="10971530" cy="4234815"/>
          </a:xfrm>
          <a:prstGeom prst="rect">
            <a:avLst/>
          </a:prstGeom>
        </p:spPr>
      </p:pic>
      <p:sp>
        <p:nvSpPr>
          <p:cNvPr id="19" name="标题 1"/>
          <p:cNvSpPr>
            <a:spLocks noGrp="1"/>
          </p:cNvSpPr>
          <p:nvPr/>
        </p:nvSpPr>
        <p:spPr>
          <a:xfrm>
            <a:off x="3672205" y="4297045"/>
            <a:ext cx="27419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陈述，叙述；关系，关联</a:t>
            </a:r>
            <a:endParaRPr sz="18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395095" y="438975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搬，运</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751580" y="566547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翻译;解释</a:t>
            </a:r>
            <a:endParaRPr sz="18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740150" y="5008880"/>
            <a:ext cx="2968625" cy="586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比较的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相对的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有关系的</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4841875" y="612775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耽搁</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609975" y="3520440"/>
            <a:ext cx="18884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涉及;使…有联系</a:t>
            </a:r>
            <a:endParaRPr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581400" y="613854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延期;延缓</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4683125" y="2660650"/>
            <a:ext cx="22898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接替</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接替人员</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驿马</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347085" y="271780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转播;接替</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720080" y="352361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涉及;有联系</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627235" y="514921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相对论</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702165" y="4787900"/>
            <a:ext cx="2028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比较地，相对地</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826375" y="4340225"/>
            <a:ext cx="35083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关系</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联系;感情关系</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698615" y="500697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亲戚;关系词</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6652260" y="567372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翻译;解释</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8068310" y="383286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涉及，谈至</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473440" y="3210560"/>
            <a:ext cx="26555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把A与B联系起来</a:t>
            </a:r>
            <a:endParaRPr sz="18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8460740" y="351218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与......有关联</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7769225" y="2663825"/>
            <a:ext cx="1610360" cy="553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接力赛</a:t>
            </a:r>
            <a:endParaRPr sz="1800" spc="0">
              <a:solidFill>
                <a:schemeClr val="tx1"/>
              </a:solidFill>
              <a:latin typeface="Times New Roman" panose="02020603050405020304" charset="0"/>
              <a:ea typeface="+mn-ea"/>
              <a:cs typeface="Times New Roman" panose="02020603050405020304" charset="0"/>
            </a:endParaRPr>
          </a:p>
        </p:txBody>
      </p:sp>
      <p:sp>
        <p:nvSpPr>
          <p:cNvPr id="23" name="文本框 22"/>
          <p:cNvSpPr txBox="1"/>
          <p:nvPr/>
        </p:nvSpPr>
        <p:spPr>
          <a:xfrm>
            <a:off x="247650" y="19050"/>
            <a:ext cx="1961515" cy="460375"/>
          </a:xfrm>
          <a:prstGeom prst="rect">
            <a:avLst/>
          </a:prstGeom>
          <a:noFill/>
        </p:spPr>
        <p:txBody>
          <a:bodyPr wrap="square" rtlCol="0">
            <a:spAutoFit/>
          </a:bodyPr>
          <a:p>
            <a:r>
              <a:rPr sz="2400" b="1">
                <a:solidFill>
                  <a:schemeClr val="accent2">
                    <a:lumMod val="75000"/>
                  </a:schemeClr>
                </a:solidFill>
                <a:uFillTx/>
                <a:latin typeface="Times New Roman" panose="02020603050405020304" charset="0"/>
                <a:cs typeface="Times New Roman" panose="02020603050405020304" charset="0"/>
                <a:sym typeface="+mn-ea"/>
              </a:rPr>
              <a:t>be related to </a:t>
            </a:r>
            <a:endParaRPr lang="zh-CN" altLang="en-US"/>
          </a:p>
        </p:txBody>
      </p:sp>
      <p:sp>
        <p:nvSpPr>
          <p:cNvPr id="24" name="文本框 23"/>
          <p:cNvSpPr txBox="1"/>
          <p:nvPr/>
        </p:nvSpPr>
        <p:spPr>
          <a:xfrm>
            <a:off x="336550" y="774700"/>
            <a:ext cx="1961515" cy="460375"/>
          </a:xfrm>
          <a:prstGeom prst="rect">
            <a:avLst/>
          </a:prstGeom>
          <a:noFill/>
        </p:spPr>
        <p:txBody>
          <a:bodyPr wrap="square" rtlCol="0">
            <a:spAutoFit/>
          </a:bodyPr>
          <a:p>
            <a:r>
              <a:rPr sz="2400" b="1">
                <a:solidFill>
                  <a:schemeClr val="accent2">
                    <a:lumMod val="75000"/>
                  </a:schemeClr>
                </a:solidFill>
                <a:uFillTx/>
                <a:latin typeface="Times New Roman" panose="02020603050405020304" charset="0"/>
                <a:cs typeface="Times New Roman" panose="02020603050405020304" charset="0"/>
                <a:sym typeface="+mn-ea"/>
              </a:rPr>
              <a:t>relate to </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 calcmode="lin" valueType="num">
                                      <p:cBhvr additive="base">
                                        <p:cTn id="3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xEl>
                                              <p:pRg st="4" end="4"/>
                                            </p:txEl>
                                          </p:spTgt>
                                        </p:tgtEl>
                                        <p:attrNameLst>
                                          <p:attrName>style.visibility</p:attrName>
                                        </p:attrNameLst>
                                      </p:cBhvr>
                                      <p:to>
                                        <p:strVal val="visible"/>
                                      </p:to>
                                    </p:set>
                                    <p:anim calcmode="lin" valueType="num">
                                      <p:cBhvr additive="base">
                                        <p:cTn id="4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xEl>
                                              <p:pRg st="5" end="5"/>
                                            </p:txEl>
                                          </p:spTgt>
                                        </p:tgtEl>
                                        <p:attrNameLst>
                                          <p:attrName>style.visibility</p:attrName>
                                        </p:attrNameLst>
                                      </p:cBhvr>
                                      <p:to>
                                        <p:strVal val="visible"/>
                                      </p:to>
                                    </p:set>
                                    <p:anim calcmode="lin" valueType="num">
                                      <p:cBhvr additive="base">
                                        <p:cTn id="45"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ppt_x"/>
                                          </p:val>
                                        </p:tav>
                                        <p:tav tm="100000">
                                          <p:val>
                                            <p:strVal val="#ppt_x"/>
                                          </p:val>
                                        </p:tav>
                                      </p:tavLst>
                                    </p:anim>
                                    <p:anim calcmode="lin" valueType="num">
                                      <p:cBhvr additive="base">
                                        <p:cTn id="8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ppt_x"/>
                                          </p:val>
                                        </p:tav>
                                        <p:tav tm="100000">
                                          <p:val>
                                            <p:strVal val="#ppt_x"/>
                                          </p:val>
                                        </p:tav>
                                      </p:tavLst>
                                    </p:anim>
                                    <p:anim calcmode="lin" valueType="num">
                                      <p:cBhvr additive="base">
                                        <p:cTn id="8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ppt_x"/>
                                          </p:val>
                                        </p:tav>
                                        <p:tav tm="100000">
                                          <p:val>
                                            <p:strVal val="#ppt_x"/>
                                          </p:val>
                                        </p:tav>
                                      </p:tavLst>
                                    </p:anim>
                                    <p:anim calcmode="lin" valueType="num">
                                      <p:cBhvr additive="base">
                                        <p:cTn id="10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additive="base">
                                        <p:cTn id="111" dur="500" fill="hold"/>
                                        <p:tgtEl>
                                          <p:spTgt spid="19"/>
                                        </p:tgtEl>
                                        <p:attrNameLst>
                                          <p:attrName>ppt_x</p:attrName>
                                        </p:attrNameLst>
                                      </p:cBhvr>
                                      <p:tavLst>
                                        <p:tav tm="0">
                                          <p:val>
                                            <p:strVal val="#ppt_x"/>
                                          </p:val>
                                        </p:tav>
                                        <p:tav tm="100000">
                                          <p:val>
                                            <p:strVal val="#ppt_x"/>
                                          </p:val>
                                        </p:tav>
                                      </p:tavLst>
                                    </p:anim>
                                    <p:anim calcmode="lin" valueType="num">
                                      <p:cBhvr additive="base">
                                        <p:cTn id="1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4"/>
                                        </p:tgtEl>
                                        <p:attrNameLst>
                                          <p:attrName>style.visibility</p:attrName>
                                        </p:attrNameLst>
                                      </p:cBhvr>
                                      <p:to>
                                        <p:strVal val="visible"/>
                                      </p:to>
                                    </p:set>
                                    <p:anim calcmode="lin" valueType="num">
                                      <p:cBhvr additive="base">
                                        <p:cTn id="117" dur="500" fill="hold"/>
                                        <p:tgtEl>
                                          <p:spTgt spid="14"/>
                                        </p:tgtEl>
                                        <p:attrNameLst>
                                          <p:attrName>ppt_x</p:attrName>
                                        </p:attrNameLst>
                                      </p:cBhvr>
                                      <p:tavLst>
                                        <p:tav tm="0">
                                          <p:val>
                                            <p:strVal val="#ppt_x"/>
                                          </p:val>
                                        </p:tav>
                                        <p:tav tm="100000">
                                          <p:val>
                                            <p:strVal val="#ppt_x"/>
                                          </p:val>
                                        </p:tav>
                                      </p:tavLst>
                                    </p:anim>
                                    <p:anim calcmode="lin" valueType="num">
                                      <p:cBhvr additive="base">
                                        <p:cTn id="1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4"/>
                                        </p:tgtEl>
                                        <p:attrNameLst>
                                          <p:attrName>style.visibility</p:attrName>
                                        </p:attrNameLst>
                                      </p:cBhvr>
                                      <p:to>
                                        <p:strVal val="visible"/>
                                      </p:to>
                                    </p:set>
                                    <p:anim calcmode="lin" valueType="num">
                                      <p:cBhvr additive="base">
                                        <p:cTn id="123" dur="500" fill="hold"/>
                                        <p:tgtEl>
                                          <p:spTgt spid="4"/>
                                        </p:tgtEl>
                                        <p:attrNameLst>
                                          <p:attrName>ppt_x</p:attrName>
                                        </p:attrNameLst>
                                      </p:cBhvr>
                                      <p:tavLst>
                                        <p:tav tm="0">
                                          <p:val>
                                            <p:strVal val="#ppt_x"/>
                                          </p:val>
                                        </p:tav>
                                        <p:tav tm="100000">
                                          <p:val>
                                            <p:strVal val="#ppt_x"/>
                                          </p:val>
                                        </p:tav>
                                      </p:tavLst>
                                    </p:anim>
                                    <p:anim calcmode="lin" valueType="num">
                                      <p:cBhvr additive="base">
                                        <p:cTn id="1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5"/>
                                        </p:tgtEl>
                                        <p:attrNameLst>
                                          <p:attrName>style.visibility</p:attrName>
                                        </p:attrNameLst>
                                      </p:cBhvr>
                                      <p:to>
                                        <p:strVal val="visible"/>
                                      </p:to>
                                    </p:set>
                                    <p:anim calcmode="lin" valueType="num">
                                      <p:cBhvr additive="base">
                                        <p:cTn id="129" dur="500" fill="hold"/>
                                        <p:tgtEl>
                                          <p:spTgt spid="15"/>
                                        </p:tgtEl>
                                        <p:attrNameLst>
                                          <p:attrName>ppt_x</p:attrName>
                                        </p:attrNameLst>
                                      </p:cBhvr>
                                      <p:tavLst>
                                        <p:tav tm="0">
                                          <p:val>
                                            <p:strVal val="#ppt_x"/>
                                          </p:val>
                                        </p:tav>
                                        <p:tav tm="100000">
                                          <p:val>
                                            <p:strVal val="#ppt_x"/>
                                          </p:val>
                                        </p:tav>
                                      </p:tavLst>
                                    </p:anim>
                                    <p:anim calcmode="lin" valueType="num">
                                      <p:cBhvr additive="base">
                                        <p:cTn id="1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additive="base">
                                        <p:cTn id="135" dur="500" fill="hold"/>
                                        <p:tgtEl>
                                          <p:spTgt spid="13"/>
                                        </p:tgtEl>
                                        <p:attrNameLst>
                                          <p:attrName>ppt_x</p:attrName>
                                        </p:attrNameLst>
                                      </p:cBhvr>
                                      <p:tavLst>
                                        <p:tav tm="0">
                                          <p:val>
                                            <p:strVal val="#ppt_x"/>
                                          </p:val>
                                        </p:tav>
                                        <p:tav tm="100000">
                                          <p:val>
                                            <p:strVal val="#ppt_x"/>
                                          </p:val>
                                        </p:tav>
                                      </p:tavLst>
                                    </p:anim>
                                    <p:anim calcmode="lin" valueType="num">
                                      <p:cBhvr additive="base">
                                        <p:cTn id="1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2"/>
                                        </p:tgtEl>
                                        <p:attrNameLst>
                                          <p:attrName>style.visibility</p:attrName>
                                        </p:attrNameLst>
                                      </p:cBhvr>
                                      <p:to>
                                        <p:strVal val="visible"/>
                                      </p:to>
                                    </p:set>
                                    <p:anim calcmode="lin" valueType="num">
                                      <p:cBhvr additive="base">
                                        <p:cTn id="141" dur="500" fill="hold"/>
                                        <p:tgtEl>
                                          <p:spTgt spid="12"/>
                                        </p:tgtEl>
                                        <p:attrNameLst>
                                          <p:attrName>ppt_x</p:attrName>
                                        </p:attrNameLst>
                                      </p:cBhvr>
                                      <p:tavLst>
                                        <p:tav tm="0">
                                          <p:val>
                                            <p:strVal val="#ppt_x"/>
                                          </p:val>
                                        </p:tav>
                                        <p:tav tm="100000">
                                          <p:val>
                                            <p:strVal val="#ppt_x"/>
                                          </p:val>
                                        </p:tav>
                                      </p:tavLst>
                                    </p:anim>
                                    <p:anim calcmode="lin" valueType="num">
                                      <p:cBhvr additive="base">
                                        <p:cTn id="1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3"/>
                                        </p:tgtEl>
                                        <p:attrNameLst>
                                          <p:attrName>style.visibility</p:attrName>
                                        </p:attrNameLst>
                                      </p:cBhvr>
                                      <p:to>
                                        <p:strVal val="visible"/>
                                      </p:to>
                                    </p:set>
                                    <p:anim calcmode="lin" valueType="num">
                                      <p:cBhvr additive="base">
                                        <p:cTn id="147" dur="500" fill="hold"/>
                                        <p:tgtEl>
                                          <p:spTgt spid="3"/>
                                        </p:tgtEl>
                                        <p:attrNameLst>
                                          <p:attrName>ppt_x</p:attrName>
                                        </p:attrNameLst>
                                      </p:cBhvr>
                                      <p:tavLst>
                                        <p:tav tm="0">
                                          <p:val>
                                            <p:strVal val="#ppt_x"/>
                                          </p:val>
                                        </p:tav>
                                        <p:tav tm="100000">
                                          <p:val>
                                            <p:strVal val="#ppt_x"/>
                                          </p:val>
                                        </p:tav>
                                      </p:tavLst>
                                    </p:anim>
                                    <p:anim calcmode="lin" valueType="num">
                                      <p:cBhvr additive="base">
                                        <p:cTn id="1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17"/>
                                        </p:tgtEl>
                                        <p:attrNameLst>
                                          <p:attrName>style.visibility</p:attrName>
                                        </p:attrNameLst>
                                      </p:cBhvr>
                                      <p:to>
                                        <p:strVal val="visible"/>
                                      </p:to>
                                    </p:set>
                                    <p:anim calcmode="lin" valueType="num">
                                      <p:cBhvr additive="base">
                                        <p:cTn id="153" dur="500" fill="hold"/>
                                        <p:tgtEl>
                                          <p:spTgt spid="17"/>
                                        </p:tgtEl>
                                        <p:attrNameLst>
                                          <p:attrName>ppt_x</p:attrName>
                                        </p:attrNameLst>
                                      </p:cBhvr>
                                      <p:tavLst>
                                        <p:tav tm="0">
                                          <p:val>
                                            <p:strVal val="#ppt_x"/>
                                          </p:val>
                                        </p:tav>
                                        <p:tav tm="100000">
                                          <p:val>
                                            <p:strVal val="#ppt_x"/>
                                          </p:val>
                                        </p:tav>
                                      </p:tavLst>
                                    </p:anim>
                                    <p:anim calcmode="lin" valueType="num">
                                      <p:cBhvr additive="base">
                                        <p:cTn id="1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7"/>
                                        </p:tgtEl>
                                        <p:attrNameLst>
                                          <p:attrName>style.visibility</p:attrName>
                                        </p:attrNameLst>
                                      </p:cBhvr>
                                      <p:to>
                                        <p:strVal val="visible"/>
                                      </p:to>
                                    </p:set>
                                    <p:anim calcmode="lin" valueType="num">
                                      <p:cBhvr additive="base">
                                        <p:cTn id="159" dur="500" fill="hold"/>
                                        <p:tgtEl>
                                          <p:spTgt spid="7"/>
                                        </p:tgtEl>
                                        <p:attrNameLst>
                                          <p:attrName>ppt_x</p:attrName>
                                        </p:attrNameLst>
                                      </p:cBhvr>
                                      <p:tavLst>
                                        <p:tav tm="0">
                                          <p:val>
                                            <p:strVal val="#ppt_x"/>
                                          </p:val>
                                        </p:tav>
                                        <p:tav tm="100000">
                                          <p:val>
                                            <p:strVal val="#ppt_x"/>
                                          </p:val>
                                        </p:tav>
                                      </p:tavLst>
                                    </p:anim>
                                    <p:anim calcmode="lin" valueType="num">
                                      <p:cBhvr additive="base">
                                        <p:cTn id="1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5"/>
                                        </p:tgtEl>
                                        <p:attrNameLst>
                                          <p:attrName>style.visibility</p:attrName>
                                        </p:attrNameLst>
                                      </p:cBhvr>
                                      <p:to>
                                        <p:strVal val="visible"/>
                                      </p:to>
                                    </p:set>
                                    <p:anim calcmode="lin" valueType="num">
                                      <p:cBhvr additive="base">
                                        <p:cTn id="165" dur="500" fill="hold"/>
                                        <p:tgtEl>
                                          <p:spTgt spid="5"/>
                                        </p:tgtEl>
                                        <p:attrNameLst>
                                          <p:attrName>ppt_x</p:attrName>
                                        </p:attrNameLst>
                                      </p:cBhvr>
                                      <p:tavLst>
                                        <p:tav tm="0">
                                          <p:val>
                                            <p:strVal val="#ppt_x"/>
                                          </p:val>
                                        </p:tav>
                                        <p:tav tm="100000">
                                          <p:val>
                                            <p:strVal val="#ppt_x"/>
                                          </p:val>
                                        </p:tav>
                                      </p:tavLst>
                                    </p:anim>
                                    <p:anim calcmode="lin" valueType="num">
                                      <p:cBhvr additive="base">
                                        <p:cTn id="1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8" grpId="0"/>
      <p:bldP spid="8" grpId="1"/>
      <p:bldP spid="22" grpId="0"/>
      <p:bldP spid="22" grpId="1"/>
      <p:bldP spid="6" grpId="0"/>
      <p:bldP spid="6" grpId="1"/>
      <p:bldP spid="11" grpId="0"/>
      <p:bldP spid="11" grpId="1"/>
      <p:bldP spid="20" grpId="0"/>
      <p:bldP spid="20" grpId="1"/>
      <p:bldP spid="21" grpId="0"/>
      <p:bldP spid="21" grpId="1"/>
      <p:bldP spid="18" grpId="0"/>
      <p:bldP spid="18" grpId="1"/>
      <p:bldP spid="19" grpId="0"/>
      <p:bldP spid="19" grpId="1"/>
      <p:bldP spid="14" grpId="0"/>
      <p:bldP spid="14" grpId="1"/>
      <p:bldP spid="4" grpId="0"/>
      <p:bldP spid="4" grpId="1"/>
      <p:bldP spid="15" grpId="0"/>
      <p:bldP spid="15" grpId="1"/>
      <p:bldP spid="13" grpId="0"/>
      <p:bldP spid="13" grpId="1"/>
      <p:bldP spid="12" grpId="0"/>
      <p:bldP spid="12" grpId="1"/>
      <p:bldP spid="3" grpId="0"/>
      <p:bldP spid="3" grpId="1"/>
      <p:bldP spid="17" grpId="0"/>
      <p:bldP spid="17" grpId="1"/>
      <p:bldP spid="7" grpId="0"/>
      <p:bldP spid="7" grpId="1"/>
      <p:bldP spid="5" grpId="0"/>
      <p:bldP spid="5" grpId="1"/>
      <p:bldP spid="24" grpId="0"/>
      <p:bldP spid="24" grpId="1"/>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11" name="标题 1"/>
          <p:cNvSpPr>
            <a:spLocks noGrp="1"/>
          </p:cNvSpPr>
          <p:nvPr/>
        </p:nvSpPr>
        <p:spPr>
          <a:xfrm>
            <a:off x="393700" y="701675"/>
            <a:ext cx="10996930" cy="590042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solidFill>
                  <a:schemeClr val="accent2">
                    <a:lumMod val="75000"/>
                  </a:schemeClr>
                </a:solidFill>
                <a:latin typeface="Times New Roman" panose="02020603050405020304" charset="0"/>
                <a:ea typeface="+mn-ea"/>
                <a:cs typeface="Times New Roman" panose="02020603050405020304" charset="0"/>
              </a:rPr>
              <a:t>refer to </a:t>
            </a:r>
            <a:r>
              <a:rPr sz="3200" u="sng">
                <a:solidFill>
                  <a:srgbClr val="7030A0"/>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a:t>
            </a:r>
            <a:r>
              <a:rPr sz="3200" u="sng">
                <a:solidFill>
                  <a:srgbClr val="7030A0"/>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a:t>
            </a:r>
            <a:r>
              <a:rPr sz="3200" u="sng">
                <a:solidFill>
                  <a:srgbClr val="7030A0"/>
                </a:solidFill>
                <a:latin typeface="Times New Roman" panose="02020603050405020304" charset="0"/>
                <a:ea typeface="+mn-ea"/>
                <a:cs typeface="Times New Roman" panose="02020603050405020304" charset="0"/>
              </a:rPr>
              <a:t>               </a:t>
            </a:r>
            <a:r>
              <a:rPr lang="en-US" altLang="zh-CN" sz="3200" u="sng">
                <a:noFill/>
                <a:latin typeface="Times New Roman" panose="02020603050405020304" charset="0"/>
                <a:ea typeface="+mn-ea"/>
                <a:cs typeface="Times New Roman" panose="02020603050405020304" charset="0"/>
              </a:rPr>
              <a:t>_</a:t>
            </a:r>
            <a:endParaRPr sz="3200" u="sng">
              <a:noFill/>
              <a:latin typeface="Times New Roman" panose="02020603050405020304" charset="0"/>
              <a:ea typeface="+mn-ea"/>
              <a:cs typeface="Times New Roman" panose="02020603050405020304" charset="0"/>
            </a:endParaRPr>
          </a:p>
          <a:p>
            <a:r>
              <a:rPr sz="3200" u="sng">
                <a:solidFill>
                  <a:schemeClr val="accent2">
                    <a:lumMod val="75000"/>
                  </a:schemeClr>
                </a:solidFill>
                <a:latin typeface="Times New Roman" panose="02020603050405020304" charset="0"/>
                <a:ea typeface="+mn-ea"/>
                <a:cs typeface="Times New Roman" panose="02020603050405020304" charset="0"/>
              </a:rPr>
              <a:t>                                  </a:t>
            </a:r>
            <a:r>
              <a:rPr sz="3200">
                <a:solidFill>
                  <a:schemeClr val="accent2">
                    <a:lumMod val="75000"/>
                  </a:schemeClr>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查词典</a:t>
            </a:r>
            <a:endParaRPr sz="3200">
              <a:solidFill>
                <a:schemeClr val="accent2">
                  <a:lumMod val="75000"/>
                </a:schemeClr>
              </a:solidFill>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练：</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Pronouns (</a:t>
            </a:r>
            <a:r>
              <a:rPr sz="3200">
                <a:latin typeface="Times New Roman" panose="02020603050405020304" charset="0"/>
                <a:cs typeface="Times New Roman" panose="02020603050405020304" charset="0"/>
                <a:sym typeface="+mn-ea"/>
              </a:rPr>
              <a:t>it, they, she, etc.</a:t>
            </a:r>
            <a:r>
              <a:rPr sz="3200">
                <a:latin typeface="Times New Roman" panose="02020603050405020304" charset="0"/>
                <a:ea typeface="+mn-ea"/>
                <a:cs typeface="Times New Roman" panose="02020603050405020304" charset="0"/>
              </a:rPr>
              <a:t>) </a:t>
            </a:r>
            <a:r>
              <a:rPr sz="3200">
                <a:solidFill>
                  <a:schemeClr val="accent2">
                    <a:lumMod val="75000"/>
                  </a:schemeClr>
                </a:solidFill>
                <a:latin typeface="Times New Roman" panose="02020603050405020304" charset="0"/>
                <a:ea typeface="+mn-ea"/>
                <a:cs typeface="Times New Roman" panose="02020603050405020304" charset="0"/>
              </a:rPr>
              <a:t>refer</a:t>
            </a:r>
            <a:r>
              <a:rPr sz="3200">
                <a:latin typeface="Times New Roman" panose="02020603050405020304" charset="0"/>
                <a:ea typeface="+mn-ea"/>
                <a:cs typeface="Times New Roman" panose="02020603050405020304" charset="0"/>
              </a:rPr>
              <a:t> to something or somebody mentioned earlier.</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代词（</a:t>
            </a:r>
            <a:r>
              <a:rPr sz="3200">
                <a:latin typeface="Times New Roman" panose="02020603050405020304" charset="0"/>
                <a:cs typeface="Times New Roman" panose="02020603050405020304" charset="0"/>
                <a:sym typeface="+mn-ea"/>
              </a:rPr>
              <a:t>it, they, she, etc.</a:t>
            </a:r>
            <a:r>
              <a:rPr sz="3200">
                <a:latin typeface="Times New Roman" panose="02020603050405020304" charset="0"/>
                <a:ea typeface="+mn-ea"/>
                <a:cs typeface="Times New Roman" panose="02020603050405020304" charset="0"/>
              </a:rPr>
              <a:t>）</a:t>
            </a:r>
            <a:r>
              <a:rPr lang="en-US" altLang="zh-CN" sz="3200">
                <a:latin typeface="Times New Roman" panose="02020603050405020304" charset="0"/>
                <a:ea typeface="+mn-ea"/>
                <a:cs typeface="Times New Roman" panose="02020603050405020304" charset="0"/>
              </a:rPr>
              <a:t>___</a:t>
            </a:r>
            <a:r>
              <a:rPr sz="3200">
                <a:latin typeface="Times New Roman" panose="02020603050405020304" charset="0"/>
                <a:ea typeface="+mn-ea"/>
                <a:cs typeface="Times New Roman" panose="02020603050405020304" charset="0"/>
              </a:rPr>
              <a:t>前面提到的某物或某人。</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Pay attention to the context of words to help you understand what the pronouns </a:t>
            </a:r>
            <a:r>
              <a:rPr sz="3200">
                <a:solidFill>
                  <a:schemeClr val="accent2">
                    <a:lumMod val="75000"/>
                  </a:schemeClr>
                </a:solidFill>
                <a:latin typeface="Times New Roman" panose="02020603050405020304" charset="0"/>
                <a:ea typeface="+mn-ea"/>
                <a:cs typeface="Times New Roman" panose="02020603050405020304" charset="0"/>
              </a:rPr>
              <a:t>refer</a:t>
            </a:r>
            <a:r>
              <a:rPr sz="3200">
                <a:latin typeface="Times New Roman" panose="02020603050405020304" charset="0"/>
                <a:ea typeface="+mn-ea"/>
                <a:cs typeface="Times New Roman" panose="02020603050405020304" charset="0"/>
              </a:rPr>
              <a:t> to.</a:t>
            </a:r>
            <a:endParaRPr sz="3200">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单词的上下文，帮助你理解代词</a:t>
            </a:r>
            <a:r>
              <a:rPr lang="en-US" altLang="en-US" sz="3200" u="sng" spc="150">
                <a:solidFill>
                  <a:srgbClr val="000000"/>
                </a:solidFill>
                <a:latin typeface="Times New Roman" panose="02020603050405020304" charset="0"/>
                <a:ea typeface="+mn-ea"/>
                <a:cs typeface="Times New Roman" panose="02020603050405020304" charset="0"/>
              </a:rPr>
              <a:t>         </a:t>
            </a:r>
            <a:r>
              <a:rPr lang="en-US" altLang="en-US" sz="3200" spc="150">
                <a:solidFill>
                  <a:srgbClr val="000000"/>
                </a:solidFill>
                <a:latin typeface="Times New Roman" panose="02020603050405020304" charset="0"/>
                <a:ea typeface="+mn-ea"/>
                <a:cs typeface="Times New Roman" panose="02020603050405020304" charset="0"/>
              </a:rPr>
              <a:t>什么。</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In his speech, he </a:t>
            </a:r>
            <a:r>
              <a:rPr lang="en-US" altLang="en-US" sz="3200" spc="150">
                <a:solidFill>
                  <a:schemeClr val="accent2">
                    <a:lumMod val="75000"/>
                  </a:schemeClr>
                </a:solidFill>
                <a:latin typeface="Times New Roman" panose="02020603050405020304" charset="0"/>
                <a:ea typeface="+mn-ea"/>
                <a:cs typeface="Times New Roman" panose="02020603050405020304" charset="0"/>
              </a:rPr>
              <a:t>referred</a:t>
            </a:r>
            <a:r>
              <a:rPr lang="en-US" altLang="en-US" sz="3200" spc="150">
                <a:solidFill>
                  <a:srgbClr val="000000"/>
                </a:solidFill>
                <a:latin typeface="Times New Roman" panose="02020603050405020304" charset="0"/>
                <a:ea typeface="+mn-ea"/>
                <a:cs typeface="Times New Roman" panose="02020603050405020304" charset="0"/>
              </a:rPr>
              <a:t> to a recent trip to Canada. </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他在讲演中</a:t>
            </a:r>
            <a:r>
              <a:rPr lang="en-US" altLang="en-US" sz="3200" u="sng" spc="150">
                <a:solidFill>
                  <a:srgbClr val="000000"/>
                </a:solidFill>
                <a:latin typeface="Times New Roman" panose="02020603050405020304" charset="0"/>
                <a:ea typeface="+mn-ea"/>
                <a:cs typeface="Times New Roman" panose="02020603050405020304" charset="0"/>
              </a:rPr>
              <a:t>              </a:t>
            </a:r>
            <a:r>
              <a:rPr lang="en-US" altLang="en-US" sz="3200" spc="150">
                <a:solidFill>
                  <a:srgbClr val="000000"/>
                </a:solidFill>
                <a:latin typeface="Times New Roman" panose="02020603050405020304" charset="0"/>
                <a:ea typeface="+mn-ea"/>
                <a:cs typeface="Times New Roman" panose="02020603050405020304" charset="0"/>
              </a:rPr>
              <a:t>前不久的加拿大之行。</a:t>
            </a:r>
            <a:endParaRPr lang="en-US" altLang="en-US" sz="3200" spc="150">
              <a:solidFill>
                <a:srgbClr val="000000"/>
              </a:solidFill>
              <a:latin typeface="Times New Roman" panose="02020603050405020304" charset="0"/>
              <a:ea typeface="+mn-ea"/>
              <a:cs typeface="Times New Roman" panose="02020603050405020304" charset="0"/>
            </a:endParaRPr>
          </a:p>
          <a:p>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3" name="文本框 2"/>
          <p:cNvSpPr txBox="1"/>
          <p:nvPr/>
        </p:nvSpPr>
        <p:spPr>
          <a:xfrm>
            <a:off x="6388100" y="4519930"/>
            <a:ext cx="103378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指代</a:t>
            </a:r>
            <a:endParaRPr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787650" y="5483860"/>
            <a:ext cx="145923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提到了  </a:t>
            </a:r>
            <a:endParaRPr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5469890" y="3079750"/>
            <a:ext cx="58928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指</a:t>
            </a:r>
            <a:endParaRPr lang="en-US" altLang="en-US" sz="3200" b="1" spc="15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2103755" y="60452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参考</a:t>
            </a:r>
            <a:endParaRPr sz="3200" b="1">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3515360" y="607695"/>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提到</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5050790" y="594360"/>
            <a:ext cx="182181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指的是</a:t>
            </a:r>
            <a:endParaRPr sz="32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392430" y="1161415"/>
            <a:ext cx="5321935" cy="583565"/>
          </a:xfrm>
          <a:prstGeom prst="rect">
            <a:avLst/>
          </a:prstGeom>
          <a:noFill/>
        </p:spPr>
        <p:txBody>
          <a:bodyPr wrap="square" rtlCol="0">
            <a:spAutoFit/>
          </a:bodyPr>
          <a:p>
            <a:pPr algn="l"/>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refer to a dictionary</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 calcmode="lin" valueType="num">
                                      <p:cBhvr additive="base">
                                        <p:cTn id="4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 calcmode="lin" valueType="num">
                                      <p:cBhvr additive="base">
                                        <p:cTn id="5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xEl>
                                              <p:pRg st="4" end="4"/>
                                            </p:txEl>
                                          </p:spTgt>
                                        </p:tgtEl>
                                        <p:attrNameLst>
                                          <p:attrName>style.visibility</p:attrName>
                                        </p:attrNameLst>
                                      </p:cBhvr>
                                      <p:to>
                                        <p:strVal val="visible"/>
                                      </p:to>
                                    </p:set>
                                    <p:anim calcmode="lin" valueType="num">
                                      <p:cBhvr additive="base">
                                        <p:cTn id="5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
                                            <p:txEl>
                                              <p:pRg st="5" end="5"/>
                                            </p:txEl>
                                          </p:spTgt>
                                        </p:tgtEl>
                                        <p:attrNameLst>
                                          <p:attrName>style.visibility</p:attrName>
                                        </p:attrNameLst>
                                      </p:cBhvr>
                                      <p:to>
                                        <p:strVal val="visible"/>
                                      </p:to>
                                    </p:set>
                                    <p:anim calcmode="lin" valueType="num">
                                      <p:cBhvr additive="base">
                                        <p:cTn id="7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
                                            <p:txEl>
                                              <p:pRg st="6" end="6"/>
                                            </p:txEl>
                                          </p:spTgt>
                                        </p:tgtEl>
                                        <p:attrNameLst>
                                          <p:attrName>style.visibility</p:attrName>
                                        </p:attrNameLst>
                                      </p:cBhvr>
                                      <p:to>
                                        <p:strVal val="visible"/>
                                      </p:to>
                                    </p:set>
                                    <p:anim calcmode="lin" valueType="num">
                                      <p:cBhvr additive="base">
                                        <p:cTn id="7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1">
                                            <p:txEl>
                                              <p:pRg st="7" end="7"/>
                                            </p:txEl>
                                          </p:spTgt>
                                        </p:tgtEl>
                                        <p:attrNameLst>
                                          <p:attrName>style.visibility</p:attrName>
                                        </p:attrNameLst>
                                      </p:cBhvr>
                                      <p:to>
                                        <p:strVal val="visible"/>
                                      </p:to>
                                    </p:set>
                                    <p:anim calcmode="lin" valueType="num">
                                      <p:cBhvr additive="base">
                                        <p:cTn id="8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
                                            <p:txEl>
                                              <p:pRg st="8" end="8"/>
                                            </p:txEl>
                                          </p:spTgt>
                                        </p:tgtEl>
                                        <p:attrNameLst>
                                          <p:attrName>style.visibility</p:attrName>
                                        </p:attrNameLst>
                                      </p:cBhvr>
                                      <p:to>
                                        <p:strVal val="visible"/>
                                      </p:to>
                                    </p:set>
                                    <p:anim calcmode="lin" valueType="num">
                                      <p:cBhvr additive="base">
                                        <p:cTn id="9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ppt_x"/>
                                          </p:val>
                                        </p:tav>
                                        <p:tav tm="100000">
                                          <p:val>
                                            <p:strVal val="#ppt_x"/>
                                          </p:val>
                                        </p:tav>
                                      </p:tavLst>
                                    </p:anim>
                                    <p:anim calcmode="lin" valueType="num">
                                      <p:cBhvr additive="base">
                                        <p:cTn id="9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3" grpId="1"/>
      <p:bldP spid="5" grpId="0"/>
      <p:bldP spid="6" grpId="0"/>
      <p:bldP spid="6" grpId="1"/>
      <p:bldP spid="9" grpId="0"/>
      <p:bldP spid="9" grpId="1"/>
      <p:bldP spid="2" grpId="0"/>
      <p:bldP spid="2" grpId="1"/>
      <p:bldP spid="4" grpId="0"/>
      <p:bldP spid="4"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391160" y="266065"/>
            <a:ext cx="11451590" cy="657479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That remark does not </a:t>
            </a:r>
            <a:r>
              <a:rPr sz="3200">
                <a:solidFill>
                  <a:schemeClr val="accent2">
                    <a:lumMod val="75000"/>
                  </a:schemeClr>
                </a:solidFill>
                <a:latin typeface="Times New Roman" panose="02020603050405020304" charset="0"/>
                <a:ea typeface="+mn-ea"/>
                <a:cs typeface="Times New Roman" panose="02020603050405020304" charset="0"/>
              </a:rPr>
              <a:t>refer to</a:t>
            </a:r>
            <a:r>
              <a:rPr sz="3200">
                <a:latin typeface="Times New Roman" panose="02020603050405020304" charset="0"/>
                <a:ea typeface="+mn-ea"/>
                <a:cs typeface="Times New Roman" panose="02020603050405020304" charset="0"/>
              </a:rPr>
              <a:t> her.	那句话____不是她。</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You may </a:t>
            </a:r>
            <a:r>
              <a:rPr sz="3200">
                <a:solidFill>
                  <a:schemeClr val="accent2">
                    <a:lumMod val="75000"/>
                  </a:schemeClr>
                </a:solidFill>
                <a:latin typeface="Times New Roman" panose="02020603050405020304" charset="0"/>
                <a:ea typeface="+mn-ea"/>
                <a:cs typeface="Times New Roman" panose="02020603050405020304" charset="0"/>
              </a:rPr>
              <a:t>refer to</a:t>
            </a:r>
            <a:r>
              <a:rPr sz="3200">
                <a:latin typeface="Times New Roman" panose="02020603050405020304" charset="0"/>
                <a:ea typeface="+mn-ea"/>
                <a:cs typeface="Times New Roman" panose="02020603050405020304" charset="0"/>
              </a:rPr>
              <a:t> your notes if you want. 如果需要，可以_________笔记。</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Don't __________ the matter again. 不要再提这件事了.</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1975485" y="4216400"/>
            <a:ext cx="1616710"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 to</a:t>
            </a:r>
            <a:endParaRPr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1161415" y="3194050"/>
            <a:ext cx="103378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参考  </a:t>
            </a:r>
            <a:endParaRPr sz="32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9041765" y="1824990"/>
            <a:ext cx="103378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指的  </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 calcmode="lin" valueType="num">
                                      <p:cBhvr additive="base">
                                        <p:cTn id="1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anim calcmode="lin" valueType="num">
                                      <p:cBhvr additive="base">
                                        <p:cTn id="1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7" grpId="0"/>
      <p:bldP spid="7" grpId="1"/>
      <p:bldP spid="3" grpId="0"/>
      <p:bldP spid="3" grpId="1"/>
      <p:bldP spid="2" grpId="0"/>
      <p:bldP spid="2"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KSO_WM_BEAUTIFY_FLAG" val="#wm#"/>
  <p:tag name="KSO_WM_TEMPLATE_CATEGORY" val="custom"/>
  <p:tag name="KSO_WM_TEMPLATE_INDEX" val="2018730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06.xml><?xml version="1.0" encoding="utf-8"?>
<p:tagLst xmlns:p="http://schemas.openxmlformats.org/presentationml/2006/main">
  <p:tag name="KSO_WM_BEAUTIFY_FLAG" val="#wm#"/>
  <p:tag name="KSO_WM_TEMPLATE_CATEGORY" val="custom"/>
  <p:tag name="KSO_WM_TEMPLATE_INDEX" val="20187308"/>
</p:tagLst>
</file>

<file path=ppt/tags/tag107.xml><?xml version="1.0" encoding="utf-8"?>
<p:tagLst xmlns:p="http://schemas.openxmlformats.org/presentationml/2006/main">
  <p:tag name="KSO_WM_BEAUTIFY_FLAG" val="#wm#"/>
  <p:tag name="KSO_WM_TEMPLATE_CATEGORY" val="custom"/>
  <p:tag name="KSO_WM_TEMPLATE_INDEX" val="20187308"/>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09.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Lst>
</file>

<file path=ppt/tags/tag111.xml><?xml version="1.0" encoding="utf-8"?>
<p:tagLst xmlns:p="http://schemas.openxmlformats.org/presentationml/2006/main">
  <p:tag name="KSO_WM_BEAUTIFY_FLAG" val="#wm#"/>
  <p:tag name="KSO_WM_TEMPLATE_CATEGORY" val="custom"/>
  <p:tag name="KSO_WM_TEMPLATE_INDEX" val="20187308"/>
</p:tagLst>
</file>

<file path=ppt/tags/tag112.xml><?xml version="1.0" encoding="utf-8"?>
<p:tagLst xmlns:p="http://schemas.openxmlformats.org/presentationml/2006/main">
  <p:tag name="KSO_WM_BEAUTIFY_FLAG" val="#wm#"/>
  <p:tag name="KSO_WM_TEMPLATE_CATEGORY" val="custom"/>
  <p:tag name="KSO_WM_TEMPLATE_INDEX" val="20187308"/>
</p:tagLst>
</file>

<file path=ppt/tags/tag113.xml><?xml version="1.0" encoding="utf-8"?>
<p:tagLst xmlns:p="http://schemas.openxmlformats.org/presentationml/2006/main">
  <p:tag name="KSO_WM_BEAUTIFY_FLAG" val="#wm#"/>
  <p:tag name="KSO_WM_TEMPLATE_CATEGORY" val="custom"/>
  <p:tag name="KSO_WM_TEMPLATE_INDEX" val="20187308"/>
</p:tagLst>
</file>

<file path=ppt/tags/tag114.xml><?xml version="1.0" encoding="utf-8"?>
<p:tagLst xmlns:p="http://schemas.openxmlformats.org/presentationml/2006/main">
  <p:tag name="KSO_WM_BEAUTIFY_FLAG" val="#wm#"/>
  <p:tag name="KSO_WM_TEMPLATE_CATEGORY" val="custom"/>
  <p:tag name="KSO_WM_TEMPLATE_INDEX" val="20187308"/>
</p:tagLst>
</file>

<file path=ppt/tags/tag115.xml><?xml version="1.0" encoding="utf-8"?>
<p:tagLst xmlns:p="http://schemas.openxmlformats.org/presentationml/2006/main">
  <p:tag name="KSO_WM_BEAUTIFY_FLAG" val="#wm#"/>
  <p:tag name="KSO_WM_TEMPLATE_CATEGORY" val="custom"/>
  <p:tag name="KSO_WM_TEMPLATE_INDEX" val="20187308"/>
</p:tagLst>
</file>

<file path=ppt/tags/tag116.xml><?xml version="1.0" encoding="utf-8"?>
<p:tagLst xmlns:p="http://schemas.openxmlformats.org/presentationml/2006/main">
  <p:tag name="KSO_WM_BEAUTIFY_FLAG" val="#wm#"/>
  <p:tag name="KSO_WM_TEMPLATE_CATEGORY" val="custom"/>
  <p:tag name="KSO_WM_TEMPLATE_INDEX" val="20187308"/>
</p:tagLst>
</file>

<file path=ppt/tags/tag117.xml><?xml version="1.0" encoding="utf-8"?>
<p:tagLst xmlns:p="http://schemas.openxmlformats.org/presentationml/2006/main">
  <p:tag name="KSO_WM_BEAUTIFY_FLAG" val="#wm#"/>
  <p:tag name="KSO_WM_TEMPLATE_CATEGORY" val="custom"/>
  <p:tag name="KSO_WM_TEMPLATE_INDEX" val="20187308"/>
</p:tagLst>
</file>

<file path=ppt/tags/tag118.xml><?xml version="1.0" encoding="utf-8"?>
<p:tagLst xmlns:p="http://schemas.openxmlformats.org/presentationml/2006/main">
  <p:tag name="KSO_WM_BEAUTIFY_FLAG" val="#wm#"/>
  <p:tag name="KSO_WM_TEMPLATE_CATEGORY" val="custom"/>
  <p:tag name="KSO_WM_TEMPLATE_INDEX" val="20187308"/>
</p:tagLst>
</file>

<file path=ppt/tags/tag119.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Lst>
</file>

<file path=ppt/tags/tag121.xml><?xml version="1.0" encoding="utf-8"?>
<p:tagLst xmlns:p="http://schemas.openxmlformats.org/presentationml/2006/main">
  <p:tag name="KSO_WM_BEAUTIFY_FLAG" val="#wm#"/>
  <p:tag name="KSO_WM_TEMPLATE_CATEGORY" val="custom"/>
  <p:tag name="KSO_WM_TEMPLATE_INDEX" val="20187308"/>
</p:tagLst>
</file>

<file path=ppt/tags/tag122.xml><?xml version="1.0" encoding="utf-8"?>
<p:tagLst xmlns:p="http://schemas.openxmlformats.org/presentationml/2006/main">
  <p:tag name="KSO_WM_BEAUTIFY_FLAG" val="#wm#"/>
  <p:tag name="KSO_WM_TEMPLATE_CATEGORY" val="custom"/>
  <p:tag name="KSO_WM_TEMPLATE_INDEX" val="20187308"/>
</p:tagLst>
</file>

<file path=ppt/tags/tag123.xml><?xml version="1.0" encoding="utf-8"?>
<p:tagLst xmlns:p="http://schemas.openxmlformats.org/presentationml/2006/main">
  <p:tag name="KSO_WM_BEAUTIFY_FLAG" val="#wm#"/>
  <p:tag name="KSO_WM_TEMPLATE_CATEGORY" val="custom"/>
  <p:tag name="KSO_WM_TEMPLATE_INDEX" val="20187308"/>
</p:tagLst>
</file>

<file path=ppt/tags/tag124.xml><?xml version="1.0" encoding="utf-8"?>
<p:tagLst xmlns:p="http://schemas.openxmlformats.org/presentationml/2006/main">
  <p:tag name="KSO_WM_BEAUTIFY_FLAG" val="#wm#"/>
  <p:tag name="KSO_WM_TEMPLATE_CATEGORY" val="custom"/>
  <p:tag name="KSO_WM_TEMPLATE_INDEX" val="20187308"/>
</p:tagLst>
</file>

<file path=ppt/tags/tag125.xml><?xml version="1.0" encoding="utf-8"?>
<p:tagLst xmlns:p="http://schemas.openxmlformats.org/presentationml/2006/main">
  <p:tag name="KSO_WM_BEAUTIFY_FLAG" val="#wm#"/>
  <p:tag name="KSO_WM_TEMPLATE_CATEGORY" val="custom"/>
  <p:tag name="KSO_WM_TEMPLATE_INDEX" val="20187308"/>
</p:tagLst>
</file>

<file path=ppt/tags/tag126.xml><?xml version="1.0" encoding="utf-8"?>
<p:tagLst xmlns:p="http://schemas.openxmlformats.org/presentationml/2006/main">
  <p:tag name="KSO_WM_BEAUTIFY_FLAG" val="#wm#"/>
  <p:tag name="KSO_WM_TEMPLATE_CATEGORY" val="custom"/>
  <p:tag name="KSO_WM_TEMPLATE_INDEX" val="20187308"/>
</p:tagLst>
</file>

<file path=ppt/tags/tag127.xml><?xml version="1.0" encoding="utf-8"?>
<p:tagLst xmlns:p="http://schemas.openxmlformats.org/presentationml/2006/main">
  <p:tag name="KSO_WM_BEAUTIFY_FLAG" val="#wm#"/>
  <p:tag name="KSO_WM_TEMPLATE_CATEGORY" val="custom"/>
  <p:tag name="KSO_WM_TEMPLATE_INDEX" val="20187308"/>
</p:tagLst>
</file>

<file path=ppt/tags/tag128.xml><?xml version="1.0" encoding="utf-8"?>
<p:tagLst xmlns:p="http://schemas.openxmlformats.org/presentationml/2006/main">
  <p:tag name="KSO_WM_BEAUTIFY_FLAG" val="#wm#"/>
  <p:tag name="KSO_WM_TEMPLATE_CATEGORY" val="custom"/>
  <p:tag name="KSO_WM_TEMPLATE_INDEX" val="20187308"/>
</p:tagLst>
</file>

<file path=ppt/tags/tag129.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187308"/>
</p:tagLst>
</file>

<file path=ppt/tags/tag131.xml><?xml version="1.0" encoding="utf-8"?>
<p:tagLst xmlns:p="http://schemas.openxmlformats.org/presentationml/2006/main">
  <p:tag name="KSO_WM_BEAUTIFY_FLAG" val="#wm#"/>
  <p:tag name="KSO_WM_TEMPLATE_CATEGORY" val="custom"/>
  <p:tag name="KSO_WM_TEMPLATE_INDEX" val="20187308"/>
</p:tagLst>
</file>

<file path=ppt/tags/tag132.xml><?xml version="1.0" encoding="utf-8"?>
<p:tagLst xmlns:p="http://schemas.openxmlformats.org/presentationml/2006/main">
  <p:tag name="KSO_WM_BEAUTIFY_FLAG" val="#wm#"/>
  <p:tag name="KSO_WM_TEMPLATE_CATEGORY" val="custom"/>
  <p:tag name="KSO_WM_TEMPLATE_INDEX" val="20187308"/>
</p:tagLst>
</file>

<file path=ppt/tags/tag133.xml><?xml version="1.0" encoding="utf-8"?>
<p:tagLst xmlns:p="http://schemas.openxmlformats.org/presentationml/2006/main">
  <p:tag name="KSO_WM_BEAUTIFY_FLAG" val="#wm#"/>
  <p:tag name="KSO_WM_TEMPLATE_CATEGORY" val="custom"/>
  <p:tag name="KSO_WM_TEMPLATE_INDEX" val="20187308"/>
</p:tagLst>
</file>

<file path=ppt/tags/tag134.xml><?xml version="1.0" encoding="utf-8"?>
<p:tagLst xmlns:p="http://schemas.openxmlformats.org/presentationml/2006/main">
  <p:tag name="KSO_WM_BEAUTIFY_FLAG" val="#wm#"/>
  <p:tag name="KSO_WM_TEMPLATE_CATEGORY" val="custom"/>
  <p:tag name="KSO_WM_TEMPLATE_INDEX" val="20187308"/>
</p:tagLst>
</file>

<file path=ppt/tags/tag135.xml><?xml version="1.0" encoding="utf-8"?>
<p:tagLst xmlns:p="http://schemas.openxmlformats.org/presentationml/2006/main">
  <p:tag name="KSO_WM_BEAUTIFY_FLAG" val="#wm#"/>
  <p:tag name="KSO_WM_TEMPLATE_CATEGORY" val="custom"/>
  <p:tag name="KSO_WM_TEMPLATE_INDEX" val="20187308"/>
</p:tagLst>
</file>

<file path=ppt/tags/tag136.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WM_BEAUTIFY_ZORDER_FLAG_TAG" val="2"/>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BEAUTIFY_FLAG" val="#wm#"/>
  <p:tag name="KSO_WM_TEMPLATE_CATEGORY" val="custom"/>
  <p:tag name="KSO_WM_TEMPLATE_INDEX" val="2018730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27862</Words>
  <Application>WPS 演示</Application>
  <PresentationFormat>宽屏</PresentationFormat>
  <Paragraphs>1809</Paragraphs>
  <Slides>73</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73</vt:i4>
      </vt:variant>
    </vt:vector>
  </HeadingPairs>
  <TitlesOfParts>
    <vt:vector size="84" baseType="lpstr">
      <vt:lpstr>Arial</vt:lpstr>
      <vt:lpstr>宋体</vt:lpstr>
      <vt:lpstr>Wingdings</vt:lpstr>
      <vt:lpstr>微软雅黑</vt:lpstr>
      <vt:lpstr>Times New Roman</vt:lpstr>
      <vt:lpstr>HelveticaNeue</vt:lpstr>
      <vt:lpstr>Corbel</vt:lpstr>
      <vt:lpstr>华文新魏</vt:lpstr>
      <vt:lpstr>Arial Unicode MS</vt:lpstr>
      <vt:lpstr>微软雅黑 Light</vt:lpstr>
      <vt:lpstr>Office 主题​​</vt:lpstr>
      <vt:lpstr>PowerPoint 演示文稿</vt:lpstr>
      <vt:lpstr>人教版新教材 词汇导学练</vt:lpstr>
      <vt:lpstr>1.billion /ˈbɪljən / n.___________</vt:lpstr>
      <vt:lpstr>2.native /ˈneɪtɪv/ adj.              ,          ,              n.          _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张钊</cp:lastModifiedBy>
  <cp:revision>138</cp:revision>
  <dcterms:created xsi:type="dcterms:W3CDTF">2019-11-11T03:15:00Z</dcterms:created>
  <dcterms:modified xsi:type="dcterms:W3CDTF">2019-12-10T10:09:38Z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2052-11.1.0.8813</vt:lpwstr>
  </property>
</Properties>
</file>