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29"/>
  </p:notesMasterIdLst>
  <p:handoutMasterIdLst>
    <p:handoutMasterId r:id="rId30"/>
  </p:handoutMasterIdLst>
  <p:sldIdLst>
    <p:sldId id="340" r:id="rId4"/>
    <p:sldId id="256" r:id="rId5"/>
    <p:sldId id="257" r:id="rId6"/>
    <p:sldId id="258" r:id="rId7"/>
    <p:sldId id="268" r:id="rId8"/>
    <p:sldId id="310" r:id="rId9"/>
    <p:sldId id="311" r:id="rId10"/>
    <p:sldId id="281" r:id="rId11"/>
    <p:sldId id="282" r:id="rId12"/>
    <p:sldId id="288" r:id="rId13"/>
    <p:sldId id="293" r:id="rId14"/>
    <p:sldId id="289" r:id="rId15"/>
    <p:sldId id="297" r:id="rId16"/>
    <p:sldId id="287" r:id="rId17"/>
    <p:sldId id="329" r:id="rId18"/>
    <p:sldId id="298" r:id="rId19"/>
    <p:sldId id="299" r:id="rId20"/>
    <p:sldId id="301" r:id="rId21"/>
    <p:sldId id="304" r:id="rId22"/>
    <p:sldId id="302" r:id="rId23"/>
    <p:sldId id="303" r:id="rId24"/>
    <p:sldId id="305" r:id="rId25"/>
    <p:sldId id="307" r:id="rId26"/>
    <p:sldId id="308" r:id="rId27"/>
    <p:sldId id="328" r:id="rId2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41D5"/>
    <a:srgbClr val="021A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handoutMaster" Target="handoutMasters/handoutMaster1.xml"/><Relationship Id="rId3" Type="http://schemas.openxmlformats.org/officeDocument/2006/relationships/slideMaster" Target="slideMasters/slideMaster2.xml"/><Relationship Id="rId29" Type="http://schemas.openxmlformats.org/officeDocument/2006/relationships/notesMaster" Target="notesMasters/notesMaster1.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B0A1BB-173A-4A52-84D9-103E85E2F56D}"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9B908-477B-496B-812E-F811B994C7B5}"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11335385" y="63500"/>
            <a:ext cx="753110" cy="24384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B0A1BB-173A-4A52-84D9-103E85E2F56D}"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9B908-477B-496B-812E-F811B994C7B5}"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image" Target="../media/image10.png"/><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3.png"/><Relationship Id="rId1" Type="http://schemas.openxmlformats.org/officeDocument/2006/relationships/image" Target="../media/image8.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4.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11.png"/><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3832622" y="2484835"/>
            <a:ext cx="2571750" cy="216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169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1690" b="1">
              <a:solidFill>
                <a:srgbClr val="FF0000"/>
              </a:solidFill>
              <a:latin typeface="HelveticaNeue" panose="02000503000000020004" pitchFamily="2" charset="0"/>
            </a:endParaRPr>
          </a:p>
          <a:p>
            <a:pPr eaLnBrk="1" hangingPunct="1">
              <a:spcBef>
                <a:spcPct val="0"/>
              </a:spcBef>
              <a:buFontTx/>
              <a:buNone/>
              <a:defRPr/>
            </a:pP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更多教学资源请关注</a:t>
            </a: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公众号：溯恩高中英语</a:t>
            </a:r>
            <a:endParaRPr lang="zh-CN" altLang="en-US" sz="169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767513" y="3038475"/>
            <a:ext cx="1382316" cy="1382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6473428" y="2484836"/>
            <a:ext cx="2194322" cy="480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2530" b="1">
                <a:latin typeface="华文新魏" panose="02010800040101010101" pitchFamily="2" charset="-122"/>
              </a:rPr>
              <a:t>知识产权声明</a:t>
            </a:r>
            <a:endParaRPr lang="zh-CN" altLang="en-US" sz="253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690245" y="763270"/>
            <a:ext cx="10432415" cy="5801360"/>
            <a:chOff x="642" y="1129"/>
            <a:chExt cx="16429" cy="9136"/>
          </a:xfrm>
        </p:grpSpPr>
        <p:pic>
          <p:nvPicPr>
            <p:cNvPr id="2" name="图片 1" descr="图片1_副本"/>
            <p:cNvPicPr>
              <a:picLocks noChangeAspect="1"/>
            </p:cNvPicPr>
            <p:nvPr/>
          </p:nvPicPr>
          <p:blipFill>
            <a:blip r:embed="rId1"/>
            <a:stretch>
              <a:fillRect/>
            </a:stretch>
          </p:blipFill>
          <p:spPr>
            <a:xfrm>
              <a:off x="2229" y="1129"/>
              <a:ext cx="12542" cy="9137"/>
            </a:xfrm>
            <a:prstGeom prst="rect">
              <a:avLst/>
            </a:prstGeom>
          </p:spPr>
        </p:pic>
        <p:sp>
          <p:nvSpPr>
            <p:cNvPr id="4" name="文本框 3"/>
            <p:cNvSpPr txBox="1"/>
            <p:nvPr/>
          </p:nvSpPr>
          <p:spPr>
            <a:xfrm>
              <a:off x="2716" y="9347"/>
              <a:ext cx="3064"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setting</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5" name="文本框 4"/>
            <p:cNvSpPr txBox="1"/>
            <p:nvPr/>
          </p:nvSpPr>
          <p:spPr>
            <a:xfrm>
              <a:off x="642" y="6508"/>
              <a:ext cx="6127"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inciting incident</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6" name="文本框 5"/>
            <p:cNvSpPr txBox="1"/>
            <p:nvPr/>
          </p:nvSpPr>
          <p:spPr>
            <a:xfrm>
              <a:off x="4963" y="3891"/>
              <a:ext cx="3234" cy="1695"/>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Rising action</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7" name="文本框 6"/>
            <p:cNvSpPr txBox="1"/>
            <p:nvPr/>
          </p:nvSpPr>
          <p:spPr>
            <a:xfrm>
              <a:off x="7178" y="1767"/>
              <a:ext cx="2644"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Climax</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8" name="文本框 7"/>
            <p:cNvSpPr txBox="1"/>
            <p:nvPr/>
          </p:nvSpPr>
          <p:spPr>
            <a:xfrm>
              <a:off x="9461" y="2686"/>
              <a:ext cx="2420" cy="1695"/>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Falling action</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9" name="文本框 8"/>
            <p:cNvSpPr txBox="1"/>
            <p:nvPr/>
          </p:nvSpPr>
          <p:spPr>
            <a:xfrm>
              <a:off x="12651" y="3279"/>
              <a:ext cx="4421"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Resolution</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10" name="文本框 9"/>
            <p:cNvSpPr txBox="1"/>
            <p:nvPr/>
          </p:nvSpPr>
          <p:spPr>
            <a:xfrm>
              <a:off x="10800" y="6508"/>
              <a:ext cx="4421"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Denouement</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grpSp>
      <p:sp>
        <p:nvSpPr>
          <p:cNvPr id="15386" name="文本框 15385"/>
          <p:cNvSpPr txBox="1"/>
          <p:nvPr/>
        </p:nvSpPr>
        <p:spPr>
          <a:xfrm>
            <a:off x="3390900" y="5750560"/>
            <a:ext cx="3718560" cy="953135"/>
          </a:xfrm>
          <a:prstGeom prst="rect">
            <a:avLst/>
          </a:prstGeom>
          <a:solidFill>
            <a:schemeClr val="accent2">
              <a:lumMod val="20000"/>
              <a:lumOff val="80000"/>
            </a:schemeClr>
          </a:solidFill>
          <a:ln w="9525">
            <a:solidFill>
              <a:schemeClr val="accent2">
                <a:lumMod val="20000"/>
                <a:lumOff val="80000"/>
              </a:schemeClr>
            </a:solidFill>
          </a:ln>
        </p:spPr>
        <p:txBody>
          <a:bodyPr wrap="square" anchor="t">
            <a:spAutoFit/>
          </a:bodyPr>
          <a:p>
            <a:r>
              <a:rPr lang="en-US" altLang="zh-CN" sz="2800">
                <a:latin typeface="Times New Roman" panose="02020603050405020304" pitchFamily="18" charset="0"/>
              </a:rPr>
              <a:t>  A ______ ________</a:t>
            </a:r>
            <a:endParaRPr lang="en-US" altLang="zh-CN" sz="2800">
              <a:latin typeface="Times New Roman" panose="02020603050405020304" pitchFamily="18" charset="0"/>
            </a:endParaRPr>
          </a:p>
          <a:p>
            <a:r>
              <a:rPr lang="en-US" altLang="zh-CN" sz="2800">
                <a:latin typeface="Times New Roman" panose="02020603050405020304" pitchFamily="18" charset="0"/>
              </a:rPr>
              <a:t> sky over a _____ sea</a:t>
            </a:r>
            <a:endParaRPr lang="en-US" altLang="zh-CN" sz="2800">
              <a:latin typeface="Times New Roman" panose="02020603050405020304" pitchFamily="18" charset="0"/>
            </a:endParaRPr>
          </a:p>
        </p:txBody>
      </p:sp>
      <p:sp>
        <p:nvSpPr>
          <p:cNvPr id="15398" name="文本框 15397"/>
          <p:cNvSpPr txBox="1"/>
          <p:nvPr/>
        </p:nvSpPr>
        <p:spPr>
          <a:xfrm>
            <a:off x="3890010" y="5750560"/>
            <a:ext cx="3219450" cy="953135"/>
          </a:xfrm>
          <a:prstGeom prst="rect">
            <a:avLst/>
          </a:prstGeom>
          <a:noFill/>
          <a:ln w="9525">
            <a:noFill/>
          </a:ln>
        </p:spPr>
        <p:txBody>
          <a:bodyPr wrap="square" anchor="t">
            <a:spAutoFit/>
          </a:bodyPr>
          <a:p>
            <a:r>
              <a:rPr lang="en-US" altLang="zh-CN" sz="2800">
                <a:solidFill>
                  <a:srgbClr val="FF0000"/>
                </a:solidFill>
                <a:latin typeface="Times New Roman" panose="02020603050405020304" pitchFamily="18" charset="0"/>
              </a:rPr>
              <a:t>blue    cloudless</a:t>
            </a:r>
            <a:endParaRPr lang="en-US" altLang="zh-CN" sz="2800">
              <a:solidFill>
                <a:srgbClr val="FF0000"/>
              </a:solidFill>
              <a:latin typeface="Times New Roman" panose="02020603050405020304" pitchFamily="18" charset="0"/>
            </a:endParaRPr>
          </a:p>
          <a:p>
            <a:r>
              <a:rPr lang="en-US" altLang="zh-CN" sz="2800">
                <a:solidFill>
                  <a:srgbClr val="FF0000"/>
                </a:solidFill>
                <a:latin typeface="Times New Roman" panose="02020603050405020304" pitchFamily="18" charset="0"/>
              </a:rPr>
              <a:t>             calm</a:t>
            </a:r>
            <a:endParaRPr lang="en-US" altLang="zh-CN" sz="2800">
              <a:solidFill>
                <a:srgbClr val="FF0000"/>
              </a:solidFill>
              <a:latin typeface="Times New Roman" panose="02020603050405020304" pitchFamily="18" charset="0"/>
            </a:endParaRPr>
          </a:p>
        </p:txBody>
      </p:sp>
      <p:sp>
        <p:nvSpPr>
          <p:cNvPr id="15388" name="文本框 15387"/>
          <p:cNvSpPr txBox="1"/>
          <p:nvPr/>
        </p:nvSpPr>
        <p:spPr>
          <a:xfrm>
            <a:off x="151765" y="2364105"/>
            <a:ext cx="3427095" cy="1814830"/>
          </a:xfrm>
          <a:prstGeom prst="rect">
            <a:avLst/>
          </a:prstGeom>
          <a:solidFill>
            <a:schemeClr val="accent2">
              <a:lumMod val="20000"/>
              <a:lumOff val="80000"/>
            </a:schemeClr>
          </a:solidFill>
          <a:ln w="9525">
            <a:noFill/>
          </a:ln>
        </p:spPr>
        <p:txBody>
          <a:bodyPr wrap="square">
            <a:spAutoFit/>
          </a:bodyPr>
          <a:p>
            <a:r>
              <a:rPr lang="en-US" altLang="zh-CN" sz="2800">
                <a:latin typeface="Times New Roman" panose="02020603050405020304" pitchFamily="18" charset="0"/>
              </a:rPr>
              <a:t>Min-tsunamis ______</a:t>
            </a:r>
            <a:endParaRPr lang="en-US" altLang="zh-CN" sz="2800">
              <a:latin typeface="Times New Roman" panose="02020603050405020304" pitchFamily="18" charset="0"/>
            </a:endParaRPr>
          </a:p>
          <a:p>
            <a:r>
              <a:rPr lang="en-US" altLang="zh-CN" sz="2800">
                <a:latin typeface="Times New Roman" panose="02020603050405020304" pitchFamily="18" charset="0"/>
              </a:rPr>
              <a:t> towards the shore.</a:t>
            </a:r>
            <a:endParaRPr lang="en-US" altLang="zh-CN" sz="2800">
              <a:latin typeface="Times New Roman" panose="02020603050405020304" pitchFamily="18" charset="0"/>
            </a:endParaRPr>
          </a:p>
          <a:p>
            <a:r>
              <a:rPr lang="en-US" altLang="zh-CN" sz="2800">
                <a:latin typeface="Times New Roman" panose="02020603050405020304" pitchFamily="18" charset="0"/>
              </a:rPr>
              <a:t>______ started from beach</a:t>
            </a:r>
            <a:endParaRPr lang="en-US" altLang="zh-CN" sz="2800">
              <a:latin typeface="Times New Roman" panose="02020603050405020304" pitchFamily="18" charset="0"/>
            </a:endParaRPr>
          </a:p>
        </p:txBody>
      </p:sp>
      <p:sp>
        <p:nvSpPr>
          <p:cNvPr id="15401" name="文本框 15400"/>
          <p:cNvSpPr txBox="1"/>
          <p:nvPr/>
        </p:nvSpPr>
        <p:spPr>
          <a:xfrm>
            <a:off x="2384108" y="2306320"/>
            <a:ext cx="1190625" cy="521970"/>
          </a:xfrm>
          <a:prstGeom prst="rect">
            <a:avLst/>
          </a:prstGeom>
          <a:noFill/>
          <a:ln w="9525">
            <a:noFill/>
          </a:ln>
        </p:spPr>
        <p:txBody>
          <a:bodyPr wrap="none" anchor="t">
            <a:spAutoFit/>
          </a:bodyPr>
          <a:p>
            <a:r>
              <a:rPr lang="en-US" altLang="zh-CN" sz="2800">
                <a:solidFill>
                  <a:srgbClr val="FF0000"/>
                </a:solidFill>
                <a:latin typeface="Times New Roman" panose="02020603050405020304" pitchFamily="18" charset="0"/>
              </a:rPr>
              <a:t>headed</a:t>
            </a:r>
            <a:endParaRPr lang="en-US" altLang="zh-CN" sz="2800">
              <a:solidFill>
                <a:srgbClr val="FF0000"/>
              </a:solidFill>
              <a:latin typeface="Times New Roman" panose="02020603050405020304" pitchFamily="18" charset="0"/>
            </a:endParaRPr>
          </a:p>
        </p:txBody>
      </p:sp>
      <p:sp>
        <p:nvSpPr>
          <p:cNvPr id="11" name="文本框 10"/>
          <p:cNvSpPr txBox="1"/>
          <p:nvPr/>
        </p:nvSpPr>
        <p:spPr>
          <a:xfrm>
            <a:off x="151448" y="3168015"/>
            <a:ext cx="1388110" cy="521970"/>
          </a:xfrm>
          <a:prstGeom prst="rect">
            <a:avLst/>
          </a:prstGeom>
          <a:noFill/>
          <a:ln w="9525">
            <a:noFill/>
          </a:ln>
        </p:spPr>
        <p:txBody>
          <a:bodyPr wrap="none" anchor="t">
            <a:spAutoFit/>
          </a:bodyPr>
          <a:p>
            <a:r>
              <a:rPr lang="en-US" altLang="zh-CN" sz="2800">
                <a:solidFill>
                  <a:srgbClr val="FF0000"/>
                </a:solidFill>
                <a:latin typeface="Times New Roman" panose="02020603050405020304" pitchFamily="18" charset="0"/>
              </a:rPr>
              <a:t>Screams</a:t>
            </a:r>
            <a:endParaRPr lang="en-US" altLang="zh-CN" sz="2800">
              <a:solidFill>
                <a:srgbClr val="FF0000"/>
              </a:solidFill>
              <a:latin typeface="Times New Roman" panose="02020603050405020304" pitchFamily="18" charset="0"/>
            </a:endParaRPr>
          </a:p>
        </p:txBody>
      </p:sp>
      <p:sp>
        <p:nvSpPr>
          <p:cNvPr id="15389" name="文本框 15388"/>
          <p:cNvSpPr txBox="1"/>
          <p:nvPr/>
        </p:nvSpPr>
        <p:spPr>
          <a:xfrm>
            <a:off x="1298575" y="1168400"/>
            <a:ext cx="3362325" cy="953135"/>
          </a:xfrm>
          <a:prstGeom prst="rect">
            <a:avLst/>
          </a:prstGeom>
          <a:solidFill>
            <a:schemeClr val="accent2">
              <a:lumMod val="20000"/>
              <a:lumOff val="80000"/>
            </a:schemeClr>
          </a:solidFill>
          <a:ln w="9525">
            <a:noFill/>
          </a:ln>
        </p:spPr>
        <p:txBody>
          <a:bodyPr wrap="square" anchor="t">
            <a:spAutoFit/>
          </a:bodyPr>
          <a:p>
            <a:r>
              <a:rPr lang="en-US" altLang="zh-CN" sz="2800">
                <a:latin typeface="Times New Roman" panose="02020603050405020304" pitchFamily="18" charset="0"/>
              </a:rPr>
              <a:t> we ____ to the steps, led down to the sea</a:t>
            </a:r>
            <a:endParaRPr lang="en-US" altLang="zh-CN" sz="2800">
              <a:latin typeface="Times New Roman" panose="02020603050405020304" pitchFamily="18" charset="0"/>
            </a:endParaRPr>
          </a:p>
        </p:txBody>
      </p:sp>
      <p:sp>
        <p:nvSpPr>
          <p:cNvPr id="3" name="矩形: 圆角 1"/>
          <p:cNvSpPr/>
          <p:nvPr/>
        </p:nvSpPr>
        <p:spPr>
          <a:xfrm>
            <a:off x="324485" y="172720"/>
            <a:ext cx="393573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development</a:t>
            </a:r>
            <a:endParaRPr lang="en-US" altLang="zh-CN" sz="3200" dirty="0">
              <a:latin typeface="Times New Roman" panose="02020603050405020304" pitchFamily="18" charset="0"/>
              <a:cs typeface="Times New Roman" panose="02020603050405020304" pitchFamily="18" charset="0"/>
            </a:endParaRPr>
          </a:p>
        </p:txBody>
      </p:sp>
      <p:sp>
        <p:nvSpPr>
          <p:cNvPr id="15403" name="文本框 15402"/>
          <p:cNvSpPr txBox="1"/>
          <p:nvPr/>
        </p:nvSpPr>
        <p:spPr>
          <a:xfrm>
            <a:off x="1697673" y="1168083"/>
            <a:ext cx="1188085" cy="521970"/>
          </a:xfrm>
          <a:prstGeom prst="rect">
            <a:avLst/>
          </a:prstGeom>
          <a:noFill/>
          <a:ln w="9525">
            <a:noFill/>
          </a:ln>
        </p:spPr>
        <p:txBody>
          <a:bodyPr wrap="none" anchor="t">
            <a:spAutoFit/>
          </a:bodyPr>
          <a:p>
            <a:r>
              <a:rPr lang="en-US" altLang="zh-CN" dirty="0">
                <a:solidFill>
                  <a:srgbClr val="FF0000"/>
                </a:solidFill>
                <a:latin typeface="Times New Roman" panose="02020603050405020304" pitchFamily="18" charset="0"/>
              </a:rPr>
              <a:t> </a:t>
            </a:r>
            <a:r>
              <a:rPr lang="en-US" altLang="zh-CN" sz="2800">
                <a:solidFill>
                  <a:srgbClr val="FF0000"/>
                </a:solidFill>
                <a:latin typeface="Times New Roman" panose="02020603050405020304" pitchFamily="18" charset="0"/>
              </a:rPr>
              <a:t>rushed</a:t>
            </a:r>
            <a:endParaRPr lang="en-US" altLang="zh-CN" sz="2800">
              <a:solidFill>
                <a:srgbClr val="FF0000"/>
              </a:solidFill>
              <a:latin typeface="Times New Roman" panose="02020603050405020304" pitchFamily="18" charset="0"/>
            </a:endParaRPr>
          </a:p>
        </p:txBody>
      </p:sp>
      <p:sp>
        <p:nvSpPr>
          <p:cNvPr id="15391" name="文本框 15390"/>
          <p:cNvSpPr txBox="1"/>
          <p:nvPr/>
        </p:nvSpPr>
        <p:spPr>
          <a:xfrm>
            <a:off x="6254750" y="368300"/>
            <a:ext cx="3693160" cy="1383665"/>
          </a:xfrm>
          <a:prstGeom prst="rect">
            <a:avLst/>
          </a:prstGeom>
          <a:solidFill>
            <a:schemeClr val="accent2">
              <a:lumMod val="20000"/>
              <a:lumOff val="80000"/>
            </a:schemeClr>
          </a:solidFill>
          <a:ln w="9525">
            <a:noFill/>
          </a:ln>
        </p:spPr>
        <p:txBody>
          <a:bodyPr wrap="square" anchor="t">
            <a:spAutoFit/>
          </a:bodyPr>
          <a:p>
            <a:r>
              <a:rPr lang="en-US" altLang="zh-CN" sz="2800">
                <a:latin typeface="Times New Roman" panose="02020603050405020304" pitchFamily="18" charset="0"/>
              </a:rPr>
              <a:t>We reached  the boy and</a:t>
            </a:r>
            <a:endParaRPr lang="en-US" altLang="zh-CN" sz="2800">
              <a:latin typeface="Times New Roman" panose="02020603050405020304" pitchFamily="18" charset="0"/>
            </a:endParaRPr>
          </a:p>
          <a:p>
            <a:r>
              <a:rPr lang="en-US" altLang="zh-CN" sz="2800">
                <a:latin typeface="Times New Roman" panose="02020603050405020304" pitchFamily="18" charset="0"/>
              </a:rPr>
              <a:t> girl but ___________</a:t>
            </a:r>
            <a:endParaRPr lang="en-US" altLang="zh-CN" sz="2800">
              <a:latin typeface="Times New Roman" panose="02020603050405020304" pitchFamily="18" charset="0"/>
            </a:endParaRPr>
          </a:p>
          <a:p>
            <a:r>
              <a:rPr lang="en-US" altLang="zh-CN" sz="2800">
                <a:latin typeface="Times New Roman" panose="02020603050405020304" pitchFamily="18" charset="0"/>
              </a:rPr>
              <a:t> from the land</a:t>
            </a:r>
            <a:endParaRPr lang="en-US" altLang="zh-CN" sz="2800">
              <a:latin typeface="Times New Roman" panose="02020603050405020304" pitchFamily="18" charset="0"/>
            </a:endParaRPr>
          </a:p>
        </p:txBody>
      </p:sp>
      <p:sp>
        <p:nvSpPr>
          <p:cNvPr id="12" name="文本框 11"/>
          <p:cNvSpPr txBox="1"/>
          <p:nvPr/>
        </p:nvSpPr>
        <p:spPr>
          <a:xfrm>
            <a:off x="7564120" y="799465"/>
            <a:ext cx="1960245" cy="521970"/>
          </a:xfrm>
          <a:prstGeom prst="rect">
            <a:avLst/>
          </a:prstGeom>
          <a:noFill/>
        </p:spPr>
        <p:txBody>
          <a:bodyPr wrap="none" rtlCol="0">
            <a:spAutoFit/>
          </a:bodyPr>
          <a:p>
            <a:pPr algn="l"/>
            <a:r>
              <a:rPr lang="en-US" altLang="zh-CN" sz="2800">
                <a:solidFill>
                  <a:srgbClr val="FF0000"/>
                </a:solidFill>
                <a:latin typeface="Times New Roman" panose="02020603050405020304" pitchFamily="18" charset="0"/>
                <a:sym typeface="+mn-ea"/>
              </a:rPr>
              <a:t>too far away</a:t>
            </a:r>
            <a:endParaRPr lang="en-US" altLang="zh-CN" sz="2800">
              <a:solidFill>
                <a:srgbClr val="FF0000"/>
              </a:solidFill>
              <a:latin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86"/>
                                        </p:tgtEl>
                                        <p:attrNameLst>
                                          <p:attrName>style.visibility</p:attrName>
                                        </p:attrNameLst>
                                      </p:cBhvr>
                                      <p:to>
                                        <p:strVal val="visible"/>
                                      </p:to>
                                    </p:set>
                                    <p:animEffect transition="in" filter="box(in)">
                                      <p:cBhvr>
                                        <p:cTn id="12" dur="2000"/>
                                        <p:tgtEl>
                                          <p:spTgt spid="1538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2000" fill="hold">
                                          <p:stCondLst>
                                            <p:cond delay="0"/>
                                          </p:stCondLst>
                                        </p:cTn>
                                        <p:tgtEl>
                                          <p:spTgt spid="15398"/>
                                        </p:tgtEl>
                                        <p:attrNameLst>
                                          <p:attrName>style.visibility</p:attrName>
                                        </p:attrNameLst>
                                      </p:cBhvr>
                                      <p:to>
                                        <p:strVal val="visible"/>
                                      </p:to>
                                    </p:set>
                                    <p:animEffect transition="in" filter="box(in)">
                                      <p:cBhvr>
                                        <p:cTn id="17" dur="2000"/>
                                        <p:tgtEl>
                                          <p:spTgt spid="1539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5388"/>
                                        </p:tgtEl>
                                        <p:attrNameLst>
                                          <p:attrName>style.visibility</p:attrName>
                                        </p:attrNameLst>
                                      </p:cBhvr>
                                      <p:to>
                                        <p:strVal val="visible"/>
                                      </p:to>
                                    </p:set>
                                    <p:animEffect transition="in" filter="box(in)">
                                      <p:cBhvr>
                                        <p:cTn id="22" dur="2000"/>
                                        <p:tgtEl>
                                          <p:spTgt spid="1538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5401"/>
                                        </p:tgtEl>
                                        <p:attrNameLst>
                                          <p:attrName>style.visibility</p:attrName>
                                        </p:attrNameLst>
                                      </p:cBhvr>
                                      <p:to>
                                        <p:strVal val="visible"/>
                                      </p:to>
                                    </p:set>
                                    <p:animEffect transition="in" filter="box(in)">
                                      <p:cBhvr>
                                        <p:cTn id="27" dur="2000"/>
                                        <p:tgtEl>
                                          <p:spTgt spid="15401"/>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20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5389"/>
                                        </p:tgtEl>
                                        <p:attrNameLst>
                                          <p:attrName>style.visibility</p:attrName>
                                        </p:attrNameLst>
                                      </p:cBhvr>
                                      <p:to>
                                        <p:strVal val="visible"/>
                                      </p:to>
                                    </p:set>
                                    <p:animEffect transition="in" filter="box(in)">
                                      <p:cBhvr>
                                        <p:cTn id="37" dur="2000"/>
                                        <p:tgtEl>
                                          <p:spTgt spid="1538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5403"/>
                                        </p:tgtEl>
                                        <p:attrNameLst>
                                          <p:attrName>style.visibility</p:attrName>
                                        </p:attrNameLst>
                                      </p:cBhvr>
                                      <p:to>
                                        <p:strVal val="visible"/>
                                      </p:to>
                                    </p:set>
                                    <p:animEffect transition="in" filter="box(in)">
                                      <p:cBhvr>
                                        <p:cTn id="42" dur="2000"/>
                                        <p:tgtEl>
                                          <p:spTgt spid="15403"/>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5391"/>
                                        </p:tgtEl>
                                        <p:attrNameLst>
                                          <p:attrName>style.visibility</p:attrName>
                                        </p:attrNameLst>
                                      </p:cBhvr>
                                      <p:to>
                                        <p:strVal val="visible"/>
                                      </p:to>
                                    </p:set>
                                    <p:animEffect transition="in" filter="box(in)">
                                      <p:cBhvr>
                                        <p:cTn id="47" dur="2000"/>
                                        <p:tgtEl>
                                          <p:spTgt spid="15391"/>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box(in)">
                                      <p:cBhvr>
                                        <p:cTn id="5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86" grpId="0" bldLvl="0" animBg="1"/>
      <p:bldP spid="15398" grpId="0"/>
      <p:bldP spid="15388" grpId="0" animBg="1"/>
      <p:bldP spid="15401" grpId="0"/>
      <p:bldP spid="11" grpId="0"/>
      <p:bldP spid="15389" grpId="0" animBg="1"/>
      <p:bldP spid="15403" grpId="0"/>
      <p:bldP spid="15391" grpId="0" bldLvl="0" animBg="1"/>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表格 1"/>
          <p:cNvGraphicFramePr/>
          <p:nvPr/>
        </p:nvGraphicFramePr>
        <p:xfrm>
          <a:off x="1577975" y="1234440"/>
          <a:ext cx="9519920" cy="4389120"/>
        </p:xfrm>
        <a:graphic>
          <a:graphicData uri="http://schemas.openxmlformats.org/drawingml/2006/table">
            <a:tbl>
              <a:tblPr firstRow="1" bandRow="1">
                <a:tableStyleId>{5C22544A-7EE6-4342-B048-85BDC9FD1C3A}</a:tableStyleId>
              </a:tblPr>
              <a:tblGrid>
                <a:gridCol w="2242185"/>
                <a:gridCol w="7277735"/>
              </a:tblGrid>
              <a:tr h="365125">
                <a:tc gridSpan="2">
                  <a:txBody>
                    <a:bodyPr/>
                    <a:p>
                      <a:pPr>
                        <a:buNone/>
                      </a:pPr>
                      <a:r>
                        <a:rPr lang="en-US" altLang="zh-CN" sz="3600"/>
                        <a:t>                     </a:t>
                      </a:r>
                      <a:r>
                        <a:rPr lang="zh-CN" altLang="en-US" sz="3600"/>
                        <a:t>划线词分类</a:t>
                      </a:r>
                      <a:endParaRPr lang="zh-CN" altLang="en-US" sz="3600"/>
                    </a:p>
                  </a:txBody>
                  <a:tcPr/>
                </a:tc>
                <a:tc hMerge="1">
                  <a:tcPr/>
                </a:tc>
              </a:tr>
              <a:tr h="365125">
                <a:tc>
                  <a:txBody>
                    <a:bodyPr/>
                    <a:p>
                      <a:pPr>
                        <a:buNone/>
                      </a:pPr>
                      <a:r>
                        <a:rPr lang="zh-CN" altLang="en-US" sz="3600"/>
                        <a:t>人物类</a:t>
                      </a:r>
                      <a:endParaRPr lang="zh-CN" altLang="en-US" sz="3600"/>
                    </a:p>
                  </a:txBody>
                  <a:tcPr/>
                </a:tc>
                <a:tc>
                  <a:txBody>
                    <a:bodyPr/>
                    <a:p>
                      <a:pPr>
                        <a:buNone/>
                      </a:pPr>
                      <a:endParaRPr lang="en-US" altLang="zh-CN" sz="3600"/>
                    </a:p>
                  </a:txBody>
                  <a:tcPr/>
                </a:tc>
              </a:tr>
              <a:tr h="365125">
                <a:tc>
                  <a:txBody>
                    <a:bodyPr/>
                    <a:p>
                      <a:pPr>
                        <a:buNone/>
                      </a:pPr>
                      <a:r>
                        <a:rPr lang="zh-CN" altLang="en-US" sz="3600"/>
                        <a:t>事物类</a:t>
                      </a:r>
                      <a:endParaRPr lang="zh-CN" altLang="en-US" sz="3600"/>
                    </a:p>
                  </a:txBody>
                  <a:tcPr/>
                </a:tc>
                <a:tc>
                  <a:txBody>
                    <a:bodyPr/>
                    <a:p>
                      <a:pPr>
                        <a:buNone/>
                      </a:pPr>
                      <a:endParaRPr lang="en-US" altLang="zh-CN" sz="3600"/>
                    </a:p>
                  </a:txBody>
                  <a:tcPr/>
                </a:tc>
              </a:tr>
              <a:tr h="365125">
                <a:tc>
                  <a:txBody>
                    <a:bodyPr/>
                    <a:p>
                      <a:pPr>
                        <a:buNone/>
                      </a:pPr>
                      <a:r>
                        <a:rPr lang="zh-CN" altLang="en-US" sz="3600"/>
                        <a:t>动作类</a:t>
                      </a:r>
                      <a:endParaRPr lang="zh-CN" altLang="en-US" sz="3600"/>
                    </a:p>
                  </a:txBody>
                  <a:tcPr/>
                </a:tc>
                <a:tc>
                  <a:txBody>
                    <a:bodyPr/>
                    <a:p>
                      <a:pPr>
                        <a:buNone/>
                      </a:pPr>
                      <a:endParaRPr lang="en-US" altLang="zh-CN" sz="3600"/>
                    </a:p>
                  </a:txBody>
                  <a:tcPr/>
                </a:tc>
              </a:tr>
              <a:tr h="640080">
                <a:tc>
                  <a:txBody>
                    <a:bodyPr/>
                    <a:p>
                      <a:pPr>
                        <a:buNone/>
                      </a:pPr>
                      <a:r>
                        <a:rPr lang="zh-CN" altLang="en-US" sz="3600"/>
                        <a:t>距离</a:t>
                      </a:r>
                      <a:endParaRPr lang="zh-CN" altLang="en-US" sz="3600"/>
                    </a:p>
                  </a:txBody>
                  <a:tcPr/>
                </a:tc>
                <a:tc>
                  <a:txBody>
                    <a:bodyPr/>
                    <a:p>
                      <a:pPr>
                        <a:buNone/>
                      </a:pPr>
                      <a:endParaRPr lang="en-US" altLang="zh-CN" sz="3600"/>
                    </a:p>
                  </a:txBody>
                  <a:tcPr/>
                </a:tc>
              </a:tr>
              <a:tr h="381000">
                <a:tc>
                  <a:txBody>
                    <a:bodyPr/>
                    <a:p>
                      <a:pPr>
                        <a:buNone/>
                      </a:pPr>
                      <a:r>
                        <a:rPr lang="zh-CN" altLang="en-US" sz="3600"/>
                        <a:t>时间</a:t>
                      </a:r>
                      <a:endParaRPr lang="zh-CN" altLang="en-US" sz="3600"/>
                    </a:p>
                  </a:txBody>
                  <a:tcPr/>
                </a:tc>
                <a:tc>
                  <a:txBody>
                    <a:bodyPr/>
                    <a:p>
                      <a:pPr>
                        <a:buNone/>
                      </a:pPr>
                      <a:endParaRPr lang="en-US" altLang="zh-CN" sz="3600"/>
                    </a:p>
                  </a:txBody>
                  <a:tcPr/>
                </a:tc>
              </a:tr>
            </a:tbl>
          </a:graphicData>
        </a:graphic>
      </p:graphicFrame>
      <p:graphicFrame>
        <p:nvGraphicFramePr>
          <p:cNvPr id="3" name="表格 2"/>
          <p:cNvGraphicFramePr/>
          <p:nvPr/>
        </p:nvGraphicFramePr>
        <p:xfrm>
          <a:off x="1577975" y="1210945"/>
          <a:ext cx="9519920" cy="4435475"/>
        </p:xfrm>
        <a:graphic>
          <a:graphicData uri="http://schemas.openxmlformats.org/drawingml/2006/table">
            <a:tbl>
              <a:tblPr firstRow="1" bandRow="1">
                <a:tableStyleId>{5C22544A-7EE6-4342-B048-85BDC9FD1C3A}</a:tableStyleId>
              </a:tblPr>
              <a:tblGrid>
                <a:gridCol w="2242185"/>
                <a:gridCol w="7277735"/>
              </a:tblGrid>
              <a:tr h="686435">
                <a:tc gridSpan="2">
                  <a:txBody>
                    <a:bodyPr/>
                    <a:p>
                      <a:pPr>
                        <a:buNone/>
                      </a:pPr>
                      <a:r>
                        <a:rPr lang="en-US" altLang="zh-CN" sz="3600"/>
                        <a:t>                     </a:t>
                      </a:r>
                      <a:r>
                        <a:rPr lang="zh-CN" altLang="en-US" sz="3600"/>
                        <a:t>划线词分类</a:t>
                      </a:r>
                      <a:endParaRPr lang="zh-CN" altLang="en-US" sz="3600"/>
                    </a:p>
                  </a:txBody>
                  <a:tcPr/>
                </a:tc>
                <a:tc hMerge="1">
                  <a:tcPr/>
                </a:tc>
              </a:tr>
              <a:tr h="365125">
                <a:tc>
                  <a:txBody>
                    <a:bodyPr/>
                    <a:p>
                      <a:pPr>
                        <a:buNone/>
                      </a:pPr>
                      <a:r>
                        <a:rPr lang="zh-CN" altLang="en-US" sz="3600"/>
                        <a:t>人物类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a boy and a girl; Tom</a:t>
                      </a:r>
                      <a:endParaRPr lang="en-US" altLang="zh-CN" sz="3600" b="0">
                        <a:latin typeface="Georgia" panose="02040502050405020303" pitchFamily="18" charset="0"/>
                        <a:cs typeface="Georgia" panose="02040502050405020303" pitchFamily="18" charset="0"/>
                      </a:endParaRPr>
                    </a:p>
                  </a:txBody>
                  <a:tcPr/>
                </a:tc>
              </a:tr>
              <a:tr h="365125">
                <a:tc>
                  <a:txBody>
                    <a:bodyPr/>
                    <a:p>
                      <a:pPr>
                        <a:buNone/>
                      </a:pPr>
                      <a:r>
                        <a:rPr lang="zh-CN" altLang="en-US" sz="3600"/>
                        <a:t>事物类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waves; boat; opportunity; bodyboard</a:t>
                      </a:r>
                      <a:endParaRPr lang="en-US" altLang="zh-CN" sz="3600" b="0">
                        <a:latin typeface="Georgia" panose="02040502050405020303" pitchFamily="18" charset="0"/>
                        <a:cs typeface="Georgia" panose="02040502050405020303" pitchFamily="18" charset="0"/>
                      </a:endParaRPr>
                    </a:p>
                  </a:txBody>
                  <a:tcPr/>
                </a:tc>
              </a:tr>
              <a:tr h="365125">
                <a:tc>
                  <a:txBody>
                    <a:bodyPr/>
                    <a:p>
                      <a:pPr>
                        <a:buNone/>
                      </a:pPr>
                      <a:r>
                        <a:rPr lang="zh-CN" altLang="en-US" sz="3600"/>
                        <a:t>动作类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swimming;  save</a:t>
                      </a:r>
                      <a:endParaRPr lang="en-US" altLang="zh-CN" sz="3600" b="0">
                        <a:latin typeface="Georgia" panose="02040502050405020303" pitchFamily="18" charset="0"/>
                        <a:cs typeface="Georgia" panose="02040502050405020303" pitchFamily="18" charset="0"/>
                      </a:endParaRPr>
                    </a:p>
                  </a:txBody>
                  <a:tcPr/>
                </a:tc>
              </a:tr>
              <a:tr h="381000">
                <a:tc>
                  <a:txBody>
                    <a:bodyPr/>
                    <a:p>
                      <a:pPr>
                        <a:buNone/>
                      </a:pPr>
                      <a:r>
                        <a:rPr lang="zh-CN" altLang="en-US" sz="3600"/>
                        <a:t>距离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in the distance</a:t>
                      </a:r>
                      <a:endParaRPr lang="en-US" altLang="zh-CN" sz="3600" b="0">
                        <a:latin typeface="Georgia" panose="02040502050405020303" pitchFamily="18" charset="0"/>
                        <a:cs typeface="Georgia" panose="02040502050405020303" pitchFamily="18" charset="0"/>
                      </a:endParaRPr>
                    </a:p>
                  </a:txBody>
                  <a:tcPr/>
                </a:tc>
              </a:tr>
              <a:tr h="381000">
                <a:tc>
                  <a:txBody>
                    <a:bodyPr/>
                    <a:p>
                      <a:pPr>
                        <a:buNone/>
                      </a:pPr>
                      <a:r>
                        <a:rPr lang="zh-CN" altLang="en-US" sz="3600"/>
                        <a:t>时间</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longer</a:t>
                      </a:r>
                      <a:endParaRPr lang="en-US" altLang="zh-CN" sz="3600" b="0">
                        <a:latin typeface="Georgia" panose="02040502050405020303" pitchFamily="18" charset="0"/>
                        <a:cs typeface="Georgia" panose="02040502050405020303" pitchFamily="18" charset="0"/>
                      </a:endParaRPr>
                    </a:p>
                  </a:txBody>
                  <a:tcPr/>
                </a:tc>
              </a:tr>
            </a:tbl>
          </a:graphicData>
        </a:graphic>
      </p:graphicFrame>
      <p:sp>
        <p:nvSpPr>
          <p:cNvPr id="5" name="椭圆 4"/>
          <p:cNvSpPr/>
          <p:nvPr/>
        </p:nvSpPr>
        <p:spPr>
          <a:xfrm>
            <a:off x="3854450" y="1885315"/>
            <a:ext cx="3275330" cy="641350"/>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p:nvSpPr>
        <p:spPr>
          <a:xfrm>
            <a:off x="7129780" y="1885315"/>
            <a:ext cx="1175385" cy="641350"/>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椭圆 6"/>
          <p:cNvSpPr/>
          <p:nvPr/>
        </p:nvSpPr>
        <p:spPr>
          <a:xfrm>
            <a:off x="3854450" y="2620645"/>
            <a:ext cx="1315720" cy="599440"/>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椭圆 7"/>
          <p:cNvSpPr/>
          <p:nvPr/>
        </p:nvSpPr>
        <p:spPr>
          <a:xfrm>
            <a:off x="5336540" y="2620645"/>
            <a:ext cx="1175385" cy="531495"/>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椭圆 8"/>
          <p:cNvSpPr/>
          <p:nvPr/>
        </p:nvSpPr>
        <p:spPr>
          <a:xfrm>
            <a:off x="6285230" y="3797300"/>
            <a:ext cx="1175385" cy="579755"/>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圆角 1"/>
          <p:cNvSpPr/>
          <p:nvPr/>
        </p:nvSpPr>
        <p:spPr>
          <a:xfrm>
            <a:off x="324485" y="172720"/>
            <a:ext cx="393573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development</a:t>
            </a:r>
            <a:endParaRPr lang="en-US" altLang="zh-C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bldLvl="0" animBg="1"/>
      <p:bldP spid="7" grpId="0" bldLvl="0" animBg="1"/>
      <p:bldP spid="8" grpId="0" bldLvl="0" animBg="1"/>
      <p:bldP spid="9"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文本框 4099"/>
          <p:cNvSpPr txBox="1"/>
          <p:nvPr/>
        </p:nvSpPr>
        <p:spPr>
          <a:xfrm>
            <a:off x="362585" y="1386840"/>
            <a:ext cx="10678160" cy="4399915"/>
          </a:xfrm>
          <a:prstGeom prst="rect">
            <a:avLst/>
          </a:prstGeom>
          <a:noFill/>
          <a:ln w="38100">
            <a:solidFill>
              <a:schemeClr val="accent6">
                <a:lumMod val="60000"/>
                <a:lumOff val="40000"/>
              </a:schemeClr>
            </a:solidFill>
          </a:ln>
        </p:spPr>
        <p:txBody>
          <a:bodyPr wrap="none" anchor="t">
            <a:spAutoFit/>
          </a:bodyPr>
          <a:p>
            <a:r>
              <a:rPr lang="en-US" altLang="zh-CN" sz="2800">
                <a:latin typeface="Times New Roman" panose="02020603050405020304" pitchFamily="18" charset="0"/>
              </a:rPr>
              <a:t>Para.1 </a:t>
            </a:r>
            <a:endParaRPr lang="en-US" altLang="zh-CN" sz="2800">
              <a:latin typeface="Times New Roman" panose="02020603050405020304" pitchFamily="18" charset="0"/>
            </a:endParaRPr>
          </a:p>
          <a:p>
            <a:r>
              <a:rPr lang="en-US" altLang="zh-CN" sz="2800">
                <a:latin typeface="Times New Roman" panose="02020603050405020304" pitchFamily="18" charset="0"/>
              </a:rPr>
              <a:t> We discussed pushing them back to the shore, but we were too far out.</a:t>
            </a:r>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r>
              <a:rPr lang="en-US" altLang="zh-CN" sz="2800">
                <a:latin typeface="Times New Roman" panose="02020603050405020304" pitchFamily="18" charset="0"/>
              </a:rPr>
              <a:t>Para 2. That night, word came from the hospital that the two kids were in </a:t>
            </a:r>
            <a:endParaRPr lang="en-US" altLang="zh-CN" sz="2800">
              <a:latin typeface="Times New Roman" panose="02020603050405020304" pitchFamily="18" charset="0"/>
            </a:endParaRPr>
          </a:p>
          <a:p>
            <a:r>
              <a:rPr lang="en-US" altLang="zh-CN" sz="2800">
                <a:latin typeface="Times New Roman" panose="02020603050405020304" pitchFamily="18" charset="0"/>
              </a:rPr>
              <a:t> good condition. </a:t>
            </a:r>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p:txBody>
      </p:sp>
      <p:sp>
        <p:nvSpPr>
          <p:cNvPr id="4101" name="文本框 4100"/>
          <p:cNvSpPr txBox="1"/>
          <p:nvPr/>
        </p:nvSpPr>
        <p:spPr>
          <a:xfrm>
            <a:off x="1126173" y="2338388"/>
            <a:ext cx="3594735"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problems</a:t>
            </a:r>
            <a:r>
              <a:rPr lang="en-US" altLang="zh-CN" sz="2800">
                <a:solidFill>
                  <a:srgbClr val="0000FF"/>
                </a:solidFill>
                <a:latin typeface="Times New Roman" panose="02020603050405020304" pitchFamily="18" charset="0"/>
              </a:rPr>
              <a:t> we met: </a:t>
            </a:r>
            <a:endParaRPr lang="en-US" altLang="zh-CN" sz="2800">
              <a:solidFill>
                <a:srgbClr val="0000FF"/>
              </a:solidFill>
              <a:latin typeface="Times New Roman" panose="02020603050405020304" pitchFamily="18" charset="0"/>
            </a:endParaRPr>
          </a:p>
        </p:txBody>
      </p:sp>
      <p:sp>
        <p:nvSpPr>
          <p:cNvPr id="2" name="矩形 1"/>
          <p:cNvSpPr/>
          <p:nvPr/>
        </p:nvSpPr>
        <p:spPr>
          <a:xfrm>
            <a:off x="8900795" y="1835785"/>
            <a:ext cx="1849755" cy="502920"/>
          </a:xfrm>
          <a:prstGeom prst="rect">
            <a:avLst/>
          </a:prstGeom>
          <a:noFill/>
          <a:ln w="57150">
            <a:solidFill>
              <a:srgbClr val="C00000"/>
            </a:solidFill>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1126173" y="2860358"/>
            <a:ext cx="2752090"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help</a:t>
            </a:r>
            <a:r>
              <a:rPr lang="en-US" altLang="zh-CN" sz="2800">
                <a:solidFill>
                  <a:srgbClr val="0000FF"/>
                </a:solidFill>
                <a:latin typeface="Times New Roman" panose="02020603050405020304" pitchFamily="18" charset="0"/>
              </a:rPr>
              <a:t> we got: </a:t>
            </a:r>
            <a:endParaRPr lang="en-US" altLang="zh-CN" sz="2800">
              <a:solidFill>
                <a:srgbClr val="0000FF"/>
              </a:solidFill>
              <a:latin typeface="Times New Roman" panose="02020603050405020304" pitchFamily="18" charset="0"/>
            </a:endParaRPr>
          </a:p>
        </p:txBody>
      </p:sp>
      <p:sp>
        <p:nvSpPr>
          <p:cNvPr id="7" name="文本框 6"/>
          <p:cNvSpPr txBox="1"/>
          <p:nvPr/>
        </p:nvSpPr>
        <p:spPr>
          <a:xfrm>
            <a:off x="4721225" y="2338705"/>
            <a:ext cx="5370195" cy="52197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sym typeface="+mn-ea"/>
              </a:rPr>
              <a:t>tiredness/ fierce waves/ dying kids...</a:t>
            </a:r>
            <a:endParaRPr lang="en-US" altLang="zh-CN" sz="2800">
              <a:solidFill>
                <a:srgbClr val="0000FF"/>
              </a:solidFill>
              <a:latin typeface="Times New Roman" panose="02020603050405020304" pitchFamily="18" charset="0"/>
            </a:endParaRPr>
          </a:p>
        </p:txBody>
      </p:sp>
      <p:sp>
        <p:nvSpPr>
          <p:cNvPr id="8" name="文本框 7"/>
          <p:cNvSpPr txBox="1"/>
          <p:nvPr/>
        </p:nvSpPr>
        <p:spPr>
          <a:xfrm>
            <a:off x="3878580" y="2860675"/>
            <a:ext cx="2514600" cy="52197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sym typeface="+mn-ea"/>
              </a:rPr>
              <a:t>the coastguard...</a:t>
            </a:r>
            <a:endParaRPr lang="en-US" altLang="zh-CN" sz="2800">
              <a:solidFill>
                <a:srgbClr val="0000FF"/>
              </a:solidFill>
              <a:latin typeface="Times New Roman" panose="02020603050405020304" pitchFamily="18" charset="0"/>
            </a:endParaRPr>
          </a:p>
        </p:txBody>
      </p:sp>
      <p:sp>
        <p:nvSpPr>
          <p:cNvPr id="9" name="矩形 8"/>
          <p:cNvSpPr/>
          <p:nvPr/>
        </p:nvSpPr>
        <p:spPr>
          <a:xfrm>
            <a:off x="5549265" y="3594735"/>
            <a:ext cx="1739900" cy="502920"/>
          </a:xfrm>
          <a:prstGeom prst="rect">
            <a:avLst/>
          </a:prstGeom>
          <a:noFill/>
          <a:ln w="57150">
            <a:solidFill>
              <a:srgbClr val="C00000"/>
            </a:solidFill>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901383" y="4361498"/>
            <a:ext cx="4687570"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gratefulness</a:t>
            </a:r>
            <a:r>
              <a:rPr lang="en-US" altLang="zh-CN" sz="2800">
                <a:solidFill>
                  <a:srgbClr val="0000FF"/>
                </a:solidFill>
                <a:latin typeface="Times New Roman" panose="02020603050405020304" pitchFamily="18" charset="0"/>
              </a:rPr>
              <a:t> we received: </a:t>
            </a:r>
            <a:endParaRPr lang="en-US" altLang="zh-CN" sz="2800">
              <a:solidFill>
                <a:srgbClr val="0000FF"/>
              </a:solidFill>
              <a:latin typeface="Times New Roman" panose="02020603050405020304" pitchFamily="18" charset="0"/>
            </a:endParaRPr>
          </a:p>
        </p:txBody>
      </p:sp>
      <p:sp>
        <p:nvSpPr>
          <p:cNvPr id="11" name="文本框 10"/>
          <p:cNvSpPr txBox="1"/>
          <p:nvPr/>
        </p:nvSpPr>
        <p:spPr>
          <a:xfrm>
            <a:off x="968058" y="4883468"/>
            <a:ext cx="3068320"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lesson</a:t>
            </a:r>
            <a:r>
              <a:rPr lang="en-US" altLang="zh-CN" sz="2800">
                <a:solidFill>
                  <a:srgbClr val="0000FF"/>
                </a:solidFill>
                <a:latin typeface="Times New Roman" panose="02020603050405020304" pitchFamily="18" charset="0"/>
              </a:rPr>
              <a:t> I learnt: </a:t>
            </a:r>
            <a:endParaRPr lang="en-US" altLang="zh-CN" sz="2800">
              <a:solidFill>
                <a:srgbClr val="0000FF"/>
              </a:solidFill>
              <a:latin typeface="Times New Roman" panose="02020603050405020304" pitchFamily="18" charset="0"/>
            </a:endParaRPr>
          </a:p>
        </p:txBody>
      </p:sp>
      <p:sp>
        <p:nvSpPr>
          <p:cNvPr id="12" name="文本框 11"/>
          <p:cNvSpPr txBox="1"/>
          <p:nvPr/>
        </p:nvSpPr>
        <p:spPr>
          <a:xfrm>
            <a:off x="5549265" y="4361815"/>
            <a:ext cx="5819775" cy="52197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rPr>
              <a:t>from the two kids' parents/ the media... </a:t>
            </a:r>
            <a:endParaRPr lang="en-US" altLang="zh-CN" sz="2800">
              <a:solidFill>
                <a:srgbClr val="0000FF"/>
              </a:solidFill>
              <a:latin typeface="Times New Roman" panose="02020603050405020304" pitchFamily="18" charset="0"/>
            </a:endParaRPr>
          </a:p>
        </p:txBody>
      </p:sp>
      <p:sp>
        <p:nvSpPr>
          <p:cNvPr id="13" name="文本框 12"/>
          <p:cNvSpPr txBox="1"/>
          <p:nvPr/>
        </p:nvSpPr>
        <p:spPr>
          <a:xfrm>
            <a:off x="3878580" y="4883785"/>
            <a:ext cx="8237855" cy="181483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rPr>
              <a:t>One simple act of kindness can really make a difference.</a:t>
            </a:r>
            <a:endParaRPr lang="en-US" altLang="zh-CN" sz="2800">
              <a:solidFill>
                <a:srgbClr val="0000FF"/>
              </a:solidFill>
              <a:latin typeface="Times New Roman" panose="02020603050405020304" pitchFamily="18" charset="0"/>
            </a:endParaRPr>
          </a:p>
          <a:p>
            <a:pPr algn="l"/>
            <a:r>
              <a:rPr lang="en-US" altLang="zh-CN" sz="2800">
                <a:solidFill>
                  <a:srgbClr val="0000FF"/>
                </a:solidFill>
                <a:latin typeface="Times New Roman" panose="02020603050405020304" pitchFamily="18" charset="0"/>
              </a:rPr>
              <a:t>Where there is kindness, there is a miracle.</a:t>
            </a:r>
            <a:endParaRPr lang="en-US" altLang="zh-CN" sz="2800">
              <a:solidFill>
                <a:srgbClr val="0000FF"/>
              </a:solidFill>
              <a:latin typeface="Times New Roman" panose="02020603050405020304" pitchFamily="18" charset="0"/>
            </a:endParaRPr>
          </a:p>
          <a:p>
            <a:pPr algn="l"/>
            <a:r>
              <a:rPr lang="en-US" altLang="zh-CN" sz="2800">
                <a:solidFill>
                  <a:srgbClr val="0000FF"/>
                </a:solidFill>
                <a:latin typeface="Times New Roman" panose="02020603050405020304" pitchFamily="18" charset="0"/>
              </a:rPr>
              <a:t>One good turn deserves another.</a:t>
            </a:r>
            <a:endParaRPr lang="en-US" altLang="zh-CN" sz="2800">
              <a:solidFill>
                <a:srgbClr val="0000FF"/>
              </a:solidFill>
              <a:latin typeface="Times New Roman" panose="02020603050405020304" pitchFamily="18" charset="0"/>
            </a:endParaRPr>
          </a:p>
          <a:p>
            <a:pPr algn="l"/>
            <a:r>
              <a:rPr lang="en-US" altLang="zh-CN" sz="2800">
                <a:solidFill>
                  <a:srgbClr val="0000FF"/>
                </a:solidFill>
                <a:latin typeface="Times New Roman" panose="02020603050405020304" pitchFamily="18" charset="0"/>
              </a:rPr>
              <a:t>... </a:t>
            </a:r>
            <a:endParaRPr lang="en-US" altLang="zh-CN" sz="2800">
              <a:solidFill>
                <a:srgbClr val="0000FF"/>
              </a:solidFill>
              <a:latin typeface="Times New Roman" panose="02020603050405020304" pitchFamily="18" charset="0"/>
            </a:endParaRPr>
          </a:p>
        </p:txBody>
      </p:sp>
      <p:sp>
        <p:nvSpPr>
          <p:cNvPr id="14" name="矩形: 圆角 1"/>
          <p:cNvSpPr/>
          <p:nvPr/>
        </p:nvSpPr>
        <p:spPr>
          <a:xfrm>
            <a:off x="324485" y="172720"/>
            <a:ext cx="393573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development</a:t>
            </a:r>
            <a:endParaRPr lang="en-US" altLang="zh-C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101"/>
                                        </p:tgtEl>
                                        <p:attrNameLst>
                                          <p:attrName>style.visibility</p:attrName>
                                        </p:attrNameLst>
                                      </p:cBhvr>
                                      <p:to>
                                        <p:strVal val="visible"/>
                                      </p:to>
                                    </p:set>
                                    <p:animEffect transition="in" filter="box(in)">
                                      <p:cBhvr>
                                        <p:cTn id="12" dur="2000"/>
                                        <p:tgtEl>
                                          <p:spTgt spid="4101"/>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ox(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ox(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ox(in)">
                                      <p:cBhvr>
                                        <p:cTn id="42" dur="2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ox(in)">
                                      <p:cBhvr>
                                        <p:cTn id="5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7" grpId="0" bldLvl="0" animBg="1"/>
      <p:bldP spid="8" grpId="0" bldLvl="0" animBg="1"/>
      <p:bldP spid="4101" grpId="0"/>
      <p:bldP spid="5" grpId="0"/>
      <p:bldP spid="9" grpId="0" bldLvl="0" animBg="1"/>
      <p:bldP spid="10" grpId="0"/>
      <p:bldP spid="11" grpId="0"/>
      <p:bldP spid="12" grpId="0" bldLvl="0" animBg="1"/>
      <p:bldP spid="13"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 name="矩形 10"/>
          <p:cNvSpPr/>
          <p:nvPr/>
        </p:nvSpPr>
        <p:spPr>
          <a:xfrm>
            <a:off x="1233170" y="431800"/>
            <a:ext cx="9725660" cy="829945"/>
          </a:xfrm>
          <a:prstGeom prst="rect">
            <a:avLst/>
          </a:prstGeom>
          <a:noFill/>
          <a:ln>
            <a:noFill/>
          </a:ln>
        </p:spPr>
        <p:txBody>
          <a:bodyPr wrap="none" rtlCol="0" anchor="t">
            <a:spAutoFit/>
          </a:bodyPr>
          <a:p>
            <a:pPr algn="ctr"/>
            <a:r>
              <a:rPr lang="en-US" altLang="zh-CN" sz="4800" b="1">
                <a:solidFill>
                  <a:schemeClr val="accent1"/>
                </a:solidFill>
                <a:effectLst>
                  <a:outerShdw blurRad="38100" dist="25400" dir="5400000" algn="ctr" rotWithShape="0">
                    <a:srgbClr val="6E747A">
                      <a:alpha val="43000"/>
                    </a:srgbClr>
                  </a:outerShdw>
                </a:effectLst>
              </a:rPr>
              <a:t>How to continue a narrative story?</a:t>
            </a:r>
            <a:endParaRPr lang="en-US" altLang="zh-CN" sz="4800" b="1">
              <a:solidFill>
                <a:schemeClr val="accent1"/>
              </a:solidFill>
              <a:effectLst>
                <a:outerShdw blurRad="38100" dist="25400" dir="5400000" algn="ctr" rotWithShape="0">
                  <a:srgbClr val="6E747A">
                    <a:alpha val="43000"/>
                  </a:srgbClr>
                </a:outerShdw>
              </a:effectLst>
            </a:endParaRPr>
          </a:p>
        </p:txBody>
      </p:sp>
      <p:grpSp>
        <p:nvGrpSpPr>
          <p:cNvPr id="10" name="组合 9"/>
          <p:cNvGrpSpPr/>
          <p:nvPr/>
        </p:nvGrpSpPr>
        <p:grpSpPr>
          <a:xfrm>
            <a:off x="2186940" y="4088130"/>
            <a:ext cx="8121015" cy="1532890"/>
            <a:chOff x="3865" y="6512"/>
            <a:chExt cx="11900" cy="2414"/>
          </a:xfrm>
        </p:grpSpPr>
        <p:pic>
          <p:nvPicPr>
            <p:cNvPr id="3" name="图片 2" descr="th1"/>
            <p:cNvPicPr>
              <a:picLocks noChangeAspect="1"/>
            </p:cNvPicPr>
            <p:nvPr/>
          </p:nvPicPr>
          <p:blipFill>
            <a:blip r:embed="rId1"/>
            <a:stretch>
              <a:fillRect/>
            </a:stretch>
          </p:blipFill>
          <p:spPr>
            <a:xfrm>
              <a:off x="3865" y="6512"/>
              <a:ext cx="1260" cy="2325"/>
            </a:xfrm>
            <a:prstGeom prst="rect">
              <a:avLst/>
            </a:prstGeom>
          </p:spPr>
        </p:pic>
        <p:pic>
          <p:nvPicPr>
            <p:cNvPr id="4" name="图片 3" descr="th2"/>
            <p:cNvPicPr>
              <a:picLocks noChangeAspect="1"/>
            </p:cNvPicPr>
            <p:nvPr/>
          </p:nvPicPr>
          <p:blipFill>
            <a:blip r:embed="rId2"/>
            <a:stretch>
              <a:fillRect/>
            </a:stretch>
          </p:blipFill>
          <p:spPr>
            <a:xfrm>
              <a:off x="9600" y="6572"/>
              <a:ext cx="1380" cy="2295"/>
            </a:xfrm>
            <a:prstGeom prst="rect">
              <a:avLst/>
            </a:prstGeom>
          </p:spPr>
        </p:pic>
        <p:pic>
          <p:nvPicPr>
            <p:cNvPr id="5" name="图片 4" descr="th4"/>
            <p:cNvPicPr>
              <a:picLocks noChangeAspect="1"/>
            </p:cNvPicPr>
            <p:nvPr/>
          </p:nvPicPr>
          <p:blipFill>
            <a:blip r:embed="rId3"/>
            <a:stretch>
              <a:fillRect/>
            </a:stretch>
          </p:blipFill>
          <p:spPr>
            <a:xfrm>
              <a:off x="14461" y="6512"/>
              <a:ext cx="1305" cy="2415"/>
            </a:xfrm>
            <a:prstGeom prst="rect">
              <a:avLst/>
            </a:prstGeom>
          </p:spPr>
        </p:pic>
      </p:grpSp>
      <p:sp>
        <p:nvSpPr>
          <p:cNvPr id="2" name="矩形: 圆角 1"/>
          <p:cNvSpPr/>
          <p:nvPr/>
        </p:nvSpPr>
        <p:spPr>
          <a:xfrm>
            <a:off x="8642350" y="2268220"/>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Mind your handwriting</a:t>
            </a:r>
            <a:endParaRPr lang="zh-CN" altLang="en-US"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注意书写</a:t>
            </a:r>
            <a:endParaRPr lang="zh-CN" altLang="en-US" sz="3200" b="1" dirty="0">
              <a:latin typeface="华文新魏" panose="02010800040101010101" pitchFamily="2" charset="-122"/>
              <a:ea typeface="华文新魏" panose="02010800040101010101" pitchFamily="2" charset="-122"/>
            </a:endParaRPr>
          </a:p>
        </p:txBody>
      </p:sp>
      <p:sp>
        <p:nvSpPr>
          <p:cNvPr id="6" name="矩形: 圆角 1"/>
          <p:cNvSpPr/>
          <p:nvPr/>
        </p:nvSpPr>
        <p:spPr>
          <a:xfrm>
            <a:off x="4961890" y="2268220"/>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Mind your language</a:t>
            </a:r>
            <a:endParaRPr lang="en-US" altLang="zh-CN"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注意语言</a:t>
            </a:r>
            <a:endParaRPr lang="zh-CN" altLang="en-US" sz="3200" b="1" dirty="0">
              <a:latin typeface="华文新魏" panose="02010800040101010101" pitchFamily="2" charset="-122"/>
              <a:ea typeface="华文新魏" panose="02010800040101010101" pitchFamily="2" charset="-122"/>
            </a:endParaRPr>
          </a:p>
        </p:txBody>
      </p:sp>
      <p:sp>
        <p:nvSpPr>
          <p:cNvPr id="7" name="矩形: 圆角 1"/>
          <p:cNvSpPr/>
          <p:nvPr/>
        </p:nvSpPr>
        <p:spPr>
          <a:xfrm>
            <a:off x="1233170" y="2268220"/>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Mind your theme</a:t>
            </a:r>
            <a:endParaRPr lang="en-US" altLang="zh-CN"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注意主题</a:t>
            </a:r>
            <a:endParaRPr lang="zh-CN" altLang="en-US" sz="3200" b="1" dirty="0">
              <a:latin typeface="华文新魏" panose="02010800040101010101" pitchFamily="2" charset="-122"/>
              <a:ea typeface="华文新魏" panose="02010800040101010101" pitchFamily="2" charset="-122"/>
            </a:endParaRPr>
          </a:p>
        </p:txBody>
      </p:sp>
      <p:sp>
        <p:nvSpPr>
          <p:cNvPr id="8" name="文本框 7"/>
          <p:cNvSpPr txBox="1"/>
          <p:nvPr/>
        </p:nvSpPr>
        <p:spPr>
          <a:xfrm>
            <a:off x="1590040" y="1579880"/>
            <a:ext cx="2319655"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Meaningful</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5163185" y="1579880"/>
            <a:ext cx="2444750"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Colourful</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8843645" y="1579880"/>
            <a:ext cx="2444750"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Beautiful</a:t>
            </a:r>
            <a:endParaRPr lang="en-US" altLang="zh-CN" sz="3200">
              <a:solidFill>
                <a:srgbClr val="FF0000"/>
              </a:solidFill>
              <a:latin typeface="Times New Roman" panose="02020603050405020304" pitchFamily="18" charset="0"/>
              <a:cs typeface="Times New Roman" panose="02020603050405020304" pitchFamily="18" charset="0"/>
            </a:endParaRPr>
          </a:p>
        </p:txBody>
      </p:sp>
      <p:grpSp>
        <p:nvGrpSpPr>
          <p:cNvPr id="13" name="组合 12"/>
          <p:cNvGrpSpPr/>
          <p:nvPr/>
        </p:nvGrpSpPr>
        <p:grpSpPr>
          <a:xfrm rot="11040000">
            <a:off x="3744909" y="4145943"/>
            <a:ext cx="4395932" cy="2067687"/>
            <a:chOff x="2772" y="-394"/>
            <a:chExt cx="10372" cy="5249"/>
          </a:xfrm>
        </p:grpSpPr>
        <p:pic>
          <p:nvPicPr>
            <p:cNvPr id="14" name="图片 13"/>
            <p:cNvPicPr>
              <a:picLocks noChangeAspect="1"/>
            </p:cNvPicPr>
            <p:nvPr/>
          </p:nvPicPr>
          <p:blipFill>
            <a:blip r:embed="rId4">
              <a:clrChange>
                <a:clrFrom>
                  <a:srgbClr val="F6F6F6">
                    <a:alpha val="100000"/>
                  </a:srgbClr>
                </a:clrFrom>
                <a:clrTo>
                  <a:srgbClr val="F6F6F6">
                    <a:alpha val="100000"/>
                    <a:alpha val="0"/>
                  </a:srgbClr>
                </a:clrTo>
              </a:clrChange>
            </a:blip>
            <a:stretch>
              <a:fillRect/>
            </a:stretch>
          </p:blipFill>
          <p:spPr>
            <a:xfrm rot="16200000">
              <a:off x="7461" y="2320"/>
              <a:ext cx="3406" cy="1664"/>
            </a:xfrm>
            <a:prstGeom prst="rect">
              <a:avLst/>
            </a:prstGeom>
          </p:spPr>
        </p:pic>
        <p:sp>
          <p:nvSpPr>
            <p:cNvPr id="15" name="文本框 16"/>
            <p:cNvSpPr txBox="1"/>
            <p:nvPr/>
          </p:nvSpPr>
          <p:spPr>
            <a:xfrm rot="10800000">
              <a:off x="2772" y="-394"/>
              <a:ext cx="10372" cy="1481"/>
            </a:xfrm>
            <a:prstGeom prst="rect">
              <a:avLst/>
            </a:prstGeom>
            <a:solidFill>
              <a:schemeClr val="accent6">
                <a:lumMod val="40000"/>
                <a:lumOff val="6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ox(in)">
                                      <p:cBhvr>
                                        <p:cTn id="37" dur="20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ox(in)">
                                      <p:cBhvr>
                                        <p:cTn id="4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P spid="7" grpId="0" bldLvl="0" animBg="1"/>
      <p:bldP spid="8" grpId="0"/>
      <p:bldP spid="9"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圆角 1"/>
          <p:cNvSpPr/>
          <p:nvPr/>
        </p:nvSpPr>
        <p:spPr>
          <a:xfrm>
            <a:off x="362585" y="262255"/>
            <a:ext cx="3183890" cy="626745"/>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自然环境描写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3870960" y="314960"/>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描写波涛汹涌</a:t>
            </a:r>
            <a:endParaRPr lang="zh-CN" altLang="en-US" sz="2800">
              <a:latin typeface="华文新魏" panose="02010800040101010101" pitchFamily="2" charset="-122"/>
              <a:ea typeface="华文新魏" panose="02010800040101010101" pitchFamily="2" charset="-122"/>
            </a:endParaRPr>
          </a:p>
        </p:txBody>
      </p:sp>
      <p:sp>
        <p:nvSpPr>
          <p:cNvPr id="7" name="文本框 6"/>
          <p:cNvSpPr txBox="1"/>
          <p:nvPr/>
        </p:nvSpPr>
        <p:spPr>
          <a:xfrm>
            <a:off x="534035" y="1096645"/>
            <a:ext cx="10872470" cy="1076325"/>
          </a:xfrm>
          <a:prstGeom prst="rect">
            <a:avLst/>
          </a:prstGeom>
          <a:noFill/>
        </p:spPr>
        <p:txBody>
          <a:bodyPr wrap="square" rtlCol="0">
            <a:spAutoFit/>
          </a:bodyPr>
          <a:p>
            <a:pPr marL="342900" indent="-342900">
              <a:buAutoNum type="arabicPeriod"/>
            </a:pPr>
            <a:r>
              <a:rPr lang="en-US" altLang="zh-CN" sz="3200">
                <a:latin typeface="Times New Roman" panose="02020603050405020304" pitchFamily="18" charset="0"/>
                <a:cs typeface="Times New Roman" panose="02020603050405020304" pitchFamily="18" charset="0"/>
                <a:sym typeface="+mn-ea"/>
              </a:rPr>
              <a:t>The </a:t>
            </a:r>
            <a:r>
              <a:rPr lang="en-US" altLang="zh-CN" sz="3200" i="1">
                <a:solidFill>
                  <a:srgbClr val="1D41D5"/>
                </a:solidFill>
                <a:latin typeface="Times New Roman" panose="02020603050405020304" pitchFamily="18" charset="0"/>
                <a:cs typeface="Times New Roman" panose="02020603050405020304" pitchFamily="18" charset="0"/>
                <a:sym typeface="+mn-ea"/>
              </a:rPr>
              <a:t>coastline</a:t>
            </a:r>
            <a:r>
              <a:rPr lang="en-US" altLang="zh-CN" sz="3200">
                <a:latin typeface="Times New Roman" panose="02020603050405020304" pitchFamily="18" charset="0"/>
                <a:cs typeface="Times New Roman" panose="02020603050405020304" pitchFamily="18" charset="0"/>
                <a:sym typeface="+mn-ea"/>
              </a:rPr>
              <a:t> was </a:t>
            </a:r>
            <a:r>
              <a:rPr lang="en-US" altLang="zh-CN" sz="3200" i="1">
                <a:solidFill>
                  <a:srgbClr val="1D41D5"/>
                </a:solidFill>
                <a:latin typeface="Times New Roman" panose="02020603050405020304" pitchFamily="18" charset="0"/>
                <a:cs typeface="Times New Roman" panose="02020603050405020304" pitchFamily="18" charset="0"/>
                <a:sym typeface="+mn-ea"/>
              </a:rPr>
              <a:t>hidden</a:t>
            </a:r>
            <a:r>
              <a:rPr lang="en-US" altLang="zh-CN" sz="3200">
                <a:latin typeface="Times New Roman" panose="02020603050405020304" pitchFamily="18" charset="0"/>
                <a:cs typeface="Times New Roman" panose="02020603050405020304" pitchFamily="18" charset="0"/>
                <a:sym typeface="+mn-ea"/>
              </a:rPr>
              <a:t> behind the _________ waves </a:t>
            </a:r>
            <a:r>
              <a:rPr lang="zh-CN" altLang="en-US" sz="2800">
                <a:latin typeface="华文新魏" panose="02010800040101010101" pitchFamily="2" charset="-122"/>
                <a:ea typeface="华文新魏" panose="02010800040101010101" pitchFamily="2" charset="-122"/>
                <a:sym typeface="+mn-ea"/>
              </a:rPr>
              <a:t>(汹涌澎湃的浪涛)</a:t>
            </a:r>
            <a:r>
              <a:rPr lang="en-US" altLang="zh-CN" sz="3200">
                <a:latin typeface="Times New Roman" panose="02020603050405020304" pitchFamily="18" charset="0"/>
                <a:cs typeface="Times New Roman" panose="02020603050405020304" pitchFamily="18" charset="0"/>
                <a:sym typeface="+mn-ea"/>
              </a:rPr>
              <a:t>with almost no one to be seen. </a:t>
            </a:r>
            <a:endParaRPr lang="en-US" altLang="zh-CN" sz="3200">
              <a:latin typeface="Times New Roman" panose="02020603050405020304" pitchFamily="18" charset="0"/>
              <a:cs typeface="Times New Roman" panose="02020603050405020304" pitchFamily="18" charset="0"/>
              <a:sym typeface="+mn-ea"/>
            </a:endParaRPr>
          </a:p>
        </p:txBody>
      </p:sp>
      <p:sp>
        <p:nvSpPr>
          <p:cNvPr id="8" name="文本框 7"/>
          <p:cNvSpPr txBox="1"/>
          <p:nvPr/>
        </p:nvSpPr>
        <p:spPr>
          <a:xfrm>
            <a:off x="7256780" y="1096645"/>
            <a:ext cx="1802130"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roaring</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00" name="文本框 99"/>
          <p:cNvSpPr txBox="1"/>
          <p:nvPr/>
        </p:nvSpPr>
        <p:spPr>
          <a:xfrm>
            <a:off x="659765" y="2172970"/>
            <a:ext cx="10873105" cy="107632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2. As I floated on, ______________ </a:t>
            </a:r>
            <a:r>
              <a:rPr lang="zh-CN" altLang="en-US" sz="2800" b="0">
                <a:latin typeface="华文新魏" panose="02010800040101010101" pitchFamily="2" charset="-122"/>
                <a:ea typeface="华文新魏" panose="02010800040101010101" pitchFamily="2" charset="-122"/>
              </a:rPr>
              <a:t>(一个巨浪)</a:t>
            </a:r>
            <a:r>
              <a:rPr lang="en-US" altLang="zh-CN" sz="3200" b="0">
                <a:latin typeface="Times New Roman" panose="02020603050405020304" pitchFamily="18" charset="0"/>
                <a:cs typeface="Times New Roman" panose="02020603050405020304" pitchFamily="18" charset="0"/>
              </a:rPr>
              <a:t> _________</a:t>
            </a:r>
            <a:r>
              <a:rPr lang="zh-CN" altLang="en-US" sz="2800" b="0">
                <a:latin typeface="华文新魏" panose="02010800040101010101" pitchFamily="2" charset="-122"/>
                <a:ea typeface="华文新魏" panose="02010800040101010101" pitchFamily="2" charset="-122"/>
              </a:rPr>
              <a:t>(呼啸而来)</a:t>
            </a:r>
            <a:r>
              <a:rPr lang="en-US" altLang="zh-CN" sz="3200" b="0">
                <a:latin typeface="Times New Roman" panose="02020603050405020304" pitchFamily="18" charset="0"/>
                <a:cs typeface="Times New Roman" panose="02020603050405020304" pitchFamily="18" charset="0"/>
              </a:rPr>
              <a:t>and approached us.</a:t>
            </a:r>
            <a:endParaRPr lang="en-US" altLang="zh-CN" sz="3200">
              <a:latin typeface="Times New Roman" panose="02020603050405020304" pitchFamily="18" charset="0"/>
              <a:cs typeface="Times New Roman" panose="02020603050405020304" pitchFamily="18" charset="0"/>
            </a:endParaRPr>
          </a:p>
        </p:txBody>
      </p:sp>
      <p:sp>
        <p:nvSpPr>
          <p:cNvPr id="2" name="文本框 1"/>
          <p:cNvSpPr txBox="1"/>
          <p:nvPr/>
        </p:nvSpPr>
        <p:spPr>
          <a:xfrm>
            <a:off x="3870960" y="2172970"/>
            <a:ext cx="2365375"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a huge wave</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8468995" y="2172970"/>
            <a:ext cx="156019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whistled</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59765" y="3249295"/>
            <a:ext cx="10873740" cy="107632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3. The big wind ____________________</a:t>
            </a:r>
            <a:r>
              <a:rPr lang="zh-CN" altLang="en-US" sz="2800" b="0">
                <a:latin typeface="华文新魏" panose="02010800040101010101" pitchFamily="2" charset="-122"/>
                <a:ea typeface="华文新魏" panose="02010800040101010101" pitchFamily="2" charset="-122"/>
              </a:rPr>
              <a:t>(在耳边咆哮)</a:t>
            </a:r>
            <a:r>
              <a:rPr lang="en-US" altLang="zh-CN" sz="3200" b="0">
                <a:latin typeface="Times New Roman" panose="02020603050405020304" pitchFamily="18" charset="0"/>
                <a:cs typeface="Times New Roman" panose="02020603050405020304" pitchFamily="18" charset="0"/>
              </a:rPr>
              <a:t>, and we </a:t>
            </a:r>
            <a:endParaRPr lang="en-US" altLang="zh-CN" sz="3200" b="0">
              <a:latin typeface="Times New Roman" panose="02020603050405020304" pitchFamily="18" charset="0"/>
              <a:cs typeface="Times New Roman" panose="02020603050405020304" pitchFamily="18" charset="0"/>
            </a:endParaRPr>
          </a:p>
          <a:p>
            <a:pPr indent="0"/>
            <a:r>
              <a:rPr lang="en-US" altLang="zh-CN" sz="3200" b="0">
                <a:latin typeface="Times New Roman" panose="02020603050405020304" pitchFamily="18" charset="0"/>
                <a:cs typeface="Times New Roman" panose="02020603050405020304" pitchFamily="18" charset="0"/>
              </a:rPr>
              <a:t>    were pushed away from the shore farther and farther.</a:t>
            </a:r>
            <a:endParaRPr lang="en-US" altLang="zh-CN" sz="3200">
              <a:latin typeface="Times New Roman" panose="02020603050405020304" pitchFamily="18" charset="0"/>
              <a:cs typeface="Times New Roman" panose="02020603050405020304" pitchFamily="18" charset="0"/>
            </a:endParaRPr>
          </a:p>
        </p:txBody>
      </p:sp>
      <p:sp>
        <p:nvSpPr>
          <p:cNvPr id="9" name="文本框 8"/>
          <p:cNvSpPr txBox="1"/>
          <p:nvPr/>
        </p:nvSpPr>
        <p:spPr>
          <a:xfrm>
            <a:off x="3271520" y="3249295"/>
            <a:ext cx="3985260"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roared through our ears</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0" name="文本框 9"/>
          <p:cNvSpPr txBox="1"/>
          <p:nvPr/>
        </p:nvSpPr>
        <p:spPr>
          <a:xfrm>
            <a:off x="659765" y="4325620"/>
            <a:ext cx="10873740" cy="1014730"/>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4. </a:t>
            </a:r>
            <a:r>
              <a:rPr lang="en-US" sz="3200" b="0">
                <a:latin typeface="Times New Roman" panose="02020603050405020304" pitchFamily="18" charset="0"/>
                <a:cs typeface="Times New Roman" panose="02020603050405020304" pitchFamily="18" charset="0"/>
              </a:rPr>
              <a:t>All my senses told me that a big wave ________________.</a:t>
            </a:r>
            <a:r>
              <a:rPr lang="zh-CN" altLang="en-US" sz="2800" b="0">
                <a:latin typeface="华文新魏" panose="02010800040101010101" pitchFamily="2" charset="-122"/>
                <a:ea typeface="华文新魏" panose="02010800040101010101" pitchFamily="2" charset="-122"/>
              </a:rPr>
              <a:t>(即</a:t>
            </a:r>
            <a:endParaRPr lang="zh-CN" altLang="en-US" sz="2800" b="0">
              <a:latin typeface="华文新魏" panose="02010800040101010101" pitchFamily="2" charset="-122"/>
              <a:ea typeface="华文新魏" panose="02010800040101010101" pitchFamily="2" charset="-122"/>
            </a:endParaRPr>
          </a:p>
          <a:p>
            <a:pPr indent="0"/>
            <a:r>
              <a:rPr lang="zh-CN" altLang="en-US" sz="2800" b="0">
                <a:latin typeface="华文新魏" panose="02010800040101010101" pitchFamily="2" charset="-122"/>
                <a:ea typeface="华文新魏" panose="02010800040101010101" pitchFamily="2" charset="-122"/>
              </a:rPr>
              <a:t>   将来临)</a:t>
            </a:r>
            <a:endParaRPr lang="zh-CN" altLang="en-US" sz="2800">
              <a:latin typeface="华文新魏" panose="02010800040101010101" pitchFamily="2" charset="-122"/>
              <a:ea typeface="华文新魏" panose="02010800040101010101" pitchFamily="2" charset="-122"/>
            </a:endParaRPr>
          </a:p>
        </p:txBody>
      </p:sp>
      <p:sp>
        <p:nvSpPr>
          <p:cNvPr id="11" name="文本框 10"/>
          <p:cNvSpPr txBox="1"/>
          <p:nvPr/>
        </p:nvSpPr>
        <p:spPr>
          <a:xfrm>
            <a:off x="7444105" y="4325620"/>
            <a:ext cx="321881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was about to come</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659765" y="5093970"/>
            <a:ext cx="11311890" cy="107632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5. A</a:t>
            </a:r>
            <a:r>
              <a:rPr lang="en-US" sz="3200" b="0">
                <a:latin typeface="Times New Roman" panose="02020603050405020304" pitchFamily="18" charset="0"/>
                <a:cs typeface="Times New Roman" panose="02020603050405020304" pitchFamily="18" charset="0"/>
              </a:rPr>
              <a:t>_______________</a:t>
            </a:r>
            <a:r>
              <a:rPr lang="zh-CN" altLang="en-US" sz="2800" b="0">
                <a:latin typeface="华文新魏" panose="02010800040101010101" pitchFamily="2" charset="-122"/>
                <a:ea typeface="华文新魏" panose="02010800040101010101" pitchFamily="2" charset="-122"/>
              </a:rPr>
              <a:t>(看似猛烈的)</a:t>
            </a:r>
            <a:r>
              <a:rPr lang="en-US" sz="3200" b="0">
                <a:latin typeface="Times New Roman" panose="02020603050405020304" pitchFamily="18" charset="0"/>
                <a:cs typeface="Times New Roman" panose="02020603050405020304" pitchFamily="18" charset="0"/>
              </a:rPr>
              <a:t>wave was ________________.</a:t>
            </a:r>
            <a:endParaRPr lang="en-US" sz="3200" b="0">
              <a:latin typeface="Times New Roman" panose="02020603050405020304" pitchFamily="18" charset="0"/>
              <a:cs typeface="Times New Roman" panose="02020603050405020304" pitchFamily="18" charset="0"/>
            </a:endParaRPr>
          </a:p>
          <a:p>
            <a:pPr indent="0"/>
            <a:r>
              <a:rPr lang="en-US" sz="3200" b="0">
                <a:latin typeface="Times New Roman" panose="02020603050405020304" pitchFamily="18" charset="0"/>
                <a:cs typeface="Times New Roman" panose="02020603050405020304" pitchFamily="18" charset="0"/>
              </a:rPr>
              <a:t>   </a:t>
            </a:r>
            <a:r>
              <a:rPr lang="zh-CN" altLang="en-US" sz="2800" b="0">
                <a:latin typeface="华文新魏" panose="02010800040101010101" pitchFamily="2" charset="-122"/>
                <a:ea typeface="华文新魏" panose="02010800040101010101" pitchFamily="2" charset="-122"/>
              </a:rPr>
              <a:t>(靠近我们)</a:t>
            </a:r>
            <a:endParaRPr lang="zh-CN" altLang="en-US" sz="2800">
              <a:latin typeface="华文新魏" panose="02010800040101010101" pitchFamily="2" charset="-122"/>
              <a:ea typeface="华文新魏" panose="02010800040101010101" pitchFamily="2" charset="-122"/>
            </a:endParaRPr>
          </a:p>
        </p:txBody>
      </p:sp>
      <p:sp>
        <p:nvSpPr>
          <p:cNvPr id="13" name="文本框 12"/>
          <p:cNvSpPr txBox="1"/>
          <p:nvPr/>
        </p:nvSpPr>
        <p:spPr>
          <a:xfrm>
            <a:off x="1365250" y="5093970"/>
            <a:ext cx="302704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powerful-looking</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4" name="文本框 13"/>
          <p:cNvSpPr txBox="1"/>
          <p:nvPr/>
        </p:nvSpPr>
        <p:spPr>
          <a:xfrm>
            <a:off x="8017510" y="5093970"/>
            <a:ext cx="325310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coming towards us</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5" name="文本框 14"/>
          <p:cNvSpPr txBox="1"/>
          <p:nvPr/>
        </p:nvSpPr>
        <p:spPr>
          <a:xfrm>
            <a:off x="659765" y="5988685"/>
            <a:ext cx="11311890" cy="58356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6. T</a:t>
            </a:r>
            <a:r>
              <a:rPr lang="en-US" sz="3200" b="0">
                <a:latin typeface="Times New Roman" panose="02020603050405020304" pitchFamily="18" charset="0"/>
                <a:cs typeface="Times New Roman" panose="02020603050405020304" pitchFamily="18" charset="0"/>
              </a:rPr>
              <a:t>he fierce waves _________________________</a:t>
            </a:r>
            <a:r>
              <a:rPr lang="zh-CN" altLang="en-US" sz="2800" b="0">
                <a:latin typeface="华文新魏" panose="02010800040101010101" pitchFamily="2" charset="-122"/>
                <a:ea typeface="华文新魏" panose="02010800040101010101" pitchFamily="2" charset="-122"/>
              </a:rPr>
              <a:t>(没有消退的迹象)</a:t>
            </a:r>
            <a:r>
              <a:rPr lang="en-US" altLang="zh-CN" sz="2800" b="0">
                <a:latin typeface="华文新魏" panose="02010800040101010101" pitchFamily="2" charset="-122"/>
                <a:ea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endParaRPr>
          </a:p>
        </p:txBody>
      </p:sp>
      <p:sp>
        <p:nvSpPr>
          <p:cNvPr id="16" name="文本框 15"/>
          <p:cNvSpPr txBox="1"/>
          <p:nvPr/>
        </p:nvSpPr>
        <p:spPr>
          <a:xfrm>
            <a:off x="3875405" y="5988685"/>
            <a:ext cx="518350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showed no sign of dying down</a:t>
            </a:r>
            <a:endParaRPr lang="en-US" altLang="zh-CN" sz="320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00">
                                            <p:txEl>
                                              <p:pRg st="0" end="0"/>
                                            </p:txEl>
                                          </p:spTgt>
                                        </p:tgtEl>
                                        <p:attrNameLst>
                                          <p:attrName>style.visibility</p:attrName>
                                        </p:attrNameLst>
                                      </p:cBhvr>
                                      <p:to>
                                        <p:strVal val="visible"/>
                                      </p:to>
                                    </p:set>
                                    <p:animEffect transition="in" filter="box(in)">
                                      <p:cBhvr>
                                        <p:cTn id="17" dur="2000"/>
                                        <p:tgtEl>
                                          <p:spTgt spid="10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ox(in)">
                                      <p:cBhvr>
                                        <p:cTn id="27" dur="20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ox(in)">
                                      <p:cBhvr>
                                        <p:cTn id="32" dur="20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box(in)">
                                      <p:cBhvr>
                                        <p:cTn id="37" dur="20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ox(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Effect transition="in" filter="box(in)">
                                      <p:cBhvr>
                                        <p:cTn id="47" dur="2000"/>
                                        <p:tgtEl>
                                          <p:spTgt spid="1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box(in)">
                                      <p:cBhvr>
                                        <p:cTn id="52" dur="20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nodeType="clickEffect">
                                  <p:stCondLst>
                                    <p:cond delay="0"/>
                                  </p:stCondLst>
                                  <p:childTnLst>
                                    <p:set>
                                      <p:cBhvr>
                                        <p:cTn id="56" dur="1" fill="hold">
                                          <p:stCondLst>
                                            <p:cond delay="0"/>
                                          </p:stCondLst>
                                        </p:cTn>
                                        <p:tgtEl>
                                          <p:spTgt spid="13">
                                            <p:txEl>
                                              <p:pRg st="0" end="0"/>
                                            </p:txEl>
                                          </p:spTgt>
                                        </p:tgtEl>
                                        <p:attrNameLst>
                                          <p:attrName>style.visibility</p:attrName>
                                        </p:attrNameLst>
                                      </p:cBhvr>
                                      <p:to>
                                        <p:strVal val="visible"/>
                                      </p:to>
                                    </p:set>
                                    <p:animEffect transition="in" filter="box(in)">
                                      <p:cBhvr>
                                        <p:cTn id="57" dur="2000"/>
                                        <p:tgtEl>
                                          <p:spTgt spid="13">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nodeType="clickEffect">
                                  <p:stCondLst>
                                    <p:cond delay="0"/>
                                  </p:stCondLst>
                                  <p:childTnLst>
                                    <p:set>
                                      <p:cBhvr>
                                        <p:cTn id="61" dur="1" fill="hold">
                                          <p:stCondLst>
                                            <p:cond delay="0"/>
                                          </p:stCondLst>
                                        </p:cTn>
                                        <p:tgtEl>
                                          <p:spTgt spid="14">
                                            <p:txEl>
                                              <p:pRg st="0" end="0"/>
                                            </p:txEl>
                                          </p:spTgt>
                                        </p:tgtEl>
                                        <p:attrNameLst>
                                          <p:attrName>style.visibility</p:attrName>
                                        </p:attrNameLst>
                                      </p:cBhvr>
                                      <p:to>
                                        <p:strVal val="visible"/>
                                      </p:to>
                                    </p:set>
                                    <p:animEffect transition="in" filter="box(in)">
                                      <p:cBhvr>
                                        <p:cTn id="62" dur="2000"/>
                                        <p:tgtEl>
                                          <p:spTgt spid="14">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box(in)">
                                      <p:cBhvr>
                                        <p:cTn id="67" dur="20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1" nodeType="clickEffect">
                                  <p:stCondLst>
                                    <p:cond delay="0"/>
                                  </p:stCondLst>
                                  <p:childTnLst>
                                    <p:set>
                                      <p:cBhvr>
                                        <p:cTn id="71" dur="1" fill="hold">
                                          <p:stCondLst>
                                            <p:cond delay="0"/>
                                          </p:stCondLst>
                                        </p:cTn>
                                        <p:tgtEl>
                                          <p:spTgt spid="15"/>
                                        </p:tgtEl>
                                        <p:attrNameLst>
                                          <p:attrName>style.visibility</p:attrName>
                                        </p:attrNameLst>
                                      </p:cBhvr>
                                      <p:to>
                                        <p:strVal val="visible"/>
                                      </p:to>
                                    </p:set>
                                    <p:animEffect transition="in" filter="box(in)">
                                      <p:cBhvr>
                                        <p:cTn id="72" dur="2000"/>
                                        <p:tgtEl>
                                          <p:spTgt spid="15"/>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nodeType="clickEffect">
                                  <p:stCondLst>
                                    <p:cond delay="0"/>
                                  </p:stCondLst>
                                  <p:childTnLst>
                                    <p:set>
                                      <p:cBhvr>
                                        <p:cTn id="76" dur="1" fill="hold">
                                          <p:stCondLst>
                                            <p:cond delay="0"/>
                                          </p:stCondLst>
                                        </p:cTn>
                                        <p:tgtEl>
                                          <p:spTgt spid="16">
                                            <p:txEl>
                                              <p:pRg st="0" end="0"/>
                                            </p:txEl>
                                          </p:spTgt>
                                        </p:tgtEl>
                                        <p:attrNameLst>
                                          <p:attrName>style.visibility</p:attrName>
                                        </p:attrNameLst>
                                      </p:cBhvr>
                                      <p:to>
                                        <p:strVal val="visible"/>
                                      </p:to>
                                    </p:set>
                                    <p:animEffect transition="in" filter="box(in)">
                                      <p:cBhvr>
                                        <p:cTn id="77" dur="20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2" grpId="0"/>
      <p:bldP spid="3" grpId="0"/>
      <p:bldP spid="4" grpId="0"/>
      <p:bldP spid="10" grpId="0"/>
      <p:bldP spid="12" grpId="0"/>
      <p:bldP spid="15" grpId="0"/>
      <p:bldP spid="15"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文本框 6"/>
          <p:cNvSpPr txBox="1"/>
          <p:nvPr/>
        </p:nvSpPr>
        <p:spPr>
          <a:xfrm>
            <a:off x="534035" y="1096645"/>
            <a:ext cx="10872470" cy="1076325"/>
          </a:xfrm>
          <a:prstGeom prst="rect">
            <a:avLst/>
          </a:prstGeom>
          <a:noFill/>
        </p:spPr>
        <p:txBody>
          <a:bodyPr wrap="square" rtlCol="0">
            <a:spAutoFit/>
          </a:bodyPr>
          <a:p>
            <a:pPr indent="0">
              <a:buNone/>
            </a:pPr>
            <a:r>
              <a:rPr lang="en-US" altLang="zh-CN" sz="3200">
                <a:latin typeface="Times New Roman" panose="02020603050405020304" pitchFamily="18" charset="0"/>
                <a:cs typeface="Times New Roman" panose="02020603050405020304" pitchFamily="18" charset="0"/>
                <a:sym typeface="+mn-ea"/>
              </a:rPr>
              <a:t>7. The sea was</a:t>
            </a:r>
            <a:r>
              <a:rPr lang="en-US" sz="3200" i="1">
                <a:solidFill>
                  <a:schemeClr val="tx1"/>
                </a:solidFill>
                <a:latin typeface="Times New Roman" panose="02020603050405020304" pitchFamily="18" charset="0"/>
                <a:cs typeface="Times New Roman" panose="02020603050405020304" pitchFamily="18" charset="0"/>
                <a:sym typeface="+mn-ea"/>
              </a:rPr>
              <a:t> _________</a:t>
            </a:r>
            <a:r>
              <a:rPr lang="en-US" altLang="zh-CN" sz="3200">
                <a:latin typeface="华文新魏" panose="02010800040101010101" pitchFamily="2" charset="-122"/>
                <a:ea typeface="华文新魏" panose="02010800040101010101" pitchFamily="2" charset="-122"/>
                <a:cs typeface="华文新魏" panose="02010800040101010101" pitchFamily="2" charset="-122"/>
                <a:sym typeface="+mn-ea"/>
              </a:rPr>
              <a:t>(汹涌的；风浪大的)</a:t>
            </a:r>
            <a:r>
              <a:rPr lang="en-US" altLang="zh-CN" sz="3200">
                <a:latin typeface="Times New Roman" panose="02020603050405020304" pitchFamily="18" charset="0"/>
                <a:cs typeface="Times New Roman" panose="02020603050405020304" pitchFamily="18" charset="0"/>
                <a:sym typeface="+mn-ea"/>
              </a:rPr>
              <a:t> that day and it </a:t>
            </a:r>
            <a:endParaRPr lang="en-US" altLang="zh-CN" sz="3200">
              <a:latin typeface="Times New Roman" panose="02020603050405020304" pitchFamily="18" charset="0"/>
              <a:cs typeface="Times New Roman" panose="02020603050405020304" pitchFamily="18" charset="0"/>
              <a:sym typeface="+mn-ea"/>
            </a:endParaRPr>
          </a:p>
          <a:p>
            <a:pPr indent="0">
              <a:buNone/>
            </a:pPr>
            <a:r>
              <a:rPr lang="en-US" altLang="zh-CN" sz="3200">
                <a:latin typeface="Times New Roman" panose="02020603050405020304" pitchFamily="18" charset="0"/>
                <a:cs typeface="Times New Roman" panose="02020603050405020304" pitchFamily="18" charset="0"/>
                <a:sym typeface="+mn-ea"/>
              </a:rPr>
              <a:t>   was difficult to ________</a:t>
            </a:r>
            <a:r>
              <a:rPr lang="en-US" altLang="zh-CN" sz="3200">
                <a:latin typeface="华文新魏" panose="02010800040101010101" pitchFamily="2" charset="-122"/>
                <a:ea typeface="华文新魏" panose="02010800040101010101" pitchFamily="2" charset="-122"/>
                <a:cs typeface="华文新魏" panose="02010800040101010101" pitchFamily="2" charset="-122"/>
                <a:sym typeface="+mn-ea"/>
              </a:rPr>
              <a:t>(控制) </a:t>
            </a:r>
            <a:r>
              <a:rPr lang="en-US" altLang="zh-CN" sz="3200">
                <a:latin typeface="Times New Roman" panose="02020603050405020304" pitchFamily="18" charset="0"/>
                <a:cs typeface="Times New Roman" panose="02020603050405020304" pitchFamily="18" charset="0"/>
                <a:sym typeface="+mn-ea"/>
              </a:rPr>
              <a:t>the bodyboard.</a:t>
            </a:r>
            <a:endParaRPr lang="en-US" altLang="zh-CN" sz="3200">
              <a:latin typeface="Times New Roman" panose="02020603050405020304" pitchFamily="18" charset="0"/>
              <a:cs typeface="Times New Roman" panose="02020603050405020304" pitchFamily="18" charset="0"/>
              <a:sym typeface="+mn-ea"/>
            </a:endParaRPr>
          </a:p>
        </p:txBody>
      </p:sp>
      <p:sp>
        <p:nvSpPr>
          <p:cNvPr id="2" name="文本框 1"/>
          <p:cNvSpPr txBox="1"/>
          <p:nvPr/>
        </p:nvSpPr>
        <p:spPr>
          <a:xfrm>
            <a:off x="3383915" y="1096645"/>
            <a:ext cx="1240155" cy="583565"/>
          </a:xfrm>
          <a:prstGeom prst="rect">
            <a:avLst/>
          </a:prstGeom>
          <a:noFill/>
        </p:spPr>
        <p:txBody>
          <a:bodyPr wrap="none" rtlCol="0">
            <a:spAutoFit/>
          </a:bodyPr>
          <a:p>
            <a:pPr algn="l"/>
            <a:r>
              <a:rPr lang="en-US" sz="3200" i="1">
                <a:solidFill>
                  <a:srgbClr val="FF0000"/>
                </a:solidFill>
                <a:latin typeface="Times New Roman" panose="02020603050405020304" pitchFamily="18" charset="0"/>
                <a:cs typeface="Times New Roman" panose="02020603050405020304" pitchFamily="18" charset="0"/>
                <a:sym typeface="+mn-ea"/>
              </a:rPr>
              <a:t>rough </a:t>
            </a:r>
            <a:endParaRPr lang="en-US" altLang="zh-CN" sz="3200" i="1">
              <a:solidFill>
                <a:srgbClr val="FF0000"/>
              </a:solidFill>
              <a:latin typeface="Times New Roman" panose="02020603050405020304" pitchFamily="18" charset="0"/>
              <a:cs typeface="Times New Roman" panose="02020603050405020304" pitchFamily="18" charset="0"/>
              <a:sym typeface="+mn-ea"/>
            </a:endParaRPr>
          </a:p>
        </p:txBody>
      </p:sp>
      <p:sp>
        <p:nvSpPr>
          <p:cNvPr id="3" name="文本框 2"/>
          <p:cNvSpPr txBox="1"/>
          <p:nvPr/>
        </p:nvSpPr>
        <p:spPr>
          <a:xfrm>
            <a:off x="3383915" y="1589405"/>
            <a:ext cx="1289050" cy="583565"/>
          </a:xfrm>
          <a:prstGeom prst="rect">
            <a:avLst/>
          </a:prstGeom>
          <a:noFill/>
        </p:spPr>
        <p:txBody>
          <a:bodyPr wrap="none" rtlCol="0">
            <a:spAutoFit/>
          </a:bodyPr>
          <a:p>
            <a:pPr algn="l"/>
            <a:r>
              <a:rPr lang="en-US" sz="3200" i="1">
                <a:solidFill>
                  <a:srgbClr val="FF0000"/>
                </a:solidFill>
                <a:latin typeface="Times New Roman" panose="02020603050405020304" pitchFamily="18" charset="0"/>
                <a:cs typeface="Times New Roman" panose="02020603050405020304" pitchFamily="18" charset="0"/>
                <a:sym typeface="+mn-ea"/>
              </a:rPr>
              <a:t>handle</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5" name="矩形: 圆角 1"/>
          <p:cNvSpPr/>
          <p:nvPr/>
        </p:nvSpPr>
        <p:spPr>
          <a:xfrm>
            <a:off x="362585" y="262255"/>
            <a:ext cx="3183890" cy="626745"/>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自然环境描写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3870960" y="314960"/>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描写波涛汹涌</a:t>
            </a:r>
            <a:endParaRPr lang="zh-CN" altLang="en-US" sz="2800">
              <a:latin typeface="华文新魏" panose="02010800040101010101" pitchFamily="2" charset="-122"/>
              <a:ea typeface="华文新魏" panose="020108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3183890" cy="626745"/>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人文环境描写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3870960" y="314960"/>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描写声音传来</a:t>
            </a:r>
            <a:endParaRPr lang="zh-CN" altLang="en-US" sz="2800">
              <a:latin typeface="华文新魏" panose="02010800040101010101" pitchFamily="2" charset="-122"/>
              <a:ea typeface="华文新魏" panose="02010800040101010101" pitchFamily="2" charset="-122"/>
            </a:endParaRPr>
          </a:p>
        </p:txBody>
      </p:sp>
      <p:sp>
        <p:nvSpPr>
          <p:cNvPr id="2" name="文本框 1"/>
          <p:cNvSpPr txBox="1"/>
          <p:nvPr/>
        </p:nvSpPr>
        <p:spPr>
          <a:xfrm>
            <a:off x="205740" y="3137535"/>
            <a:ext cx="11761470" cy="583565"/>
          </a:xfrm>
          <a:prstGeom prst="rect">
            <a:avLst/>
          </a:prstGeom>
          <a:noFill/>
        </p:spPr>
        <p:txBody>
          <a:bodyPr wrap="square" rtlCol="0">
            <a:spAutoFit/>
          </a:bodyPr>
          <a:p>
            <a:pPr indent="0">
              <a:buFont typeface="Arial" panose="020B0604020202020204" pitchFamily="34" charset="0"/>
              <a:buNone/>
            </a:pPr>
            <a:r>
              <a:rPr lang="en-US" altLang="zh-CN" sz="3200">
                <a:latin typeface="Times New Roman" panose="02020603050405020304" pitchFamily="18" charset="0"/>
                <a:cs typeface="Times New Roman" panose="02020603050405020304" pitchFamily="18" charset="0"/>
              </a:rPr>
              <a:t>4. At that moment, a </a:t>
            </a:r>
            <a:r>
              <a:rPr lang="en-US" altLang="zh-CN" sz="3200" i="1">
                <a:solidFill>
                  <a:srgbClr val="1D41D5"/>
                </a:solidFill>
                <a:latin typeface="Times New Roman" panose="02020603050405020304" pitchFamily="18" charset="0"/>
                <a:cs typeface="Times New Roman" panose="02020603050405020304" pitchFamily="18" charset="0"/>
              </a:rPr>
              <a:t>shrill whistle</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汽</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笛声)</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______________</a:t>
            </a:r>
            <a:r>
              <a:rPr lang="en-US" altLang="zh-CN" sz="3200">
                <a:latin typeface="Times New Roman" panose="02020603050405020304" pitchFamily="18" charset="0"/>
                <a:cs typeface="Times New Roman" panose="02020603050405020304" pitchFamily="18" charset="0"/>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划破天空</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4" name="文本框 3"/>
          <p:cNvSpPr txBox="1"/>
          <p:nvPr/>
        </p:nvSpPr>
        <p:spPr>
          <a:xfrm>
            <a:off x="362585" y="1070610"/>
            <a:ext cx="10050780" cy="583565"/>
          </a:xfrm>
          <a:prstGeom prst="rect">
            <a:avLst/>
          </a:prstGeom>
          <a:noFill/>
        </p:spPr>
        <p:txBody>
          <a:bodyPr wrap="none" rtlCol="0">
            <a:spAutoFit/>
          </a:bodyPr>
          <a:p>
            <a:pPr algn="l"/>
            <a:r>
              <a:rPr lang="en-US" altLang="zh-CN" sz="3200">
                <a:latin typeface="Times New Roman" panose="02020603050405020304" pitchFamily="18" charset="0"/>
                <a:cs typeface="Times New Roman" panose="02020603050405020304" pitchFamily="18" charset="0"/>
                <a:sym typeface="+mn-ea"/>
              </a:rPr>
              <a:t>1. A </a:t>
            </a:r>
            <a:r>
              <a:rPr lang="en-US" altLang="zh-CN" sz="3200" i="1">
                <a:solidFill>
                  <a:srgbClr val="1D41D5"/>
                </a:solidFill>
                <a:latin typeface="Times New Roman" panose="02020603050405020304" pitchFamily="18" charset="0"/>
                <a:cs typeface="Times New Roman" panose="02020603050405020304" pitchFamily="18" charset="0"/>
                <a:sym typeface="+mn-ea"/>
              </a:rPr>
              <a:t>distant</a:t>
            </a:r>
            <a:r>
              <a:rPr lang="en-US" altLang="zh-CN" sz="3200">
                <a:latin typeface="Times New Roman" panose="02020603050405020304" pitchFamily="18" charset="0"/>
                <a:cs typeface="Times New Roman" panose="02020603050405020304" pitchFamily="18" charset="0"/>
                <a:sym typeface="+mn-ea"/>
              </a:rPr>
              <a:t> sound _________________________.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(传入耳朵)</a:t>
            </a:r>
            <a:endParaRPr lang="zh-CN" altLang="en-US"/>
          </a:p>
        </p:txBody>
      </p:sp>
      <p:sp>
        <p:nvSpPr>
          <p:cNvPr id="7" name="文本框 6"/>
          <p:cNvSpPr txBox="1"/>
          <p:nvPr/>
        </p:nvSpPr>
        <p:spPr>
          <a:xfrm>
            <a:off x="4124325" y="1070610"/>
            <a:ext cx="294386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rPr>
              <a:t>reached our ears</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205740" y="1654175"/>
            <a:ext cx="11174730" cy="1076325"/>
          </a:xfrm>
          <a:prstGeom prst="rect">
            <a:avLst/>
          </a:prstGeom>
          <a:noFill/>
        </p:spPr>
        <p:txBody>
          <a:bodyPr wrap="none" rtlCol="0">
            <a:spAutoFit/>
          </a:bodyPr>
          <a:p>
            <a:pPr algn="l"/>
            <a:r>
              <a:rPr lang="en-US" altLang="zh-CN" sz="3200">
                <a:latin typeface="Times New Roman" panose="02020603050405020304" pitchFamily="18" charset="0"/>
                <a:cs typeface="Times New Roman" panose="02020603050405020304" pitchFamily="18" charset="0"/>
                <a:sym typeface="+mn-ea"/>
              </a:rPr>
              <a:t> 2. A soft,</a:t>
            </a:r>
            <a:r>
              <a:rPr lang="en-US" altLang="zh-CN" sz="3200" i="1">
                <a:solidFill>
                  <a:srgbClr val="1D41D5"/>
                </a:solidFill>
                <a:latin typeface="Times New Roman" panose="02020603050405020304" pitchFamily="18" charset="0"/>
                <a:cs typeface="Times New Roman" panose="02020603050405020304" pitchFamily="18" charset="0"/>
                <a:sym typeface="+mn-ea"/>
              </a:rPr>
              <a:t> reedy</a:t>
            </a:r>
            <a:r>
              <a:rPr lang="en-US" altLang="zh-CN"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似笛声的</a:t>
            </a:r>
            <a:r>
              <a:rPr lang="en-US" altLang="zh-CN"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en-US" altLang="zh-CN" sz="3200">
                <a:latin typeface="Times New Roman" panose="02020603050405020304" pitchFamily="18" charset="0"/>
                <a:cs typeface="Times New Roman" panose="02020603050405020304" pitchFamily="18" charset="0"/>
                <a:sym typeface="+mn-ea"/>
              </a:rPr>
              <a:t> sound ___________________________.</a:t>
            </a:r>
            <a:endParaRPr lang="en-US" altLang="zh-CN" sz="3200">
              <a:latin typeface="Times New Roman" panose="02020603050405020304" pitchFamily="18" charset="0"/>
              <a:cs typeface="Times New Roman" panose="02020603050405020304" pitchFamily="18" charset="0"/>
              <a:sym typeface="+mn-ea"/>
            </a:endParaRPr>
          </a:p>
          <a:p>
            <a:pPr algn="l"/>
            <a:r>
              <a:rPr lang="en-US" altLang="zh-CN" sz="3200">
                <a:latin typeface="Times New Roman" panose="02020603050405020304" pitchFamily="18" charset="0"/>
                <a:cs typeface="Times New Roman" panose="02020603050405020304" pitchFamily="18" charset="0"/>
                <a:sym typeface="+mn-ea"/>
              </a:rPr>
              <a:t>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(漂浮在海上)</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9" name="文本框 8"/>
          <p:cNvSpPr txBox="1"/>
          <p:nvPr/>
        </p:nvSpPr>
        <p:spPr>
          <a:xfrm>
            <a:off x="5677535" y="1654175"/>
            <a:ext cx="3700780"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floated across the sea</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0" name="文本框 9"/>
          <p:cNvSpPr txBox="1"/>
          <p:nvPr/>
        </p:nvSpPr>
        <p:spPr>
          <a:xfrm>
            <a:off x="225425" y="2574290"/>
            <a:ext cx="11741785" cy="583565"/>
          </a:xfrm>
          <a:prstGeom prst="rect">
            <a:avLst/>
          </a:prstGeom>
          <a:noFill/>
        </p:spPr>
        <p:txBody>
          <a:bodyPr wrap="none" rtlCol="0">
            <a:spAutoFit/>
          </a:bodyPr>
          <a:p>
            <a:pPr indent="0" algn="l"/>
            <a:r>
              <a:rPr lang="en-US" altLang="zh-CN" sz="3200">
                <a:latin typeface="Times New Roman" panose="02020603050405020304" pitchFamily="18" charset="0"/>
                <a:cs typeface="Times New Roman" panose="02020603050405020304" pitchFamily="18" charset="0"/>
                <a:sym typeface="+mn-ea"/>
              </a:rPr>
              <a:t>3. The sound of the boat _______________________.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(在我们耳内回响)</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1" name="文本框 10"/>
          <p:cNvSpPr txBox="1"/>
          <p:nvPr/>
        </p:nvSpPr>
        <p:spPr>
          <a:xfrm>
            <a:off x="4503420" y="2553970"/>
            <a:ext cx="3700780"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echoed in our ears</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7177405" y="3136900"/>
            <a:ext cx="2372360" cy="583565"/>
          </a:xfrm>
          <a:prstGeom prst="rect">
            <a:avLst/>
          </a:prstGeom>
          <a:noFill/>
        </p:spPr>
        <p:txBody>
          <a:bodyPr wrap="none" rtlCol="0">
            <a:spAutoFit/>
          </a:bodyPr>
          <a:p>
            <a:pPr algn="l"/>
            <a:r>
              <a:rPr lang="en-US" altLang="zh-CN" sz="3200" i="1">
                <a:solidFill>
                  <a:srgbClr val="FF0000"/>
                </a:solidFill>
                <a:latin typeface="Times New Roman" panose="02020603050405020304" pitchFamily="18" charset="0"/>
                <a:cs typeface="Times New Roman" panose="02020603050405020304" pitchFamily="18" charset="0"/>
                <a:sym typeface="+mn-ea"/>
              </a:rPr>
              <a:t>ripped</a:t>
            </a:r>
            <a:r>
              <a:rPr lang="en-US" altLang="zh-CN" sz="3200">
                <a:latin typeface="Times New Roman" panose="02020603050405020304" pitchFamily="18" charset="0"/>
                <a:cs typeface="Times New Roman" panose="02020603050405020304" pitchFamily="18" charset="0"/>
                <a:sym typeface="+mn-ea"/>
              </a:rPr>
              <a:t> the air</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3" name="文本框 12"/>
          <p:cNvSpPr txBox="1"/>
          <p:nvPr/>
        </p:nvSpPr>
        <p:spPr>
          <a:xfrm>
            <a:off x="225425" y="3721100"/>
            <a:ext cx="11979910" cy="1076325"/>
          </a:xfrm>
          <a:prstGeom prst="rect">
            <a:avLst/>
          </a:prstGeom>
          <a:noFill/>
        </p:spPr>
        <p:txBody>
          <a:bodyPr wrap="square" rtlCol="0">
            <a:spAutoFit/>
          </a:bodyPr>
          <a:p>
            <a:pPr indent="0">
              <a:buFont typeface="Arial" panose="020B0604020202020204" pitchFamily="34" charset="0"/>
              <a:buNone/>
            </a:pPr>
            <a:r>
              <a:rPr lang="en-US" altLang="zh-CN" sz="3200">
                <a:latin typeface="Times New Roman" panose="02020603050405020304" pitchFamily="18" charset="0"/>
                <a:cs typeface="Times New Roman" panose="02020603050405020304" pitchFamily="18" charset="0"/>
              </a:rPr>
              <a:t>5. When we were at a loss of what to do, there were </a:t>
            </a:r>
            <a:r>
              <a:rPr lang="en-US" altLang="zh-CN" sz="3200" i="1">
                <a:solidFill>
                  <a:srgbClr val="1D41D5"/>
                </a:solidFill>
                <a:latin typeface="Times New Roman" panose="02020603050405020304" pitchFamily="18" charset="0"/>
                <a:cs typeface="Times New Roman" panose="02020603050405020304" pitchFamily="18" charset="0"/>
              </a:rPr>
              <a:t>rasping </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(刺耳的) </a:t>
            </a:r>
            <a:endPar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endParaRPr>
          </a:p>
          <a:p>
            <a:pPr indent="0">
              <a:buFont typeface="Arial" panose="020B0604020202020204" pitchFamily="34" charset="0"/>
              <a:buNone/>
            </a:pP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     </a:t>
            </a:r>
            <a:r>
              <a:rPr lang="en-US" altLang="zh-CN" sz="3200" i="1">
                <a:solidFill>
                  <a:srgbClr val="1D41D5"/>
                </a:solidFill>
                <a:latin typeface="Times New Roman" panose="02020603050405020304" pitchFamily="18" charset="0"/>
                <a:cs typeface="Times New Roman" panose="02020603050405020304" pitchFamily="18" charset="0"/>
              </a:rPr>
              <a:t>shouts</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(喊叫声)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____________________</a:t>
            </a:r>
            <a:r>
              <a:rPr lang="en-US" altLang="zh-CN" sz="3200">
                <a:latin typeface="Times New Roman" panose="02020603050405020304" pitchFamily="18" charset="0"/>
                <a:cs typeface="Times New Roman" panose="02020603050405020304" pitchFamily="18" charset="0"/>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从远处升起</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4" name="文本框 13"/>
          <p:cNvSpPr txBox="1"/>
          <p:nvPr/>
        </p:nvSpPr>
        <p:spPr>
          <a:xfrm>
            <a:off x="3065780" y="4213860"/>
            <a:ext cx="5455285"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rising from the distance </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5" name="文本框 14"/>
          <p:cNvSpPr txBox="1"/>
          <p:nvPr/>
        </p:nvSpPr>
        <p:spPr>
          <a:xfrm>
            <a:off x="362585" y="4797425"/>
            <a:ext cx="11979910" cy="583565"/>
          </a:xfrm>
          <a:prstGeom prst="rect">
            <a:avLst/>
          </a:prstGeom>
          <a:noFill/>
        </p:spPr>
        <p:txBody>
          <a:bodyPr wrap="square" rtlCol="0">
            <a:spAutoFit/>
          </a:bodyPr>
          <a:p>
            <a:pPr indent="0">
              <a:buFont typeface="Arial" panose="020B0604020202020204" pitchFamily="34" charset="0"/>
              <a:buNone/>
            </a:pPr>
            <a:r>
              <a:rPr lang="en-US" altLang="zh-CN" sz="3200">
                <a:latin typeface="Times New Roman" panose="02020603050405020304" pitchFamily="18" charset="0"/>
                <a:cs typeface="Times New Roman" panose="02020603050405020304" pitchFamily="18" charset="0"/>
              </a:rPr>
              <a:t>6. A ship's  </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____________________</a:t>
            </a:r>
            <a:r>
              <a:rPr lang="en-US" altLang="zh-CN" sz="3200">
                <a:latin typeface="Times New Roman" panose="02020603050405020304" pitchFamily="18" charset="0"/>
                <a:cs typeface="Times New Roman" panose="02020603050405020304" pitchFamily="18" charset="0"/>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喇叭声响起</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6" name="文本框 15"/>
          <p:cNvSpPr txBox="1"/>
          <p:nvPr/>
        </p:nvSpPr>
        <p:spPr>
          <a:xfrm>
            <a:off x="2315210" y="4797425"/>
            <a:ext cx="5455285"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horn sounded</a:t>
            </a:r>
            <a:endParaRPr lang="en-US" sz="3200"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20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box(in)">
                                      <p:cBhvr>
                                        <p:cTn id="37" dur="20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ox(in)">
                                      <p:cBhvr>
                                        <p:cTn id="42" dur="20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ox(in)">
                                      <p:cBhvr>
                                        <p:cTn id="47" dur="20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ox(in)">
                                      <p:cBhvr>
                                        <p:cTn id="52" dur="20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1"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ox(in)">
                                      <p:cBhvr>
                                        <p:cTn id="57" dur="20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ox(in)">
                                      <p:cBhvr>
                                        <p:cTn id="62" dur="20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ox(in)">
                                      <p:cBhvr>
                                        <p:cTn id="6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P spid="11" grpId="0"/>
      <p:bldP spid="2" grpId="0"/>
      <p:bldP spid="12" grpId="0"/>
      <p:bldP spid="13" grpId="0"/>
      <p:bldP spid="14" grpId="0"/>
      <p:bldP spid="14" grpId="1"/>
      <p:bldP spid="15" grpId="0"/>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3244215" y="31559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描写疲倦</a:t>
            </a:r>
            <a:endParaRPr lang="zh-CN" altLang="en-US" sz="2800">
              <a:latin typeface="华文新魏" panose="02010800040101010101" pitchFamily="2" charset="-122"/>
              <a:ea typeface="华文新魏" panose="02010800040101010101" pitchFamily="2" charset="-122"/>
            </a:endParaRPr>
          </a:p>
        </p:txBody>
      </p:sp>
      <p:sp>
        <p:nvSpPr>
          <p:cNvPr id="100" name="文本框 99"/>
          <p:cNvSpPr txBox="1"/>
          <p:nvPr/>
        </p:nvSpPr>
        <p:spPr>
          <a:xfrm>
            <a:off x="362585" y="5194935"/>
            <a:ext cx="11020425" cy="1014730"/>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5. </a:t>
            </a:r>
            <a:r>
              <a:rPr lang="en-US" sz="3200" b="0" i="1">
                <a:solidFill>
                  <a:srgbClr val="1D41D5"/>
                </a:solidFill>
                <a:latin typeface="Times New Roman" panose="02020603050405020304" pitchFamily="18" charset="0"/>
                <a:cs typeface="Times New Roman" panose="02020603050405020304" pitchFamily="18" charset="0"/>
              </a:rPr>
              <a:t>Casting a look at</a:t>
            </a:r>
            <a:r>
              <a:rPr lang="en-US" sz="3200" b="0">
                <a:latin typeface="Times New Roman" panose="02020603050405020304" pitchFamily="18" charset="0"/>
                <a:cs typeface="Times New Roman" panose="02020603050405020304" pitchFamily="18" charset="0"/>
              </a:rPr>
              <a:t> Tom, I could tell he was also ____________</a:t>
            </a:r>
            <a:endParaRPr lang="en-US" sz="3200" b="0">
              <a:latin typeface="Times New Roman" panose="02020603050405020304" pitchFamily="18" charset="0"/>
              <a:cs typeface="Times New Roman" panose="02020603050405020304" pitchFamily="18" charset="0"/>
            </a:endParaRPr>
          </a:p>
          <a:p>
            <a:pPr indent="0"/>
            <a:r>
              <a:rPr lang="en-US" altLang="zh-CN" sz="2800" b="0">
                <a:latin typeface="华文新魏" panose="02010800040101010101" pitchFamily="2" charset="-122"/>
                <a:ea typeface="华文新魏" panose="02010800040101010101" pitchFamily="2" charset="-122"/>
                <a:cs typeface="华文新魏" panose="02010800040101010101" pitchFamily="2" charset="-122"/>
              </a:rPr>
              <a:t>     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(明显地精 疲力尽了)</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2" name="文本框 1"/>
          <p:cNvSpPr txBox="1"/>
          <p:nvPr/>
        </p:nvSpPr>
        <p:spPr>
          <a:xfrm>
            <a:off x="362585" y="1070610"/>
            <a:ext cx="11633200"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1. </a:t>
            </a:r>
            <a:r>
              <a:rPr lang="en-US" sz="3200" i="1">
                <a:solidFill>
                  <a:srgbClr val="1D41D5"/>
                </a:solidFill>
                <a:latin typeface="Times New Roman" panose="02020603050405020304" pitchFamily="18" charset="0"/>
                <a:cs typeface="Times New Roman" panose="02020603050405020304" pitchFamily="18" charset="0"/>
                <a:sym typeface="+mn-ea"/>
              </a:rPr>
              <a:t>Drown in the sea</a:t>
            </a:r>
            <a:r>
              <a:rPr lang="en-US" sz="3200">
                <a:latin typeface="Times New Roman" panose="02020603050405020304" pitchFamily="18" charset="0"/>
                <a:cs typeface="Times New Roman" panose="02020603050405020304" pitchFamily="18" charset="0"/>
                <a:sym typeface="+mn-ea"/>
              </a:rPr>
              <a:t>, I______________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(失去了平衡) </a:t>
            </a:r>
            <a:r>
              <a:rPr lang="en-US" sz="3200">
                <a:latin typeface="Times New Roman" panose="02020603050405020304" pitchFamily="18" charset="0"/>
                <a:cs typeface="Times New Roman" panose="02020603050405020304" pitchFamily="18" charset="0"/>
                <a:sym typeface="+mn-ea"/>
              </a:rPr>
              <a:t>but seized  the </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bodyboard </a:t>
            </a:r>
            <a:r>
              <a:rPr lang="en-US" sz="3200" i="1">
                <a:solidFill>
                  <a:srgbClr val="1D41D5"/>
                </a:solidFill>
                <a:latin typeface="Times New Roman" panose="02020603050405020304" pitchFamily="18" charset="0"/>
                <a:cs typeface="Times New Roman" panose="02020603050405020304" pitchFamily="18" charset="0"/>
                <a:sym typeface="+mn-ea"/>
              </a:rPr>
              <a:t>tightly</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3" name="文本框 2"/>
          <p:cNvSpPr txBox="1"/>
          <p:nvPr/>
        </p:nvSpPr>
        <p:spPr>
          <a:xfrm>
            <a:off x="4124325" y="1070610"/>
            <a:ext cx="2733675"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lost my balance</a:t>
            </a:r>
            <a:endParaRPr lang="en-US" altLang="en-US" sz="3200">
              <a:latin typeface="Times New Roman" panose="02020603050405020304" pitchFamily="18" charset="0"/>
              <a:cs typeface="Times New Roman" panose="02020603050405020304" pitchFamily="18" charset="0"/>
            </a:endParaRPr>
          </a:p>
        </p:txBody>
      </p:sp>
      <p:sp>
        <p:nvSpPr>
          <p:cNvPr id="4" name="文本框 3"/>
          <p:cNvSpPr txBox="1"/>
          <p:nvPr/>
        </p:nvSpPr>
        <p:spPr>
          <a:xfrm>
            <a:off x="362585" y="2037080"/>
            <a:ext cx="11475085"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2. Time passing us, tiredness 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(包围了) </a:t>
            </a:r>
            <a:r>
              <a:rPr lang="en-US" sz="3200">
                <a:latin typeface="Times New Roman" panose="02020603050405020304" pitchFamily="18" charset="0"/>
                <a:cs typeface="Times New Roman" panose="02020603050405020304" pitchFamily="18" charset="0"/>
                <a:sym typeface="+mn-ea"/>
              </a:rPr>
              <a:t>us with my </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feet 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(僵硬/麻木)</a:t>
            </a:r>
            <a:r>
              <a:rPr lang="en-US" sz="3200">
                <a:latin typeface="Times New Roman" panose="02020603050405020304" pitchFamily="18" charset="0"/>
                <a:cs typeface="Times New Roman" panose="02020603050405020304" pitchFamily="18" charset="0"/>
                <a:sym typeface="+mn-ea"/>
              </a:rPr>
              <a:t>and </a:t>
            </a:r>
            <a:r>
              <a:rPr lang="en-US" sz="3200" i="1">
                <a:solidFill>
                  <a:srgbClr val="1D41D5"/>
                </a:solidFill>
                <a:latin typeface="Times New Roman" panose="02020603050405020304" pitchFamily="18" charset="0"/>
                <a:cs typeface="Times New Roman" panose="02020603050405020304" pitchFamily="18" charset="0"/>
                <a:sym typeface="+mn-ea"/>
              </a:rPr>
              <a:t>shivering</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7" name="文本框 6"/>
          <p:cNvSpPr txBox="1"/>
          <p:nvPr/>
        </p:nvSpPr>
        <p:spPr>
          <a:xfrm>
            <a:off x="6002655" y="1946275"/>
            <a:ext cx="158242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engulfed</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8" name="文本框 7"/>
          <p:cNvSpPr txBox="1"/>
          <p:nvPr/>
        </p:nvSpPr>
        <p:spPr>
          <a:xfrm>
            <a:off x="1334135" y="2529840"/>
            <a:ext cx="1809115"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stiff/numb</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9" name="文本框 8"/>
          <p:cNvSpPr txBox="1"/>
          <p:nvPr/>
        </p:nvSpPr>
        <p:spPr>
          <a:xfrm>
            <a:off x="268605" y="3113405"/>
            <a:ext cx="11208385"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 3. ___________________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(尽管很累)</a:t>
            </a:r>
            <a:r>
              <a:rPr lang="en-US" sz="3200">
                <a:latin typeface="Times New Roman" panose="02020603050405020304" pitchFamily="18" charset="0"/>
                <a:cs typeface="Times New Roman" panose="02020603050405020304" pitchFamily="18" charset="0"/>
                <a:sym typeface="+mn-ea"/>
              </a:rPr>
              <a:t>, we didn’t stop. Gritting out </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teeth, we kept swimming.</a:t>
            </a:r>
            <a:r>
              <a:rPr lang="en-US" sz="1200">
                <a:latin typeface="Times New Roman" panose="02020603050405020304" pitchFamily="18" charset="0"/>
                <a:ea typeface="宋体" panose="02010600030101010101" pitchFamily="2" charset="-122"/>
                <a:sym typeface="+mn-ea"/>
              </a:rPr>
              <a:t>  </a:t>
            </a:r>
            <a:endParaRPr lang="zh-CN" altLang="en-US"/>
          </a:p>
        </p:txBody>
      </p:sp>
      <p:sp>
        <p:nvSpPr>
          <p:cNvPr id="10" name="文本框 9"/>
          <p:cNvSpPr txBox="1"/>
          <p:nvPr/>
        </p:nvSpPr>
        <p:spPr>
          <a:xfrm>
            <a:off x="860425" y="3113405"/>
            <a:ext cx="3768090" cy="583565"/>
          </a:xfrm>
          <a:prstGeom prst="rect">
            <a:avLst/>
          </a:prstGeom>
          <a:noFill/>
        </p:spPr>
        <p:txBody>
          <a:bodyPr wrap="none" rtlCol="0">
            <a:spAutoFit/>
          </a:bodyPr>
          <a:p>
            <a:pPr algn="l"/>
            <a:r>
              <a:rPr lang="en-US" sz="3200" i="1">
                <a:solidFill>
                  <a:srgbClr val="FF0000"/>
                </a:solidFill>
                <a:latin typeface="Times New Roman" panose="02020603050405020304" pitchFamily="18" charset="0"/>
                <a:cs typeface="Times New Roman" panose="02020603050405020304" pitchFamily="18" charset="0"/>
                <a:sym typeface="+mn-ea"/>
              </a:rPr>
              <a:t>Exhausted as we were</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11" name="文本框 10"/>
          <p:cNvSpPr txBox="1"/>
          <p:nvPr/>
        </p:nvSpPr>
        <p:spPr>
          <a:xfrm>
            <a:off x="391795" y="4118610"/>
            <a:ext cx="11181715"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4. </a:t>
            </a:r>
            <a:r>
              <a:rPr lang="en-US" sz="3200" i="1">
                <a:solidFill>
                  <a:srgbClr val="1D41D5"/>
                </a:solidFill>
                <a:latin typeface="Times New Roman" panose="02020603050405020304" pitchFamily="18" charset="0"/>
                <a:cs typeface="Times New Roman" panose="02020603050405020304" pitchFamily="18" charset="0"/>
                <a:sym typeface="+mn-ea"/>
              </a:rPr>
              <a:t>After what seemed a century</a:t>
            </a:r>
            <a:r>
              <a:rPr lang="en-US" sz="3200">
                <a:latin typeface="Times New Roman" panose="02020603050405020304" pitchFamily="18" charset="0"/>
                <a:cs typeface="Times New Roman" panose="02020603050405020304" pitchFamily="18" charset="0"/>
                <a:sym typeface="+mn-ea"/>
              </a:rPr>
              <a:t>, I felt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(非常累) </a:t>
            </a:r>
            <a:endPar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endParaRPr>
          </a:p>
          <a:p>
            <a:pPr algn="l"/>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a:t>
            </a:r>
            <a:r>
              <a:rPr lang="en-US" sz="3200">
                <a:latin typeface="Times New Roman" panose="02020603050405020304" pitchFamily="18" charset="0"/>
                <a:cs typeface="Times New Roman" panose="02020603050405020304" pitchFamily="18" charset="0"/>
                <a:sym typeface="+mn-ea"/>
              </a:rPr>
              <a:t>while swimming hard to </a:t>
            </a:r>
            <a:r>
              <a:rPr lang="en-US" sz="3200" i="1">
                <a:solidFill>
                  <a:srgbClr val="1D41D5"/>
                </a:solidFill>
                <a:latin typeface="Times New Roman" panose="02020603050405020304" pitchFamily="18" charset="0"/>
                <a:cs typeface="Times New Roman" panose="02020603050405020304" pitchFamily="18" charset="0"/>
                <a:sym typeface="+mn-ea"/>
              </a:rPr>
              <a:t>keep</a:t>
            </a:r>
            <a:r>
              <a:rPr lang="en-US" sz="3200">
                <a:latin typeface="Times New Roman" panose="02020603050405020304" pitchFamily="18" charset="0"/>
                <a:cs typeface="Times New Roman" panose="02020603050405020304" pitchFamily="18" charset="0"/>
                <a:sym typeface="+mn-ea"/>
              </a:rPr>
              <a:t> myself </a:t>
            </a:r>
            <a:r>
              <a:rPr lang="en-US" sz="3200" i="1">
                <a:solidFill>
                  <a:srgbClr val="1D41D5"/>
                </a:solidFill>
                <a:latin typeface="Times New Roman" panose="02020603050405020304" pitchFamily="18" charset="0"/>
                <a:cs typeface="Times New Roman" panose="02020603050405020304" pitchFamily="18" charset="0"/>
                <a:sym typeface="+mn-ea"/>
              </a:rPr>
              <a:t>afloat</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漂浮着的</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12" name="文本框 11"/>
          <p:cNvSpPr txBox="1"/>
          <p:nvPr/>
        </p:nvSpPr>
        <p:spPr>
          <a:xfrm>
            <a:off x="6570345" y="3530600"/>
            <a:ext cx="3310255" cy="1076325"/>
          </a:xfrm>
          <a:prstGeom prst="rect">
            <a:avLst/>
          </a:prstGeom>
          <a:noFill/>
        </p:spPr>
        <p:txBody>
          <a:bodyPr wrap="none" rtlCol="0">
            <a:spAutoFit/>
          </a:bodyPr>
          <a:p>
            <a:pPr algn="l"/>
            <a:r>
              <a:rPr lang="en-US" sz="3200" i="1">
                <a:solidFill>
                  <a:srgbClr val="FF0000"/>
                </a:solidFill>
                <a:latin typeface="Times New Roman" panose="02020603050405020304" pitchFamily="18" charset="0"/>
                <a:cs typeface="Times New Roman" panose="02020603050405020304" pitchFamily="18" charset="0"/>
                <a:sym typeface="+mn-ea"/>
              </a:rPr>
              <a:t>                 </a:t>
            </a:r>
            <a:r>
              <a:rPr lang="en-US" sz="3200" i="1">
                <a:solidFill>
                  <a:srgbClr val="1D41D5"/>
                </a:solidFill>
                <a:latin typeface="Times New Roman" panose="02020603050405020304" pitchFamily="18" charset="0"/>
                <a:cs typeface="Times New Roman" panose="02020603050405020304" pitchFamily="18" charset="0"/>
                <a:sym typeface="+mn-ea"/>
              </a:rPr>
              <a:t>/fəˈtiːgd/</a:t>
            </a:r>
            <a:endParaRPr lang="en-US" sz="3200" i="1">
              <a:solidFill>
                <a:srgbClr val="1D41D5"/>
              </a:solidFill>
              <a:latin typeface="Times New Roman" panose="02020603050405020304" pitchFamily="18" charset="0"/>
              <a:cs typeface="Times New Roman" panose="02020603050405020304" pitchFamily="18" charset="0"/>
              <a:sym typeface="+mn-ea"/>
            </a:endParaRPr>
          </a:p>
          <a:p>
            <a:pPr algn="l"/>
            <a:r>
              <a:rPr lang="en-US" sz="3200" i="1">
                <a:solidFill>
                  <a:srgbClr val="FF0000"/>
                </a:solidFill>
                <a:latin typeface="Times New Roman" panose="02020603050405020304" pitchFamily="18" charset="0"/>
                <a:cs typeface="Times New Roman" panose="02020603050405020304" pitchFamily="18" charset="0"/>
                <a:sym typeface="+mn-ea"/>
              </a:rPr>
              <a:t>extremely fatigued </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13" name="文本框 12"/>
          <p:cNvSpPr txBox="1"/>
          <p:nvPr/>
        </p:nvSpPr>
        <p:spPr>
          <a:xfrm>
            <a:off x="1504315" y="5194935"/>
            <a:ext cx="9402445" cy="1076325"/>
          </a:xfrm>
          <a:prstGeom prst="rect">
            <a:avLst/>
          </a:prstGeom>
          <a:noFill/>
        </p:spPr>
        <p:txBody>
          <a:bodyPr wrap="none" rtlCol="0" anchor="t">
            <a:spAutoFit/>
          </a:bodyPr>
          <a:p>
            <a:pPr algn="l"/>
            <a:r>
              <a:rPr lang="en-US" altLang="zh-CN">
                <a:solidFill>
                  <a:srgbClr val="000000"/>
                </a:solidFill>
                <a:latin typeface="Times New Roman" panose="02020603050405020304" pitchFamily="18" charset="0"/>
                <a:ea typeface="宋体" panose="02010600030101010101" pitchFamily="2" charset="-122"/>
                <a:sym typeface="+mn-ea"/>
              </a:rPr>
              <a:t>                                                                                                                                 </a:t>
            </a:r>
            <a:r>
              <a:rPr lang="en-US" sz="3200" i="1">
                <a:solidFill>
                  <a:srgbClr val="FF0000"/>
                </a:solidFill>
                <a:latin typeface="Times New Roman" panose="02020603050405020304" pitchFamily="18" charset="0"/>
                <a:cs typeface="Times New Roman" panose="02020603050405020304" pitchFamily="18" charset="0"/>
                <a:sym typeface="+mn-ea"/>
              </a:rPr>
              <a:t>apparently </a:t>
            </a:r>
            <a:endParaRPr lang="en-US" sz="3200" i="1">
              <a:solidFill>
                <a:srgbClr val="FF0000"/>
              </a:solidFill>
              <a:latin typeface="Times New Roman" panose="02020603050405020304" pitchFamily="18" charset="0"/>
              <a:cs typeface="Times New Roman" panose="02020603050405020304" pitchFamily="18" charset="0"/>
              <a:sym typeface="+mn-ea"/>
            </a:endParaRPr>
          </a:p>
          <a:p>
            <a:pPr algn="l"/>
            <a:r>
              <a:rPr lang="en-US" sz="3200" i="1">
                <a:solidFill>
                  <a:srgbClr val="FF0000"/>
                </a:solidFill>
                <a:latin typeface="Times New Roman" panose="02020603050405020304" pitchFamily="18" charset="0"/>
                <a:cs typeface="Times New Roman" panose="02020603050405020304" pitchFamily="18" charset="0"/>
                <a:sym typeface="+mn-ea"/>
              </a:rPr>
              <a:t>worn-out</a:t>
            </a:r>
            <a:endParaRPr lang="en-US" sz="3200"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ox(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ox(in)">
                                      <p:cBhvr>
                                        <p:cTn id="42" dur="2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00"/>
                                        </p:tgtEl>
                                        <p:attrNameLst>
                                          <p:attrName>style.visibility</p:attrName>
                                        </p:attrNameLst>
                                      </p:cBhvr>
                                      <p:to>
                                        <p:strVal val="visible"/>
                                      </p:to>
                                    </p:set>
                                    <p:animEffect transition="in" filter="box(in)">
                                      <p:cBhvr>
                                        <p:cTn id="52" dur="2000"/>
                                        <p:tgtEl>
                                          <p:spTgt spid="100"/>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ox(in)">
                                      <p:cBhvr>
                                        <p:cTn id="5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7" grpId="0"/>
      <p:bldP spid="8" grpId="0"/>
      <p:bldP spid="9" grpId="0"/>
      <p:bldP spid="10" grpId="0"/>
      <p:bldP spid="11" grpId="0"/>
      <p:bldP spid="12" grpId="0"/>
      <p:bldP spid="100"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3279775" y="31559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描写害怕</a:t>
            </a:r>
            <a:endParaRPr lang="zh-CN" altLang="en-US" sz="2800">
              <a:latin typeface="华文新魏" panose="02010800040101010101" pitchFamily="2" charset="-122"/>
              <a:ea typeface="华文新魏" panose="02010800040101010101" pitchFamily="2" charset="-122"/>
            </a:endParaRPr>
          </a:p>
        </p:txBody>
      </p:sp>
      <p:sp>
        <p:nvSpPr>
          <p:cNvPr id="100" name="文本框 99"/>
          <p:cNvSpPr txBox="1"/>
          <p:nvPr/>
        </p:nvSpPr>
        <p:spPr>
          <a:xfrm>
            <a:off x="291465" y="1083310"/>
            <a:ext cx="1087310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1. I took a deep breath and_____________ </a:t>
            </a:r>
            <a:r>
              <a:rPr lang="en-US" sz="2800" b="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害怕地咽了口吐沫</a:t>
            </a:r>
            <a:r>
              <a:rPr lang="en-US" sz="2800" b="0">
                <a:latin typeface="华文新魏" panose="02010800040101010101" pitchFamily="2" charset="-122"/>
                <a:ea typeface="华文新魏" panose="02010800040101010101" pitchFamily="2" charset="-122"/>
                <a:cs typeface="华文新魏" panose="02010800040101010101" pitchFamily="2" charset="-122"/>
              </a:rPr>
              <a:t>)</a:t>
            </a:r>
            <a:r>
              <a:rPr lang="en-US" sz="3200" b="0">
                <a:latin typeface="Times New Roman" panose="02020603050405020304" pitchFamily="18" charset="0"/>
                <a:cs typeface="Times New Roman" panose="02020603050405020304" pitchFamily="18" charset="0"/>
              </a:rPr>
              <a:t>.</a:t>
            </a:r>
            <a:endParaRPr lang="en-US" sz="3200">
              <a:latin typeface="Times New Roman" panose="02020603050405020304" pitchFamily="18" charset="0"/>
              <a:cs typeface="Times New Roman" panose="02020603050405020304" pitchFamily="18" charset="0"/>
            </a:endParaRPr>
          </a:p>
        </p:txBody>
      </p:sp>
      <p:sp>
        <p:nvSpPr>
          <p:cNvPr id="2" name="文本框 1"/>
          <p:cNvSpPr txBox="1"/>
          <p:nvPr/>
        </p:nvSpPr>
        <p:spPr>
          <a:xfrm>
            <a:off x="291465" y="1666875"/>
            <a:ext cx="11765915" cy="107632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2. Watching the shore in the distance, I felt _________ </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(无力的) </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a:p>
            <a:pPr indent="0"/>
            <a:r>
              <a:rPr lang="en-US" sz="3200" b="0">
                <a:latin typeface="Times New Roman" panose="02020603050405020304" pitchFamily="18" charset="0"/>
                <a:cs typeface="Times New Roman" panose="02020603050405020304" pitchFamily="18" charset="0"/>
              </a:rPr>
              <a:t>     </a:t>
            </a:r>
            <a:r>
              <a:rPr lang="en-US" sz="3200" b="0" i="1">
                <a:solidFill>
                  <a:srgbClr val="1D41D5"/>
                </a:solidFill>
                <a:latin typeface="Times New Roman" panose="02020603050405020304" pitchFamily="18" charset="0"/>
                <a:cs typeface="Times New Roman" panose="02020603050405020304" pitchFamily="18" charset="0"/>
              </a:rPr>
              <a:t>as if we were broken tiny boats at the mercy of strong wave</a:t>
            </a:r>
            <a:r>
              <a:rPr lang="en-US" sz="3200" b="0" i="1">
                <a:solidFill>
                  <a:schemeClr val="accent1">
                    <a:lumMod val="50000"/>
                  </a:schemeClr>
                </a:solidFill>
                <a:latin typeface="Times New Roman" panose="02020603050405020304" pitchFamily="18" charset="0"/>
                <a:cs typeface="Times New Roman" panose="02020603050405020304" pitchFamily="18" charset="0"/>
              </a:rPr>
              <a:t>.</a:t>
            </a:r>
            <a:r>
              <a:rPr lang="en-US" sz="3200" b="0">
                <a:solidFill>
                  <a:srgbClr val="C00000"/>
                </a:solidFill>
                <a:latin typeface="Times New Roman" panose="02020603050405020304" pitchFamily="18" charset="0"/>
                <a:cs typeface="Times New Roman" panose="02020603050405020304" pitchFamily="18" charset="0"/>
              </a:rPr>
              <a:t>(simile)</a:t>
            </a:r>
            <a:endParaRPr lang="en-US" sz="3200" b="0">
              <a:solidFill>
                <a:srgbClr val="C00000"/>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4719320" y="1083310"/>
            <a:ext cx="275336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swallowed hard</a:t>
            </a:r>
            <a:endParaRPr lang="en-US" altLang="en-US" sz="3200">
              <a:latin typeface="Times New Roman" panose="02020603050405020304" pitchFamily="18" charset="0"/>
              <a:cs typeface="Times New Roman" panose="02020603050405020304" pitchFamily="18" charset="0"/>
            </a:endParaRPr>
          </a:p>
        </p:txBody>
      </p:sp>
      <p:sp>
        <p:nvSpPr>
          <p:cNvPr id="4" name="文本框 3"/>
          <p:cNvSpPr txBox="1"/>
          <p:nvPr/>
        </p:nvSpPr>
        <p:spPr>
          <a:xfrm>
            <a:off x="7585075" y="1666875"/>
            <a:ext cx="180848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powerless</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7" name="文本框 6"/>
          <p:cNvSpPr txBox="1"/>
          <p:nvPr/>
        </p:nvSpPr>
        <p:spPr>
          <a:xfrm>
            <a:off x="213360" y="2743200"/>
            <a:ext cx="11765915" cy="150685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3. </a:t>
            </a:r>
            <a:r>
              <a:rPr lang="en-US" sz="3200" b="0" i="1">
                <a:solidFill>
                  <a:srgbClr val="1D41D5"/>
                </a:solidFill>
                <a:latin typeface="Times New Roman" panose="02020603050405020304" pitchFamily="18" charset="0"/>
                <a:cs typeface="Times New Roman" panose="02020603050405020304" pitchFamily="18" charset="0"/>
              </a:rPr>
              <a:t>Exhausted and cold</a:t>
            </a:r>
            <a:r>
              <a:rPr lang="en-US" sz="3200" b="0">
                <a:latin typeface="Times New Roman" panose="02020603050405020304" pitchFamily="18" charset="0"/>
                <a:cs typeface="Times New Roman" panose="02020603050405020304" pitchFamily="18" charset="0"/>
              </a:rPr>
              <a:t>, the thought that we might die here flashed </a:t>
            </a:r>
            <a:endParaRPr lang="en-US" sz="3200" b="0">
              <a:latin typeface="Times New Roman" panose="02020603050405020304" pitchFamily="18" charset="0"/>
              <a:cs typeface="Times New Roman" panose="02020603050405020304" pitchFamily="18" charset="0"/>
            </a:endParaRPr>
          </a:p>
          <a:p>
            <a:pPr indent="0"/>
            <a:r>
              <a:rPr lang="en-US" sz="3200" b="0">
                <a:latin typeface="Times New Roman" panose="02020603050405020304" pitchFamily="18" charset="0"/>
                <a:cs typeface="Times New Roman" panose="02020603050405020304" pitchFamily="18" charset="0"/>
              </a:rPr>
              <a:t>   across my mind, which made me_____________________________</a:t>
            </a:r>
            <a:endParaRPr lang="en-US" sz="3200" b="0">
              <a:latin typeface="Times New Roman" panose="02020603050405020304" pitchFamily="18" charset="0"/>
              <a:cs typeface="Times New Roman" panose="02020603050405020304" pitchFamily="18" charset="0"/>
            </a:endParaRPr>
          </a:p>
          <a:p>
            <a:pPr indent="0"/>
            <a:r>
              <a:rPr lang="zh-CN" altLang="en-US" sz="2800" b="0">
                <a:latin typeface="华文新魏" panose="02010800040101010101" pitchFamily="2" charset="-122"/>
                <a:ea typeface="华文新魏" panose="02010800040101010101" pitchFamily="2" charset="-122"/>
                <a:cs typeface="华文新魏" panose="02010800040101010101" pitchFamily="2" charset="-122"/>
              </a:rPr>
              <a:t>    </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_______________________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 (难以控制地发抖)</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8" name="文本框 7"/>
          <p:cNvSpPr txBox="1"/>
          <p:nvPr/>
        </p:nvSpPr>
        <p:spPr>
          <a:xfrm>
            <a:off x="927735" y="3173730"/>
            <a:ext cx="10336530" cy="1076325"/>
          </a:xfrm>
          <a:prstGeom prst="rect">
            <a:avLst/>
          </a:prstGeom>
          <a:noFill/>
        </p:spPr>
        <p:txBody>
          <a:bodyPr wrap="squar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                                                  quiver with an uncontrollable terror/horror/fright</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291465" y="4250055"/>
            <a:ext cx="11401425" cy="107632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4. Looking at the </a:t>
            </a:r>
            <a:r>
              <a:rPr lang="en-US" sz="3200" b="0" i="1">
                <a:solidFill>
                  <a:srgbClr val="1D41D5"/>
                </a:solidFill>
                <a:latin typeface="Times New Roman" panose="02020603050405020304" pitchFamily="18" charset="0"/>
                <a:cs typeface="Times New Roman" panose="02020603050405020304" pitchFamily="18" charset="0"/>
              </a:rPr>
              <a:t>vast</a:t>
            </a:r>
            <a:r>
              <a:rPr lang="en-US" sz="3200" b="0">
                <a:latin typeface="Times New Roman" panose="02020603050405020304" pitchFamily="18" charset="0"/>
                <a:cs typeface="Times New Roman" panose="02020603050405020304" pitchFamily="18" charset="0"/>
              </a:rPr>
              <a:t> sea, I felt a sense of fear ________________ </a:t>
            </a:r>
            <a:endParaRPr lang="en-US" sz="3200" b="0">
              <a:latin typeface="Times New Roman" panose="02020603050405020304" pitchFamily="18" charset="0"/>
              <a:cs typeface="Times New Roman" panose="02020603050405020304" pitchFamily="18" charset="0"/>
            </a:endParaRPr>
          </a:p>
          <a:p>
            <a:pPr indent="0"/>
            <a:r>
              <a:rPr lang="en-US" sz="3200" b="0">
                <a:latin typeface="Times New Roman" panose="02020603050405020304" pitchFamily="18" charset="0"/>
                <a:cs typeface="Times New Roman" panose="02020603050405020304" pitchFamily="18" charset="0"/>
              </a:rPr>
              <a:t>    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(在身体涌动)</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0" name="文本框 9"/>
          <p:cNvSpPr txBox="1"/>
          <p:nvPr/>
        </p:nvSpPr>
        <p:spPr>
          <a:xfrm>
            <a:off x="708660" y="4250055"/>
            <a:ext cx="11129010" cy="1076325"/>
          </a:xfrm>
          <a:prstGeom prst="rect">
            <a:avLst/>
          </a:prstGeom>
          <a:noFill/>
        </p:spPr>
        <p:txBody>
          <a:bodyPr wrap="square" rtlCol="0" anchor="t">
            <a:spAutoFit/>
          </a:bodyPr>
          <a:p>
            <a:pPr marL="342900" indent="-342900"/>
            <a:r>
              <a:rPr lang="en-US" sz="3200" i="1">
                <a:solidFill>
                  <a:srgbClr val="FF0000"/>
                </a:solidFill>
                <a:latin typeface="Times New Roman" panose="02020603050405020304" pitchFamily="18" charset="0"/>
                <a:cs typeface="Times New Roman" panose="02020603050405020304" pitchFamily="18" charset="0"/>
                <a:sym typeface="+mn-ea"/>
              </a:rPr>
              <a:t>                         </a:t>
            </a:r>
            <a:r>
              <a:rPr lang="en-US" sz="3200" i="1">
                <a:solidFill>
                  <a:srgbClr val="1D41D5"/>
                </a:solidFill>
                <a:latin typeface="Times New Roman" panose="02020603050405020304" pitchFamily="18" charset="0"/>
                <a:cs typeface="Times New Roman" panose="02020603050405020304" pitchFamily="18" charset="0"/>
                <a:sym typeface="+mn-ea"/>
              </a:rPr>
              <a:t>      </a:t>
            </a:r>
            <a:r>
              <a:rPr lang="en-US" sz="3200" i="1">
                <a:solidFill>
                  <a:srgbClr val="FF0000"/>
                </a:solidFill>
                <a:latin typeface="Times New Roman" panose="02020603050405020304" pitchFamily="18" charset="0"/>
                <a:cs typeface="Times New Roman" panose="02020603050405020304" pitchFamily="18" charset="0"/>
                <a:sym typeface="+mn-ea"/>
              </a:rPr>
              <a:t>                                            surging through my </a:t>
            </a:r>
            <a:endParaRPr lang="en-US" sz="3200" i="1">
              <a:solidFill>
                <a:srgbClr val="FF0000"/>
              </a:solidFill>
              <a:latin typeface="Times New Roman" panose="02020603050405020304" pitchFamily="18" charset="0"/>
              <a:cs typeface="Times New Roman" panose="02020603050405020304" pitchFamily="18" charset="0"/>
            </a:endParaRPr>
          </a:p>
          <a:p>
            <a:pPr marL="342900" indent="-342900"/>
            <a:r>
              <a:rPr lang="en-US" sz="3200" i="1">
                <a:solidFill>
                  <a:srgbClr val="FF0000"/>
                </a:solidFill>
                <a:latin typeface="Times New Roman" panose="02020603050405020304" pitchFamily="18" charset="0"/>
                <a:cs typeface="Times New Roman" panose="02020603050405020304" pitchFamily="18" charset="0"/>
                <a:sym typeface="+mn-ea"/>
              </a:rPr>
              <a:t> whole body</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291465" y="5326380"/>
            <a:ext cx="11274425" cy="107632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5.  As time ticked by, fear 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(爬上我心头) </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a:p>
            <a:pPr indent="0"/>
            <a:r>
              <a:rPr lang="zh-CN" altLang="en-US" sz="2800" b="0">
                <a:latin typeface="华文新魏" panose="02010800040101010101" pitchFamily="2" charset="-122"/>
                <a:ea typeface="华文新魏" panose="02010800040101010101" pitchFamily="2" charset="-122"/>
                <a:cs typeface="华文新魏" panose="02010800040101010101" pitchFamily="2" charset="-122"/>
              </a:rPr>
              <a:t>     </a:t>
            </a:r>
            <a:r>
              <a:rPr lang="en-US" sz="3200" b="0">
                <a:latin typeface="Times New Roman" panose="02020603050405020304" pitchFamily="18" charset="0"/>
                <a:cs typeface="Times New Roman" panose="02020603050405020304" pitchFamily="18" charset="0"/>
              </a:rPr>
              <a:t>and I could hardly tell how long I could 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(前行).</a:t>
            </a:r>
            <a:endParaRPr lang="en-US" sz="3200">
              <a:latin typeface="Times New Roman" panose="02020603050405020304" pitchFamily="18" charset="0"/>
              <a:cs typeface="Times New Roman" panose="02020603050405020304" pitchFamily="18" charset="0"/>
            </a:endParaRPr>
          </a:p>
        </p:txBody>
      </p:sp>
      <p:grpSp>
        <p:nvGrpSpPr>
          <p:cNvPr id="14" name="组合 13"/>
          <p:cNvGrpSpPr/>
          <p:nvPr/>
        </p:nvGrpSpPr>
        <p:grpSpPr>
          <a:xfrm>
            <a:off x="5034280" y="4948555"/>
            <a:ext cx="4154170" cy="961390"/>
            <a:chOff x="7928" y="7793"/>
            <a:chExt cx="6542" cy="1514"/>
          </a:xfrm>
        </p:grpSpPr>
        <p:sp>
          <p:nvSpPr>
            <p:cNvPr id="12" name="文本框 11"/>
            <p:cNvSpPr txBox="1"/>
            <p:nvPr/>
          </p:nvSpPr>
          <p:spPr>
            <a:xfrm>
              <a:off x="7928" y="8388"/>
              <a:ext cx="6542" cy="919"/>
            </a:xfrm>
            <a:prstGeom prst="rect">
              <a:avLst/>
            </a:prstGeom>
            <a:noFill/>
          </p:spPr>
          <p:txBody>
            <a:bodyPr wrap="square" rtlCol="0" anchor="t">
              <a:spAutoFit/>
            </a:bodyPr>
            <a:p>
              <a:pPr marL="342900" indent="-342900"/>
              <a:r>
                <a:rPr lang="en-US" sz="3200" i="1">
                  <a:solidFill>
                    <a:srgbClr val="FF0000"/>
                  </a:solidFill>
                  <a:latin typeface="Times New Roman" panose="02020603050405020304" pitchFamily="18" charset="0"/>
                  <a:cs typeface="Times New Roman" panose="02020603050405020304" pitchFamily="18" charset="0"/>
                  <a:sym typeface="+mn-ea"/>
                </a:rPr>
                <a:t>crept upon my heart</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3" name="文本框 12"/>
            <p:cNvSpPr txBox="1"/>
            <p:nvPr/>
          </p:nvSpPr>
          <p:spPr>
            <a:xfrm>
              <a:off x="8744" y="7793"/>
              <a:ext cx="2271" cy="919"/>
            </a:xfrm>
            <a:prstGeom prst="rect">
              <a:avLst/>
            </a:prstGeom>
            <a:noFill/>
          </p:spPr>
          <p:txBody>
            <a:bodyPr wrap="none" rtlCol="0">
              <a:spAutoFit/>
            </a:bodyPr>
            <a:p>
              <a:pPr algn="l"/>
              <a:r>
                <a:rPr lang="en-US" sz="3200">
                  <a:solidFill>
                    <a:srgbClr val="1D41D5"/>
                  </a:solidFill>
                  <a:latin typeface="Times New Roman" panose="02020603050405020304" pitchFamily="18" charset="0"/>
                  <a:cs typeface="Times New Roman" panose="02020603050405020304" pitchFamily="18" charset="0"/>
                  <a:sym typeface="+mn-ea"/>
                </a:rPr>
                <a:t> (creep)</a:t>
              </a:r>
              <a:endParaRPr lang="en-US" altLang="en-US" sz="3200">
                <a:solidFill>
                  <a:srgbClr val="1D41D5"/>
                </a:solidFill>
                <a:latin typeface="Times New Roman" panose="02020603050405020304" pitchFamily="18" charset="0"/>
                <a:cs typeface="Times New Roman" panose="02020603050405020304" pitchFamily="18" charset="0"/>
                <a:sym typeface="+mn-ea"/>
              </a:endParaRPr>
            </a:p>
          </p:txBody>
        </p:sp>
      </p:grpSp>
      <p:sp>
        <p:nvSpPr>
          <p:cNvPr id="15" name="文本框 14"/>
          <p:cNvSpPr txBox="1"/>
          <p:nvPr/>
        </p:nvSpPr>
        <p:spPr>
          <a:xfrm>
            <a:off x="7379970" y="5909945"/>
            <a:ext cx="181991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plough on</a:t>
            </a:r>
            <a:endParaRPr lang="en-US"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6" name="矩形: 圆角 1"/>
          <p:cNvSpPr/>
          <p:nvPr/>
        </p:nvSpPr>
        <p:spPr>
          <a:xfrm>
            <a:off x="362585" y="262255"/>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box(in)">
                                      <p:cBhvr>
                                        <p:cTn id="7" dur="2000"/>
                                        <p:tgtEl>
                                          <p:spTgt spid="10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2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20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ox(in)">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ox(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box(in)">
                                      <p:cBhvr>
                                        <p:cTn id="47" dur="2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ox(in)">
                                      <p:cBhvr>
                                        <p:cTn id="52" dur="20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ox(in)">
                                      <p:cBhvr>
                                        <p:cTn id="5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2" grpId="0"/>
      <p:bldP spid="3" grpId="0"/>
      <p:bldP spid="4" grpId="0"/>
      <p:bldP spid="7" grpId="0"/>
      <p:bldP spid="8" grpId="0"/>
      <p:bldP spid="9" grpId="0"/>
      <p:bldP spid="10" grpId="0"/>
      <p:bldP spid="11" grpId="0"/>
      <p:bldP spid="1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11" name="文本框 10"/>
          <p:cNvSpPr txBox="1"/>
          <p:nvPr/>
        </p:nvSpPr>
        <p:spPr>
          <a:xfrm>
            <a:off x="362585" y="1079500"/>
            <a:ext cx="11274425" cy="1014730"/>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6.  The thought of hopelessness _________________________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(让</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a:p>
            <a:pPr indent="0"/>
            <a:r>
              <a:rPr lang="zh-CN" altLang="en-US" sz="2800" b="0">
                <a:latin typeface="华文新魏" panose="02010800040101010101" pitchFamily="2" charset="-122"/>
                <a:ea typeface="华文新魏" panose="02010800040101010101" pitchFamily="2" charset="-122"/>
                <a:cs typeface="华文新魏" panose="02010800040101010101" pitchFamily="2" charset="-122"/>
              </a:rPr>
              <a:t>     我后脊背发凉)</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6" name="文本框 5"/>
          <p:cNvSpPr txBox="1"/>
          <p:nvPr/>
        </p:nvSpPr>
        <p:spPr>
          <a:xfrm>
            <a:off x="3279775" y="26225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描写害怕</a:t>
            </a:r>
            <a:endParaRPr lang="zh-CN" altLang="en-US" sz="2800">
              <a:latin typeface="华文新魏" panose="02010800040101010101" pitchFamily="2" charset="-122"/>
              <a:ea typeface="华文新魏" panose="02010800040101010101" pitchFamily="2" charset="-122"/>
            </a:endParaRPr>
          </a:p>
        </p:txBody>
      </p:sp>
      <p:sp>
        <p:nvSpPr>
          <p:cNvPr id="3" name="文本框 2"/>
          <p:cNvSpPr txBox="1"/>
          <p:nvPr/>
        </p:nvSpPr>
        <p:spPr>
          <a:xfrm>
            <a:off x="5643880" y="1079500"/>
            <a:ext cx="460756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sent shivers down my spine</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2" name="文本框 1"/>
          <p:cNvSpPr txBox="1"/>
          <p:nvPr/>
        </p:nvSpPr>
        <p:spPr>
          <a:xfrm>
            <a:off x="362585" y="2094230"/>
            <a:ext cx="1127442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7.  I was _________________________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(被恐惧感淹没)</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4" name="文本框 3"/>
          <p:cNvSpPr txBox="1"/>
          <p:nvPr/>
        </p:nvSpPr>
        <p:spPr>
          <a:xfrm>
            <a:off x="2009775" y="2094230"/>
            <a:ext cx="507873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flooded with a sense of horror</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7" name="文本框 6"/>
          <p:cNvSpPr txBox="1"/>
          <p:nvPr/>
        </p:nvSpPr>
        <p:spPr>
          <a:xfrm>
            <a:off x="458470" y="2677795"/>
            <a:ext cx="1127442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8. Seeing this, I felt my fear 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(剧增)</a:t>
            </a:r>
            <a:r>
              <a:rPr lang="en-US" sz="3200" b="0">
                <a:latin typeface="Times New Roman" panose="02020603050405020304" pitchFamily="18" charset="0"/>
                <a:cs typeface="Times New Roman" panose="02020603050405020304" pitchFamily="18" charset="0"/>
              </a:rPr>
              <a:t> inside.</a:t>
            </a:r>
            <a:endParaRPr lang="en-US" sz="3200" b="0">
              <a:latin typeface="Times New Roman" panose="02020603050405020304" pitchFamily="18" charset="0"/>
              <a:cs typeface="Times New Roman" panose="02020603050405020304" pitchFamily="18" charset="0"/>
            </a:endParaRPr>
          </a:p>
        </p:txBody>
      </p:sp>
      <p:sp>
        <p:nvSpPr>
          <p:cNvPr id="8" name="文本框 7"/>
          <p:cNvSpPr txBox="1"/>
          <p:nvPr/>
        </p:nvSpPr>
        <p:spPr>
          <a:xfrm>
            <a:off x="5334000" y="2677795"/>
            <a:ext cx="333629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growing/increasing</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9" name="文本框 8"/>
          <p:cNvSpPr txBox="1"/>
          <p:nvPr/>
        </p:nvSpPr>
        <p:spPr>
          <a:xfrm>
            <a:off x="458470" y="3261360"/>
            <a:ext cx="1127442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9. I felt 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(一阵焦虑)</a:t>
            </a:r>
            <a:r>
              <a:rPr lang="en-US" sz="3200" b="0">
                <a:latin typeface="Times New Roman" panose="02020603050405020304" pitchFamily="18" charset="0"/>
                <a:cs typeface="Times New Roman" panose="02020603050405020304" pitchFamily="18" charset="0"/>
              </a:rPr>
              <a:t> 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(袭来)</a:t>
            </a:r>
            <a:r>
              <a:rPr lang="en-US" sz="3200" b="0">
                <a:latin typeface="Times New Roman" panose="02020603050405020304" pitchFamily="18" charset="0"/>
                <a:cs typeface="Times New Roman" panose="02020603050405020304" pitchFamily="18" charset="0"/>
              </a:rPr>
              <a:t>.</a:t>
            </a:r>
            <a:endParaRPr lang="en-US" sz="3200" b="0">
              <a:latin typeface="Times New Roman" panose="02020603050405020304" pitchFamily="18" charset="0"/>
              <a:cs typeface="Times New Roman" panose="02020603050405020304" pitchFamily="18" charset="0"/>
            </a:endParaRPr>
          </a:p>
        </p:txBody>
      </p:sp>
      <p:sp>
        <p:nvSpPr>
          <p:cNvPr id="10" name="文本框 9"/>
          <p:cNvSpPr txBox="1"/>
          <p:nvPr/>
        </p:nvSpPr>
        <p:spPr>
          <a:xfrm>
            <a:off x="1887855" y="3261360"/>
            <a:ext cx="3015615" cy="583565"/>
          </a:xfrm>
          <a:prstGeom prst="rect">
            <a:avLst/>
          </a:prstGeom>
          <a:noFill/>
        </p:spPr>
        <p:txBody>
          <a:bodyPr wrap="none" rtlCol="0">
            <a:spAutoFit/>
          </a:bodyPr>
          <a:p>
            <a:r>
              <a:rPr lang="en-US" altLang="zh-CN" sz="3200" i="1">
                <a:solidFill>
                  <a:srgbClr val="FF0000"/>
                </a:solidFill>
                <a:latin typeface="Times New Roman" panose="02020603050405020304" pitchFamily="18" charset="0"/>
                <a:cs typeface="Times New Roman" panose="02020603050405020304" pitchFamily="18" charset="0"/>
                <a:sym typeface="+mn-ea"/>
              </a:rPr>
              <a:t>a wave of anxiety</a:t>
            </a:r>
            <a:endParaRPr lang="en-US" altLang="zh-CN" sz="3200" i="1">
              <a:solidFill>
                <a:srgbClr val="FF0000"/>
              </a:solidFill>
              <a:latin typeface="Times New Roman" panose="02020603050405020304" pitchFamily="18" charset="0"/>
              <a:cs typeface="Times New Roman" panose="02020603050405020304" pitchFamily="18" charset="0"/>
              <a:sym typeface="+mn-ea"/>
            </a:endParaRPr>
          </a:p>
        </p:txBody>
      </p:sp>
      <p:sp>
        <p:nvSpPr>
          <p:cNvPr id="12" name="文本框 11"/>
          <p:cNvSpPr txBox="1"/>
          <p:nvPr/>
        </p:nvSpPr>
        <p:spPr>
          <a:xfrm>
            <a:off x="6852285" y="3261360"/>
            <a:ext cx="3399155" cy="107632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swept over my body</a:t>
            </a:r>
            <a:endParaRPr lang="en-US" sz="3200" i="1">
              <a:solidFill>
                <a:srgbClr val="FF0000"/>
              </a:solidFill>
              <a:latin typeface="Times New Roman" panose="02020603050405020304" pitchFamily="18" charset="0"/>
              <a:cs typeface="Times New Roman" panose="02020603050405020304" pitchFamily="18" charset="0"/>
              <a:sym typeface="+mn-ea"/>
            </a:endParaRPr>
          </a:p>
          <a:p>
            <a:r>
              <a:rPr lang="en-US" sz="3200">
                <a:solidFill>
                  <a:srgbClr val="1D41D5"/>
                </a:solidFill>
                <a:latin typeface="Times New Roman" panose="02020603050405020304" pitchFamily="18" charset="0"/>
                <a:cs typeface="Times New Roman" panose="02020603050405020304" pitchFamily="18" charset="0"/>
                <a:sym typeface="+mn-ea"/>
              </a:rPr>
              <a:t>sweep</a:t>
            </a:r>
            <a:endParaRPr lang="en-US" sz="3200">
              <a:solidFill>
                <a:srgbClr val="1D41D5"/>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2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20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ox(in)">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ox(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3" grpId="0"/>
      <p:bldP spid="2" grpId="0"/>
      <p:bldP spid="4" grpId="0"/>
      <p:bldP spid="7" grpId="0"/>
      <p:bldP spid="8" grpId="0"/>
      <p:bldP spid="9" grpId="0"/>
      <p:bldP spid="10"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timg (3)"/>
          <p:cNvPicPr>
            <a:picLocks noChangeAspect="1"/>
          </p:cNvPicPr>
          <p:nvPr/>
        </p:nvPicPr>
        <p:blipFill>
          <a:blip r:embed="rId1"/>
          <a:stretch>
            <a:fillRect/>
          </a:stretch>
        </p:blipFill>
        <p:spPr>
          <a:xfrm>
            <a:off x="-30480" y="-25400"/>
            <a:ext cx="12231370" cy="6876415"/>
          </a:xfrm>
          <a:prstGeom prst="rect">
            <a:avLst/>
          </a:prstGeom>
        </p:spPr>
      </p:pic>
      <p:sp>
        <p:nvSpPr>
          <p:cNvPr id="3" name="文本框 2"/>
          <p:cNvSpPr txBox="1"/>
          <p:nvPr/>
        </p:nvSpPr>
        <p:spPr>
          <a:xfrm>
            <a:off x="7334885" y="5217795"/>
            <a:ext cx="4528820" cy="583565"/>
          </a:xfrm>
          <a:prstGeom prst="rect">
            <a:avLst/>
          </a:prstGeom>
          <a:noFill/>
        </p:spPr>
        <p:txBody>
          <a:bodyPr wrap="square" rtlCol="0">
            <a:spAutoFit/>
          </a:bodyPr>
          <a:p>
            <a:r>
              <a:rPr lang="en-US" altLang="zh-CN" sz="3200" b="1">
                <a:solidFill>
                  <a:schemeClr val="bg1"/>
                </a:solidFill>
                <a:latin typeface="华文新魏" panose="02010800040101010101" pitchFamily="2" charset="-122"/>
                <a:ea typeface="华文新魏" panose="02010800040101010101" pitchFamily="2" charset="-122"/>
                <a:cs typeface="华文新魏" panose="02010800040101010101" pitchFamily="2" charset="-122"/>
              </a:rPr>
              <a:t>2019 </a:t>
            </a:r>
            <a:r>
              <a:rPr lang="zh-CN" altLang="en-US" sz="3200" b="1">
                <a:solidFill>
                  <a:schemeClr val="bg1"/>
                </a:solidFill>
                <a:latin typeface="华文新魏" panose="02010800040101010101" pitchFamily="2" charset="-122"/>
                <a:ea typeface="华文新魏" panose="02010800040101010101" pitchFamily="2" charset="-122"/>
                <a:cs typeface="华文新魏" panose="02010800040101010101" pitchFamily="2" charset="-122"/>
              </a:rPr>
              <a:t>稽阳联考读后续写</a:t>
            </a:r>
            <a:endParaRPr lang="zh-CN" altLang="en-US" sz="3200" b="1">
              <a:solidFill>
                <a:schemeClr val="bg1"/>
              </a:solidFill>
              <a:latin typeface="华文新魏" panose="02010800040101010101" pitchFamily="2" charset="-122"/>
              <a:ea typeface="华文新魏" panose="02010800040101010101" pitchFamily="2" charset="-122"/>
              <a:cs typeface="华文新魏" panose="02010800040101010101" pitchFamily="2"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3870960" y="314960"/>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描写挣扎努力</a:t>
            </a:r>
            <a:endParaRPr lang="zh-CN" altLang="en-US" sz="2800">
              <a:latin typeface="华文新魏" panose="02010800040101010101" pitchFamily="2" charset="-122"/>
              <a:ea typeface="华文新魏" panose="02010800040101010101" pitchFamily="2" charset="-122"/>
            </a:endParaRPr>
          </a:p>
        </p:txBody>
      </p:sp>
      <p:sp>
        <p:nvSpPr>
          <p:cNvPr id="3" name="文本框 2"/>
          <p:cNvSpPr txBox="1"/>
          <p:nvPr/>
        </p:nvSpPr>
        <p:spPr>
          <a:xfrm>
            <a:off x="362585" y="1089660"/>
            <a:ext cx="11045190" cy="58356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1. Tom looked 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(若有所思)</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2" name="矩形: 圆角 1"/>
          <p:cNvSpPr/>
          <p:nvPr/>
        </p:nvSpPr>
        <p:spPr>
          <a:xfrm>
            <a:off x="597535" y="314960"/>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4" name="文本框 3"/>
          <p:cNvSpPr txBox="1"/>
          <p:nvPr/>
        </p:nvSpPr>
        <p:spPr>
          <a:xfrm>
            <a:off x="3023870" y="1089660"/>
            <a:ext cx="1876425"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thoughtful</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7" name="文本框 6"/>
          <p:cNvSpPr txBox="1"/>
          <p:nvPr/>
        </p:nvSpPr>
        <p:spPr>
          <a:xfrm>
            <a:off x="362585" y="1673225"/>
            <a:ext cx="11593830" cy="107632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2. “We need to think out a way!” I </a:t>
            </a:r>
            <a:r>
              <a:rPr lang="en-US" sz="3200" i="1">
                <a:solidFill>
                  <a:srgbClr val="1D41D5"/>
                </a:solidFill>
                <a:latin typeface="Times New Roman" panose="02020603050405020304" pitchFamily="18" charset="0"/>
                <a:cs typeface="Times New Roman" panose="02020603050405020304" pitchFamily="18" charset="0"/>
              </a:rPr>
              <a:t>muttered </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喃喃自语</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en-US" sz="3200">
                <a:latin typeface="Times New Roman" panose="02020603050405020304" pitchFamily="18" charset="0"/>
                <a:cs typeface="Times New Roman" panose="02020603050405020304" pitchFamily="18" charset="0"/>
              </a:rPr>
              <a:t>, ___________</a:t>
            </a:r>
            <a:endParaRPr lang="en-US" sz="32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     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(绞尽脑汁)</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8" name="文本框 7"/>
          <p:cNvSpPr txBox="1"/>
          <p:nvPr/>
        </p:nvSpPr>
        <p:spPr>
          <a:xfrm>
            <a:off x="937260" y="1673225"/>
            <a:ext cx="10895330" cy="107632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rPr>
              <a:t>                                                                                       scratching  </a:t>
            </a:r>
            <a:endParaRPr lang="en-US" sz="3200">
              <a:solidFill>
                <a:srgbClr val="FF0000"/>
              </a:solidFill>
              <a:latin typeface="Times New Roman" panose="02020603050405020304" pitchFamily="18" charset="0"/>
              <a:cs typeface="Times New Roman" panose="02020603050405020304" pitchFamily="18" charset="0"/>
            </a:endParaRPr>
          </a:p>
          <a:p>
            <a:pPr algn="l"/>
            <a:r>
              <a:rPr lang="en-US" sz="3200">
                <a:solidFill>
                  <a:srgbClr val="FF0000"/>
                </a:solidFill>
                <a:latin typeface="Times New Roman" panose="02020603050405020304" pitchFamily="18" charset="0"/>
                <a:cs typeface="Times New Roman" panose="02020603050405020304" pitchFamily="18" charset="0"/>
              </a:rPr>
              <a:t>my head</a:t>
            </a:r>
            <a:endParaRPr lang="en-US" sz="3200">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362585" y="2749550"/>
            <a:ext cx="11045190" cy="58356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3. ...,We swam  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(全力以赴地)</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0" name="文本框 9"/>
          <p:cNvSpPr txBox="1"/>
          <p:nvPr/>
        </p:nvSpPr>
        <p:spPr>
          <a:xfrm>
            <a:off x="3023870" y="2749550"/>
            <a:ext cx="2418080"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tooth and nail</a:t>
            </a:r>
            <a:endParaRPr 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1" name="文本框 10"/>
          <p:cNvSpPr txBox="1"/>
          <p:nvPr/>
        </p:nvSpPr>
        <p:spPr>
          <a:xfrm>
            <a:off x="362585" y="3333115"/>
            <a:ext cx="11470005" cy="58356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4. We 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(不遗余力地) </a:t>
            </a:r>
            <a:r>
              <a:rPr lang="en-US" sz="3200">
                <a:latin typeface="Times New Roman" panose="02020603050405020304" pitchFamily="18" charset="0"/>
                <a:cs typeface="Times New Roman" panose="02020603050405020304" pitchFamily="18" charset="0"/>
              </a:rPr>
              <a:t>to swim towards the shore.</a:t>
            </a:r>
            <a:endParaRPr lang="en-US" sz="3200">
              <a:latin typeface="Times New Roman" panose="02020603050405020304" pitchFamily="18" charset="0"/>
              <a:cs typeface="Times New Roman" panose="02020603050405020304" pitchFamily="18" charset="0"/>
            </a:endParaRPr>
          </a:p>
        </p:txBody>
      </p:sp>
      <p:sp>
        <p:nvSpPr>
          <p:cNvPr id="12" name="文本框 11"/>
          <p:cNvSpPr txBox="1"/>
          <p:nvPr/>
        </p:nvSpPr>
        <p:spPr>
          <a:xfrm>
            <a:off x="1599565" y="3333115"/>
            <a:ext cx="3165475"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spared no effort to</a:t>
            </a:r>
            <a:endParaRPr 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3" name="文本框 12"/>
          <p:cNvSpPr txBox="1"/>
          <p:nvPr/>
        </p:nvSpPr>
        <p:spPr>
          <a:xfrm>
            <a:off x="424180" y="3916680"/>
            <a:ext cx="11470005" cy="107632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5. We _________________________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(互换了坚定的神情)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en-US" sz="3200">
                <a:solidFill>
                  <a:srgbClr val="FF0000"/>
                </a:solidFill>
                <a:latin typeface="Times New Roman" panose="02020603050405020304" pitchFamily="18" charset="0"/>
                <a:cs typeface="Times New Roman" panose="02020603050405020304" pitchFamily="18" charset="0"/>
              </a:rPr>
              <a:t> then</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    </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a:p>
            <a:pPr indent="0">
              <a:buFont typeface="Arial" panose="020B0604020202020204" pitchFamily="34" charset="0"/>
              <a:buNone/>
            </a:pPr>
            <a:r>
              <a:rPr lang="en-US" altLang="zh-CN" sz="2800">
                <a:latin typeface="华文新魏" panose="02010800040101010101" pitchFamily="2" charset="-122"/>
                <a:ea typeface="华文新魏" panose="02010800040101010101" pitchFamily="2" charset="-122"/>
                <a:cs typeface="华文新魏" panose="02010800040101010101" pitchFamily="2" charset="-122"/>
              </a:rPr>
              <a:t>    </a:t>
            </a:r>
            <a:r>
              <a:rPr lang="en-US" sz="3200">
                <a:solidFill>
                  <a:srgbClr val="1D41D5"/>
                </a:solidFill>
                <a:latin typeface="Times New Roman" panose="02020603050405020304" pitchFamily="18" charset="0"/>
                <a:cs typeface="Times New Roman" panose="02020603050405020304" pitchFamily="18" charset="0"/>
              </a:rPr>
              <a:t>ploughed on </a:t>
            </a:r>
            <a:r>
              <a:rPr lang="en-US" sz="32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zh-CN" altLang="en-US" sz="32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继续前行</a:t>
            </a:r>
            <a:r>
              <a:rPr lang="en-US" sz="32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 </a:t>
            </a:r>
            <a:r>
              <a:rPr lang="en-US" sz="3200">
                <a:latin typeface="Times New Roman" panose="02020603050405020304" pitchFamily="18" charset="0"/>
                <a:cs typeface="Times New Roman" panose="02020603050405020304" pitchFamily="18" charset="0"/>
              </a:rPr>
              <a:t>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(难以置信的速度)</a:t>
            </a:r>
            <a:r>
              <a:rPr lang="en-US" sz="3200">
                <a:latin typeface="Times New Roman" panose="02020603050405020304" pitchFamily="18" charset="0"/>
                <a:cs typeface="Times New Roman" panose="02020603050405020304" pitchFamily="18" charset="0"/>
              </a:rPr>
              <a:t>.</a:t>
            </a:r>
            <a:endParaRPr lang="en-US" sz="3200">
              <a:latin typeface="Times New Roman" panose="02020603050405020304" pitchFamily="18" charset="0"/>
              <a:cs typeface="Times New Roman" panose="02020603050405020304" pitchFamily="18" charset="0"/>
            </a:endParaRPr>
          </a:p>
        </p:txBody>
      </p:sp>
      <p:sp>
        <p:nvSpPr>
          <p:cNvPr id="14" name="文本框 13"/>
          <p:cNvSpPr txBox="1"/>
          <p:nvPr/>
        </p:nvSpPr>
        <p:spPr>
          <a:xfrm>
            <a:off x="1599565" y="3916680"/>
            <a:ext cx="4956175"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exchanged a determined look</a:t>
            </a:r>
            <a:endParaRPr lang="en-US" sz="3200">
              <a:solidFill>
                <a:srgbClr val="FF0000"/>
              </a:solidFill>
              <a:latin typeface="Times New Roman" panose="02020603050405020304" pitchFamily="18" charset="0"/>
              <a:cs typeface="Times New Roman" panose="02020603050405020304" pitchFamily="18" charset="0"/>
              <a:sym typeface="+mn-ea"/>
            </a:endParaRPr>
          </a:p>
        </p:txBody>
      </p:sp>
      <p:sp>
        <p:nvSpPr>
          <p:cNvPr id="15" name="文本框 14"/>
          <p:cNvSpPr txBox="1"/>
          <p:nvPr/>
        </p:nvSpPr>
        <p:spPr>
          <a:xfrm>
            <a:off x="4765040" y="4500245"/>
            <a:ext cx="3714750"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at an incredible speed</a:t>
            </a:r>
            <a:endParaRPr lang="en-US" sz="3200">
              <a:solidFill>
                <a:srgbClr val="FF0000"/>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1"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ox(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ox(in)">
                                      <p:cBhvr>
                                        <p:cTn id="42" dur="2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ox(in)">
                                      <p:cBhvr>
                                        <p:cTn id="52" dur="20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ox(in)">
                                      <p:cBhvr>
                                        <p:cTn id="57" dur="20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ox(in)">
                                      <p:cBhvr>
                                        <p:cTn id="6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8" grpId="0"/>
      <p:bldP spid="8" grpId="1"/>
      <p:bldP spid="9" grpId="0"/>
      <p:bldP spid="10" grpId="0"/>
      <p:bldP spid="11" grpId="0"/>
      <p:bldP spid="12" grpId="0"/>
      <p:bldP spid="13" grpId="0"/>
      <p:bldP spid="14" grpId="0"/>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2212975" cy="626745"/>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2835275" y="26225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描写如释重负</a:t>
            </a:r>
            <a:endParaRPr lang="zh-CN" altLang="en-US" sz="2800">
              <a:latin typeface="华文新魏" panose="02010800040101010101" pitchFamily="2" charset="-122"/>
              <a:ea typeface="华文新魏" panose="02010800040101010101" pitchFamily="2" charset="-122"/>
            </a:endParaRPr>
          </a:p>
        </p:txBody>
      </p:sp>
      <p:sp>
        <p:nvSpPr>
          <p:cNvPr id="2" name="文本框 1"/>
          <p:cNvSpPr txBox="1"/>
          <p:nvPr/>
        </p:nvSpPr>
        <p:spPr>
          <a:xfrm>
            <a:off x="362585" y="1120775"/>
            <a:ext cx="11701780" cy="58356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1. Ensuring their safety, I __________________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(感到一阵胜利的喜悦</a:t>
            </a:r>
            <a:r>
              <a:rPr lang="en-US" altLang="zh-CN" sz="2800">
                <a:latin typeface="华文新魏" panose="02010800040101010101" pitchFamily="2" charset="-122"/>
                <a:ea typeface="华文新魏" panose="02010800040101010101" pitchFamily="2" charset="-122"/>
                <a:cs typeface="华文新魏" panose="02010800040101010101" pitchFamily="2" charset="-122"/>
                <a:sym typeface="+mn-ea"/>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sym typeface="+mn-ea"/>
            </a:endParaRPr>
          </a:p>
        </p:txBody>
      </p:sp>
      <p:sp>
        <p:nvSpPr>
          <p:cNvPr id="3" name="文本框 2"/>
          <p:cNvSpPr txBox="1"/>
          <p:nvPr/>
        </p:nvSpPr>
        <p:spPr>
          <a:xfrm>
            <a:off x="4546600" y="1120775"/>
            <a:ext cx="3803015"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felt a surge of triumph</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4" name="文本框 3"/>
          <p:cNvSpPr txBox="1"/>
          <p:nvPr/>
        </p:nvSpPr>
        <p:spPr>
          <a:xfrm>
            <a:off x="362585" y="1704340"/>
            <a:ext cx="11142980" cy="1076325"/>
          </a:xfrm>
          <a:prstGeom prst="rect">
            <a:avLst/>
          </a:prstGeom>
          <a:noFill/>
        </p:spPr>
        <p:txBody>
          <a:bodyPr wrap="none" rtlCol="0">
            <a:spAutoFit/>
          </a:bodyPr>
          <a:p>
            <a:pPr algn="l"/>
            <a:r>
              <a:rPr lang="en-US" sz="3200">
                <a:latin typeface="Times New Roman" panose="02020603050405020304" pitchFamily="18" charset="0"/>
                <a:cs typeface="Times New Roman" panose="02020603050405020304" pitchFamily="18" charset="0"/>
                <a:sym typeface="+mn-ea"/>
              </a:rPr>
              <a:t> 2. Hearing the </a:t>
            </a:r>
            <a:r>
              <a:rPr lang="en-US" sz="3200" i="1">
                <a:solidFill>
                  <a:srgbClr val="1D41D5"/>
                </a:solidFill>
                <a:latin typeface="Times New Roman" panose="02020603050405020304" pitchFamily="18" charset="0"/>
                <a:cs typeface="Times New Roman" panose="02020603050405020304" pitchFamily="18" charset="0"/>
                <a:sym typeface="+mn-ea"/>
              </a:rPr>
              <a:t>comforting</a:t>
            </a:r>
            <a:r>
              <a:rPr lang="en-US" sz="3200">
                <a:latin typeface="Times New Roman" panose="02020603050405020304" pitchFamily="18" charset="0"/>
                <a:cs typeface="Times New Roman" panose="02020603050405020304" pitchFamily="18" charset="0"/>
                <a:sym typeface="+mn-ea"/>
              </a:rPr>
              <a:t> news, I __________________________</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(情难自抑)</a:t>
            </a:r>
            <a:endParaRPr lang="zh-CN" altLang="en-US"/>
          </a:p>
        </p:txBody>
      </p:sp>
      <p:sp>
        <p:nvSpPr>
          <p:cNvPr id="7" name="文本框 6"/>
          <p:cNvSpPr txBox="1"/>
          <p:nvPr/>
        </p:nvSpPr>
        <p:spPr>
          <a:xfrm>
            <a:off x="897255" y="1704340"/>
            <a:ext cx="10903585" cy="107632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                                                   couldn't help restraining my </a:t>
            </a:r>
            <a:endParaRPr lang="en-US" sz="3200" i="1">
              <a:solidFill>
                <a:srgbClr val="FF0000"/>
              </a:solidFill>
              <a:latin typeface="Times New Roman" panose="02020603050405020304" pitchFamily="18" charset="0"/>
              <a:cs typeface="Times New Roman" panose="02020603050405020304" pitchFamily="18" charset="0"/>
              <a:sym typeface="+mn-ea"/>
            </a:endParaRPr>
          </a:p>
          <a:p>
            <a:r>
              <a:rPr lang="en-US" sz="3200" i="1">
                <a:solidFill>
                  <a:srgbClr val="FF0000"/>
                </a:solidFill>
                <a:latin typeface="Times New Roman" panose="02020603050405020304" pitchFamily="18" charset="0"/>
                <a:cs typeface="Times New Roman" panose="02020603050405020304" pitchFamily="18" charset="0"/>
                <a:sym typeface="+mn-ea"/>
              </a:rPr>
              <a:t>excitement</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8" name="文本框 7"/>
          <p:cNvSpPr txBox="1"/>
          <p:nvPr/>
        </p:nvSpPr>
        <p:spPr>
          <a:xfrm>
            <a:off x="362585" y="2702560"/>
            <a:ext cx="9725025" cy="583565"/>
          </a:xfrm>
          <a:prstGeom prst="rect">
            <a:avLst/>
          </a:prstGeom>
          <a:noFill/>
        </p:spPr>
        <p:txBody>
          <a:bodyPr wrap="none" rtlCol="0">
            <a:spAutoFit/>
          </a:bodyPr>
          <a:p>
            <a:pPr algn="l"/>
            <a:r>
              <a:rPr lang="en-US" sz="3200">
                <a:latin typeface="Times New Roman" panose="02020603050405020304" pitchFamily="18" charset="0"/>
                <a:cs typeface="Times New Roman" panose="02020603050405020304" pitchFamily="18" charset="0"/>
                <a:sym typeface="+mn-ea"/>
              </a:rPr>
              <a:t>3. 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(听到...很高兴) </a:t>
            </a:r>
            <a:r>
              <a:rPr lang="en-US" sz="3200">
                <a:latin typeface="Times New Roman" panose="02020603050405020304" pitchFamily="18" charset="0"/>
                <a:cs typeface="Times New Roman" panose="02020603050405020304" pitchFamily="18" charset="0"/>
                <a:sym typeface="+mn-ea"/>
              </a:rPr>
              <a:t>to hear the good news.</a:t>
            </a:r>
            <a:endParaRPr lang="en-US" sz="3200">
              <a:latin typeface="Times New Roman" panose="02020603050405020304" pitchFamily="18" charset="0"/>
              <a:cs typeface="Times New Roman" panose="02020603050405020304" pitchFamily="18" charset="0"/>
            </a:endParaRPr>
          </a:p>
        </p:txBody>
      </p:sp>
      <p:sp>
        <p:nvSpPr>
          <p:cNvPr id="9" name="文本框 8"/>
          <p:cNvSpPr txBox="1"/>
          <p:nvPr/>
        </p:nvSpPr>
        <p:spPr>
          <a:xfrm>
            <a:off x="728345" y="2702560"/>
            <a:ext cx="3818255"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It thrilled us </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10" name="文本框 9"/>
          <p:cNvSpPr txBox="1"/>
          <p:nvPr/>
        </p:nvSpPr>
        <p:spPr>
          <a:xfrm>
            <a:off x="362585" y="3286125"/>
            <a:ext cx="11142980" cy="1076325"/>
          </a:xfrm>
          <a:prstGeom prst="rect">
            <a:avLst/>
          </a:prstGeom>
          <a:noFill/>
        </p:spPr>
        <p:txBody>
          <a:bodyPr wrap="square" rtlCol="0" anchor="t">
            <a:spAutoFit/>
          </a:bodyPr>
          <a:p>
            <a:pPr marL="342900" indent="-342900"/>
            <a:r>
              <a:rPr lang="en-US" sz="3200">
                <a:latin typeface="Times New Roman" panose="02020603050405020304" pitchFamily="18" charset="0"/>
                <a:cs typeface="Times New Roman" panose="02020603050405020304" pitchFamily="18" charset="0"/>
                <a:sym typeface="+mn-ea"/>
              </a:rPr>
              <a:t>4. On hearing the good news, Tom and I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(如释重负地叹了口气)</a:t>
            </a:r>
            <a:r>
              <a:rPr lang="en-US" sz="3200">
                <a:latin typeface="Times New Roman" panose="02020603050405020304" pitchFamily="18" charset="0"/>
                <a:cs typeface="Times New Roman" panose="02020603050405020304" pitchFamily="18" charset="0"/>
                <a:sym typeface="+mn-ea"/>
              </a:rPr>
              <a:t>, </a:t>
            </a:r>
            <a:r>
              <a:rPr lang="en-US" sz="3200" i="1">
                <a:solidFill>
                  <a:srgbClr val="1D41D5"/>
                </a:solidFill>
                <a:latin typeface="Times New Roman" panose="02020603050405020304" pitchFamily="18" charset="0"/>
                <a:cs typeface="Times New Roman" panose="02020603050405020304" pitchFamily="18" charset="0"/>
                <a:sym typeface="+mn-ea"/>
              </a:rPr>
              <a:t>grinning merrily at</a:t>
            </a:r>
            <a:r>
              <a:rPr lang="en-US" sz="3200">
                <a:latin typeface="Times New Roman" panose="02020603050405020304" pitchFamily="18" charset="0"/>
                <a:cs typeface="Times New Roman" panose="02020603050405020304" pitchFamily="18" charset="0"/>
                <a:sym typeface="+mn-ea"/>
              </a:rPr>
              <a:t> each other. </a:t>
            </a:r>
            <a:endParaRPr lang="en-US" sz="3200">
              <a:latin typeface="Times New Roman" panose="02020603050405020304" pitchFamily="18" charset="0"/>
              <a:cs typeface="Times New Roman" panose="02020603050405020304" pitchFamily="18" charset="0"/>
            </a:endParaRPr>
          </a:p>
        </p:txBody>
      </p:sp>
      <p:sp>
        <p:nvSpPr>
          <p:cNvPr id="12" name="文本框 11"/>
          <p:cNvSpPr txBox="1"/>
          <p:nvPr/>
        </p:nvSpPr>
        <p:spPr>
          <a:xfrm>
            <a:off x="7036435" y="3286125"/>
            <a:ext cx="355028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sighed in great relief</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3" name="文本框 12"/>
          <p:cNvSpPr txBox="1"/>
          <p:nvPr/>
        </p:nvSpPr>
        <p:spPr>
          <a:xfrm>
            <a:off x="362585" y="4362450"/>
            <a:ext cx="11142980" cy="1076325"/>
          </a:xfrm>
          <a:prstGeom prst="rect">
            <a:avLst/>
          </a:prstGeom>
          <a:noFill/>
        </p:spPr>
        <p:txBody>
          <a:bodyPr wrap="square" rtlCol="0" anchor="t">
            <a:spAutoFit/>
          </a:bodyPr>
          <a:p>
            <a:pPr marL="342900" indent="-342900"/>
            <a:r>
              <a:rPr lang="en-US" sz="3200">
                <a:latin typeface="Times New Roman" panose="02020603050405020304" pitchFamily="18" charset="0"/>
                <a:cs typeface="Times New Roman" panose="02020603050405020304" pitchFamily="18" charset="0"/>
                <a:sym typeface="+mn-ea"/>
              </a:rPr>
              <a:t>5. 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(如释重负地微笑)</a:t>
            </a:r>
            <a:r>
              <a:rPr lang="en-US" sz="3200">
                <a:latin typeface="Times New Roman" panose="02020603050405020304" pitchFamily="18" charset="0"/>
                <a:cs typeface="Times New Roman" panose="02020603050405020304" pitchFamily="18" charset="0"/>
                <a:sym typeface="+mn-ea"/>
              </a:rPr>
              <a:t>, I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(感到一阵自豪)</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14" name="文本框 13"/>
          <p:cNvSpPr txBox="1"/>
          <p:nvPr/>
        </p:nvSpPr>
        <p:spPr>
          <a:xfrm>
            <a:off x="561340" y="4362450"/>
            <a:ext cx="278701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Smiling in relief</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5" name="文本框 14"/>
          <p:cNvSpPr txBox="1"/>
          <p:nvPr/>
        </p:nvSpPr>
        <p:spPr>
          <a:xfrm>
            <a:off x="6549390" y="4362450"/>
            <a:ext cx="320865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felt a rush of pride</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6" name="文本框 15"/>
          <p:cNvSpPr txBox="1"/>
          <p:nvPr/>
        </p:nvSpPr>
        <p:spPr>
          <a:xfrm>
            <a:off x="314325" y="5297805"/>
            <a:ext cx="11239500" cy="1076325"/>
          </a:xfrm>
          <a:prstGeom prst="rect">
            <a:avLst/>
          </a:prstGeom>
          <a:noFill/>
        </p:spPr>
        <p:txBody>
          <a:bodyPr wrap="square" rtlCol="0" anchor="t">
            <a:spAutoFit/>
          </a:bodyPr>
          <a:p>
            <a:pPr marL="342900" indent="-342900"/>
            <a:r>
              <a:rPr lang="en-US" sz="3200">
                <a:latin typeface="Times New Roman" panose="02020603050405020304" pitchFamily="18" charset="0"/>
                <a:cs typeface="Times New Roman" panose="02020603050405020304" pitchFamily="18" charset="0"/>
                <a:sym typeface="+mn-ea"/>
              </a:rPr>
              <a:t>6. 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(狂喜)</a:t>
            </a:r>
            <a:r>
              <a:rPr lang="en-US" sz="3200">
                <a:latin typeface="Times New Roman" panose="02020603050405020304" pitchFamily="18" charset="0"/>
                <a:cs typeface="Times New Roman" panose="02020603050405020304" pitchFamily="18" charset="0"/>
                <a:sym typeface="+mn-ea"/>
              </a:rPr>
              <a:t> to see a boat coming to our rescue, Tom and I ____________________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(如释重负地松了口气)</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7" name="文本框 16"/>
          <p:cNvSpPr txBox="1"/>
          <p:nvPr/>
        </p:nvSpPr>
        <p:spPr>
          <a:xfrm>
            <a:off x="897255" y="5297805"/>
            <a:ext cx="187515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Overjoyed</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8" name="文本框 17"/>
          <p:cNvSpPr txBox="1"/>
          <p:nvPr/>
        </p:nvSpPr>
        <p:spPr>
          <a:xfrm>
            <a:off x="1635760" y="5790565"/>
            <a:ext cx="405828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breathed a sigh of relief</a:t>
            </a:r>
            <a:endParaRPr lang="en-US" sz="3200"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ox(in)">
                                      <p:cBhvr>
                                        <p:cTn id="32" dur="2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ox(in)">
                                      <p:cBhvr>
                                        <p:cTn id="37" dur="20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ox(in)">
                                      <p:cBhvr>
                                        <p:cTn id="42" dur="20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ox(in)">
                                      <p:cBhvr>
                                        <p:cTn id="47" dur="20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ox(in)">
                                      <p:cBhvr>
                                        <p:cTn id="52" dur="20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box(in)">
                                      <p:cBhvr>
                                        <p:cTn id="57" dur="2000"/>
                                        <p:tgtEl>
                                          <p:spTgt spid="17"/>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ox(in)">
                                      <p:cBhvr>
                                        <p:cTn id="62" dur="20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ox(in)">
                                      <p:cBhvr>
                                        <p:cTn id="67"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8" grpId="0"/>
      <p:bldP spid="9" grpId="0"/>
      <p:bldP spid="12" grpId="0"/>
      <p:bldP spid="10" grpId="0"/>
      <p:bldP spid="13" grpId="0"/>
      <p:bldP spid="14" grpId="0"/>
      <p:bldP spid="15" grpId="0"/>
      <p:bldP spid="17" grpId="0"/>
      <p:bldP spid="16" grpId="0"/>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descr="37167_192215001_2"/>
          <p:cNvPicPr>
            <a:picLocks noChangeAspect="1"/>
          </p:cNvPicPr>
          <p:nvPr/>
        </p:nvPicPr>
        <p:blipFill>
          <a:blip r:embed="rId1">
            <a:clrChange>
              <a:clrFrom>
                <a:srgbClr val="EEF1F6">
                  <a:alpha val="100000"/>
                </a:srgbClr>
              </a:clrFrom>
              <a:clrTo>
                <a:srgbClr val="EEF1F6">
                  <a:alpha val="100000"/>
                  <a:alpha val="0"/>
                </a:srgbClr>
              </a:clrTo>
            </a:clrChange>
          </a:blip>
          <a:srcRect l="12778" r="41288"/>
          <a:stretch>
            <a:fillRect/>
          </a:stretch>
        </p:blipFill>
        <p:spPr>
          <a:xfrm>
            <a:off x="3463290" y="1502410"/>
            <a:ext cx="2733675" cy="3971290"/>
          </a:xfrm>
          <a:prstGeom prst="ellipse">
            <a:avLst/>
          </a:prstGeom>
        </p:spPr>
      </p:pic>
      <p:sp>
        <p:nvSpPr>
          <p:cNvPr id="15" name="文本框 16"/>
          <p:cNvSpPr txBox="1"/>
          <p:nvPr/>
        </p:nvSpPr>
        <p:spPr>
          <a:xfrm>
            <a:off x="2804775" y="1168187"/>
            <a:ext cx="4395932" cy="583396"/>
          </a:xfrm>
          <a:prstGeom prst="rect">
            <a:avLst/>
          </a:prstGeom>
          <a:solidFill>
            <a:schemeClr val="accent6">
              <a:lumMod val="40000"/>
              <a:lumOff val="6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203200" y="3682365"/>
            <a:ext cx="4465320" cy="583565"/>
          </a:xfrm>
          <a:prstGeom prst="rect">
            <a:avLst/>
          </a:prstGeom>
          <a:noFill/>
        </p:spPr>
        <p:txBody>
          <a:bodyPr wrap="square" rtlCol="0">
            <a:spAutoFit/>
          </a:bodyPr>
          <a:p>
            <a:r>
              <a:rPr lang="en-US" altLang="zh-CN" sz="3200">
                <a:latin typeface="Times New Roman" panose="02020603050405020304" pitchFamily="18" charset="0"/>
                <a:cs typeface="Times New Roman" panose="02020603050405020304" pitchFamily="18" charset="0"/>
              </a:rPr>
              <a:t>A 19-year-old student</a:t>
            </a:r>
            <a:endParaRPr lang="en-US" altLang="zh-CN" sz="3200">
              <a:latin typeface="Times New Roman" panose="02020603050405020304" pitchFamily="18" charset="0"/>
              <a:cs typeface="Times New Roman" panose="02020603050405020304" pitchFamily="18" charset="0"/>
            </a:endParaRPr>
          </a:p>
        </p:txBody>
      </p:sp>
      <p:grpSp>
        <p:nvGrpSpPr>
          <p:cNvPr id="9" name="组合 8"/>
          <p:cNvGrpSpPr/>
          <p:nvPr/>
        </p:nvGrpSpPr>
        <p:grpSpPr>
          <a:xfrm>
            <a:off x="7200900" y="198120"/>
            <a:ext cx="4824730" cy="2799080"/>
            <a:chOff x="11340" y="312"/>
            <a:chExt cx="7598" cy="4408"/>
          </a:xfrm>
        </p:grpSpPr>
        <p:sp>
          <p:nvSpPr>
            <p:cNvPr id="5" name="文本框 4"/>
            <p:cNvSpPr txBox="1"/>
            <p:nvPr/>
          </p:nvSpPr>
          <p:spPr>
            <a:xfrm>
              <a:off x="11858" y="312"/>
              <a:ext cx="7081" cy="4409"/>
            </a:xfrm>
            <a:prstGeom prst="rect">
              <a:avLst/>
            </a:prstGeom>
            <a:noFill/>
          </p:spPr>
          <p:txBody>
            <a:bodyPr wrap="square" rtlCol="0">
              <a:spAutoFit/>
            </a:bodyPr>
            <a:p>
              <a:pPr marL="457200" indent="-457200" fontAlgn="auto">
                <a:lnSpc>
                  <a:spcPct val="100000"/>
                </a:lnSpc>
                <a:buFont typeface="Arial" panose="020B0604020202020204" pitchFamily="34" charset="0"/>
                <a:buChar char="•"/>
              </a:pPr>
              <a:r>
                <a:rPr lang="en-US" altLang="zh-CN" sz="2800">
                  <a:latin typeface="Georgia" panose="02040502050405020303" pitchFamily="18" charset="0"/>
                  <a:cs typeface="Georgia" panose="02040502050405020303" pitchFamily="18" charset="0"/>
                  <a:sym typeface="+mn-ea"/>
                </a:rPr>
                <a:t>natural setting</a:t>
              </a:r>
              <a:endParaRPr lang="en-US" altLang="zh-CN" sz="2800">
                <a:latin typeface="Georgia" panose="02040502050405020303" pitchFamily="18" charset="0"/>
                <a:cs typeface="Georgia" panose="02040502050405020303" pitchFamily="18" charset="0"/>
                <a:sym typeface="+mn-ea"/>
              </a:endParaRPr>
            </a:p>
            <a:p>
              <a:pPr marL="457200" indent="-457200" fontAlgn="auto">
                <a:lnSpc>
                  <a:spcPct val="100000"/>
                </a:lnSpc>
                <a:buFont typeface="Arial" panose="020B0604020202020204" pitchFamily="34" charset="0"/>
                <a:buChar char="•"/>
              </a:pPr>
              <a:r>
                <a:rPr lang="en-US" altLang="zh-CN" sz="2800">
                  <a:latin typeface="Georgia" panose="02040502050405020303" pitchFamily="18" charset="0"/>
                  <a:cs typeface="Georgia" panose="02040502050405020303" pitchFamily="18" charset="0"/>
                  <a:sym typeface="+mn-ea"/>
                </a:rPr>
                <a:t>cultural setting</a:t>
              </a:r>
              <a:endParaRPr lang="en-US" altLang="zh-CN" sz="2800">
                <a:latin typeface="Georgia" panose="02040502050405020303" pitchFamily="18" charset="0"/>
                <a:cs typeface="Georgia" panose="02040502050405020303" pitchFamily="18" charset="0"/>
                <a:sym typeface="+mn-ea"/>
              </a:endParaRPr>
            </a:p>
            <a:p>
              <a:pPr marL="457200" indent="-457200" fontAlgn="auto">
                <a:lnSpc>
                  <a:spcPct val="100000"/>
                </a:lnSpc>
                <a:buFont typeface="Arial" panose="020B0604020202020204" pitchFamily="34" charset="0"/>
                <a:buChar char="•"/>
              </a:pPr>
              <a:r>
                <a:rPr lang="en-US" altLang="zh-CN" sz="2800">
                  <a:latin typeface="Georgia" panose="02040502050405020303" pitchFamily="18" charset="0"/>
                  <a:cs typeface="Georgia" panose="02040502050405020303" pitchFamily="18" charset="0"/>
                  <a:sym typeface="+mn-ea"/>
                </a:rPr>
                <a:t>character's feelings/words/actions/monologues...</a:t>
              </a:r>
              <a:endParaRPr lang="en-US" altLang="zh-CN">
                <a:sym typeface="+mn-ea"/>
              </a:endParaRPr>
            </a:p>
            <a:p>
              <a:endParaRPr lang="en-US" altLang="zh-CN"/>
            </a:p>
            <a:p>
              <a:endParaRPr lang="en-US" altLang="zh-CN"/>
            </a:p>
          </p:txBody>
        </p:sp>
        <p:sp>
          <p:nvSpPr>
            <p:cNvPr id="2050" name=" 2050"/>
            <p:cNvSpPr/>
            <p:nvPr/>
          </p:nvSpPr>
          <p:spPr bwMode="auto">
            <a:xfrm flipH="1">
              <a:off x="11340" y="312"/>
              <a:ext cx="519" cy="3481"/>
            </a:xfrm>
            <a:custGeom>
              <a:avLst/>
              <a:gdLst>
                <a:gd name="T0" fmla="*/ 2147483646 w 41"/>
                <a:gd name="T1" fmla="*/ 2147483646 h 281"/>
                <a:gd name="T2" fmla="*/ 2147483646 w 41"/>
                <a:gd name="T3" fmla="*/ 2147483646 h 281"/>
                <a:gd name="T4" fmla="*/ 0 w 41"/>
                <a:gd name="T5" fmla="*/ 0 h 281"/>
                <a:gd name="T6" fmla="*/ 2147483646 w 41"/>
                <a:gd name="T7" fmla="*/ 2147483646 h 281"/>
                <a:gd name="T8" fmla="*/ 2147483646 w 41"/>
                <a:gd name="T9" fmla="*/ 2147483646 h 281"/>
                <a:gd name="T10" fmla="*/ 2147483646 w 41"/>
                <a:gd name="T11" fmla="*/ 2147483646 h 281"/>
                <a:gd name="T12" fmla="*/ 2147483646 w 41"/>
                <a:gd name="T13" fmla="*/ 2147483646 h 281"/>
                <a:gd name="T14" fmla="*/ 2147483646 w 41"/>
                <a:gd name="T15" fmla="*/ 2147483646 h 281"/>
                <a:gd name="T16" fmla="*/ 2147483646 w 41"/>
                <a:gd name="T17" fmla="*/ 2147483646 h 281"/>
                <a:gd name="T18" fmla="*/ 2147483646 w 41"/>
                <a:gd name="T19" fmla="*/ 2147483646 h 281"/>
                <a:gd name="T20" fmla="*/ 2147483646 w 41"/>
                <a:gd name="T21" fmla="*/ 2147483646 h 281"/>
                <a:gd name="T22" fmla="*/ 2147483646 w 41"/>
                <a:gd name="T23" fmla="*/ 2147483646 h 281"/>
                <a:gd name="T24" fmla="*/ 2147483646 w 41"/>
                <a:gd name="T25" fmla="*/ 2147483646 h 281"/>
                <a:gd name="T26" fmla="*/ 0 w 41"/>
                <a:gd name="T27" fmla="*/ 2147483646 h 281"/>
                <a:gd name="T28" fmla="*/ 2147483646 w 41"/>
                <a:gd name="T29" fmla="*/ 2147483646 h 281"/>
                <a:gd name="T30" fmla="*/ 2147483646 w 41"/>
                <a:gd name="T31" fmla="*/ 2147483646 h 281"/>
                <a:gd name="T32" fmla="*/ 2147483646 w 41"/>
                <a:gd name="T33" fmla="*/ 2147483646 h 281"/>
                <a:gd name="T34" fmla="*/ 2147483646 w 41"/>
                <a:gd name="T35" fmla="*/ 2147483646 h 281"/>
                <a:gd name="T36" fmla="*/ 2147483646 w 41"/>
                <a:gd name="T37" fmla="*/ 2147483646 h 281"/>
                <a:gd name="T38" fmla="*/ 2147483646 w 41"/>
                <a:gd name="T39" fmla="*/ 2147483646 h 281"/>
                <a:gd name="T40" fmla="*/ 2147483646 w 41"/>
                <a:gd name="T41" fmla="*/ 2147483646 h 281"/>
                <a:gd name="T42" fmla="*/ 2147483646 w 41"/>
                <a:gd name="T43" fmla="*/ 2147483646 h 28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41" h="281">
                  <a:moveTo>
                    <a:pt x="15" y="41"/>
                  </a:moveTo>
                  <a:cubicBezTo>
                    <a:pt x="15" y="29"/>
                    <a:pt x="13" y="19"/>
                    <a:pt x="11" y="13"/>
                  </a:cubicBezTo>
                  <a:cubicBezTo>
                    <a:pt x="9" y="7"/>
                    <a:pt x="5" y="2"/>
                    <a:pt x="0" y="0"/>
                  </a:cubicBezTo>
                  <a:cubicBezTo>
                    <a:pt x="10" y="0"/>
                    <a:pt x="17" y="3"/>
                    <a:pt x="21" y="9"/>
                  </a:cubicBezTo>
                  <a:cubicBezTo>
                    <a:pt x="25" y="14"/>
                    <a:pt x="27" y="27"/>
                    <a:pt x="27" y="45"/>
                  </a:cubicBezTo>
                  <a:cubicBezTo>
                    <a:pt x="27" y="103"/>
                    <a:pt x="27" y="103"/>
                    <a:pt x="27" y="103"/>
                  </a:cubicBezTo>
                  <a:cubicBezTo>
                    <a:pt x="27" y="114"/>
                    <a:pt x="28" y="122"/>
                    <a:pt x="30" y="128"/>
                  </a:cubicBezTo>
                  <a:cubicBezTo>
                    <a:pt x="32" y="134"/>
                    <a:pt x="35" y="138"/>
                    <a:pt x="41" y="141"/>
                  </a:cubicBezTo>
                  <a:cubicBezTo>
                    <a:pt x="35" y="143"/>
                    <a:pt x="31" y="147"/>
                    <a:pt x="30" y="153"/>
                  </a:cubicBezTo>
                  <a:cubicBezTo>
                    <a:pt x="28" y="158"/>
                    <a:pt x="27" y="167"/>
                    <a:pt x="27" y="179"/>
                  </a:cubicBezTo>
                  <a:cubicBezTo>
                    <a:pt x="27" y="232"/>
                    <a:pt x="27" y="232"/>
                    <a:pt x="27" y="232"/>
                  </a:cubicBezTo>
                  <a:cubicBezTo>
                    <a:pt x="27" y="245"/>
                    <a:pt x="26" y="255"/>
                    <a:pt x="25" y="262"/>
                  </a:cubicBezTo>
                  <a:cubicBezTo>
                    <a:pt x="23" y="269"/>
                    <a:pt x="20" y="274"/>
                    <a:pt x="16" y="277"/>
                  </a:cubicBezTo>
                  <a:cubicBezTo>
                    <a:pt x="12" y="279"/>
                    <a:pt x="7" y="281"/>
                    <a:pt x="0" y="281"/>
                  </a:cubicBezTo>
                  <a:cubicBezTo>
                    <a:pt x="5" y="279"/>
                    <a:pt x="9" y="274"/>
                    <a:pt x="11" y="268"/>
                  </a:cubicBezTo>
                  <a:cubicBezTo>
                    <a:pt x="13" y="261"/>
                    <a:pt x="15" y="252"/>
                    <a:pt x="15" y="240"/>
                  </a:cubicBezTo>
                  <a:cubicBezTo>
                    <a:pt x="15" y="186"/>
                    <a:pt x="15" y="186"/>
                    <a:pt x="15" y="186"/>
                  </a:cubicBezTo>
                  <a:cubicBezTo>
                    <a:pt x="15" y="172"/>
                    <a:pt x="15" y="162"/>
                    <a:pt x="17" y="155"/>
                  </a:cubicBezTo>
                  <a:cubicBezTo>
                    <a:pt x="19" y="148"/>
                    <a:pt x="23" y="144"/>
                    <a:pt x="29" y="141"/>
                  </a:cubicBezTo>
                  <a:cubicBezTo>
                    <a:pt x="23" y="138"/>
                    <a:pt x="19" y="133"/>
                    <a:pt x="17" y="127"/>
                  </a:cubicBezTo>
                  <a:cubicBezTo>
                    <a:pt x="15" y="121"/>
                    <a:pt x="15" y="111"/>
                    <a:pt x="15" y="98"/>
                  </a:cubicBezTo>
                  <a:lnTo>
                    <a:pt x="15" y="41"/>
                  </a:lnTo>
                  <a:close/>
                </a:path>
              </a:pathLst>
            </a:custGeom>
            <a:solidFill>
              <a:schemeClr val="accent6">
                <a:lumMod val="75000"/>
              </a:schemeClr>
            </a:solidFill>
            <a:ln w="9525">
              <a:solidFill>
                <a:schemeClr val="accent6">
                  <a:lumMod val="75000"/>
                </a:schemeClr>
              </a:solidFill>
              <a:round/>
            </a:ln>
          </p:spPr>
          <p:txBody>
            <a:bodyPr anchor="ct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endParaRPr lang="zh-CN" altLang="en-US"/>
            </a:p>
          </p:txBody>
        </p:sp>
      </p:grpSp>
      <p:sp>
        <p:nvSpPr>
          <p:cNvPr id="8" name="文本框 7"/>
          <p:cNvSpPr txBox="1"/>
          <p:nvPr/>
        </p:nvSpPr>
        <p:spPr>
          <a:xfrm>
            <a:off x="7529830" y="3413760"/>
            <a:ext cx="2193925" cy="583565"/>
          </a:xfrm>
          <a:prstGeom prst="rect">
            <a:avLst/>
          </a:prstGeom>
          <a:noFill/>
        </p:spPr>
        <p:txBody>
          <a:bodyPr wrap="square" rtlCol="0">
            <a:spAutoFit/>
          </a:bodyPr>
          <a:p>
            <a:r>
              <a:rPr lang="en-US" altLang="zh-CN" sz="3200" b="1">
                <a:solidFill>
                  <a:srgbClr val="00B0F0"/>
                </a:solidFill>
                <a:latin typeface="Georgia" panose="02040502050405020303" pitchFamily="18" charset="0"/>
                <a:cs typeface="Georgia" panose="02040502050405020303" pitchFamily="18" charset="0"/>
              </a:rPr>
              <a:t>A hero</a:t>
            </a:r>
            <a:endParaRPr lang="en-US" altLang="zh-CN" sz="3200" b="1">
              <a:solidFill>
                <a:srgbClr val="00B0F0"/>
              </a:solidFill>
              <a:latin typeface="Georgia" panose="02040502050405020303" pitchFamily="18" charset="0"/>
              <a:cs typeface="Georgia" panose="02040502050405020303" pitchFamily="18" charset="0"/>
            </a:endParaRPr>
          </a:p>
        </p:txBody>
      </p:sp>
      <p:sp>
        <p:nvSpPr>
          <p:cNvPr id="20" name="文本框 19"/>
          <p:cNvSpPr txBox="1"/>
          <p:nvPr/>
        </p:nvSpPr>
        <p:spPr>
          <a:xfrm>
            <a:off x="7667625" y="4265930"/>
            <a:ext cx="4170045" cy="2061210"/>
          </a:xfrm>
          <a:prstGeom prst="rect">
            <a:avLst/>
          </a:prstGeom>
          <a:solidFill>
            <a:schemeClr val="tx2">
              <a:lumMod val="20000"/>
              <a:lumOff val="80000"/>
            </a:schemeClr>
          </a:solidFill>
        </p:spPr>
        <p:txBody>
          <a:bodyPr wrap="square" rtlCol="0">
            <a:spAutoFit/>
          </a:bodyPr>
          <a:p>
            <a:r>
              <a:rPr lang="en-US" altLang="zh-CN" sz="3200" i="1">
                <a:latin typeface="Times New Roman" panose="02020603050405020304" pitchFamily="18" charset="0"/>
                <a:cs typeface="Times New Roman" panose="02020603050405020304" pitchFamily="18" charset="0"/>
              </a:rPr>
              <a:t>character traits</a:t>
            </a:r>
            <a:r>
              <a:rPr lang="en-US" altLang="zh-CN" sz="3200">
                <a:latin typeface="Times New Roman" panose="02020603050405020304" pitchFamily="18" charset="0"/>
                <a:cs typeface="Times New Roman" panose="02020603050405020304" pitchFamily="18" charset="0"/>
              </a:rPr>
              <a:t>: thoughtful/brave/</a:t>
            </a:r>
            <a:endParaRPr lang="en-US" altLang="zh-CN" sz="3200">
              <a:latin typeface="Times New Roman" panose="02020603050405020304" pitchFamily="18" charset="0"/>
              <a:cs typeface="Times New Roman" panose="02020603050405020304" pitchFamily="18" charset="0"/>
            </a:endParaRPr>
          </a:p>
          <a:p>
            <a:r>
              <a:rPr lang="en-US" altLang="zh-CN" sz="3200">
                <a:latin typeface="Times New Roman" panose="02020603050405020304" pitchFamily="18" charset="0"/>
                <a:cs typeface="Times New Roman" panose="02020603050405020304" pitchFamily="18" charset="0"/>
              </a:rPr>
              <a:t>courageous/considerate</a:t>
            </a:r>
            <a:endParaRPr lang="en-US" altLang="zh-CN" sz="3200">
              <a:latin typeface="Times New Roman" panose="02020603050405020304" pitchFamily="18" charset="0"/>
              <a:cs typeface="Times New Roman" panose="02020603050405020304" pitchFamily="18" charset="0"/>
            </a:endParaRPr>
          </a:p>
          <a:p>
            <a:r>
              <a:rPr lang="en-US" altLang="zh-CN" sz="3200">
                <a:latin typeface="Times New Roman" panose="02020603050405020304" pitchFamily="18" charset="0"/>
                <a:cs typeface="Times New Roman" panose="02020603050405020304" pitchFamily="18" charset="0"/>
              </a:rPr>
              <a:t>...</a:t>
            </a:r>
            <a:endParaRPr lang="en-US" altLang="zh-CN" sz="3200">
              <a:latin typeface="Times New Roman" panose="02020603050405020304" pitchFamily="18" charset="0"/>
              <a:cs typeface="Times New Roman" panose="02020603050405020304" pitchFamily="18" charset="0"/>
            </a:endParaRPr>
          </a:p>
        </p:txBody>
      </p:sp>
      <p:grpSp>
        <p:nvGrpSpPr>
          <p:cNvPr id="10" name="组合 9"/>
          <p:cNvGrpSpPr/>
          <p:nvPr/>
        </p:nvGrpSpPr>
        <p:grpSpPr>
          <a:xfrm>
            <a:off x="1674495" y="1332230"/>
            <a:ext cx="6311900" cy="5072380"/>
            <a:chOff x="2518" y="1851"/>
            <a:chExt cx="9940" cy="7988"/>
          </a:xfrm>
        </p:grpSpPr>
        <p:pic>
          <p:nvPicPr>
            <p:cNvPr id="7" name="图片 6" descr="dfgh (6)"/>
            <p:cNvPicPr>
              <a:picLocks noChangeAspect="1"/>
            </p:cNvPicPr>
            <p:nvPr/>
          </p:nvPicPr>
          <p:blipFill>
            <a:blip r:embed="rId2"/>
            <a:srcRect l="72633" t="22817" r="692" b="65115"/>
            <a:stretch>
              <a:fillRect/>
            </a:stretch>
          </p:blipFill>
          <p:spPr>
            <a:xfrm rot="10800000" flipH="1">
              <a:off x="2684" y="6242"/>
              <a:ext cx="9606" cy="3597"/>
            </a:xfrm>
            <a:prstGeom prst="rect">
              <a:avLst/>
            </a:prstGeom>
          </p:spPr>
        </p:pic>
        <p:pic>
          <p:nvPicPr>
            <p:cNvPr id="6" name="图片 5" descr="dfgh (6)"/>
            <p:cNvPicPr>
              <a:picLocks noChangeAspect="1"/>
            </p:cNvPicPr>
            <p:nvPr/>
          </p:nvPicPr>
          <p:blipFill>
            <a:blip r:embed="rId2"/>
            <a:srcRect l="72633" t="22817" r="692" b="65115"/>
            <a:stretch>
              <a:fillRect/>
            </a:stretch>
          </p:blipFill>
          <p:spPr>
            <a:xfrm rot="10620000" flipH="1" flipV="1">
              <a:off x="2518" y="1851"/>
              <a:ext cx="9940" cy="3722"/>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ox(in)">
                                      <p:cBhvr>
                                        <p:cTn id="12" dur="20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box(in)">
                                      <p:cBhvr>
                                        <p:cTn id="22" dur="20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bldLvl="0" animBg="1"/>
      <p:bldP spid="20" grpId="0" animBg="1"/>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文本框 1"/>
          <p:cNvSpPr txBox="1"/>
          <p:nvPr/>
        </p:nvSpPr>
        <p:spPr>
          <a:xfrm>
            <a:off x="243205" y="106680"/>
            <a:ext cx="11705590" cy="6321425"/>
          </a:xfrm>
          <a:prstGeom prst="rect">
            <a:avLst/>
          </a:prstGeom>
          <a:noFill/>
          <a:ln w="57150">
            <a:solidFill>
              <a:schemeClr val="tx1"/>
            </a:solidFill>
          </a:ln>
        </p:spPr>
        <p:txBody>
          <a:bodyPr wrap="square" lIns="90083" tIns="45041" rIns="90083" bIns="45041" anchor="t">
            <a:spAutoFit/>
          </a:bodyPr>
          <a:p>
            <a:pPr defTabSz="898525"/>
            <a:r>
              <a:rPr lang="en-US" altLang="zh-CN" sz="2400">
                <a:solidFill>
                  <a:srgbClr val="000000"/>
                </a:solidFill>
                <a:latin typeface="等线" panose="02010600030101010101" charset="-122"/>
                <a:ea typeface="等线" panose="02010600030101010101" charset="-122"/>
              </a:rPr>
              <a:t>   </a:t>
            </a:r>
            <a:r>
              <a:rPr lang="en-US" altLang="zh-CN" sz="3200">
                <a:solidFill>
                  <a:srgbClr val="000000"/>
                </a:solidFill>
                <a:latin typeface="Georgia" panose="02040502050405020303" pitchFamily="18" charset="0"/>
                <a:ea typeface="等线" panose="02010600030101010101" charset="-122"/>
                <a:cs typeface="Georgia" panose="02040502050405020303" pitchFamily="18" charset="0"/>
              </a:rPr>
              <a:t>One possible version:</a:t>
            </a:r>
            <a:endParaRPr lang="en-US" altLang="zh-CN" sz="2400">
              <a:solidFill>
                <a:srgbClr val="000000"/>
              </a:solidFill>
              <a:latin typeface="Georgia" panose="02040502050405020303" pitchFamily="18" charset="0"/>
              <a:ea typeface="等线" panose="02010600030101010101" charset="-122"/>
              <a:cs typeface="Georgia" panose="02040502050405020303" pitchFamily="18" charset="0"/>
            </a:endParaRPr>
          </a:p>
          <a:p>
            <a:pPr defTabSz="898525"/>
            <a:r>
              <a:rPr lang="en-US" altLang="zh-CN" sz="1805">
                <a:solidFill>
                  <a:srgbClr val="000000"/>
                </a:solidFill>
                <a:latin typeface="等线" panose="02010600030101010101" charset="-122"/>
                <a:ea typeface="等线" panose="02010600030101010101" charset="-122"/>
              </a:rPr>
              <a:t>     </a:t>
            </a:r>
            <a:r>
              <a:rPr lang="en-US" altLang="zh-CN" sz="3110" u="sng">
                <a:solidFill>
                  <a:srgbClr val="0000CC"/>
                </a:solidFill>
                <a:latin typeface="Times New Roman" panose="02020603050405020304" pitchFamily="18" charset="0"/>
                <a:ea typeface="等线" panose="02010600030101010101" charset="-122"/>
              </a:rPr>
              <a:t>We  discussed pushing them back to the shore, but we were too far out.</a:t>
            </a:r>
            <a:r>
              <a:rPr lang="en-US" altLang="zh-CN" sz="3110">
                <a:solidFill>
                  <a:srgbClr val="000000"/>
                </a:solidFill>
                <a:latin typeface="Times New Roman" panose="02020603050405020304" pitchFamily="18" charset="0"/>
                <a:ea typeface="等线" panose="02010600030101010101" charset="-122"/>
              </a:rPr>
              <a:t> </a:t>
            </a:r>
            <a:r>
              <a:rPr lang="en-US" altLang="zh-CN" sz="3110">
                <a:solidFill>
                  <a:srgbClr val="FF0000"/>
                </a:solidFill>
                <a:latin typeface="Times New Roman" panose="02020603050405020304" pitchFamily="18" charset="0"/>
                <a:ea typeface="等线" panose="02010600030101010101" charset="-122"/>
              </a:rPr>
              <a:t>We had to wait, trying to keep them on the </a:t>
            </a:r>
            <a:r>
              <a:rPr lang="en-US" altLang="zh-CN" sz="3110" u="sng" err="1">
                <a:solidFill>
                  <a:srgbClr val="FF0000"/>
                </a:solidFill>
                <a:latin typeface="Times New Roman" panose="02020603050405020304" pitchFamily="18" charset="0"/>
                <a:ea typeface="等线" panose="02010600030101010101" charset="-122"/>
              </a:rPr>
              <a:t>bodyboards</a:t>
            </a:r>
            <a:r>
              <a:rPr lang="en-US" altLang="zh-CN" sz="3110">
                <a:solidFill>
                  <a:srgbClr val="FF0000"/>
                </a:solidFill>
                <a:latin typeface="Times New Roman" panose="02020603050405020304" pitchFamily="18" charset="0"/>
                <a:ea typeface="等线" panose="02010600030101010101" charset="-122"/>
              </a:rPr>
              <a:t>. </a:t>
            </a:r>
            <a:r>
              <a:rPr lang="en-US" altLang="zh-CN" sz="3110">
                <a:solidFill>
                  <a:srgbClr val="000000"/>
                </a:solidFill>
                <a:latin typeface="Times New Roman" panose="02020603050405020304" pitchFamily="18" charset="0"/>
                <a:ea typeface="等线" panose="02010600030101010101" charset="-122"/>
              </a:rPr>
              <a:t>Patting their faces to wake them up, we </a:t>
            </a:r>
            <a:r>
              <a:rPr lang="en-US" altLang="zh-CN" sz="3110">
                <a:solidFill>
                  <a:srgbClr val="FF0066"/>
                </a:solidFill>
                <a:latin typeface="Times New Roman" panose="02020603050405020304" pitchFamily="18" charset="0"/>
                <a:ea typeface="等线" panose="02010600030101010101" charset="-122"/>
              </a:rPr>
              <a:t>continuously</a:t>
            </a:r>
            <a:r>
              <a:rPr lang="en-US" altLang="zh-CN" sz="3110">
                <a:solidFill>
                  <a:srgbClr val="000000"/>
                </a:solidFill>
                <a:latin typeface="Times New Roman" panose="02020603050405020304" pitchFamily="18" charset="0"/>
                <a:ea typeface="等线" panose="02010600030101010101" charset="-122"/>
              </a:rPr>
              <a:t> told them to be strong. After what seemed a century, I felt </a:t>
            </a:r>
            <a:r>
              <a:rPr lang="en-US" altLang="zh-CN" sz="3110">
                <a:solidFill>
                  <a:srgbClr val="FF0066"/>
                </a:solidFill>
                <a:latin typeface="Times New Roman" panose="02020603050405020304" pitchFamily="18" charset="0"/>
                <a:ea typeface="等线" panose="02010600030101010101" charset="-122"/>
              </a:rPr>
              <a:t>extremely</a:t>
            </a:r>
            <a:r>
              <a:rPr lang="en-US" altLang="zh-CN" sz="3110">
                <a:solidFill>
                  <a:srgbClr val="000000"/>
                </a:solidFill>
                <a:latin typeface="Times New Roman" panose="02020603050405020304" pitchFamily="18" charset="0"/>
                <a:ea typeface="等线" panose="02010600030101010101" charset="-122"/>
              </a:rPr>
              <a:t> exhausted while </a:t>
            </a:r>
            <a:r>
              <a:rPr lang="en-US" altLang="zh-CN" sz="3110" u="sng">
                <a:solidFill>
                  <a:srgbClr val="000000"/>
                </a:solidFill>
                <a:latin typeface="Times New Roman" panose="02020603050405020304" pitchFamily="18" charset="0"/>
                <a:ea typeface="等线" panose="02010600030101010101" charset="-122"/>
              </a:rPr>
              <a:t>swimming</a:t>
            </a:r>
            <a:r>
              <a:rPr lang="en-US" altLang="zh-CN" sz="3110">
                <a:solidFill>
                  <a:srgbClr val="000000"/>
                </a:solidFill>
                <a:latin typeface="Times New Roman" panose="02020603050405020304" pitchFamily="18" charset="0"/>
                <a:ea typeface="等线" panose="02010600030101010101" charset="-122"/>
              </a:rPr>
              <a:t> hard to keep myself afloat. </a:t>
            </a:r>
            <a:r>
              <a:rPr lang="en-US" altLang="zh-CN" sz="3110">
                <a:solidFill>
                  <a:srgbClr val="FF0066"/>
                </a:solidFill>
                <a:latin typeface="Times New Roman" panose="02020603050405020304" pitchFamily="18" charset="0"/>
                <a:ea typeface="等线" panose="02010600030101010101" charset="-122"/>
              </a:rPr>
              <a:t>Casting a look at </a:t>
            </a:r>
            <a:r>
              <a:rPr lang="en-US" altLang="zh-CN" sz="3110" u="sng">
                <a:solidFill>
                  <a:srgbClr val="000000"/>
                </a:solidFill>
                <a:latin typeface="Times New Roman" panose="02020603050405020304" pitchFamily="18" charset="0"/>
                <a:ea typeface="等线" panose="02010600030101010101" charset="-122"/>
              </a:rPr>
              <a:t>Tom</a:t>
            </a:r>
            <a:r>
              <a:rPr lang="en-US" altLang="zh-CN" sz="3110">
                <a:solidFill>
                  <a:srgbClr val="000000"/>
                </a:solidFill>
                <a:latin typeface="Times New Roman" panose="02020603050405020304" pitchFamily="18" charset="0"/>
                <a:ea typeface="等线" panose="02010600030101010101" charset="-122"/>
              </a:rPr>
              <a:t>, I could tell he was also </a:t>
            </a:r>
            <a:r>
              <a:rPr lang="en-US" altLang="zh-CN" sz="3110">
                <a:solidFill>
                  <a:srgbClr val="FF0066"/>
                </a:solidFill>
                <a:latin typeface="Times New Roman" panose="02020603050405020304" pitchFamily="18" charset="0"/>
                <a:ea typeface="等线" panose="02010600030101010101" charset="-122"/>
              </a:rPr>
              <a:t>apparently </a:t>
            </a:r>
            <a:r>
              <a:rPr lang="en-US" altLang="zh-CN" sz="3110">
                <a:solidFill>
                  <a:srgbClr val="000000"/>
                </a:solidFill>
                <a:latin typeface="Times New Roman" panose="02020603050405020304" pitchFamily="18" charset="0"/>
                <a:ea typeface="等线" panose="02010600030101010101" charset="-122"/>
              </a:rPr>
              <a:t>worn-out. Looking at the </a:t>
            </a:r>
            <a:r>
              <a:rPr lang="en-US" altLang="zh-CN" sz="3110">
                <a:solidFill>
                  <a:srgbClr val="FF0066"/>
                </a:solidFill>
                <a:latin typeface="Times New Roman" panose="02020603050405020304" pitchFamily="18" charset="0"/>
                <a:ea typeface="等线" panose="02010600030101010101" charset="-122"/>
              </a:rPr>
              <a:t>vast</a:t>
            </a:r>
            <a:r>
              <a:rPr lang="en-US" altLang="zh-CN" sz="3110">
                <a:solidFill>
                  <a:srgbClr val="000000"/>
                </a:solidFill>
                <a:latin typeface="Times New Roman" panose="02020603050405020304" pitchFamily="18" charset="0"/>
                <a:ea typeface="等线" panose="02010600030101010101" charset="-122"/>
              </a:rPr>
              <a:t> sea, I felt a sense of horror surging through my whole body. Salt stinging</a:t>
            </a:r>
            <a:r>
              <a:rPr lang="en-US" altLang="zh-CN"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a:t>
            </a:r>
            <a:r>
              <a:rPr lang="zh-CN" altLang="en-US"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刺痛</a:t>
            </a:r>
            <a:r>
              <a:rPr lang="en-US" altLang="zh-CN"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a:t>
            </a:r>
            <a:r>
              <a:rPr lang="en-US" altLang="zh-CN" sz="3110">
                <a:solidFill>
                  <a:srgbClr val="000000"/>
                </a:solidFill>
                <a:latin typeface="Times New Roman" panose="02020603050405020304" pitchFamily="18" charset="0"/>
                <a:ea typeface="等线" panose="02010600030101010101" charset="-122"/>
              </a:rPr>
              <a:t> my eyes, I could hardly tell how long I could hold on. But I still shouted in my head: focus. </a:t>
            </a:r>
            <a:r>
              <a:rPr lang="en-US" altLang="zh-CN" sz="3110">
                <a:solidFill>
                  <a:srgbClr val="FF0066"/>
                </a:solidFill>
                <a:latin typeface="Times New Roman" panose="02020603050405020304" pitchFamily="18" charset="0"/>
                <a:ea typeface="等线" panose="02010600030101010101" charset="-122"/>
              </a:rPr>
              <a:t>In sheer desperation</a:t>
            </a:r>
            <a:r>
              <a:rPr lang="zh-CN" altLang="en-US"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(在绝望中),</a:t>
            </a:r>
            <a:r>
              <a:rPr lang="en-US" altLang="zh-CN" sz="3110">
                <a:solidFill>
                  <a:srgbClr val="000000"/>
                </a:solidFill>
                <a:latin typeface="Times New Roman" panose="02020603050405020304" pitchFamily="18" charset="0"/>
                <a:ea typeface="等线" panose="02010600030101010101" charset="-122"/>
              </a:rPr>
              <a:t> I finally caught sight of some boats with lifeguards on them heading towards us </a:t>
            </a:r>
            <a:r>
              <a:rPr lang="en-US" altLang="zh-CN" sz="3110" u="sng">
                <a:solidFill>
                  <a:srgbClr val="000000"/>
                </a:solidFill>
                <a:latin typeface="Times New Roman" panose="02020603050405020304" pitchFamily="18" charset="0"/>
                <a:ea typeface="等线" panose="02010600030101010101" charset="-122"/>
              </a:rPr>
              <a:t>in the distance</a:t>
            </a:r>
            <a:r>
              <a:rPr lang="en-US" altLang="zh-CN" sz="3110">
                <a:solidFill>
                  <a:srgbClr val="000000"/>
                </a:solidFill>
                <a:latin typeface="Times New Roman" panose="02020603050405020304" pitchFamily="18" charset="0"/>
                <a:ea typeface="等线" panose="02010600030101010101" charset="-122"/>
              </a:rPr>
              <a:t>. Thank you, Lord. Quite soon, I felt strong arms pull me out of the sea onto the board, and the two kids were sent to the hospital without delay.</a:t>
            </a:r>
            <a:endParaRPr lang="en-US" altLang="zh-CN" sz="3110">
              <a:solidFill>
                <a:srgbClr val="000000"/>
              </a:solidFill>
              <a:latin typeface="Times New Roman" panose="02020603050405020304" pitchFamily="18" charset="0"/>
              <a:ea typeface="等线" panose="02010600030101010101"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文本框 1"/>
          <p:cNvSpPr txBox="1"/>
          <p:nvPr/>
        </p:nvSpPr>
        <p:spPr>
          <a:xfrm>
            <a:off x="657918" y="502907"/>
            <a:ext cx="10876165" cy="3915410"/>
          </a:xfrm>
          <a:prstGeom prst="rect">
            <a:avLst/>
          </a:prstGeom>
          <a:noFill/>
          <a:ln w="57150">
            <a:solidFill>
              <a:schemeClr val="tx1"/>
            </a:solidFill>
          </a:ln>
        </p:spPr>
        <p:txBody>
          <a:bodyPr lIns="90083" tIns="45041" rIns="90083" bIns="45041" anchor="t">
            <a:spAutoFit/>
          </a:bodyPr>
          <a:p>
            <a:pPr defTabSz="898525"/>
            <a:r>
              <a:rPr lang="en-US" altLang="zh-CN" sz="1805">
                <a:solidFill>
                  <a:srgbClr val="000000"/>
                </a:solidFill>
                <a:latin typeface="等线" panose="02010600030101010101" charset="-122"/>
                <a:ea typeface="等线" panose="02010600030101010101" charset="-122"/>
              </a:rPr>
              <a:t>    </a:t>
            </a:r>
            <a:r>
              <a:rPr lang="en-US" altLang="zh-CN" sz="3110" u="sng">
                <a:solidFill>
                  <a:srgbClr val="0000CC"/>
                </a:solidFill>
                <a:latin typeface="Times New Roman" panose="02020603050405020304" pitchFamily="18" charset="0"/>
                <a:ea typeface="等线" panose="02010600030101010101" charset="-122"/>
              </a:rPr>
              <a:t>That night, word came from the hospital that the two kids were in good condition.</a:t>
            </a:r>
            <a:r>
              <a:rPr lang="en-US" altLang="zh-CN" sz="3110">
                <a:solidFill>
                  <a:srgbClr val="000000"/>
                </a:solidFill>
                <a:latin typeface="Times New Roman" panose="02020603050405020304" pitchFamily="18" charset="0"/>
                <a:ea typeface="等线" panose="02010600030101010101" charset="-122"/>
              </a:rPr>
              <a:t> </a:t>
            </a:r>
            <a:r>
              <a:rPr lang="en-US" altLang="zh-CN" sz="3110">
                <a:solidFill>
                  <a:srgbClr val="FF0000"/>
                </a:solidFill>
                <a:latin typeface="Times New Roman" panose="02020603050405020304" pitchFamily="18" charset="0"/>
                <a:ea typeface="等线" panose="02010600030101010101" charset="-122"/>
              </a:rPr>
              <a:t>Sighing in relief, I couldn’t stop thinking about the whole event. </a:t>
            </a:r>
            <a:r>
              <a:rPr lang="en-US" altLang="zh-CN" sz="3110">
                <a:solidFill>
                  <a:srgbClr val="000000"/>
                </a:solidFill>
                <a:latin typeface="Times New Roman" panose="02020603050405020304" pitchFamily="18" charset="0"/>
                <a:ea typeface="等线" panose="02010600030101010101" charset="-122"/>
              </a:rPr>
              <a:t>I knew they would have died if they had been in the sea for any </a:t>
            </a:r>
            <a:r>
              <a:rPr lang="en-US" altLang="zh-CN" sz="3110" u="sng">
                <a:solidFill>
                  <a:srgbClr val="000000"/>
                </a:solidFill>
                <a:latin typeface="Times New Roman" panose="02020603050405020304" pitchFamily="18" charset="0"/>
                <a:ea typeface="等线" panose="02010600030101010101" charset="-122"/>
              </a:rPr>
              <a:t>longer</a:t>
            </a:r>
            <a:r>
              <a:rPr lang="en-US" altLang="zh-CN" sz="3110">
                <a:solidFill>
                  <a:srgbClr val="000000"/>
                </a:solidFill>
                <a:latin typeface="Times New Roman" panose="02020603050405020304" pitchFamily="18" charset="0"/>
                <a:ea typeface="等线" panose="02010600030101010101" charset="-122"/>
              </a:rPr>
              <a:t>. Obviously I had done a big deal which is surely a good </a:t>
            </a:r>
            <a:r>
              <a:rPr lang="en-US" altLang="zh-CN" sz="3110" u="sng">
                <a:solidFill>
                  <a:srgbClr val="000000"/>
                </a:solidFill>
                <a:latin typeface="Times New Roman" panose="02020603050405020304" pitchFamily="18" charset="0"/>
                <a:ea typeface="等线" panose="02010600030101010101" charset="-122"/>
              </a:rPr>
              <a:t>opportunity</a:t>
            </a:r>
            <a:r>
              <a:rPr lang="en-US" altLang="zh-CN" sz="3110">
                <a:solidFill>
                  <a:srgbClr val="000000"/>
                </a:solidFill>
                <a:latin typeface="Times New Roman" panose="02020603050405020304" pitchFamily="18" charset="0"/>
                <a:ea typeface="等线" panose="02010600030101010101" charset="-122"/>
              </a:rPr>
              <a:t> to show off. I had expected to experience some sort of sense of wellbeing or greatness, but none of that came. Rather than feel like a hero, I believe anyone who could swim would have done the same thing.</a:t>
            </a:r>
            <a:endParaRPr lang="en-US" altLang="zh-CN" sz="3110">
              <a:solidFill>
                <a:srgbClr val="000000"/>
              </a:solidFill>
              <a:latin typeface="Times New Roman" panose="02020603050405020304" pitchFamily="18" charset="0"/>
              <a:ea typeface="等线" panose="02010600030101010101"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timg (1)"/>
          <p:cNvPicPr>
            <a:picLocks noChangeAspect="1"/>
          </p:cNvPicPr>
          <p:nvPr/>
        </p:nvPicPr>
        <p:blipFill>
          <a:blip r:embed="rId1"/>
          <a:stretch>
            <a:fillRect/>
          </a:stretch>
        </p:blipFill>
        <p:spPr>
          <a:xfrm>
            <a:off x="-62230" y="-24765"/>
            <a:ext cx="12706350" cy="6911340"/>
          </a:xfrm>
          <a:prstGeom prst="rect">
            <a:avLst/>
          </a:prstGeom>
        </p:spPr>
      </p:pic>
      <p:sp>
        <p:nvSpPr>
          <p:cNvPr id="3" name="矩形 2"/>
          <p:cNvSpPr/>
          <p:nvPr/>
        </p:nvSpPr>
        <p:spPr>
          <a:xfrm>
            <a:off x="8154035" y="1136015"/>
            <a:ext cx="3373120" cy="1106805"/>
          </a:xfrm>
          <a:prstGeom prst="rect">
            <a:avLst/>
          </a:prstGeom>
          <a:noFill/>
          <a:ln>
            <a:noFill/>
          </a:ln>
        </p:spPr>
        <p:txBody>
          <a:bodyPr wrap="none" rtlCol="0" anchor="t">
            <a:spAutoFit/>
          </a:bodyPr>
          <a:p>
            <a:pPr algn="ctr"/>
            <a:r>
              <a:rPr lang="en-US" altLang="zh-CN" sz="6600" b="1">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The end!</a:t>
            </a:r>
            <a:endParaRPr lang="en-US" altLang="zh-CN" sz="6600" b="1">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p:cNvGraphicFramePr>
            <a:graphicFrameLocks noGrp="1"/>
          </p:cNvGraphicFramePr>
          <p:nvPr/>
        </p:nvGraphicFramePr>
        <p:xfrm>
          <a:off x="1091096" y="1581058"/>
          <a:ext cx="9669669" cy="2590800"/>
        </p:xfrm>
        <a:graphic>
          <a:graphicData uri="http://schemas.openxmlformats.org/drawingml/2006/table">
            <a:tbl>
              <a:tblPr firstRow="1" bandRow="1">
                <a:tableStyleId>{5C22544A-7EE6-4342-B048-85BDC9FD1C3A}</a:tableStyleId>
              </a:tblPr>
              <a:tblGrid>
                <a:gridCol w="1460960"/>
                <a:gridCol w="1900675"/>
                <a:gridCol w="3890617"/>
                <a:gridCol w="2417417"/>
              </a:tblGrid>
              <a:tr h="370840">
                <a:tc>
                  <a:txBody>
                    <a:bodyPr/>
                    <a:lstStyle/>
                    <a:p>
                      <a:r>
                        <a:rPr lang="zh-CN" altLang="en-US" sz="2800" dirty="0">
                          <a:latin typeface="华文行楷" panose="02010800040101010101" pitchFamily="2" charset="-122"/>
                          <a:ea typeface="华文行楷" panose="02010800040101010101" pitchFamily="2" charset="-122"/>
                        </a:rPr>
                        <a:t>年份</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体裁</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            主题</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细节描写特点</a:t>
                      </a:r>
                      <a:endParaRPr lang="zh-CN" altLang="en-US" sz="2800" dirty="0">
                        <a:latin typeface="华文行楷" panose="02010800040101010101" pitchFamily="2" charset="-122"/>
                        <a:ea typeface="华文行楷" panose="02010800040101010101" pitchFamily="2" charset="-122"/>
                      </a:endParaRPr>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dirty="0"/>
                    </a:p>
                  </a:txBody>
                  <a:tcPr/>
                </a:tc>
                <a:tc>
                  <a:txBody>
                    <a:bodyPr/>
                    <a:lstStyle/>
                    <a:p>
                      <a:endParaRPr lang="zh-CN" altLang="en-US" sz="2800" dirty="0"/>
                    </a:p>
                  </a:txBody>
                  <a:tcPr/>
                </a:tc>
              </a:tr>
            </a:tbl>
          </a:graphicData>
        </a:graphic>
      </p:graphicFrame>
      <p:graphicFrame>
        <p:nvGraphicFramePr>
          <p:cNvPr id="4" name="表格 2"/>
          <p:cNvGraphicFramePr>
            <a:graphicFrameLocks noGrp="1"/>
          </p:cNvGraphicFramePr>
          <p:nvPr/>
        </p:nvGraphicFramePr>
        <p:xfrm>
          <a:off x="1091096" y="845420"/>
          <a:ext cx="10252767" cy="3627120"/>
        </p:xfrm>
        <a:graphic>
          <a:graphicData uri="http://schemas.openxmlformats.org/drawingml/2006/table">
            <a:tbl>
              <a:tblPr firstRow="1" bandRow="1">
                <a:tableStyleId>{5C22544A-7EE6-4342-B048-85BDC9FD1C3A}</a:tableStyleId>
              </a:tblPr>
              <a:tblGrid>
                <a:gridCol w="1549059"/>
                <a:gridCol w="1653550"/>
                <a:gridCol w="4400002"/>
                <a:gridCol w="2650156"/>
              </a:tblGrid>
              <a:tr h="370840">
                <a:tc>
                  <a:txBody>
                    <a:bodyPr/>
                    <a:lstStyle/>
                    <a:p>
                      <a:r>
                        <a:rPr lang="zh-CN" altLang="en-US" sz="2800" dirty="0">
                          <a:latin typeface="华文行楷" panose="02010800040101010101" pitchFamily="2" charset="-122"/>
                          <a:ea typeface="华文行楷" panose="02010800040101010101" pitchFamily="2" charset="-122"/>
                        </a:rPr>
                        <a:t>年份</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体裁</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            主题</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细节描写特点</a:t>
                      </a:r>
                      <a:endParaRPr lang="zh-CN" altLang="en-US" sz="2800" dirty="0">
                        <a:latin typeface="华文行楷" panose="02010800040101010101" pitchFamily="2" charset="-122"/>
                        <a:ea typeface="华文行楷" panose="02010800040101010101" pitchFamily="2" charset="-122"/>
                      </a:endParaRPr>
                    </a:p>
                  </a:txBody>
                  <a:tcPr/>
                </a:tc>
              </a:tr>
              <a:tr h="370840">
                <a:tc>
                  <a:txBody>
                    <a:bodyPr/>
                    <a:lstStyle/>
                    <a:p>
                      <a:r>
                        <a:rPr lang="en-US" altLang="zh-CN" sz="2800" dirty="0"/>
                        <a:t>2016.10</a:t>
                      </a:r>
                      <a:endParaRPr lang="zh-CN" altLang="en-US" sz="2800" dirty="0"/>
                    </a:p>
                  </a:txBody>
                  <a:tcPr/>
                </a:tc>
                <a:tc>
                  <a:txBody>
                    <a:bodyPr/>
                    <a:lstStyle/>
                    <a:p>
                      <a:r>
                        <a:rPr lang="zh-CN" altLang="en-US" sz="2800" dirty="0">
                          <a:latin typeface="华文新魏" panose="02010800040101010101" pitchFamily="2" charset="-122"/>
                          <a:ea typeface="华文新魏" panose="02010800040101010101" pitchFamily="2" charset="-122"/>
                        </a:rPr>
                        <a:t>记叙文</a:t>
                      </a:r>
                      <a:endParaRPr lang="zh-CN" altLang="en-US" sz="2800" dirty="0">
                        <a:latin typeface="华文新魏" panose="02010800040101010101" pitchFamily="2" charset="-122"/>
                        <a:ea typeface="华文新魏" panose="02010800040101010101" pitchFamily="2" charset="-122"/>
                      </a:endParaRPr>
                    </a:p>
                  </a:txBody>
                  <a:tcPr/>
                </a:tc>
                <a:tc>
                  <a:txBody>
                    <a:bodyPr/>
                    <a:lstStyle/>
                    <a:p>
                      <a:pPr marL="0" algn="l" defTabSz="914400" rtl="0" eaLnBrk="1" latinLnBrk="0" hangingPunct="1"/>
                      <a:r>
                        <a:rPr lang="en-US" altLang="zh-CN" sz="2400" b="1" kern="1200" dirty="0">
                          <a:solidFill>
                            <a:schemeClr val="dk1"/>
                          </a:solidFill>
                          <a:latin typeface="Times New Roman" panose="02020603050405020304" pitchFamily="18" charset="0"/>
                          <a:ea typeface="+mn-ea"/>
                          <a:cs typeface="Times New Roman" panose="02020603050405020304" pitchFamily="18" charset="0"/>
                        </a:rPr>
                        <a:t>Jane </a:t>
                      </a:r>
                      <a:r>
                        <a:rPr lang="zh-CN" altLang="en-US" sz="2400" b="1" kern="1200" dirty="0">
                          <a:solidFill>
                            <a:schemeClr val="dk1"/>
                          </a:solidFill>
                          <a:latin typeface="Times New Roman" panose="02020603050405020304" pitchFamily="18" charset="0"/>
                          <a:ea typeface="+mn-ea"/>
                          <a:cs typeface="Times New Roman" panose="02020603050405020304" pitchFamily="18" charset="0"/>
                        </a:rPr>
                        <a:t>和丈夫在野营时吵架走散并迷路</a:t>
                      </a:r>
                      <a:endParaRPr lang="zh-CN" altLang="en-US" sz="2400" b="1" kern="1200" dirty="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心理</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r h="370840">
                <a:tc>
                  <a:txBody>
                    <a:bodyPr/>
                    <a:lstStyle/>
                    <a:p>
                      <a:r>
                        <a:rPr lang="en-US" altLang="zh-CN" sz="2800" dirty="0"/>
                        <a:t>2017.6</a:t>
                      </a:r>
                      <a:endParaRPr lang="zh-CN" altLang="en-US" sz="2800" dirty="0"/>
                    </a:p>
                  </a:txBody>
                  <a:tcPr/>
                </a:tc>
                <a:tc>
                  <a:txBody>
                    <a:bodyPr/>
                    <a:lstStyle/>
                    <a:p>
                      <a:r>
                        <a:rPr lang="zh-CN" altLang="en-US" sz="2800" kern="1200" dirty="0">
                          <a:solidFill>
                            <a:schemeClr val="dk1"/>
                          </a:solidFill>
                          <a:latin typeface="华文新魏" panose="02010800040101010101" pitchFamily="2" charset="-122"/>
                          <a:ea typeface="华文新魏" panose="02010800040101010101" pitchFamily="2" charset="-122"/>
                          <a:cs typeface="+mn-cs"/>
                        </a:rPr>
                        <a:t>记叙文</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c>
                  <a:txBody>
                    <a:bodyPr/>
                    <a:lstStyle/>
                    <a:p>
                      <a:r>
                        <a:rPr lang="en-US" altLang="zh-CN" sz="2400" b="1" dirty="0">
                          <a:latin typeface="Times New Roman" panose="02020603050405020304" pitchFamily="18" charset="0"/>
                          <a:cs typeface="Times New Roman" panose="02020603050405020304" pitchFamily="18" charset="0"/>
                        </a:rPr>
                        <a:t>Mac </a:t>
                      </a:r>
                      <a:r>
                        <a:rPr lang="zh-CN" altLang="en-US" sz="2400" b="1" dirty="0">
                          <a:latin typeface="Times New Roman" panose="02020603050405020304" pitchFamily="18" charset="0"/>
                          <a:cs typeface="Times New Roman" panose="02020603050405020304" pitchFamily="18" charset="0"/>
                        </a:rPr>
                        <a:t>和朋友骑行途中偶遇恶狼</a:t>
                      </a:r>
                      <a:endParaRPr lang="zh-CN" altLang="en-US" sz="2400" dirty="0"/>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动作</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r h="370840">
                <a:tc>
                  <a:txBody>
                    <a:bodyPr/>
                    <a:lstStyle/>
                    <a:p>
                      <a:r>
                        <a:rPr lang="en-US" altLang="zh-CN" sz="2800" dirty="0"/>
                        <a:t>2017.7</a:t>
                      </a:r>
                      <a:endParaRPr lang="zh-CN" alt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kern="1200" dirty="0">
                          <a:solidFill>
                            <a:schemeClr val="dk1"/>
                          </a:solidFill>
                          <a:latin typeface="华文新魏" panose="02010800040101010101" pitchFamily="2" charset="-122"/>
                          <a:ea typeface="华文新魏" panose="02010800040101010101" pitchFamily="2" charset="-122"/>
                          <a:cs typeface="+mn-cs"/>
                        </a:rPr>
                        <a:t>记叙文</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c>
                  <a:txBody>
                    <a:bodyPr/>
                    <a:lstStyle/>
                    <a:p>
                      <a:r>
                        <a:rPr lang="zh-CN" altLang="en-US" sz="2400" b="1" kern="1200" dirty="0">
                          <a:solidFill>
                            <a:schemeClr val="dk1"/>
                          </a:solidFill>
                          <a:latin typeface="Times New Roman" panose="02020603050405020304" pitchFamily="18" charset="0"/>
                          <a:ea typeface="+mn-ea"/>
                          <a:cs typeface="Times New Roman" panose="02020603050405020304" pitchFamily="18" charset="0"/>
                        </a:rPr>
                        <a:t>“我”与健忘母亲的旅行趣事</a:t>
                      </a:r>
                      <a:endParaRPr lang="zh-CN" altLang="en-US" sz="2400" b="1" kern="1200" dirty="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人物性格</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r h="370840">
                <a:tc>
                  <a:txBody>
                    <a:bodyPr/>
                    <a:lstStyle/>
                    <a:p>
                      <a:r>
                        <a:rPr lang="en-US" altLang="zh-CN" sz="2800" dirty="0"/>
                        <a:t>2018.6</a:t>
                      </a:r>
                      <a:endParaRPr lang="zh-CN" alt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kern="1200" dirty="0">
                          <a:solidFill>
                            <a:schemeClr val="dk1"/>
                          </a:solidFill>
                          <a:latin typeface="华文新魏" panose="02010800040101010101" pitchFamily="2" charset="-122"/>
                          <a:ea typeface="华文新魏" panose="02010800040101010101" pitchFamily="2" charset="-122"/>
                          <a:cs typeface="+mn-cs"/>
                        </a:rPr>
                        <a:t>记叙文</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c>
                  <a:txBody>
                    <a:bodyPr/>
                    <a:lstStyle/>
                    <a:p>
                      <a:r>
                        <a:rPr lang="zh-CN" altLang="en-US" sz="2400" b="1" kern="1200" dirty="0">
                          <a:solidFill>
                            <a:schemeClr val="dk1"/>
                          </a:solidFill>
                          <a:latin typeface="Times New Roman" panose="02020603050405020304" pitchFamily="18" charset="0"/>
                          <a:ea typeface="+mn-ea"/>
                          <a:cs typeface="Times New Roman" panose="02020603050405020304" pitchFamily="18" charset="0"/>
                        </a:rPr>
                        <a:t>“我”与父亲去西部荒野度假时骑马迷路</a:t>
                      </a:r>
                      <a:endParaRPr lang="zh-CN" altLang="en-US" sz="2400" b="1" kern="1200" dirty="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环境</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bl>
          </a:graphicData>
        </a:graphic>
      </p:graphicFrame>
      <p:sp>
        <p:nvSpPr>
          <p:cNvPr id="6" name="文本框 16"/>
          <p:cNvSpPr txBox="1"/>
          <p:nvPr/>
        </p:nvSpPr>
        <p:spPr>
          <a:xfrm>
            <a:off x="3551582" y="4472540"/>
            <a:ext cx="7209183" cy="58477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r>
              <a:rPr lang="en-US" altLang="zh-CN" sz="2800" b="1" dirty="0">
                <a:solidFill>
                  <a:schemeClr val="accent1">
                    <a:lumMod val="75000"/>
                  </a:schemeClr>
                </a:solidFill>
                <a:latin typeface="Times New Roman" panose="02020603050405020304" pitchFamily="18" charset="0"/>
                <a:cs typeface="Times New Roman" panose="02020603050405020304" pitchFamily="18" charset="0"/>
              </a:rPr>
              <a:t>(</a:t>
            </a:r>
            <a:r>
              <a:rPr lang="zh-CN" altLang="en-US" sz="2800" b="1" dirty="0">
                <a:solidFill>
                  <a:schemeClr val="accent1">
                    <a:lumMod val="75000"/>
                  </a:schemeClr>
                </a:solidFill>
                <a:latin typeface="Times New Roman" panose="02020603050405020304" pitchFamily="18" charset="0"/>
                <a:cs typeface="Times New Roman" panose="02020603050405020304" pitchFamily="18" charset="0"/>
              </a:rPr>
              <a:t>间接人物塑造</a:t>
            </a:r>
            <a:r>
              <a:rPr lang="en-US" altLang="zh-CN" sz="2800" b="1" dirty="0">
                <a:solidFill>
                  <a:schemeClr val="accent1">
                    <a:lumMod val="75000"/>
                  </a:schemeClr>
                </a:solidFill>
                <a:latin typeface="Times New Roman" panose="02020603050405020304" pitchFamily="18" charset="0"/>
                <a:cs typeface="Times New Roman" panose="02020603050405020304" pitchFamily="18" charset="0"/>
              </a:rPr>
              <a:t>)</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grpSp>
        <p:nvGrpSpPr>
          <p:cNvPr id="8" name="组合 7"/>
          <p:cNvGrpSpPr/>
          <p:nvPr/>
        </p:nvGrpSpPr>
        <p:grpSpPr>
          <a:xfrm>
            <a:off x="975360" y="5086985"/>
            <a:ext cx="10655300" cy="1049020"/>
            <a:chOff x="1536" y="8011"/>
            <a:chExt cx="16780" cy="1652"/>
          </a:xfrm>
        </p:grpSpPr>
        <p:sp>
          <p:nvSpPr>
            <p:cNvPr id="7" name="文本框 6"/>
            <p:cNvSpPr txBox="1"/>
            <p:nvPr/>
          </p:nvSpPr>
          <p:spPr>
            <a:xfrm>
              <a:off x="1718" y="8086"/>
              <a:ext cx="16417" cy="1503"/>
            </a:xfrm>
            <a:prstGeom prst="rect">
              <a:avLst/>
            </a:prstGeom>
            <a:noFill/>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To</a:t>
              </a:r>
              <a:r>
                <a:rPr lang="zh-CN" altLang="en-US" sz="2800" dirty="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reveal</a:t>
              </a:r>
              <a:r>
                <a:rPr lang="zh-CN" altLang="en-US" sz="2800" dirty="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a</a:t>
              </a:r>
              <a:r>
                <a:rPr lang="zh-CN" altLang="en-US" sz="2800" dirty="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character’s</a:t>
              </a:r>
              <a:r>
                <a:rPr lang="zh-CN" altLang="en-US" sz="2800" dirty="0">
                  <a:solidFill>
                    <a:srgbClr val="C00000"/>
                  </a:solidFill>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traits</a:t>
              </a:r>
              <a:r>
                <a:rPr lang="en-US" altLang="zh-CN" sz="2800" dirty="0">
                  <a:latin typeface="Times New Roman" panose="02020603050405020304" pitchFamily="18" charset="0"/>
                  <a:cs typeface="Times New Roman" panose="02020603050405020304" pitchFamily="18" charset="0"/>
                </a:rPr>
                <a:t> by describing his or her </a:t>
              </a:r>
              <a:r>
                <a:rPr lang="en-US" altLang="zh-CN" sz="2800" dirty="0">
                  <a:solidFill>
                    <a:srgbClr val="C00000"/>
                  </a:solidFill>
                  <a:latin typeface="Times New Roman" panose="02020603050405020304" pitchFamily="18" charset="0"/>
                  <a:cs typeface="Times New Roman" panose="02020603050405020304" pitchFamily="18" charset="0"/>
                </a:rPr>
                <a:t>appearance</a:t>
              </a:r>
              <a:r>
                <a:rPr lang="en-US" altLang="zh-CN" sz="2800" dirty="0">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thoughts</a:t>
              </a:r>
              <a:r>
                <a:rPr lang="en-US" altLang="zh-CN" sz="2800" dirty="0">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words</a:t>
              </a:r>
              <a:r>
                <a:rPr lang="en-US" altLang="zh-CN" sz="2800" dirty="0">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actions</a:t>
              </a:r>
              <a:r>
                <a:rPr lang="en-US" altLang="zh-CN" sz="2800" dirty="0">
                  <a:latin typeface="Times New Roman" panose="02020603050405020304" pitchFamily="18" charset="0"/>
                  <a:cs typeface="Times New Roman" panose="02020603050405020304" pitchFamily="18" charset="0"/>
                </a:rPr>
                <a:t>, and other characters’ </a:t>
              </a:r>
              <a:r>
                <a:rPr lang="en-US" altLang="zh-CN" sz="2800" dirty="0">
                  <a:solidFill>
                    <a:srgbClr val="C00000"/>
                  </a:solidFill>
                  <a:latin typeface="Times New Roman" panose="02020603050405020304" pitchFamily="18" charset="0"/>
                  <a:cs typeface="Times New Roman" panose="02020603050405020304" pitchFamily="18" charset="0"/>
                </a:rPr>
                <a:t>comments</a:t>
              </a:r>
              <a:r>
                <a:rPr lang="en-US" altLang="zh-CN" sz="2800" dirty="0">
                  <a:latin typeface="Times New Roman" panose="02020603050405020304" pitchFamily="18" charset="0"/>
                  <a:cs typeface="Times New Roman" panose="02020603050405020304" pitchFamily="18" charset="0"/>
                </a:rPr>
                <a:t> on him or her.</a:t>
              </a:r>
              <a:endParaRPr lang="zh-CN" altLang="en-US" sz="2800" dirty="0">
                <a:latin typeface="Times New Roman" panose="02020603050405020304" pitchFamily="18" charset="0"/>
                <a:cs typeface="Times New Roman" panose="02020603050405020304" pitchFamily="18" charset="0"/>
              </a:endParaRPr>
            </a:p>
          </p:txBody>
        </p:sp>
        <p:sp>
          <p:nvSpPr>
            <p:cNvPr id="3" name="圆角矩形 2"/>
            <p:cNvSpPr/>
            <p:nvPr/>
          </p:nvSpPr>
          <p:spPr>
            <a:xfrm>
              <a:off x="1536" y="8011"/>
              <a:ext cx="16781" cy="1653"/>
            </a:xfrm>
            <a:prstGeom prst="roundRect">
              <a:avLst/>
            </a:prstGeom>
            <a:noFill/>
            <a:ln w="57150"/>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nvGrpSpPr>
          <p:cNvPr id="10" name="组合 9"/>
          <p:cNvGrpSpPr/>
          <p:nvPr/>
        </p:nvGrpSpPr>
        <p:grpSpPr>
          <a:xfrm>
            <a:off x="9495790" y="1367155"/>
            <a:ext cx="2070100" cy="3515360"/>
            <a:chOff x="14954" y="2153"/>
            <a:chExt cx="3260" cy="5536"/>
          </a:xfrm>
        </p:grpSpPr>
        <p:pic>
          <p:nvPicPr>
            <p:cNvPr id="5" name="图片 4" descr="mp0 (7)"/>
            <p:cNvPicPr>
              <a:picLocks noChangeAspect="1"/>
            </p:cNvPicPr>
            <p:nvPr/>
          </p:nvPicPr>
          <p:blipFill>
            <a:blip r:embed="rId1"/>
            <a:stretch>
              <a:fillRect/>
            </a:stretch>
          </p:blipFill>
          <p:spPr>
            <a:xfrm rot="14658438" flipH="1">
              <a:off x="16173" y="5648"/>
              <a:ext cx="1838" cy="2245"/>
            </a:xfrm>
            <a:prstGeom prst="rect">
              <a:avLst/>
            </a:prstGeom>
          </p:spPr>
        </p:pic>
        <p:sp>
          <p:nvSpPr>
            <p:cNvPr id="9" name="矩形 8"/>
            <p:cNvSpPr/>
            <p:nvPr/>
          </p:nvSpPr>
          <p:spPr>
            <a:xfrm>
              <a:off x="14954" y="2153"/>
              <a:ext cx="2641" cy="4417"/>
            </a:xfrm>
            <a:prstGeom prst="rect">
              <a:avLst/>
            </a:prstGeom>
            <a:noFill/>
            <a:ln w="5715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979805" y="1984375"/>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latin typeface="华文新魏" panose="02010800040101010101" pitchFamily="2" charset="-122"/>
                <a:ea typeface="华文新魏" panose="02010800040101010101" pitchFamily="2" charset="-122"/>
              </a:rPr>
              <a:t>Read for plot</a:t>
            </a:r>
            <a:endParaRPr lang="zh-CN" altLang="en-US"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把握故事情节</a:t>
            </a:r>
            <a:endParaRPr lang="zh-CN" altLang="en-US" sz="3200" b="1" dirty="0">
              <a:latin typeface="华文新魏" panose="02010800040101010101" pitchFamily="2" charset="-122"/>
              <a:ea typeface="华文新魏" panose="02010800040101010101" pitchFamily="2" charset="-122"/>
            </a:endParaRPr>
          </a:p>
        </p:txBody>
      </p:sp>
      <p:grpSp>
        <p:nvGrpSpPr>
          <p:cNvPr id="10" name="组合 9"/>
          <p:cNvGrpSpPr/>
          <p:nvPr/>
        </p:nvGrpSpPr>
        <p:grpSpPr>
          <a:xfrm>
            <a:off x="2003425" y="4105275"/>
            <a:ext cx="8331185" cy="1533704"/>
            <a:chOff x="2646" y="6512"/>
            <a:chExt cx="13120" cy="2415"/>
          </a:xfrm>
        </p:grpSpPr>
        <p:pic>
          <p:nvPicPr>
            <p:cNvPr id="3" name="图片 2" descr="th1"/>
            <p:cNvPicPr>
              <a:picLocks noChangeAspect="1"/>
            </p:cNvPicPr>
            <p:nvPr/>
          </p:nvPicPr>
          <p:blipFill>
            <a:blip r:embed="rId1"/>
            <a:stretch>
              <a:fillRect/>
            </a:stretch>
          </p:blipFill>
          <p:spPr>
            <a:xfrm>
              <a:off x="2646" y="6512"/>
              <a:ext cx="1260" cy="2325"/>
            </a:xfrm>
            <a:prstGeom prst="rect">
              <a:avLst/>
            </a:prstGeom>
          </p:spPr>
        </p:pic>
        <p:pic>
          <p:nvPicPr>
            <p:cNvPr id="4" name="图片 3" descr="th2"/>
            <p:cNvPicPr>
              <a:picLocks noChangeAspect="1"/>
            </p:cNvPicPr>
            <p:nvPr/>
          </p:nvPicPr>
          <p:blipFill>
            <a:blip r:embed="rId2"/>
            <a:stretch>
              <a:fillRect/>
            </a:stretch>
          </p:blipFill>
          <p:spPr>
            <a:xfrm>
              <a:off x="8401" y="6632"/>
              <a:ext cx="1380" cy="2295"/>
            </a:xfrm>
            <a:prstGeom prst="rect">
              <a:avLst/>
            </a:prstGeom>
          </p:spPr>
        </p:pic>
        <p:pic>
          <p:nvPicPr>
            <p:cNvPr id="5" name="图片 4" descr="th4"/>
            <p:cNvPicPr>
              <a:picLocks noChangeAspect="1"/>
            </p:cNvPicPr>
            <p:nvPr/>
          </p:nvPicPr>
          <p:blipFill>
            <a:blip r:embed="rId3"/>
            <a:stretch>
              <a:fillRect/>
            </a:stretch>
          </p:blipFill>
          <p:spPr>
            <a:xfrm>
              <a:off x="14461" y="6512"/>
              <a:ext cx="1305" cy="2415"/>
            </a:xfrm>
            <a:prstGeom prst="rect">
              <a:avLst/>
            </a:prstGeom>
          </p:spPr>
        </p:pic>
      </p:grpSp>
      <p:sp>
        <p:nvSpPr>
          <p:cNvPr id="6" name="矩形: 圆角 5"/>
          <p:cNvSpPr/>
          <p:nvPr/>
        </p:nvSpPr>
        <p:spPr>
          <a:xfrm>
            <a:off x="4608195" y="1984375"/>
            <a:ext cx="297561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latin typeface="华文新魏" panose="02010800040101010101" pitchFamily="2" charset="-122"/>
                <a:ea typeface="华文新魏" panose="02010800040101010101" pitchFamily="2" charset="-122"/>
              </a:rPr>
              <a:t>Read for clues</a:t>
            </a:r>
            <a:endParaRPr lang="en-US" altLang="zh-CN"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寻找故事线索</a:t>
            </a:r>
            <a:endParaRPr lang="zh-CN" altLang="en-US" sz="3200" b="1" dirty="0">
              <a:latin typeface="华文新魏" panose="02010800040101010101" pitchFamily="2" charset="-122"/>
              <a:ea typeface="华文新魏" panose="02010800040101010101" pitchFamily="2" charset="-122"/>
            </a:endParaRPr>
          </a:p>
        </p:txBody>
      </p:sp>
      <p:sp>
        <p:nvSpPr>
          <p:cNvPr id="9" name="矩形: 圆角 5"/>
          <p:cNvSpPr/>
          <p:nvPr/>
        </p:nvSpPr>
        <p:spPr>
          <a:xfrm>
            <a:off x="8462645" y="1984375"/>
            <a:ext cx="3269615"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Read for development</a:t>
            </a:r>
            <a:endParaRPr lang="zh-CN" altLang="en-US"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推测故事发展</a:t>
            </a:r>
            <a:endParaRPr lang="zh-CN" altLang="en-US" sz="3200" b="1" dirty="0">
              <a:latin typeface="华文新魏" panose="02010800040101010101" pitchFamily="2" charset="-122"/>
              <a:ea typeface="华文新魏" panose="02010800040101010101" pitchFamily="2" charset="-122"/>
            </a:endParaRPr>
          </a:p>
        </p:txBody>
      </p:sp>
      <p:sp>
        <p:nvSpPr>
          <p:cNvPr id="11" name="矩形 10"/>
          <p:cNvSpPr/>
          <p:nvPr/>
        </p:nvSpPr>
        <p:spPr>
          <a:xfrm>
            <a:off x="1826260" y="431800"/>
            <a:ext cx="8539480" cy="829945"/>
          </a:xfrm>
          <a:prstGeom prst="rect">
            <a:avLst/>
          </a:prstGeom>
          <a:noFill/>
          <a:ln>
            <a:noFill/>
          </a:ln>
        </p:spPr>
        <p:txBody>
          <a:bodyPr wrap="none" rtlCol="0" anchor="t">
            <a:spAutoFit/>
          </a:bodyPr>
          <a:p>
            <a:pPr algn="ctr"/>
            <a:r>
              <a:rPr lang="en-US" altLang="zh-CN" sz="4800" b="1">
                <a:solidFill>
                  <a:schemeClr val="accent1"/>
                </a:solidFill>
                <a:effectLst>
                  <a:outerShdw blurRad="38100" dist="25400" dir="5400000" algn="ctr" rotWithShape="0">
                    <a:srgbClr val="6E747A">
                      <a:alpha val="43000"/>
                    </a:srgbClr>
                  </a:outerShdw>
                </a:effectLst>
              </a:rPr>
              <a:t>How to read a narrative story?</a:t>
            </a:r>
            <a:endParaRPr lang="en-US" altLang="zh-CN" sz="4800" b="1">
              <a:solidFill>
                <a:schemeClr val="accent1"/>
              </a:solidFill>
              <a:effectLst>
                <a:outerShdw blurRad="38100" dist="25400" dir="5400000" algn="ctr" rotWithShape="0">
                  <a:srgbClr val="6E747A">
                    <a:alpha val="43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P spid="9"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4523106" y="3345180"/>
            <a:ext cx="2232025" cy="762000"/>
          </a:xfrm>
          <a:prstGeom prst="rect">
            <a:avLst/>
          </a:prstGeom>
          <a:noFill/>
          <a:ln w="9525">
            <a:noFill/>
          </a:ln>
        </p:spPr>
        <p:txBody>
          <a:bodyPr>
            <a:spAutoFit/>
          </a:bodyPr>
          <a:lstStyle/>
          <a:p>
            <a:pPr algn="ctr"/>
            <a:r>
              <a:rPr lang="en-US" altLang="zh-CN" sz="4400" b="1" dirty="0">
                <a:latin typeface="Calibri" panose="020F0502020204030204" pitchFamily="34" charset="0"/>
                <a:ea typeface="宋体" panose="02010600030101010101" pitchFamily="2" charset="-122"/>
              </a:rPr>
              <a:t>A story</a:t>
            </a:r>
            <a:endParaRPr lang="zh-CN" altLang="en-US" sz="4400" b="1" dirty="0">
              <a:latin typeface="Calibri" panose="020F0502020204030204" pitchFamily="34" charset="0"/>
              <a:ea typeface="宋体" panose="02010600030101010101" pitchFamily="2" charset="-122"/>
            </a:endParaRPr>
          </a:p>
        </p:txBody>
      </p:sp>
      <p:grpSp>
        <p:nvGrpSpPr>
          <p:cNvPr id="3" name="组合 10"/>
          <p:cNvGrpSpPr/>
          <p:nvPr/>
        </p:nvGrpSpPr>
        <p:grpSpPr>
          <a:xfrm>
            <a:off x="2258695" y="1313499"/>
            <a:ext cx="8320406" cy="4608504"/>
            <a:chOff x="-557587" y="1167429"/>
            <a:chExt cx="8321250" cy="4608553"/>
          </a:xfrm>
        </p:grpSpPr>
        <p:sp>
          <p:nvSpPr>
            <p:cNvPr id="7177" name="TextBox 2"/>
            <p:cNvSpPr txBox="1"/>
            <p:nvPr/>
          </p:nvSpPr>
          <p:spPr>
            <a:xfrm>
              <a:off x="1928055" y="1167429"/>
              <a:ext cx="3132138" cy="1076336"/>
            </a:xfrm>
            <a:prstGeom prst="rect">
              <a:avLst/>
            </a:prstGeom>
            <a:noFill/>
            <a:ln w="9525">
              <a:noFill/>
            </a:ln>
          </p:spPr>
          <p:txBody>
            <a:bodyPr wrap="square">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Event</a:t>
              </a:r>
              <a:r>
                <a:rPr lang="en-US" altLang="zh-CN" sz="36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zh-CN" sz="36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(what)</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178" name="TextBox 3"/>
            <p:cNvSpPr txBox="1"/>
            <p:nvPr/>
          </p:nvSpPr>
          <p:spPr>
            <a:xfrm>
              <a:off x="-557587" y="2946714"/>
              <a:ext cx="1428760" cy="1014741"/>
            </a:xfrm>
            <a:prstGeom prst="rect">
              <a:avLst/>
            </a:prstGeom>
            <a:noFill/>
            <a:ln w="9525">
              <a:noFill/>
            </a:ln>
          </p:spPr>
          <p:txBody>
            <a:bodyPr>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Time </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(when)</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179" name="TextBox 4"/>
            <p:cNvSpPr txBox="1"/>
            <p:nvPr/>
          </p:nvSpPr>
          <p:spPr>
            <a:xfrm>
              <a:off x="2029769" y="4761241"/>
              <a:ext cx="2500330" cy="1014741"/>
            </a:xfrm>
            <a:prstGeom prst="rect">
              <a:avLst/>
            </a:prstGeom>
            <a:noFill/>
            <a:ln w="9525">
              <a:noFill/>
            </a:ln>
          </p:spPr>
          <p:txBody>
            <a:bodyPr>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Place</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(where)</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180" name="TextBox 5"/>
            <p:cNvSpPr txBox="1"/>
            <p:nvPr/>
          </p:nvSpPr>
          <p:spPr>
            <a:xfrm>
              <a:off x="4428940" y="3106740"/>
              <a:ext cx="3334723" cy="1076336"/>
            </a:xfrm>
            <a:prstGeom prst="rect">
              <a:avLst/>
            </a:prstGeom>
            <a:noFill/>
            <a:ln w="9525">
              <a:noFill/>
            </a:ln>
          </p:spPr>
          <p:txBody>
            <a:bodyPr wrap="square">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Characters</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3200" b="1" dirty="0">
                  <a:solidFill>
                    <a:srgbClr val="FF0000"/>
                  </a:solidFill>
                  <a:latin typeface="Calibri" panose="020F0502020204030204" pitchFamily="34" charset="0"/>
                  <a:ea typeface="宋体" panose="02010600030101010101" pitchFamily="2" charset="-122"/>
                </a:rPr>
                <a:t> </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(who)</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grpSp>
      <p:sp>
        <p:nvSpPr>
          <p:cNvPr id="5" name="矩形: 圆角 1"/>
          <p:cNvSpPr/>
          <p:nvPr/>
        </p:nvSpPr>
        <p:spPr>
          <a:xfrm>
            <a:off x="409575" y="293370"/>
            <a:ext cx="5127625"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plot </a:t>
            </a:r>
            <a:r>
              <a:rPr lang="en-US" altLang="zh-CN" sz="2800" dirty="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dirty="0">
                <a:latin typeface="华文新魏" panose="02010800040101010101" pitchFamily="2" charset="-122"/>
                <a:ea typeface="华文新魏" panose="02010800040101010101" pitchFamily="2" charset="-122"/>
                <a:cs typeface="华文新魏" panose="02010800040101010101" pitchFamily="2" charset="-122"/>
              </a:rPr>
              <a:t>把握故事情节</a:t>
            </a:r>
            <a:r>
              <a:rPr lang="en-US" altLang="zh-CN" sz="2800" dirty="0">
                <a:latin typeface="华文新魏" panose="02010800040101010101" pitchFamily="2" charset="-122"/>
                <a:ea typeface="华文新魏" panose="02010800040101010101" pitchFamily="2" charset="-122"/>
                <a:cs typeface="华文新魏" panose="02010800040101010101" pitchFamily="2" charset="-122"/>
              </a:rPr>
              <a:t>) </a:t>
            </a:r>
            <a:endParaRPr lang="en-US" altLang="zh-CN" sz="2800" dirty="0">
              <a:latin typeface="华文新魏" panose="02010800040101010101" pitchFamily="2" charset="-122"/>
              <a:ea typeface="华文新魏" panose="02010800040101010101" pitchFamily="2" charset="-122"/>
              <a:cs typeface="华文新魏" panose="02010800040101010101" pitchFamily="2" charset="-122"/>
            </a:endParaRPr>
          </a:p>
        </p:txBody>
      </p:sp>
      <p:grpSp>
        <p:nvGrpSpPr>
          <p:cNvPr id="7" name="组合 6"/>
          <p:cNvGrpSpPr/>
          <p:nvPr/>
        </p:nvGrpSpPr>
        <p:grpSpPr>
          <a:xfrm>
            <a:off x="3815080" y="1313815"/>
            <a:ext cx="6154420" cy="4310380"/>
            <a:chOff x="6008" y="2069"/>
            <a:chExt cx="9692" cy="6788"/>
          </a:xfrm>
        </p:grpSpPr>
        <p:grpSp>
          <p:nvGrpSpPr>
            <p:cNvPr id="4" name="组合 12"/>
            <p:cNvGrpSpPr/>
            <p:nvPr/>
          </p:nvGrpSpPr>
          <p:grpSpPr>
            <a:xfrm>
              <a:off x="6008" y="2069"/>
              <a:ext cx="9692" cy="6789"/>
              <a:chOff x="714348" y="1118222"/>
              <a:chExt cx="6154267" cy="4311018"/>
            </a:xfrm>
          </p:grpSpPr>
          <p:sp>
            <p:nvSpPr>
              <p:cNvPr id="8" name="环形箭头 7"/>
              <p:cNvSpPr>
                <a:spLocks noChangeAspect="1"/>
              </p:cNvSpPr>
              <p:nvPr/>
            </p:nvSpPr>
            <p:spPr bwMode="auto">
              <a:xfrm>
                <a:off x="714348" y="1118222"/>
                <a:ext cx="3429024" cy="4311018"/>
              </a:xfrm>
              <a:prstGeom prst="circularArrow">
                <a:avLst>
                  <a:gd name="adj1" fmla="val 8252"/>
                  <a:gd name="adj2" fmla="val 956003"/>
                  <a:gd name="adj3" fmla="val 1309246"/>
                  <a:gd name="adj4" fmla="val 3031870"/>
                  <a:gd name="adj5" fmla="val 7445"/>
                </a:avLst>
              </a:prstGeom>
              <a:gradFill>
                <a:gsLst>
                  <a:gs pos="0">
                    <a:srgbClr val="FFC000"/>
                  </a:gs>
                  <a:gs pos="90000">
                    <a:srgbClr val="F03530"/>
                  </a:gs>
                </a:gsLst>
                <a:lin ang="2700000" scaled="1"/>
              </a:gradFill>
              <a:ln>
                <a:noFill/>
              </a:ln>
              <a:effectLst>
                <a:outerShdw blurRad="50800" dist="38100" rotWithShape="0">
                  <a:srgbClr val="000000">
                    <a:alpha val="40000"/>
                  </a:srgbClr>
                </a:outerShdw>
              </a:effectLst>
              <a:scene3d>
                <a:camera prst="perspectiveRelaxed">
                  <a:rot lat="17673596" lon="0" rev="0"/>
                </a:camera>
                <a:lightRig rig="balanced" dir="t">
                  <a:rot lat="0" lon="0" rev="11400000"/>
                </a:lightRig>
              </a:scene3d>
              <a:sp3d extrusionH="158750" contourW="12700" prstMaterial="plastic">
                <a:bevelT w="101600" prst="artDeco"/>
                <a:bevelB w="0" h="25400"/>
                <a:contourClr>
                  <a:srgbClr val="FFFF8B"/>
                </a:contourClr>
              </a:sp3d>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zh-CN" altLang="en-US" dirty="0">
                  <a:ea typeface="微软雅黑" panose="020B0503020204020204" pitchFamily="34" charset="-122"/>
                </a:endParaRPr>
              </a:p>
            </p:txBody>
          </p:sp>
          <p:sp>
            <p:nvSpPr>
              <p:cNvPr id="7176" name="TextBox 11"/>
              <p:cNvSpPr txBox="1"/>
              <p:nvPr/>
            </p:nvSpPr>
            <p:spPr>
              <a:xfrm rot="-207276">
                <a:off x="5082665" y="1315017"/>
                <a:ext cx="1785950" cy="1014731"/>
              </a:xfrm>
              <a:prstGeom prst="rect">
                <a:avLst/>
              </a:prstGeom>
              <a:noFill/>
              <a:ln w="9525">
                <a:noFill/>
              </a:ln>
            </p:spPr>
            <p:txBody>
              <a:bodyPr wrap="square">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Plot</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(how)</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grpSp>
        <p:cxnSp>
          <p:nvCxnSpPr>
            <p:cNvPr id="6" name="直接箭头连接符 5"/>
            <p:cNvCxnSpPr/>
            <p:nvPr/>
          </p:nvCxnSpPr>
          <p:spPr>
            <a:xfrm flipV="1">
              <a:off x="10638" y="3185"/>
              <a:ext cx="2397" cy="1685"/>
            </a:xfrm>
            <a:prstGeom prst="straightConnector1">
              <a:avLst/>
            </a:prstGeom>
            <a:ln w="57150">
              <a:solidFill>
                <a:schemeClr val="tx2">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20675" y="527050"/>
            <a:ext cx="11550015" cy="5969635"/>
          </a:xfrm>
          <a:prstGeom prst="rect">
            <a:avLst/>
          </a:prstGeom>
          <a:noFill/>
          <a:ln w="57150">
            <a:solidFill>
              <a:schemeClr val="accent6">
                <a:lumMod val="75000"/>
              </a:schemeClr>
            </a:solidFill>
          </a:ln>
        </p:spPr>
        <p:txBody>
          <a:bodyPr wrap="square" rtlCol="0" anchor="t">
            <a:spAutoFit/>
          </a:bodyPr>
          <a:p>
            <a:r>
              <a:rPr lang="zh-CN" altLang="en-US" sz="2800">
                <a:latin typeface="华文新魏" panose="02010800040101010101" pitchFamily="2" charset="-122"/>
                <a:ea typeface="华文新魏" panose="02010800040101010101" pitchFamily="2" charset="-122"/>
                <a:cs typeface="华文新魏" panose="02010800040101010101" pitchFamily="2" charset="-122"/>
              </a:rPr>
              <a:t>阅读下面短文根据所给情节进行续写,使之构成个完整的故事</a:t>
            </a:r>
            <a:endParaRPr lang="zh-CN" altLang="en-US" sz="2800">
              <a:latin typeface="Times New Roman" panose="02020603050405020304" pitchFamily="18" charset="0"/>
              <a:cs typeface="Times New Roman" panose="02020603050405020304" pitchFamily="18" charset="0"/>
            </a:endParaRPr>
          </a:p>
          <a:p>
            <a:r>
              <a:rPr lang="zh-CN" altLang="en-US" sz="2800">
                <a:latin typeface="Times New Roman" panose="02020603050405020304" pitchFamily="18" charset="0"/>
                <a:cs typeface="Times New Roman" panose="02020603050405020304" pitchFamily="18" charset="0"/>
              </a:rPr>
              <a:t>      After study for hours. I went outside and up to the roof nearby for a break and watched people </a:t>
            </a:r>
            <a:r>
              <a:rPr lang="en-US" altLang="zh-CN" sz="2800">
                <a:latin typeface="Times New Roman" panose="02020603050405020304" pitchFamily="18" charset="0"/>
                <a:cs typeface="Times New Roman" panose="02020603050405020304" pitchFamily="18" charset="0"/>
              </a:rPr>
              <a:t>swimming in the sea. It was a sunny day-a blue, cloudless sky over a calm sea. But then, as I</a:t>
            </a:r>
            <a:r>
              <a:rPr lang="zh-CN" altLang="en-US" sz="2800">
                <a:latin typeface="Times New Roman" panose="02020603050405020304" pitchFamily="18" charset="0"/>
                <a:cs typeface="Times New Roman" panose="02020603050405020304" pitchFamily="18" charset="0"/>
              </a:rPr>
              <a:t> looked in the distance, I discovered a series of three or four big waves heading towards the shore. I'd seen these mini- tsunamis(小型海啸) many times before. They were heading at speed in th</a:t>
            </a:r>
            <a:r>
              <a:rPr lang="en-US" altLang="zh-CN" sz="2800">
                <a:latin typeface="Times New Roman" panose="02020603050405020304" pitchFamily="18" charset="0"/>
                <a:cs typeface="Times New Roman" panose="02020603050405020304" pitchFamily="18" charset="0"/>
              </a:rPr>
              <a:t>e</a:t>
            </a:r>
            <a:r>
              <a:rPr lang="zh-CN" altLang="en-US" sz="2800">
                <a:latin typeface="Times New Roman" panose="02020603050405020304" pitchFamily="18" charset="0"/>
                <a:cs typeface="Times New Roman" panose="02020603050405020304" pitchFamily="18" charset="0"/>
              </a:rPr>
              <a:t> direction of the swimming area. Most people knew to look out for them, but from the screams that started coming from the beach, I could tell someone was in trouble.</a:t>
            </a:r>
            <a:endParaRPr lang="zh-CN" altLang="en-US" sz="2800">
              <a:latin typeface="Times New Roman" panose="02020603050405020304" pitchFamily="18" charset="0"/>
              <a:cs typeface="Times New Roman" panose="02020603050405020304" pitchFamily="18" charset="0"/>
            </a:endParaRPr>
          </a:p>
          <a:p>
            <a:r>
              <a:rPr lang="zh-CN" altLang="en-US" sz="2800">
                <a:latin typeface="Times New Roman" panose="02020603050405020304" pitchFamily="18" charset="0"/>
                <a:cs typeface="Times New Roman" panose="02020603050405020304" pitchFamily="18" charset="0"/>
              </a:rPr>
              <a:t>       </a:t>
            </a:r>
            <a:r>
              <a:rPr lang="en-US" altLang="zh-CN" sz="2800">
                <a:latin typeface="Times New Roman" panose="02020603050405020304" pitchFamily="18" charset="0"/>
                <a:cs typeface="Times New Roman" panose="02020603050405020304" pitchFamily="18" charset="0"/>
              </a:rPr>
              <a:t>W</a:t>
            </a:r>
            <a:r>
              <a:rPr lang="zh-CN" altLang="en-US" sz="2800">
                <a:latin typeface="Times New Roman" panose="02020603050405020304" pitchFamily="18" charset="0"/>
                <a:cs typeface="Times New Roman" panose="02020603050405020304" pitchFamily="18" charset="0"/>
              </a:rPr>
              <a:t>ithout thinking, I ran down into the street, holding my bod</a:t>
            </a:r>
            <a:r>
              <a:rPr lang="en-US" altLang="zh-CN" sz="2800">
                <a:latin typeface="Times New Roman" panose="02020603050405020304" pitchFamily="18" charset="0"/>
                <a:cs typeface="Times New Roman" panose="02020603050405020304" pitchFamily="18" charset="0"/>
              </a:rPr>
              <a:t>y</a:t>
            </a:r>
            <a:r>
              <a:rPr lang="zh-CN" altLang="en-US" sz="2800">
                <a:latin typeface="Times New Roman" panose="02020603050405020304" pitchFamily="18" charset="0"/>
                <a:cs typeface="Times New Roman" panose="02020603050405020304" pitchFamily="18" charset="0"/>
              </a:rPr>
              <a:t>board (冲浪板)on the way an</a:t>
            </a:r>
            <a:r>
              <a:rPr lang="en-US" altLang="zh-CN" sz="2800">
                <a:latin typeface="Times New Roman" panose="02020603050405020304" pitchFamily="18" charset="0"/>
                <a:cs typeface="Times New Roman" panose="02020603050405020304" pitchFamily="18" charset="0"/>
              </a:rPr>
              <a:t>d</a:t>
            </a:r>
            <a:r>
              <a:rPr lang="zh-CN" altLang="en-US" sz="2800">
                <a:latin typeface="Times New Roman" panose="02020603050405020304" pitchFamily="18" charset="0"/>
                <a:cs typeface="Times New Roman" panose="02020603050405020304" pitchFamily="18" charset="0"/>
              </a:rPr>
              <a:t> </a:t>
            </a:r>
            <a:r>
              <a:rPr lang="en-US" altLang="zh-CN" sz="2800">
                <a:latin typeface="Times New Roman" panose="02020603050405020304" pitchFamily="18" charset="0"/>
                <a:cs typeface="Times New Roman" panose="02020603050405020304" pitchFamily="18" charset="0"/>
              </a:rPr>
              <a:t>s</a:t>
            </a:r>
            <a:r>
              <a:rPr lang="zh-CN" altLang="en-US" sz="2800">
                <a:latin typeface="Times New Roman" panose="02020603050405020304" pitchFamily="18" charset="0"/>
                <a:cs typeface="Times New Roman" panose="02020603050405020304" pitchFamily="18" charset="0"/>
              </a:rPr>
              <a:t>houted at a stranger to call the coastguard(海岸整卫) My neighbor Tom had heard the screaming as well and was also outside with his bodyboard, so together we rushed to the steps that </a:t>
            </a:r>
            <a:r>
              <a:rPr lang="en-US" altLang="zh-CN" sz="2800">
                <a:latin typeface="Times New Roman" panose="02020603050405020304" pitchFamily="18" charset="0"/>
                <a:cs typeface="Times New Roman" panose="02020603050405020304" pitchFamily="18" charset="0"/>
              </a:rPr>
              <a:t>l</a:t>
            </a:r>
            <a:r>
              <a:rPr lang="zh-CN" altLang="en-US" sz="2800">
                <a:latin typeface="Times New Roman" panose="02020603050405020304" pitchFamily="18" charset="0"/>
                <a:cs typeface="Times New Roman" panose="02020603050405020304" pitchFamily="18" charset="0"/>
              </a:rPr>
              <a:t>ed down to the sea</a:t>
            </a:r>
            <a:endParaRPr lang="zh-CN" altLang="en-US"/>
          </a:p>
          <a:p>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73100" y="798195"/>
            <a:ext cx="10374630" cy="5262245"/>
          </a:xfrm>
          <a:prstGeom prst="rect">
            <a:avLst/>
          </a:prstGeom>
          <a:noFill/>
          <a:ln w="57150">
            <a:solidFill>
              <a:schemeClr val="accent6">
                <a:lumMod val="75000"/>
              </a:schemeClr>
            </a:solidFill>
          </a:ln>
        </p:spPr>
        <p:txBody>
          <a:bodyPr wrap="square" rtlCol="0" anchor="t">
            <a:spAutoFit/>
          </a:bodyPr>
          <a:p>
            <a:r>
              <a:rPr lang="en-US" altLang="zh-CN" sz="2800">
                <a:latin typeface="Times New Roman" panose="02020603050405020304" pitchFamily="18" charset="0"/>
                <a:cs typeface="Times New Roman" panose="02020603050405020304" pitchFamily="18" charset="0"/>
                <a:sym typeface="+mn-ea"/>
              </a:rPr>
              <a:t>      </a:t>
            </a:r>
            <a:r>
              <a:rPr lang="zh-CN" altLang="en-US" sz="2800">
                <a:latin typeface="Times New Roman" panose="02020603050405020304" pitchFamily="18" charset="0"/>
                <a:cs typeface="Times New Roman" panose="02020603050405020304" pitchFamily="18" charset="0"/>
                <a:sym typeface="+mn-ea"/>
              </a:rPr>
              <a:t>Once we got closer, we discovered the waves had pulled a boy and a girl into the open sea. I k</a:t>
            </a:r>
            <a:r>
              <a:rPr lang="en-US" altLang="zh-CN" sz="2800">
                <a:latin typeface="Times New Roman" panose="02020603050405020304" pitchFamily="18" charset="0"/>
                <a:cs typeface="Times New Roman" panose="02020603050405020304" pitchFamily="18" charset="0"/>
                <a:sym typeface="+mn-ea"/>
              </a:rPr>
              <a:t>n</a:t>
            </a:r>
            <a:r>
              <a:rPr lang="zh-CN" altLang="en-US" sz="2800">
                <a:latin typeface="Times New Roman" panose="02020603050405020304" pitchFamily="18" charset="0"/>
                <a:cs typeface="Times New Roman" panose="02020603050405020304" pitchFamily="18" charset="0"/>
                <a:sym typeface="+mn-ea"/>
              </a:rPr>
              <a:t>ow that the nearest boat would take at least 30 </a:t>
            </a:r>
            <a:r>
              <a:rPr lang="en-US" altLang="zh-CN" sz="2800">
                <a:latin typeface="Times New Roman" panose="02020603050405020304" pitchFamily="18" charset="0"/>
                <a:cs typeface="Times New Roman" panose="02020603050405020304" pitchFamily="18" charset="0"/>
                <a:sym typeface="+mn-ea"/>
              </a:rPr>
              <a:t>minutes</a:t>
            </a:r>
            <a:r>
              <a:rPr lang="zh-CN" altLang="en-US" sz="2800">
                <a:latin typeface="Times New Roman" panose="02020603050405020304" pitchFamily="18" charset="0"/>
                <a:cs typeface="Times New Roman" panose="02020603050405020304" pitchFamily="18" charset="0"/>
                <a:sym typeface="+mn-ea"/>
              </a:rPr>
              <a:t> to reach us. I wasn</a:t>
            </a:r>
            <a:r>
              <a:rPr lang="en-US" altLang="zh-CN" sz="2800">
                <a:latin typeface="Times New Roman" panose="02020603050405020304" pitchFamily="18" charset="0"/>
                <a:cs typeface="Times New Roman" panose="02020603050405020304" pitchFamily="18" charset="0"/>
                <a:sym typeface="+mn-ea"/>
              </a:rPr>
              <a:t>'</a:t>
            </a:r>
            <a:r>
              <a:rPr lang="zh-CN" altLang="en-US" sz="2800">
                <a:latin typeface="Times New Roman" panose="02020603050405020304" pitchFamily="18" charset="0"/>
                <a:cs typeface="Times New Roman" panose="02020603050405020304" pitchFamily="18" charset="0"/>
                <a:sym typeface="+mn-ea"/>
              </a:rPr>
              <a:t>t used to this sort of emergency--</a:t>
            </a:r>
            <a:r>
              <a:rPr lang="en-US" altLang="zh-CN" sz="2800">
                <a:latin typeface="Times New Roman" panose="02020603050405020304" pitchFamily="18" charset="0"/>
                <a:cs typeface="Times New Roman" panose="02020603050405020304" pitchFamily="18" charset="0"/>
                <a:sym typeface="+mn-ea"/>
              </a:rPr>
              <a:t>I</a:t>
            </a:r>
            <a:r>
              <a:rPr lang="zh-CN" altLang="en-US" sz="2800">
                <a:latin typeface="Times New Roman" panose="02020603050405020304" pitchFamily="18" charset="0"/>
                <a:cs typeface="Times New Roman" panose="02020603050405020304" pitchFamily="18" charset="0"/>
                <a:sym typeface="+mn-ea"/>
              </a:rPr>
              <a:t>'d never been trained as </a:t>
            </a:r>
            <a:r>
              <a:rPr lang="en-US" altLang="zh-CN" sz="2800">
                <a:latin typeface="Times New Roman" panose="02020603050405020304" pitchFamily="18" charset="0"/>
                <a:cs typeface="Times New Roman" panose="02020603050405020304" pitchFamily="18" charset="0"/>
                <a:sym typeface="+mn-ea"/>
              </a:rPr>
              <a:t>a l</a:t>
            </a:r>
            <a:r>
              <a:rPr lang="zh-CN" altLang="en-US" sz="2800">
                <a:latin typeface="Times New Roman" panose="02020603050405020304" pitchFamily="18" charset="0"/>
                <a:cs typeface="Times New Roman" panose="02020603050405020304" pitchFamily="18" charset="0"/>
                <a:sym typeface="+mn-ea"/>
              </a:rPr>
              <a:t>ifeguard-</a:t>
            </a:r>
            <a:r>
              <a:rPr lang="en-US" altLang="zh-CN" sz="2800">
                <a:latin typeface="Times New Roman" panose="02020603050405020304" pitchFamily="18" charset="0"/>
                <a:cs typeface="Times New Roman" panose="02020603050405020304" pitchFamily="18" charset="0"/>
                <a:sym typeface="+mn-ea"/>
              </a:rPr>
              <a:t>-</a:t>
            </a:r>
            <a:r>
              <a:rPr lang="zh-CN" altLang="en-US" sz="2800">
                <a:latin typeface="Times New Roman" panose="02020603050405020304" pitchFamily="18" charset="0"/>
                <a:cs typeface="Times New Roman" panose="02020603050405020304" pitchFamily="18" charset="0"/>
                <a:sym typeface="+mn-ea"/>
              </a:rPr>
              <a:t>but I didn't think twice about trying to save them. I suppose in a way I wanted to impress everyone</a:t>
            </a:r>
            <a:r>
              <a:rPr lang="en-US" altLang="zh-CN" sz="2800">
                <a:latin typeface="Times New Roman" panose="02020603050405020304" pitchFamily="18" charset="0"/>
                <a:cs typeface="Times New Roman" panose="02020603050405020304" pitchFamily="18" charset="0"/>
                <a:sym typeface="+mn-ea"/>
              </a:rPr>
              <a:t>; </a:t>
            </a:r>
            <a:r>
              <a:rPr lang="zh-CN" altLang="en-US" sz="2800">
                <a:latin typeface="Times New Roman" panose="02020603050405020304" pitchFamily="18" charset="0"/>
                <a:cs typeface="Times New Roman" panose="02020603050405020304" pitchFamily="18" charset="0"/>
                <a:sym typeface="+mn-ea"/>
              </a:rPr>
              <a:t>at 19, a deal like that can seem like a goo</a:t>
            </a:r>
            <a:r>
              <a:rPr lang="en-US" altLang="zh-CN" sz="2800">
                <a:latin typeface="Times New Roman" panose="02020603050405020304" pitchFamily="18" charset="0"/>
                <a:cs typeface="Times New Roman" panose="02020603050405020304" pitchFamily="18" charset="0"/>
                <a:sym typeface="+mn-ea"/>
              </a:rPr>
              <a:t>d </a:t>
            </a:r>
            <a:r>
              <a:rPr lang="zh-CN" altLang="en-US" sz="2800">
                <a:latin typeface="Times New Roman" panose="02020603050405020304" pitchFamily="18" charset="0"/>
                <a:cs typeface="Times New Roman" panose="02020603050405020304" pitchFamily="18" charset="0"/>
                <a:sym typeface="+mn-ea"/>
              </a:rPr>
              <a:t>opportunity to show off</a:t>
            </a:r>
            <a:endParaRPr lang="zh-CN" altLang="en-US" sz="2800">
              <a:latin typeface="Times New Roman" panose="02020603050405020304" pitchFamily="18" charset="0"/>
              <a:cs typeface="Times New Roman" panose="02020603050405020304" pitchFamily="18" charset="0"/>
            </a:endParaRPr>
          </a:p>
          <a:p>
            <a:r>
              <a:rPr lang="zh-CN" altLang="en-US" sz="2800">
                <a:latin typeface="Times New Roman" panose="02020603050405020304" pitchFamily="18" charset="0"/>
                <a:cs typeface="Times New Roman" panose="02020603050405020304" pitchFamily="18" charset="0"/>
                <a:sym typeface="+mn-ea"/>
              </a:rPr>
              <a:t>      Tom and I dived into the water and it took us 10 minutes to get to them. When we finall</a:t>
            </a:r>
            <a:r>
              <a:rPr lang="en-US" altLang="zh-CN" sz="2800">
                <a:latin typeface="Times New Roman" panose="02020603050405020304" pitchFamily="18" charset="0"/>
                <a:cs typeface="Times New Roman" panose="02020603050405020304" pitchFamily="18" charset="0"/>
                <a:sym typeface="+mn-ea"/>
              </a:rPr>
              <a:t>y </a:t>
            </a:r>
            <a:r>
              <a:rPr lang="zh-CN" altLang="en-US" sz="2800">
                <a:latin typeface="Times New Roman" panose="02020603050405020304" pitchFamily="18" charset="0"/>
                <a:cs typeface="Times New Roman" panose="02020603050405020304" pitchFamily="18" charset="0"/>
                <a:sym typeface="+mn-ea"/>
              </a:rPr>
              <a:t>reached them, they were almost lifeless with only their heads coming in and out of the water. We could tell they were still alive from their small breaths but it was </a:t>
            </a:r>
            <a:r>
              <a:rPr lang="en-US" altLang="zh-CN" sz="2800">
                <a:latin typeface="Times New Roman" panose="02020603050405020304" pitchFamily="18" charset="0"/>
                <a:cs typeface="Times New Roman" panose="02020603050405020304" pitchFamily="18" charset="0"/>
                <a:sym typeface="+mn-ea"/>
              </a:rPr>
              <a:t>cl</a:t>
            </a:r>
            <a:r>
              <a:rPr lang="zh-CN" altLang="en-US" sz="2800">
                <a:latin typeface="Times New Roman" panose="02020603050405020304" pitchFamily="18" charset="0"/>
                <a:cs typeface="Times New Roman" panose="02020603050405020304" pitchFamily="18" charset="0"/>
                <a:sym typeface="+mn-ea"/>
              </a:rPr>
              <a:t>ear they wouldn</a:t>
            </a:r>
            <a:r>
              <a:rPr lang="en-US" altLang="zh-CN" sz="2800">
                <a:latin typeface="Times New Roman" panose="02020603050405020304" pitchFamily="18" charset="0"/>
                <a:cs typeface="Times New Roman" panose="02020603050405020304" pitchFamily="18" charset="0"/>
                <a:sym typeface="+mn-ea"/>
              </a:rPr>
              <a:t>'</a:t>
            </a:r>
            <a:r>
              <a:rPr lang="zh-CN" altLang="en-US" sz="2800">
                <a:latin typeface="Times New Roman" panose="02020603050405020304" pitchFamily="18" charset="0"/>
                <a:cs typeface="Times New Roman" panose="02020603050405020304" pitchFamily="18" charset="0"/>
                <a:sym typeface="+mn-ea"/>
              </a:rPr>
              <a:t>t </a:t>
            </a:r>
            <a:r>
              <a:rPr lang="en-US" altLang="zh-CN" sz="2800">
                <a:latin typeface="Times New Roman" panose="02020603050405020304" pitchFamily="18" charset="0"/>
                <a:cs typeface="Times New Roman" panose="02020603050405020304" pitchFamily="18" charset="0"/>
                <a:sym typeface="+mn-ea"/>
              </a:rPr>
              <a:t>h</a:t>
            </a:r>
            <a:r>
              <a:rPr lang="zh-CN" altLang="en-US" sz="2800">
                <a:latin typeface="Times New Roman" panose="02020603050405020304" pitchFamily="18" charset="0"/>
                <a:cs typeface="Times New Roman" panose="02020603050405020304" pitchFamily="18" charset="0"/>
                <a:sym typeface="+mn-ea"/>
              </a:rPr>
              <a:t>ave been able to stay there much longer. I held the boy and pulled him over my board. Tom then moved the girl onto his board.</a:t>
            </a:r>
            <a:endParaRPr lang="zh-CN" altLang="en-US"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409575" y="293370"/>
            <a:ext cx="273050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Times New Roman" panose="02020603050405020304" pitchFamily="18" charset="0"/>
                <a:cs typeface="Times New Roman" panose="02020603050405020304" pitchFamily="18" charset="0"/>
              </a:rPr>
              <a:t>Read for plot </a:t>
            </a:r>
            <a:endParaRPr lang="en-US" altLang="zh-CN" sz="3200" dirty="0">
              <a:latin typeface="Times New Roman" panose="02020603050405020304" pitchFamily="18" charset="0"/>
              <a:cs typeface="Times New Roman" panose="02020603050405020304" pitchFamily="18" charset="0"/>
            </a:endParaRPr>
          </a:p>
        </p:txBody>
      </p:sp>
      <p:graphicFrame>
        <p:nvGraphicFramePr>
          <p:cNvPr id="5" name="表格 4"/>
          <p:cNvGraphicFramePr>
            <a:graphicFrameLocks noGrp="1"/>
          </p:cNvGraphicFramePr>
          <p:nvPr/>
        </p:nvGraphicFramePr>
        <p:xfrm>
          <a:off x="561975" y="1218565"/>
          <a:ext cx="11240135" cy="4421505"/>
        </p:xfrm>
        <a:graphic>
          <a:graphicData uri="http://schemas.openxmlformats.org/drawingml/2006/table">
            <a:tbl>
              <a:tblPr firstRow="1" bandRow="1">
                <a:effectLst/>
                <a:tableStyleId>{5C22544A-7EE6-4342-B048-85BDC9FD1C3A}</a:tableStyleId>
              </a:tblPr>
              <a:tblGrid>
                <a:gridCol w="1838325"/>
                <a:gridCol w="2411095"/>
                <a:gridCol w="6990715"/>
              </a:tblGrid>
              <a:tr h="823595">
                <a:tc>
                  <a:txBody>
                    <a:bodyPr/>
                    <a:p>
                      <a:pPr algn="l"/>
                      <a:endParaRPr lang="en-US" altLang="zh-CN" sz="1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pPr algn="l"/>
                      <a:r>
                        <a:rPr lang="en-US" altLang="zh-CN" sz="2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time</a:t>
                      </a:r>
                      <a:endParaRPr lang="en-US" altLang="zh-CN" sz="2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pPr>
                        <a:buFont typeface="Wingdings" panose="05000000000000000000" pitchFamily="2" charset="2"/>
                        <a:buChar char="l"/>
                      </a:pPr>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62000">
                <a:tc>
                  <a:txBody>
                    <a:bodyPr/>
                    <a:p>
                      <a:pPr marL="0" marR="0" indent="0" algn="l" defTabSz="914400" rtl="0" eaLnBrk="1" fontAlgn="auto" latinLnBrk="0" hangingPunct="1">
                        <a:lnSpc>
                          <a:spcPct val="100000"/>
                        </a:lnSpc>
                        <a:spcBef>
                          <a:spcPts val="0"/>
                        </a:spcBef>
                        <a:spcAft>
                          <a:spcPts val="0"/>
                        </a:spcAft>
                        <a:buClrTx/>
                        <a:buSzTx/>
                        <a:buFontTx/>
                        <a:buNone/>
                        <a:defRPr/>
                      </a:pPr>
                      <a:endParaRPr lang="en-US" altLang="zh-CN" sz="16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rPr>
                        <a:t>place</a:t>
                      </a: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07515">
                <a:tc>
                  <a:txBody>
                    <a:bodyPr/>
                    <a:p>
                      <a:pPr marL="0" marR="0" indent="0" algn="l" defTabSz="914400" rtl="0" eaLnBrk="1" fontAlgn="auto" latinLnBrk="0" hangingPunct="1">
                        <a:lnSpc>
                          <a:spcPct val="100000"/>
                        </a:lnSpc>
                        <a:spcBef>
                          <a:spcPts val="0"/>
                        </a:spcBef>
                        <a:spcAft>
                          <a:spcPts val="0"/>
                        </a:spcAft>
                        <a:buClrTx/>
                        <a:buSzTx/>
                        <a:buFontTx/>
                        <a:buNone/>
                        <a:defRPr/>
                      </a:pPr>
                      <a:endParaRPr lang="en-US" altLang="zh-CN" sz="16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rPr>
                        <a:t>characters</a:t>
                      </a: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28395">
                <a:tc>
                  <a:txBody>
                    <a:bodyPr/>
                    <a:p>
                      <a:pPr marL="0" marR="0" indent="0" algn="l" defTabSz="914400" rtl="0" eaLnBrk="1" fontAlgn="auto" latinLnBrk="0" hangingPunct="1">
                        <a:lnSpc>
                          <a:spcPct val="100000"/>
                        </a:lnSpc>
                        <a:spcBef>
                          <a:spcPts val="0"/>
                        </a:spcBef>
                        <a:spcAft>
                          <a:spcPts val="0"/>
                        </a:spcAft>
                        <a:buClrTx/>
                        <a:buSzTx/>
                        <a:buFontTx/>
                        <a:buNone/>
                        <a:defRPr/>
                      </a:pPr>
                      <a:endParaRPr lang="en-US" altLang="zh-CN" sz="14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rPr>
                        <a:t>theme</a:t>
                      </a: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0" name="矩形 9"/>
          <p:cNvSpPr/>
          <p:nvPr/>
        </p:nvSpPr>
        <p:spPr>
          <a:xfrm>
            <a:off x="7780994" y="1341424"/>
            <a:ext cx="933269" cy="584775"/>
          </a:xfrm>
          <a:prstGeom prst="rect">
            <a:avLst/>
          </a:prstGeom>
        </p:spPr>
        <p:txBody>
          <a:bodyPr wrap="none">
            <a:spAutoFit/>
          </a:bodyPr>
          <a:p>
            <a:pPr algn="ctr">
              <a:defRPr/>
            </a:pPr>
            <a:r>
              <a:rPr lang="en-US" altLang="zh-CN"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plot</a:t>
            </a:r>
            <a:endParaRPr lang="zh-CN" alt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grpSp>
        <p:nvGrpSpPr>
          <p:cNvPr id="3" name="组合 2"/>
          <p:cNvGrpSpPr/>
          <p:nvPr/>
        </p:nvGrpSpPr>
        <p:grpSpPr>
          <a:xfrm>
            <a:off x="2769870" y="1925955"/>
            <a:ext cx="9236075" cy="4518025"/>
            <a:chOff x="4362" y="3033"/>
            <a:chExt cx="14545" cy="7115"/>
          </a:xfrm>
        </p:grpSpPr>
        <p:grpSp>
          <p:nvGrpSpPr>
            <p:cNvPr id="61" name="组合 60"/>
            <p:cNvGrpSpPr/>
            <p:nvPr/>
          </p:nvGrpSpPr>
          <p:grpSpPr>
            <a:xfrm>
              <a:off x="4362" y="9272"/>
              <a:ext cx="14175" cy="876"/>
              <a:chOff x="3745" y="9518"/>
              <a:chExt cx="14175" cy="876"/>
            </a:xfrm>
          </p:grpSpPr>
          <p:grpSp>
            <p:nvGrpSpPr>
              <p:cNvPr id="20" name="组合 19"/>
              <p:cNvGrpSpPr/>
              <p:nvPr/>
            </p:nvGrpSpPr>
            <p:grpSpPr>
              <a:xfrm>
                <a:off x="4777" y="9518"/>
                <a:ext cx="13143" cy="876"/>
                <a:chOff x="2750706" y="1052748"/>
                <a:chExt cx="8345643" cy="556260"/>
              </a:xfrm>
            </p:grpSpPr>
            <p:sp>
              <p:nvSpPr>
                <p:cNvPr id="8" name="矩形 7"/>
                <p:cNvSpPr/>
                <p:nvPr/>
              </p:nvSpPr>
              <p:spPr>
                <a:xfrm>
                  <a:off x="6392269" y="1101643"/>
                  <a:ext cx="655320" cy="507365"/>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9263104" y="1095293"/>
                  <a:ext cx="641350" cy="492125"/>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箭头: 右 11"/>
                <p:cNvSpPr/>
                <p:nvPr/>
              </p:nvSpPr>
              <p:spPr>
                <a:xfrm>
                  <a:off x="2750706" y="1171411"/>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箭头: 右 12"/>
                <p:cNvSpPr/>
                <p:nvPr/>
              </p:nvSpPr>
              <p:spPr>
                <a:xfrm>
                  <a:off x="4237348" y="1171493"/>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箭头: 右 13"/>
                <p:cNvSpPr/>
                <p:nvPr/>
              </p:nvSpPr>
              <p:spPr>
                <a:xfrm>
                  <a:off x="5735452" y="1136486"/>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箭头: 右 14"/>
                <p:cNvSpPr/>
                <p:nvPr/>
              </p:nvSpPr>
              <p:spPr>
                <a:xfrm>
                  <a:off x="7156046" y="1136568"/>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7" name="箭头: 右 15"/>
                <p:cNvSpPr/>
                <p:nvPr/>
              </p:nvSpPr>
              <p:spPr>
                <a:xfrm>
                  <a:off x="8619865" y="1114784"/>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8" name="箭头: 右 17"/>
                <p:cNvSpPr/>
                <p:nvPr/>
              </p:nvSpPr>
              <p:spPr>
                <a:xfrm>
                  <a:off x="9904462" y="1122404"/>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10449919" y="1052748"/>
                  <a:ext cx="646430" cy="507365"/>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21" name="矩形 20"/>
              <p:cNvSpPr/>
              <p:nvPr/>
            </p:nvSpPr>
            <p:spPr>
              <a:xfrm>
                <a:off x="8191" y="9561"/>
                <a:ext cx="1032" cy="799"/>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矩形 21"/>
              <p:cNvSpPr/>
              <p:nvPr/>
            </p:nvSpPr>
            <p:spPr>
              <a:xfrm>
                <a:off x="5848" y="9600"/>
                <a:ext cx="1032" cy="794"/>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矩形 22"/>
              <p:cNvSpPr/>
              <p:nvPr/>
            </p:nvSpPr>
            <p:spPr>
              <a:xfrm>
                <a:off x="3745" y="9595"/>
                <a:ext cx="1032" cy="799"/>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矩形 24"/>
              <p:cNvSpPr/>
              <p:nvPr/>
            </p:nvSpPr>
            <p:spPr>
              <a:xfrm>
                <a:off x="12769" y="9595"/>
                <a:ext cx="1032" cy="799"/>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62" name="文本框 61"/>
            <p:cNvSpPr txBox="1"/>
            <p:nvPr/>
          </p:nvSpPr>
          <p:spPr>
            <a:xfrm>
              <a:off x="7657" y="3033"/>
              <a:ext cx="11250" cy="5572"/>
            </a:xfrm>
            <a:prstGeom prst="rect">
              <a:avLst/>
            </a:prstGeom>
            <a:noFill/>
          </p:spPr>
          <p:txBody>
            <a:bodyPr wrap="square" rtlCol="0">
              <a:spAutoFit/>
            </a:bodyPr>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a.</a:t>
              </a:r>
              <a:r>
                <a:rPr lang="en-US" altLang="zh-CN" sz="2800">
                  <a:latin typeface="Times New Roman" panose="02020603050405020304" pitchFamily="18" charset="0"/>
                  <a:cs typeface="Times New Roman" panose="02020603050405020304" pitchFamily="18" charset="0"/>
                  <a:sym typeface="+mn-ea"/>
                </a:rPr>
                <a:t>We pulled kids onto our boards.</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b.</a:t>
              </a:r>
              <a:r>
                <a:rPr lang="en-US" altLang="zh-CN" sz="2800">
                  <a:latin typeface="Times New Roman" panose="02020603050405020304" pitchFamily="18" charset="0"/>
                  <a:cs typeface="Times New Roman" panose="02020603050405020304" pitchFamily="18" charset="0"/>
                  <a:sym typeface="+mn-ea"/>
                </a:rPr>
                <a:t>I shouted at a stranger to call the coastguard.</a:t>
              </a:r>
              <a:endParaRPr lang="en-US" altLang="zh-CN" sz="2800">
                <a:latin typeface="Times New Roman" panose="02020603050405020304" pitchFamily="18" charset="0"/>
                <a:cs typeface="Times New Roman" panose="02020603050405020304" pitchFamily="18" charset="0"/>
                <a:sym typeface="+mn-ea"/>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c. </a:t>
              </a:r>
              <a:r>
                <a:rPr lang="en-US" altLang="zh-CN" sz="2800">
                  <a:latin typeface="Times New Roman" panose="02020603050405020304" pitchFamily="18" charset="0"/>
                  <a:cs typeface="Times New Roman" panose="02020603050405020304" pitchFamily="18" charset="0"/>
                  <a:sym typeface="+mn-ea"/>
                </a:rPr>
                <a:t>The kids were almost lifeless.</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d. </a:t>
              </a:r>
              <a:r>
                <a:rPr lang="en-US" altLang="zh-CN" sz="2800">
                  <a:latin typeface="Times New Roman" panose="02020603050405020304" pitchFamily="18" charset="0"/>
                  <a:cs typeface="Times New Roman" panose="02020603050405020304" pitchFamily="18" charset="0"/>
                  <a:sym typeface="+mn-ea"/>
                </a:rPr>
                <a:t>A boy and a girl were pulled into the sea.</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e. I dived into the sea with Tom to save the kids.</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f. </a:t>
              </a:r>
              <a:r>
                <a:rPr lang="en-US" altLang="zh-CN" sz="2800">
                  <a:latin typeface="Times New Roman" panose="02020603050405020304" pitchFamily="18" charset="0"/>
                  <a:cs typeface="Times New Roman" panose="02020603050405020304" pitchFamily="18" charset="0"/>
                  <a:sym typeface="+mn-ea"/>
                </a:rPr>
                <a:t>I noted mini-tsunamis heading towards the </a:t>
              </a:r>
              <a:endParaRPr lang="en-US" altLang="zh-CN" sz="2800">
                <a:latin typeface="Times New Roman" panose="02020603050405020304" pitchFamily="18" charset="0"/>
                <a:cs typeface="Times New Roman" panose="02020603050405020304" pitchFamily="18" charset="0"/>
                <a:sym typeface="+mn-ea"/>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sym typeface="+mn-ea"/>
                </a:rPr>
                <a:t>    shore.</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g. </a:t>
              </a:r>
              <a:r>
                <a:rPr lang="en-US" altLang="zh-CN" sz="2800">
                  <a:latin typeface="Times New Roman" panose="02020603050405020304" pitchFamily="18" charset="0"/>
                  <a:cs typeface="Times New Roman" panose="02020603050405020304" pitchFamily="18" charset="0"/>
                  <a:sym typeface="+mn-ea"/>
                </a:rPr>
                <a:t>I went out for a break after hours of study.</a:t>
              </a:r>
              <a:endParaRPr lang="en-US" altLang="zh-CN" sz="2800">
                <a:latin typeface="Times New Roman" panose="02020603050405020304" pitchFamily="18" charset="0"/>
                <a:cs typeface="Times New Roman" panose="02020603050405020304" pitchFamily="18" charset="0"/>
                <a:sym typeface="+mn-ea"/>
              </a:endParaRPr>
            </a:p>
          </p:txBody>
        </p:sp>
      </p:grpSp>
      <p:sp>
        <p:nvSpPr>
          <p:cNvPr id="4" name="文本框 3"/>
          <p:cNvSpPr txBox="1"/>
          <p:nvPr/>
        </p:nvSpPr>
        <p:spPr>
          <a:xfrm>
            <a:off x="2402205" y="1403985"/>
            <a:ext cx="3039745" cy="521970"/>
          </a:xfrm>
          <a:prstGeom prst="rect">
            <a:avLst/>
          </a:prstGeom>
          <a:noFill/>
        </p:spPr>
        <p:txBody>
          <a:bodyPr wrap="square" rtlCol="0">
            <a:spAutoFit/>
          </a:bodyPr>
          <a:p>
            <a:r>
              <a:rPr lang="en-US" altLang="zh-CN" sz="2800">
                <a:latin typeface="Times New Roman" panose="02020603050405020304" pitchFamily="18" charset="0"/>
                <a:cs typeface="Times New Roman" panose="02020603050405020304" pitchFamily="18" charset="0"/>
              </a:rPr>
              <a:t>on a </a:t>
            </a:r>
            <a:r>
              <a:rPr lang="en-US" altLang="zh-CN" sz="2800" i="1">
                <a:latin typeface="Times New Roman" panose="02020603050405020304" pitchFamily="18" charset="0"/>
                <a:cs typeface="Times New Roman" panose="02020603050405020304" pitchFamily="18" charset="0"/>
              </a:rPr>
              <a:t>sunny</a:t>
            </a:r>
            <a:r>
              <a:rPr lang="en-US" altLang="zh-CN" sz="2800">
                <a:latin typeface="Times New Roman" panose="02020603050405020304" pitchFamily="18" charset="0"/>
                <a:cs typeface="Times New Roman" panose="02020603050405020304" pitchFamily="18" charset="0"/>
              </a:rPr>
              <a:t> day</a:t>
            </a:r>
            <a:endParaRPr lang="en-US" altLang="zh-CN" sz="2800">
              <a:latin typeface="Times New Roman" panose="02020603050405020304" pitchFamily="18" charset="0"/>
              <a:cs typeface="Times New Roman" panose="02020603050405020304" pitchFamily="18" charset="0"/>
            </a:endParaRPr>
          </a:p>
        </p:txBody>
      </p:sp>
      <p:sp>
        <p:nvSpPr>
          <p:cNvPr id="6" name="文本框 5"/>
          <p:cNvSpPr txBox="1"/>
          <p:nvPr/>
        </p:nvSpPr>
        <p:spPr>
          <a:xfrm>
            <a:off x="2402205" y="2188845"/>
            <a:ext cx="3039745" cy="521970"/>
          </a:xfrm>
          <a:prstGeom prst="rect">
            <a:avLst/>
          </a:prstGeom>
          <a:noFill/>
        </p:spPr>
        <p:txBody>
          <a:bodyPr wrap="square" rtlCol="0">
            <a:spAutoFit/>
          </a:bodyPr>
          <a:p>
            <a:r>
              <a:rPr lang="en-US" altLang="zh-CN" sz="2800">
                <a:latin typeface="Times New Roman" panose="02020603050405020304" pitchFamily="18" charset="0"/>
                <a:cs typeface="Times New Roman" panose="02020603050405020304" pitchFamily="18" charset="0"/>
              </a:rPr>
              <a:t>at the </a:t>
            </a:r>
            <a:r>
              <a:rPr lang="en-US" altLang="zh-CN" sz="2800" i="1">
                <a:latin typeface="Times New Roman" panose="02020603050405020304" pitchFamily="18" charset="0"/>
                <a:cs typeface="Times New Roman" panose="02020603050405020304" pitchFamily="18" charset="0"/>
              </a:rPr>
              <a:t>seaside</a:t>
            </a:r>
            <a:endParaRPr lang="en-US" altLang="zh-CN" sz="2800" i="1">
              <a:latin typeface="Times New Roman" panose="02020603050405020304" pitchFamily="18" charset="0"/>
              <a:cs typeface="Times New Roman" panose="02020603050405020304" pitchFamily="18" charset="0"/>
            </a:endParaRPr>
          </a:p>
        </p:txBody>
      </p:sp>
      <p:sp>
        <p:nvSpPr>
          <p:cNvPr id="7" name="文本框 6"/>
          <p:cNvSpPr txBox="1"/>
          <p:nvPr/>
        </p:nvSpPr>
        <p:spPr>
          <a:xfrm>
            <a:off x="2402205" y="3002915"/>
            <a:ext cx="3039745" cy="1383665"/>
          </a:xfrm>
          <a:prstGeom prst="rect">
            <a:avLst/>
          </a:prstGeom>
          <a:noFill/>
        </p:spPr>
        <p:txBody>
          <a:bodyPr wrap="square" rtlCol="0">
            <a:spAutoFit/>
          </a:bodyPr>
          <a:p>
            <a:r>
              <a:rPr lang="en-US" altLang="zh-CN" sz="2800">
                <a:latin typeface="Times New Roman" panose="02020603050405020304" pitchFamily="18" charset="0"/>
                <a:cs typeface="Times New Roman" panose="02020603050405020304" pitchFamily="18" charset="0"/>
              </a:rPr>
              <a:t>a </a:t>
            </a:r>
            <a:r>
              <a:rPr lang="en-US" altLang="zh-CN" sz="2800" i="1">
                <a:latin typeface="Times New Roman" panose="02020603050405020304" pitchFamily="18" charset="0"/>
                <a:cs typeface="Times New Roman" panose="02020603050405020304" pitchFamily="18" charset="0"/>
              </a:rPr>
              <a:t>boy</a:t>
            </a:r>
            <a:r>
              <a:rPr lang="en-US" altLang="zh-CN" sz="2800">
                <a:latin typeface="Times New Roman" panose="02020603050405020304" pitchFamily="18" charset="0"/>
                <a:cs typeface="Times New Roman" panose="02020603050405020304" pitchFamily="18" charset="0"/>
              </a:rPr>
              <a:t> and a </a:t>
            </a:r>
            <a:r>
              <a:rPr lang="en-US" altLang="zh-CN" sz="2800" i="1">
                <a:latin typeface="Times New Roman" panose="02020603050405020304" pitchFamily="18" charset="0"/>
                <a:cs typeface="Times New Roman" panose="02020603050405020304" pitchFamily="18" charset="0"/>
              </a:rPr>
              <a:t>girl</a:t>
            </a:r>
            <a:r>
              <a:rPr lang="en-US" altLang="zh-CN" sz="2800">
                <a:latin typeface="Times New Roman" panose="02020603050405020304" pitchFamily="18" charset="0"/>
                <a:cs typeface="Times New Roman" panose="02020603050405020304" pitchFamily="18" charset="0"/>
              </a:rPr>
              <a:t>;</a:t>
            </a:r>
            <a:endParaRPr lang="en-US" altLang="zh-CN" sz="2800">
              <a:latin typeface="Times New Roman" panose="02020603050405020304" pitchFamily="18" charset="0"/>
              <a:cs typeface="Times New Roman" panose="02020603050405020304" pitchFamily="18" charset="0"/>
            </a:endParaRPr>
          </a:p>
          <a:p>
            <a:r>
              <a:rPr lang="en-US" altLang="zh-CN" sz="2800" i="1">
                <a:latin typeface="Times New Roman" panose="02020603050405020304" pitchFamily="18" charset="0"/>
                <a:cs typeface="Times New Roman" panose="02020603050405020304" pitchFamily="18" charset="0"/>
              </a:rPr>
              <a:t>  I;Tom;</a:t>
            </a:r>
            <a:endParaRPr lang="en-US" altLang="zh-CN" sz="2800" i="1">
              <a:latin typeface="Times New Roman" panose="02020603050405020304" pitchFamily="18" charset="0"/>
              <a:cs typeface="Times New Roman" panose="02020603050405020304" pitchFamily="18" charset="0"/>
            </a:endParaRPr>
          </a:p>
          <a:p>
            <a:r>
              <a:rPr lang="en-US" altLang="zh-CN" sz="2800" i="1">
                <a:latin typeface="Times New Roman" panose="02020603050405020304" pitchFamily="18" charset="0"/>
                <a:cs typeface="Times New Roman" panose="02020603050405020304" pitchFamily="18" charset="0"/>
              </a:rPr>
              <a:t> coastguard</a:t>
            </a:r>
            <a:endParaRPr lang="en-US" altLang="zh-CN" sz="2800" i="1">
              <a:latin typeface="Times New Roman" panose="02020603050405020304" pitchFamily="18" charset="0"/>
              <a:cs typeface="Times New Roman" panose="02020603050405020304" pitchFamily="18" charset="0"/>
            </a:endParaRPr>
          </a:p>
        </p:txBody>
      </p:sp>
      <p:sp>
        <p:nvSpPr>
          <p:cNvPr id="9" name="文本框 8"/>
          <p:cNvSpPr txBox="1"/>
          <p:nvPr/>
        </p:nvSpPr>
        <p:spPr>
          <a:xfrm>
            <a:off x="2402205" y="4744720"/>
            <a:ext cx="3039745" cy="521970"/>
          </a:xfrm>
          <a:prstGeom prst="rect">
            <a:avLst/>
          </a:prstGeom>
          <a:noFill/>
        </p:spPr>
        <p:txBody>
          <a:bodyPr wrap="square" rtlCol="0">
            <a:spAutoFit/>
          </a:bodyPr>
          <a:p>
            <a:r>
              <a:rPr lang="en-US" altLang="zh-CN" sz="2800" i="1">
                <a:latin typeface="Times New Roman" panose="02020603050405020304" pitchFamily="18" charset="0"/>
                <a:cs typeface="Times New Roman" panose="02020603050405020304" pitchFamily="18" charset="0"/>
              </a:rPr>
              <a:t>saving two kids</a:t>
            </a:r>
            <a:endParaRPr lang="en-US" altLang="zh-CN" sz="2800" i="1">
              <a:latin typeface="Times New Roman" panose="02020603050405020304" pitchFamily="18" charset="0"/>
              <a:cs typeface="Times New Roman" panose="02020603050405020304" pitchFamily="18" charset="0"/>
            </a:endParaRPr>
          </a:p>
        </p:txBody>
      </p:sp>
      <p:sp>
        <p:nvSpPr>
          <p:cNvPr id="12" name="文本框 11"/>
          <p:cNvSpPr txBox="1"/>
          <p:nvPr/>
        </p:nvSpPr>
        <p:spPr>
          <a:xfrm>
            <a:off x="2886075" y="577723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g</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4" name="文本框 23"/>
          <p:cNvSpPr txBox="1"/>
          <p:nvPr/>
        </p:nvSpPr>
        <p:spPr>
          <a:xfrm>
            <a:off x="4221480" y="5854065"/>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f</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6" name="文本框 25"/>
          <p:cNvSpPr txBox="1"/>
          <p:nvPr/>
        </p:nvSpPr>
        <p:spPr>
          <a:xfrm>
            <a:off x="5709285" y="5869305"/>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d</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7" name="文本框 26"/>
          <p:cNvSpPr txBox="1"/>
          <p:nvPr/>
        </p:nvSpPr>
        <p:spPr>
          <a:xfrm>
            <a:off x="7183120" y="581914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b</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8" name="文本框 27"/>
          <p:cNvSpPr txBox="1"/>
          <p:nvPr/>
        </p:nvSpPr>
        <p:spPr>
          <a:xfrm>
            <a:off x="8616315" y="581914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e</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9" name="文本框 28"/>
          <p:cNvSpPr txBox="1"/>
          <p:nvPr/>
        </p:nvSpPr>
        <p:spPr>
          <a:xfrm>
            <a:off x="10046970" y="5915025"/>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c</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30" name="文本框 29"/>
          <p:cNvSpPr txBox="1"/>
          <p:nvPr/>
        </p:nvSpPr>
        <p:spPr>
          <a:xfrm>
            <a:off x="11236325" y="581914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a</a:t>
            </a:r>
            <a:endParaRPr lang="en-US" altLang="zh-CN" sz="36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ox(in)">
                                      <p:cBhvr>
                                        <p:cTn id="27" dur="20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ox(in)">
                                      <p:cBhvr>
                                        <p:cTn id="32" dur="20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ox(in)">
                                      <p:cBhvr>
                                        <p:cTn id="37" dur="20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box(in)">
                                      <p:cBhvr>
                                        <p:cTn id="42" dur="20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ox(in)">
                                      <p:cBhvr>
                                        <p:cTn id="47" dur="20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ox(in)">
                                      <p:cBhvr>
                                        <p:cTn id="52" dur="20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box(in)">
                                      <p:cBhvr>
                                        <p:cTn id="57" dur="20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box(in)">
                                      <p:cBhvr>
                                        <p:cTn id="62"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9" grpId="0"/>
      <p:bldP spid="12" grpId="0"/>
      <p:bldP spid="24" grpId="0"/>
      <p:bldP spid="26" grpId="0"/>
      <p:bldP spid="27" grpId="0"/>
      <p:bldP spid="28" grpId="0"/>
      <p:bldP spid="29" grpId="0"/>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37167_192215001_2"/>
          <p:cNvPicPr>
            <a:picLocks noChangeAspect="1"/>
          </p:cNvPicPr>
          <p:nvPr/>
        </p:nvPicPr>
        <p:blipFill>
          <a:blip r:embed="rId1">
            <a:clrChange>
              <a:clrFrom>
                <a:srgbClr val="EEF1F6">
                  <a:alpha val="100000"/>
                </a:srgbClr>
              </a:clrFrom>
              <a:clrTo>
                <a:srgbClr val="EEF1F6">
                  <a:alpha val="100000"/>
                  <a:alpha val="0"/>
                </a:srgbClr>
              </a:clrTo>
            </a:clrChange>
          </a:blip>
          <a:srcRect l="12778" r="41288"/>
          <a:stretch>
            <a:fillRect/>
          </a:stretch>
        </p:blipFill>
        <p:spPr>
          <a:xfrm>
            <a:off x="8810625" y="1687195"/>
            <a:ext cx="3094990" cy="4495800"/>
          </a:xfrm>
          <a:prstGeom prst="ellipse">
            <a:avLst/>
          </a:prstGeom>
        </p:spPr>
      </p:pic>
      <p:sp>
        <p:nvSpPr>
          <p:cNvPr id="3" name="矩形: 圆角 1"/>
          <p:cNvSpPr/>
          <p:nvPr/>
        </p:nvSpPr>
        <p:spPr>
          <a:xfrm>
            <a:off x="409575" y="293370"/>
            <a:ext cx="273050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clues </a:t>
            </a:r>
            <a:endParaRPr lang="en-US" altLang="zh-CN" sz="3200" dirty="0">
              <a:latin typeface="Times New Roman" panose="02020603050405020304" pitchFamily="18" charset="0"/>
              <a:cs typeface="Times New Roman" panose="02020603050405020304" pitchFamily="18" charset="0"/>
            </a:endParaRPr>
          </a:p>
        </p:txBody>
      </p:sp>
      <p:sp>
        <p:nvSpPr>
          <p:cNvPr id="4" name="文本框 3"/>
          <p:cNvSpPr txBox="1"/>
          <p:nvPr/>
        </p:nvSpPr>
        <p:spPr>
          <a:xfrm>
            <a:off x="885825" y="1226820"/>
            <a:ext cx="10420350" cy="1383665"/>
          </a:xfrm>
          <a:prstGeom prst="rect">
            <a:avLst/>
          </a:prstGeom>
          <a:noFill/>
          <a:ln w="38100">
            <a:solidFill>
              <a:schemeClr val="bg2">
                <a:lumMod val="75000"/>
              </a:schemeClr>
            </a:solidFill>
          </a:ln>
        </p:spPr>
        <p:txBody>
          <a:bodyPr wrap="square" rtlCol="0">
            <a:spAutoFit/>
          </a:bodyPr>
          <a:p>
            <a:r>
              <a:rPr lang="en-US" altLang="zh-CN" sz="2800">
                <a:solidFill>
                  <a:schemeClr val="bg2">
                    <a:lumMod val="75000"/>
                  </a:schemeClr>
                </a:solidFill>
                <a:latin typeface="Times New Roman" panose="02020603050405020304" pitchFamily="18" charset="0"/>
                <a:cs typeface="Times New Roman" panose="02020603050405020304" pitchFamily="18" charset="0"/>
              </a:rPr>
              <a:t>...</a:t>
            </a:r>
            <a:endParaRPr lang="en-US" altLang="zh-CN" sz="2800">
              <a:solidFill>
                <a:schemeClr val="bg2">
                  <a:lumMod val="75000"/>
                </a:schemeClr>
              </a:solidFill>
              <a:latin typeface="Times New Roman" panose="02020603050405020304" pitchFamily="18" charset="0"/>
              <a:cs typeface="Times New Roman" panose="02020603050405020304" pitchFamily="18" charset="0"/>
            </a:endParaRPr>
          </a:p>
          <a:p>
            <a:r>
              <a:rPr lang="en-US" altLang="zh-CN" sz="2800">
                <a:solidFill>
                  <a:schemeClr val="bg2">
                    <a:lumMod val="75000"/>
                  </a:schemeClr>
                </a:solidFill>
                <a:latin typeface="Times New Roman" panose="02020603050405020304" pitchFamily="18" charset="0"/>
                <a:cs typeface="Times New Roman" panose="02020603050405020304" pitchFamily="18" charset="0"/>
              </a:rPr>
              <a:t>   Without thinking, I</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 ran down into</a:t>
            </a:r>
            <a:r>
              <a:rPr lang="en-US" altLang="zh-CN" sz="2800">
                <a:solidFill>
                  <a:schemeClr val="bg2">
                    <a:lumMod val="75000"/>
                  </a:schemeClr>
                </a:solidFill>
                <a:latin typeface="Times New Roman" panose="02020603050405020304" pitchFamily="18" charset="0"/>
                <a:cs typeface="Times New Roman" panose="02020603050405020304" pitchFamily="18" charset="0"/>
              </a:rPr>
              <a:t> the street, </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holding</a:t>
            </a:r>
            <a:r>
              <a:rPr lang="en-US" altLang="zh-CN" sz="2800">
                <a:solidFill>
                  <a:schemeClr val="bg2">
                    <a:lumMod val="75000"/>
                  </a:schemeClr>
                </a:solidFill>
                <a:latin typeface="Times New Roman" panose="02020603050405020304" pitchFamily="18" charset="0"/>
                <a:cs typeface="Times New Roman" panose="02020603050405020304" pitchFamily="18" charset="0"/>
              </a:rPr>
              <a:t> my</a:t>
            </a:r>
            <a:r>
              <a:rPr lang="en-US" altLang="zh-CN" sz="2800">
                <a:solidFill>
                  <a:srgbClr val="FF0000"/>
                </a:solidFill>
                <a:latin typeface="Times New Roman" panose="02020603050405020304" pitchFamily="18" charset="0"/>
                <a:cs typeface="Times New Roman" panose="02020603050405020304" pitchFamily="18" charset="0"/>
              </a:rPr>
              <a:t> bodyboard</a:t>
            </a:r>
            <a:r>
              <a:rPr lang="en-US" altLang="zh-CN" sz="2800">
                <a:latin typeface="Times New Roman" panose="02020603050405020304" pitchFamily="18" charset="0"/>
                <a:cs typeface="Times New Roman" panose="02020603050405020304" pitchFamily="18" charset="0"/>
              </a:rPr>
              <a:t> </a:t>
            </a:r>
            <a:r>
              <a:rPr lang="en-US" altLang="zh-CN" sz="2800">
                <a:solidFill>
                  <a:schemeClr val="bg2">
                    <a:lumMod val="75000"/>
                  </a:schemeClr>
                </a:solidFill>
                <a:latin typeface="Times New Roman" panose="02020603050405020304" pitchFamily="18" charset="0"/>
                <a:cs typeface="Times New Roman" panose="02020603050405020304" pitchFamily="18" charset="0"/>
              </a:rPr>
              <a:t>on the way and </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shouted at</a:t>
            </a:r>
            <a:r>
              <a:rPr lang="en-US" altLang="zh-CN" sz="2800">
                <a:solidFill>
                  <a:schemeClr val="bg2">
                    <a:lumMod val="75000"/>
                  </a:schemeClr>
                </a:solidFill>
                <a:latin typeface="Times New Roman" panose="02020603050405020304" pitchFamily="18" charset="0"/>
                <a:cs typeface="Times New Roman" panose="02020603050405020304" pitchFamily="18" charset="0"/>
              </a:rPr>
              <a:t> a stranger </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to call</a:t>
            </a:r>
            <a:r>
              <a:rPr lang="en-US" altLang="zh-CN" sz="2800">
                <a:solidFill>
                  <a:schemeClr val="bg2">
                    <a:lumMod val="75000"/>
                  </a:schemeClr>
                </a:solidFill>
                <a:latin typeface="Times New Roman" panose="02020603050405020304" pitchFamily="18" charset="0"/>
                <a:cs typeface="Times New Roman" panose="02020603050405020304" pitchFamily="18" charset="0"/>
              </a:rPr>
              <a:t> the</a:t>
            </a:r>
            <a:r>
              <a:rPr lang="en-US" altLang="zh-CN" sz="2800">
                <a:latin typeface="Times New Roman" panose="02020603050405020304" pitchFamily="18" charset="0"/>
                <a:cs typeface="Times New Roman" panose="02020603050405020304" pitchFamily="18" charset="0"/>
              </a:rPr>
              <a:t> </a:t>
            </a:r>
            <a:r>
              <a:rPr lang="en-US" altLang="zh-CN" sz="2800">
                <a:solidFill>
                  <a:srgbClr val="C00000"/>
                </a:solidFill>
                <a:latin typeface="Times New Roman" panose="02020603050405020304" pitchFamily="18" charset="0"/>
                <a:cs typeface="Times New Roman" panose="02020603050405020304" pitchFamily="18" charset="0"/>
              </a:rPr>
              <a:t>coastguard</a:t>
            </a:r>
            <a:r>
              <a:rPr lang="en-US" altLang="zh-CN" sz="2800">
                <a:latin typeface="Times New Roman" panose="02020603050405020304" pitchFamily="18" charset="0"/>
                <a:cs typeface="Times New Roman" panose="02020603050405020304" pitchFamily="18" charset="0"/>
              </a:rPr>
              <a:t>....</a:t>
            </a:r>
            <a:endParaRPr lang="en-US" altLang="zh-CN" sz="2800">
              <a:latin typeface="Times New Roman" panose="02020603050405020304" pitchFamily="18" charset="0"/>
              <a:cs typeface="Times New Roman" panose="02020603050405020304" pitchFamily="18" charset="0"/>
            </a:endParaRPr>
          </a:p>
        </p:txBody>
      </p:sp>
      <p:grpSp>
        <p:nvGrpSpPr>
          <p:cNvPr id="10" name="组合 9"/>
          <p:cNvGrpSpPr/>
          <p:nvPr/>
        </p:nvGrpSpPr>
        <p:grpSpPr>
          <a:xfrm>
            <a:off x="6347460" y="5160645"/>
            <a:ext cx="5657215" cy="1447159"/>
            <a:chOff x="2964" y="5470"/>
            <a:chExt cx="8909" cy="3358"/>
          </a:xfrm>
        </p:grpSpPr>
        <p:sp>
          <p:nvSpPr>
            <p:cNvPr id="8" name="圆角矩形标注 7"/>
            <p:cNvSpPr/>
            <p:nvPr/>
          </p:nvSpPr>
          <p:spPr>
            <a:xfrm>
              <a:off x="2964" y="5470"/>
              <a:ext cx="8909" cy="3109"/>
            </a:xfrm>
            <a:prstGeom prst="wedgeRoundRectCallout">
              <a:avLst>
                <a:gd name="adj1" fmla="val 53962"/>
                <a:gd name="adj2" fmla="val -12077"/>
                <a:gd name="adj3" fmla="val 16667"/>
              </a:avLst>
            </a:prstGeom>
            <a:solidFill>
              <a:schemeClr val="accent1">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文本框 3"/>
            <p:cNvSpPr txBox="1"/>
            <p:nvPr/>
          </p:nvSpPr>
          <p:spPr>
            <a:xfrm>
              <a:off x="3191" y="5623"/>
              <a:ext cx="8337" cy="3205"/>
            </a:xfrm>
            <a:prstGeom prst="rect">
              <a:avLst/>
            </a:prstGeom>
            <a:noFill/>
            <a:ln w="9525">
              <a:noFill/>
            </a:ln>
          </p:spPr>
          <p:txBody>
            <a:bodyPr wrap="square" lIns="89858" tIns="44929" rIns="89858" bIns="44929">
              <a:spAutoFit/>
            </a:bodyPr>
            <a:p>
              <a:pPr algn="l" defTabSz="898525"/>
              <a:r>
                <a:rPr lang="en-US" altLang="zh-CN" sz="2800" err="1">
                  <a:solidFill>
                    <a:srgbClr val="000000"/>
                  </a:solidFill>
                  <a:latin typeface="Times New Roman" panose="02020603050405020304" pitchFamily="18" charset="0"/>
                  <a:ea typeface="等线" panose="02010600030101010101" charset="-122"/>
                  <a:cs typeface="Times New Roman" panose="02020603050405020304" pitchFamily="18" charset="0"/>
                </a:rPr>
                <a:t>Generally, a bodyboard</a:t>
              </a:r>
              <a:r>
                <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rPr>
                <a:t> is 1.5 to 2.7m </a:t>
              </a:r>
              <a:r>
                <a:rPr lang="en-US" altLang="zh-CN" sz="2800">
                  <a:solidFill>
                    <a:srgbClr val="FF0000"/>
                  </a:solidFill>
                  <a:latin typeface="Times New Roman" panose="02020603050405020304" pitchFamily="18" charset="0"/>
                  <a:ea typeface="等线" panose="02010600030101010101" charset="-122"/>
                  <a:cs typeface="Times New Roman" panose="02020603050405020304" pitchFamily="18" charset="0"/>
                </a:rPr>
                <a:t>in length</a:t>
              </a:r>
              <a:r>
                <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rPr>
                <a:t> and it </a:t>
              </a:r>
              <a:r>
                <a:rPr lang="en-US" altLang="zh-CN" sz="2800">
                  <a:solidFill>
                    <a:srgbClr val="FF0000"/>
                  </a:solidFill>
                  <a:latin typeface="Times New Roman" panose="02020603050405020304" pitchFamily="18" charset="0"/>
                  <a:ea typeface="等线" panose="02010600030101010101" charset="-122"/>
                  <a:cs typeface="Times New Roman" panose="02020603050405020304" pitchFamily="18" charset="0"/>
                </a:rPr>
                <a:t>weighs</a:t>
              </a:r>
              <a:r>
                <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rPr>
                <a:t> about 11 to 25 kg.</a:t>
              </a:r>
              <a:endPar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endParaRPr>
            </a:p>
          </p:txBody>
        </p:sp>
      </p:grpSp>
      <p:pic>
        <p:nvPicPr>
          <p:cNvPr id="11" name="图片 10" descr="微信图片_20191206135456"/>
          <p:cNvPicPr>
            <a:picLocks noChangeAspect="1"/>
          </p:cNvPicPr>
          <p:nvPr/>
        </p:nvPicPr>
        <p:blipFill>
          <a:blip r:embed="rId2"/>
          <a:stretch>
            <a:fillRect/>
          </a:stretch>
        </p:blipFill>
        <p:spPr>
          <a:xfrm>
            <a:off x="723265" y="3430905"/>
            <a:ext cx="5469255" cy="3069590"/>
          </a:xfrm>
          <a:prstGeom prst="rect">
            <a:avLst/>
          </a:prstGeom>
        </p:spPr>
      </p:pic>
      <p:grpSp>
        <p:nvGrpSpPr>
          <p:cNvPr id="14" name="组合 13"/>
          <p:cNvGrpSpPr/>
          <p:nvPr/>
        </p:nvGrpSpPr>
        <p:grpSpPr>
          <a:xfrm rot="21180000">
            <a:off x="6810475" y="2939650"/>
            <a:ext cx="3366770" cy="633730"/>
            <a:chOff x="6027" y="1486"/>
            <a:chExt cx="5302" cy="998"/>
          </a:xfrm>
        </p:grpSpPr>
        <p:sp>
          <p:nvSpPr>
            <p:cNvPr id="15" name="左箭头标注 14"/>
            <p:cNvSpPr/>
            <p:nvPr/>
          </p:nvSpPr>
          <p:spPr>
            <a:xfrm rot="21240000" flipH="1">
              <a:off x="8022" y="1486"/>
              <a:ext cx="1845" cy="998"/>
            </a:xfrm>
            <a:prstGeom prst="leftArrowCallout">
              <a:avLst>
                <a:gd name="adj1" fmla="val 5900"/>
                <a:gd name="adj2" fmla="val 15531"/>
                <a:gd name="adj3" fmla="val 19114"/>
                <a:gd name="adj4" fmla="val 8489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文本框 15"/>
            <p:cNvSpPr txBox="1"/>
            <p:nvPr/>
          </p:nvSpPr>
          <p:spPr>
            <a:xfrm rot="21180000">
              <a:off x="6027" y="1598"/>
              <a:ext cx="5302" cy="709"/>
            </a:xfrm>
            <a:prstGeom prst="rect">
              <a:avLst/>
            </a:prstGeom>
            <a:noFill/>
          </p:spPr>
          <p:txBody>
            <a:bodyPr wrap="square" rtlCol="0">
              <a:spAutoFit/>
            </a:bodyPr>
            <a:p>
              <a:pPr algn="ctr" fontAlgn="auto">
                <a:lnSpc>
                  <a:spcPts val="2800"/>
                </a:lnSpc>
              </a:pPr>
              <a:r>
                <a:rPr lang="en-US" altLang="zh-CN" sz="2800" b="1">
                  <a:solidFill>
                    <a:srgbClr val="FF0000"/>
                  </a:solidFill>
                  <a:latin typeface="Palatino Linotype" panose="02040502050505030304" charset="0"/>
                  <a:cs typeface="Palatino Linotype" panose="02040502050505030304" charset="0"/>
                </a:rPr>
                <a:t>tool</a:t>
              </a:r>
              <a:r>
                <a:rPr lang="en-US" altLang="zh-CN" sz="2800">
                  <a:latin typeface="Palatino Linotype" panose="02040502050505030304" charset="0"/>
                  <a:cs typeface="Palatino Linotype" panose="02040502050505030304" charset="0"/>
                </a:rPr>
                <a:t> </a:t>
              </a:r>
              <a:endParaRPr lang="en-US" altLang="zh-CN" sz="2800">
                <a:latin typeface="Palatino Linotype" panose="02040502050505030304" charset="0"/>
                <a:cs typeface="Palatino Linotype" panose="02040502050505030304" charset="0"/>
              </a:endParaRPr>
            </a:p>
          </p:txBody>
        </p:sp>
      </p:grpSp>
      <p:grpSp>
        <p:nvGrpSpPr>
          <p:cNvPr id="17" name="组合 16"/>
          <p:cNvGrpSpPr/>
          <p:nvPr/>
        </p:nvGrpSpPr>
        <p:grpSpPr>
          <a:xfrm rot="1560000">
            <a:off x="1774290" y="2701525"/>
            <a:ext cx="3366770" cy="633730"/>
            <a:chOff x="6027" y="1486"/>
            <a:chExt cx="5302" cy="998"/>
          </a:xfrm>
        </p:grpSpPr>
        <p:sp>
          <p:nvSpPr>
            <p:cNvPr id="18" name="左箭头标注 17"/>
            <p:cNvSpPr/>
            <p:nvPr/>
          </p:nvSpPr>
          <p:spPr>
            <a:xfrm rot="21240000" flipH="1">
              <a:off x="8022" y="1486"/>
              <a:ext cx="1845" cy="998"/>
            </a:xfrm>
            <a:prstGeom prst="leftArrowCallout">
              <a:avLst>
                <a:gd name="adj1" fmla="val 5900"/>
                <a:gd name="adj2" fmla="val 15531"/>
                <a:gd name="adj3" fmla="val 19114"/>
                <a:gd name="adj4" fmla="val 8489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文本框 18"/>
            <p:cNvSpPr txBox="1"/>
            <p:nvPr/>
          </p:nvSpPr>
          <p:spPr>
            <a:xfrm rot="21180000">
              <a:off x="6027" y="1598"/>
              <a:ext cx="5302" cy="709"/>
            </a:xfrm>
            <a:prstGeom prst="rect">
              <a:avLst/>
            </a:prstGeom>
            <a:noFill/>
          </p:spPr>
          <p:txBody>
            <a:bodyPr wrap="square" rtlCol="0">
              <a:spAutoFit/>
            </a:bodyPr>
            <a:p>
              <a:pPr algn="ctr" fontAlgn="auto">
                <a:lnSpc>
                  <a:spcPts val="2800"/>
                </a:lnSpc>
              </a:pPr>
              <a:r>
                <a:rPr lang="en-US" altLang="zh-CN" sz="2800" b="1">
                  <a:solidFill>
                    <a:srgbClr val="FF0000"/>
                  </a:solidFill>
                  <a:latin typeface="Palatino Linotype" panose="02040502050505030304" charset="0"/>
                  <a:cs typeface="Palatino Linotype" panose="02040502050505030304" charset="0"/>
                </a:rPr>
                <a:t>help</a:t>
              </a:r>
              <a:r>
                <a:rPr lang="en-US" altLang="zh-CN" sz="2800">
                  <a:latin typeface="Palatino Linotype" panose="02040502050505030304" charset="0"/>
                  <a:cs typeface="Palatino Linotype" panose="02040502050505030304" charset="0"/>
                </a:rPr>
                <a:t> </a:t>
              </a:r>
              <a:endParaRPr lang="en-US" altLang="zh-CN" sz="2800">
                <a:latin typeface="Palatino Linotype" panose="02040502050505030304" charset="0"/>
                <a:cs typeface="Palatino Linotype" panose="02040502050505030304" charset="0"/>
              </a:endParaRPr>
            </a:p>
          </p:txBody>
        </p:sp>
      </p:grpSp>
      <p:sp>
        <p:nvSpPr>
          <p:cNvPr id="20" name="文本框 19"/>
          <p:cNvSpPr txBox="1"/>
          <p:nvPr/>
        </p:nvSpPr>
        <p:spPr>
          <a:xfrm>
            <a:off x="8963025" y="118745"/>
            <a:ext cx="2790825" cy="1568450"/>
          </a:xfrm>
          <a:prstGeom prst="rect">
            <a:avLst/>
          </a:prstGeom>
          <a:solidFill>
            <a:schemeClr val="tx2">
              <a:lumMod val="20000"/>
              <a:lumOff val="80000"/>
            </a:schemeClr>
          </a:solidFill>
        </p:spPr>
        <p:txBody>
          <a:bodyPr wrap="square" rtlCol="0">
            <a:spAutoFit/>
          </a:bodyPr>
          <a:p>
            <a:r>
              <a:rPr lang="en-US" altLang="zh-CN" sz="3200" i="1">
                <a:latin typeface="Times New Roman" panose="02020603050405020304" pitchFamily="18" charset="0"/>
                <a:cs typeface="Times New Roman" panose="02020603050405020304" pitchFamily="18" charset="0"/>
              </a:rPr>
              <a:t>character traits</a:t>
            </a:r>
            <a:r>
              <a:rPr lang="en-US" altLang="zh-CN" sz="3200">
                <a:latin typeface="Times New Roman" panose="02020603050405020304" pitchFamily="18" charset="0"/>
                <a:cs typeface="Times New Roman" panose="02020603050405020304" pitchFamily="18" charset="0"/>
              </a:rPr>
              <a:t>: thoughtful/</a:t>
            </a:r>
            <a:endParaRPr lang="en-US" altLang="zh-CN" sz="3200">
              <a:latin typeface="Times New Roman" panose="02020603050405020304" pitchFamily="18" charset="0"/>
              <a:cs typeface="Times New Roman" panose="02020603050405020304" pitchFamily="18" charset="0"/>
            </a:endParaRPr>
          </a:p>
          <a:p>
            <a:r>
              <a:rPr lang="en-US" altLang="zh-CN" sz="3200">
                <a:latin typeface="Times New Roman" panose="02020603050405020304" pitchFamily="18" charset="0"/>
                <a:cs typeface="Times New Roman" panose="02020603050405020304" pitchFamily="18" charset="0"/>
              </a:rPr>
              <a:t>considerate...</a:t>
            </a:r>
            <a:endParaRPr lang="en-US" altLang="zh-CN" sz="3200">
              <a:latin typeface="Times New Roman" panose="02020603050405020304" pitchFamily="18" charset="0"/>
              <a:cs typeface="Times New Roman" panose="02020603050405020304" pitchFamily="18" charset="0"/>
            </a:endParaRPr>
          </a:p>
        </p:txBody>
      </p:sp>
      <p:grpSp>
        <p:nvGrpSpPr>
          <p:cNvPr id="13" name="组合 12"/>
          <p:cNvGrpSpPr/>
          <p:nvPr/>
        </p:nvGrpSpPr>
        <p:grpSpPr>
          <a:xfrm>
            <a:off x="3484880" y="336550"/>
            <a:ext cx="4357370" cy="2746375"/>
            <a:chOff x="5488" y="530"/>
            <a:chExt cx="6862" cy="4325"/>
          </a:xfrm>
        </p:grpSpPr>
        <p:pic>
          <p:nvPicPr>
            <p:cNvPr id="7" name="图片 6"/>
            <p:cNvPicPr>
              <a:picLocks noChangeAspect="1"/>
            </p:cNvPicPr>
            <p:nvPr/>
          </p:nvPicPr>
          <p:blipFill>
            <a:blip r:embed="rId3">
              <a:clrChange>
                <a:clrFrom>
                  <a:srgbClr val="F6F6F6">
                    <a:alpha val="100000"/>
                  </a:srgbClr>
                </a:clrFrom>
                <a:clrTo>
                  <a:srgbClr val="F6F6F6">
                    <a:alpha val="100000"/>
                    <a:alpha val="0"/>
                  </a:srgbClr>
                </a:clrTo>
              </a:clrChange>
            </a:blip>
            <a:stretch>
              <a:fillRect/>
            </a:stretch>
          </p:blipFill>
          <p:spPr>
            <a:xfrm rot="16200000">
              <a:off x="7461" y="2320"/>
              <a:ext cx="3406" cy="1664"/>
            </a:xfrm>
            <a:prstGeom prst="rect">
              <a:avLst/>
            </a:prstGeom>
          </p:spPr>
        </p:pic>
        <p:sp>
          <p:nvSpPr>
            <p:cNvPr id="12" name="文本框 16"/>
            <p:cNvSpPr txBox="1"/>
            <p:nvPr/>
          </p:nvSpPr>
          <p:spPr>
            <a:xfrm>
              <a:off x="5488" y="530"/>
              <a:ext cx="6862" cy="919"/>
            </a:xfrm>
            <a:prstGeom prst="rect">
              <a:avLst/>
            </a:prstGeom>
            <a:solidFill>
              <a:schemeClr val="accent6">
                <a:lumMod val="40000"/>
                <a:lumOff val="6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grpSp>
      <p:pic>
        <p:nvPicPr>
          <p:cNvPr id="21" name="图片 20"/>
          <p:cNvPicPr>
            <a:picLocks noChangeAspect="1"/>
          </p:cNvPicPr>
          <p:nvPr/>
        </p:nvPicPr>
        <p:blipFill>
          <a:blip r:embed="rId4">
            <a:clrChange>
              <a:clrFrom>
                <a:srgbClr val="F6F6F6">
                  <a:alpha val="100000"/>
                </a:srgbClr>
              </a:clrFrom>
              <a:clrTo>
                <a:srgbClr val="F6F6F6">
                  <a:alpha val="100000"/>
                  <a:alpha val="0"/>
                </a:srgbClr>
              </a:clrTo>
            </a:clrChange>
          </a:blip>
          <a:stretch>
            <a:fillRect/>
          </a:stretch>
        </p:blipFill>
        <p:spPr>
          <a:xfrm>
            <a:off x="7842250" y="336550"/>
            <a:ext cx="991870" cy="6553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ox(in)">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ox(in)">
                                      <p:cBhvr>
                                        <p:cTn id="27" dur="20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ox(in)">
                                      <p:cBhvr>
                                        <p:cTn id="32" dur="2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ox(in)">
                                      <p:cBhvr>
                                        <p:cTn id="37" dur="20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ox(in)">
                                      <p:cBhvr>
                                        <p:cTn id="42"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10290</Words>
  <Application>WPS 演示</Application>
  <PresentationFormat>宽屏</PresentationFormat>
  <Paragraphs>545</Paragraphs>
  <Slides>25</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25</vt:i4>
      </vt:variant>
    </vt:vector>
  </HeadingPairs>
  <TitlesOfParts>
    <vt:vector size="42" baseType="lpstr">
      <vt:lpstr>Arial</vt:lpstr>
      <vt:lpstr>宋体</vt:lpstr>
      <vt:lpstr>Wingdings</vt:lpstr>
      <vt:lpstr>华文新魏</vt:lpstr>
      <vt:lpstr>华文行楷</vt:lpstr>
      <vt:lpstr>Times New Roman</vt:lpstr>
      <vt:lpstr>Calibri</vt:lpstr>
      <vt:lpstr>Georgia</vt:lpstr>
      <vt:lpstr>微软雅黑</vt:lpstr>
      <vt:lpstr>等线</vt:lpstr>
      <vt:lpstr>Palatino Linotype</vt:lpstr>
      <vt:lpstr>Arial Unicode MS</vt:lpstr>
      <vt:lpstr>等线 Light</vt:lpstr>
      <vt:lpstr>HelveticaNeue</vt:lpstr>
      <vt:lpstr>NumberOnly</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曹小等</cp:lastModifiedBy>
  <cp:revision>31</cp:revision>
  <dcterms:created xsi:type="dcterms:W3CDTF">2019-12-06T00:12:00Z</dcterms:created>
  <dcterms:modified xsi:type="dcterms:W3CDTF">2019-12-16T08:17:25Z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2052-11.1.0.9305</vt:lpwstr>
  </property>
</Properties>
</file>