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500" r:id="rId3"/>
    <p:sldId id="257" r:id="rId4"/>
    <p:sldId id="340" r:id="rId5"/>
    <p:sldId id="405" r:id="rId6"/>
    <p:sldId id="316" r:id="rId8"/>
    <p:sldId id="364" r:id="rId9"/>
    <p:sldId id="385" r:id="rId10"/>
    <p:sldId id="467" r:id="rId11"/>
    <p:sldId id="322" r:id="rId12"/>
    <p:sldId id="432" r:id="rId13"/>
    <p:sldId id="434" r:id="rId14"/>
    <p:sldId id="433" r:id="rId15"/>
    <p:sldId id="430" r:id="rId16"/>
    <p:sldId id="387" r:id="rId17"/>
    <p:sldId id="431" r:id="rId18"/>
    <p:sldId id="469" r:id="rId19"/>
    <p:sldId id="323" r:id="rId20"/>
    <p:sldId id="410" r:id="rId21"/>
    <p:sldId id="411" r:id="rId22"/>
    <p:sldId id="435" r:id="rId23"/>
    <p:sldId id="457" r:id="rId24"/>
    <p:sldId id="346" r:id="rId25"/>
    <p:sldId id="333" r:id="rId26"/>
    <p:sldId id="367" r:id="rId27"/>
    <p:sldId id="406" r:id="rId28"/>
    <p:sldId id="409" r:id="rId29"/>
    <p:sldId id="470" r:id="rId30"/>
    <p:sldId id="328" r:id="rId31"/>
    <p:sldId id="459" r:id="rId32"/>
    <p:sldId id="471" r:id="rId33"/>
    <p:sldId id="330" r:id="rId34"/>
    <p:sldId id="458" r:id="rId35"/>
    <p:sldId id="408" r:id="rId36"/>
    <p:sldId id="462" r:id="rId37"/>
    <p:sldId id="464" r:id="rId38"/>
    <p:sldId id="463" r:id="rId39"/>
    <p:sldId id="461" r:id="rId40"/>
    <p:sldId id="465" r:id="rId41"/>
    <p:sldId id="499"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86" autoAdjust="0"/>
    <p:restoredTop sz="94660"/>
  </p:normalViewPr>
  <p:slideViewPr>
    <p:cSldViewPr snapToGrid="0" showGuides="1">
      <p:cViewPr varScale="1">
        <p:scale>
          <a:sx n="50" d="100"/>
          <a:sy n="50" d="100"/>
        </p:scale>
        <p:origin x="-1320" y="-90"/>
      </p:cViewPr>
      <p:guideLst>
        <p:guide orient="horz" pos="2178"/>
        <p:guide orient="horz" pos="962"/>
        <p:guide pos="3840"/>
      </p:guideLst>
    </p:cSldViewPr>
  </p:slideViewPr>
  <p:notesTextViewPr>
    <p:cViewPr>
      <p:scale>
        <a:sx n="150" d="100"/>
        <a:sy n="150" d="100"/>
      </p:scale>
      <p:origin x="0" y="0"/>
    </p:cViewPr>
  </p:notesTextViewPr>
  <p:sorterViewPr>
    <p:cViewPr>
      <p:scale>
        <a:sx n="50" d="100"/>
        <a:sy n="50" d="100"/>
      </p:scale>
      <p:origin x="0" y="-114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E9E48-EE92-438E-9B1B-4923AA4FC8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15025-FF1A-45B9-896D-5F39D92850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815025-FF1A-45B9-896D-5F39D92850F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7F62E80-05B1-42E7-B663-882CC58C70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12BFD3-14DC-42FE-A772-38559576897C}" type="slidenum">
              <a:rPr lang="zh-CN" altLang="en-US" smtClean="0"/>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62E80-05B1-42E7-B663-882CC58C70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BFD3-14DC-42FE-A772-38559576897C}" type="slidenum">
              <a:rPr lang="zh-CN" altLang="en-US" smtClean="0"/>
            </a:fld>
            <a:endParaRPr lang="zh-CN" altLang="en-US"/>
          </a:p>
        </p:txBody>
      </p:sp>
      <p:pic>
        <p:nvPicPr>
          <p:cNvPr id="8" name="图片 7" descr="水印"/>
          <p:cNvPicPr>
            <a:picLocks noChangeAspect="1"/>
          </p:cNvPicPr>
          <p:nvPr userDrawn="1"/>
        </p:nvPicPr>
        <p:blipFill>
          <a:blip r:embed="rId13"/>
          <a:stretch>
            <a:fillRect/>
          </a:stretch>
        </p:blipFill>
        <p:spPr>
          <a:xfrm>
            <a:off x="10736580" y="770890"/>
            <a:ext cx="1006475" cy="3257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5.xml"/><Relationship Id="rId2" Type="http://schemas.openxmlformats.org/officeDocument/2006/relationships/image" Target="../media/image14.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tags" Target="../tags/tag8.xml"/><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9.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tags" Target="../tags/tag10.xml"/><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2" Type="http://schemas.openxmlformats.org/officeDocument/2006/relationships/notesSlide" Target="../notesSlides/notesSlide13.xml"/><Relationship Id="rId21" Type="http://schemas.openxmlformats.org/officeDocument/2006/relationships/slideLayout" Target="../slideLayouts/slideLayout7.xml"/><Relationship Id="rId20" Type="http://schemas.openxmlformats.org/officeDocument/2006/relationships/tags" Target="../tags/tag29.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30.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31.xml"/><Relationship Id="rId2" Type="http://schemas.openxmlformats.org/officeDocument/2006/relationships/image" Target="../media/image14.pn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tags" Target="../tags/tag32.xml"/><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33.xml"/><Relationship Id="rId2" Type="http://schemas.openxmlformats.org/officeDocument/2006/relationships/image" Target="../media/image14.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tags" Target="../tags/tag34.xml"/><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8" Type="http://schemas.openxmlformats.org/officeDocument/2006/relationships/notesSlide" Target="../notesSlides/notesSlide19.xml"/><Relationship Id="rId17" Type="http://schemas.openxmlformats.org/officeDocument/2006/relationships/slideLayout" Target="../slideLayouts/slideLayout7.xml"/><Relationship Id="rId16" Type="http://schemas.openxmlformats.org/officeDocument/2006/relationships/image" Target="../media/image14.png"/><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tags" Target="../tags/tag49.xml"/><Relationship Id="rId2" Type="http://schemas.openxmlformats.org/officeDocument/2006/relationships/image" Target="../media/image14.png"/><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tags" Target="../tags/tag50.xml"/><Relationship Id="rId2" Type="http://schemas.openxmlformats.org/officeDocument/2006/relationships/image" Target="../media/image14.pn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tags" Target="../tags/tag51.xml"/><Relationship Id="rId2" Type="http://schemas.openxmlformats.org/officeDocument/2006/relationships/image" Target="../media/image1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image" Target="../media/image14.pn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tags" Target="../tags/tag53.xml"/><Relationship Id="rId2" Type="http://schemas.openxmlformats.org/officeDocument/2006/relationships/image" Target="../media/image14.png"/><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tags" Target="../tags/tag54.xml"/><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tags" Target="../tags/tag55.xml"/><Relationship Id="rId2" Type="http://schemas.openxmlformats.org/officeDocument/2006/relationships/image" Target="../media/image14.png"/><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tags" Target="../tags/tag56.xml"/><Relationship Id="rId2" Type="http://schemas.openxmlformats.org/officeDocument/2006/relationships/image" Target="../media/image14.png"/><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7.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tags" Target="../tags/tag57.xml"/><Relationship Id="rId2" Type="http://schemas.openxmlformats.org/officeDocument/2006/relationships/image" Target="../media/image14.png"/><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7.xml"/><Relationship Id="rId3" Type="http://schemas.openxmlformats.org/officeDocument/2006/relationships/tags" Target="../tags/tag58.xml"/><Relationship Id="rId2" Type="http://schemas.openxmlformats.org/officeDocument/2006/relationships/image" Target="../media/image14.png"/><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7.xml"/><Relationship Id="rId3" Type="http://schemas.openxmlformats.org/officeDocument/2006/relationships/tags" Target="../tags/tag59.xml"/><Relationship Id="rId2" Type="http://schemas.openxmlformats.org/officeDocument/2006/relationships/image" Target="../media/image14.png"/><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tags" Target="../tags/tag60.xml"/><Relationship Id="rId2" Type="http://schemas.openxmlformats.org/officeDocument/2006/relationships/image" Target="../media/image14.png"/><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7.xml"/><Relationship Id="rId3" Type="http://schemas.openxmlformats.org/officeDocument/2006/relationships/tags" Target="../tags/tag61.xml"/><Relationship Id="rId2" Type="http://schemas.openxmlformats.org/officeDocument/2006/relationships/image" Target="../media/image14.png"/><Relationship Id="rId1" Type="http://schemas.openxmlformats.org/officeDocument/2006/relationships/image" Target="../media/image13.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7.xml"/><Relationship Id="rId4" Type="http://schemas.openxmlformats.org/officeDocument/2006/relationships/image" Target="../media/image13.png"/><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microsoft.com/office/2007/relationships/hdphoto" Target="../media/image10.wdp"/><Relationship Id="rId2" Type="http://schemas.openxmlformats.org/officeDocument/2006/relationships/image" Target="../media/image9.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70466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50000"/>
                </a:schemeClr>
              </a:solidFill>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152525" y="349250"/>
            <a:ext cx="3540125" cy="521970"/>
          </a:xfrm>
          <a:prstGeom prst="rect">
            <a:avLst/>
          </a:prstGeom>
          <a:noFill/>
        </p:spPr>
        <p:txBody>
          <a:bodyPr wrap="square" rtlCol="0">
            <a:spAutoFit/>
          </a:bodyPr>
          <a:p>
            <a:r>
              <a:rPr lang="zh-CN" altLang="en-US" sz="2800" b="1" spc="300" dirty="0">
                <a:solidFill>
                  <a:schemeClr val="tx1">
                    <a:lumMod val="75000"/>
                    <a:lumOff val="25000"/>
                  </a:schemeClr>
                </a:solidFill>
              </a:rPr>
              <a:t>决定；决策；选择</a:t>
            </a:r>
            <a:endParaRPr lang="zh-CN" altLang="en-US" sz="2800" b="1" spc="300" dirty="0">
              <a:solidFill>
                <a:schemeClr val="tx1">
                  <a:lumMod val="75000"/>
                  <a:lumOff val="25000"/>
                </a:schemeClr>
              </a:solidFill>
            </a:endParaRPr>
          </a:p>
        </p:txBody>
      </p:sp>
      <p:sp>
        <p:nvSpPr>
          <p:cNvPr id="13" name="矩形 12"/>
          <p:cNvSpPr/>
          <p:nvPr/>
        </p:nvSpPr>
        <p:spPr>
          <a:xfrm>
            <a:off x="4523971" y="4403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834921" y="348598"/>
            <a:ext cx="1659890" cy="521970"/>
          </a:xfrm>
          <a:prstGeom prst="rect">
            <a:avLst/>
          </a:prstGeom>
        </p:spPr>
        <p:txBody>
          <a:bodyPr wrap="none">
            <a:spAutoFit/>
          </a:bodyPr>
          <a:p>
            <a:pPr algn="l"/>
            <a:r>
              <a:rPr lang="en-US" altLang="zh-CN" sz="2800" b="1" dirty="0" smtClean="0">
                <a:solidFill>
                  <a:schemeClr val="tx1">
                    <a:lumMod val="75000"/>
                    <a:lumOff val="25000"/>
                  </a:schemeClr>
                </a:solidFill>
              </a:rPr>
              <a:t>decision</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657725"/>
                <a:gridCol w="700214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endParaRPr lang="en-US" altLang="zh-CN" sz="2400"/>
                    </a:p>
                    <a:p>
                      <a:pPr fontAlgn="auto">
                        <a:lnSpc>
                          <a:spcPts val="3580"/>
                        </a:lnSpc>
                        <a:buNone/>
                      </a:pPr>
                      <a:r>
                        <a:rPr lang="en-US" altLang="zh-CN" sz="2400"/>
                        <a:t>3</a:t>
                      </a:r>
                      <a:r>
                        <a:rPr lang="zh-CN" altLang="en-US" sz="2400"/>
                        <a:t>. 参与者参与了所谓的注意力选择，即一个人为了完成一项任务而选择某些事情来集中注意力，然后过滤掉与目标无关的任何事情。</a:t>
                      </a:r>
                      <a:endParaRPr lang="zh-CN" altLang="en-US" sz="2400"/>
                    </a:p>
                    <a:p>
                      <a:pPr fontAlgn="auto">
                        <a:lnSpc>
                          <a:spcPts val="3580"/>
                        </a:lnSpc>
                        <a:buNone/>
                      </a:pP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463550" y="1156970"/>
            <a:ext cx="1040193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option </a:t>
            </a:r>
            <a:r>
              <a:rPr lang="en-US" sz="1600" b="1" i="1">
                <a:solidFill>
                  <a:schemeClr val="bg1"/>
                </a:solidFill>
                <a:latin typeface="Times New Roman" panose="02020603050405020304" pitchFamily="18" charset="0"/>
                <a:cs typeface="Times New Roman" panose="02020603050405020304" pitchFamily="18" charset="0"/>
                <a:sym typeface="+mn-ea"/>
              </a:rPr>
              <a:t>/ˈɒpʃn/ n.选择； 选项；选择权；选择的自由 </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selection </a:t>
            </a:r>
            <a:r>
              <a:rPr lang="en-US" sz="1600" b="1" i="1">
                <a:solidFill>
                  <a:schemeClr val="bg1"/>
                </a:solidFill>
                <a:latin typeface="Times New Roman" panose="02020603050405020304" pitchFamily="18" charset="0"/>
                <a:cs typeface="Times New Roman" panose="02020603050405020304" pitchFamily="18" charset="0"/>
                <a:sym typeface="+mn-ea"/>
              </a:rPr>
              <a:t>/sɪˈlekʃn/ n. 选择，挑选；精选品；选拔</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4937760" y="2426335"/>
            <a:ext cx="6981190" cy="2768600"/>
          </a:xfrm>
          <a:prstGeom prst="rect">
            <a:avLst/>
          </a:prstGeom>
          <a:noFill/>
        </p:spPr>
        <p:txBody>
          <a:bodyPr wrap="square" rtlCol="0" anchor="t">
            <a:spAutoFit/>
          </a:bodyPr>
          <a:p>
            <a:r>
              <a:rPr lang="en-US" altLang="zh-CN" sz="2400" b="1"/>
              <a:t>3</a:t>
            </a:r>
            <a:r>
              <a:rPr lang="zh-CN" altLang="en-US" sz="2400" b="1"/>
              <a:t>. </a:t>
            </a:r>
            <a:r>
              <a:rPr lang="en-US" sz="2400" b="1"/>
              <a:t>P</a:t>
            </a:r>
            <a:r>
              <a:rPr sz="2400" b="1"/>
              <a:t>articipants engaged what</a:t>
            </a:r>
            <a:r>
              <a:rPr lang="en-US" sz="2400" b="1" u="sng"/>
              <a:t>'</a:t>
            </a:r>
            <a:r>
              <a:rPr sz="2400" b="1" u="sng"/>
              <a:t>s referred to as</a:t>
            </a:r>
            <a:r>
              <a:rPr sz="2400" b="1"/>
              <a:t> attentional </a:t>
            </a:r>
            <a:r>
              <a:rPr sz="2400" b="1">
                <a:solidFill>
                  <a:srgbClr val="0070C0"/>
                </a:solidFill>
              </a:rPr>
              <a:t>selection</a:t>
            </a:r>
            <a:r>
              <a:rPr sz="2400" b="1"/>
              <a:t>, which is when a person </a:t>
            </a:r>
            <a:r>
              <a:rPr sz="2400" b="1">
                <a:solidFill>
                  <a:schemeClr val="accent4">
                    <a:lumMod val="50000"/>
                  </a:schemeClr>
                </a:solidFill>
              </a:rPr>
              <a:t>select</a:t>
            </a:r>
            <a:r>
              <a:rPr sz="2400" b="1"/>
              <a:t>s certain things to focus on in order to achieve a task and </a:t>
            </a:r>
            <a:r>
              <a:rPr sz="2400" b="1" u="sng"/>
              <a:t>filter</a:t>
            </a:r>
            <a:r>
              <a:rPr sz="2400" b="1"/>
              <a:t>s out anything that is unrelated to the objective. </a:t>
            </a:r>
            <a:endParaRPr sz="2400" b="1">
              <a:solidFill>
                <a:srgbClr val="002060"/>
              </a:solidFill>
            </a:endParaRPr>
          </a:p>
          <a:p>
            <a:pPr marL="285750" indent="-285750">
              <a:buFont typeface="Arial" panose="020B0604020202020204" pitchFamily="34" charset="0"/>
              <a:buChar char="•"/>
            </a:pPr>
            <a:r>
              <a:rPr lang="en-US" altLang="zh-CN" i="1">
                <a:sym typeface="+mn-ea"/>
              </a:rPr>
              <a:t>be </a:t>
            </a:r>
            <a:r>
              <a:rPr lang="zh-CN" altLang="en-US" i="1">
                <a:sym typeface="+mn-ea"/>
              </a:rPr>
              <a:t>referred to as</a:t>
            </a:r>
            <a:r>
              <a:rPr lang="en-US" altLang="zh-CN" i="1">
                <a:sym typeface="+mn-ea"/>
              </a:rPr>
              <a:t>... 被称为…</a:t>
            </a:r>
            <a:endParaRPr lang="en-US" altLang="zh-CN" i="1">
              <a:sym typeface="+mn-ea"/>
            </a:endParaRPr>
          </a:p>
          <a:p>
            <a:pPr marL="285750" indent="-285750">
              <a:buFont typeface="Arial" panose="020B0604020202020204" pitchFamily="34" charset="0"/>
              <a:buChar char="•"/>
            </a:pPr>
            <a:r>
              <a:rPr lang="zh-CN" altLang="en-US" i="1">
                <a:sym typeface="+mn-ea"/>
              </a:rPr>
              <a:t>filter /ˈfɪltə(r)/ n. 过滤器  v. 过滤；渗透；慢慢传开</a:t>
            </a:r>
            <a:endParaRPr lang="zh-CN" altLang="en-US" i="1">
              <a:sym typeface="+mn-ea"/>
            </a:endParaRPr>
          </a:p>
          <a:p>
            <a:pPr marL="285750" indent="-285750">
              <a:buFont typeface="Arial" panose="020B0604020202020204" pitchFamily="34" charset="0"/>
              <a:buChar char="•"/>
            </a:pPr>
            <a:r>
              <a:rPr lang="zh-CN" altLang="en-US" i="1">
                <a:sym typeface="+mn-ea"/>
              </a:rPr>
              <a:t>filter out 过滤掉；不予注意；泄露</a:t>
            </a:r>
            <a:endParaRPr lang="zh-CN" altLang="en-US" i="1">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70466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50000"/>
                </a:schemeClr>
              </a:solidFill>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152525" y="349250"/>
            <a:ext cx="3540125" cy="521970"/>
          </a:xfrm>
          <a:prstGeom prst="rect">
            <a:avLst/>
          </a:prstGeom>
          <a:noFill/>
        </p:spPr>
        <p:txBody>
          <a:bodyPr wrap="square" rtlCol="0">
            <a:spAutoFit/>
          </a:bodyPr>
          <a:p>
            <a:r>
              <a:rPr lang="zh-CN" altLang="en-US" sz="2800" b="1" spc="300" dirty="0">
                <a:solidFill>
                  <a:schemeClr val="tx1">
                    <a:lumMod val="75000"/>
                    <a:lumOff val="25000"/>
                  </a:schemeClr>
                </a:solidFill>
              </a:rPr>
              <a:t>决定；决策；选择</a:t>
            </a:r>
            <a:endParaRPr lang="zh-CN" altLang="en-US" sz="2800" b="1" spc="300" dirty="0">
              <a:solidFill>
                <a:schemeClr val="tx1">
                  <a:lumMod val="75000"/>
                  <a:lumOff val="25000"/>
                </a:schemeClr>
              </a:solidFill>
            </a:endParaRPr>
          </a:p>
        </p:txBody>
      </p:sp>
      <p:sp>
        <p:nvSpPr>
          <p:cNvPr id="13" name="矩形 12"/>
          <p:cNvSpPr/>
          <p:nvPr/>
        </p:nvSpPr>
        <p:spPr>
          <a:xfrm>
            <a:off x="4523971" y="4403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834921" y="348598"/>
            <a:ext cx="1659890" cy="521970"/>
          </a:xfrm>
          <a:prstGeom prst="rect">
            <a:avLst/>
          </a:prstGeom>
        </p:spPr>
        <p:txBody>
          <a:bodyPr wrap="none">
            <a:spAutoFit/>
          </a:bodyPr>
          <a:p>
            <a:pPr algn="l"/>
            <a:r>
              <a:rPr lang="en-US" altLang="zh-CN" sz="2800" b="1" dirty="0" smtClean="0">
                <a:solidFill>
                  <a:schemeClr val="tx1">
                    <a:lumMod val="75000"/>
                    <a:lumOff val="25000"/>
                  </a:schemeClr>
                </a:solidFill>
              </a:rPr>
              <a:t>decision</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3627120"/>
                <a:gridCol w="8032750"/>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4</a:t>
                      </a:r>
                      <a:r>
                        <a:rPr lang="zh-CN" altLang="en-US" sz="2400"/>
                        <a:t>.无论遴选的过程多么合理，仅仅依赖智商来进行选拔是不能找到有潜质的、成年后出类拔萃的孩子。心理学家认为通向未来成功的路比我们想象的要多，教育须培养一些特质，如：激情，决心和创造力。</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463550" y="1156970"/>
            <a:ext cx="1040193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option </a:t>
            </a:r>
            <a:r>
              <a:rPr lang="en-US" sz="1600" b="1" i="1">
                <a:solidFill>
                  <a:schemeClr val="bg1"/>
                </a:solidFill>
                <a:latin typeface="Times New Roman" panose="02020603050405020304" pitchFamily="18" charset="0"/>
                <a:cs typeface="Times New Roman" panose="02020603050405020304" pitchFamily="18" charset="0"/>
                <a:sym typeface="+mn-ea"/>
              </a:rPr>
              <a:t>/ˈɒpʃn/ n.选择； 选项；选择权；选择的自由 </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selection </a:t>
            </a:r>
            <a:r>
              <a:rPr lang="en-US" sz="1600" b="1" i="1">
                <a:solidFill>
                  <a:schemeClr val="bg1"/>
                </a:solidFill>
                <a:latin typeface="Times New Roman" panose="02020603050405020304" pitchFamily="18" charset="0"/>
                <a:cs typeface="Times New Roman" panose="02020603050405020304" pitchFamily="18" charset="0"/>
                <a:sym typeface="+mn-ea"/>
              </a:rPr>
              <a:t>/sɪˈlekʃn/ n. 选择，挑选；精选品；选拔</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3936365" y="2110105"/>
            <a:ext cx="7982585" cy="4431030"/>
          </a:xfrm>
          <a:prstGeom prst="rect">
            <a:avLst/>
          </a:prstGeom>
          <a:noFill/>
        </p:spPr>
        <p:txBody>
          <a:bodyPr wrap="square" rtlCol="0" anchor="t">
            <a:spAutoFit/>
          </a:bodyPr>
          <a:p>
            <a:r>
              <a:rPr lang="en-US" altLang="zh-CN" sz="2400" b="1"/>
              <a:t>4</a:t>
            </a:r>
            <a:r>
              <a:rPr lang="zh-CN" altLang="en-US" sz="2400" b="1"/>
              <a:t>. </a:t>
            </a:r>
            <a:r>
              <a:rPr sz="2400" b="1"/>
              <a:t> No matter how good the </a:t>
            </a:r>
            <a:r>
              <a:rPr sz="2400" b="1">
                <a:solidFill>
                  <a:srgbClr val="0070C0"/>
                </a:solidFill>
              </a:rPr>
              <a:t>selection</a:t>
            </a:r>
            <a:r>
              <a:rPr sz="2400" b="1"/>
              <a:t> process, relying only on measures of </a:t>
            </a:r>
            <a:r>
              <a:rPr sz="2400" b="1" u="sng"/>
              <a:t>intelligence</a:t>
            </a:r>
            <a:r>
              <a:rPr sz="2400" b="1"/>
              <a:t> will fail to find children with the potential to </a:t>
            </a:r>
            <a:r>
              <a:rPr sz="2400" b="1" u="sng"/>
              <a:t>excel</a:t>
            </a:r>
            <a:r>
              <a:rPr sz="2400" b="1"/>
              <a:t> in adult life. </a:t>
            </a:r>
            <a:r>
              <a:rPr sz="2400" b="1" u="sng"/>
              <a:t>Psychologist</a:t>
            </a:r>
            <a:r>
              <a:rPr sz="2400" b="1"/>
              <a:t>s  argue that there are many more possible paths to success in adulthood than often assumed</a:t>
            </a:r>
            <a:r>
              <a:rPr sz="2400" b="1"/>
              <a:t>, and that education must do more to </a:t>
            </a:r>
            <a:r>
              <a:rPr sz="2400" b="1" u="sng"/>
              <a:t>foster</a:t>
            </a:r>
            <a:r>
              <a:rPr sz="2400" b="1"/>
              <a:t> </a:t>
            </a:r>
            <a:r>
              <a:rPr sz="2400" b="1" u="sng"/>
              <a:t>attribute</a:t>
            </a:r>
            <a:r>
              <a:rPr sz="2400" b="1"/>
              <a:t>s such as passion, determination and creativity.  </a:t>
            </a:r>
            <a:endParaRPr sz="2400" b="1">
              <a:solidFill>
                <a:srgbClr val="002060"/>
              </a:solidFill>
            </a:endParaRPr>
          </a:p>
          <a:p>
            <a:pPr marL="285750" indent="-285750">
              <a:buFont typeface="Arial" panose="020B0604020202020204" pitchFamily="34" charset="0"/>
              <a:buChar char="•"/>
            </a:pPr>
            <a:r>
              <a:rPr i="1">
                <a:sym typeface="+mn-ea"/>
              </a:rPr>
              <a:t>intelligence /ɪnˈtelɪdʒəns/ n. 智力；理解力；才智，智慧；天分</a:t>
            </a:r>
            <a:endParaRPr i="1">
              <a:sym typeface="+mn-ea"/>
            </a:endParaRPr>
          </a:p>
          <a:p>
            <a:pPr marL="285750" indent="-285750">
              <a:buFont typeface="Arial" panose="020B0604020202020204" pitchFamily="34" charset="0"/>
              <a:buChar char="•"/>
            </a:pPr>
            <a:r>
              <a:rPr i="1">
                <a:sym typeface="+mn-ea"/>
              </a:rPr>
              <a:t>excel /ɪkˈsel/ vt. 超过；擅长 vi. (在某方面)胜过(或超过)别人</a:t>
            </a:r>
            <a:endParaRPr i="1">
              <a:sym typeface="+mn-ea"/>
            </a:endParaRPr>
          </a:p>
          <a:p>
            <a:pPr marL="285750" indent="-285750">
              <a:buFont typeface="Arial" panose="020B0604020202020204" pitchFamily="34" charset="0"/>
              <a:buChar char="•"/>
            </a:pPr>
            <a:r>
              <a:rPr lang="zh-CN" altLang="en-US" i="1">
                <a:sym typeface="+mn-ea"/>
              </a:rPr>
              <a:t>psychologist /saɪˈkɒlədʒɪst/ n. 心理学家，心理学者</a:t>
            </a:r>
            <a:endParaRPr lang="zh-CN" altLang="en-US" i="1">
              <a:sym typeface="+mn-ea"/>
            </a:endParaRPr>
          </a:p>
          <a:p>
            <a:pPr marL="285750" indent="-285750">
              <a:buFont typeface="Arial" panose="020B0604020202020204" pitchFamily="34" charset="0"/>
              <a:buChar char="•"/>
            </a:pPr>
            <a:r>
              <a:rPr lang="zh-CN" altLang="en-US" i="1">
                <a:sym typeface="+mn-ea"/>
              </a:rPr>
              <a:t>foster /ˈfɒstə(r)/ v. 促进；抚育；培养</a:t>
            </a:r>
            <a:endParaRPr lang="zh-CN" altLang="en-US" i="1">
              <a:sym typeface="+mn-ea"/>
            </a:endParaRPr>
          </a:p>
          <a:p>
            <a:pPr marL="285750" indent="-285750">
              <a:buFont typeface="Arial" panose="020B0604020202020204" pitchFamily="34" charset="0"/>
              <a:buChar char="•"/>
            </a:pPr>
            <a:r>
              <a:rPr lang="zh-CN" altLang="en-US" i="1">
                <a:sym typeface="+mn-ea"/>
              </a:rPr>
              <a:t>attribute /əˈtrɪbjuːt/ n. 属性；特质  vt. 归属；把…归于</a:t>
            </a:r>
            <a:endParaRPr lang="zh-CN" altLang="en-US" i="1">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70466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50000"/>
                </a:schemeClr>
              </a:solidFill>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152525" y="349250"/>
            <a:ext cx="3540125" cy="521970"/>
          </a:xfrm>
          <a:prstGeom prst="rect">
            <a:avLst/>
          </a:prstGeom>
          <a:noFill/>
        </p:spPr>
        <p:txBody>
          <a:bodyPr wrap="square" rtlCol="0">
            <a:spAutoFit/>
          </a:bodyPr>
          <a:p>
            <a:r>
              <a:rPr lang="zh-CN" altLang="en-US" sz="2800" b="1" spc="300" dirty="0">
                <a:solidFill>
                  <a:schemeClr val="tx1">
                    <a:lumMod val="75000"/>
                    <a:lumOff val="25000"/>
                  </a:schemeClr>
                </a:solidFill>
              </a:rPr>
              <a:t>决定；决策；选择</a:t>
            </a:r>
            <a:endParaRPr lang="zh-CN" altLang="en-US" sz="2800" b="1" spc="300" dirty="0">
              <a:solidFill>
                <a:schemeClr val="tx1">
                  <a:lumMod val="75000"/>
                  <a:lumOff val="25000"/>
                </a:schemeClr>
              </a:solidFill>
            </a:endParaRPr>
          </a:p>
        </p:txBody>
      </p:sp>
      <p:sp>
        <p:nvSpPr>
          <p:cNvPr id="13" name="矩形 12"/>
          <p:cNvSpPr/>
          <p:nvPr/>
        </p:nvSpPr>
        <p:spPr>
          <a:xfrm>
            <a:off x="4523971" y="4403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834921" y="348598"/>
            <a:ext cx="1659890" cy="521970"/>
          </a:xfrm>
          <a:prstGeom prst="rect">
            <a:avLst/>
          </a:prstGeom>
        </p:spPr>
        <p:txBody>
          <a:bodyPr wrap="none">
            <a:spAutoFit/>
          </a:bodyPr>
          <a:p>
            <a:pPr algn="l"/>
            <a:r>
              <a:rPr lang="en-US" altLang="zh-CN" sz="2800" b="1" dirty="0" smtClean="0">
                <a:solidFill>
                  <a:schemeClr val="tx1">
                    <a:lumMod val="75000"/>
                    <a:lumOff val="25000"/>
                  </a:schemeClr>
                </a:solidFill>
              </a:rPr>
              <a:t>decision</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657725"/>
                <a:gridCol w="700214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endParaRPr lang="en-US" altLang="zh-CN" sz="2400"/>
                    </a:p>
                    <a:p>
                      <a:pPr fontAlgn="auto">
                        <a:lnSpc>
                          <a:spcPts val="3580"/>
                        </a:lnSpc>
                        <a:buNone/>
                      </a:pPr>
                      <a:r>
                        <a:rPr lang="en-US" altLang="zh-CN" sz="2400"/>
                        <a:t>5</a:t>
                      </a:r>
                      <a:r>
                        <a:rPr lang="zh-CN" altLang="en-US" sz="2400"/>
                        <a:t>.洗澡可以让你逃离外面的世界，帮助你酝酿想法。与频繁的日常活动不同，淋浴会改变我们从新的角度思考问题的氛围。综上所述，洗澡应该被列为一种解放思想的选择。</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463550" y="1156970"/>
            <a:ext cx="1040193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option </a:t>
            </a:r>
            <a:r>
              <a:rPr lang="en-US" sz="1600" b="1" i="1">
                <a:solidFill>
                  <a:schemeClr val="bg1"/>
                </a:solidFill>
                <a:latin typeface="Times New Roman" panose="02020603050405020304" pitchFamily="18" charset="0"/>
                <a:cs typeface="Times New Roman" panose="02020603050405020304" pitchFamily="18" charset="0"/>
                <a:sym typeface="+mn-ea"/>
              </a:rPr>
              <a:t>/ˈɒpʃn/ n.选择； 选项；选择权；选择的自由 </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selection </a:t>
            </a:r>
            <a:r>
              <a:rPr lang="en-US" sz="1600" b="1" i="1">
                <a:solidFill>
                  <a:schemeClr val="bg1"/>
                </a:solidFill>
                <a:latin typeface="Times New Roman" panose="02020603050405020304" pitchFamily="18" charset="0"/>
                <a:cs typeface="Times New Roman" panose="02020603050405020304" pitchFamily="18" charset="0"/>
                <a:sym typeface="+mn-ea"/>
              </a:rPr>
              <a:t>/sɪˈlekʃn/ n. 选择，挑选；精选品；选拔</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4937760" y="2389505"/>
            <a:ext cx="6981190" cy="3784600"/>
          </a:xfrm>
          <a:prstGeom prst="rect">
            <a:avLst/>
          </a:prstGeom>
          <a:noFill/>
        </p:spPr>
        <p:txBody>
          <a:bodyPr wrap="square" rtlCol="0" anchor="t">
            <a:spAutoFit/>
          </a:bodyPr>
          <a:p>
            <a:r>
              <a:rPr lang="en-US" altLang="zh-CN" sz="2400" b="1"/>
              <a:t>5</a:t>
            </a:r>
            <a:r>
              <a:rPr lang="zh-CN" altLang="en-US" sz="2400" b="1"/>
              <a:t>. </a:t>
            </a:r>
            <a:r>
              <a:rPr sz="2400" b="1"/>
              <a:t> </a:t>
            </a:r>
            <a:r>
              <a:rPr lang="en-US" sz="2400" b="1"/>
              <a:t>S</a:t>
            </a:r>
            <a:r>
              <a:rPr sz="2400" b="1"/>
              <a:t>howering provides an escape from the outside world, help</a:t>
            </a:r>
            <a:r>
              <a:rPr lang="en-US" sz="2400" b="1"/>
              <a:t>ing</a:t>
            </a:r>
            <a:r>
              <a:rPr sz="2400" b="1"/>
              <a:t> </a:t>
            </a:r>
            <a:r>
              <a:rPr sz="2400" b="1" u="sng"/>
              <a:t>incubate</a:t>
            </a:r>
            <a:r>
              <a:rPr sz="2400" b="1"/>
              <a:t> ideas.  </a:t>
            </a:r>
            <a:r>
              <a:rPr lang="en-US" sz="2400" b="1"/>
              <a:t>U</a:t>
            </a:r>
            <a:r>
              <a:rPr sz="2400" b="1">
                <a:sym typeface="+mn-ea"/>
              </a:rPr>
              <a:t>nlike frequent </a:t>
            </a:r>
            <a:r>
              <a:rPr sz="2400" b="1" u="sng">
                <a:sym typeface="+mn-ea"/>
              </a:rPr>
              <a:t>routine</a:t>
            </a:r>
            <a:r>
              <a:rPr sz="2400" b="1">
                <a:sym typeface="+mn-ea"/>
              </a:rPr>
              <a:t>s, </a:t>
            </a:r>
            <a:r>
              <a:rPr lang="en-US" sz="2400" b="1"/>
              <a:t>s</a:t>
            </a:r>
            <a:r>
              <a:rPr sz="2400" b="1"/>
              <a:t>howering changes the atmosphere for us to </a:t>
            </a:r>
            <a:r>
              <a:rPr lang="en-US" sz="2400" b="1"/>
              <a:t>think</a:t>
            </a:r>
            <a:r>
              <a:rPr sz="2400" b="1"/>
              <a:t> from new </a:t>
            </a:r>
            <a:r>
              <a:rPr sz="2400" b="1" u="sng"/>
              <a:t>perspective</a:t>
            </a:r>
            <a:r>
              <a:rPr sz="2400" b="1"/>
              <a:t>s.  All things considered, taking a shower should be listed as an </a:t>
            </a:r>
            <a:r>
              <a:rPr sz="2400" b="1">
                <a:solidFill>
                  <a:srgbClr val="0070C0"/>
                </a:solidFill>
              </a:rPr>
              <a:t>option</a:t>
            </a:r>
            <a:r>
              <a:rPr sz="2400" b="1"/>
              <a:t> to </a:t>
            </a:r>
            <a:r>
              <a:rPr sz="2400" b="1" u="sng"/>
              <a:t>emancipate</a:t>
            </a:r>
            <a:r>
              <a:rPr sz="2400" b="1"/>
              <a:t> our mind. </a:t>
            </a:r>
            <a:endParaRPr sz="2400" b="1">
              <a:solidFill>
                <a:srgbClr val="002060"/>
              </a:solidFill>
            </a:endParaRPr>
          </a:p>
          <a:p>
            <a:pPr marL="285750" indent="-285750">
              <a:buFont typeface="Arial" panose="020B0604020202020204" pitchFamily="34" charset="0"/>
              <a:buChar char="•"/>
            </a:pPr>
            <a:r>
              <a:rPr lang="zh-CN" altLang="en-US" i="1">
                <a:sym typeface="+mn-ea"/>
              </a:rPr>
              <a:t>incubate /ˈɪŋkjubeɪt/ v. 孵化；酝酿</a:t>
            </a:r>
            <a:endParaRPr lang="zh-CN" altLang="en-US" i="1">
              <a:sym typeface="+mn-ea"/>
            </a:endParaRPr>
          </a:p>
          <a:p>
            <a:pPr marL="285750" indent="-285750">
              <a:buFont typeface="Arial" panose="020B0604020202020204" pitchFamily="34" charset="0"/>
              <a:buChar char="•"/>
            </a:pPr>
            <a:r>
              <a:rPr lang="zh-CN" altLang="en-US" i="1">
                <a:sym typeface="+mn-ea"/>
              </a:rPr>
              <a:t>routine /ruːˈtiːn/ n. 常规，惯例；例行公事</a:t>
            </a:r>
            <a:endParaRPr lang="zh-CN" altLang="en-US" i="1">
              <a:sym typeface="+mn-ea"/>
            </a:endParaRPr>
          </a:p>
          <a:p>
            <a:pPr marL="285750" indent="-285750">
              <a:buFont typeface="Arial" panose="020B0604020202020204" pitchFamily="34" charset="0"/>
              <a:buChar char="•"/>
            </a:pPr>
            <a:r>
              <a:rPr lang="zh-CN" altLang="en-US" i="1">
                <a:sym typeface="+mn-ea"/>
              </a:rPr>
              <a:t>perspective /pəˈspektɪv/ n. 观点；视角</a:t>
            </a:r>
            <a:endParaRPr lang="zh-CN" altLang="en-US" i="1">
              <a:sym typeface="+mn-ea"/>
            </a:endParaRPr>
          </a:p>
          <a:p>
            <a:pPr marL="285750" indent="-285750">
              <a:buFont typeface="Arial" panose="020B0604020202020204" pitchFamily="34" charset="0"/>
              <a:buChar char="•"/>
            </a:pPr>
            <a:r>
              <a:rPr lang="zh-CN" altLang="en-US" i="1">
                <a:sym typeface="+mn-ea"/>
              </a:rPr>
              <a:t>emancipate /ɪˈmænsɪpeɪt/ vt. 解放；释放；不受束缚</a:t>
            </a:r>
            <a:endParaRPr lang="zh-CN" altLang="en-US" i="1">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50000"/>
                </a:schemeClr>
              </a:solidFill>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152525" y="349250"/>
            <a:ext cx="3540125" cy="521970"/>
          </a:xfrm>
          <a:prstGeom prst="rect">
            <a:avLst/>
          </a:prstGeom>
          <a:noFill/>
        </p:spPr>
        <p:txBody>
          <a:bodyPr wrap="square" rtlCol="0">
            <a:spAutoFit/>
          </a:bodyPr>
          <a:p>
            <a:r>
              <a:rPr lang="zh-CN" altLang="en-US" sz="2800" b="1" spc="300" dirty="0">
                <a:solidFill>
                  <a:schemeClr val="tx1">
                    <a:lumMod val="75000"/>
                    <a:lumOff val="25000"/>
                  </a:schemeClr>
                </a:solidFill>
              </a:rPr>
              <a:t>决定；决策；选择</a:t>
            </a:r>
            <a:endParaRPr lang="zh-CN" altLang="en-US" sz="2800" b="1" spc="300" dirty="0">
              <a:solidFill>
                <a:schemeClr val="tx1">
                  <a:lumMod val="75000"/>
                  <a:lumOff val="25000"/>
                </a:schemeClr>
              </a:solidFill>
            </a:endParaRPr>
          </a:p>
        </p:txBody>
      </p:sp>
      <p:sp>
        <p:nvSpPr>
          <p:cNvPr id="13" name="矩形 12"/>
          <p:cNvSpPr/>
          <p:nvPr/>
        </p:nvSpPr>
        <p:spPr>
          <a:xfrm>
            <a:off x="4523971" y="4403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834921" y="348598"/>
            <a:ext cx="1659890" cy="521970"/>
          </a:xfrm>
          <a:prstGeom prst="rect">
            <a:avLst/>
          </a:prstGeom>
        </p:spPr>
        <p:txBody>
          <a:bodyPr wrap="none">
            <a:spAutoFit/>
          </a:bodyPr>
          <a:p>
            <a:pPr algn="l"/>
            <a:r>
              <a:rPr lang="en-US" altLang="zh-CN" sz="2800" b="1" dirty="0" smtClean="0">
                <a:solidFill>
                  <a:schemeClr val="tx1">
                    <a:lumMod val="75000"/>
                    <a:lumOff val="25000"/>
                  </a:schemeClr>
                </a:solidFill>
              </a:rPr>
              <a:t>decision</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021715"/>
          <a:ext cx="11659870" cy="5576570"/>
        </p:xfrm>
        <a:graphic>
          <a:graphicData uri="http://schemas.openxmlformats.org/drawingml/2006/table">
            <a:tbl>
              <a:tblPr firstRow="1" bandRow="1">
                <a:tableStyleId>{5C22544A-7EE6-4342-B048-85BDC9FD1C3A}</a:tableStyleId>
              </a:tblPr>
              <a:tblGrid>
                <a:gridCol w="4220845"/>
                <a:gridCol w="743902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6</a:t>
                      </a:r>
                      <a:r>
                        <a:rPr lang="zh-CN" altLang="en-US" sz="2400"/>
                        <a:t>.在降低死亡风险方面，养宠物可以代替和其他人一起生活。</a:t>
                      </a:r>
                      <a:endParaRPr lang="zh-CN" altLang="en-US" sz="2400"/>
                    </a:p>
                    <a:p>
                      <a:pPr fontAlgn="auto">
                        <a:lnSpc>
                          <a:spcPts val="3580"/>
                        </a:lnSpc>
                        <a:buNone/>
                      </a:pPr>
                      <a:r>
                        <a:rPr lang="en-US" altLang="zh-CN" sz="2400"/>
                        <a:t>7.</a:t>
                      </a:r>
                      <a:r>
                        <a:rPr lang="zh-CN" altLang="en-US" sz="2400"/>
                        <a:t>书面语言</a:t>
                      </a:r>
                      <a:r>
                        <a:rPr lang="en-US" altLang="zh-CN" sz="2400"/>
                        <a:t>无法替代与伟大思想家的当面交流。</a:t>
                      </a:r>
                      <a:endParaRPr lang="en-US" altLang="zh-CN" sz="2400"/>
                    </a:p>
                    <a:p>
                      <a:pPr fontAlgn="auto">
                        <a:lnSpc>
                          <a:spcPts val="3580"/>
                        </a:lnSpc>
                        <a:buNone/>
                      </a:pPr>
                      <a:r>
                        <a:rPr lang="en-US" altLang="zh-CN" sz="2400"/>
                        <a:t>8.仅仅表示愤慨不能取代改正错误的有意义的行动。</a:t>
                      </a:r>
                      <a:endParaRPr lang="en-US" altLang="zh-CN" sz="2400"/>
                    </a:p>
                    <a:p>
                      <a:pPr fontAlgn="auto">
                        <a:lnSpc>
                          <a:spcPts val="3580"/>
                        </a:lnSpc>
                        <a:buNone/>
                      </a:pPr>
                      <a:r>
                        <a:rPr lang="en-US" altLang="zh-CN" sz="2400">
                          <a:sym typeface="+mn-ea"/>
                        </a:rPr>
                        <a:t>9.</a:t>
                      </a:r>
                      <a:r>
                        <a:rPr lang="zh-CN" altLang="en-US" sz="2400">
                          <a:sym typeface="+mn-ea"/>
                        </a:rPr>
                        <a:t>在任何情况下，传统博物馆都不能被网上博物馆所取代。</a:t>
                      </a:r>
                      <a:r>
                        <a:rPr lang="zh-CN" altLang="en-US" sz="1800" i="1">
                          <a:sym typeface="+mn-ea"/>
                        </a:rPr>
                        <a:t>(A取代B</a:t>
                      </a:r>
                      <a:r>
                        <a:rPr lang="en-US" altLang="zh-CN" sz="1800" i="1">
                          <a:sym typeface="+mn-ea"/>
                        </a:rPr>
                        <a:t>: substitute A for B =</a:t>
                      </a:r>
                      <a:r>
                        <a:rPr lang="zh-CN" altLang="en-US" sz="1800" i="1">
                          <a:sym typeface="+mn-ea"/>
                        </a:rPr>
                        <a:t>substituted B with/by A</a:t>
                      </a:r>
                      <a:r>
                        <a:rPr lang="en-US" altLang="zh-CN" sz="1800" i="1">
                          <a:sym typeface="+mn-ea"/>
                        </a:rPr>
                        <a:t>;</a:t>
                      </a:r>
                      <a:r>
                        <a:rPr lang="zh-CN" altLang="en-US" sz="1800" i="1">
                          <a:sym typeface="+mn-ea"/>
                        </a:rPr>
                        <a:t>)</a:t>
                      </a:r>
                      <a:endParaRPr lang="zh-CN" altLang="en-US" sz="1800" i="1">
                        <a:sym typeface="+mn-ea"/>
                      </a:endParaRPr>
                    </a:p>
                  </a:txBody>
                  <a:tcPr/>
                </a:tc>
                <a:tc>
                  <a:txBody>
                    <a:bodyPr/>
                    <a:p>
                      <a:pPr>
                        <a:buNone/>
                      </a:pPr>
                      <a:endParaRPr lang="zh-CN" altLang="en-US"/>
                    </a:p>
                  </a:txBody>
                  <a:tcPr/>
                </a:tc>
              </a:tr>
            </a:tbl>
          </a:graphicData>
        </a:graphic>
      </p:graphicFrame>
      <p:sp>
        <p:nvSpPr>
          <p:cNvPr id="15" name="文本框 14"/>
          <p:cNvSpPr txBox="1"/>
          <p:nvPr/>
        </p:nvSpPr>
        <p:spPr>
          <a:xfrm>
            <a:off x="463550" y="1188085"/>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substitute </a:t>
            </a:r>
            <a:r>
              <a:rPr lang="en-US" sz="1600" b="1" i="1">
                <a:solidFill>
                  <a:schemeClr val="bg1"/>
                </a:solidFill>
                <a:latin typeface="Times New Roman" panose="02020603050405020304" pitchFamily="18" charset="0"/>
                <a:cs typeface="Times New Roman" panose="02020603050405020304" pitchFamily="18" charset="0"/>
                <a:sym typeface="+mn-ea"/>
              </a:rPr>
              <a:t>/ˈsʌbstɪtjuːt/ n. </a:t>
            </a:r>
            <a:r>
              <a:rPr lang="zh-CN" altLang="en-US" sz="1600" b="1" i="1">
                <a:solidFill>
                  <a:schemeClr val="bg1"/>
                </a:solidFill>
                <a:latin typeface="Times New Roman" panose="02020603050405020304" pitchFamily="18" charset="0"/>
                <a:cs typeface="Times New Roman" panose="02020603050405020304" pitchFamily="18" charset="0"/>
                <a:sym typeface="+mn-ea"/>
              </a:rPr>
              <a:t>另一种选择；</a:t>
            </a:r>
            <a:r>
              <a:rPr lang="en-US" sz="1600" b="1" i="1">
                <a:solidFill>
                  <a:schemeClr val="bg1"/>
                </a:solidFill>
                <a:latin typeface="Times New Roman" panose="02020603050405020304" pitchFamily="18" charset="0"/>
                <a:cs typeface="Times New Roman" panose="02020603050405020304" pitchFamily="18" charset="0"/>
                <a:sym typeface="+mn-ea"/>
              </a:rPr>
              <a:t>代用品；代替者</a:t>
            </a:r>
            <a:r>
              <a:rPr lang="zh-CN" altLang="en-US" sz="1600" b="1" i="1">
                <a:solidFill>
                  <a:schemeClr val="bg1"/>
                </a:solidFill>
                <a:latin typeface="Times New Roman" panose="02020603050405020304" pitchFamily="18" charset="0"/>
                <a:cs typeface="Times New Roman" panose="02020603050405020304" pitchFamily="18" charset="0"/>
                <a:sym typeface="+mn-ea"/>
              </a:rPr>
              <a:t>；</a:t>
            </a:r>
            <a:r>
              <a:rPr lang="en-US" sz="1600" b="1" i="1">
                <a:solidFill>
                  <a:schemeClr val="bg1"/>
                </a:solidFill>
                <a:latin typeface="Times New Roman" panose="02020603050405020304" pitchFamily="18" charset="0"/>
                <a:cs typeface="Times New Roman" panose="02020603050405020304" pitchFamily="18" charset="0"/>
                <a:sym typeface="+mn-ea"/>
              </a:rPr>
              <a:t> 替补   vi. 替代  vt. 代替</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4510405" y="1974850"/>
            <a:ext cx="7463155" cy="1198880"/>
          </a:xfrm>
          <a:prstGeom prst="rect">
            <a:avLst/>
          </a:prstGeom>
          <a:noFill/>
        </p:spPr>
        <p:txBody>
          <a:bodyPr wrap="square" rtlCol="0" anchor="t">
            <a:spAutoFit/>
          </a:bodyPr>
          <a:p>
            <a:r>
              <a:rPr lang="en-US" altLang="zh-CN" sz="2400" b="1"/>
              <a:t>6</a:t>
            </a:r>
            <a:r>
              <a:rPr lang="zh-CN" altLang="en-US" sz="2400" b="1"/>
              <a:t>. </a:t>
            </a:r>
            <a:r>
              <a:rPr sz="2400" b="1"/>
              <a:t>Keeping a </a:t>
            </a:r>
            <a:r>
              <a:rPr lang="en-US" sz="2400" b="1"/>
              <a:t>p</a:t>
            </a:r>
            <a:r>
              <a:rPr sz="2400" b="1"/>
              <a:t>et can be a </a:t>
            </a:r>
            <a:r>
              <a:rPr sz="2400" b="1">
                <a:solidFill>
                  <a:srgbClr val="0070C0"/>
                </a:solidFill>
              </a:rPr>
              <a:t>substitute</a:t>
            </a:r>
            <a:r>
              <a:rPr sz="2400" b="1">
                <a:solidFill>
                  <a:schemeClr val="accent4">
                    <a:lumMod val="50000"/>
                  </a:schemeClr>
                </a:solidFill>
              </a:rPr>
              <a:t> </a:t>
            </a:r>
            <a:r>
              <a:rPr sz="2400" b="1"/>
              <a:t>for living with other people </a:t>
            </a:r>
            <a:r>
              <a:rPr sz="2400" b="1" u="sng"/>
              <a:t>in terms of</a:t>
            </a:r>
            <a:r>
              <a:rPr sz="2400" b="1"/>
              <a:t> reducing the risk of dying.   </a:t>
            </a:r>
            <a:r>
              <a:rPr lang="zh-CN" altLang="en-US" sz="1800" i="1"/>
              <a:t>in terms of 在…方面;从…的角度</a:t>
            </a:r>
            <a:endParaRPr lang="zh-CN" altLang="en-US" sz="1800" i="1"/>
          </a:p>
        </p:txBody>
      </p:sp>
      <p:sp>
        <p:nvSpPr>
          <p:cNvPr id="2" name="文本框 1"/>
          <p:cNvSpPr txBox="1"/>
          <p:nvPr/>
        </p:nvSpPr>
        <p:spPr>
          <a:xfrm>
            <a:off x="4455160" y="3173730"/>
            <a:ext cx="7633970" cy="829945"/>
          </a:xfrm>
          <a:prstGeom prst="rect">
            <a:avLst/>
          </a:prstGeom>
          <a:noFill/>
        </p:spPr>
        <p:txBody>
          <a:bodyPr wrap="square" rtlCol="0" anchor="t">
            <a:spAutoFit/>
          </a:bodyPr>
          <a:p>
            <a:r>
              <a:rPr lang="en-US" sz="2400" b="1"/>
              <a:t>7.</a:t>
            </a:r>
            <a:r>
              <a:rPr sz="2400" b="1"/>
              <a:t>The printed word is no </a:t>
            </a:r>
            <a:r>
              <a:rPr sz="2400" b="1">
                <a:solidFill>
                  <a:srgbClr val="0070C0"/>
                </a:solidFill>
              </a:rPr>
              <a:t>substitute</a:t>
            </a:r>
            <a:r>
              <a:rPr sz="2400" b="1"/>
              <a:t> for personal discussion with a great thinker. </a:t>
            </a:r>
            <a:endParaRPr sz="2400" b="1"/>
          </a:p>
        </p:txBody>
      </p:sp>
      <p:sp>
        <p:nvSpPr>
          <p:cNvPr id="4" name="文本框 3"/>
          <p:cNvSpPr txBox="1"/>
          <p:nvPr/>
        </p:nvSpPr>
        <p:spPr>
          <a:xfrm>
            <a:off x="4489450" y="4003675"/>
            <a:ext cx="7395210" cy="1476375"/>
          </a:xfrm>
          <a:prstGeom prst="rect">
            <a:avLst/>
          </a:prstGeom>
          <a:noFill/>
        </p:spPr>
        <p:txBody>
          <a:bodyPr wrap="square" rtlCol="0" anchor="t">
            <a:spAutoFit/>
          </a:bodyPr>
          <a:p>
            <a:r>
              <a:rPr lang="en-US" sz="2400" b="1"/>
              <a:t>8. </a:t>
            </a:r>
            <a:r>
              <a:rPr sz="2400" b="1"/>
              <a:t>Simple expressions of </a:t>
            </a:r>
            <a:r>
              <a:rPr sz="2400" b="1" u="sng"/>
              <a:t>indignation</a:t>
            </a:r>
            <a:r>
              <a:rPr sz="2400" b="1"/>
              <a:t> are no </a:t>
            </a:r>
            <a:r>
              <a:rPr sz="2400" b="1">
                <a:solidFill>
                  <a:srgbClr val="0070C0"/>
                </a:solidFill>
              </a:rPr>
              <a:t>substitute</a:t>
            </a:r>
            <a:r>
              <a:rPr sz="2400" b="1"/>
              <a:t> for meaningful actions to right a wrong.  </a:t>
            </a:r>
            <a:r>
              <a:rPr lang="zh-CN" altLang="en-US" sz="1800" i="1"/>
              <a:t>indignation /ˌɪndɪɡˈneɪʃn/ n. 愤慨；愤怒；义愤</a:t>
            </a:r>
            <a:endParaRPr lang="zh-CN" altLang="en-US" sz="1800" i="1"/>
          </a:p>
          <a:p>
            <a:r>
              <a:rPr lang="zh-CN" altLang="en-US" sz="1800" i="1"/>
              <a:t>                  right a wrong  纠正错误</a:t>
            </a:r>
            <a:r>
              <a:rPr lang="en-US" altLang="zh-CN" sz="1800" i="1"/>
              <a:t>; </a:t>
            </a:r>
            <a:r>
              <a:rPr lang="zh-CN" altLang="en-US" sz="1800" i="1"/>
              <a:t>拨云见日</a:t>
            </a:r>
            <a:r>
              <a:rPr lang="en-US" altLang="zh-CN" sz="1800" i="1"/>
              <a:t>; </a:t>
            </a:r>
            <a:r>
              <a:rPr lang="zh-CN" altLang="en-US" sz="1800" i="1"/>
              <a:t>洗雪冤枉</a:t>
            </a:r>
            <a:endParaRPr lang="zh-CN" altLang="en-US" sz="1800" i="1"/>
          </a:p>
        </p:txBody>
      </p:sp>
      <p:sp>
        <p:nvSpPr>
          <p:cNvPr id="6" name="文本框 5"/>
          <p:cNvSpPr txBox="1"/>
          <p:nvPr/>
        </p:nvSpPr>
        <p:spPr>
          <a:xfrm>
            <a:off x="4455160" y="5424170"/>
            <a:ext cx="7463790" cy="1198880"/>
          </a:xfrm>
          <a:prstGeom prst="rect">
            <a:avLst/>
          </a:prstGeom>
          <a:noFill/>
        </p:spPr>
        <p:txBody>
          <a:bodyPr wrap="square" rtlCol="0" anchor="t">
            <a:spAutoFit/>
          </a:bodyPr>
          <a:p>
            <a:r>
              <a:rPr lang="en-US" sz="2400" b="1"/>
              <a:t>9. </a:t>
            </a:r>
            <a:r>
              <a:rPr sz="2400" b="1"/>
              <a:t>Under no circumstances could the traditional museums be </a:t>
            </a:r>
            <a:r>
              <a:rPr sz="2400" b="1">
                <a:solidFill>
                  <a:schemeClr val="accent4">
                    <a:lumMod val="50000"/>
                  </a:schemeClr>
                </a:solidFill>
              </a:rPr>
              <a:t>substituted</a:t>
            </a:r>
            <a:r>
              <a:rPr sz="2400" b="1"/>
              <a:t> with the online museums.  </a:t>
            </a:r>
            <a:endParaRPr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4" grpId="0"/>
      <p:bldP spid="4"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50000"/>
                </a:schemeClr>
              </a:solidFill>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152525" y="349250"/>
            <a:ext cx="3540125" cy="521970"/>
          </a:xfrm>
          <a:prstGeom prst="rect">
            <a:avLst/>
          </a:prstGeom>
          <a:noFill/>
        </p:spPr>
        <p:txBody>
          <a:bodyPr wrap="square" rtlCol="0">
            <a:spAutoFit/>
          </a:bodyPr>
          <a:p>
            <a:r>
              <a:rPr lang="zh-CN" altLang="en-US" sz="2800" b="1" spc="300" dirty="0">
                <a:solidFill>
                  <a:schemeClr val="tx1">
                    <a:lumMod val="75000"/>
                    <a:lumOff val="25000"/>
                  </a:schemeClr>
                </a:solidFill>
              </a:rPr>
              <a:t>决定；决策；选择</a:t>
            </a:r>
            <a:endParaRPr lang="zh-CN" altLang="en-US" sz="2800" b="1" spc="300" dirty="0">
              <a:solidFill>
                <a:schemeClr val="tx1">
                  <a:lumMod val="75000"/>
                  <a:lumOff val="25000"/>
                </a:schemeClr>
              </a:solidFill>
            </a:endParaRPr>
          </a:p>
        </p:txBody>
      </p:sp>
      <p:sp>
        <p:nvSpPr>
          <p:cNvPr id="13" name="矩形 12"/>
          <p:cNvSpPr/>
          <p:nvPr/>
        </p:nvSpPr>
        <p:spPr>
          <a:xfrm>
            <a:off x="4523971" y="4403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834921" y="348598"/>
            <a:ext cx="1659890" cy="521970"/>
          </a:xfrm>
          <a:prstGeom prst="rect">
            <a:avLst/>
          </a:prstGeom>
        </p:spPr>
        <p:txBody>
          <a:bodyPr wrap="none">
            <a:spAutoFit/>
          </a:bodyPr>
          <a:p>
            <a:pPr algn="l"/>
            <a:r>
              <a:rPr lang="en-US" altLang="zh-CN" sz="2800" b="1" dirty="0" smtClean="0">
                <a:solidFill>
                  <a:schemeClr val="tx1">
                    <a:lumMod val="75000"/>
                    <a:lumOff val="25000"/>
                  </a:schemeClr>
                </a:solidFill>
              </a:rPr>
              <a:t>decision</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021715"/>
          <a:ext cx="11659870" cy="5576570"/>
        </p:xfrm>
        <a:graphic>
          <a:graphicData uri="http://schemas.openxmlformats.org/drawingml/2006/table">
            <a:tbl>
              <a:tblPr firstRow="1" bandRow="1">
                <a:tableStyleId>{5C22544A-7EE6-4342-B048-85BDC9FD1C3A}</a:tableStyleId>
              </a:tblPr>
              <a:tblGrid>
                <a:gridCol w="4220845"/>
                <a:gridCol w="743902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10.</a:t>
                      </a:r>
                      <a:r>
                        <a:rPr lang="zh-CN" altLang="en-US" sz="2400">
                          <a:sym typeface="+mn-ea"/>
                        </a:rPr>
                        <a:t>这些忧虑是合理和正当的，但什么导致了补充和替代药物使用的急剧增加?</a:t>
                      </a:r>
                      <a:endParaRPr lang="zh-CN" altLang="en-US" sz="2400">
                        <a:sym typeface="+mn-ea"/>
                      </a:endParaRPr>
                    </a:p>
                    <a:p>
                      <a:pPr fontAlgn="auto">
                        <a:lnSpc>
                          <a:spcPts val="3580"/>
                        </a:lnSpc>
                        <a:buNone/>
                      </a:pPr>
                      <a:r>
                        <a:rPr lang="en-US" altLang="zh-CN" sz="2400">
                          <a:sym typeface="+mn-ea"/>
                        </a:rPr>
                        <a:t>11.</a:t>
                      </a:r>
                      <a:r>
                        <a:rPr lang="zh-CN" altLang="en-US" sz="2400">
                          <a:sym typeface="+mn-ea"/>
                        </a:rPr>
                        <a:t>发展替代能源</a:t>
                      </a:r>
                      <a:r>
                        <a:rPr lang="en-US" altLang="zh-CN" sz="2400">
                          <a:sym typeface="+mn-ea"/>
                        </a:rPr>
                        <a:t>(</a:t>
                      </a:r>
                      <a:r>
                        <a:rPr lang="zh-CN" altLang="en-US" sz="2400">
                          <a:sym typeface="+mn-ea"/>
                        </a:rPr>
                        <a:t>新能源</a:t>
                      </a:r>
                      <a:r>
                        <a:rPr lang="en-US" altLang="zh-CN" sz="2400">
                          <a:sym typeface="+mn-ea"/>
                        </a:rPr>
                        <a:t>)</a:t>
                      </a:r>
                      <a:r>
                        <a:rPr lang="zh-CN" altLang="en-US" sz="2400">
                          <a:sym typeface="+mn-ea"/>
                        </a:rPr>
                        <a:t>和减少排放，这个国家可能会树立一个经济发展和环境保护相结合的榜样。</a:t>
                      </a:r>
                      <a:endParaRPr lang="zh-CN" altLang="en-US" sz="2400">
                        <a:sym typeface="+mn-ea"/>
                      </a:endParaRPr>
                    </a:p>
                  </a:txBody>
                  <a:tcPr/>
                </a:tc>
                <a:tc>
                  <a:txBody>
                    <a:bodyPr/>
                    <a:p>
                      <a:pPr>
                        <a:buNone/>
                      </a:pPr>
                      <a:endParaRPr lang="zh-CN" altLang="en-US"/>
                    </a:p>
                  </a:txBody>
                  <a:tcPr/>
                </a:tc>
              </a:tr>
            </a:tbl>
          </a:graphicData>
        </a:graphic>
      </p:graphicFrame>
      <p:sp>
        <p:nvSpPr>
          <p:cNvPr id="15" name="文本框 14"/>
          <p:cNvSpPr txBox="1"/>
          <p:nvPr/>
        </p:nvSpPr>
        <p:spPr>
          <a:xfrm>
            <a:off x="463550" y="1275715"/>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alternative </a:t>
            </a:r>
            <a:r>
              <a:rPr lang="en-US" sz="1600" b="1" i="1">
                <a:solidFill>
                  <a:schemeClr val="bg1"/>
                </a:solidFill>
                <a:latin typeface="Times New Roman" panose="02020603050405020304" pitchFamily="18" charset="0"/>
                <a:cs typeface="Times New Roman" panose="02020603050405020304" pitchFamily="18" charset="0"/>
                <a:sym typeface="+mn-ea"/>
              </a:rPr>
              <a:t>/ɔːlˈtɜːnətɪv/n. 二中择一；供替代的选择  </a:t>
            </a:r>
            <a:r>
              <a:rPr lang="en-US" sz="1600" b="1" i="1">
                <a:solidFill>
                  <a:schemeClr val="bg1"/>
                </a:solidFill>
                <a:latin typeface="Times New Roman" panose="02020603050405020304" pitchFamily="18" charset="0"/>
                <a:cs typeface="Times New Roman" panose="02020603050405020304" pitchFamily="18" charset="0"/>
                <a:sym typeface="+mn-ea"/>
              </a:rPr>
              <a:t>adj. 供选择的；选择性的；交替的</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4523740" y="1997710"/>
            <a:ext cx="7395210" cy="2030095"/>
          </a:xfrm>
          <a:prstGeom prst="rect">
            <a:avLst/>
          </a:prstGeom>
          <a:noFill/>
        </p:spPr>
        <p:txBody>
          <a:bodyPr wrap="square" rtlCol="0" anchor="t">
            <a:spAutoFit/>
          </a:bodyPr>
          <a:p>
            <a:r>
              <a:rPr lang="en-US" sz="2400" b="1"/>
              <a:t>10.</a:t>
            </a:r>
            <a:r>
              <a:rPr sz="2400" b="1"/>
              <a:t>These concerns are </a:t>
            </a:r>
            <a:r>
              <a:rPr sz="2400" b="1" u="sng"/>
              <a:t>legitimate</a:t>
            </a:r>
            <a:r>
              <a:rPr sz="2400" b="1"/>
              <a:t>, but what </a:t>
            </a:r>
            <a:r>
              <a:rPr lang="en-US" sz="2400" b="1" u="sng"/>
              <a:t>trigger</a:t>
            </a:r>
            <a:r>
              <a:rPr sz="2400" b="1" u="sng"/>
              <a:t>s</a:t>
            </a:r>
            <a:r>
              <a:rPr sz="2400" b="1"/>
              <a:t> the sharp rise in the use of </a:t>
            </a:r>
            <a:r>
              <a:rPr sz="2400" b="1" u="sng"/>
              <a:t>complementary</a:t>
            </a:r>
            <a:r>
              <a:rPr sz="2400" b="1"/>
              <a:t> and</a:t>
            </a:r>
            <a:r>
              <a:rPr sz="2400" b="1">
                <a:solidFill>
                  <a:schemeClr val="accent4">
                    <a:lumMod val="50000"/>
                  </a:schemeClr>
                </a:solidFill>
              </a:rPr>
              <a:t> </a:t>
            </a:r>
            <a:r>
              <a:rPr sz="2400" b="1">
                <a:solidFill>
                  <a:srgbClr val="0070C0"/>
                </a:solidFill>
              </a:rPr>
              <a:t>alternative</a:t>
            </a:r>
            <a:r>
              <a:rPr sz="2400" b="1"/>
              <a:t> medicines? </a:t>
            </a:r>
            <a:r>
              <a:rPr sz="2400" b="1"/>
              <a:t> </a:t>
            </a:r>
            <a:endParaRPr sz="2400" b="1"/>
          </a:p>
          <a:p>
            <a:pPr marL="285750" indent="-285750">
              <a:buFont typeface="Arial" panose="020B0604020202020204" pitchFamily="34" charset="0"/>
              <a:buChar char="•"/>
            </a:pPr>
            <a:r>
              <a:rPr lang="zh-CN" altLang="en-US" sz="1800" i="1"/>
              <a:t>legitimate /lɪˈdʒɪtɪmət/ adj. 合法的；正当的；合理的</a:t>
            </a:r>
            <a:endParaRPr lang="zh-CN" altLang="en-US" sz="1800" i="1"/>
          </a:p>
          <a:p>
            <a:pPr marL="285750" indent="-285750">
              <a:buFont typeface="Arial" panose="020B0604020202020204" pitchFamily="34" charset="0"/>
              <a:buChar char="•"/>
            </a:pPr>
            <a:r>
              <a:rPr lang="zh-CN" altLang="en-US" sz="1800" i="1"/>
              <a:t>trigger /ˈtrɪɡə(r)/ n. 扳机；起因 v. 触发，引起</a:t>
            </a:r>
            <a:endParaRPr lang="zh-CN" altLang="en-US" sz="1800" i="1"/>
          </a:p>
          <a:p>
            <a:pPr marL="285750" indent="-285750">
              <a:buFont typeface="Arial" panose="020B0604020202020204" pitchFamily="34" charset="0"/>
              <a:buChar char="•"/>
            </a:pPr>
            <a:r>
              <a:rPr lang="zh-CN" altLang="en-US" sz="1800" i="1"/>
              <a:t>complementary /ˌkɒmplɪˈmentri/ adj. 补足的</a:t>
            </a:r>
            <a:endParaRPr lang="zh-CN" altLang="en-US" sz="1800" i="1"/>
          </a:p>
        </p:txBody>
      </p:sp>
      <p:sp>
        <p:nvSpPr>
          <p:cNvPr id="8" name="文本框 7"/>
          <p:cNvSpPr txBox="1"/>
          <p:nvPr/>
        </p:nvSpPr>
        <p:spPr>
          <a:xfrm>
            <a:off x="4523740" y="4175760"/>
            <a:ext cx="7395210" cy="1845310"/>
          </a:xfrm>
          <a:prstGeom prst="rect">
            <a:avLst/>
          </a:prstGeom>
          <a:noFill/>
        </p:spPr>
        <p:txBody>
          <a:bodyPr wrap="square" rtlCol="0" anchor="t">
            <a:spAutoFit/>
          </a:bodyPr>
          <a:p>
            <a:r>
              <a:rPr lang="en-US" sz="2400" b="1"/>
              <a:t>11.D</a:t>
            </a:r>
            <a:r>
              <a:rPr sz="2400" b="1"/>
              <a:t>evelop</a:t>
            </a:r>
            <a:r>
              <a:rPr lang="en-US" sz="2400" b="1"/>
              <a:t>ing</a:t>
            </a:r>
            <a:r>
              <a:rPr sz="2400" b="1"/>
              <a:t> </a:t>
            </a:r>
            <a:r>
              <a:rPr sz="2400" b="1">
                <a:solidFill>
                  <a:srgbClr val="0070C0"/>
                </a:solidFill>
              </a:rPr>
              <a:t>alternative</a:t>
            </a:r>
            <a:r>
              <a:rPr sz="2400" b="1"/>
              <a:t> energy and reduc</a:t>
            </a:r>
            <a:r>
              <a:rPr lang="en-US" sz="2400" b="1"/>
              <a:t>ing </a:t>
            </a:r>
            <a:r>
              <a:rPr sz="2400" b="1"/>
              <a:t>emissions, the country might </a:t>
            </a:r>
            <a:r>
              <a:rPr lang="en-US" sz="2400" b="1"/>
              <a:t>set</a:t>
            </a:r>
            <a:r>
              <a:rPr sz="2400" b="1"/>
              <a:t> an example of how economic development and environmental protection can work together.</a:t>
            </a:r>
            <a:endParaRPr sz="2400" b="1"/>
          </a:p>
          <a:p>
            <a:pPr marL="285750" indent="-285750" algn="l">
              <a:buClrTx/>
              <a:buSzTx/>
              <a:buFont typeface="Arial" panose="020B0604020202020204" pitchFamily="34" charset="0"/>
            </a:pPr>
            <a:r>
              <a:rPr lang="zh-CN" altLang="en-US" sz="1800" i="1"/>
              <a:t>emission /ɪˈmɪʃn/ n. 发射；排放；散发</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2" grpId="0"/>
      <p:bldP spid="2" grpId="1"/>
      <p:bldP spid="8" grpId="0"/>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50000"/>
                </a:schemeClr>
              </a:solidFill>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152525" y="349250"/>
            <a:ext cx="3540125" cy="521970"/>
          </a:xfrm>
          <a:prstGeom prst="rect">
            <a:avLst/>
          </a:prstGeom>
          <a:noFill/>
        </p:spPr>
        <p:txBody>
          <a:bodyPr wrap="square" rtlCol="0">
            <a:spAutoFit/>
          </a:bodyPr>
          <a:p>
            <a:r>
              <a:rPr lang="zh-CN" altLang="en-US" sz="2800" b="1" spc="300" dirty="0">
                <a:solidFill>
                  <a:schemeClr val="tx1">
                    <a:lumMod val="75000"/>
                    <a:lumOff val="25000"/>
                  </a:schemeClr>
                </a:solidFill>
              </a:rPr>
              <a:t>决定；决策；选择</a:t>
            </a:r>
            <a:endParaRPr lang="zh-CN" altLang="en-US" sz="2800" b="1" spc="300" dirty="0">
              <a:solidFill>
                <a:schemeClr val="tx1">
                  <a:lumMod val="75000"/>
                  <a:lumOff val="25000"/>
                </a:schemeClr>
              </a:solidFill>
            </a:endParaRPr>
          </a:p>
        </p:txBody>
      </p:sp>
      <p:sp>
        <p:nvSpPr>
          <p:cNvPr id="13" name="矩形 12"/>
          <p:cNvSpPr/>
          <p:nvPr/>
        </p:nvSpPr>
        <p:spPr>
          <a:xfrm>
            <a:off x="4523971" y="4403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834921" y="348598"/>
            <a:ext cx="1659890" cy="521970"/>
          </a:xfrm>
          <a:prstGeom prst="rect">
            <a:avLst/>
          </a:prstGeom>
        </p:spPr>
        <p:txBody>
          <a:bodyPr wrap="none">
            <a:spAutoFit/>
          </a:bodyPr>
          <a:p>
            <a:pPr algn="l"/>
            <a:r>
              <a:rPr lang="en-US" altLang="zh-CN" sz="2800" b="1" dirty="0" smtClean="0">
                <a:solidFill>
                  <a:schemeClr val="tx1">
                    <a:lumMod val="75000"/>
                    <a:lumOff val="25000"/>
                  </a:schemeClr>
                </a:solidFill>
              </a:rPr>
              <a:t>decision</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021715"/>
          <a:ext cx="11659870" cy="5576570"/>
        </p:xfrm>
        <a:graphic>
          <a:graphicData uri="http://schemas.openxmlformats.org/drawingml/2006/table">
            <a:tbl>
              <a:tblPr firstRow="1" bandRow="1">
                <a:tableStyleId>{5C22544A-7EE6-4342-B048-85BDC9FD1C3A}</a:tableStyleId>
              </a:tblPr>
              <a:tblGrid>
                <a:gridCol w="3853815"/>
                <a:gridCol w="780605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12.</a:t>
                      </a:r>
                      <a:r>
                        <a:rPr lang="zh-CN" altLang="en-US" sz="2400">
                          <a:sym typeface="+mn-ea"/>
                        </a:rPr>
                        <a:t>罐装水果含有许多新鲜水果中的营养成分，是一种低成本的替代品。</a:t>
                      </a:r>
                      <a:endParaRPr lang="zh-CN" altLang="en-US" sz="2400">
                        <a:sym typeface="+mn-ea"/>
                      </a:endParaRPr>
                    </a:p>
                    <a:p>
                      <a:pPr fontAlgn="auto">
                        <a:lnSpc>
                          <a:spcPts val="3580"/>
                        </a:lnSpc>
                        <a:buNone/>
                      </a:pPr>
                      <a:r>
                        <a:rPr lang="en-US" altLang="zh-CN" sz="2400">
                          <a:sym typeface="+mn-ea"/>
                        </a:rPr>
                        <a:t>13.</a:t>
                      </a:r>
                      <a:r>
                        <a:rPr sz="2400">
                          <a:sym typeface="+mn-ea"/>
                        </a:rPr>
                        <a:t>作者需要评估所有可能的选择，并提供详细和全面的证据，然后再得出结论</a:t>
                      </a:r>
                      <a:r>
                        <a:rPr lang="zh-CN" altLang="en-US" sz="2400">
                          <a:sym typeface="+mn-ea"/>
                        </a:rPr>
                        <a:t>。</a:t>
                      </a:r>
                      <a:endParaRPr lang="zh-CN" altLang="en-US" sz="2400">
                        <a:sym typeface="+mn-ea"/>
                      </a:endParaRPr>
                    </a:p>
                    <a:p>
                      <a:pPr fontAlgn="auto">
                        <a:lnSpc>
                          <a:spcPts val="3580"/>
                        </a:lnSpc>
                        <a:buNone/>
                      </a:pPr>
                      <a:r>
                        <a:rPr lang="en-US" altLang="zh-CN" sz="2400">
                          <a:sym typeface="+mn-ea"/>
                        </a:rPr>
                        <a:t>14.</a:t>
                      </a:r>
                      <a:r>
                        <a:rPr lang="zh-CN" altLang="en-US" sz="2400">
                          <a:sym typeface="+mn-ea"/>
                        </a:rPr>
                        <a:t>淋浴可以让我们享受到我们思想的创造力，这使浴室成为你获得灵感的另一个选择。</a:t>
                      </a:r>
                      <a:endParaRPr lang="zh-CN" altLang="en-US" sz="2400">
                        <a:sym typeface="+mn-ea"/>
                      </a:endParaRPr>
                    </a:p>
                  </a:txBody>
                  <a:tcPr/>
                </a:tc>
                <a:tc>
                  <a:txBody>
                    <a:bodyPr/>
                    <a:p>
                      <a:pPr>
                        <a:buNone/>
                      </a:pPr>
                      <a:endParaRPr lang="zh-CN" altLang="en-US"/>
                    </a:p>
                  </a:txBody>
                  <a:tcPr/>
                </a:tc>
              </a:tr>
            </a:tbl>
          </a:graphicData>
        </a:graphic>
      </p:graphicFrame>
      <p:sp>
        <p:nvSpPr>
          <p:cNvPr id="15" name="文本框 14"/>
          <p:cNvSpPr txBox="1"/>
          <p:nvPr/>
        </p:nvSpPr>
        <p:spPr>
          <a:xfrm>
            <a:off x="463550" y="1275715"/>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alternative </a:t>
            </a:r>
            <a:r>
              <a:rPr lang="en-US" sz="1600" b="1" i="1">
                <a:solidFill>
                  <a:schemeClr val="bg1"/>
                </a:solidFill>
                <a:latin typeface="Times New Roman" panose="02020603050405020304" pitchFamily="18" charset="0"/>
                <a:cs typeface="Times New Roman" panose="02020603050405020304" pitchFamily="18" charset="0"/>
                <a:sym typeface="+mn-ea"/>
              </a:rPr>
              <a:t>/ɔːlˈtɜːnətɪv/n. 二中择一；供替代的选择  </a:t>
            </a:r>
            <a:r>
              <a:rPr lang="en-US" sz="1600" b="1" i="1">
                <a:solidFill>
                  <a:schemeClr val="bg1"/>
                </a:solidFill>
                <a:latin typeface="Times New Roman" panose="02020603050405020304" pitchFamily="18" charset="0"/>
                <a:cs typeface="Times New Roman" panose="02020603050405020304" pitchFamily="18" charset="0"/>
                <a:sym typeface="+mn-ea"/>
              </a:rPr>
              <a:t>adj. 供选择的；选择性的；交替的</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4114800" y="2051685"/>
            <a:ext cx="7943850" cy="1106805"/>
          </a:xfrm>
          <a:prstGeom prst="rect">
            <a:avLst/>
          </a:prstGeom>
          <a:noFill/>
        </p:spPr>
        <p:txBody>
          <a:bodyPr wrap="square" rtlCol="0" anchor="t">
            <a:spAutoFit/>
          </a:bodyPr>
          <a:p>
            <a:r>
              <a:rPr lang="en-US" sz="2400" b="1"/>
              <a:t>12.</a:t>
            </a:r>
            <a:r>
              <a:rPr sz="2400" b="1"/>
              <a:t>Canned fruit contains many of the </a:t>
            </a:r>
            <a:r>
              <a:rPr sz="2400" b="1" u="sng"/>
              <a:t>nutrients </a:t>
            </a:r>
            <a:r>
              <a:rPr sz="2400" b="1"/>
              <a:t>found in fresh fruit and it</a:t>
            </a:r>
            <a:r>
              <a:rPr lang="en-US" sz="2400" b="1"/>
              <a:t>'</a:t>
            </a:r>
            <a:r>
              <a:rPr sz="2400" b="1"/>
              <a:t>s a low-cost</a:t>
            </a:r>
            <a:r>
              <a:rPr sz="2400" b="1">
                <a:solidFill>
                  <a:srgbClr val="0070C0"/>
                </a:solidFill>
              </a:rPr>
              <a:t> alternative</a:t>
            </a:r>
            <a:r>
              <a:rPr sz="2400" b="1"/>
              <a:t>. </a:t>
            </a:r>
            <a:endParaRPr sz="2400" b="1"/>
          </a:p>
          <a:p>
            <a:pPr marL="285750" indent="-285750">
              <a:buFont typeface="Arial" panose="020B0604020202020204" pitchFamily="34" charset="0"/>
              <a:buChar char="•"/>
            </a:pPr>
            <a:r>
              <a:rPr lang="zh-CN" altLang="en-US" sz="1800" i="1"/>
              <a:t>nutrient /ˈnjuːtriənt/ n. 营养物；滋养物 adj. 营养的；滋养的</a:t>
            </a:r>
            <a:endParaRPr lang="zh-CN" altLang="en-US" sz="1800" i="1"/>
          </a:p>
        </p:txBody>
      </p:sp>
      <p:sp>
        <p:nvSpPr>
          <p:cNvPr id="8" name="文本框 7"/>
          <p:cNvSpPr txBox="1"/>
          <p:nvPr/>
        </p:nvSpPr>
        <p:spPr>
          <a:xfrm>
            <a:off x="4072255" y="3244850"/>
            <a:ext cx="7986395" cy="1476375"/>
          </a:xfrm>
          <a:prstGeom prst="rect">
            <a:avLst/>
          </a:prstGeom>
          <a:noFill/>
        </p:spPr>
        <p:txBody>
          <a:bodyPr wrap="square" rtlCol="0" anchor="t">
            <a:spAutoFit/>
          </a:bodyPr>
          <a:p>
            <a:r>
              <a:rPr lang="en-US" sz="2400" b="1"/>
              <a:t>13.</a:t>
            </a:r>
            <a:r>
              <a:rPr sz="2400" b="1"/>
              <a:t>The author needs to evaluate all possible </a:t>
            </a:r>
            <a:r>
              <a:rPr sz="2400" b="1">
                <a:solidFill>
                  <a:srgbClr val="0070C0"/>
                </a:solidFill>
              </a:rPr>
              <a:t>alternatives</a:t>
            </a:r>
            <a:r>
              <a:rPr sz="2400" b="1">
                <a:solidFill>
                  <a:schemeClr val="accent4">
                    <a:lumMod val="50000"/>
                  </a:schemeClr>
                </a:solidFill>
              </a:rPr>
              <a:t> </a:t>
            </a:r>
            <a:r>
              <a:rPr sz="2400" b="1"/>
              <a:t>and provide detail and </a:t>
            </a:r>
            <a:r>
              <a:rPr sz="2400" b="1" u="sng"/>
              <a:t>comprehensive</a:t>
            </a:r>
            <a:r>
              <a:rPr sz="2400" b="1"/>
              <a:t> evidence before jumping to the conclusion . </a:t>
            </a:r>
            <a:r>
              <a:rPr sz="2400" b="1"/>
              <a:t> </a:t>
            </a:r>
            <a:endParaRPr sz="2400" b="1"/>
          </a:p>
          <a:p>
            <a:pPr marL="285750" indent="-285750" algn="l">
              <a:buClrTx/>
              <a:buSzTx/>
              <a:buFont typeface="Arial" panose="020B0604020202020204" pitchFamily="34" charset="0"/>
            </a:pPr>
            <a:r>
              <a:rPr lang="zh-CN" altLang="en-US" sz="1800" i="1"/>
              <a:t>comprehensive/ˌkɒmprɪˈhensɪv/ adj. 综合的；广泛的；有理解力的</a:t>
            </a:r>
            <a:endParaRPr lang="zh-CN" altLang="en-US" sz="1800" i="1"/>
          </a:p>
        </p:txBody>
      </p:sp>
      <p:sp>
        <p:nvSpPr>
          <p:cNvPr id="6" name="文本框 5"/>
          <p:cNvSpPr txBox="1"/>
          <p:nvPr/>
        </p:nvSpPr>
        <p:spPr>
          <a:xfrm>
            <a:off x="4072255" y="4834255"/>
            <a:ext cx="7804785" cy="1753235"/>
          </a:xfrm>
          <a:prstGeom prst="rect">
            <a:avLst/>
          </a:prstGeom>
          <a:noFill/>
        </p:spPr>
        <p:txBody>
          <a:bodyPr wrap="square" rtlCol="0" anchor="t">
            <a:spAutoFit/>
          </a:bodyPr>
          <a:p>
            <a:r>
              <a:rPr lang="en-US" sz="2400" b="1"/>
              <a:t>14.</a:t>
            </a:r>
            <a:r>
              <a:rPr sz="2400" b="1"/>
              <a:t>Showering allows us to enjoy the </a:t>
            </a:r>
            <a:r>
              <a:rPr sz="2400" b="1" u="sng"/>
              <a:t>creative juices</a:t>
            </a:r>
            <a:r>
              <a:rPr sz="2400" b="1"/>
              <a:t> of our minds, which makes the bathroom an </a:t>
            </a:r>
            <a:r>
              <a:rPr sz="2400" b="1">
                <a:solidFill>
                  <a:srgbClr val="0070C0"/>
                </a:solidFill>
              </a:rPr>
              <a:t>alternative</a:t>
            </a:r>
            <a:r>
              <a:rPr sz="2400" b="1"/>
              <a:t> where you get your </a:t>
            </a:r>
            <a:r>
              <a:rPr sz="2400" b="1" u="sng"/>
              <a:t>inspiration</a:t>
            </a:r>
            <a:r>
              <a:rPr sz="2400" b="1"/>
              <a:t>.</a:t>
            </a:r>
            <a:endParaRPr sz="2400" b="1"/>
          </a:p>
          <a:p>
            <a:pPr marL="285750" indent="-285750">
              <a:buFont typeface="Arial" panose="020B0604020202020204" pitchFamily="34" charset="0"/>
              <a:buChar char="•"/>
            </a:pPr>
            <a:r>
              <a:rPr lang="zh-CN" altLang="en-US" sz="1800" i="1"/>
              <a:t>juice /dʒuːs/ n. 果汁 </a:t>
            </a:r>
            <a:r>
              <a:rPr lang="en-US" altLang="zh-CN" sz="1800" i="1"/>
              <a:t>→</a:t>
            </a:r>
            <a:r>
              <a:rPr lang="zh-CN" altLang="en-US" sz="1800" i="1"/>
              <a:t>creative juice 创造力</a:t>
            </a:r>
            <a:endParaRPr lang="zh-CN" altLang="en-US" sz="1800" i="1"/>
          </a:p>
          <a:p>
            <a:pPr marL="285750" indent="-285750">
              <a:buFont typeface="Arial" panose="020B0604020202020204" pitchFamily="34" charset="0"/>
              <a:buChar char="•"/>
            </a:pPr>
            <a:r>
              <a:rPr lang="zh-CN" altLang="en-US" sz="1800" i="1"/>
              <a:t>inspiration /ˌɪnspəˈreɪʃn/ n. 灵感；鼓舞</a:t>
            </a:r>
            <a:r>
              <a:rPr lang="en-US" altLang="zh-CN" sz="1800" i="1"/>
              <a:t>; 启发</a:t>
            </a:r>
            <a:endParaRPr lang="en-US" altLang="zh-CN"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2" grpId="0"/>
      <p:bldP spid="2" grpId="1"/>
      <p:bldP spid="8" grpId="0"/>
      <p:bldP spid="8" grpId="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9" name="MH_Other_5"/>
          <p:cNvSpPr>
            <a:spLocks noChangeArrowheads="1"/>
          </p:cNvSpPr>
          <p:nvPr>
            <p:custDataLst>
              <p:tags r:id="rId2"/>
            </p:custDataLst>
          </p:nvPr>
        </p:nvSpPr>
        <p:spPr bwMode="auto">
          <a:xfrm>
            <a:off x="3277065" y="1704218"/>
            <a:ext cx="612638" cy="612637"/>
          </a:xfrm>
          <a:prstGeom prst="ellipse">
            <a:avLst/>
          </a:prstGeom>
          <a:solidFill>
            <a:srgbClr val="FFFFFF"/>
          </a:solidFill>
          <a:ln w="57150" algn="ctr">
            <a:solidFill>
              <a:schemeClr val="accent2">
                <a:lumMod val="50000"/>
              </a:schemeClr>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dirty="0">
                <a:solidFill>
                  <a:schemeClr val="accent2">
                    <a:lumMod val="50000"/>
                  </a:schemeClr>
                </a:solidFill>
                <a:latin typeface="+mn-lt"/>
                <a:ea typeface="微软雅黑" panose="020B0503020204020204" pitchFamily="34" charset="-122"/>
                <a:cs typeface="Times New Roman" panose="02020603050405020304" pitchFamily="18" charset="0"/>
              </a:rPr>
              <a:t>01</a:t>
            </a:r>
            <a:endParaRPr lang="en-US" altLang="zh-CN" sz="2400" b="1" dirty="0">
              <a:solidFill>
                <a:schemeClr val="accent2">
                  <a:lumMod val="50000"/>
                </a:schemeClr>
              </a:solidFill>
              <a:latin typeface="+mn-lt"/>
              <a:ea typeface="微软雅黑" panose="020B0503020204020204" pitchFamily="34" charset="-122"/>
              <a:cs typeface="Times New Roman" panose="02020603050405020304" pitchFamily="18" charset="0"/>
            </a:endParaRPr>
          </a:p>
        </p:txBody>
      </p:sp>
      <p:cxnSp>
        <p:nvCxnSpPr>
          <p:cNvPr id="20" name="MH_Other_6"/>
          <p:cNvCxnSpPr>
            <a:cxnSpLocks noChangeShapeType="1"/>
          </p:cNvCxnSpPr>
          <p:nvPr>
            <p:custDataLst>
              <p:tags r:id="rId3"/>
            </p:custDataLst>
          </p:nvPr>
        </p:nvCxnSpPr>
        <p:spPr bwMode="auto">
          <a:xfrm>
            <a:off x="3979795" y="2088617"/>
            <a:ext cx="816852" cy="342356"/>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1" name="MH_Other_7"/>
          <p:cNvSpPr>
            <a:spLocks noChangeArrowheads="1"/>
          </p:cNvSpPr>
          <p:nvPr>
            <p:custDataLst>
              <p:tags r:id="rId4"/>
            </p:custDataLst>
          </p:nvPr>
        </p:nvSpPr>
        <p:spPr bwMode="auto">
          <a:xfrm>
            <a:off x="4932988" y="218954"/>
            <a:ext cx="612638" cy="612639"/>
          </a:xfrm>
          <a:prstGeom prst="ellipse">
            <a:avLst/>
          </a:prstGeom>
          <a:solidFill>
            <a:srgbClr val="FFFFFF"/>
          </a:solidFill>
          <a:ln w="57150" algn="ctr">
            <a:solidFill>
              <a:schemeClr val="accent2">
                <a:lumMod val="50000"/>
              </a:schemeClr>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rPr>
              <a:t>02</a:t>
            </a:r>
            <a:endPar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endParaRPr>
          </a:p>
        </p:txBody>
      </p:sp>
      <p:cxnSp>
        <p:nvCxnSpPr>
          <p:cNvPr id="26" name="MH_Other_8"/>
          <p:cNvCxnSpPr>
            <a:cxnSpLocks noChangeShapeType="1"/>
          </p:cNvCxnSpPr>
          <p:nvPr>
            <p:custDataLst>
              <p:tags r:id="rId5"/>
            </p:custDataLst>
          </p:nvPr>
        </p:nvCxnSpPr>
        <p:spPr bwMode="auto">
          <a:xfrm>
            <a:off x="5368290" y="883285"/>
            <a:ext cx="191135" cy="79438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7" name="MH_Other_9"/>
          <p:cNvSpPr>
            <a:spLocks noChangeArrowheads="1"/>
          </p:cNvSpPr>
          <p:nvPr>
            <p:custDataLst>
              <p:tags r:id="rId6"/>
            </p:custDataLst>
          </p:nvPr>
        </p:nvSpPr>
        <p:spPr bwMode="auto">
          <a:xfrm>
            <a:off x="8021054" y="1091578"/>
            <a:ext cx="612638" cy="612639"/>
          </a:xfrm>
          <a:prstGeom prst="ellipse">
            <a:avLst/>
          </a:prstGeom>
          <a:solidFill>
            <a:srgbClr val="FFFFFF"/>
          </a:solidFill>
          <a:ln w="57150" algn="ctr">
            <a:solidFill>
              <a:schemeClr val="accent2">
                <a:lumMod val="50000"/>
              </a:schemeClr>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rPr>
              <a:t>03</a:t>
            </a:r>
            <a:endPar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endParaRPr>
          </a:p>
        </p:txBody>
      </p:sp>
      <p:cxnSp>
        <p:nvCxnSpPr>
          <p:cNvPr id="28" name="MH_Other_10"/>
          <p:cNvCxnSpPr>
            <a:cxnSpLocks noChangeShapeType="1"/>
          </p:cNvCxnSpPr>
          <p:nvPr>
            <p:custDataLst>
              <p:tags r:id="rId7"/>
            </p:custDataLst>
          </p:nvPr>
        </p:nvCxnSpPr>
        <p:spPr bwMode="auto">
          <a:xfrm flipV="1">
            <a:off x="7256780" y="1590040"/>
            <a:ext cx="764540" cy="52641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29" name="MH_Other_11"/>
          <p:cNvSpPr>
            <a:spLocks noChangeArrowheads="1"/>
          </p:cNvSpPr>
          <p:nvPr>
            <p:custDataLst>
              <p:tags r:id="rId8"/>
            </p:custDataLst>
          </p:nvPr>
        </p:nvSpPr>
        <p:spPr bwMode="auto">
          <a:xfrm>
            <a:off x="8633993" y="2936251"/>
            <a:ext cx="612638" cy="612637"/>
          </a:xfrm>
          <a:prstGeom prst="ellipse">
            <a:avLst/>
          </a:prstGeom>
          <a:solidFill>
            <a:srgbClr val="FFFFFF"/>
          </a:solidFill>
          <a:ln w="57150" algn="ctr">
            <a:solidFill>
              <a:schemeClr val="accent2">
                <a:lumMod val="50000"/>
              </a:schemeClr>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rPr>
              <a:t>04</a:t>
            </a:r>
            <a:endPar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endParaRPr>
          </a:p>
        </p:txBody>
      </p:sp>
      <p:cxnSp>
        <p:nvCxnSpPr>
          <p:cNvPr id="30" name="MH_Other_12"/>
          <p:cNvCxnSpPr>
            <a:cxnSpLocks noChangeShapeType="1"/>
          </p:cNvCxnSpPr>
          <p:nvPr>
            <p:custDataLst>
              <p:tags r:id="rId9"/>
            </p:custDataLst>
          </p:nvPr>
        </p:nvCxnSpPr>
        <p:spPr bwMode="auto">
          <a:xfrm flipH="1">
            <a:off x="7501890" y="3241040"/>
            <a:ext cx="1013460" cy="381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39" name="矩形 38"/>
          <p:cNvSpPr/>
          <p:nvPr/>
        </p:nvSpPr>
        <p:spPr>
          <a:xfrm>
            <a:off x="5176520" y="122555"/>
            <a:ext cx="2659380" cy="1260475"/>
          </a:xfrm>
          <a:prstGeom prst="rect">
            <a:avLst/>
          </a:prstGeom>
        </p:spPr>
        <p:txBody>
          <a:bodyPr wrap="square">
            <a:spAutoFit/>
          </a:bodyPr>
          <a:lstStyle/>
          <a:p>
            <a:pPr algn="ctr">
              <a:lnSpc>
                <a:spcPct val="100000"/>
              </a:lnSpc>
            </a:pPr>
            <a:r>
              <a:rPr lang="zh-CN" altLang="en-US" sz="1600" b="1" dirty="0">
                <a:solidFill>
                  <a:schemeClr val="tx1"/>
                </a:solidFill>
                <a:latin typeface="Arial" panose="020B0604020202020204" pitchFamily="34" charset="0"/>
              </a:rPr>
              <a:t> </a:t>
            </a:r>
            <a:r>
              <a:rPr lang="en-US" sz="2800" b="1">
                <a:solidFill>
                  <a:schemeClr val="tx1"/>
                </a:solidFill>
                <a:latin typeface="Times New Roman" panose="02020603050405020304" pitchFamily="18" charset="0"/>
                <a:cs typeface="Times New Roman" panose="02020603050405020304" pitchFamily="18" charset="0"/>
                <a:sym typeface="+mn-ea"/>
              </a:rPr>
              <a:t>schedule </a:t>
            </a:r>
            <a:endParaRPr lang="en-US" sz="2800" b="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/ˈʃedjuːl/</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n. 计划（表）；时间表</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v. 安排，预定</a:t>
            </a:r>
            <a:endParaRPr lang="zh-CN" altLang="en-US" sz="1600" b="1" dirty="0">
              <a:solidFill>
                <a:schemeClr val="tx1">
                  <a:lumMod val="75000"/>
                  <a:lumOff val="25000"/>
                </a:schemeClr>
              </a:solidFill>
              <a:latin typeface="Arial" panose="020B0604020202020204" pitchFamily="34" charset="0"/>
            </a:endParaRPr>
          </a:p>
        </p:txBody>
      </p:sp>
      <p:sp>
        <p:nvSpPr>
          <p:cNvPr id="41" name="矩形 40"/>
          <p:cNvSpPr/>
          <p:nvPr/>
        </p:nvSpPr>
        <p:spPr>
          <a:xfrm>
            <a:off x="9073515" y="3122930"/>
            <a:ext cx="2203450" cy="1014730"/>
          </a:xfrm>
          <a:prstGeom prst="rect">
            <a:avLst/>
          </a:prstGeom>
        </p:spPr>
        <p:txBody>
          <a:bodyPr wrap="square">
            <a:spAutoFit/>
          </a:bodyPr>
          <a:lstStyle/>
          <a:p>
            <a:pPr algn="ctr">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strategy </a:t>
            </a:r>
            <a:r>
              <a:rPr lang="en-US" sz="1600" b="1" i="1">
                <a:solidFill>
                  <a:schemeClr val="tx1"/>
                </a:solidFill>
                <a:latin typeface="Times New Roman" panose="02020603050405020304" pitchFamily="18" charset="0"/>
                <a:cs typeface="Times New Roman" panose="02020603050405020304" pitchFamily="18" charset="0"/>
                <a:sym typeface="+mn-ea"/>
              </a:rPr>
              <a:t> </a:t>
            </a:r>
            <a:endParaRPr lang="en-US" sz="1600" b="1" i="1">
              <a:solidFill>
                <a:schemeClr val="tx1"/>
              </a:solidFill>
              <a:latin typeface="Times New Roman" panose="02020603050405020304" pitchFamily="18" charset="0"/>
              <a:cs typeface="Times New Roman" panose="02020603050405020304" pitchFamily="18" charset="0"/>
              <a:sym typeface="+mn-ea"/>
            </a:endParaRPr>
          </a:p>
          <a:p>
            <a:pPr algn="ctr">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/ˈstrætədʒi/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n. 战略，策略</a:t>
            </a:r>
            <a:endParaRPr lang="zh-CN" altLang="en-US" sz="1600" b="1" dirty="0">
              <a:solidFill>
                <a:schemeClr val="tx1">
                  <a:lumMod val="75000"/>
                  <a:lumOff val="25000"/>
                </a:schemeClr>
              </a:solidFill>
              <a:latin typeface="Arial" panose="020B0604020202020204" pitchFamily="34" charset="0"/>
            </a:endParaRPr>
          </a:p>
        </p:txBody>
      </p:sp>
      <p:sp>
        <p:nvSpPr>
          <p:cNvPr id="43" name="矩形 42"/>
          <p:cNvSpPr/>
          <p:nvPr/>
        </p:nvSpPr>
        <p:spPr>
          <a:xfrm>
            <a:off x="775970" y="1226185"/>
            <a:ext cx="2659380" cy="1568450"/>
          </a:xfrm>
          <a:prstGeom prst="rect">
            <a:avLst/>
          </a:prstGeom>
        </p:spPr>
        <p:txBody>
          <a:bodyPr wrap="square">
            <a:spAutoFit/>
          </a:bodyPr>
          <a:lstStyle/>
          <a:p>
            <a:pPr algn="ctr">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scheme</a:t>
            </a:r>
            <a:endParaRPr lang="en-US" sz="2800" b="1">
              <a:solidFill>
                <a:schemeClr val="tx1"/>
              </a:solidFill>
              <a:latin typeface="Times New Roman" panose="02020603050405020304" pitchFamily="18" charset="0"/>
              <a:cs typeface="Times New Roman" panose="02020603050405020304" pitchFamily="18" charset="0"/>
              <a:sym typeface="+mn-ea"/>
            </a:endParaRPr>
          </a:p>
          <a:p>
            <a:pPr algn="ctr" fontAlgn="auto">
              <a:lnSpc>
                <a:spcPts val="2720"/>
              </a:lnSpc>
            </a:pP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/skiːm/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fontAlgn="auto">
              <a:lnSpc>
                <a:spcPts val="272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n. 计划； 方案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fontAlgn="auto">
              <a:lnSpc>
                <a:spcPts val="272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vt. 计划；策划</a:t>
            </a:r>
            <a:r>
              <a:rPr lang="zh-CN" altLang="en-US" sz="1600" b="1" dirty="0">
                <a:solidFill>
                  <a:schemeClr val="tx1">
                    <a:lumMod val="75000"/>
                    <a:lumOff val="25000"/>
                  </a:schemeClr>
                </a:solidFill>
                <a:latin typeface="Arial" panose="020B0604020202020204" pitchFamily="34" charset="0"/>
              </a:rPr>
              <a:t> </a:t>
            </a:r>
            <a:endParaRPr lang="zh-CN" altLang="en-US" sz="1600" b="1" dirty="0">
              <a:solidFill>
                <a:schemeClr val="tx1">
                  <a:lumMod val="75000"/>
                  <a:lumOff val="25000"/>
                </a:schemeClr>
              </a:solidFill>
              <a:latin typeface="Arial" panose="020B0604020202020204" pitchFamily="34" charset="0"/>
            </a:endParaRPr>
          </a:p>
        </p:txBody>
      </p:sp>
      <p:sp>
        <p:nvSpPr>
          <p:cNvPr id="45" name="矩形 44"/>
          <p:cNvSpPr/>
          <p:nvPr/>
        </p:nvSpPr>
        <p:spPr>
          <a:xfrm>
            <a:off x="8634095" y="1056640"/>
            <a:ext cx="2659380" cy="1260475"/>
          </a:xfrm>
          <a:prstGeom prst="rect">
            <a:avLst/>
          </a:prstGeom>
        </p:spPr>
        <p:txBody>
          <a:bodyPr wrap="square">
            <a:spAutoFit/>
          </a:bodyPr>
          <a:lstStyle/>
          <a:p>
            <a:pPr algn="ctr">
              <a:lnSpc>
                <a:spcPct val="100000"/>
              </a:lnSpc>
            </a:pPr>
            <a:r>
              <a:rPr lang="zh-CN" altLang="en-US" sz="1600" b="1" dirty="0">
                <a:solidFill>
                  <a:schemeClr val="tx1">
                    <a:lumMod val="75000"/>
                    <a:lumOff val="25000"/>
                  </a:schemeClr>
                </a:solidFill>
                <a:latin typeface="Arial" panose="020B0604020202020204" pitchFamily="34" charset="0"/>
              </a:rPr>
              <a:t> </a:t>
            </a:r>
            <a:r>
              <a:rPr lang="en-US" sz="2800" b="1">
                <a:solidFill>
                  <a:schemeClr val="tx1"/>
                </a:solidFill>
                <a:latin typeface="Times New Roman" panose="02020603050405020304" pitchFamily="18" charset="0"/>
                <a:cs typeface="Times New Roman" panose="02020603050405020304" pitchFamily="18" charset="0"/>
                <a:sym typeface="+mn-ea"/>
              </a:rPr>
              <a:t>countermeasure</a:t>
            </a: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/ˈkaʊntəmeʒə(r)/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n. 对策；反措施；反抗手段</a:t>
            </a:r>
            <a:endParaRPr lang="zh-CN" altLang="en-US" sz="1600" b="1" dirty="0">
              <a:solidFill>
                <a:schemeClr val="tx1">
                  <a:lumMod val="75000"/>
                  <a:lumOff val="25000"/>
                </a:schemeClr>
              </a:solidFill>
              <a:latin typeface="Arial" panose="020B0604020202020204" pitchFamily="34" charset="0"/>
            </a:endParaRPr>
          </a:p>
        </p:txBody>
      </p:sp>
      <p:grpSp>
        <p:nvGrpSpPr>
          <p:cNvPr id="2" name="组合 1"/>
          <p:cNvGrpSpPr/>
          <p:nvPr/>
        </p:nvGrpSpPr>
        <p:grpSpPr>
          <a:xfrm>
            <a:off x="4796155" y="1772289"/>
            <a:ext cx="2581910" cy="4018182"/>
            <a:chOff x="4796155" y="1772289"/>
            <a:chExt cx="2581910" cy="4018182"/>
          </a:xfrm>
        </p:grpSpPr>
        <p:sp>
          <p:nvSpPr>
            <p:cNvPr id="14" name="MH_Title_1"/>
            <p:cNvSpPr/>
            <p:nvPr>
              <p:custDataLst>
                <p:tags r:id="rId10"/>
              </p:custDataLst>
            </p:nvPr>
          </p:nvSpPr>
          <p:spPr>
            <a:xfrm>
              <a:off x="4932787" y="1772289"/>
              <a:ext cx="2316413" cy="2686798"/>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solidFill>
              <a:srgbClr val="FFFFFF"/>
            </a:solidFill>
            <a:ln w="203200" cap="flat" cmpd="sng" algn="ctr">
              <a:solidFill>
                <a:schemeClr val="accent2">
                  <a:lumMod val="50000"/>
                </a:schemeClr>
              </a:solidFill>
              <a:prstDash val="solid"/>
            </a:ln>
            <a:effectLst/>
          </p:spPr>
          <p:txBody>
            <a:bodyPr anchor="ctr">
              <a:normAutofit/>
            </a:bodyPr>
            <a:lstStyle/>
            <a:p>
              <a:pPr algn="ctr">
                <a:defRPr/>
              </a:pPr>
              <a:endParaRPr lang="en-US" sz="2800" b="1" kern="0" dirty="0">
                <a:solidFill>
                  <a:schemeClr val="tx1">
                    <a:lumMod val="75000"/>
                    <a:lumOff val="25000"/>
                  </a:schemeClr>
                </a:solidFill>
              </a:endParaRPr>
            </a:p>
          </p:txBody>
        </p:sp>
        <p:sp>
          <p:nvSpPr>
            <p:cNvPr id="15" name="MH_Other_1"/>
            <p:cNvSpPr/>
            <p:nvPr>
              <p:custDataLst>
                <p:tags r:id="rId11"/>
              </p:custDataLst>
            </p:nvPr>
          </p:nvSpPr>
          <p:spPr>
            <a:xfrm>
              <a:off x="5559441" y="4649283"/>
              <a:ext cx="1083127" cy="224233"/>
            </a:xfrm>
            <a:prstGeom prst="roundRect">
              <a:avLst>
                <a:gd name="adj" fmla="val 50000"/>
              </a:avLst>
            </a:prstGeom>
            <a:solidFill>
              <a:schemeClr val="accent2">
                <a:lumMod val="50000"/>
              </a:scheme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6" name="MH_Other_2"/>
            <p:cNvSpPr/>
            <p:nvPr>
              <p:custDataLst>
                <p:tags r:id="rId12"/>
              </p:custDataLst>
            </p:nvPr>
          </p:nvSpPr>
          <p:spPr>
            <a:xfrm>
              <a:off x="5653539" y="4971620"/>
              <a:ext cx="894933" cy="226235"/>
            </a:xfrm>
            <a:prstGeom prst="roundRect">
              <a:avLst>
                <a:gd name="adj" fmla="val 50000"/>
              </a:avLst>
            </a:prstGeom>
            <a:solidFill>
              <a:schemeClr val="bg1">
                <a:lumMod val="75000"/>
              </a:scheme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7" name="MH_Other_3"/>
            <p:cNvSpPr/>
            <p:nvPr>
              <p:custDataLst>
                <p:tags r:id="rId13"/>
              </p:custDataLst>
            </p:nvPr>
          </p:nvSpPr>
          <p:spPr>
            <a:xfrm>
              <a:off x="5559441" y="5295956"/>
              <a:ext cx="1083127" cy="224233"/>
            </a:xfrm>
            <a:prstGeom prst="roundRect">
              <a:avLst>
                <a:gd name="adj" fmla="val 50000"/>
              </a:avLst>
            </a:prstGeom>
            <a:solidFill>
              <a:schemeClr val="accent2">
                <a:lumMod val="50000"/>
              </a:scheme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18" name="MH_Other_4"/>
            <p:cNvSpPr/>
            <p:nvPr>
              <p:custDataLst>
                <p:tags r:id="rId14"/>
              </p:custDataLst>
            </p:nvPr>
          </p:nvSpPr>
          <p:spPr>
            <a:xfrm>
              <a:off x="5759650" y="5620295"/>
              <a:ext cx="682710" cy="170176"/>
            </a:xfrm>
            <a:prstGeom prst="roundRect">
              <a:avLst>
                <a:gd name="adj" fmla="val 50000"/>
              </a:avLst>
            </a:prstGeom>
            <a:solidFill>
              <a:schemeClr val="bg1">
                <a:lumMod val="75000"/>
              </a:schemeClr>
            </a:solidFill>
            <a:ln w="25400" cap="flat" cmpd="sng" algn="ctr">
              <a:noFill/>
              <a:prstDash val="solid"/>
            </a:ln>
            <a:effectLst/>
          </p:spPr>
          <p:txBody>
            <a:bodyPr anchor="ctr"/>
            <a:lstStyle/>
            <a:p>
              <a:pPr algn="ctr">
                <a:defRPr/>
              </a:pPr>
              <a:endParaRPr lang="en-US" sz="1350" kern="0">
                <a:solidFill>
                  <a:sysClr val="window" lastClr="FFFFFF"/>
                </a:solidFill>
              </a:endParaRPr>
            </a:p>
          </p:txBody>
        </p:sp>
        <p:sp>
          <p:nvSpPr>
            <p:cNvPr id="49" name="矩形 48"/>
            <p:cNvSpPr/>
            <p:nvPr/>
          </p:nvSpPr>
          <p:spPr>
            <a:xfrm>
              <a:off x="4796155" y="2183243"/>
              <a:ext cx="2581910" cy="1198880"/>
            </a:xfrm>
            <a:prstGeom prst="rect">
              <a:avLst/>
            </a:prstGeom>
          </p:spPr>
          <p:txBody>
            <a:bodyPr wrap="none">
              <a:spAutoFit/>
            </a:bodyPr>
            <a:lstStyle/>
            <a:p>
              <a:pPr algn="ctr">
                <a:defRPr/>
              </a:pPr>
              <a:r>
                <a:rPr lang="zh-CN" altLang="en-US" sz="3600" b="1" spc="300" dirty="0">
                  <a:solidFill>
                    <a:schemeClr val="tx1">
                      <a:lumMod val="75000"/>
                      <a:lumOff val="25000"/>
                    </a:schemeClr>
                  </a:solidFill>
                </a:rPr>
                <a:t>plan;</a:t>
              </a:r>
              <a:endParaRPr lang="zh-CN" altLang="en-US" sz="3600" b="1" spc="300" dirty="0">
                <a:solidFill>
                  <a:schemeClr val="tx1">
                    <a:lumMod val="75000"/>
                    <a:lumOff val="25000"/>
                  </a:schemeClr>
                </a:solidFill>
              </a:endParaRPr>
            </a:p>
            <a:p>
              <a:pPr algn="ctr">
                <a:defRPr/>
              </a:pPr>
              <a:r>
                <a:rPr lang="zh-CN" altLang="en-US" sz="3600" b="1" spc="300" dirty="0">
                  <a:solidFill>
                    <a:schemeClr val="tx1">
                      <a:lumMod val="75000"/>
                      <a:lumOff val="25000"/>
                    </a:schemeClr>
                  </a:solidFill>
                </a:rPr>
                <a:t> measure</a:t>
              </a:r>
              <a:endParaRPr lang="zh-CN" altLang="en-US" sz="3600" b="1" spc="300" dirty="0">
                <a:solidFill>
                  <a:schemeClr val="tx1">
                    <a:lumMod val="75000"/>
                    <a:lumOff val="25000"/>
                  </a:schemeClr>
                </a:solidFill>
              </a:endParaRPr>
            </a:p>
          </p:txBody>
        </p:sp>
      </p:grpSp>
      <p:cxnSp>
        <p:nvCxnSpPr>
          <p:cNvPr id="7" name="MH_Other_12"/>
          <p:cNvCxnSpPr>
            <a:cxnSpLocks noChangeShapeType="1"/>
          </p:cNvCxnSpPr>
          <p:nvPr>
            <p:custDataLst>
              <p:tags r:id="rId15"/>
            </p:custDataLst>
          </p:nvPr>
        </p:nvCxnSpPr>
        <p:spPr bwMode="auto">
          <a:xfrm flipH="1" flipV="1">
            <a:off x="7256780" y="4118610"/>
            <a:ext cx="802005" cy="53086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31" name="矩形 30"/>
          <p:cNvSpPr/>
          <p:nvPr/>
        </p:nvSpPr>
        <p:spPr>
          <a:xfrm>
            <a:off x="7835900" y="4793615"/>
            <a:ext cx="3460115" cy="1445260"/>
          </a:xfrm>
          <a:prstGeom prst="rect">
            <a:avLst/>
          </a:prstGeom>
        </p:spPr>
        <p:txBody>
          <a:bodyPr wrap="square">
            <a:spAutoFit/>
          </a:bodyPr>
          <a:p>
            <a:pPr algn="ctr">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blueprint</a:t>
            </a:r>
            <a:endParaRPr lang="en-US" sz="2800" b="1">
              <a:solidFill>
                <a:schemeClr val="tx1"/>
              </a:solidFill>
              <a:latin typeface="Times New Roman" panose="02020603050405020304" pitchFamily="18" charset="0"/>
              <a:cs typeface="Times New Roman" panose="02020603050405020304" pitchFamily="18" charset="0"/>
              <a:sym typeface="+mn-ea"/>
            </a:endParaRPr>
          </a:p>
          <a:p>
            <a:pPr algn="ctr">
              <a:lnSpc>
                <a:spcPct val="100000"/>
              </a:lnSpc>
            </a:pP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/ˈbluːprɪnt/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n. 蓝图；行动方案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v. 起草（计划），</a:t>
            </a:r>
            <a:endParaRPr lang="zh-CN" altLang="en-US" sz="1600" b="1" dirty="0">
              <a:solidFill>
                <a:schemeClr val="tx1">
                  <a:lumMod val="75000"/>
                  <a:lumOff val="25000"/>
                </a:schemeClr>
              </a:solidFill>
              <a:latin typeface="Arial" panose="020B0604020202020204" pitchFamily="34" charset="0"/>
            </a:endParaRPr>
          </a:p>
        </p:txBody>
      </p:sp>
      <p:sp>
        <p:nvSpPr>
          <p:cNvPr id="34" name="矩形 33"/>
          <p:cNvSpPr/>
          <p:nvPr/>
        </p:nvSpPr>
        <p:spPr>
          <a:xfrm>
            <a:off x="1863725" y="4890135"/>
            <a:ext cx="2303145" cy="1348740"/>
          </a:xfrm>
          <a:prstGeom prst="rect">
            <a:avLst/>
          </a:prstGeom>
        </p:spPr>
        <p:txBody>
          <a:bodyPr wrap="square">
            <a:spAutoFit/>
          </a:bodyPr>
          <a:lstStyle/>
          <a:p>
            <a:pPr algn="ctr" defTabSz="456565">
              <a:lnSpc>
                <a:spcPct val="130000"/>
              </a:lnSpc>
            </a:pPr>
            <a:r>
              <a:rPr lang="zh-CN" altLang="en-US" sz="1600" b="1" dirty="0">
                <a:solidFill>
                  <a:schemeClr val="tx1"/>
                </a:solidFill>
                <a:latin typeface="Arial" panose="020B0604020202020204" pitchFamily="34" charset="0"/>
              </a:rPr>
              <a:t> </a:t>
            </a:r>
            <a:r>
              <a:rPr lang="en-US" sz="2800" b="1">
                <a:solidFill>
                  <a:schemeClr val="tx1"/>
                </a:solidFill>
                <a:latin typeface="Times New Roman" panose="02020603050405020304" pitchFamily="18" charset="0"/>
                <a:cs typeface="Times New Roman" panose="02020603050405020304" pitchFamily="18" charset="0"/>
                <a:sym typeface="+mn-ea"/>
              </a:rPr>
              <a:t>project</a:t>
            </a:r>
            <a:endParaRPr lang="en-US" sz="2800" b="1">
              <a:solidFill>
                <a:schemeClr val="tx1"/>
              </a:solidFill>
              <a:latin typeface="Times New Roman" panose="02020603050405020304" pitchFamily="18" charset="0"/>
              <a:cs typeface="Times New Roman" panose="02020603050405020304" pitchFamily="18" charset="0"/>
              <a:sym typeface="+mn-ea"/>
            </a:endParaRPr>
          </a:p>
          <a:p>
            <a:pPr algn="ctr" defTabSz="456565">
              <a:lnSpc>
                <a:spcPts val="2720"/>
              </a:lnSpc>
            </a:pP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/ˈprɒdʒekt/</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defTabSz="456565">
              <a:lnSpc>
                <a:spcPts val="272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n. 工程；方案；计划  </a:t>
            </a:r>
            <a:endParaRPr lang="zh-CN" altLang="en-US" sz="1600" b="1" dirty="0">
              <a:solidFill>
                <a:schemeClr val="tx1">
                  <a:lumMod val="75000"/>
                  <a:lumOff val="25000"/>
                </a:schemeClr>
              </a:solidFill>
              <a:latin typeface="Arial" panose="020B0604020202020204" pitchFamily="34" charset="0"/>
            </a:endParaRPr>
          </a:p>
        </p:txBody>
      </p:sp>
      <p:sp>
        <p:nvSpPr>
          <p:cNvPr id="37" name="矩形 36"/>
          <p:cNvSpPr/>
          <p:nvPr/>
        </p:nvSpPr>
        <p:spPr>
          <a:xfrm>
            <a:off x="0" y="3244850"/>
            <a:ext cx="3065780" cy="1290955"/>
          </a:xfrm>
          <a:prstGeom prst="rect">
            <a:avLst/>
          </a:prstGeom>
        </p:spPr>
        <p:txBody>
          <a:bodyPr wrap="square">
            <a:spAutoFit/>
          </a:bodyPr>
          <a:lstStyle/>
          <a:p>
            <a:pPr algn="ctr">
              <a:lnSpc>
                <a:spcPct val="130000"/>
              </a:lnSpc>
            </a:pPr>
            <a:r>
              <a:rPr lang="en-US" altLang="zh-CN" sz="1400" dirty="0">
                <a:solidFill>
                  <a:schemeClr val="tx1"/>
                </a:solidFill>
                <a:latin typeface="Arial" panose="020B0604020202020204" pitchFamily="34" charset="0"/>
              </a:rPr>
              <a:t>          </a:t>
            </a:r>
            <a:r>
              <a:rPr lang="en-US" sz="2800" b="1">
                <a:solidFill>
                  <a:schemeClr val="tx1"/>
                </a:solidFill>
                <a:latin typeface="Times New Roman" panose="02020603050405020304" pitchFamily="18" charset="0"/>
                <a:cs typeface="Times New Roman" panose="02020603050405020304" pitchFamily="18" charset="0"/>
                <a:sym typeface="+mn-ea"/>
              </a:rPr>
              <a:t>programme </a:t>
            </a:r>
            <a:r>
              <a:rPr lang="en-US" sz="1600" b="1" i="1">
                <a:solidFill>
                  <a:schemeClr val="tx1"/>
                </a:solidFill>
                <a:latin typeface="Times New Roman" panose="02020603050405020304" pitchFamily="18" charset="0"/>
                <a:cs typeface="Times New Roman" panose="02020603050405020304" pitchFamily="18" charset="0"/>
                <a:sym typeface="+mn-ea"/>
              </a:rPr>
              <a:t> </a:t>
            </a: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/ˈprəʊɡræm/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lnSpc>
                <a:spcPct val="13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n.  计划，规划；节目；程序   </a:t>
            </a:r>
            <a:r>
              <a:rPr lang="en-US" sz="1600" b="1" i="1">
                <a:solidFill>
                  <a:schemeClr val="tx1"/>
                </a:solidFill>
                <a:latin typeface="Times New Roman" panose="02020603050405020304" pitchFamily="18" charset="0"/>
                <a:cs typeface="Times New Roman" panose="02020603050405020304" pitchFamily="18" charset="0"/>
                <a:sym typeface="+mn-ea"/>
              </a:rPr>
              <a:t> </a:t>
            </a:r>
            <a:endParaRPr lang="en-US" altLang="en-US" sz="1600" b="1" i="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47" name="MH_Other_12"/>
          <p:cNvCxnSpPr>
            <a:cxnSpLocks noChangeShapeType="1"/>
          </p:cNvCxnSpPr>
          <p:nvPr>
            <p:custDataLst>
              <p:tags r:id="rId16"/>
            </p:custDataLst>
          </p:nvPr>
        </p:nvCxnSpPr>
        <p:spPr bwMode="auto">
          <a:xfrm flipV="1">
            <a:off x="4394835" y="4118610"/>
            <a:ext cx="688975" cy="67500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48" name="MH_Other_12"/>
          <p:cNvCxnSpPr>
            <a:cxnSpLocks noChangeShapeType="1"/>
          </p:cNvCxnSpPr>
          <p:nvPr>
            <p:custDataLst>
              <p:tags r:id="rId17"/>
            </p:custDataLst>
          </p:nvPr>
        </p:nvCxnSpPr>
        <p:spPr bwMode="auto">
          <a:xfrm flipH="1">
            <a:off x="3435350" y="3354070"/>
            <a:ext cx="1213485" cy="27940"/>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50" name="MH_Other_11"/>
          <p:cNvSpPr>
            <a:spLocks noChangeArrowheads="1"/>
          </p:cNvSpPr>
          <p:nvPr>
            <p:custDataLst>
              <p:tags r:id="rId18"/>
            </p:custDataLst>
          </p:nvPr>
        </p:nvSpPr>
        <p:spPr bwMode="auto">
          <a:xfrm>
            <a:off x="8157743" y="4458981"/>
            <a:ext cx="612638" cy="612637"/>
          </a:xfrm>
          <a:prstGeom prst="ellipse">
            <a:avLst/>
          </a:prstGeom>
          <a:solidFill>
            <a:srgbClr val="FFFFFF"/>
          </a:solidFill>
          <a:ln w="57150" algn="ctr">
            <a:solidFill>
              <a:schemeClr val="accent2">
                <a:lumMod val="50000"/>
              </a:schemeClr>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rPr>
              <a:t>05</a:t>
            </a:r>
            <a:endPar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endParaRPr>
          </a:p>
        </p:txBody>
      </p:sp>
      <p:sp>
        <p:nvSpPr>
          <p:cNvPr id="51" name="MH_Other_11"/>
          <p:cNvSpPr>
            <a:spLocks noChangeArrowheads="1"/>
          </p:cNvSpPr>
          <p:nvPr>
            <p:custDataLst>
              <p:tags r:id="rId19"/>
            </p:custDataLst>
          </p:nvPr>
        </p:nvSpPr>
        <p:spPr bwMode="auto">
          <a:xfrm>
            <a:off x="3781958" y="4683136"/>
            <a:ext cx="612638" cy="612637"/>
          </a:xfrm>
          <a:prstGeom prst="ellipse">
            <a:avLst/>
          </a:prstGeom>
          <a:solidFill>
            <a:srgbClr val="FFFFFF"/>
          </a:solidFill>
          <a:ln w="57150" algn="ctr">
            <a:solidFill>
              <a:schemeClr val="accent2">
                <a:lumMod val="50000"/>
              </a:schemeClr>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rPr>
              <a:t>06</a:t>
            </a:r>
            <a:endPar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endParaRPr>
          </a:p>
        </p:txBody>
      </p:sp>
      <p:sp>
        <p:nvSpPr>
          <p:cNvPr id="52" name="MH_Other_11"/>
          <p:cNvSpPr>
            <a:spLocks noChangeArrowheads="1"/>
          </p:cNvSpPr>
          <p:nvPr>
            <p:custDataLst>
              <p:tags r:id="rId20"/>
            </p:custDataLst>
          </p:nvPr>
        </p:nvSpPr>
        <p:spPr bwMode="auto">
          <a:xfrm>
            <a:off x="2708808" y="3122941"/>
            <a:ext cx="612638" cy="612637"/>
          </a:xfrm>
          <a:prstGeom prst="ellipse">
            <a:avLst/>
          </a:prstGeom>
          <a:solidFill>
            <a:srgbClr val="FFFFFF"/>
          </a:solidFill>
          <a:ln w="57150" algn="ctr">
            <a:solidFill>
              <a:schemeClr val="accent2">
                <a:lumMod val="50000"/>
              </a:schemeClr>
            </a:solidFill>
            <a:round/>
          </a:ln>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rPr>
              <a:t>07</a:t>
            </a:r>
            <a:endParaRPr lang="en-US" altLang="zh-CN" sz="2400" b="1">
              <a:solidFill>
                <a:schemeClr val="accent2">
                  <a:lumMod val="50000"/>
                </a:schemeClr>
              </a:solidFill>
              <a:latin typeface="+mn-lt"/>
              <a:ea typeface="微软雅黑" panose="020B0503020204020204"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3" presetClass="entr" presetSubtype="288" fill="hold" nodeType="withEffect">
                                  <p:stCondLst>
                                    <p:cond delay="110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4/3*#ppt_w"/>
                                          </p:val>
                                        </p:tav>
                                        <p:tav tm="100000">
                                          <p:val>
                                            <p:strVal val="#ppt_w"/>
                                          </p:val>
                                        </p:tav>
                                      </p:tavLst>
                                    </p:anim>
                                    <p:anim calcmode="lin" valueType="num">
                                      <p:cBhvr>
                                        <p:cTn id="14" dur="500" fill="hold"/>
                                        <p:tgtEl>
                                          <p:spTgt spid="2"/>
                                        </p:tgtEl>
                                        <p:attrNameLst>
                                          <p:attrName>ppt_h</p:attrName>
                                        </p:attrNameLst>
                                      </p:cBhvr>
                                      <p:tavLst>
                                        <p:tav tm="0">
                                          <p:val>
                                            <p:strVal val="4/3*#ppt_h"/>
                                          </p:val>
                                        </p:tav>
                                        <p:tav tm="100000">
                                          <p:val>
                                            <p:strVal val="#ppt_h"/>
                                          </p:val>
                                        </p:tav>
                                      </p:tavLst>
                                    </p:anim>
                                  </p:childTnLst>
                                </p:cTn>
                              </p:par>
                              <p:par>
                                <p:cTn id="15" presetID="22" presetClass="entr" presetSubtype="2" fill="hold" nodeType="withEffect">
                                  <p:stCondLst>
                                    <p:cond delay="150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31" presetClass="entr" presetSubtype="0" fill="hold" grpId="0" nodeType="withEffect">
                                  <p:stCondLst>
                                    <p:cond delay="170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 calcmode="lin" valueType="num">
                                      <p:cBhvr>
                                        <p:cTn id="22" dur="500" fill="hold"/>
                                        <p:tgtEl>
                                          <p:spTgt spid="19"/>
                                        </p:tgtEl>
                                        <p:attrNameLst>
                                          <p:attrName>style.rotation</p:attrName>
                                        </p:attrNameLst>
                                      </p:cBhvr>
                                      <p:tavLst>
                                        <p:tav tm="0">
                                          <p:val>
                                            <p:fltVal val="90"/>
                                          </p:val>
                                        </p:tav>
                                        <p:tav tm="100000">
                                          <p:val>
                                            <p:fltVal val="0"/>
                                          </p:val>
                                        </p:tav>
                                      </p:tavLst>
                                    </p:anim>
                                    <p:animEffect transition="in" filter="fade">
                                      <p:cBhvr>
                                        <p:cTn id="23" dur="500"/>
                                        <p:tgtEl>
                                          <p:spTgt spid="19"/>
                                        </p:tgtEl>
                                      </p:cBhvr>
                                    </p:animEffect>
                                  </p:childTnLst>
                                </p:cTn>
                              </p:par>
                              <p:par>
                                <p:cTn id="24" presetID="22" presetClass="entr" presetSubtype="8" fill="hold" nodeType="withEffect">
                                  <p:stCondLst>
                                    <p:cond delay="210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31" presetClass="entr" presetSubtype="0" fill="hold" grpId="0" nodeType="withEffect">
                                  <p:stCondLst>
                                    <p:cond delay="23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par>
                                <p:cTn id="33" presetID="22" presetClass="entr" presetSubtype="2" fill="hold" nodeType="withEffect">
                                  <p:stCondLst>
                                    <p:cond delay="2700"/>
                                  </p:stCondLst>
                                  <p:childTnLst>
                                    <p:set>
                                      <p:cBhvr>
                                        <p:cTn id="34" dur="1" fill="hold">
                                          <p:stCondLst>
                                            <p:cond delay="0"/>
                                          </p:stCondLst>
                                        </p:cTn>
                                        <p:tgtEl>
                                          <p:spTgt spid="28"/>
                                        </p:tgtEl>
                                        <p:attrNameLst>
                                          <p:attrName>style.visibility</p:attrName>
                                        </p:attrNameLst>
                                      </p:cBhvr>
                                      <p:to>
                                        <p:strVal val="visible"/>
                                      </p:to>
                                    </p:set>
                                    <p:animEffect transition="in" filter="wipe(right)">
                                      <p:cBhvr>
                                        <p:cTn id="35" dur="500"/>
                                        <p:tgtEl>
                                          <p:spTgt spid="28"/>
                                        </p:tgtEl>
                                      </p:cBhvr>
                                    </p:animEffect>
                                  </p:childTnLst>
                                </p:cTn>
                              </p:par>
                              <p:par>
                                <p:cTn id="36" presetID="31" presetClass="entr" presetSubtype="0" fill="hold" grpId="0" nodeType="withEffect">
                                  <p:stCondLst>
                                    <p:cond delay="29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90"/>
                                          </p:val>
                                        </p:tav>
                                        <p:tav tm="100000">
                                          <p:val>
                                            <p:fltVal val="0"/>
                                          </p:val>
                                        </p:tav>
                                      </p:tavLst>
                                    </p:anim>
                                    <p:animEffect transition="in" filter="fade">
                                      <p:cBhvr>
                                        <p:cTn id="41" dur="500"/>
                                        <p:tgtEl>
                                          <p:spTgt spid="27"/>
                                        </p:tgtEl>
                                      </p:cBhvr>
                                    </p:animEffect>
                                  </p:childTnLst>
                                </p:cTn>
                              </p:par>
                              <p:par>
                                <p:cTn id="42" presetID="22" presetClass="entr" presetSubtype="8" fill="hold" nodeType="withEffect">
                                  <p:stCondLst>
                                    <p:cond delay="330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31" presetClass="entr" presetSubtype="0" fill="hold" grpId="0" nodeType="withEffect">
                                  <p:stCondLst>
                                    <p:cond delay="350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 calcmode="lin" valueType="num">
                                      <p:cBhvr>
                                        <p:cTn id="49" dur="500" fill="hold"/>
                                        <p:tgtEl>
                                          <p:spTgt spid="29"/>
                                        </p:tgtEl>
                                        <p:attrNameLst>
                                          <p:attrName>style.rotation</p:attrName>
                                        </p:attrNameLst>
                                      </p:cBhvr>
                                      <p:tavLst>
                                        <p:tav tm="0">
                                          <p:val>
                                            <p:fltVal val="90"/>
                                          </p:val>
                                        </p:tav>
                                        <p:tav tm="100000">
                                          <p:val>
                                            <p:fltVal val="0"/>
                                          </p:val>
                                        </p:tav>
                                      </p:tavLst>
                                    </p:anim>
                                    <p:animEffect transition="in" filter="fade">
                                      <p:cBhvr>
                                        <p:cTn id="50" dur="500"/>
                                        <p:tgtEl>
                                          <p:spTgt spid="29"/>
                                        </p:tgtEl>
                                      </p:cBhvr>
                                    </p:animEffect>
                                  </p:childTnLst>
                                </p:cTn>
                              </p:par>
                              <p:par>
                                <p:cTn id="51" presetID="22" presetClass="entr" presetSubtype="8" fill="hold" nodeType="withEffect">
                                  <p:stCondLst>
                                    <p:cond delay="330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par>
                                <p:cTn id="54" presetID="22" presetClass="entr" presetSubtype="8" fill="hold" nodeType="withEffect">
                                  <p:stCondLst>
                                    <p:cond delay="330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par>
                                <p:cTn id="57" presetID="22" presetClass="entr" presetSubtype="8" fill="hold" nodeType="withEffect">
                                  <p:stCondLst>
                                    <p:cond delay="330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par>
                                <p:cTn id="60" presetID="31" presetClass="entr" presetSubtype="0" fill="hold" grpId="0" nodeType="withEffect">
                                  <p:stCondLst>
                                    <p:cond delay="350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 calcmode="lin" valueType="num">
                                      <p:cBhvr>
                                        <p:cTn id="64" dur="500" fill="hold"/>
                                        <p:tgtEl>
                                          <p:spTgt spid="50"/>
                                        </p:tgtEl>
                                        <p:attrNameLst>
                                          <p:attrName>style.rotation</p:attrName>
                                        </p:attrNameLst>
                                      </p:cBhvr>
                                      <p:tavLst>
                                        <p:tav tm="0">
                                          <p:val>
                                            <p:fltVal val="90"/>
                                          </p:val>
                                        </p:tav>
                                        <p:tav tm="100000">
                                          <p:val>
                                            <p:fltVal val="0"/>
                                          </p:val>
                                        </p:tav>
                                      </p:tavLst>
                                    </p:anim>
                                    <p:animEffect transition="in" filter="fade">
                                      <p:cBhvr>
                                        <p:cTn id="65" dur="500"/>
                                        <p:tgtEl>
                                          <p:spTgt spid="50"/>
                                        </p:tgtEl>
                                      </p:cBhvr>
                                    </p:animEffect>
                                  </p:childTnLst>
                                </p:cTn>
                              </p:par>
                              <p:par>
                                <p:cTn id="66" presetID="31" presetClass="entr" presetSubtype="0" fill="hold" grpId="0" nodeType="withEffect">
                                  <p:stCondLst>
                                    <p:cond delay="350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 calcmode="lin" valueType="num">
                                      <p:cBhvr>
                                        <p:cTn id="70" dur="500" fill="hold"/>
                                        <p:tgtEl>
                                          <p:spTgt spid="51"/>
                                        </p:tgtEl>
                                        <p:attrNameLst>
                                          <p:attrName>style.rotation</p:attrName>
                                        </p:attrNameLst>
                                      </p:cBhvr>
                                      <p:tavLst>
                                        <p:tav tm="0">
                                          <p:val>
                                            <p:fltVal val="90"/>
                                          </p:val>
                                        </p:tav>
                                        <p:tav tm="100000">
                                          <p:val>
                                            <p:fltVal val="0"/>
                                          </p:val>
                                        </p:tav>
                                      </p:tavLst>
                                    </p:anim>
                                    <p:animEffect transition="in" filter="fade">
                                      <p:cBhvr>
                                        <p:cTn id="71" dur="500"/>
                                        <p:tgtEl>
                                          <p:spTgt spid="51"/>
                                        </p:tgtEl>
                                      </p:cBhvr>
                                    </p:animEffect>
                                  </p:childTnLst>
                                </p:cTn>
                              </p:par>
                              <p:par>
                                <p:cTn id="72" presetID="31" presetClass="entr" presetSubtype="0" fill="hold" grpId="0" nodeType="withEffect">
                                  <p:stCondLst>
                                    <p:cond delay="3500"/>
                                  </p:stCondLst>
                                  <p:childTnLst>
                                    <p:set>
                                      <p:cBhvr>
                                        <p:cTn id="73" dur="1" fill="hold">
                                          <p:stCondLst>
                                            <p:cond delay="0"/>
                                          </p:stCondLst>
                                        </p:cTn>
                                        <p:tgtEl>
                                          <p:spTgt spid="52"/>
                                        </p:tgtEl>
                                        <p:attrNameLst>
                                          <p:attrName>style.visibility</p:attrName>
                                        </p:attrNameLst>
                                      </p:cBhvr>
                                      <p:to>
                                        <p:strVal val="visible"/>
                                      </p:to>
                                    </p:set>
                                    <p:anim calcmode="lin" valueType="num">
                                      <p:cBhvr>
                                        <p:cTn id="74" dur="500" fill="hold"/>
                                        <p:tgtEl>
                                          <p:spTgt spid="52"/>
                                        </p:tgtEl>
                                        <p:attrNameLst>
                                          <p:attrName>ppt_w</p:attrName>
                                        </p:attrNameLst>
                                      </p:cBhvr>
                                      <p:tavLst>
                                        <p:tav tm="0">
                                          <p:val>
                                            <p:fltVal val="0"/>
                                          </p:val>
                                        </p:tav>
                                        <p:tav tm="100000">
                                          <p:val>
                                            <p:strVal val="#ppt_w"/>
                                          </p:val>
                                        </p:tav>
                                      </p:tavLst>
                                    </p:anim>
                                    <p:anim calcmode="lin" valueType="num">
                                      <p:cBhvr>
                                        <p:cTn id="75" dur="500" fill="hold"/>
                                        <p:tgtEl>
                                          <p:spTgt spid="52"/>
                                        </p:tgtEl>
                                        <p:attrNameLst>
                                          <p:attrName>ppt_h</p:attrName>
                                        </p:attrNameLst>
                                      </p:cBhvr>
                                      <p:tavLst>
                                        <p:tav tm="0">
                                          <p:val>
                                            <p:fltVal val="0"/>
                                          </p:val>
                                        </p:tav>
                                        <p:tav tm="100000">
                                          <p:val>
                                            <p:strVal val="#ppt_h"/>
                                          </p:val>
                                        </p:tav>
                                      </p:tavLst>
                                    </p:anim>
                                    <p:anim calcmode="lin" valueType="num">
                                      <p:cBhvr>
                                        <p:cTn id="76" dur="500" fill="hold"/>
                                        <p:tgtEl>
                                          <p:spTgt spid="52"/>
                                        </p:tgtEl>
                                        <p:attrNameLst>
                                          <p:attrName>style.rotation</p:attrName>
                                        </p:attrNameLst>
                                      </p:cBhvr>
                                      <p:tavLst>
                                        <p:tav tm="0">
                                          <p:val>
                                            <p:fltVal val="90"/>
                                          </p:val>
                                        </p:tav>
                                        <p:tav tm="100000">
                                          <p:val>
                                            <p:fltVal val="0"/>
                                          </p:val>
                                        </p:tav>
                                      </p:tavLst>
                                    </p:anim>
                                    <p:animEffect transition="in" filter="fade">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circle(in)">
                                      <p:cBhvr>
                                        <p:cTn id="82" dur="20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circle(in)">
                                      <p:cBhvr>
                                        <p:cTn id="87" dur="20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circle(in)">
                                      <p:cBhvr>
                                        <p:cTn id="92" dur="20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circle(in)">
                                      <p:cBhvr>
                                        <p:cTn id="97" dur="20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circle(in)">
                                      <p:cBhvr>
                                        <p:cTn id="102" dur="20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circle(in)">
                                      <p:cBhvr>
                                        <p:cTn id="107" dur="20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circle(in)">
                                      <p:cBhvr>
                                        <p:cTn id="1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7" grpId="0" bldLvl="0" animBg="1"/>
      <p:bldP spid="29" grpId="0" bldLvl="0" animBg="1"/>
      <p:bldP spid="50" grpId="0" bldLvl="0" animBg="1"/>
      <p:bldP spid="51" grpId="0" bldLvl="0" animBg="1"/>
      <p:bldP spid="52" grpId="0" bldLvl="0" animBg="1"/>
      <p:bldP spid="43" grpId="0"/>
      <p:bldP spid="43" grpId="1"/>
      <p:bldP spid="39" grpId="0"/>
      <p:bldP spid="39" grpId="1"/>
      <p:bldP spid="45" grpId="0"/>
      <p:bldP spid="45" grpId="1"/>
      <p:bldP spid="41" grpId="0"/>
      <p:bldP spid="41" grpId="1"/>
      <p:bldP spid="31" grpId="0"/>
      <p:bldP spid="31" grpId="1"/>
      <p:bldP spid="34" grpId="0"/>
      <p:bldP spid="34" grpId="1"/>
      <p:bldP spid="37" grpId="0"/>
      <p:bldP spid="3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455670" cy="521970"/>
          </a:xfrm>
          <a:prstGeom prst="rect">
            <a:avLst/>
          </a:prstGeom>
          <a:noFill/>
        </p:spPr>
        <p:txBody>
          <a:bodyPr wrap="square" rtlCol="0">
            <a:spAutoFit/>
          </a:bodyPr>
          <a:p>
            <a:r>
              <a:rPr lang="zh-CN" altLang="en-US" sz="2800" b="1" spc="300" dirty="0">
                <a:solidFill>
                  <a:schemeClr val="tx1">
                    <a:lumMod val="75000"/>
                    <a:lumOff val="25000"/>
                  </a:schemeClr>
                </a:solidFill>
              </a:rPr>
              <a:t>措施；方案；计划</a:t>
            </a:r>
            <a:endParaRPr lang="zh-CN" altLang="en-US" sz="2800" b="1" spc="300" dirty="0">
              <a:solidFill>
                <a:schemeClr val="tx1">
                  <a:lumMod val="75000"/>
                  <a:lumOff val="25000"/>
                </a:schemeClr>
              </a:solidFill>
            </a:endParaRPr>
          </a:p>
        </p:txBody>
      </p:sp>
      <p:sp>
        <p:nvSpPr>
          <p:cNvPr id="13" name="矩形 12"/>
          <p:cNvSpPr/>
          <p:nvPr/>
        </p:nvSpPr>
        <p:spPr>
          <a:xfrm>
            <a:off x="474368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963160" y="309245"/>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plan; measure</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545330"/>
                <a:gridCol w="7114540"/>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1</a:t>
                      </a:r>
                      <a:r>
                        <a:rPr lang="zh-CN" altLang="en-US" sz="2400"/>
                        <a:t>. 周密的</a:t>
                      </a:r>
                      <a:r>
                        <a:rPr lang="en-US" altLang="zh-CN" sz="2400"/>
                        <a:t>/ 可行的</a:t>
                      </a:r>
                      <a:r>
                        <a:rPr lang="zh-CN" altLang="en-US" sz="2400"/>
                        <a:t>方案</a:t>
                      </a:r>
                      <a:r>
                        <a:rPr lang="en-US" altLang="zh-CN" sz="2400"/>
                        <a:t>//养老金计划</a:t>
                      </a:r>
                      <a:endParaRPr lang="en-US" altLang="zh-CN" sz="2400"/>
                    </a:p>
                    <a:p>
                      <a:pPr fontAlgn="auto">
                        <a:lnSpc>
                          <a:spcPts val="3580"/>
                        </a:lnSpc>
                        <a:buNone/>
                      </a:pPr>
                      <a:r>
                        <a:rPr lang="en-US" altLang="zh-CN" sz="2400"/>
                        <a:t>2.</a:t>
                      </a:r>
                      <a:r>
                        <a:rPr lang="zh-CN" altLang="en-US" sz="2400"/>
                        <a:t> 推行</a:t>
                      </a:r>
                      <a:r>
                        <a:rPr lang="en-US" altLang="zh-CN" sz="2400"/>
                        <a:t>/</a:t>
                      </a:r>
                      <a:r>
                        <a:rPr lang="zh-CN" altLang="en-US" sz="2400"/>
                        <a:t>实施加强学校和业界之间联系的方案</a:t>
                      </a:r>
                      <a:endParaRPr lang="zh-CN" altLang="en-US" sz="2400"/>
                    </a:p>
                    <a:p>
                      <a:pPr fontAlgn="auto">
                        <a:lnSpc>
                          <a:spcPts val="3580"/>
                        </a:lnSpc>
                        <a:buNone/>
                      </a:pPr>
                      <a:r>
                        <a:rPr lang="en-US" altLang="zh-CN" sz="2400"/>
                        <a:t>3. </a:t>
                      </a:r>
                      <a:r>
                        <a:rPr lang="zh-CN" altLang="en-US" sz="2400"/>
                        <a:t>年度计划草案或者初步方案，其中包括预期目标和重要指标、主要政策措施以及重点建设项目投资计划</a:t>
                      </a:r>
                      <a:endParaRPr lang="zh-CN" altLang="en-US" sz="2400"/>
                    </a:p>
                    <a:p>
                      <a:pPr fontAlgn="auto">
                        <a:lnSpc>
                          <a:spcPts val="3580"/>
                        </a:lnSpc>
                        <a:buNone/>
                      </a:pP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608330" y="1332865"/>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scheme </a:t>
            </a:r>
            <a:r>
              <a:rPr lang="en-US" sz="1600" b="1" i="1">
                <a:solidFill>
                  <a:schemeClr val="bg1"/>
                </a:solidFill>
                <a:latin typeface="Times New Roman" panose="02020603050405020304" pitchFamily="18" charset="0"/>
                <a:cs typeface="Times New Roman" panose="02020603050405020304" pitchFamily="18" charset="0"/>
                <a:sym typeface="+mn-ea"/>
              </a:rPr>
              <a:t>/skiːm/ n. 计划； 方案   vt. 计划；策划</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4789170" y="4618355"/>
            <a:ext cx="7175500" cy="1845310"/>
          </a:xfrm>
          <a:prstGeom prst="rect">
            <a:avLst/>
          </a:prstGeom>
          <a:noFill/>
        </p:spPr>
        <p:txBody>
          <a:bodyPr wrap="square" rtlCol="0" anchor="t">
            <a:spAutoFit/>
          </a:bodyPr>
          <a:p>
            <a:r>
              <a:rPr lang="en-US" sz="2400" b="1"/>
              <a:t>3</a:t>
            </a:r>
            <a:r>
              <a:rPr sz="2400" b="1"/>
              <a:t>.</a:t>
            </a:r>
            <a:r>
              <a:rPr lang="en-US" sz="2400" b="1"/>
              <a:t>t</a:t>
            </a:r>
            <a:r>
              <a:rPr sz="2400" b="1"/>
              <a:t>he annual plan draft or the </a:t>
            </a:r>
            <a:r>
              <a:rPr sz="2400" b="1" u="sng"/>
              <a:t>initial</a:t>
            </a:r>
            <a:r>
              <a:rPr sz="2400" b="1"/>
              <a:t> </a:t>
            </a:r>
            <a:r>
              <a:rPr sz="2400" b="1">
                <a:solidFill>
                  <a:srgbClr val="0070C0"/>
                </a:solidFill>
              </a:rPr>
              <a:t>scheme</a:t>
            </a:r>
            <a:r>
              <a:rPr sz="2400" b="1"/>
              <a:t>, including desired aims, important targets, major policies and measures and the investment plan for key construction projects</a:t>
            </a:r>
            <a:r>
              <a:rPr lang="en-US" sz="2400" b="1"/>
              <a:t>.</a:t>
            </a:r>
            <a:endParaRPr sz="2400" b="1"/>
          </a:p>
          <a:p>
            <a:pPr marL="285750" indent="-285750">
              <a:buFont typeface="Arial" panose="020B0604020202020204" pitchFamily="34" charset="0"/>
              <a:buChar char="•"/>
            </a:pPr>
            <a:r>
              <a:rPr lang="zh-CN" altLang="en-US" i="1">
                <a:sym typeface="+mn-ea"/>
              </a:rPr>
              <a:t>initial /ɪˈnɪʃl/ adj. 最初的；开始的；</a:t>
            </a:r>
            <a:endParaRPr lang="zh-CN" altLang="en-US" i="1">
              <a:sym typeface="+mn-ea"/>
            </a:endParaRPr>
          </a:p>
        </p:txBody>
      </p:sp>
      <p:sp>
        <p:nvSpPr>
          <p:cNvPr id="2" name="文本框 1"/>
          <p:cNvSpPr txBox="1"/>
          <p:nvPr/>
        </p:nvSpPr>
        <p:spPr>
          <a:xfrm>
            <a:off x="4743450" y="2065655"/>
            <a:ext cx="7176135" cy="1660525"/>
          </a:xfrm>
          <a:prstGeom prst="rect">
            <a:avLst/>
          </a:prstGeom>
          <a:noFill/>
        </p:spPr>
        <p:txBody>
          <a:bodyPr wrap="square" rtlCol="0" anchor="t">
            <a:spAutoFit/>
          </a:bodyPr>
          <a:p>
            <a:r>
              <a:rPr lang="en-US" sz="2400" b="1"/>
              <a:t>1.</a:t>
            </a:r>
            <a:r>
              <a:rPr sz="2400" b="1"/>
              <a:t>an </a:t>
            </a:r>
            <a:r>
              <a:rPr sz="2400" b="1" u="sng"/>
              <a:t>elaborate</a:t>
            </a:r>
            <a:r>
              <a:rPr lang="en-US" sz="2400" b="1"/>
              <a:t>/ a </a:t>
            </a:r>
            <a:r>
              <a:rPr sz="2400" b="1" u="sng"/>
              <a:t>feasible</a:t>
            </a:r>
            <a:r>
              <a:rPr sz="2400" b="1"/>
              <a:t> </a:t>
            </a:r>
            <a:r>
              <a:rPr sz="2400" b="1">
                <a:solidFill>
                  <a:srgbClr val="0070C0"/>
                </a:solidFill>
              </a:rPr>
              <a:t>scheme</a:t>
            </a:r>
            <a:r>
              <a:rPr sz="2400" b="1"/>
              <a:t> </a:t>
            </a:r>
            <a:r>
              <a:rPr lang="en-US" sz="2400" b="1"/>
              <a:t>//</a:t>
            </a:r>
            <a:r>
              <a:rPr sz="2400" b="1"/>
              <a:t>a </a:t>
            </a:r>
            <a:r>
              <a:rPr sz="2400" b="1" u="sng"/>
              <a:t>pension</a:t>
            </a:r>
            <a:r>
              <a:rPr sz="2400" b="1"/>
              <a:t> </a:t>
            </a:r>
            <a:r>
              <a:rPr sz="2400" b="1">
                <a:solidFill>
                  <a:schemeClr val="accent4">
                    <a:lumMod val="50000"/>
                  </a:schemeClr>
                </a:solidFill>
              </a:rPr>
              <a:t>scheme</a:t>
            </a:r>
            <a:r>
              <a:rPr sz="2400" b="1"/>
              <a:t> </a:t>
            </a:r>
            <a:r>
              <a:rPr lang="en-US" sz="2400" b="1"/>
              <a:t>//</a:t>
            </a:r>
            <a:r>
              <a:rPr sz="2400" b="1"/>
              <a:t>a money-making </a:t>
            </a:r>
            <a:r>
              <a:rPr sz="2400" b="1">
                <a:solidFill>
                  <a:srgbClr val="0070C0"/>
                </a:solidFill>
              </a:rPr>
              <a:t>scheme</a:t>
            </a:r>
            <a:endParaRPr sz="2400" b="1"/>
          </a:p>
          <a:p>
            <a:pPr marL="285750" indent="-285750">
              <a:buFont typeface="Arial" panose="020B0604020202020204" pitchFamily="34" charset="0"/>
              <a:buChar char="•"/>
            </a:pPr>
            <a:r>
              <a:rPr lang="zh-CN" altLang="en-US" sz="1800" i="1"/>
              <a:t>elaborate /ɪ'læb(ə)rət/ adj. 精心制作的；详尽的；煞费苦心的</a:t>
            </a:r>
            <a:endParaRPr lang="zh-CN" altLang="en-US" sz="1800" i="1"/>
          </a:p>
          <a:p>
            <a:pPr marL="285750" indent="-285750">
              <a:buFont typeface="Arial" panose="020B0604020202020204" pitchFamily="34" charset="0"/>
              <a:buChar char="•"/>
            </a:pPr>
            <a:r>
              <a:rPr lang="zh-CN" altLang="en-US" sz="1800" i="1"/>
              <a:t>f</a:t>
            </a:r>
            <a:r>
              <a:rPr lang="zh-CN" altLang="en-US" sz="1800" i="1"/>
              <a:t>easible /ˈfiːzəbl/ adj. 可行的；可能的；可实行的</a:t>
            </a:r>
            <a:endParaRPr lang="zh-CN" altLang="en-US" sz="1800" i="1"/>
          </a:p>
          <a:p>
            <a:pPr marL="285750" indent="-285750">
              <a:buFont typeface="Arial" panose="020B0604020202020204" pitchFamily="34" charset="0"/>
              <a:buChar char="•"/>
            </a:pPr>
            <a:r>
              <a:rPr lang="zh-CN" altLang="en-US" sz="1800" i="1"/>
              <a:t>pension  /'penʃ(ə)n/ n. 退休金，抚恤金；津贴；膳宿费</a:t>
            </a:r>
            <a:endParaRPr lang="zh-CN" altLang="en-US" sz="1800" i="1"/>
          </a:p>
        </p:txBody>
      </p:sp>
      <p:sp>
        <p:nvSpPr>
          <p:cNvPr id="6" name="文本框 5"/>
          <p:cNvSpPr txBox="1"/>
          <p:nvPr/>
        </p:nvSpPr>
        <p:spPr>
          <a:xfrm>
            <a:off x="4743450" y="3749675"/>
            <a:ext cx="7093585" cy="829945"/>
          </a:xfrm>
          <a:prstGeom prst="rect">
            <a:avLst/>
          </a:prstGeom>
          <a:noFill/>
        </p:spPr>
        <p:txBody>
          <a:bodyPr wrap="square" rtlCol="0" anchor="t">
            <a:spAutoFit/>
          </a:bodyPr>
          <a:p>
            <a:r>
              <a:rPr lang="en-US" sz="2400" b="1"/>
              <a:t>2.</a:t>
            </a:r>
            <a:r>
              <a:rPr sz="2400" b="1"/>
              <a:t>to introduce/operate a </a:t>
            </a:r>
            <a:r>
              <a:rPr sz="2400" b="1">
                <a:solidFill>
                  <a:srgbClr val="0070C0"/>
                </a:solidFill>
              </a:rPr>
              <a:t>scheme</a:t>
            </a:r>
            <a:r>
              <a:rPr sz="2400" b="1"/>
              <a:t> to improve links between schools and industry</a:t>
            </a:r>
            <a:endParaRPr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455670" cy="521970"/>
          </a:xfrm>
          <a:prstGeom prst="rect">
            <a:avLst/>
          </a:prstGeom>
          <a:noFill/>
        </p:spPr>
        <p:txBody>
          <a:bodyPr wrap="square" rtlCol="0">
            <a:spAutoFit/>
          </a:bodyPr>
          <a:p>
            <a:r>
              <a:rPr lang="zh-CN" altLang="en-US" sz="2800" b="1" spc="300" dirty="0">
                <a:solidFill>
                  <a:schemeClr val="tx1">
                    <a:lumMod val="75000"/>
                    <a:lumOff val="25000"/>
                  </a:schemeClr>
                </a:solidFill>
              </a:rPr>
              <a:t>措施；方案；计划</a:t>
            </a:r>
            <a:endParaRPr lang="zh-CN" altLang="en-US" sz="2800" b="1" spc="300" dirty="0">
              <a:solidFill>
                <a:schemeClr val="tx1">
                  <a:lumMod val="75000"/>
                  <a:lumOff val="25000"/>
                </a:schemeClr>
              </a:solidFill>
            </a:endParaRPr>
          </a:p>
        </p:txBody>
      </p:sp>
      <p:sp>
        <p:nvSpPr>
          <p:cNvPr id="13" name="矩形 12"/>
          <p:cNvSpPr/>
          <p:nvPr/>
        </p:nvSpPr>
        <p:spPr>
          <a:xfrm>
            <a:off x="474368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963160" y="309245"/>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plan; measure</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333875"/>
                <a:gridCol w="732599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4</a:t>
                      </a:r>
                      <a:r>
                        <a:rPr lang="zh-CN" altLang="en-US" sz="2400"/>
                        <a:t>. </a:t>
                      </a:r>
                      <a:r>
                        <a:rPr sz="2400"/>
                        <a:t>按照预定时间</a:t>
                      </a:r>
                      <a:r>
                        <a:rPr lang="en-US" sz="2400"/>
                        <a:t>/ </a:t>
                      </a:r>
                      <a:r>
                        <a:rPr sz="2400"/>
                        <a:t>提前</a:t>
                      </a:r>
                      <a:r>
                        <a:rPr lang="en-US" sz="2400"/>
                        <a:t>/ </a:t>
                      </a:r>
                      <a:r>
                        <a:rPr sz="2400"/>
                        <a:t>按照预定计划</a:t>
                      </a:r>
                      <a:r>
                        <a:rPr lang="en-US" sz="2400"/>
                        <a:t>/ </a:t>
                      </a:r>
                      <a:r>
                        <a:rPr lang="zh-CN" sz="2400"/>
                        <a:t>紧凑的</a:t>
                      </a:r>
                      <a:r>
                        <a:rPr sz="2400"/>
                        <a:t>安排</a:t>
                      </a:r>
                      <a:r>
                        <a:rPr lang="en-US" sz="2400"/>
                        <a:t>/ </a:t>
                      </a:r>
                      <a:r>
                        <a:rPr sz="2400"/>
                        <a:t>列车时刻表</a:t>
                      </a:r>
                      <a:endParaRPr sz="2400"/>
                    </a:p>
                    <a:p>
                      <a:pPr fontAlgn="auto">
                        <a:lnSpc>
                          <a:spcPts val="3580"/>
                        </a:lnSpc>
                        <a:buNone/>
                      </a:pPr>
                      <a:r>
                        <a:rPr lang="en-US" sz="2400"/>
                        <a:t>5.</a:t>
                      </a:r>
                      <a:r>
                        <a:rPr sz="2400"/>
                        <a:t>环境因素都会影响交付计划和预算。</a:t>
                      </a:r>
                      <a:endParaRPr sz="2400"/>
                    </a:p>
                    <a:p>
                      <a:pPr fontAlgn="auto">
                        <a:lnSpc>
                          <a:spcPts val="3580"/>
                        </a:lnSpc>
                        <a:buNone/>
                      </a:pPr>
                      <a:r>
                        <a:rPr lang="en-US" sz="2400"/>
                        <a:t>6.</a:t>
                      </a:r>
                      <a:r>
                        <a:rPr sz="2400"/>
                        <a:t>如果你的健身计划与忙碌的时间表格格不入，那你很可能难以坚持下来。</a:t>
                      </a:r>
                      <a:endParaRPr sz="2400"/>
                    </a:p>
                  </a:txBody>
                  <a:tcPr/>
                </a:tc>
                <a:tc>
                  <a:txBody>
                    <a:bodyPr/>
                    <a:p>
                      <a:pPr>
                        <a:buNone/>
                      </a:pPr>
                      <a:endParaRPr lang="zh-CN" altLang="en-US"/>
                    </a:p>
                  </a:txBody>
                  <a:tcPr/>
                </a:tc>
              </a:tr>
            </a:tbl>
          </a:graphicData>
        </a:graphic>
      </p:graphicFrame>
      <p:sp>
        <p:nvSpPr>
          <p:cNvPr id="15" name="文本框 14"/>
          <p:cNvSpPr txBox="1"/>
          <p:nvPr/>
        </p:nvSpPr>
        <p:spPr>
          <a:xfrm>
            <a:off x="608330" y="1332865"/>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schedule </a:t>
            </a:r>
            <a:r>
              <a:rPr lang="en-US" sz="1600" b="1" i="1">
                <a:solidFill>
                  <a:schemeClr val="bg1"/>
                </a:solidFill>
                <a:latin typeface="Times New Roman" panose="02020603050405020304" pitchFamily="18" charset="0"/>
                <a:cs typeface="Times New Roman" panose="02020603050405020304" pitchFamily="18" charset="0"/>
                <a:sym typeface="+mn-ea"/>
              </a:rPr>
              <a:t> /ˈʃedjuːl/ n. 计划（表）；时间表；一览表；课程表     v. 安排，预定；</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4587240" y="4433570"/>
            <a:ext cx="7175500" cy="2030095"/>
          </a:xfrm>
          <a:prstGeom prst="rect">
            <a:avLst/>
          </a:prstGeom>
          <a:noFill/>
        </p:spPr>
        <p:txBody>
          <a:bodyPr wrap="square" rtlCol="0" anchor="t">
            <a:spAutoFit/>
          </a:bodyPr>
          <a:p>
            <a:r>
              <a:rPr lang="en-US" sz="2400" b="1"/>
              <a:t>6</a:t>
            </a:r>
            <a:r>
              <a:rPr sz="2400" b="1"/>
              <a:t>. </a:t>
            </a:r>
            <a:r>
              <a:rPr lang="en-US" sz="2400" b="1"/>
              <a:t>I</a:t>
            </a:r>
            <a:r>
              <a:rPr sz="2400" b="1"/>
              <a:t>f your </a:t>
            </a:r>
            <a:r>
              <a:rPr lang="en-US" sz="2400" b="1"/>
              <a:t>workout </a:t>
            </a:r>
            <a:r>
              <a:rPr sz="2400" b="1"/>
              <a:t>plan doesn</a:t>
            </a:r>
            <a:r>
              <a:rPr lang="en-US" sz="2400" b="1"/>
              <a:t>'</a:t>
            </a:r>
            <a:r>
              <a:rPr sz="2400" b="1"/>
              <a:t>t </a:t>
            </a:r>
            <a:r>
              <a:rPr sz="2400" b="1" u="sng"/>
              <a:t>mesh with</a:t>
            </a:r>
            <a:r>
              <a:rPr sz="2400" b="1"/>
              <a:t> your busy </a:t>
            </a:r>
            <a:r>
              <a:rPr sz="2400" b="1">
                <a:solidFill>
                  <a:srgbClr val="0070C0"/>
                </a:solidFill>
              </a:rPr>
              <a:t>schedule</a:t>
            </a:r>
            <a:r>
              <a:rPr sz="2400" b="1"/>
              <a:t>, you probably won</a:t>
            </a:r>
            <a:r>
              <a:rPr lang="en-US" sz="2400" b="1"/>
              <a:t>'</a:t>
            </a:r>
            <a:r>
              <a:rPr sz="2400" b="1"/>
              <a:t>t </a:t>
            </a:r>
            <a:r>
              <a:rPr sz="2400" b="1" u="sng"/>
              <a:t>stick with</a:t>
            </a:r>
            <a:r>
              <a:rPr sz="2400" b="1"/>
              <a:t> it. </a:t>
            </a:r>
            <a:endParaRPr sz="2400" b="1"/>
          </a:p>
          <a:p>
            <a:pPr marL="285750" indent="-285750">
              <a:buFont typeface="Arial" panose="020B0604020202020204" pitchFamily="34" charset="0"/>
              <a:buChar char="•"/>
            </a:pPr>
            <a:r>
              <a:rPr lang="zh-CN" altLang="en-US" i="1">
                <a:sym typeface="+mn-ea"/>
              </a:rPr>
              <a:t> mesh  /meʃ/ vi. 相啮合</a:t>
            </a:r>
            <a:endParaRPr lang="zh-CN" altLang="en-US" i="1">
              <a:sym typeface="+mn-ea"/>
            </a:endParaRPr>
          </a:p>
          <a:p>
            <a:pPr marL="285750" indent="-285750">
              <a:buFont typeface="Arial" panose="020B0604020202020204" pitchFamily="34" charset="0"/>
              <a:buChar char="•"/>
            </a:pPr>
            <a:r>
              <a:rPr lang="zh-CN" altLang="en-US" i="1">
                <a:sym typeface="+mn-ea"/>
              </a:rPr>
              <a:t>mesh with 紧密配合；和…充分融入；相配</a:t>
            </a:r>
            <a:endParaRPr lang="zh-CN" altLang="en-US" i="1">
              <a:sym typeface="+mn-ea"/>
            </a:endParaRPr>
          </a:p>
          <a:p>
            <a:pPr marL="285750" indent="-285750">
              <a:buFont typeface="Arial" panose="020B0604020202020204" pitchFamily="34" charset="0"/>
              <a:buChar char="•"/>
            </a:pPr>
            <a:r>
              <a:rPr lang="zh-CN" altLang="en-US" i="1">
                <a:sym typeface="+mn-ea"/>
              </a:rPr>
              <a:t>stick with 坚持；继续做；保持联系</a:t>
            </a:r>
            <a:endParaRPr lang="zh-CN" altLang="en-US" i="1">
              <a:sym typeface="+mn-ea"/>
            </a:endParaRPr>
          </a:p>
        </p:txBody>
      </p:sp>
      <p:sp>
        <p:nvSpPr>
          <p:cNvPr id="2" name="文本框 1"/>
          <p:cNvSpPr txBox="1"/>
          <p:nvPr/>
        </p:nvSpPr>
        <p:spPr>
          <a:xfrm>
            <a:off x="4587240" y="2192655"/>
            <a:ext cx="7331710" cy="829945"/>
          </a:xfrm>
          <a:prstGeom prst="rect">
            <a:avLst/>
          </a:prstGeom>
          <a:noFill/>
        </p:spPr>
        <p:txBody>
          <a:bodyPr wrap="square" rtlCol="0" anchor="t">
            <a:spAutoFit/>
          </a:bodyPr>
          <a:p>
            <a:r>
              <a:rPr lang="en-US" sz="2400" b="1"/>
              <a:t>4.</a:t>
            </a:r>
            <a:r>
              <a:rPr sz="2400" b="1"/>
              <a:t>on </a:t>
            </a:r>
            <a:r>
              <a:rPr sz="2400" b="1">
                <a:solidFill>
                  <a:srgbClr val="0070C0"/>
                </a:solidFill>
              </a:rPr>
              <a:t>schedule</a:t>
            </a:r>
            <a:r>
              <a:rPr sz="2400" b="1"/>
              <a:t> </a:t>
            </a:r>
            <a:r>
              <a:rPr lang="en-US" sz="2400" b="1"/>
              <a:t>/</a:t>
            </a:r>
            <a:r>
              <a:rPr sz="2400" b="1"/>
              <a:t>ahead of </a:t>
            </a:r>
            <a:r>
              <a:rPr sz="2400" b="1">
                <a:solidFill>
                  <a:srgbClr val="0070C0"/>
                </a:solidFill>
              </a:rPr>
              <a:t>schedule</a:t>
            </a:r>
            <a:r>
              <a:rPr sz="2400" b="1"/>
              <a:t> </a:t>
            </a:r>
            <a:r>
              <a:rPr lang="en-US" sz="2400" b="1"/>
              <a:t>/according to </a:t>
            </a:r>
            <a:r>
              <a:rPr sz="2400" b="1">
                <a:solidFill>
                  <a:srgbClr val="0070C0"/>
                </a:solidFill>
              </a:rPr>
              <a:t>schedule</a:t>
            </a:r>
            <a:r>
              <a:rPr sz="2400" b="1">
                <a:solidFill>
                  <a:schemeClr val="accent4">
                    <a:lumMod val="50000"/>
                  </a:schemeClr>
                </a:solidFill>
              </a:rPr>
              <a:t> </a:t>
            </a:r>
            <a:r>
              <a:rPr lang="en-US" sz="2400" b="1"/>
              <a:t>/a tight </a:t>
            </a:r>
            <a:r>
              <a:rPr sz="2400" b="1">
                <a:solidFill>
                  <a:srgbClr val="0070C0"/>
                </a:solidFill>
              </a:rPr>
              <a:t>schedule</a:t>
            </a:r>
            <a:r>
              <a:rPr lang="en-US" sz="2400" b="1"/>
              <a:t> /a train </a:t>
            </a:r>
            <a:r>
              <a:rPr sz="2400" b="1">
                <a:solidFill>
                  <a:schemeClr val="accent4">
                    <a:lumMod val="50000"/>
                  </a:schemeClr>
                </a:solidFill>
              </a:rPr>
              <a:t>schedule</a:t>
            </a:r>
            <a:r>
              <a:rPr lang="en-US" sz="2400" b="1"/>
              <a:t> </a:t>
            </a:r>
            <a:endParaRPr lang="zh-CN" altLang="en-US" sz="1800" i="1"/>
          </a:p>
        </p:txBody>
      </p:sp>
      <p:sp>
        <p:nvSpPr>
          <p:cNvPr id="6" name="文本框 5"/>
          <p:cNvSpPr txBox="1"/>
          <p:nvPr/>
        </p:nvSpPr>
        <p:spPr>
          <a:xfrm>
            <a:off x="4587240" y="3174365"/>
            <a:ext cx="7331710" cy="1106805"/>
          </a:xfrm>
          <a:prstGeom prst="rect">
            <a:avLst/>
          </a:prstGeom>
          <a:noFill/>
        </p:spPr>
        <p:txBody>
          <a:bodyPr wrap="square" rtlCol="0" anchor="t">
            <a:spAutoFit/>
          </a:bodyPr>
          <a:p>
            <a:r>
              <a:rPr lang="en-US" sz="2400" b="1"/>
              <a:t>5.T</a:t>
            </a:r>
            <a:r>
              <a:rPr sz="2400" b="1"/>
              <a:t>he environmental factors affect delivery </a:t>
            </a:r>
            <a:r>
              <a:rPr sz="2400" b="1">
                <a:solidFill>
                  <a:srgbClr val="0070C0"/>
                </a:solidFill>
              </a:rPr>
              <a:t>schedule</a:t>
            </a:r>
            <a:r>
              <a:rPr sz="2400" b="1">
                <a:solidFill>
                  <a:schemeClr val="accent4">
                    <a:lumMod val="50000"/>
                  </a:schemeClr>
                </a:solidFill>
              </a:rPr>
              <a:t> </a:t>
            </a:r>
            <a:r>
              <a:rPr sz="2400" b="1"/>
              <a:t>and budget. </a:t>
            </a:r>
            <a:endParaRPr sz="2400" b="1"/>
          </a:p>
          <a:p>
            <a:pPr marL="285750" indent="-285750" algn="l">
              <a:buClrTx/>
              <a:buSzTx/>
              <a:buFont typeface="Arial" panose="020B0604020202020204" pitchFamily="34" charset="0"/>
              <a:buChar char="•"/>
            </a:pPr>
            <a:r>
              <a:rPr lang="zh-CN" altLang="en-US" i="1">
                <a:sym typeface="+mn-ea"/>
              </a:rPr>
              <a:t>delivery /dɪˈlɪvəri/ n. [贸易] 交付；分娩；递送</a:t>
            </a:r>
            <a:endParaRPr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455670" cy="521970"/>
          </a:xfrm>
          <a:prstGeom prst="rect">
            <a:avLst/>
          </a:prstGeom>
          <a:noFill/>
        </p:spPr>
        <p:txBody>
          <a:bodyPr wrap="square" rtlCol="0">
            <a:spAutoFit/>
          </a:bodyPr>
          <a:p>
            <a:r>
              <a:rPr lang="zh-CN" altLang="en-US" sz="2800" b="1" spc="300" dirty="0">
                <a:solidFill>
                  <a:schemeClr val="tx1">
                    <a:lumMod val="75000"/>
                    <a:lumOff val="25000"/>
                  </a:schemeClr>
                </a:solidFill>
              </a:rPr>
              <a:t>措施；方案；计划</a:t>
            </a:r>
            <a:endParaRPr lang="zh-CN" altLang="en-US" sz="2800" b="1" spc="300" dirty="0">
              <a:solidFill>
                <a:schemeClr val="tx1">
                  <a:lumMod val="75000"/>
                  <a:lumOff val="25000"/>
                </a:schemeClr>
              </a:solidFill>
            </a:endParaRPr>
          </a:p>
        </p:txBody>
      </p:sp>
      <p:sp>
        <p:nvSpPr>
          <p:cNvPr id="13" name="矩形 12"/>
          <p:cNvSpPr/>
          <p:nvPr/>
        </p:nvSpPr>
        <p:spPr>
          <a:xfrm>
            <a:off x="474368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963160" y="309245"/>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plan; measure</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3882390"/>
                <a:gridCol w="7777480"/>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7</a:t>
                      </a:r>
                      <a:r>
                        <a:rPr lang="zh-CN" altLang="en-US" sz="2400"/>
                        <a:t>.</a:t>
                      </a:r>
                      <a:r>
                        <a:rPr sz="2400"/>
                        <a:t>由于威胁从未形成，我们没有必要采取任何真正的对策。</a:t>
                      </a:r>
                      <a:endParaRPr sz="2400"/>
                    </a:p>
                    <a:p>
                      <a:pPr fontAlgn="auto">
                        <a:lnSpc>
                          <a:spcPts val="3580"/>
                        </a:lnSpc>
                        <a:buNone/>
                      </a:pPr>
                      <a:r>
                        <a:rPr lang="en-US" sz="2400"/>
                        <a:t>8.</a:t>
                      </a:r>
                      <a:r>
                        <a:rPr sz="2400"/>
                        <a:t> 如果发现对策不具成本效益，则残留的风险仍有待降低。</a:t>
                      </a:r>
                      <a:endParaRPr sz="2400"/>
                    </a:p>
                    <a:p>
                      <a:pPr fontAlgn="auto">
                        <a:lnSpc>
                          <a:spcPts val="3580"/>
                        </a:lnSpc>
                        <a:buNone/>
                      </a:pPr>
                      <a:r>
                        <a:rPr lang="en-US" sz="2400"/>
                        <a:t>9.</a:t>
                      </a:r>
                      <a:r>
                        <a:rPr sz="2400"/>
                        <a:t>这一策略在实验室中可行，但是到了办公室就不那么奏效了。</a:t>
                      </a:r>
                      <a:endParaRPr sz="2400"/>
                    </a:p>
                  </a:txBody>
                  <a:tcPr/>
                </a:tc>
                <a:tc>
                  <a:txBody>
                    <a:bodyPr/>
                    <a:p>
                      <a:pPr>
                        <a:buNone/>
                      </a:pPr>
                      <a:endParaRPr lang="zh-CN" altLang="en-US"/>
                    </a:p>
                  </a:txBody>
                  <a:tcPr/>
                </a:tc>
              </a:tr>
            </a:tbl>
          </a:graphicData>
        </a:graphic>
      </p:graphicFrame>
      <p:sp>
        <p:nvSpPr>
          <p:cNvPr id="15" name="文本框 14"/>
          <p:cNvSpPr txBox="1"/>
          <p:nvPr/>
        </p:nvSpPr>
        <p:spPr>
          <a:xfrm>
            <a:off x="608330" y="1156970"/>
            <a:ext cx="1040193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countermeasure </a:t>
            </a:r>
            <a:r>
              <a:rPr lang="en-US" sz="1600" b="1" i="1">
                <a:solidFill>
                  <a:schemeClr val="bg1"/>
                </a:solidFill>
                <a:latin typeface="Times New Roman" panose="02020603050405020304" pitchFamily="18" charset="0"/>
                <a:cs typeface="Times New Roman" panose="02020603050405020304" pitchFamily="18" charset="0"/>
                <a:sym typeface="+mn-ea"/>
              </a:rPr>
              <a:t>/ˈkaʊntəmeʒə(r)/ n. 对策；反措施；反抗手段</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strategy </a:t>
            </a:r>
            <a:r>
              <a:rPr lang="en-US" sz="1600" b="1" i="1">
                <a:solidFill>
                  <a:schemeClr val="bg1"/>
                </a:solidFill>
                <a:latin typeface="Times New Roman" panose="02020603050405020304" pitchFamily="18" charset="0"/>
                <a:cs typeface="Times New Roman" panose="02020603050405020304" pitchFamily="18" charset="0"/>
                <a:sym typeface="+mn-ea"/>
              </a:rPr>
              <a:t> /ˈstrætədʒi/ n. 战略，策略</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4163695" y="5356860"/>
            <a:ext cx="7755890" cy="1106805"/>
          </a:xfrm>
          <a:prstGeom prst="rect">
            <a:avLst/>
          </a:prstGeom>
          <a:noFill/>
        </p:spPr>
        <p:txBody>
          <a:bodyPr wrap="square" rtlCol="0" anchor="t">
            <a:spAutoFit/>
          </a:bodyPr>
          <a:p>
            <a:r>
              <a:rPr lang="en-US" sz="2400" b="1"/>
              <a:t>9</a:t>
            </a:r>
            <a:r>
              <a:rPr sz="2400" b="1"/>
              <a:t>.This </a:t>
            </a:r>
            <a:r>
              <a:rPr sz="2400" b="1">
                <a:solidFill>
                  <a:srgbClr val="0070C0"/>
                </a:solidFill>
              </a:rPr>
              <a:t>strategy</a:t>
            </a:r>
            <a:r>
              <a:rPr sz="2400" b="1"/>
              <a:t> works in the lab but would </a:t>
            </a:r>
            <a:r>
              <a:rPr sz="2400" b="1" u="sng"/>
              <a:t>not go over well </a:t>
            </a:r>
            <a:r>
              <a:rPr sz="2400" b="1"/>
              <a:t>in an office. </a:t>
            </a:r>
            <a:endParaRPr sz="2400" b="1"/>
          </a:p>
          <a:p>
            <a:pPr marL="285750" indent="-285750">
              <a:buFont typeface="Arial" panose="020B0604020202020204" pitchFamily="34" charset="0"/>
              <a:buChar char="•"/>
            </a:pPr>
            <a:r>
              <a:rPr lang="zh-CN" altLang="en-US" i="1">
                <a:sym typeface="+mn-ea"/>
              </a:rPr>
              <a:t>not go over well 不受欢迎；不奏效；不尽如人意。</a:t>
            </a:r>
            <a:endParaRPr lang="zh-CN" altLang="en-US" i="1">
              <a:sym typeface="+mn-ea"/>
            </a:endParaRPr>
          </a:p>
        </p:txBody>
      </p:sp>
      <p:sp>
        <p:nvSpPr>
          <p:cNvPr id="2" name="文本框 1"/>
          <p:cNvSpPr txBox="1"/>
          <p:nvPr/>
        </p:nvSpPr>
        <p:spPr>
          <a:xfrm>
            <a:off x="4164330" y="2110105"/>
            <a:ext cx="7755255" cy="1106805"/>
          </a:xfrm>
          <a:prstGeom prst="rect">
            <a:avLst/>
          </a:prstGeom>
          <a:noFill/>
        </p:spPr>
        <p:txBody>
          <a:bodyPr wrap="square" rtlCol="0" anchor="t">
            <a:spAutoFit/>
          </a:bodyPr>
          <a:p>
            <a:r>
              <a:rPr lang="en-US" sz="2400" b="1"/>
              <a:t>7.</a:t>
            </a:r>
            <a:r>
              <a:rPr sz="2400" b="1"/>
              <a:t> Because the threat never developed, we did  </a:t>
            </a:r>
            <a:r>
              <a:rPr sz="2400" b="1" u="sng"/>
              <a:t>n</a:t>
            </a:r>
            <a:r>
              <a:rPr lang="en-US" sz="2400" b="1" u="sng"/>
              <a:t>o</a:t>
            </a:r>
            <a:r>
              <a:rPr sz="2400" b="1" u="sng"/>
              <a:t>t </a:t>
            </a:r>
            <a:r>
              <a:rPr lang="en-US" sz="2400" b="1" u="sng"/>
              <a:t>necessarily</a:t>
            </a:r>
            <a:r>
              <a:rPr sz="2400" b="1"/>
              <a:t> take any real </a:t>
            </a:r>
            <a:r>
              <a:rPr sz="2400" b="1">
                <a:solidFill>
                  <a:srgbClr val="0070C0"/>
                </a:solidFill>
              </a:rPr>
              <a:t>countermeasures</a:t>
            </a:r>
            <a:r>
              <a:rPr sz="2400" b="1"/>
              <a:t>. </a:t>
            </a:r>
            <a:r>
              <a:rPr lang="en-US" sz="2400" b="1"/>
              <a:t> </a:t>
            </a:r>
            <a:endParaRPr lang="en-US" sz="2400" b="1"/>
          </a:p>
          <a:p>
            <a:pPr marL="285750" indent="-285750">
              <a:buFont typeface="Arial" panose="020B0604020202020204" pitchFamily="34" charset="0"/>
              <a:buChar char="•"/>
            </a:pPr>
            <a:r>
              <a:rPr lang="zh-CN" altLang="en-US" sz="1800" i="1"/>
              <a:t>not necessarily 未必，不一定</a:t>
            </a:r>
            <a:endParaRPr lang="zh-CN" altLang="en-US" sz="1800" i="1"/>
          </a:p>
        </p:txBody>
      </p:sp>
      <p:sp>
        <p:nvSpPr>
          <p:cNvPr id="6" name="文本框 5"/>
          <p:cNvSpPr txBox="1"/>
          <p:nvPr/>
        </p:nvSpPr>
        <p:spPr>
          <a:xfrm>
            <a:off x="4164330" y="3216910"/>
            <a:ext cx="7755890" cy="2030095"/>
          </a:xfrm>
          <a:prstGeom prst="rect">
            <a:avLst/>
          </a:prstGeom>
          <a:noFill/>
        </p:spPr>
        <p:txBody>
          <a:bodyPr wrap="square" rtlCol="0" anchor="t">
            <a:spAutoFit/>
          </a:bodyPr>
          <a:p>
            <a:r>
              <a:rPr lang="en-US" sz="2400" b="1"/>
              <a:t>8. </a:t>
            </a:r>
            <a:r>
              <a:rPr sz="2400" b="1"/>
              <a:t>If a </a:t>
            </a:r>
            <a:r>
              <a:rPr sz="2400" b="1">
                <a:solidFill>
                  <a:srgbClr val="0070C0"/>
                </a:solidFill>
              </a:rPr>
              <a:t>countermeasure</a:t>
            </a:r>
            <a:r>
              <a:rPr sz="2400" b="1"/>
              <a:t> is found not to be cost-effective, the </a:t>
            </a:r>
            <a:r>
              <a:rPr sz="2400" b="1" u="sng"/>
              <a:t>residual</a:t>
            </a:r>
            <a:r>
              <a:rPr sz="2400" b="1"/>
              <a:t> risks </a:t>
            </a:r>
            <a:r>
              <a:rPr lang="en-US" sz="2400" b="1"/>
              <a:t>will </a:t>
            </a:r>
            <a:r>
              <a:rPr sz="2400" b="1"/>
              <a:t>remain </a:t>
            </a:r>
            <a:r>
              <a:rPr lang="en-US" sz="2400" b="1"/>
              <a:t>to </a:t>
            </a:r>
            <a:r>
              <a:rPr sz="2400" b="1"/>
              <a:t>be </a:t>
            </a:r>
            <a:r>
              <a:rPr sz="2400" b="1" u="sng"/>
              <a:t>mitigated</a:t>
            </a:r>
            <a:r>
              <a:rPr sz="2400" b="1"/>
              <a:t>.</a:t>
            </a:r>
            <a:endParaRPr sz="2400" b="1"/>
          </a:p>
          <a:p>
            <a:pPr marL="285750" indent="-285750">
              <a:buFont typeface="Arial" panose="020B0604020202020204" pitchFamily="34" charset="0"/>
              <a:buChar char="•"/>
            </a:pPr>
            <a:r>
              <a:rPr lang="zh-CN" altLang="en-US" sz="1800" i="1"/>
              <a:t>residual  /rɪˈzɪdjuəl/ adj. （数量）剩余的；（物质状态在成因消失后）剩余的，残留的</a:t>
            </a:r>
            <a:endParaRPr lang="zh-CN" altLang="en-US" sz="1800" i="1"/>
          </a:p>
          <a:p>
            <a:pPr marL="285750" indent="-285750">
              <a:buFont typeface="Arial" panose="020B0604020202020204" pitchFamily="34" charset="0"/>
              <a:buChar char="•"/>
            </a:pPr>
            <a:r>
              <a:rPr lang="zh-CN" altLang="en-US" sz="1800" i="1"/>
              <a:t>mitigate /ˈmɪtɪɡeɪt/ v. 缓和，减轻</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0" y="1149781"/>
            <a:ext cx="12192000" cy="4374719"/>
            <a:chOff x="0" y="1149781"/>
            <a:chExt cx="12252596" cy="4374719"/>
          </a:xfrm>
          <a:solidFill>
            <a:schemeClr val="accent2">
              <a:lumMod val="50000"/>
            </a:schemeClr>
          </a:solidFill>
          <a:effectLst>
            <a:outerShdw blurRad="190500" dist="63500" dir="2700000" algn="tl" rotWithShape="0">
              <a:prstClr val="black">
                <a:alpha val="40000"/>
              </a:prstClr>
            </a:outerShdw>
          </a:effectLst>
        </p:grpSpPr>
        <p:sp>
          <p:nvSpPr>
            <p:cNvPr id="41" name="矩形 40"/>
            <p:cNvSpPr/>
            <p:nvPr/>
          </p:nvSpPr>
          <p:spPr>
            <a:xfrm>
              <a:off x="0" y="1149781"/>
              <a:ext cx="12252596" cy="4374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9857" y="1324083"/>
              <a:ext cx="11952883" cy="40261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3498" y="929489"/>
            <a:ext cx="12635918" cy="590688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9412" y="4547679"/>
            <a:ext cx="2066548" cy="181966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950" y="4609550"/>
            <a:ext cx="1076506" cy="169591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3972" y="4989905"/>
            <a:ext cx="1209976" cy="1991032"/>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205" y="3762245"/>
            <a:ext cx="3992522" cy="3573973"/>
          </a:xfrm>
          <a:prstGeom prst="rect">
            <a:avLst/>
          </a:prstGeom>
        </p:spPr>
      </p:pic>
      <p:sp>
        <p:nvSpPr>
          <p:cNvPr id="12" name="文本框 11"/>
          <p:cNvSpPr txBox="1"/>
          <p:nvPr/>
        </p:nvSpPr>
        <p:spPr>
          <a:xfrm>
            <a:off x="9525" y="1859915"/>
            <a:ext cx="12278360" cy="1630045"/>
          </a:xfrm>
          <a:prstGeom prst="rect">
            <a:avLst/>
          </a:prstGeom>
          <a:noFill/>
        </p:spPr>
        <p:txBody>
          <a:bodyPr wrap="square" rtlCol="0">
            <a:spAutoFit/>
          </a:bodyPr>
          <a:lstStyle/>
          <a:p>
            <a:pPr algn="ctr"/>
            <a:r>
              <a:rPr lang="zh-CN" altLang="en-US" sz="4000" b="1" spc="300" dirty="0">
                <a:solidFill>
                  <a:schemeClr val="bg1"/>
                </a:solidFill>
                <a:effectLst>
                  <a:outerShdw blurRad="127000" dist="76200" dir="2700000" algn="tl">
                    <a:srgbClr val="000000">
                      <a:alpha val="40000"/>
                    </a:srgbClr>
                  </a:outerShdw>
                </a:effectLst>
              </a:rPr>
              <a:t>概要写作 语料</a:t>
            </a:r>
            <a:r>
              <a:rPr lang="zh-CN" altLang="en-US" sz="4000" b="1" spc="300" dirty="0">
                <a:solidFill>
                  <a:schemeClr val="bg1"/>
                </a:solidFill>
                <a:effectLst>
                  <a:outerShdw blurRad="127000" dist="76200" dir="2700000" algn="tl">
                    <a:srgbClr val="000000">
                      <a:alpha val="40000"/>
                    </a:srgbClr>
                  </a:outerShdw>
                </a:effectLst>
                <a:sym typeface="+mn-ea"/>
              </a:rPr>
              <a:t>库</a:t>
            </a:r>
            <a:r>
              <a:rPr lang="en-US" altLang="zh-CN" sz="4000" b="1" spc="300" dirty="0">
                <a:solidFill>
                  <a:schemeClr val="bg1"/>
                </a:solidFill>
                <a:effectLst>
                  <a:outerShdw blurRad="127000" dist="76200" dir="2700000" algn="tl">
                    <a:srgbClr val="000000">
                      <a:alpha val="40000"/>
                    </a:srgbClr>
                  </a:outerShdw>
                </a:effectLst>
                <a:sym typeface="+mn-ea"/>
              </a:rPr>
              <a:t>-2--</a:t>
            </a:r>
            <a:r>
              <a:rPr lang="zh-CN" altLang="en-US" sz="4000" b="1" spc="300" dirty="0">
                <a:solidFill>
                  <a:schemeClr val="bg1"/>
                </a:solidFill>
                <a:effectLst>
                  <a:outerShdw blurRad="127000" dist="76200" dir="2700000" algn="tl">
                    <a:srgbClr val="000000">
                      <a:alpha val="40000"/>
                    </a:srgbClr>
                  </a:outerShdw>
                </a:effectLst>
                <a:sym typeface="+mn-ea"/>
              </a:rPr>
              <a:t>名词</a:t>
            </a:r>
            <a:r>
              <a:rPr lang="en-US" altLang="zh-CN" sz="2400" b="1" spc="300" dirty="0">
                <a:solidFill>
                  <a:schemeClr val="bg1"/>
                </a:solidFill>
                <a:effectLst>
                  <a:outerShdw blurRad="127000" dist="76200" dir="2700000" algn="tl">
                    <a:srgbClr val="000000">
                      <a:alpha val="40000"/>
                    </a:srgbClr>
                  </a:outerShdw>
                </a:effectLst>
                <a:sym typeface="+mn-ea"/>
              </a:rPr>
              <a:t>2-1</a:t>
            </a:r>
            <a:endParaRPr lang="zh-CN" altLang="en-US" sz="6600" b="1" spc="300" dirty="0">
              <a:solidFill>
                <a:schemeClr val="bg1"/>
              </a:solidFill>
              <a:effectLst>
                <a:outerShdw blurRad="127000" dist="76200" dir="2700000" algn="tl">
                  <a:srgbClr val="000000">
                    <a:alpha val="40000"/>
                  </a:srgbClr>
                </a:outerShdw>
              </a:effectLst>
            </a:endParaRPr>
          </a:p>
          <a:p>
            <a:pPr algn="ctr"/>
            <a:r>
              <a:rPr lang="en-US" altLang="zh-CN" sz="6000" b="1" spc="300" dirty="0">
                <a:solidFill>
                  <a:schemeClr val="bg1"/>
                </a:solidFill>
                <a:effectLst>
                  <a:outerShdw blurRad="127000" dist="76200" dir="2700000" algn="tl">
                    <a:srgbClr val="000000">
                      <a:alpha val="40000"/>
                    </a:srgbClr>
                  </a:outerShdw>
                </a:effectLst>
              </a:rPr>
              <a:t>Word bank for p</a:t>
            </a:r>
            <a:r>
              <a:rPr lang="zh-CN" altLang="en-US" sz="6000" b="1" spc="300" dirty="0">
                <a:solidFill>
                  <a:schemeClr val="bg1"/>
                </a:solidFill>
                <a:effectLst>
                  <a:outerShdw blurRad="127000" dist="76200" dir="2700000" algn="tl">
                    <a:srgbClr val="000000">
                      <a:alpha val="40000"/>
                    </a:srgbClr>
                  </a:outerShdw>
                </a:effectLst>
              </a:rPr>
              <a:t>araphrase</a:t>
            </a:r>
            <a:endParaRPr lang="zh-CN" altLang="en-US" sz="6000" b="1" spc="300" dirty="0">
              <a:solidFill>
                <a:schemeClr val="bg1"/>
              </a:solidFill>
              <a:effectLst>
                <a:outerShdw blurRad="127000" dist="76200" dir="2700000" algn="tl">
                  <a:srgbClr val="000000">
                    <a:alpha val="40000"/>
                  </a:srgbClr>
                </a:outerShdw>
              </a:effectLst>
            </a:endParaRPr>
          </a:p>
        </p:txBody>
      </p:sp>
      <p:grpSp>
        <p:nvGrpSpPr>
          <p:cNvPr id="37" name="组合 36"/>
          <p:cNvGrpSpPr/>
          <p:nvPr/>
        </p:nvGrpSpPr>
        <p:grpSpPr>
          <a:xfrm>
            <a:off x="3688715" y="4402455"/>
            <a:ext cx="4212590" cy="398780"/>
            <a:chOff x="2619412" y="3356990"/>
            <a:chExt cx="6985757" cy="398897"/>
          </a:xfrm>
        </p:grpSpPr>
        <p:sp>
          <p:nvSpPr>
            <p:cNvPr id="16" name="文本框 15"/>
            <p:cNvSpPr txBox="1"/>
            <p:nvPr/>
          </p:nvSpPr>
          <p:spPr>
            <a:xfrm>
              <a:off x="3439538" y="3356990"/>
              <a:ext cx="5345506" cy="398897"/>
            </a:xfrm>
            <a:prstGeom prst="rect">
              <a:avLst/>
            </a:prstGeom>
            <a:noFill/>
          </p:spPr>
          <p:txBody>
            <a:bodyPr wrap="square" rtlCol="0">
              <a:spAutoFit/>
            </a:bodyPr>
            <a:lstStyle/>
            <a:p>
              <a:pPr algn="dist"/>
              <a:r>
                <a:rPr lang="zh-CN" altLang="en-US" sz="2000" b="1" dirty="0" smtClean="0">
                  <a:solidFill>
                    <a:schemeClr val="bg1"/>
                  </a:solidFill>
                </a:rPr>
                <a:t>浙江省常山一中  吴俊峰</a:t>
              </a:r>
              <a:endParaRPr lang="zh-CN" altLang="en-US" sz="2000" b="1" dirty="0" smtClean="0">
                <a:solidFill>
                  <a:schemeClr val="bg1"/>
                </a:solidFill>
              </a:endParaRPr>
            </a:p>
          </p:txBody>
        </p:sp>
        <p:cxnSp>
          <p:nvCxnSpPr>
            <p:cNvPr id="36" name="直接连接符 35"/>
            <p:cNvCxnSpPr/>
            <p:nvPr/>
          </p:nvCxnSpPr>
          <p:spPr>
            <a:xfrm flipH="1">
              <a:off x="2619412"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8938456" y="3526267"/>
              <a:ext cx="6667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6">
            <a:extLst>
              <a:ext uri="{BEBA8EAE-BF5A-486C-A8C5-ECC9F3942E4B}">
                <a14:imgProps xmlns:a14="http://schemas.microsoft.com/office/drawing/2010/main">
                  <a14:imgLayer r:embed="rId7">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395938" y="173915"/>
            <a:ext cx="1826937" cy="1685925"/>
          </a:xfrm>
          <a:prstGeom prst="rect">
            <a:avLst/>
          </a:prstGeom>
        </p:spPr>
      </p:pic>
      <p:sp>
        <p:nvSpPr>
          <p:cNvPr id="6" name="矩形 5"/>
          <p:cNvSpPr/>
          <p:nvPr/>
        </p:nvSpPr>
        <p:spPr>
          <a:xfrm>
            <a:off x="9770" y="4557395"/>
            <a:ext cx="2983241" cy="349250"/>
          </a:xfrm>
          <a:prstGeom prst="rect">
            <a:avLst/>
          </a:prstGeom>
        </p:spPr>
        <p:txBody>
          <a:bodyPr wrap="square">
            <a:spAutoFit/>
          </a:bodyPr>
          <a:p>
            <a:pPr algn="ctr">
              <a:lnSpc>
                <a:spcPct val="120000"/>
              </a:lnSpc>
            </a:pPr>
            <a:r>
              <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sz="1400"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23"/>
          <p:cNvSpPr txBox="1"/>
          <p:nvPr/>
        </p:nvSpPr>
        <p:spPr>
          <a:xfrm rot="21360000">
            <a:off x="1113790" y="5030470"/>
            <a:ext cx="1203325" cy="1106805"/>
          </a:xfrm>
          <a:prstGeom prst="rect">
            <a:avLst/>
          </a:prstGeom>
          <a:noFill/>
        </p:spPr>
        <p:txBody>
          <a:bodyPr wrap="square" rtlCol="0">
            <a:spAutoFit/>
          </a:bodyPr>
          <a:p>
            <a:pPr algn="ctr"/>
            <a:r>
              <a:rPr lang="en-US" altLang="zh-CN" sz="6600" dirty="0" smtClean="0">
                <a:solidFill>
                  <a:schemeClr val="accent2">
                    <a:lumMod val="50000"/>
                  </a:schemeClr>
                </a:solidFill>
                <a:latin typeface="Impact" panose="020B0806030902050204" pitchFamily="34" charset="0"/>
              </a:rPr>
              <a:t>02</a:t>
            </a:r>
            <a:endParaRPr lang="en-US" altLang="zh-CN" sz="6600" dirty="0" smtClean="0">
              <a:solidFill>
                <a:schemeClr val="accent2">
                  <a:lumMod val="50000"/>
                </a:schemeClr>
              </a:solidFill>
              <a:latin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11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entr" presetSubtype="0" fill="hold" nodeType="withEffect">
                                  <p:stCondLst>
                                    <p:cond delay="8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850"/>
                                        <p:tgtEl>
                                          <p:spTgt spid="40"/>
                                        </p:tgtEl>
                                      </p:cBhvr>
                                    </p:animEffect>
                                    <p:anim calcmode="lin" valueType="num">
                                      <p:cBhvr>
                                        <p:cTn id="14" dur="850" fill="hold"/>
                                        <p:tgtEl>
                                          <p:spTgt spid="40"/>
                                        </p:tgtEl>
                                        <p:attrNameLst>
                                          <p:attrName>ppt_x</p:attrName>
                                        </p:attrNameLst>
                                      </p:cBhvr>
                                      <p:tavLst>
                                        <p:tav tm="0">
                                          <p:val>
                                            <p:strVal val="#ppt_x"/>
                                          </p:val>
                                        </p:tav>
                                        <p:tav tm="100000">
                                          <p:val>
                                            <p:strVal val="#ppt_x"/>
                                          </p:val>
                                        </p:tav>
                                      </p:tavLst>
                                    </p:anim>
                                    <p:anim calcmode="lin" valueType="num">
                                      <p:cBhvr>
                                        <p:cTn id="15" dur="850" fill="hold"/>
                                        <p:tgtEl>
                                          <p:spTgt spid="40"/>
                                        </p:tgtEl>
                                        <p:attrNameLst>
                                          <p:attrName>ppt_y</p:attrName>
                                        </p:attrNameLst>
                                      </p:cBhvr>
                                      <p:tavLst>
                                        <p:tav tm="0">
                                          <p:val>
                                            <p:strVal val="#ppt_y+.1"/>
                                          </p:val>
                                        </p:tav>
                                        <p:tav tm="100000">
                                          <p:val>
                                            <p:strVal val="#ppt_y"/>
                                          </p:val>
                                        </p:tav>
                                      </p:tavLst>
                                    </p:anim>
                                  </p:childTnLst>
                                </p:cTn>
                              </p:par>
                              <p:par>
                                <p:cTn id="16" presetID="22" presetClass="entr" presetSubtype="2" fill="hold" nodeType="withEffect">
                                  <p:stCondLst>
                                    <p:cond delay="150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1000"/>
                                        <p:tgtEl>
                                          <p:spTgt spid="10"/>
                                        </p:tgtEl>
                                      </p:cBhvr>
                                    </p:animEffect>
                                  </p:childTnLst>
                                </p:cTn>
                              </p:par>
                              <p:par>
                                <p:cTn id="19" presetID="12" presetClass="entr" presetSubtype="2" fill="hold" grpId="0" nodeType="withEffect">
                                  <p:stCondLst>
                                    <p:cond delay="230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ppt_x</p:attrName>
                                        </p:attrNameLst>
                                      </p:cBhvr>
                                      <p:tavLst>
                                        <p:tav tm="0">
                                          <p:val>
                                            <p:strVal val="#ppt_x+#ppt_w*1.125000"/>
                                          </p:val>
                                        </p:tav>
                                        <p:tav tm="100000">
                                          <p:val>
                                            <p:strVal val="#ppt_x"/>
                                          </p:val>
                                        </p:tav>
                                      </p:tavLst>
                                    </p:anim>
                                    <p:animEffect transition="in" filter="wipe(left)">
                                      <p:cBhvr>
                                        <p:cTn id="22" dur="500"/>
                                        <p:tgtEl>
                                          <p:spTgt spid="12"/>
                                        </p:tgtEl>
                                      </p:cBhvr>
                                    </p:animEffect>
                                  </p:childTnLst>
                                </p:cTn>
                              </p:par>
                              <p:par>
                                <p:cTn id="23" presetID="16" presetClass="entr" presetSubtype="21" fill="hold" nodeType="withEffect">
                                  <p:stCondLst>
                                    <p:cond delay="270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par>
                                <p:cTn id="26" presetID="10" presetClass="entr" presetSubtype="0" fill="hold" nodeType="withEffect">
                                  <p:stCondLst>
                                    <p:cond delay="3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3" presetClass="entr" presetSubtype="1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linds(horizont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455670" cy="521970"/>
          </a:xfrm>
          <a:prstGeom prst="rect">
            <a:avLst/>
          </a:prstGeom>
          <a:noFill/>
        </p:spPr>
        <p:txBody>
          <a:bodyPr wrap="square" rtlCol="0">
            <a:spAutoFit/>
          </a:bodyPr>
          <a:p>
            <a:r>
              <a:rPr lang="zh-CN" altLang="en-US" sz="2800" b="1" spc="300" dirty="0">
                <a:solidFill>
                  <a:schemeClr val="tx1">
                    <a:lumMod val="75000"/>
                    <a:lumOff val="25000"/>
                  </a:schemeClr>
                </a:solidFill>
              </a:rPr>
              <a:t>措施；方案；计划</a:t>
            </a:r>
            <a:endParaRPr lang="zh-CN" altLang="en-US" sz="2800" b="1" spc="300" dirty="0">
              <a:solidFill>
                <a:schemeClr val="tx1">
                  <a:lumMod val="75000"/>
                  <a:lumOff val="25000"/>
                </a:schemeClr>
              </a:solidFill>
            </a:endParaRPr>
          </a:p>
        </p:txBody>
      </p:sp>
      <p:sp>
        <p:nvSpPr>
          <p:cNvPr id="13" name="矩形 12"/>
          <p:cNvSpPr/>
          <p:nvPr/>
        </p:nvSpPr>
        <p:spPr>
          <a:xfrm>
            <a:off x="474368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963160" y="309245"/>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plan; measure</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3656330"/>
                <a:gridCol w="8003540"/>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10</a:t>
                      </a:r>
                      <a:r>
                        <a:rPr lang="zh-CN" altLang="en-US" sz="2400"/>
                        <a:t>. </a:t>
                      </a:r>
                      <a:r>
                        <a:rPr sz="2400"/>
                        <a:t>后代体内含有父母亲基因图谱的混合。</a:t>
                      </a:r>
                      <a:endParaRPr sz="2400"/>
                    </a:p>
                    <a:p>
                      <a:pPr fontAlgn="auto">
                        <a:lnSpc>
                          <a:spcPts val="3580"/>
                        </a:lnSpc>
                        <a:buNone/>
                      </a:pPr>
                      <a:r>
                        <a:rPr lang="en-US" sz="2400"/>
                        <a:t>11.良好的行为</a:t>
                      </a:r>
                      <a:r>
                        <a:rPr lang="en-US" sz="2400">
                          <a:sym typeface="+mn-ea"/>
                        </a:rPr>
                        <a:t>举止</a:t>
                      </a:r>
                      <a:r>
                        <a:rPr sz="2400"/>
                        <a:t>并不是由一种详细的蓝图和日程表决定的</a:t>
                      </a:r>
                      <a:r>
                        <a:rPr lang="zh-CN" sz="2400"/>
                        <a:t>，而是由日常式的坚守来决定的。</a:t>
                      </a:r>
                      <a:endParaRPr sz="2400"/>
                    </a:p>
                    <a:p>
                      <a:pPr fontAlgn="auto">
                        <a:lnSpc>
                          <a:spcPts val="3580"/>
                        </a:lnSpc>
                        <a:buNone/>
                      </a:pPr>
                      <a:r>
                        <a:rPr lang="en-US" sz="2400"/>
                        <a:t>12.研究计划/ </a:t>
                      </a:r>
                      <a:r>
                        <a:rPr sz="2400"/>
                        <a:t>建筑工程</a:t>
                      </a:r>
                      <a:r>
                        <a:rPr lang="en-US" sz="2400"/>
                        <a:t>/ </a:t>
                      </a:r>
                      <a:r>
                        <a:rPr sz="2400"/>
                        <a:t>图书馆系统电脑化的项目</a:t>
                      </a:r>
                      <a:r>
                        <a:rPr lang="en-US" sz="2400"/>
                        <a:t>/</a:t>
                      </a:r>
                      <a:r>
                        <a:rPr sz="2400"/>
                        <a:t>国际科研项目</a:t>
                      </a:r>
                      <a:r>
                        <a:rPr lang="en-US" sz="2400"/>
                        <a:t>/ </a:t>
                      </a:r>
                      <a:r>
                        <a:rPr lang="zh-CN" altLang="en-US" sz="2400"/>
                        <a:t>希望工程</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311150" y="1156970"/>
            <a:ext cx="1160716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blueprint </a:t>
            </a:r>
            <a:r>
              <a:rPr lang="en-US" sz="1600" b="1" i="1">
                <a:solidFill>
                  <a:schemeClr val="bg1"/>
                </a:solidFill>
                <a:latin typeface="Times New Roman" panose="02020603050405020304" pitchFamily="18" charset="0"/>
                <a:cs typeface="Times New Roman" panose="02020603050405020304" pitchFamily="18" charset="0"/>
                <a:sym typeface="+mn-ea"/>
              </a:rPr>
              <a:t>/ˈbluːprɪnt/ n. 蓝图；行动方案 </a:t>
            </a:r>
            <a:r>
              <a:rPr lang="zh-CN" altLang="en-US" sz="1600" b="1" i="1">
                <a:solidFill>
                  <a:schemeClr val="bg1"/>
                </a:solidFill>
                <a:latin typeface="Times New Roman" panose="02020603050405020304" pitchFamily="18" charset="0"/>
                <a:cs typeface="Times New Roman" panose="02020603050405020304" pitchFamily="18" charset="0"/>
                <a:sym typeface="+mn-ea"/>
              </a:rPr>
              <a:t>；</a:t>
            </a:r>
            <a:r>
              <a:rPr lang="en-US" sz="1600" b="1" i="1">
                <a:solidFill>
                  <a:schemeClr val="bg1"/>
                </a:solidFill>
                <a:latin typeface="Times New Roman" panose="02020603050405020304" pitchFamily="18" charset="0"/>
                <a:cs typeface="Times New Roman" panose="02020603050405020304" pitchFamily="18" charset="0"/>
                <a:sym typeface="+mn-ea"/>
              </a:rPr>
              <a:t> (基因的) 图谱 </a:t>
            </a:r>
            <a:r>
              <a:rPr lang="zh-CN" altLang="en-US" sz="1600" b="1" i="1">
                <a:solidFill>
                  <a:schemeClr val="bg1"/>
                </a:solidFill>
                <a:latin typeface="Times New Roman" panose="02020603050405020304" pitchFamily="18" charset="0"/>
                <a:cs typeface="Times New Roman" panose="02020603050405020304" pitchFamily="18" charset="0"/>
                <a:sym typeface="+mn-ea"/>
              </a:rPr>
              <a:t>；</a:t>
            </a:r>
            <a:r>
              <a:rPr lang="en-US" sz="1600" b="1" i="1">
                <a:solidFill>
                  <a:schemeClr val="bg1"/>
                </a:solidFill>
                <a:latin typeface="Times New Roman" panose="02020603050405020304" pitchFamily="18" charset="0"/>
                <a:cs typeface="Times New Roman" panose="02020603050405020304" pitchFamily="18" charset="0"/>
                <a:sym typeface="+mn-ea"/>
              </a:rPr>
              <a:t> （生物细胞的）模型，型板    v. 起草（计划），</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project </a:t>
            </a:r>
            <a:r>
              <a:rPr lang="en-US" sz="1600" b="1" i="1">
                <a:solidFill>
                  <a:schemeClr val="bg1"/>
                </a:solidFill>
                <a:latin typeface="Times New Roman" panose="02020603050405020304" pitchFamily="18" charset="0"/>
                <a:cs typeface="Times New Roman" panose="02020603050405020304" pitchFamily="18" charset="0"/>
                <a:sym typeface="+mn-ea"/>
              </a:rPr>
              <a:t>/ˈprɒdʒekt/ n. （生产或研究）工程；方案；计划 </a:t>
            </a:r>
            <a:r>
              <a:rPr lang="zh-CN" altLang="en-US" sz="1600" b="1" i="1">
                <a:solidFill>
                  <a:schemeClr val="bg1"/>
                </a:solidFill>
                <a:latin typeface="Times New Roman" panose="02020603050405020304" pitchFamily="18" charset="0"/>
                <a:cs typeface="Times New Roman" panose="02020603050405020304" pitchFamily="18" charset="0"/>
                <a:sym typeface="+mn-ea"/>
              </a:rPr>
              <a:t>；</a:t>
            </a:r>
            <a:r>
              <a:rPr lang="en-US" sz="1600" b="1" i="1">
                <a:solidFill>
                  <a:schemeClr val="bg1"/>
                </a:solidFill>
                <a:latin typeface="Times New Roman" panose="02020603050405020304" pitchFamily="18" charset="0"/>
                <a:cs typeface="Times New Roman" panose="02020603050405020304" pitchFamily="18" charset="0"/>
                <a:sym typeface="+mn-ea"/>
              </a:rPr>
              <a:t>学校的课题</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3910330" y="4987290"/>
            <a:ext cx="8007985" cy="1476375"/>
          </a:xfrm>
          <a:prstGeom prst="rect">
            <a:avLst/>
          </a:prstGeom>
          <a:noFill/>
        </p:spPr>
        <p:txBody>
          <a:bodyPr wrap="square" rtlCol="0" anchor="t">
            <a:spAutoFit/>
          </a:bodyPr>
          <a:p>
            <a:r>
              <a:rPr lang="en-US" sz="2400" b="1"/>
              <a:t>12</a:t>
            </a:r>
            <a:r>
              <a:rPr sz="2400" b="1"/>
              <a:t>. a research </a:t>
            </a:r>
            <a:r>
              <a:rPr sz="2400" b="1">
                <a:solidFill>
                  <a:srgbClr val="0070C0"/>
                </a:solidFill>
              </a:rPr>
              <a:t>project</a:t>
            </a:r>
            <a:r>
              <a:rPr lang="en-US" sz="2400" b="1"/>
              <a:t>/</a:t>
            </a:r>
            <a:r>
              <a:rPr sz="2400" b="1"/>
              <a:t>a building </a:t>
            </a:r>
            <a:r>
              <a:rPr sz="2400" b="1">
                <a:solidFill>
                  <a:srgbClr val="0070C0"/>
                </a:solidFill>
              </a:rPr>
              <a:t>project</a:t>
            </a:r>
            <a:r>
              <a:rPr sz="2400" b="1"/>
              <a:t> </a:t>
            </a:r>
            <a:r>
              <a:rPr lang="en-US" sz="2400" b="1"/>
              <a:t>/</a:t>
            </a:r>
            <a:r>
              <a:rPr sz="2400" b="1"/>
              <a:t>a </a:t>
            </a:r>
            <a:r>
              <a:rPr sz="2400" b="1">
                <a:solidFill>
                  <a:srgbClr val="0070C0"/>
                </a:solidFill>
              </a:rPr>
              <a:t>project</a:t>
            </a:r>
            <a:r>
              <a:rPr sz="2400" b="1">
                <a:solidFill>
                  <a:schemeClr val="accent4">
                    <a:lumMod val="50000"/>
                  </a:schemeClr>
                </a:solidFill>
              </a:rPr>
              <a:t> </a:t>
            </a:r>
            <a:r>
              <a:rPr sz="2400" b="1"/>
              <a:t>to </a:t>
            </a:r>
            <a:r>
              <a:rPr sz="2400" b="1" u="sng"/>
              <a:t>computerize</a:t>
            </a:r>
            <a:r>
              <a:rPr sz="2400" b="1"/>
              <a:t> the library system</a:t>
            </a:r>
            <a:r>
              <a:rPr lang="en-US" sz="2400" b="1"/>
              <a:t>/ </a:t>
            </a:r>
            <a:r>
              <a:rPr sz="2400" b="1"/>
              <a:t>an international science </a:t>
            </a:r>
            <a:r>
              <a:rPr sz="2400" b="1">
                <a:solidFill>
                  <a:srgbClr val="0070C0"/>
                </a:solidFill>
              </a:rPr>
              <a:t>project</a:t>
            </a:r>
            <a:r>
              <a:rPr lang="en-US" sz="2400" b="1"/>
              <a:t>/ </a:t>
            </a:r>
            <a:r>
              <a:rPr sz="2400" b="1"/>
              <a:t>the Hope </a:t>
            </a:r>
            <a:r>
              <a:rPr sz="2400" b="1">
                <a:solidFill>
                  <a:srgbClr val="0070C0"/>
                </a:solidFill>
              </a:rPr>
              <a:t>Project</a:t>
            </a:r>
            <a:endParaRPr sz="2400" b="1">
              <a:solidFill>
                <a:schemeClr val="accent4">
                  <a:lumMod val="50000"/>
                </a:schemeClr>
              </a:solidFill>
            </a:endParaRPr>
          </a:p>
          <a:p>
            <a:pPr marL="285750" indent="-285750" algn="l">
              <a:buClrTx/>
              <a:buSzTx/>
              <a:buFont typeface="Arial" panose="020B0604020202020204" pitchFamily="34" charset="0"/>
            </a:pPr>
            <a:r>
              <a:rPr lang="zh-CN" altLang="en-US" sz="1800" i="1"/>
              <a:t>computerize /kəmˈpjuːtəraɪz/vt. 使电脑化；使计算机化；用电脑处理</a:t>
            </a:r>
            <a:endParaRPr lang="zh-CN" altLang="en-US" sz="1800" i="1"/>
          </a:p>
        </p:txBody>
      </p:sp>
      <p:sp>
        <p:nvSpPr>
          <p:cNvPr id="2" name="文本框 1"/>
          <p:cNvSpPr txBox="1"/>
          <p:nvPr/>
        </p:nvSpPr>
        <p:spPr>
          <a:xfrm>
            <a:off x="3910330" y="2192655"/>
            <a:ext cx="8008620" cy="1383665"/>
          </a:xfrm>
          <a:prstGeom prst="rect">
            <a:avLst/>
          </a:prstGeom>
          <a:noFill/>
        </p:spPr>
        <p:txBody>
          <a:bodyPr wrap="square" rtlCol="0" anchor="t">
            <a:spAutoFit/>
          </a:bodyPr>
          <a:p>
            <a:r>
              <a:rPr lang="en-US" sz="2400" b="1"/>
              <a:t>10.</a:t>
            </a:r>
            <a:r>
              <a:rPr sz="2400" b="1"/>
              <a:t>The </a:t>
            </a:r>
            <a:r>
              <a:rPr sz="2400" b="1" u="sng"/>
              <a:t>offspring</a:t>
            </a:r>
            <a:r>
              <a:rPr sz="2400" b="1"/>
              <a:t> contain a mixture of the </a:t>
            </a:r>
            <a:r>
              <a:rPr sz="2400" b="1" u="sng"/>
              <a:t>genetic</a:t>
            </a:r>
            <a:r>
              <a:rPr sz="2400" b="1"/>
              <a:t> </a:t>
            </a:r>
            <a:r>
              <a:rPr sz="2400" b="1">
                <a:solidFill>
                  <a:srgbClr val="0070C0"/>
                </a:solidFill>
              </a:rPr>
              <a:t>blueprint</a:t>
            </a:r>
            <a:r>
              <a:rPr sz="2400" b="1"/>
              <a:t> of each parent. </a:t>
            </a:r>
            <a:r>
              <a:rPr lang="en-US" sz="2400" b="1"/>
              <a:t> </a:t>
            </a:r>
            <a:endParaRPr lang="en-US" sz="2400" b="1"/>
          </a:p>
          <a:p>
            <a:pPr marL="285750" indent="-285750">
              <a:buFont typeface="Arial" panose="020B0604020202020204" pitchFamily="34" charset="0"/>
              <a:buChar char="•"/>
            </a:pPr>
            <a:r>
              <a:rPr lang="zh-CN" altLang="en-US" sz="1800" i="1"/>
              <a:t>offspring  /ˈɒfsprɪŋ/ n. 后代，子孙；产物</a:t>
            </a:r>
            <a:endParaRPr lang="zh-CN" altLang="en-US" sz="1800" i="1"/>
          </a:p>
          <a:p>
            <a:pPr marL="285750" indent="-285750">
              <a:buFont typeface="Arial" panose="020B0604020202020204" pitchFamily="34" charset="0"/>
              <a:buChar char="•"/>
            </a:pPr>
            <a:r>
              <a:rPr lang="zh-CN" altLang="en-US" sz="1800" i="1"/>
              <a:t>genetic /dʒəˈnetɪk/ adj. 遗传的；基因的</a:t>
            </a:r>
            <a:endParaRPr lang="zh-CN" altLang="en-US" sz="1800" i="1"/>
          </a:p>
        </p:txBody>
      </p:sp>
      <p:sp>
        <p:nvSpPr>
          <p:cNvPr id="6" name="文本框 5"/>
          <p:cNvSpPr txBox="1"/>
          <p:nvPr/>
        </p:nvSpPr>
        <p:spPr>
          <a:xfrm>
            <a:off x="3910330" y="3718560"/>
            <a:ext cx="8008620" cy="1106805"/>
          </a:xfrm>
          <a:prstGeom prst="rect">
            <a:avLst/>
          </a:prstGeom>
          <a:noFill/>
        </p:spPr>
        <p:txBody>
          <a:bodyPr wrap="square" rtlCol="0" anchor="t">
            <a:spAutoFit/>
          </a:bodyPr>
          <a:p>
            <a:r>
              <a:rPr lang="en-US" sz="2400" b="1"/>
              <a:t>11.</a:t>
            </a:r>
            <a:r>
              <a:rPr sz="2400" b="1"/>
              <a:t>Good behavior is not determined by a detailed </a:t>
            </a:r>
            <a:r>
              <a:rPr sz="2400" b="1">
                <a:solidFill>
                  <a:srgbClr val="0070C0"/>
                </a:solidFill>
              </a:rPr>
              <a:t>blueprint</a:t>
            </a:r>
            <a:r>
              <a:rPr sz="2400" b="1"/>
              <a:t> and </a:t>
            </a:r>
            <a:r>
              <a:rPr sz="2400" b="1">
                <a:solidFill>
                  <a:srgbClr val="0070C0"/>
                </a:solidFill>
              </a:rPr>
              <a:t>schedule</a:t>
            </a:r>
            <a:r>
              <a:rPr sz="2400" b="1"/>
              <a:t>, but by routine </a:t>
            </a:r>
            <a:r>
              <a:rPr sz="2400" b="1" u="sng"/>
              <a:t>adherence</a:t>
            </a:r>
            <a:r>
              <a:rPr sz="2400" b="1"/>
              <a:t>.</a:t>
            </a:r>
            <a:endParaRPr sz="2400" b="1"/>
          </a:p>
          <a:p>
            <a:pPr marL="285750" indent="-285750" algn="l">
              <a:buClrTx/>
              <a:buSzTx/>
              <a:buFont typeface="Arial" panose="020B0604020202020204" pitchFamily="34" charset="0"/>
            </a:pPr>
            <a:r>
              <a:rPr lang="zh-CN" altLang="en-US" sz="1800" i="1"/>
              <a:t> adherence /ədˈhɪərəns/ n. 坚持；依附；忠诚</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3455670" cy="521970"/>
          </a:xfrm>
          <a:prstGeom prst="rect">
            <a:avLst/>
          </a:prstGeom>
          <a:noFill/>
        </p:spPr>
        <p:txBody>
          <a:bodyPr wrap="square" rtlCol="0">
            <a:spAutoFit/>
          </a:bodyPr>
          <a:p>
            <a:r>
              <a:rPr lang="zh-CN" altLang="en-US" sz="2800" b="1" spc="300" dirty="0">
                <a:solidFill>
                  <a:schemeClr val="tx1">
                    <a:lumMod val="75000"/>
                    <a:lumOff val="25000"/>
                  </a:schemeClr>
                </a:solidFill>
              </a:rPr>
              <a:t>措施；方案；计划</a:t>
            </a:r>
            <a:endParaRPr lang="zh-CN" altLang="en-US" sz="2800" b="1" spc="300" dirty="0">
              <a:solidFill>
                <a:schemeClr val="tx1">
                  <a:lumMod val="75000"/>
                  <a:lumOff val="25000"/>
                </a:schemeClr>
              </a:solidFill>
            </a:endParaRPr>
          </a:p>
        </p:txBody>
      </p:sp>
      <p:sp>
        <p:nvSpPr>
          <p:cNvPr id="13" name="矩形 12"/>
          <p:cNvSpPr/>
          <p:nvPr/>
        </p:nvSpPr>
        <p:spPr>
          <a:xfrm>
            <a:off x="474368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963160" y="309245"/>
            <a:ext cx="3327400" cy="521970"/>
          </a:xfrm>
          <a:prstGeom prst="rect">
            <a:avLst/>
          </a:prstGeom>
        </p:spPr>
        <p:txBody>
          <a:bodyPr wrap="square">
            <a:spAutoFit/>
          </a:bodyPr>
          <a:p>
            <a:pPr algn="l"/>
            <a:r>
              <a:rPr lang="en-US" altLang="zh-CN" sz="2800" b="1" dirty="0" smtClean="0">
                <a:solidFill>
                  <a:schemeClr val="tx1">
                    <a:lumMod val="75000"/>
                    <a:lumOff val="25000"/>
                  </a:schemeClr>
                </a:solidFill>
              </a:rPr>
              <a:t>plan; measure</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3656330"/>
                <a:gridCol w="8003540"/>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13</a:t>
                      </a:r>
                      <a:r>
                        <a:rPr lang="zh-CN" altLang="en-US" sz="2400"/>
                        <a:t>. </a:t>
                      </a:r>
                      <a:r>
                        <a:rPr sz="2400"/>
                        <a:t> 由于是其刺激计划的一部分，每个金融机构的贷款大幅攀升。</a:t>
                      </a:r>
                      <a:endParaRPr sz="2400"/>
                    </a:p>
                    <a:p>
                      <a:pPr fontAlgn="auto">
                        <a:lnSpc>
                          <a:spcPts val="3580"/>
                        </a:lnSpc>
                        <a:buNone/>
                      </a:pPr>
                      <a:r>
                        <a:rPr lang="en-US" sz="2400"/>
                        <a:t>14. 尽管获得了成功，规划的实施却不能与病毒的快速传播保持同步。</a:t>
                      </a:r>
                      <a:endParaRPr lang="en-US" sz="2400"/>
                    </a:p>
                    <a:p>
                      <a:pPr fontAlgn="auto">
                        <a:lnSpc>
                          <a:spcPts val="3580"/>
                        </a:lnSpc>
                        <a:buNone/>
                      </a:pPr>
                      <a:r>
                        <a:rPr lang="en-US" sz="2400"/>
                        <a:t>15.</a:t>
                      </a:r>
                      <a:r>
                        <a:rPr sz="2400"/>
                        <a:t>这条原则应该在任何</a:t>
                      </a:r>
                      <a:r>
                        <a:rPr sz="2400">
                          <a:sym typeface="+mn-ea"/>
                        </a:rPr>
                        <a:t>复杂的技术</a:t>
                      </a:r>
                      <a:r>
                        <a:rPr sz="2400"/>
                        <a:t>项目中</a:t>
                      </a:r>
                      <a:r>
                        <a:rPr sz="2400">
                          <a:sym typeface="+mn-ea"/>
                        </a:rPr>
                        <a:t>得到推广</a:t>
                      </a:r>
                      <a:r>
                        <a:rPr sz="2400"/>
                        <a:t>。</a:t>
                      </a:r>
                      <a:endParaRPr sz="2400"/>
                    </a:p>
                  </a:txBody>
                  <a:tcPr/>
                </a:tc>
                <a:tc>
                  <a:txBody>
                    <a:bodyPr/>
                    <a:p>
                      <a:pPr>
                        <a:buNone/>
                      </a:pPr>
                      <a:endParaRPr lang="zh-CN" altLang="en-US"/>
                    </a:p>
                  </a:txBody>
                  <a:tcPr/>
                </a:tc>
              </a:tr>
            </a:tbl>
          </a:graphicData>
        </a:graphic>
      </p:graphicFrame>
      <p:sp>
        <p:nvSpPr>
          <p:cNvPr id="15" name="文本框 14"/>
          <p:cNvSpPr txBox="1"/>
          <p:nvPr/>
        </p:nvSpPr>
        <p:spPr>
          <a:xfrm>
            <a:off x="311150" y="1156970"/>
            <a:ext cx="1160716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programme </a:t>
            </a:r>
            <a:r>
              <a:rPr lang="en-US" sz="1600" b="1" i="1">
                <a:solidFill>
                  <a:schemeClr val="bg1"/>
                </a:solidFill>
                <a:latin typeface="Times New Roman" panose="02020603050405020304" pitchFamily="18" charset="0"/>
                <a:cs typeface="Times New Roman" panose="02020603050405020304" pitchFamily="18" charset="0"/>
                <a:sym typeface="+mn-ea"/>
              </a:rPr>
              <a:t> /ˈprəʊɡræm/ n.  计划，规划；节目；程序     </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en-US" sz="2800" b="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project </a:t>
            </a:r>
            <a:r>
              <a:rPr lang="en-US" sz="1600" b="1" i="1">
                <a:solidFill>
                  <a:schemeClr val="bg1"/>
                </a:solidFill>
                <a:latin typeface="Times New Roman" panose="02020603050405020304" pitchFamily="18" charset="0"/>
                <a:cs typeface="Times New Roman" panose="02020603050405020304" pitchFamily="18" charset="0"/>
                <a:sym typeface="+mn-ea"/>
              </a:rPr>
              <a:t>/ˈprɒdʒekt/ n. （生产或研究）工程；方案；计划  </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3988435" y="5148580"/>
            <a:ext cx="7852410" cy="1106805"/>
          </a:xfrm>
          <a:prstGeom prst="rect">
            <a:avLst/>
          </a:prstGeom>
          <a:noFill/>
        </p:spPr>
        <p:txBody>
          <a:bodyPr wrap="square" rtlCol="0" anchor="t">
            <a:spAutoFit/>
          </a:bodyPr>
          <a:p>
            <a:r>
              <a:rPr lang="en-US" sz="2400" b="1"/>
              <a:t>15</a:t>
            </a:r>
            <a:r>
              <a:rPr sz="2400" b="1"/>
              <a:t>. This </a:t>
            </a:r>
            <a:r>
              <a:rPr sz="2400" b="1" u="sng"/>
              <a:t>principle</a:t>
            </a:r>
            <a:r>
              <a:rPr sz="2400" b="1"/>
              <a:t> should be promoted in any complex technical </a:t>
            </a:r>
            <a:r>
              <a:rPr sz="2400" b="1">
                <a:solidFill>
                  <a:srgbClr val="0070C0"/>
                </a:solidFill>
              </a:rPr>
              <a:t>project</a:t>
            </a:r>
            <a:r>
              <a:rPr sz="2400" b="1"/>
              <a:t>. </a:t>
            </a:r>
            <a:endParaRPr sz="2400" b="1"/>
          </a:p>
          <a:p>
            <a:pPr marL="285750" indent="-285750">
              <a:buFont typeface="Arial" panose="020B0604020202020204" pitchFamily="34" charset="0"/>
              <a:buChar char="•"/>
            </a:pPr>
            <a:r>
              <a:rPr lang="zh-CN" altLang="en-US" i="1">
                <a:sym typeface="+mn-ea"/>
              </a:rPr>
              <a:t> principle /ˈprɪnsəpl/ n. 原理，原则</a:t>
            </a:r>
            <a:endParaRPr lang="zh-CN" altLang="en-US" i="1">
              <a:sym typeface="+mn-ea"/>
            </a:endParaRPr>
          </a:p>
        </p:txBody>
      </p:sp>
      <p:sp>
        <p:nvSpPr>
          <p:cNvPr id="2" name="文本框 1"/>
          <p:cNvSpPr txBox="1"/>
          <p:nvPr/>
        </p:nvSpPr>
        <p:spPr>
          <a:xfrm>
            <a:off x="3910330" y="2192655"/>
            <a:ext cx="8008620" cy="1106805"/>
          </a:xfrm>
          <a:prstGeom prst="rect">
            <a:avLst/>
          </a:prstGeom>
          <a:noFill/>
        </p:spPr>
        <p:txBody>
          <a:bodyPr wrap="square" rtlCol="0" anchor="t">
            <a:spAutoFit/>
          </a:bodyPr>
          <a:p>
            <a:r>
              <a:rPr lang="en-US" sz="2400" b="1"/>
              <a:t>13.</a:t>
            </a:r>
            <a:r>
              <a:rPr sz="2400" b="1"/>
              <a:t>As part of its </a:t>
            </a:r>
            <a:r>
              <a:rPr sz="2400" b="1" u="sng"/>
              <a:t>stimulus</a:t>
            </a:r>
            <a:r>
              <a:rPr sz="2400" b="1"/>
              <a:t> </a:t>
            </a:r>
            <a:r>
              <a:rPr sz="2400" b="1">
                <a:solidFill>
                  <a:srgbClr val="0070C0"/>
                </a:solidFill>
              </a:rPr>
              <a:t>programme</a:t>
            </a:r>
            <a:r>
              <a:rPr sz="2400" b="1"/>
              <a:t>, lending by every financial institution spiked dramatically.</a:t>
            </a:r>
            <a:r>
              <a:rPr lang="en-US" sz="2400" b="1"/>
              <a:t> </a:t>
            </a:r>
            <a:endParaRPr lang="en-US" sz="2400" b="1"/>
          </a:p>
          <a:p>
            <a:pPr marL="285750" indent="-285750">
              <a:buFont typeface="Arial" panose="020B0604020202020204" pitchFamily="34" charset="0"/>
              <a:buChar char="•"/>
            </a:pPr>
            <a:r>
              <a:rPr lang="zh-CN" altLang="en-US" sz="1800" i="1"/>
              <a:t>stimulus /ˈstɪmjələs/  n. 刺激；激励；刺激物</a:t>
            </a:r>
            <a:endParaRPr lang="zh-CN" altLang="en-US" sz="1800" i="1"/>
          </a:p>
        </p:txBody>
      </p:sp>
      <p:sp>
        <p:nvSpPr>
          <p:cNvPr id="6" name="文本框 5"/>
          <p:cNvSpPr txBox="1"/>
          <p:nvPr/>
        </p:nvSpPr>
        <p:spPr>
          <a:xfrm>
            <a:off x="3910330" y="3395345"/>
            <a:ext cx="8008620" cy="1753235"/>
          </a:xfrm>
          <a:prstGeom prst="rect">
            <a:avLst/>
          </a:prstGeom>
          <a:noFill/>
        </p:spPr>
        <p:txBody>
          <a:bodyPr wrap="square" rtlCol="0" anchor="t">
            <a:spAutoFit/>
          </a:bodyPr>
          <a:p>
            <a:r>
              <a:rPr lang="en-US" sz="2400" b="1"/>
              <a:t>14.</a:t>
            </a:r>
            <a:r>
              <a:rPr sz="2400" b="1"/>
              <a:t>Despite the success, </a:t>
            </a:r>
            <a:r>
              <a:rPr sz="2400" b="1" u="sng"/>
              <a:t>implementation</a:t>
            </a:r>
            <a:r>
              <a:rPr sz="2400" b="1"/>
              <a:t> of the </a:t>
            </a:r>
            <a:r>
              <a:rPr sz="2400" b="1">
                <a:solidFill>
                  <a:srgbClr val="0070C0"/>
                </a:solidFill>
              </a:rPr>
              <a:t>programme</a:t>
            </a:r>
            <a:r>
              <a:rPr sz="2400" b="1"/>
              <a:t> could not keep pace with the rapidly spreading virus.</a:t>
            </a:r>
            <a:endParaRPr sz="2400" b="1"/>
          </a:p>
          <a:p>
            <a:pPr marL="285750" indent="-285750" algn="l">
              <a:buClrTx/>
              <a:buSzTx/>
              <a:buFont typeface="Arial" panose="020B0604020202020204" pitchFamily="34" charset="0"/>
              <a:buChar char="•"/>
            </a:pPr>
            <a:r>
              <a:rPr lang="zh-CN" altLang="en-US" sz="1800" i="1"/>
              <a:t> implementation /ˌɪmplɪmenˈteɪʃn/  n. [计] 实现；履行</a:t>
            </a:r>
            <a:endParaRPr lang="zh-CN" altLang="en-US" sz="1800" i="1"/>
          </a:p>
          <a:p>
            <a:pPr marL="285750" indent="-285750" algn="l">
              <a:buClrTx/>
              <a:buSzTx/>
              <a:buFont typeface="Arial" panose="020B0604020202020204" pitchFamily="34" charset="0"/>
            </a:pP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5790131"/>
            <a:ext cx="520050" cy="819282"/>
          </a:xfrm>
          <a:prstGeom prst="rect">
            <a:avLst/>
          </a:prstGeom>
        </p:spPr>
      </p:pic>
      <p:sp>
        <p:nvSpPr>
          <p:cNvPr id="14" name="MH_Other_1"/>
          <p:cNvSpPr/>
          <p:nvPr>
            <p:custDataLst>
              <p:tags r:id="rId2"/>
            </p:custDataLst>
          </p:nvPr>
        </p:nvSpPr>
        <p:spPr>
          <a:xfrm>
            <a:off x="4675051" y="3339084"/>
            <a:ext cx="2816413" cy="1680498"/>
          </a:xfrm>
          <a:prstGeom prst="diamond">
            <a:avLst/>
          </a:prstGeom>
          <a:solidFill>
            <a:srgbClr val="D9D9D9"/>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 lastClr="FFFFFF"/>
              </a:solidFill>
              <a:ea typeface="微软雅黑" panose="020B0503020204020204" pitchFamily="34" charset="-122"/>
            </a:endParaRPr>
          </a:p>
        </p:txBody>
      </p:sp>
      <p:sp>
        <p:nvSpPr>
          <p:cNvPr id="15" name="MH_SubTitle_4"/>
          <p:cNvSpPr/>
          <p:nvPr>
            <p:custDataLst>
              <p:tags r:id="rId3"/>
            </p:custDataLst>
          </p:nvPr>
        </p:nvSpPr>
        <p:spPr>
          <a:xfrm>
            <a:off x="7475103" y="4175829"/>
            <a:ext cx="3391382" cy="1488842"/>
          </a:xfrm>
          <a:custGeom>
            <a:avLst/>
            <a:gdLst>
              <a:gd name="connsiteX0" fmla="*/ 0 w 2201563"/>
              <a:gd name="connsiteY0" fmla="*/ 0 h 1008000"/>
              <a:gd name="connsiteX1" fmla="*/ 2201563 w 2201563"/>
              <a:gd name="connsiteY1" fmla="*/ 0 h 1008000"/>
              <a:gd name="connsiteX2" fmla="*/ 2201563 w 2201563"/>
              <a:gd name="connsiteY2" fmla="*/ 839997 h 1008000"/>
              <a:gd name="connsiteX3" fmla="*/ 2033560 w 2201563"/>
              <a:gd name="connsiteY3" fmla="*/ 1008000 h 1008000"/>
              <a:gd name="connsiteX4" fmla="*/ 0 w 2201563"/>
              <a:gd name="connsiteY4" fmla="*/ 100800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563" h="1008000">
                <a:moveTo>
                  <a:pt x="0" y="0"/>
                </a:moveTo>
                <a:lnTo>
                  <a:pt x="2201563" y="0"/>
                </a:lnTo>
                <a:lnTo>
                  <a:pt x="2201563" y="839997"/>
                </a:lnTo>
                <a:cubicBezTo>
                  <a:pt x="2201563" y="932782"/>
                  <a:pt x="2126345" y="1008000"/>
                  <a:pt x="2033560" y="1008000"/>
                </a:cubicBezTo>
                <a:lnTo>
                  <a:pt x="0" y="1008000"/>
                </a:lnTo>
                <a:close/>
              </a:path>
            </a:pathLst>
          </a:custGeom>
          <a:noFill/>
          <a:ln w="12700" cap="flat" cmpd="sng" algn="ctr">
            <a:solidFill>
              <a:schemeClr val="accent2">
                <a:lumMod val="50000"/>
              </a:schemeClr>
            </a:solidFill>
            <a:prstDash val="solid"/>
          </a:ln>
          <a:effectLst/>
        </p:spPr>
        <p:txBody>
          <a:bodyPr lIns="432000" tIns="0" rIns="108000" bIns="0" anchor="ctr">
            <a:normAutofit/>
          </a:bodyPr>
          <a:lstStyle/>
          <a:p>
            <a:pPr>
              <a:lnSpc>
                <a:spcPct val="130000"/>
              </a:lnSpc>
              <a:defRPr/>
            </a:pPr>
            <a:endParaRPr lang="fr-FR" altLang="zh-CN" sz="1400" kern="0" dirty="0"/>
          </a:p>
        </p:txBody>
      </p:sp>
      <p:sp>
        <p:nvSpPr>
          <p:cNvPr id="16" name="MH_SubTitle_3"/>
          <p:cNvSpPr/>
          <p:nvPr>
            <p:custDataLst>
              <p:tags r:id="rId4"/>
            </p:custDataLst>
          </p:nvPr>
        </p:nvSpPr>
        <p:spPr>
          <a:xfrm flipH="1">
            <a:off x="1295353" y="4175829"/>
            <a:ext cx="3391382" cy="1488842"/>
          </a:xfrm>
          <a:custGeom>
            <a:avLst/>
            <a:gdLst>
              <a:gd name="connsiteX0" fmla="*/ 2236098 w 2236098"/>
              <a:gd name="connsiteY0" fmla="*/ 0 h 1008000"/>
              <a:gd name="connsiteX1" fmla="*/ 0 w 2236098"/>
              <a:gd name="connsiteY1" fmla="*/ 0 h 1008000"/>
              <a:gd name="connsiteX2" fmla="*/ 0 w 2236098"/>
              <a:gd name="connsiteY2" fmla="*/ 1008000 h 1008000"/>
              <a:gd name="connsiteX3" fmla="*/ 2068095 w 2236098"/>
              <a:gd name="connsiteY3" fmla="*/ 1008000 h 1008000"/>
              <a:gd name="connsiteX4" fmla="*/ 2236098 w 2236098"/>
              <a:gd name="connsiteY4" fmla="*/ 839997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098" h="1008000">
                <a:moveTo>
                  <a:pt x="2236098" y="0"/>
                </a:moveTo>
                <a:lnTo>
                  <a:pt x="0" y="0"/>
                </a:lnTo>
                <a:lnTo>
                  <a:pt x="0" y="1008000"/>
                </a:lnTo>
                <a:lnTo>
                  <a:pt x="2068095" y="1008000"/>
                </a:lnTo>
                <a:cubicBezTo>
                  <a:pt x="2160880" y="1008000"/>
                  <a:pt x="2236098" y="932782"/>
                  <a:pt x="2236098" y="839997"/>
                </a:cubicBezTo>
                <a:close/>
              </a:path>
            </a:pathLst>
          </a:custGeom>
          <a:noFill/>
          <a:ln w="12700" cap="flat" cmpd="sng" algn="ctr">
            <a:solidFill>
              <a:schemeClr val="accent2">
                <a:lumMod val="50000"/>
              </a:schemeClr>
            </a:solidFill>
            <a:prstDash val="solid"/>
          </a:ln>
          <a:effectLst/>
        </p:spPr>
        <p:txBody>
          <a:bodyPr lIns="108000" tIns="0" rIns="432000" bIns="0" anchor="ctr">
            <a:normAutofit/>
          </a:bodyPr>
          <a:lstStyle/>
          <a:p>
            <a:pPr algn="r">
              <a:lnSpc>
                <a:spcPct val="130000"/>
              </a:lnSpc>
              <a:defRPr/>
            </a:pPr>
            <a:endParaRPr lang="fr-FR" altLang="zh-CN" sz="1400" kern="0" dirty="0"/>
          </a:p>
        </p:txBody>
      </p:sp>
      <p:sp>
        <p:nvSpPr>
          <p:cNvPr id="17" name="MH_SubTitle_2"/>
          <p:cNvSpPr/>
          <p:nvPr>
            <p:custDataLst>
              <p:tags r:id="rId5"/>
            </p:custDataLst>
          </p:nvPr>
        </p:nvSpPr>
        <p:spPr>
          <a:xfrm>
            <a:off x="7475103" y="2485979"/>
            <a:ext cx="3391382" cy="1488843"/>
          </a:xfrm>
          <a:custGeom>
            <a:avLst/>
            <a:gdLst>
              <a:gd name="connsiteX0" fmla="*/ 11261 w 2255258"/>
              <a:gd name="connsiteY0" fmla="*/ 0 h 1008000"/>
              <a:gd name="connsiteX1" fmla="*/ 2087255 w 2255258"/>
              <a:gd name="connsiteY1" fmla="*/ 0 h 1008000"/>
              <a:gd name="connsiteX2" fmla="*/ 2255258 w 2255258"/>
              <a:gd name="connsiteY2" fmla="*/ 168003 h 1008000"/>
              <a:gd name="connsiteX3" fmla="*/ 2255258 w 2255258"/>
              <a:gd name="connsiteY3" fmla="*/ 1008000 h 1008000"/>
              <a:gd name="connsiteX4" fmla="*/ 0 w 2255258"/>
              <a:gd name="connsiteY4" fmla="*/ 1008000 h 1008000"/>
              <a:gd name="connsiteX5" fmla="*/ 0 w 2255258"/>
              <a:gd name="connsiteY5" fmla="*/ 2274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258" h="1008000">
                <a:moveTo>
                  <a:pt x="11261" y="0"/>
                </a:moveTo>
                <a:lnTo>
                  <a:pt x="2087255" y="0"/>
                </a:lnTo>
                <a:cubicBezTo>
                  <a:pt x="2180040" y="0"/>
                  <a:pt x="2255258" y="75218"/>
                  <a:pt x="2255258" y="168003"/>
                </a:cubicBezTo>
                <a:lnTo>
                  <a:pt x="2255258" y="1008000"/>
                </a:lnTo>
                <a:lnTo>
                  <a:pt x="0" y="1008000"/>
                </a:lnTo>
                <a:lnTo>
                  <a:pt x="0" y="2274"/>
                </a:lnTo>
                <a:close/>
              </a:path>
            </a:pathLst>
          </a:custGeom>
          <a:noFill/>
          <a:ln w="12700" cap="flat" cmpd="sng" algn="ctr">
            <a:solidFill>
              <a:schemeClr val="accent2">
                <a:lumMod val="50000"/>
              </a:schemeClr>
            </a:solidFill>
            <a:prstDash val="solid"/>
          </a:ln>
          <a:effectLst/>
        </p:spPr>
        <p:txBody>
          <a:bodyPr lIns="432000" tIns="0" rIns="108000" bIns="0" anchor="ctr">
            <a:normAutofit/>
          </a:bodyPr>
          <a:lstStyle/>
          <a:p>
            <a:pPr>
              <a:lnSpc>
                <a:spcPct val="130000"/>
              </a:lnSpc>
              <a:defRPr/>
            </a:pPr>
            <a:endParaRPr lang="fr-FR" altLang="zh-CN" sz="1400" kern="0" dirty="0"/>
          </a:p>
        </p:txBody>
      </p:sp>
      <p:sp>
        <p:nvSpPr>
          <p:cNvPr id="18" name="MH_SubTitle_1"/>
          <p:cNvSpPr/>
          <p:nvPr>
            <p:custDataLst>
              <p:tags r:id="rId6"/>
            </p:custDataLst>
          </p:nvPr>
        </p:nvSpPr>
        <p:spPr>
          <a:xfrm>
            <a:off x="1295400" y="2486025"/>
            <a:ext cx="3391535" cy="1489075"/>
          </a:xfrm>
          <a:custGeom>
            <a:avLst/>
            <a:gdLst>
              <a:gd name="connsiteX0" fmla="*/ 168003 w 2237782"/>
              <a:gd name="connsiteY0" fmla="*/ 0 h 1008000"/>
              <a:gd name="connsiteX1" fmla="*/ 2237782 w 2237782"/>
              <a:gd name="connsiteY1" fmla="*/ 0 h 1008000"/>
              <a:gd name="connsiteX2" fmla="*/ 2237782 w 2237782"/>
              <a:gd name="connsiteY2" fmla="*/ 1008000 h 1008000"/>
              <a:gd name="connsiteX3" fmla="*/ 0 w 2237782"/>
              <a:gd name="connsiteY3" fmla="*/ 1008000 h 1008000"/>
              <a:gd name="connsiteX4" fmla="*/ 0 w 2237782"/>
              <a:gd name="connsiteY4" fmla="*/ 168003 h 1008000"/>
              <a:gd name="connsiteX5" fmla="*/ 168003 w 2237782"/>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7782" h="1008000">
                <a:moveTo>
                  <a:pt x="168003" y="0"/>
                </a:moveTo>
                <a:lnTo>
                  <a:pt x="2237782" y="0"/>
                </a:lnTo>
                <a:lnTo>
                  <a:pt x="2237782" y="1008000"/>
                </a:lnTo>
                <a:lnTo>
                  <a:pt x="0" y="1008000"/>
                </a:lnTo>
                <a:lnTo>
                  <a:pt x="0" y="168003"/>
                </a:lnTo>
                <a:cubicBezTo>
                  <a:pt x="0" y="75218"/>
                  <a:pt x="75218" y="0"/>
                  <a:pt x="168003" y="0"/>
                </a:cubicBezTo>
                <a:close/>
              </a:path>
            </a:pathLst>
          </a:custGeom>
          <a:noFill/>
          <a:ln w="12700" cap="flat" cmpd="sng" algn="ctr">
            <a:solidFill>
              <a:schemeClr val="accent2">
                <a:lumMod val="50000"/>
              </a:schemeClr>
            </a:solidFill>
            <a:prstDash val="solid"/>
          </a:ln>
          <a:effectLst/>
        </p:spPr>
        <p:txBody>
          <a:bodyPr lIns="108000" tIns="0" rIns="432000" bIns="0" anchor="ctr">
            <a:normAutofit/>
          </a:bodyPr>
          <a:lstStyle/>
          <a:p>
            <a:pPr algn="r">
              <a:lnSpc>
                <a:spcPct val="130000"/>
              </a:lnSpc>
              <a:defRPr/>
            </a:pPr>
            <a:endParaRPr lang="fr-FR" altLang="zh-CN" sz="1400" kern="0" dirty="0"/>
          </a:p>
        </p:txBody>
      </p:sp>
      <p:sp>
        <p:nvSpPr>
          <p:cNvPr id="19" name="MH_Title_1"/>
          <p:cNvSpPr/>
          <p:nvPr>
            <p:custDataLst>
              <p:tags r:id="rId7"/>
            </p:custDataLst>
          </p:nvPr>
        </p:nvSpPr>
        <p:spPr>
          <a:xfrm>
            <a:off x="4675051" y="1639888"/>
            <a:ext cx="2816413" cy="1678162"/>
          </a:xfrm>
          <a:prstGeom prst="diamond">
            <a:avLst/>
          </a:prstGeom>
          <a:solidFill>
            <a:schemeClr val="bg1">
              <a:lumMod val="50000"/>
            </a:schemeClr>
          </a:solidFill>
          <a:ln w="25400" cap="flat" cmpd="sng" algn="ctr">
            <a:noFill/>
            <a:prstDash val="solid"/>
          </a:ln>
          <a:effectLst/>
        </p:spPr>
        <p:txBody>
          <a:bodyPr lIns="0" tIns="0" rIns="0" bIns="0" anchor="ctr">
            <a:noAutofit/>
          </a:bodyPr>
          <a:lstStyle/>
          <a:p>
            <a:pPr algn="ctr">
              <a:lnSpc>
                <a:spcPct val="130000"/>
              </a:lnSpc>
              <a:defRPr/>
            </a:pPr>
            <a:r>
              <a:rPr lang="zh-CN" altLang="en-US" sz="2300" b="1" kern="0" spc="300" dirty="0" smtClean="0">
                <a:solidFill>
                  <a:srgbClr val="FFFFFF"/>
                </a:solidFill>
              </a:rPr>
              <a:t>标准 </a:t>
            </a:r>
            <a:endParaRPr lang="zh-CN" altLang="en-US" sz="2300" b="1" kern="0" spc="300" dirty="0" smtClean="0">
              <a:solidFill>
                <a:srgbClr val="FFFFFF"/>
              </a:solidFill>
            </a:endParaRPr>
          </a:p>
          <a:p>
            <a:pPr algn="ctr">
              <a:lnSpc>
                <a:spcPct val="130000"/>
              </a:lnSpc>
              <a:defRPr/>
            </a:pPr>
            <a:r>
              <a:rPr lang="zh-CN" altLang="en-US" sz="2300" b="1" kern="0" spc="300" dirty="0" smtClean="0">
                <a:solidFill>
                  <a:srgbClr val="FFFFFF"/>
                </a:solidFill>
              </a:rPr>
              <a:t>规定</a:t>
            </a:r>
            <a:endParaRPr lang="zh-CN" altLang="en-US" sz="2300" b="1" kern="0" spc="300" dirty="0" smtClean="0">
              <a:solidFill>
                <a:srgbClr val="FFFFFF"/>
              </a:solidFill>
            </a:endParaRPr>
          </a:p>
          <a:p>
            <a:pPr algn="ctr">
              <a:lnSpc>
                <a:spcPct val="130000"/>
              </a:lnSpc>
              <a:defRPr/>
            </a:pPr>
            <a:r>
              <a:rPr lang="en-US" altLang="zh-CN" sz="2300" b="1" kern="0" spc="300" dirty="0" smtClean="0">
                <a:solidFill>
                  <a:srgbClr val="FFFFFF"/>
                </a:solidFill>
              </a:rPr>
              <a:t>rule</a:t>
            </a:r>
            <a:endParaRPr lang="en-US" altLang="zh-CN" sz="2300" b="1" kern="0" spc="300" dirty="0" smtClean="0">
              <a:solidFill>
                <a:srgbClr val="FFFFFF"/>
              </a:solidFill>
            </a:endParaRPr>
          </a:p>
        </p:txBody>
      </p:sp>
      <p:sp>
        <p:nvSpPr>
          <p:cNvPr id="20" name="MH_Other_2"/>
          <p:cNvSpPr/>
          <p:nvPr>
            <p:custDataLst>
              <p:tags r:id="rId8"/>
            </p:custDataLst>
          </p:nvPr>
        </p:nvSpPr>
        <p:spPr>
          <a:xfrm flipH="1">
            <a:off x="7680783" y="3142753"/>
            <a:ext cx="175295" cy="175295"/>
          </a:xfrm>
          <a:prstGeom prst="chevron">
            <a:avLst/>
          </a:prstGeom>
          <a:solidFill>
            <a:schemeClr val="accent2"/>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1" name="MH_Other_3"/>
          <p:cNvSpPr/>
          <p:nvPr>
            <p:custDataLst>
              <p:tags r:id="rId9"/>
            </p:custDataLst>
          </p:nvPr>
        </p:nvSpPr>
        <p:spPr>
          <a:xfrm flipH="1">
            <a:off x="7680783" y="4832602"/>
            <a:ext cx="175295" cy="175296"/>
          </a:xfrm>
          <a:prstGeom prst="chevron">
            <a:avLst/>
          </a:prstGeom>
          <a:solidFill>
            <a:schemeClr val="accent2"/>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6" name="MH_Other_4"/>
          <p:cNvSpPr/>
          <p:nvPr>
            <p:custDataLst>
              <p:tags r:id="rId10"/>
            </p:custDataLst>
          </p:nvPr>
        </p:nvSpPr>
        <p:spPr>
          <a:xfrm>
            <a:off x="4242655" y="3142753"/>
            <a:ext cx="175296" cy="175295"/>
          </a:xfrm>
          <a:prstGeom prst="chevron">
            <a:avLst/>
          </a:prstGeom>
          <a:solidFill>
            <a:schemeClr val="accent1"/>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7" name="MH_Other_5"/>
          <p:cNvSpPr/>
          <p:nvPr>
            <p:custDataLst>
              <p:tags r:id="rId11"/>
            </p:custDataLst>
          </p:nvPr>
        </p:nvSpPr>
        <p:spPr>
          <a:xfrm>
            <a:off x="4242655" y="4832602"/>
            <a:ext cx="175296" cy="175296"/>
          </a:xfrm>
          <a:prstGeom prst="chevron">
            <a:avLst/>
          </a:prstGeom>
          <a:solidFill>
            <a:schemeClr val="accent1"/>
          </a:solidFill>
          <a:ln w="25400" cap="flat" cmpd="sng" algn="ctr">
            <a:noFill/>
            <a:prstDash val="solid"/>
          </a:ln>
          <a:effectLst/>
        </p:spPr>
        <p:txBody>
          <a:bodyPr lIns="68580" tIns="34290" rIns="68580" bIns="34290" anchor="ctr"/>
          <a:lstStyle/>
          <a:p>
            <a:pPr algn="ctr">
              <a:defRPr/>
            </a:pPr>
            <a:endParaRPr lang="zh-CN" altLang="en-US" sz="1350" kern="0" dirty="0">
              <a:solidFill>
                <a:sysClr val="windowText" lastClr="000000"/>
              </a:solidFill>
              <a:ea typeface="微软雅黑" panose="020B0503020204020204" pitchFamily="34" charset="-122"/>
            </a:endParaRPr>
          </a:p>
        </p:txBody>
      </p:sp>
      <p:sp>
        <p:nvSpPr>
          <p:cNvPr id="28" name="MH_Other_6"/>
          <p:cNvSpPr/>
          <p:nvPr>
            <p:custDataLst>
              <p:tags r:id="rId12"/>
            </p:custDataLst>
          </p:nvPr>
        </p:nvSpPr>
        <p:spPr>
          <a:xfrm rot="19712482">
            <a:off x="5577239" y="2993169"/>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02</a:t>
            </a:r>
            <a:endParaRPr lang="zh-CN" altLang="en-US" sz="3000" b="1" kern="0" dirty="0">
              <a:solidFill>
                <a:sysClr val="window" lastClr="FFFFFF"/>
              </a:solidFill>
              <a:ea typeface="微软雅黑" panose="020B0503020204020204" pitchFamily="34" charset="-122"/>
            </a:endParaRPr>
          </a:p>
        </p:txBody>
      </p:sp>
      <p:sp>
        <p:nvSpPr>
          <p:cNvPr id="29" name="MH_Other_7"/>
          <p:cNvSpPr/>
          <p:nvPr>
            <p:custDataLst>
              <p:tags r:id="rId13"/>
            </p:custDataLst>
          </p:nvPr>
        </p:nvSpPr>
        <p:spPr>
          <a:xfrm rot="1887518" flipH="1">
            <a:off x="4181886" y="2995506"/>
            <a:ext cx="2407391" cy="1306536"/>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lumMod val="50000"/>
            </a:schemeClr>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01</a:t>
            </a:r>
            <a:endParaRPr lang="zh-CN" altLang="en-US" sz="3000" b="1" kern="0" dirty="0">
              <a:solidFill>
                <a:sysClr val="window" lastClr="FFFFFF"/>
              </a:solidFill>
              <a:ea typeface="微软雅黑" panose="020B0503020204020204" pitchFamily="34" charset="-122"/>
            </a:endParaRPr>
          </a:p>
        </p:txBody>
      </p:sp>
      <p:sp>
        <p:nvSpPr>
          <p:cNvPr id="30" name="MH_Other_8"/>
          <p:cNvSpPr/>
          <p:nvPr>
            <p:custDataLst>
              <p:tags r:id="rId14"/>
            </p:custDataLst>
          </p:nvPr>
        </p:nvSpPr>
        <p:spPr>
          <a:xfrm rot="19712482">
            <a:off x="5577239" y="4680680"/>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04</a:t>
            </a:r>
            <a:endParaRPr lang="zh-CN" altLang="en-US" sz="3000" b="1" kern="0" dirty="0">
              <a:solidFill>
                <a:sysClr val="window" lastClr="FFFFFF"/>
              </a:solidFill>
              <a:ea typeface="微软雅黑" panose="020B0503020204020204" pitchFamily="34" charset="-122"/>
            </a:endParaRPr>
          </a:p>
        </p:txBody>
      </p:sp>
      <p:sp>
        <p:nvSpPr>
          <p:cNvPr id="31" name="MH_Other_9"/>
          <p:cNvSpPr/>
          <p:nvPr>
            <p:custDataLst>
              <p:tags r:id="rId15"/>
            </p:custDataLst>
          </p:nvPr>
        </p:nvSpPr>
        <p:spPr>
          <a:xfrm rot="1887518" flipH="1">
            <a:off x="4181886" y="4680680"/>
            <a:ext cx="2407391" cy="1304198"/>
          </a:xfrm>
          <a:custGeom>
            <a:avLst/>
            <a:gdLst>
              <a:gd name="connsiteX0" fmla="*/ 1635627 w 1635627"/>
              <a:gd name="connsiteY0" fmla="*/ 14864 h 886487"/>
              <a:gd name="connsiteX1" fmla="*/ 1102360 w 1635627"/>
              <a:gd name="connsiteY1" fmla="*/ 886487 h 886487"/>
              <a:gd name="connsiteX2" fmla="*/ 0 w 1635627"/>
              <a:gd name="connsiteY2" fmla="*/ 871623 h 886487"/>
              <a:gd name="connsiteX3" fmla="*/ 533267 w 1635627"/>
              <a:gd name="connsiteY3" fmla="*/ 0 h 886487"/>
            </a:gdLst>
            <a:ahLst/>
            <a:cxnLst>
              <a:cxn ang="0">
                <a:pos x="connsiteX0" y="connsiteY0"/>
              </a:cxn>
              <a:cxn ang="0">
                <a:pos x="connsiteX1" y="connsiteY1"/>
              </a:cxn>
              <a:cxn ang="0">
                <a:pos x="connsiteX2" y="connsiteY2"/>
              </a:cxn>
              <a:cxn ang="0">
                <a:pos x="connsiteX3" y="connsiteY3"/>
              </a:cxn>
            </a:cxnLst>
            <a:rect l="l" t="t" r="r" b="b"/>
            <a:pathLst>
              <a:path w="1635627" h="886487">
                <a:moveTo>
                  <a:pt x="1635627" y="14864"/>
                </a:moveTo>
                <a:lnTo>
                  <a:pt x="1102360" y="886487"/>
                </a:lnTo>
                <a:lnTo>
                  <a:pt x="0" y="871623"/>
                </a:lnTo>
                <a:lnTo>
                  <a:pt x="533267" y="0"/>
                </a:lnTo>
                <a:close/>
              </a:path>
            </a:pathLst>
          </a:custGeom>
          <a:solidFill>
            <a:schemeClr val="accent2">
              <a:lumMod val="50000"/>
            </a:schemeClr>
          </a:solidFill>
          <a:ln w="25400" cap="flat" cmpd="sng" algn="ctr">
            <a:noFill/>
            <a:prstDash val="solid"/>
          </a:ln>
          <a:effectLst/>
        </p:spPr>
        <p:txBody>
          <a:bodyPr lIns="68580" tIns="34290" rIns="68580" bIns="34290" anchor="ctr"/>
          <a:lstStyle/>
          <a:p>
            <a:pPr algn="ctr">
              <a:defRPr/>
            </a:pPr>
            <a:r>
              <a:rPr lang="en-US" altLang="zh-CN" sz="3000" b="1" kern="0" dirty="0">
                <a:solidFill>
                  <a:sysClr val="window" lastClr="FFFFFF"/>
                </a:solidFill>
                <a:ea typeface="微软雅黑" panose="020B0503020204020204" pitchFamily="34" charset="-122"/>
              </a:rPr>
              <a:t>03</a:t>
            </a:r>
            <a:endParaRPr lang="zh-CN" altLang="en-US" sz="3000" b="1" kern="0" dirty="0">
              <a:solidFill>
                <a:sysClr val="window" lastClr="FFFFFF"/>
              </a:solidFill>
              <a:ea typeface="微软雅黑" panose="020B0503020204020204" pitchFamily="34" charset="-122"/>
            </a:endParaRPr>
          </a:p>
        </p:txBody>
      </p:sp>
      <p:sp>
        <p:nvSpPr>
          <p:cNvPr id="2" name="矩形 1"/>
          <p:cNvSpPr/>
          <p:nvPr/>
        </p:nvSpPr>
        <p:spPr>
          <a:xfrm>
            <a:off x="7681595" y="2564765"/>
            <a:ext cx="3202940" cy="1290955"/>
          </a:xfrm>
          <a:prstGeom prst="rect">
            <a:avLst/>
          </a:prstGeom>
        </p:spPr>
        <p:txBody>
          <a:bodyPr wrap="square">
            <a:spAutoFit/>
          </a:bodyPr>
          <a:lstStyle/>
          <a:p>
            <a:pPr lvl="0" algn="l">
              <a:lnSpc>
                <a:spcPct val="130000"/>
              </a:lnSpc>
              <a:defRPr/>
            </a:pPr>
            <a:r>
              <a:rPr lang="en-US" sz="2800" b="1">
                <a:latin typeface="Times New Roman" panose="02020603050405020304" pitchFamily="18" charset="0"/>
                <a:cs typeface="Times New Roman" panose="02020603050405020304" pitchFamily="18" charset="0"/>
                <a:sym typeface="+mn-ea"/>
              </a:rPr>
              <a:t>      standard </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latin typeface="Times New Roman" panose="02020603050405020304" pitchFamily="18" charset="0"/>
                <a:cs typeface="Times New Roman" panose="02020603050405020304" pitchFamily="18" charset="0"/>
                <a:sym typeface="+mn-ea"/>
              </a:rPr>
              <a:t>                /ˈstændəd/</a:t>
            </a:r>
            <a:endParaRPr lang="en-US" sz="1600" b="1" i="1">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latin typeface="Times New Roman" panose="02020603050405020304" pitchFamily="18" charset="0"/>
                <a:cs typeface="Times New Roman" panose="02020603050405020304" pitchFamily="18" charset="0"/>
                <a:sym typeface="+mn-ea"/>
              </a:rPr>
              <a:t>       n. 标准；水准；度量衡标准 </a:t>
            </a:r>
            <a:endParaRPr lang="zh-CN" altLang="en-US" sz="1600" dirty="0">
              <a:solidFill>
                <a:srgbClr val="0070C0">
                  <a:lumMod val="50000"/>
                </a:srgbClr>
              </a:solidFill>
              <a:ea typeface="黑体" panose="02010609060101010101" pitchFamily="49" charset="-122"/>
            </a:endParaRPr>
          </a:p>
        </p:txBody>
      </p:sp>
      <p:sp>
        <p:nvSpPr>
          <p:cNvPr id="32" name="矩形 31"/>
          <p:cNvSpPr/>
          <p:nvPr/>
        </p:nvSpPr>
        <p:spPr>
          <a:xfrm>
            <a:off x="7863787" y="4432964"/>
            <a:ext cx="2838450" cy="1137285"/>
          </a:xfrm>
          <a:prstGeom prst="rect">
            <a:avLst/>
          </a:prstGeom>
        </p:spPr>
        <p:txBody>
          <a:bodyPr wrap="square">
            <a:spAutoFit/>
          </a:bodyPr>
          <a:lstStyle/>
          <a:p>
            <a:pPr lvl="0" fontAlgn="auto">
              <a:lnSpc>
                <a:spcPts val="2720"/>
              </a:lnSpc>
              <a:defRPr/>
            </a:pPr>
            <a:r>
              <a:rPr lang="en-US" sz="2800" b="1">
                <a:solidFill>
                  <a:schemeClr val="tx1"/>
                </a:solidFill>
                <a:latin typeface="Times New Roman" panose="02020603050405020304" pitchFamily="18" charset="0"/>
                <a:cs typeface="Times New Roman" panose="02020603050405020304" pitchFamily="18" charset="0"/>
                <a:sym typeface="+mn-ea"/>
              </a:rPr>
              <a:t>    regulation</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fontAlgn="auto">
              <a:lnSpc>
                <a:spcPts val="2720"/>
              </a:lnSpc>
              <a:defRPr/>
            </a:pPr>
            <a:r>
              <a:rPr lang="en-US" sz="2800" b="1" i="1">
                <a:solidFill>
                  <a:schemeClr val="tx1"/>
                </a:solidFill>
                <a:latin typeface="Times New Roman" panose="02020603050405020304" pitchFamily="18" charset="0"/>
                <a:cs typeface="Times New Roman" panose="02020603050405020304" pitchFamily="18" charset="0"/>
                <a:sym typeface="+mn-ea"/>
              </a:rPr>
              <a:t>      </a:t>
            </a:r>
            <a:r>
              <a:rPr lang="en-US" b="1" i="1">
                <a:solidFill>
                  <a:schemeClr val="tx1"/>
                </a:solidFill>
                <a:latin typeface="Times New Roman" panose="02020603050405020304" pitchFamily="18" charset="0"/>
                <a:cs typeface="Times New Roman" panose="02020603050405020304" pitchFamily="18" charset="0"/>
                <a:sym typeface="+mn-ea"/>
              </a:rPr>
              <a:t>/ˌreɡjuˈleɪʃn/ </a:t>
            </a:r>
            <a:endParaRPr lang="en-US" b="1" i="1">
              <a:solidFill>
                <a:schemeClr val="tx1"/>
              </a:solidFill>
              <a:latin typeface="Times New Roman" panose="02020603050405020304" pitchFamily="18" charset="0"/>
              <a:cs typeface="Times New Roman" panose="02020603050405020304" pitchFamily="18" charset="0"/>
              <a:sym typeface="+mn-ea"/>
            </a:endParaRPr>
          </a:p>
          <a:p>
            <a:pPr lvl="0" fontAlgn="auto">
              <a:lnSpc>
                <a:spcPts val="2720"/>
              </a:lnSpc>
              <a:defRPr/>
            </a:pPr>
            <a:r>
              <a:rPr lang="en-US" b="1" i="1">
                <a:solidFill>
                  <a:schemeClr val="tx1"/>
                </a:solidFill>
                <a:latin typeface="Times New Roman" panose="02020603050405020304" pitchFamily="18" charset="0"/>
                <a:cs typeface="Times New Roman" panose="02020603050405020304" pitchFamily="18" charset="0"/>
                <a:sym typeface="+mn-ea"/>
              </a:rPr>
              <a:t>    n. 管理；规则；校准  </a:t>
            </a:r>
            <a:endParaRPr lang="en-US" b="1" i="1">
              <a:solidFill>
                <a:schemeClr val="tx1"/>
              </a:solidFill>
              <a:latin typeface="Times New Roman" panose="02020603050405020304" pitchFamily="18" charset="0"/>
              <a:cs typeface="Times New Roman" panose="02020603050405020304" pitchFamily="18" charset="0"/>
              <a:sym typeface="+mn-ea"/>
            </a:endParaRPr>
          </a:p>
        </p:txBody>
      </p:sp>
      <p:sp>
        <p:nvSpPr>
          <p:cNvPr id="33" name="矩形 32"/>
          <p:cNvSpPr/>
          <p:nvPr/>
        </p:nvSpPr>
        <p:spPr>
          <a:xfrm>
            <a:off x="1370927" y="2800285"/>
            <a:ext cx="2838450" cy="1014730"/>
          </a:xfrm>
          <a:prstGeom prst="rect">
            <a:avLst/>
          </a:prstGeom>
        </p:spPr>
        <p:txBody>
          <a:bodyPr wrap="square">
            <a:spAutoFit/>
          </a:bodyPr>
          <a:lstStyle/>
          <a:p>
            <a:pPr lvl="0" algn="l">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       criterion</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00000"/>
              </a:lnSpc>
            </a:pPr>
            <a:r>
              <a:rPr lang="en-US" sz="1600" b="1" i="1">
                <a:solidFill>
                  <a:schemeClr val="tx1"/>
                </a:solidFill>
                <a:latin typeface="Times New Roman" panose="02020603050405020304" pitchFamily="18" charset="0"/>
                <a:cs typeface="Times New Roman" panose="02020603050405020304" pitchFamily="18" charset="0"/>
                <a:sym typeface="+mn-ea"/>
              </a:rPr>
              <a:t>               /kraɪ'tɪərɪən/</a:t>
            </a:r>
            <a:endParaRPr lang="en-US" sz="1600" b="1" i="1">
              <a:solidFill>
                <a:schemeClr val="tx1"/>
              </a:solidFill>
              <a:latin typeface="Times New Roman" panose="02020603050405020304" pitchFamily="18" charset="0"/>
              <a:cs typeface="Times New Roman" panose="02020603050405020304" pitchFamily="18" charset="0"/>
              <a:sym typeface="+mn-ea"/>
            </a:endParaRPr>
          </a:p>
          <a:p>
            <a:pPr lvl="0" algn="l">
              <a:lnSpc>
                <a:spcPct val="100000"/>
              </a:lnSpc>
            </a:pPr>
            <a:r>
              <a:rPr lang="en-US" sz="1600" b="1" i="1">
                <a:solidFill>
                  <a:schemeClr val="tx1"/>
                </a:solidFill>
                <a:latin typeface="Times New Roman" panose="02020603050405020304" pitchFamily="18" charset="0"/>
                <a:cs typeface="Times New Roman" panose="02020603050405020304" pitchFamily="18" charset="0"/>
                <a:sym typeface="+mn-ea"/>
              </a:rPr>
              <a:t>n. （批评判断的）标准；准则 </a:t>
            </a:r>
            <a:endParaRPr lang="en-US" altLang="en-US" sz="1600" b="1" i="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34" name="矩形 33"/>
          <p:cNvSpPr/>
          <p:nvPr/>
        </p:nvSpPr>
        <p:spPr>
          <a:xfrm>
            <a:off x="1296035" y="4279265"/>
            <a:ext cx="3378835" cy="1290955"/>
          </a:xfrm>
          <a:prstGeom prst="rect">
            <a:avLst/>
          </a:prstGeom>
        </p:spPr>
        <p:txBody>
          <a:bodyPr wrap="square">
            <a:spAutoFit/>
          </a:bodyPr>
          <a:lstStyle/>
          <a:p>
            <a:pPr lvl="0" algn="l">
              <a:lnSpc>
                <a:spcPct val="130000"/>
              </a:lnSpc>
              <a:defRPr/>
            </a:pPr>
            <a:r>
              <a:rPr lang="en-US" sz="2800" b="1">
                <a:solidFill>
                  <a:schemeClr val="tx1"/>
                </a:solidFill>
                <a:latin typeface="Times New Roman" panose="02020603050405020304" pitchFamily="18" charset="0"/>
                <a:cs typeface="Times New Roman" panose="02020603050405020304" pitchFamily="18" charset="0"/>
                <a:sym typeface="+mn-ea"/>
              </a:rPr>
              <a:t>      yardstick</a:t>
            </a:r>
            <a:endParaRPr lang="en-US" sz="2800" b="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solidFill>
                  <a:schemeClr val="tx1"/>
                </a:solidFill>
                <a:latin typeface="Times New Roman" panose="02020603050405020304" pitchFamily="18" charset="0"/>
                <a:cs typeface="Times New Roman" panose="02020603050405020304" pitchFamily="18" charset="0"/>
                <a:sym typeface="+mn-ea"/>
              </a:rPr>
              <a:t>                /'jɑːdstɪk/</a:t>
            </a:r>
            <a:endParaRPr lang="en-US" sz="1600" b="1" i="1">
              <a:solidFill>
                <a:schemeClr val="tx1"/>
              </a:solidFill>
              <a:latin typeface="Times New Roman" panose="02020603050405020304" pitchFamily="18" charset="0"/>
              <a:cs typeface="Times New Roman" panose="02020603050405020304" pitchFamily="18" charset="0"/>
              <a:sym typeface="+mn-ea"/>
            </a:endParaRPr>
          </a:p>
          <a:p>
            <a:pPr lvl="0" algn="l">
              <a:lnSpc>
                <a:spcPct val="130000"/>
              </a:lnSpc>
              <a:defRPr/>
            </a:pPr>
            <a:r>
              <a:rPr lang="en-US" sz="1600" b="1" i="1">
                <a:solidFill>
                  <a:schemeClr val="tx1"/>
                </a:solidFill>
                <a:latin typeface="Times New Roman" panose="02020603050405020304" pitchFamily="18" charset="0"/>
                <a:cs typeface="Times New Roman" panose="02020603050405020304" pitchFamily="18" charset="0"/>
                <a:sym typeface="+mn-ea"/>
              </a:rPr>
              <a:t>       n. 码尺；衡量标准；准绳  </a:t>
            </a:r>
            <a:endParaRPr lang="en-US" sz="1600" b="1" i="1">
              <a:solidFill>
                <a:schemeClr val="tx1"/>
              </a:solidFill>
              <a:latin typeface="Times New Roman" panose="02020603050405020304" pitchFamily="18" charset="0"/>
              <a:cs typeface="Times New Roman" panose="02020603050405020304" pitchFamily="18" charset="0"/>
              <a:sym typeface="+mn-ea"/>
            </a:endParaRPr>
          </a:p>
        </p:txBody>
      </p:sp>
      <p:pic>
        <p:nvPicPr>
          <p:cNvPr id="5" name="图片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
        <p:nvSpPr>
          <p:cNvPr id="3" name="文本框 2"/>
          <p:cNvSpPr txBox="1"/>
          <p:nvPr/>
        </p:nvSpPr>
        <p:spPr>
          <a:xfrm>
            <a:off x="1261110" y="309880"/>
            <a:ext cx="2371725" cy="521970"/>
          </a:xfrm>
          <a:prstGeom prst="rect">
            <a:avLst/>
          </a:prstGeom>
          <a:noFill/>
        </p:spPr>
        <p:txBody>
          <a:bodyPr wrap="square" rtlCol="0">
            <a:spAutoFit/>
          </a:bodyPr>
          <a:p>
            <a:r>
              <a:rPr lang="zh-CN" altLang="en-US" sz="2800" b="1" spc="300" dirty="0">
                <a:solidFill>
                  <a:schemeClr val="tx1">
                    <a:lumMod val="75000"/>
                    <a:lumOff val="25000"/>
                  </a:schemeClr>
                </a:solidFill>
              </a:rPr>
              <a:t>标准；</a:t>
            </a:r>
            <a:r>
              <a:rPr lang="en-US" altLang="zh-CN" sz="2800" b="1" spc="300" dirty="0">
                <a:solidFill>
                  <a:schemeClr val="tx1">
                    <a:lumMod val="75000"/>
                    <a:lumOff val="25000"/>
                  </a:schemeClr>
                </a:solidFill>
              </a:rPr>
              <a:t> </a:t>
            </a:r>
            <a:r>
              <a:rPr lang="zh-CN" altLang="en-US" sz="2800" b="1" spc="300" dirty="0">
                <a:solidFill>
                  <a:schemeClr val="tx1">
                    <a:lumMod val="75000"/>
                    <a:lumOff val="25000"/>
                  </a:schemeClr>
                </a:solidFill>
              </a:rPr>
              <a:t>规定</a:t>
            </a:r>
            <a:endParaRPr lang="zh-CN" altLang="en-US" sz="2800" b="1" spc="300" dirty="0">
              <a:solidFill>
                <a:schemeClr val="tx1">
                  <a:lumMod val="75000"/>
                  <a:lumOff val="25000"/>
                </a:schemeClr>
              </a:solidFill>
            </a:endParaRPr>
          </a:p>
        </p:txBody>
      </p:sp>
      <p:sp>
        <p:nvSpPr>
          <p:cNvPr id="13" name="矩形 12"/>
          <p:cNvSpPr/>
          <p:nvPr/>
        </p:nvSpPr>
        <p:spPr>
          <a:xfrm>
            <a:off x="363370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4" name="矩形 3"/>
          <p:cNvSpPr/>
          <p:nvPr/>
        </p:nvSpPr>
        <p:spPr>
          <a:xfrm>
            <a:off x="3927475" y="309245"/>
            <a:ext cx="1141095" cy="521970"/>
          </a:xfrm>
          <a:prstGeom prst="rect">
            <a:avLst/>
          </a:prstGeom>
        </p:spPr>
        <p:txBody>
          <a:bodyPr wrap="square">
            <a:spAutoFit/>
          </a:bodyPr>
          <a:p>
            <a:pPr algn="l"/>
            <a:r>
              <a:rPr lang="en-US" altLang="zh-CN" sz="2800" b="1" dirty="0" smtClean="0">
                <a:solidFill>
                  <a:schemeClr val="tx1">
                    <a:lumMod val="75000"/>
                    <a:lumOff val="25000"/>
                  </a:schemeClr>
                </a:solidFill>
              </a:rPr>
              <a:t>rule</a:t>
            </a:r>
            <a:endParaRPr lang="en-US" altLang="zh-CN" sz="2800" b="1" dirty="0" smtClean="0">
              <a:solidFill>
                <a:schemeClr val="tx1">
                  <a:lumMod val="75000"/>
                  <a:lumOff val="2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2" presetClass="entr" presetSubtype="0" fill="hold" grpId="0" nodeType="withEffect">
                                  <p:stCondLst>
                                    <p:cond delay="11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par>
                                <p:cTn id="16" presetID="22" presetClass="entr" presetSubtype="1" fill="hold" grpId="0" nodeType="withEffect">
                                  <p:stCondLst>
                                    <p:cond delay="150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par>
                                <p:cTn id="19" presetID="22" presetClass="entr" presetSubtype="1" fill="hold" grpId="0" nodeType="withEffect">
                                  <p:stCondLst>
                                    <p:cond delay="190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10" presetClass="entr" presetSubtype="0" fill="hold" grpId="0" nodeType="withEffect">
                                  <p:stCondLst>
                                    <p:cond delay="19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22" presetClass="entr" presetSubtype="1" fill="hold" grpId="0" nodeType="withEffect">
                                  <p:stCondLst>
                                    <p:cond delay="230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par>
                                <p:cTn id="28" presetID="22" presetClass="entr" presetSubtype="1" fill="hold" grpId="0" nodeType="withEffect">
                                  <p:stCondLst>
                                    <p:cond delay="270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2" fill="hold" grpId="0" nodeType="withEffect">
                                  <p:stCondLst>
                                    <p:cond delay="310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8" fill="hold" grpId="0" nodeType="withEffect">
                                  <p:stCondLst>
                                    <p:cond delay="310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par>
                                <p:cTn id="37" presetID="22" presetClass="entr" presetSubtype="2" fill="hold" grpId="0" nodeType="withEffect">
                                  <p:stCondLst>
                                    <p:cond delay="310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par>
                                <p:cTn id="40" presetID="22" presetClass="entr" presetSubtype="8" fill="hold" grpId="0" nodeType="withEffect">
                                  <p:stCondLst>
                                    <p:cond delay="310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10" presetClass="entr" presetSubtype="0" fill="hold" grpId="0" nodeType="withEffect">
                                  <p:stCondLst>
                                    <p:cond delay="37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370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370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370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47"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50"/>
                                        <p:tgtEl>
                                          <p:spTgt spid="5"/>
                                        </p:tgtEl>
                                      </p:cBhvr>
                                    </p:animEffect>
                                    <p:anim calcmode="lin" valueType="num">
                                      <p:cBhvr>
                                        <p:cTn id="58" dur="750" fill="hold"/>
                                        <p:tgtEl>
                                          <p:spTgt spid="5"/>
                                        </p:tgtEl>
                                        <p:attrNameLst>
                                          <p:attrName>ppt_x</p:attrName>
                                        </p:attrNameLst>
                                      </p:cBhvr>
                                      <p:tavLst>
                                        <p:tav tm="0">
                                          <p:val>
                                            <p:strVal val="#ppt_x"/>
                                          </p:val>
                                        </p:tav>
                                        <p:tav tm="100000">
                                          <p:val>
                                            <p:strVal val="#ppt_x"/>
                                          </p:val>
                                        </p:tav>
                                      </p:tavLst>
                                    </p:anim>
                                    <p:anim calcmode="lin" valueType="num">
                                      <p:cBhvr>
                                        <p:cTn id="59" dur="750" fill="hold"/>
                                        <p:tgtEl>
                                          <p:spTgt spid="5"/>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4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par>
                                <p:cTn id="63" presetID="16" presetClass="entr" presetSubtype="42" fill="hold" grpId="0" nodeType="withEffect">
                                  <p:stCondLst>
                                    <p:cond delay="600"/>
                                  </p:stCondLst>
                                  <p:childTnLst>
                                    <p:set>
                                      <p:cBhvr>
                                        <p:cTn id="64" dur="1" fill="hold">
                                          <p:stCondLst>
                                            <p:cond delay="0"/>
                                          </p:stCondLst>
                                        </p:cTn>
                                        <p:tgtEl>
                                          <p:spTgt spid="13"/>
                                        </p:tgtEl>
                                        <p:attrNameLst>
                                          <p:attrName>style.visibility</p:attrName>
                                        </p:attrNameLst>
                                      </p:cBhvr>
                                      <p:to>
                                        <p:strVal val="visible"/>
                                      </p:to>
                                    </p:set>
                                    <p:animEffect transition="in" filter="barn(outHorizontal)">
                                      <p:cBhvr>
                                        <p:cTn id="65" dur="500"/>
                                        <p:tgtEl>
                                          <p:spTgt spid="13"/>
                                        </p:tgtEl>
                                      </p:cBhvr>
                                    </p:animEffect>
                                  </p:childTnLst>
                                </p:cTn>
                              </p:par>
                              <p:par>
                                <p:cTn id="66" presetID="17" presetClass="entr" presetSubtype="8" fill="hold" grpId="0" nodeType="withEffect">
                                  <p:stCondLst>
                                    <p:cond delay="800"/>
                                  </p:stCondLst>
                                  <p:childTnLst>
                                    <p:set>
                                      <p:cBhvr>
                                        <p:cTn id="67" dur="1" fill="hold">
                                          <p:stCondLst>
                                            <p:cond delay="0"/>
                                          </p:stCondLst>
                                        </p:cTn>
                                        <p:tgtEl>
                                          <p:spTgt spid="4"/>
                                        </p:tgtEl>
                                        <p:attrNameLst>
                                          <p:attrName>style.visibility</p:attrName>
                                        </p:attrNameLst>
                                      </p:cBhvr>
                                      <p:to>
                                        <p:strVal val="visible"/>
                                      </p:to>
                                    </p:set>
                                    <p:anim calcmode="lin" valueType="num">
                                      <p:cBhvr>
                                        <p:cTn id="68" dur="350" fill="hold"/>
                                        <p:tgtEl>
                                          <p:spTgt spid="4"/>
                                        </p:tgtEl>
                                        <p:attrNameLst>
                                          <p:attrName>ppt_x</p:attrName>
                                        </p:attrNameLst>
                                      </p:cBhvr>
                                      <p:tavLst>
                                        <p:tav tm="0">
                                          <p:val>
                                            <p:strVal val="#ppt_x-#ppt_w/2"/>
                                          </p:val>
                                        </p:tav>
                                        <p:tav tm="100000">
                                          <p:val>
                                            <p:strVal val="#ppt_x"/>
                                          </p:val>
                                        </p:tav>
                                      </p:tavLst>
                                    </p:anim>
                                    <p:anim calcmode="lin" valueType="num">
                                      <p:cBhvr>
                                        <p:cTn id="69" dur="350" fill="hold"/>
                                        <p:tgtEl>
                                          <p:spTgt spid="4"/>
                                        </p:tgtEl>
                                        <p:attrNameLst>
                                          <p:attrName>ppt_y</p:attrName>
                                        </p:attrNameLst>
                                      </p:cBhvr>
                                      <p:tavLst>
                                        <p:tav tm="0">
                                          <p:val>
                                            <p:strVal val="#ppt_y"/>
                                          </p:val>
                                        </p:tav>
                                        <p:tav tm="100000">
                                          <p:val>
                                            <p:strVal val="#ppt_y"/>
                                          </p:val>
                                        </p:tav>
                                      </p:tavLst>
                                    </p:anim>
                                    <p:anim calcmode="lin" valueType="num">
                                      <p:cBhvr>
                                        <p:cTn id="70" dur="350" fill="hold"/>
                                        <p:tgtEl>
                                          <p:spTgt spid="4"/>
                                        </p:tgtEl>
                                        <p:attrNameLst>
                                          <p:attrName>ppt_w</p:attrName>
                                        </p:attrNameLst>
                                      </p:cBhvr>
                                      <p:tavLst>
                                        <p:tav tm="0">
                                          <p:val>
                                            <p:fltVal val="0"/>
                                          </p:val>
                                        </p:tav>
                                        <p:tav tm="100000">
                                          <p:val>
                                            <p:strVal val="#ppt_w"/>
                                          </p:val>
                                        </p:tav>
                                      </p:tavLst>
                                    </p:anim>
                                    <p:anim calcmode="lin" valueType="num">
                                      <p:cBhvr>
                                        <p:cTn id="71" dur="3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ox(in)">
                                      <p:cBhvr>
                                        <p:cTn id="76" dur="20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box(in)">
                                      <p:cBhvr>
                                        <p:cTn id="81" dur="2000"/>
                                        <p:tgtEl>
                                          <p:spTgt spid="2"/>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box(in)">
                                      <p:cBhvr>
                                        <p:cTn id="86" dur="20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ox(in)">
                                      <p:cBhvr>
                                        <p:cTn id="9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6" grpId="0" bldLvl="0" animBg="1"/>
      <p:bldP spid="27" grpId="0" bldLvl="0" animBg="1"/>
      <p:bldP spid="28" grpId="0" bldLvl="0" animBg="1"/>
      <p:bldP spid="29" grpId="0" bldLvl="0" animBg="1"/>
      <p:bldP spid="30" grpId="0" bldLvl="0" animBg="1"/>
      <p:bldP spid="31" grpId="0" bldLvl="0" animBg="1"/>
      <p:bldP spid="3" grpId="0"/>
      <p:bldP spid="13" grpId="0" bldLvl="0" animBg="1"/>
      <p:bldP spid="4" grpId="0"/>
      <p:bldP spid="33" grpId="0"/>
      <p:bldP spid="33" grpId="1"/>
      <p:bldP spid="2" grpId="0"/>
      <p:bldP spid="2" grpId="1"/>
      <p:bldP spid="34" grpId="0"/>
      <p:bldP spid="34" grpId="1"/>
      <p:bldP spid="32" grpId="0"/>
      <p:bldP spid="3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2371725" cy="521970"/>
          </a:xfrm>
          <a:prstGeom prst="rect">
            <a:avLst/>
          </a:prstGeom>
          <a:noFill/>
        </p:spPr>
        <p:txBody>
          <a:bodyPr wrap="square" rtlCol="0">
            <a:spAutoFit/>
          </a:bodyPr>
          <a:p>
            <a:r>
              <a:rPr lang="zh-CN" altLang="en-US" sz="2800" b="1" spc="300" dirty="0">
                <a:solidFill>
                  <a:schemeClr val="tx1">
                    <a:lumMod val="75000"/>
                    <a:lumOff val="25000"/>
                  </a:schemeClr>
                </a:solidFill>
              </a:rPr>
              <a:t>标准；</a:t>
            </a:r>
            <a:r>
              <a:rPr lang="en-US" altLang="zh-CN" sz="2800" b="1" spc="300" dirty="0">
                <a:solidFill>
                  <a:schemeClr val="tx1">
                    <a:lumMod val="75000"/>
                    <a:lumOff val="25000"/>
                  </a:schemeClr>
                </a:solidFill>
              </a:rPr>
              <a:t> </a:t>
            </a:r>
            <a:r>
              <a:rPr lang="zh-CN" altLang="en-US" sz="2800" b="1" spc="300" dirty="0">
                <a:solidFill>
                  <a:schemeClr val="tx1">
                    <a:lumMod val="75000"/>
                    <a:lumOff val="25000"/>
                  </a:schemeClr>
                </a:solidFill>
              </a:rPr>
              <a:t>规定</a:t>
            </a:r>
            <a:endParaRPr lang="zh-CN" altLang="en-US" sz="2800" b="1" spc="300" dirty="0">
              <a:solidFill>
                <a:schemeClr val="tx1">
                  <a:lumMod val="75000"/>
                  <a:lumOff val="25000"/>
                </a:schemeClr>
              </a:solidFill>
            </a:endParaRPr>
          </a:p>
        </p:txBody>
      </p:sp>
      <p:sp>
        <p:nvSpPr>
          <p:cNvPr id="13" name="矩形 12"/>
          <p:cNvSpPr/>
          <p:nvPr/>
        </p:nvSpPr>
        <p:spPr>
          <a:xfrm>
            <a:off x="363370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3927475" y="309245"/>
            <a:ext cx="1141095" cy="521970"/>
          </a:xfrm>
          <a:prstGeom prst="rect">
            <a:avLst/>
          </a:prstGeom>
        </p:spPr>
        <p:txBody>
          <a:bodyPr wrap="square">
            <a:spAutoFit/>
          </a:bodyPr>
          <a:p>
            <a:pPr algn="l"/>
            <a:r>
              <a:rPr lang="en-US" altLang="zh-CN" sz="2800" b="1" dirty="0" smtClean="0">
                <a:solidFill>
                  <a:schemeClr val="tx1">
                    <a:lumMod val="75000"/>
                    <a:lumOff val="25000"/>
                  </a:schemeClr>
                </a:solidFill>
              </a:rPr>
              <a:t>rule</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3769995"/>
                <a:gridCol w="788987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sz="2400"/>
                        <a:t>1. 考试成绩一直是评价被大学录取的学生的唯一标准。</a:t>
                      </a:r>
                      <a:endParaRPr sz="2400"/>
                    </a:p>
                    <a:p>
                      <a:pPr fontAlgn="auto">
                        <a:lnSpc>
                          <a:spcPts val="3580"/>
                        </a:lnSpc>
                        <a:buNone/>
                      </a:pPr>
                      <a:r>
                        <a:rPr sz="2400"/>
                        <a:t>2. 古典诗歌已成为传播中国传统文化的一个重要途径。教育部发布了高中新课程标准，建议学生背诵72首古诗或文章。</a:t>
                      </a:r>
                      <a:endParaRPr sz="2400"/>
                    </a:p>
                  </a:txBody>
                  <a:tcPr/>
                </a:tc>
                <a:tc>
                  <a:txBody>
                    <a:bodyPr/>
                    <a:p>
                      <a:pPr>
                        <a:buNone/>
                      </a:pPr>
                      <a:endParaRPr lang="zh-CN" altLang="en-US"/>
                    </a:p>
                  </a:txBody>
                  <a:tcPr/>
                </a:tc>
              </a:tr>
            </a:tbl>
          </a:graphicData>
        </a:graphic>
      </p:graphicFrame>
      <p:sp>
        <p:nvSpPr>
          <p:cNvPr id="15" name="文本框 14"/>
          <p:cNvSpPr txBox="1"/>
          <p:nvPr/>
        </p:nvSpPr>
        <p:spPr>
          <a:xfrm>
            <a:off x="572135" y="1156970"/>
            <a:ext cx="1040193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criterion</a:t>
            </a:r>
            <a:r>
              <a:rPr lang="en-US" sz="1600" b="1" i="1">
                <a:solidFill>
                  <a:schemeClr val="bg1"/>
                </a:solidFill>
                <a:latin typeface="Times New Roman" panose="02020603050405020304" pitchFamily="18" charset="0"/>
                <a:cs typeface="Times New Roman" panose="02020603050405020304" pitchFamily="18" charset="0"/>
                <a:sym typeface="+mn-ea"/>
              </a:rPr>
              <a:t> /kraɪ'tɪərɪən/--复数 criteria</a:t>
            </a:r>
            <a:r>
              <a:rPr lang="en-US" sz="2800" b="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n. （批评判断的）标准；准则</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standard </a:t>
            </a:r>
            <a:r>
              <a:rPr lang="en-US" sz="1600" b="1" i="1">
                <a:solidFill>
                  <a:schemeClr val="bg1"/>
                </a:solidFill>
                <a:latin typeface="Times New Roman" panose="02020603050405020304" pitchFamily="18" charset="0"/>
                <a:cs typeface="Times New Roman" panose="02020603050405020304" pitchFamily="18" charset="0"/>
                <a:sym typeface="+mn-ea"/>
              </a:rPr>
              <a:t>/ˈstændəd/n. 标准；水准；旗；度量衡标准</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4015740" y="2110105"/>
            <a:ext cx="7901940" cy="1106805"/>
          </a:xfrm>
          <a:prstGeom prst="rect">
            <a:avLst/>
          </a:prstGeom>
          <a:noFill/>
        </p:spPr>
        <p:txBody>
          <a:bodyPr wrap="square" rtlCol="0" anchor="t">
            <a:spAutoFit/>
          </a:bodyPr>
          <a:p>
            <a:pPr algn="l"/>
            <a:r>
              <a:rPr lang="en-US" altLang="zh-CN" sz="2400" b="1">
                <a:sym typeface="+mn-ea"/>
              </a:rPr>
              <a:t>1</a:t>
            </a:r>
            <a:r>
              <a:rPr lang="zh-CN" altLang="en-US" sz="2400" b="1">
                <a:sym typeface="+mn-ea"/>
              </a:rPr>
              <a:t>. </a:t>
            </a:r>
            <a:r>
              <a:rPr sz="2400" b="1">
                <a:sym typeface="+mn-ea"/>
              </a:rPr>
              <a:t>Tests</a:t>
            </a:r>
            <a:r>
              <a:rPr lang="en-US" sz="2400" b="1">
                <a:sym typeface="+mn-ea"/>
              </a:rPr>
              <a:t>' </a:t>
            </a:r>
            <a:r>
              <a:rPr sz="2400" b="1">
                <a:sym typeface="+mn-ea"/>
              </a:rPr>
              <a:t>scores have been the </a:t>
            </a:r>
            <a:r>
              <a:rPr sz="2400" b="1" u="sng">
                <a:sym typeface="+mn-ea"/>
              </a:rPr>
              <a:t>sole</a:t>
            </a:r>
            <a:r>
              <a:rPr sz="2400" b="1">
                <a:sym typeface="+mn-ea"/>
              </a:rPr>
              <a:t> </a:t>
            </a:r>
            <a:r>
              <a:rPr sz="2400" b="1">
                <a:solidFill>
                  <a:srgbClr val="0070C0"/>
                </a:solidFill>
                <a:sym typeface="+mn-ea"/>
              </a:rPr>
              <a:t>criterion</a:t>
            </a:r>
            <a:r>
              <a:rPr sz="2400" b="1">
                <a:sym typeface="+mn-ea"/>
              </a:rPr>
              <a:t> for evaluating students who are admitted to colleges.</a:t>
            </a:r>
            <a:endParaRPr sz="2400" b="1">
              <a:sym typeface="+mn-ea"/>
            </a:endParaRPr>
          </a:p>
          <a:p>
            <a:pPr marL="285750" indent="-285750" algn="l">
              <a:buFont typeface="Arial" panose="020B0604020202020204" pitchFamily="34" charset="0"/>
              <a:buChar char="•"/>
            </a:pPr>
            <a:r>
              <a:rPr lang="zh-CN" altLang="en-US" i="1">
                <a:sym typeface="+mn-ea"/>
              </a:rPr>
              <a:t>sole/səʊl/ adj. 惟一的</a:t>
            </a:r>
            <a:endParaRPr lang="zh-CN" altLang="en-US"/>
          </a:p>
        </p:txBody>
      </p:sp>
      <p:sp>
        <p:nvSpPr>
          <p:cNvPr id="8" name="文本框 7"/>
          <p:cNvSpPr txBox="1"/>
          <p:nvPr/>
        </p:nvSpPr>
        <p:spPr>
          <a:xfrm>
            <a:off x="4015740" y="3394075"/>
            <a:ext cx="7903845" cy="2866390"/>
          </a:xfrm>
          <a:prstGeom prst="rect">
            <a:avLst/>
          </a:prstGeom>
          <a:noFill/>
        </p:spPr>
        <p:txBody>
          <a:bodyPr wrap="square" rtlCol="0" anchor="t">
            <a:spAutoFit/>
          </a:bodyPr>
          <a:p>
            <a:pPr algn="l" fontAlgn="auto">
              <a:lnSpc>
                <a:spcPts val="3080"/>
              </a:lnSpc>
            </a:pPr>
            <a:r>
              <a:rPr lang="en-US" sz="2400" b="1">
                <a:solidFill>
                  <a:schemeClr val="dk1"/>
                </a:solidFill>
                <a:sym typeface="+mn-ea"/>
              </a:rPr>
              <a:t>2. </a:t>
            </a:r>
            <a:r>
              <a:rPr sz="2400" b="1">
                <a:sym typeface="+mn-ea"/>
              </a:rPr>
              <a:t> Classic poetry has become a critical path to </a:t>
            </a:r>
            <a:r>
              <a:rPr sz="2400" b="1" u="sng">
                <a:sym typeface="+mn-ea"/>
              </a:rPr>
              <a:t>disseminate</a:t>
            </a:r>
            <a:r>
              <a:rPr sz="2400" b="1">
                <a:sym typeface="+mn-ea"/>
              </a:rPr>
              <a:t> traditional Chinese culture. The Ministry of Education </a:t>
            </a:r>
            <a:r>
              <a:rPr sz="2400" b="1" u="sng">
                <a:sym typeface="+mn-ea"/>
              </a:rPr>
              <a:t>released</a:t>
            </a:r>
            <a:r>
              <a:rPr sz="2400" b="1">
                <a:sym typeface="+mn-ea"/>
              </a:rPr>
              <a:t> new </a:t>
            </a:r>
            <a:r>
              <a:rPr sz="2400" b="1" u="sng">
                <a:sym typeface="+mn-ea"/>
              </a:rPr>
              <a:t>curriculum</a:t>
            </a:r>
            <a:r>
              <a:rPr sz="2400" b="1">
                <a:sym typeface="+mn-ea"/>
              </a:rPr>
              <a:t> </a:t>
            </a:r>
            <a:r>
              <a:rPr sz="2400" b="1">
                <a:solidFill>
                  <a:srgbClr val="0070C0"/>
                </a:solidFill>
                <a:sym typeface="+mn-ea"/>
              </a:rPr>
              <a:t>standards</a:t>
            </a:r>
            <a:r>
              <a:rPr sz="2400" b="1">
                <a:sym typeface="+mn-ea"/>
              </a:rPr>
              <a:t> for high schools that recommended students to recite 72 ancient poems or articles.</a:t>
            </a:r>
            <a:endParaRPr sz="2400" b="1">
              <a:sym typeface="+mn-ea"/>
            </a:endParaRPr>
          </a:p>
          <a:p>
            <a:pPr marL="285750" indent="-285750" algn="l" fontAlgn="auto">
              <a:lnSpc>
                <a:spcPts val="2080"/>
              </a:lnSpc>
              <a:buFont typeface="Arial" panose="020B0604020202020204" pitchFamily="34" charset="0"/>
              <a:buChar char="•"/>
            </a:pPr>
            <a:r>
              <a:rPr lang="zh-CN" altLang="en-US" i="1">
                <a:sym typeface="+mn-ea"/>
              </a:rPr>
              <a:t>disseminate /dɪ'semɪneɪt/ =pass on and spread   vt. 宣传，传播</a:t>
            </a:r>
            <a:endParaRPr lang="zh-CN" altLang="en-US" i="1"/>
          </a:p>
          <a:p>
            <a:pPr marL="285750" indent="-285750" algn="l" fontAlgn="auto">
              <a:lnSpc>
                <a:spcPts val="2080"/>
              </a:lnSpc>
              <a:buFont typeface="Arial" panose="020B0604020202020204" pitchFamily="34" charset="0"/>
              <a:buChar char="•"/>
            </a:pPr>
            <a:r>
              <a:rPr lang="zh-CN" altLang="en-US" i="1">
                <a:sym typeface="+mn-ea"/>
              </a:rPr>
              <a:t>release  /rɪˈliːs/ v. 释放；放开  n. 释放；发布</a:t>
            </a:r>
            <a:endParaRPr lang="zh-CN" altLang="en-US" i="1"/>
          </a:p>
          <a:p>
            <a:pPr marL="285750" indent="-285750" algn="l" fontAlgn="auto">
              <a:lnSpc>
                <a:spcPts val="2080"/>
              </a:lnSpc>
              <a:buFont typeface="Arial" panose="020B0604020202020204" pitchFamily="34" charset="0"/>
              <a:buChar char="•"/>
            </a:pPr>
            <a:r>
              <a:rPr lang="zh-CN" altLang="en-US" i="1">
                <a:sym typeface="+mn-ea"/>
              </a:rPr>
              <a:t>curriculum /kə'rɪkjʊləm/ n. 课程；课程设置</a:t>
            </a:r>
            <a:endParaRPr lang="zh-CN" altLang="en-US"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4" grpId="0"/>
      <p:bldP spid="4" grpId="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2371725" cy="521970"/>
          </a:xfrm>
          <a:prstGeom prst="rect">
            <a:avLst/>
          </a:prstGeom>
          <a:noFill/>
        </p:spPr>
        <p:txBody>
          <a:bodyPr wrap="square" rtlCol="0">
            <a:spAutoFit/>
          </a:bodyPr>
          <a:p>
            <a:r>
              <a:rPr lang="zh-CN" altLang="en-US" sz="2800" b="1" spc="300" dirty="0">
                <a:solidFill>
                  <a:schemeClr val="tx1">
                    <a:lumMod val="75000"/>
                    <a:lumOff val="25000"/>
                  </a:schemeClr>
                </a:solidFill>
              </a:rPr>
              <a:t>标准；</a:t>
            </a:r>
            <a:r>
              <a:rPr lang="en-US" altLang="zh-CN" sz="2800" b="1" spc="300" dirty="0">
                <a:solidFill>
                  <a:schemeClr val="tx1">
                    <a:lumMod val="75000"/>
                    <a:lumOff val="25000"/>
                  </a:schemeClr>
                </a:solidFill>
              </a:rPr>
              <a:t> </a:t>
            </a:r>
            <a:r>
              <a:rPr lang="zh-CN" altLang="en-US" sz="2800" b="1" spc="300" dirty="0">
                <a:solidFill>
                  <a:schemeClr val="tx1">
                    <a:lumMod val="75000"/>
                    <a:lumOff val="25000"/>
                  </a:schemeClr>
                </a:solidFill>
              </a:rPr>
              <a:t>规定</a:t>
            </a:r>
            <a:endParaRPr lang="zh-CN" altLang="en-US" sz="2800" b="1" spc="300" dirty="0">
              <a:solidFill>
                <a:schemeClr val="tx1">
                  <a:lumMod val="75000"/>
                  <a:lumOff val="25000"/>
                </a:schemeClr>
              </a:solidFill>
            </a:endParaRPr>
          </a:p>
        </p:txBody>
      </p:sp>
      <p:sp>
        <p:nvSpPr>
          <p:cNvPr id="13" name="矩形 12"/>
          <p:cNvSpPr/>
          <p:nvPr/>
        </p:nvSpPr>
        <p:spPr>
          <a:xfrm>
            <a:off x="363370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3927475" y="309245"/>
            <a:ext cx="1141095" cy="521970"/>
          </a:xfrm>
          <a:prstGeom prst="rect">
            <a:avLst/>
          </a:prstGeom>
        </p:spPr>
        <p:txBody>
          <a:bodyPr wrap="square">
            <a:spAutoFit/>
          </a:bodyPr>
          <a:p>
            <a:pPr algn="l"/>
            <a:r>
              <a:rPr lang="en-US" altLang="zh-CN" sz="2800" b="1" dirty="0" smtClean="0">
                <a:solidFill>
                  <a:schemeClr val="tx1">
                    <a:lumMod val="75000"/>
                    <a:lumOff val="25000"/>
                  </a:schemeClr>
                </a:solidFill>
              </a:rPr>
              <a:t>rule</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347845"/>
                <a:gridCol w="731202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sz="2400"/>
                        <a:t>3. 成功意味着你要牺牲每一个</a:t>
                      </a:r>
                      <a:r>
                        <a:rPr sz="2400">
                          <a:sym typeface="+mn-ea"/>
                        </a:rPr>
                        <a:t>闲暇</a:t>
                      </a:r>
                      <a:r>
                        <a:rPr sz="2400"/>
                        <a:t>时间，抓住每一个机会，日复一日地不断向前迈进。</a:t>
                      </a:r>
                      <a:endParaRPr sz="2400"/>
                    </a:p>
                    <a:p>
                      <a:pPr fontAlgn="auto">
                        <a:lnSpc>
                          <a:spcPts val="3580"/>
                        </a:lnSpc>
                        <a:buNone/>
                      </a:pPr>
                      <a:r>
                        <a:rPr lang="en-US" sz="2400"/>
                        <a:t>4.</a:t>
                      </a:r>
                      <a:r>
                        <a:rPr sz="2400"/>
                        <a:t>无论公平与否，他们已经采用 IT 认证作为准绳。</a:t>
                      </a:r>
                      <a:endParaRPr sz="2400"/>
                    </a:p>
                    <a:p>
                      <a:pPr fontAlgn="auto">
                        <a:lnSpc>
                          <a:spcPts val="3580"/>
                        </a:lnSpc>
                        <a:buNone/>
                      </a:pPr>
                      <a:r>
                        <a:rPr lang="en-US" sz="2400"/>
                        <a:t>5.</a:t>
                      </a:r>
                      <a:r>
                        <a:rPr sz="2400"/>
                        <a:t>同样，在联合国机构将此标准作为评估和监测儿童生长的标尺的同时，许多科学机构也支持使用世卫组织生长标准。</a:t>
                      </a:r>
                      <a:endParaRPr sz="2400"/>
                    </a:p>
                  </a:txBody>
                  <a:tcPr/>
                </a:tc>
                <a:tc>
                  <a:txBody>
                    <a:bodyPr/>
                    <a:p>
                      <a:pPr>
                        <a:buNone/>
                      </a:pPr>
                      <a:endParaRPr lang="zh-CN" altLang="en-US"/>
                    </a:p>
                  </a:txBody>
                  <a:tcPr/>
                </a:tc>
              </a:tr>
            </a:tbl>
          </a:graphicData>
        </a:graphic>
      </p:graphicFrame>
      <p:sp>
        <p:nvSpPr>
          <p:cNvPr id="15" name="文本框 14"/>
          <p:cNvSpPr txBox="1"/>
          <p:nvPr/>
        </p:nvSpPr>
        <p:spPr>
          <a:xfrm>
            <a:off x="572135" y="1410970"/>
            <a:ext cx="1040193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yardstick </a:t>
            </a:r>
            <a:r>
              <a:rPr lang="en-US" sz="1600" b="1" i="1">
                <a:solidFill>
                  <a:schemeClr val="bg1"/>
                </a:solidFill>
                <a:latin typeface="Times New Roman" panose="02020603050405020304" pitchFamily="18" charset="0"/>
                <a:cs typeface="Times New Roman" panose="02020603050405020304" pitchFamily="18" charset="0"/>
                <a:sym typeface="+mn-ea"/>
              </a:rPr>
              <a:t> /'jɑːdstɪk/ n. 码尺；衡量标准；评价标准</a:t>
            </a:r>
            <a:r>
              <a:rPr lang="zh-CN" altLang="en-US" sz="1600" b="1" i="1">
                <a:solidFill>
                  <a:schemeClr val="bg1"/>
                </a:solidFill>
                <a:latin typeface="Times New Roman" panose="02020603050405020304" pitchFamily="18" charset="0"/>
                <a:cs typeface="Times New Roman" panose="02020603050405020304" pitchFamily="18" charset="0"/>
                <a:sym typeface="+mn-ea"/>
              </a:rPr>
              <a:t>；</a:t>
            </a:r>
            <a:r>
              <a:rPr lang="en-US" sz="1600" b="1" i="1">
                <a:solidFill>
                  <a:schemeClr val="bg1"/>
                </a:solidFill>
                <a:latin typeface="Times New Roman" panose="02020603050405020304" pitchFamily="18" charset="0"/>
                <a:cs typeface="Times New Roman" panose="02020603050405020304" pitchFamily="18" charset="0"/>
                <a:sym typeface="+mn-ea"/>
              </a:rPr>
              <a:t>准绳</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4566285" y="2110105"/>
            <a:ext cx="7352665" cy="1543050"/>
          </a:xfrm>
          <a:prstGeom prst="rect">
            <a:avLst/>
          </a:prstGeom>
          <a:noFill/>
        </p:spPr>
        <p:txBody>
          <a:bodyPr wrap="square" rtlCol="0" anchor="t">
            <a:spAutoFit/>
          </a:bodyPr>
          <a:p>
            <a:pPr algn="l" fontAlgn="auto">
              <a:lnSpc>
                <a:spcPts val="3080"/>
              </a:lnSpc>
            </a:pPr>
            <a:r>
              <a:rPr lang="en-US" sz="2400" b="1">
                <a:solidFill>
                  <a:schemeClr val="dk1"/>
                </a:solidFill>
                <a:sym typeface="+mn-ea"/>
              </a:rPr>
              <a:t>3. </a:t>
            </a:r>
            <a:r>
              <a:rPr sz="2400" b="1">
                <a:sym typeface="+mn-ea"/>
              </a:rPr>
              <a:t> Success means you sacrifice </a:t>
            </a:r>
            <a:r>
              <a:rPr sz="2400" b="1" u="sng">
                <a:sym typeface="+mn-ea"/>
              </a:rPr>
              <a:t>leisure</a:t>
            </a:r>
            <a:r>
              <a:rPr sz="2400" b="1">
                <a:sym typeface="+mn-ea"/>
              </a:rPr>
              <a:t> time at every opportunity to constantly move the </a:t>
            </a:r>
            <a:r>
              <a:rPr sz="2400" b="1">
                <a:solidFill>
                  <a:srgbClr val="0070C0"/>
                </a:solidFill>
                <a:sym typeface="+mn-ea"/>
              </a:rPr>
              <a:t>yardsticks</a:t>
            </a:r>
            <a:r>
              <a:rPr sz="2400" b="1">
                <a:sym typeface="+mn-ea"/>
              </a:rPr>
              <a:t> forward day after day.</a:t>
            </a:r>
            <a:endParaRPr sz="2400" b="1">
              <a:sym typeface="+mn-ea"/>
            </a:endParaRPr>
          </a:p>
          <a:p>
            <a:pPr marL="285750" indent="-285750" algn="l" fontAlgn="auto">
              <a:lnSpc>
                <a:spcPts val="2080"/>
              </a:lnSpc>
              <a:buFont typeface="Arial" panose="020B0604020202020204" pitchFamily="34" charset="0"/>
              <a:buChar char="•"/>
            </a:pPr>
            <a:r>
              <a:rPr lang="zh-CN" altLang="en-US" i="1"/>
              <a:t>leisure /'leʒə/ n. 闲暇；空闲adj. 空闲的 </a:t>
            </a:r>
            <a:endParaRPr lang="zh-CN" altLang="en-US" i="1"/>
          </a:p>
        </p:txBody>
      </p:sp>
      <p:sp>
        <p:nvSpPr>
          <p:cNvPr id="4" name="文本框 3"/>
          <p:cNvSpPr txBox="1"/>
          <p:nvPr/>
        </p:nvSpPr>
        <p:spPr>
          <a:xfrm>
            <a:off x="4566285" y="3653155"/>
            <a:ext cx="7352030" cy="829945"/>
          </a:xfrm>
          <a:prstGeom prst="rect">
            <a:avLst/>
          </a:prstGeom>
          <a:noFill/>
        </p:spPr>
        <p:txBody>
          <a:bodyPr wrap="square" rtlCol="0" anchor="t">
            <a:spAutoFit/>
          </a:bodyPr>
          <a:p>
            <a:r>
              <a:rPr lang="en-US" sz="2400" b="1"/>
              <a:t>4. </a:t>
            </a:r>
            <a:r>
              <a:rPr sz="2400" b="1"/>
              <a:t>Fair or not, they've adopted IT </a:t>
            </a:r>
            <a:r>
              <a:rPr sz="2400" b="1" u="sng"/>
              <a:t>certification</a:t>
            </a:r>
            <a:r>
              <a:rPr sz="2400" b="1"/>
              <a:t>s as that </a:t>
            </a:r>
            <a:r>
              <a:rPr sz="2400" b="1">
                <a:solidFill>
                  <a:srgbClr val="0070C0"/>
                </a:solidFill>
              </a:rPr>
              <a:t>yardstick</a:t>
            </a:r>
            <a:r>
              <a:rPr sz="2400" b="1"/>
              <a:t>. </a:t>
            </a:r>
            <a:r>
              <a:rPr lang="zh-CN" altLang="en-US" sz="1800" i="1"/>
              <a:t>/ˌsɜːtɪfɪˈkeɪʃn/ n. 证明，鉴定；专业认证 </a:t>
            </a:r>
            <a:endParaRPr lang="zh-CN" altLang="en-US" sz="1800" i="1"/>
          </a:p>
        </p:txBody>
      </p:sp>
      <p:sp>
        <p:nvSpPr>
          <p:cNvPr id="6" name="文本框 5"/>
          <p:cNvSpPr txBox="1"/>
          <p:nvPr/>
        </p:nvSpPr>
        <p:spPr>
          <a:xfrm>
            <a:off x="4566920" y="4483100"/>
            <a:ext cx="7411085" cy="1938020"/>
          </a:xfrm>
          <a:prstGeom prst="rect">
            <a:avLst/>
          </a:prstGeom>
          <a:noFill/>
        </p:spPr>
        <p:txBody>
          <a:bodyPr wrap="square" rtlCol="0" anchor="t">
            <a:spAutoFit/>
          </a:bodyPr>
          <a:p>
            <a:r>
              <a:rPr lang="en-US" sz="2400" b="1"/>
              <a:t>5. </a:t>
            </a:r>
            <a:r>
              <a:rPr sz="2400" b="1"/>
              <a:t>Similarly, many scientific institutions have </a:t>
            </a:r>
            <a:r>
              <a:rPr sz="2400" b="1" u="sng"/>
              <a:t>endorsed</a:t>
            </a:r>
            <a:r>
              <a:rPr sz="2400" b="1"/>
              <a:t> the use of the WHO growth </a:t>
            </a:r>
            <a:r>
              <a:rPr sz="2400" b="1">
                <a:solidFill>
                  <a:srgbClr val="0070C0"/>
                </a:solidFill>
              </a:rPr>
              <a:t>standards</a:t>
            </a:r>
            <a:r>
              <a:rPr sz="2400" b="1"/>
              <a:t>, while United Nations agencies use them as the common </a:t>
            </a:r>
            <a:r>
              <a:rPr sz="2400" b="1">
                <a:solidFill>
                  <a:srgbClr val="0070C0"/>
                </a:solidFill>
              </a:rPr>
              <a:t>yardstick</a:t>
            </a:r>
            <a:r>
              <a:rPr sz="2400" b="1"/>
              <a:t> to assess and monitor child growth.  </a:t>
            </a:r>
            <a:r>
              <a:rPr lang="zh-CN" altLang="en-US" sz="1800" i="1"/>
              <a:t>/ɪnˈdɔːs/ vt. 认可；签署；赞同</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8" grpId="0"/>
      <p:bldP spid="8" grpId="1"/>
      <p:bldP spid="4" grpId="0"/>
      <p:bldP spid="4" grpId="1"/>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2371725" cy="521970"/>
          </a:xfrm>
          <a:prstGeom prst="rect">
            <a:avLst/>
          </a:prstGeom>
          <a:noFill/>
        </p:spPr>
        <p:txBody>
          <a:bodyPr wrap="square" rtlCol="0">
            <a:spAutoFit/>
          </a:bodyPr>
          <a:p>
            <a:r>
              <a:rPr lang="zh-CN" altLang="en-US" sz="2800" b="1" spc="300" dirty="0">
                <a:solidFill>
                  <a:schemeClr val="tx1">
                    <a:lumMod val="75000"/>
                    <a:lumOff val="25000"/>
                  </a:schemeClr>
                </a:solidFill>
              </a:rPr>
              <a:t>标准；</a:t>
            </a:r>
            <a:r>
              <a:rPr lang="en-US" altLang="zh-CN" sz="2800" b="1" spc="300" dirty="0">
                <a:solidFill>
                  <a:schemeClr val="tx1">
                    <a:lumMod val="75000"/>
                    <a:lumOff val="25000"/>
                  </a:schemeClr>
                </a:solidFill>
              </a:rPr>
              <a:t> </a:t>
            </a:r>
            <a:r>
              <a:rPr lang="zh-CN" altLang="en-US" sz="2800" b="1" spc="300" dirty="0">
                <a:solidFill>
                  <a:schemeClr val="tx1">
                    <a:lumMod val="75000"/>
                    <a:lumOff val="25000"/>
                  </a:schemeClr>
                </a:solidFill>
              </a:rPr>
              <a:t>规定</a:t>
            </a:r>
            <a:endParaRPr lang="zh-CN" altLang="en-US" sz="2800" b="1" spc="300" dirty="0">
              <a:solidFill>
                <a:schemeClr val="tx1">
                  <a:lumMod val="75000"/>
                  <a:lumOff val="25000"/>
                </a:schemeClr>
              </a:solidFill>
            </a:endParaRPr>
          </a:p>
        </p:txBody>
      </p:sp>
      <p:sp>
        <p:nvSpPr>
          <p:cNvPr id="13" name="矩形 12"/>
          <p:cNvSpPr/>
          <p:nvPr/>
        </p:nvSpPr>
        <p:spPr>
          <a:xfrm>
            <a:off x="363370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3927475" y="309245"/>
            <a:ext cx="1141095" cy="521970"/>
          </a:xfrm>
          <a:prstGeom prst="rect">
            <a:avLst/>
          </a:prstGeom>
        </p:spPr>
        <p:txBody>
          <a:bodyPr wrap="square">
            <a:spAutoFit/>
          </a:bodyPr>
          <a:p>
            <a:pPr algn="l"/>
            <a:r>
              <a:rPr lang="en-US" altLang="zh-CN" sz="2800" b="1" dirty="0" smtClean="0">
                <a:solidFill>
                  <a:schemeClr val="tx1">
                    <a:lumMod val="75000"/>
                    <a:lumOff val="25000"/>
                  </a:schemeClr>
                </a:solidFill>
              </a:rPr>
              <a:t>rule</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66065" y="1016000"/>
          <a:ext cx="11659870" cy="5576570"/>
        </p:xfrm>
        <a:graphic>
          <a:graphicData uri="http://schemas.openxmlformats.org/drawingml/2006/table">
            <a:tbl>
              <a:tblPr firstRow="1" bandRow="1">
                <a:tableStyleId>{5C22544A-7EE6-4342-B048-85BDC9FD1C3A}</a:tableStyleId>
              </a:tblPr>
              <a:tblGrid>
                <a:gridCol w="3811905"/>
                <a:gridCol w="784796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sz="2400"/>
                        <a:t>6</a:t>
                      </a:r>
                      <a:r>
                        <a:rPr sz="2400"/>
                        <a:t>.防火条例</a:t>
                      </a:r>
                      <a:r>
                        <a:rPr lang="en-US" sz="2400"/>
                        <a:t>/ </a:t>
                      </a:r>
                      <a:r>
                        <a:rPr sz="2400"/>
                        <a:t>安全规章</a:t>
                      </a:r>
                      <a:r>
                        <a:rPr lang="en-US" sz="2400"/>
                        <a:t>/ </a:t>
                      </a:r>
                      <a:r>
                        <a:rPr sz="2400"/>
                        <a:t>建筑法规 </a:t>
                      </a:r>
                      <a:r>
                        <a:rPr lang="en-US" sz="2400"/>
                        <a:t>//</a:t>
                      </a:r>
                      <a:r>
                        <a:rPr sz="2400"/>
                        <a:t>遵守章程</a:t>
                      </a:r>
                      <a:endParaRPr sz="2400"/>
                    </a:p>
                    <a:p>
                      <a:pPr fontAlgn="auto">
                        <a:lnSpc>
                          <a:spcPts val="3580"/>
                        </a:lnSpc>
                        <a:buNone/>
                      </a:pPr>
                      <a:r>
                        <a:rPr lang="en-US" sz="2400"/>
                        <a:t>7.</a:t>
                      </a:r>
                      <a:r>
                        <a:rPr sz="2400"/>
                        <a:t>关于</a:t>
                      </a:r>
                      <a:r>
                        <a:rPr lang="zh-CN" sz="2400"/>
                        <a:t>食品</a:t>
                      </a:r>
                      <a:r>
                        <a:rPr sz="2400"/>
                        <a:t>销售的严格规定</a:t>
                      </a:r>
                      <a:endParaRPr sz="2400"/>
                    </a:p>
                    <a:p>
                      <a:pPr fontAlgn="auto">
                        <a:lnSpc>
                          <a:spcPts val="3580"/>
                        </a:lnSpc>
                        <a:buNone/>
                      </a:pPr>
                      <a:r>
                        <a:rPr lang="en-US" sz="2400"/>
                        <a:t>8.</a:t>
                      </a:r>
                      <a:r>
                        <a:rPr sz="2400"/>
                        <a:t>欧盟已经提出了新的法规来控制其雇员的工作时间。</a:t>
                      </a:r>
                      <a:endParaRPr sz="2400"/>
                    </a:p>
                    <a:p>
                      <a:pPr fontAlgn="auto">
                        <a:lnSpc>
                          <a:spcPts val="3580"/>
                        </a:lnSpc>
                        <a:buNone/>
                      </a:pPr>
                      <a:r>
                        <a:rPr lang="en-US" sz="2400"/>
                        <a:t>9.</a:t>
                      </a:r>
                      <a:r>
                        <a:rPr sz="2400"/>
                        <a:t>初犯者将接受教育，但如果他们</a:t>
                      </a:r>
                      <a:r>
                        <a:rPr sz="2400">
                          <a:sym typeface="+mn-ea"/>
                        </a:rPr>
                        <a:t>屡教不改</a:t>
                      </a:r>
                      <a:r>
                        <a:rPr sz="2400"/>
                        <a:t>，拒绝纠正错误和遵守规定，将</a:t>
                      </a:r>
                      <a:r>
                        <a:rPr sz="2400">
                          <a:sym typeface="+mn-ea"/>
                        </a:rPr>
                        <a:t>面临</a:t>
                      </a:r>
                      <a:r>
                        <a:rPr sz="2400"/>
                        <a:t>惩罚</a:t>
                      </a:r>
                      <a:r>
                        <a:rPr lang="zh-CN" sz="2400"/>
                        <a:t>。</a:t>
                      </a:r>
                      <a:endParaRPr lang="zh-CN" sz="2400"/>
                    </a:p>
                    <a:p>
                      <a:pPr fontAlgn="auto">
                        <a:lnSpc>
                          <a:spcPts val="3580"/>
                        </a:lnSpc>
                        <a:buNone/>
                      </a:pPr>
                      <a:endParaRPr lang="zh-CN" sz="2400"/>
                    </a:p>
                  </a:txBody>
                  <a:tcPr/>
                </a:tc>
                <a:tc>
                  <a:txBody>
                    <a:bodyPr/>
                    <a:p>
                      <a:pPr>
                        <a:buNone/>
                      </a:pPr>
                      <a:endParaRPr sz="2400" b="1">
                        <a:solidFill>
                          <a:schemeClr val="tx1"/>
                        </a:solidFill>
                      </a:endParaRPr>
                    </a:p>
                  </a:txBody>
                  <a:tcPr/>
                </a:tc>
              </a:tr>
            </a:tbl>
          </a:graphicData>
        </a:graphic>
      </p:graphicFrame>
      <p:sp>
        <p:nvSpPr>
          <p:cNvPr id="15" name="文本框 14"/>
          <p:cNvSpPr txBox="1"/>
          <p:nvPr/>
        </p:nvSpPr>
        <p:spPr>
          <a:xfrm>
            <a:off x="490855" y="1255395"/>
            <a:ext cx="11346180"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regulation </a:t>
            </a:r>
            <a:r>
              <a:rPr lang="en-US" sz="1600" b="1" i="1">
                <a:solidFill>
                  <a:schemeClr val="bg1"/>
                </a:solidFill>
                <a:latin typeface="Times New Roman" panose="02020603050405020304" pitchFamily="18" charset="0"/>
                <a:cs typeface="Times New Roman" panose="02020603050405020304" pitchFamily="18" charset="0"/>
                <a:sym typeface="+mn-ea"/>
              </a:rPr>
              <a:t> /ˌreɡjuˈleɪʃn/  </a:t>
            </a:r>
            <a:r>
              <a:rPr lang="en-US" sz="1600" b="1" i="1">
                <a:solidFill>
                  <a:schemeClr val="bg1"/>
                </a:solidFill>
                <a:latin typeface="Times New Roman" panose="02020603050405020304" pitchFamily="18" charset="0"/>
                <a:cs typeface="Times New Roman" panose="02020603050405020304" pitchFamily="18" charset="0"/>
                <a:sym typeface="+mn-ea"/>
              </a:rPr>
              <a:t>n. 管理；规则；校准</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4046855" y="2039620"/>
            <a:ext cx="7872730" cy="881380"/>
          </a:xfrm>
          <a:prstGeom prst="rect">
            <a:avLst/>
          </a:prstGeom>
          <a:noFill/>
        </p:spPr>
        <p:txBody>
          <a:bodyPr wrap="square" rtlCol="0" anchor="t">
            <a:spAutoFit/>
          </a:bodyPr>
          <a:p>
            <a:pPr algn="l" fontAlgn="auto">
              <a:lnSpc>
                <a:spcPts val="3080"/>
              </a:lnSpc>
            </a:pPr>
            <a:r>
              <a:rPr lang="en-US" sz="2400" b="1">
                <a:solidFill>
                  <a:schemeClr val="dk1"/>
                </a:solidFill>
                <a:sym typeface="+mn-ea"/>
              </a:rPr>
              <a:t>6. </a:t>
            </a:r>
            <a:r>
              <a:rPr sz="2400" b="1">
                <a:sym typeface="+mn-ea"/>
              </a:rPr>
              <a:t>fire/safety/building </a:t>
            </a:r>
            <a:r>
              <a:rPr sz="2400" b="1">
                <a:solidFill>
                  <a:srgbClr val="002060"/>
                </a:solidFill>
                <a:sym typeface="+mn-ea"/>
              </a:rPr>
              <a:t>regulations   </a:t>
            </a:r>
            <a:r>
              <a:rPr lang="en-US" sz="2400" b="1">
                <a:sym typeface="+mn-ea"/>
              </a:rPr>
              <a:t>//</a:t>
            </a:r>
            <a:r>
              <a:rPr sz="2400" b="1" u="sng">
                <a:sym typeface="+mn-ea"/>
              </a:rPr>
              <a:t>comply with</a:t>
            </a:r>
            <a:r>
              <a:rPr sz="2400" b="1">
                <a:sym typeface="+mn-ea"/>
              </a:rPr>
              <a:t> the </a:t>
            </a:r>
            <a:r>
              <a:rPr sz="2400" b="1">
                <a:solidFill>
                  <a:srgbClr val="0070C0"/>
                </a:solidFill>
                <a:sym typeface="+mn-ea"/>
              </a:rPr>
              <a:t>regulations</a:t>
            </a:r>
            <a:r>
              <a:rPr sz="2400" b="1">
                <a:solidFill>
                  <a:srgbClr val="002060"/>
                </a:solidFill>
                <a:sym typeface="+mn-ea"/>
              </a:rPr>
              <a:t>     </a:t>
            </a:r>
            <a:r>
              <a:rPr lang="zh-CN" altLang="en-US" sz="1800" i="1">
                <a:sym typeface="+mn-ea"/>
              </a:rPr>
              <a:t>/kəmˈplaɪ/vi. 遵守；顺从，遵从  </a:t>
            </a:r>
            <a:endParaRPr lang="zh-CN" altLang="en-US" sz="1800" i="1">
              <a:sym typeface="+mn-ea"/>
            </a:endParaRPr>
          </a:p>
        </p:txBody>
      </p:sp>
      <p:sp>
        <p:nvSpPr>
          <p:cNvPr id="2" name="文本框 1"/>
          <p:cNvSpPr txBox="1"/>
          <p:nvPr/>
        </p:nvSpPr>
        <p:spPr>
          <a:xfrm>
            <a:off x="4087495" y="4843780"/>
            <a:ext cx="7791450" cy="1671320"/>
          </a:xfrm>
          <a:prstGeom prst="rect">
            <a:avLst/>
          </a:prstGeom>
          <a:noFill/>
        </p:spPr>
        <p:txBody>
          <a:bodyPr wrap="square" rtlCol="0" anchor="t">
            <a:spAutoFit/>
          </a:bodyPr>
          <a:p>
            <a:pPr algn="l">
              <a:lnSpc>
                <a:spcPts val="3080"/>
              </a:lnSpc>
            </a:pPr>
            <a:r>
              <a:rPr lang="en-US" sz="2400" b="1"/>
              <a:t>9.</a:t>
            </a:r>
            <a:r>
              <a:rPr sz="2400" b="1"/>
              <a:t>First-time offenders will be educated, but will be punished if they are caught multiple times and refuse to </a:t>
            </a:r>
            <a:r>
              <a:rPr sz="2400" b="1" u="sng"/>
              <a:t>rectify</a:t>
            </a:r>
            <a:r>
              <a:rPr sz="2400" b="1"/>
              <a:t> their mistake</a:t>
            </a:r>
            <a:r>
              <a:rPr lang="en-US" sz="2400" b="1"/>
              <a:t>and </a:t>
            </a:r>
            <a:r>
              <a:rPr sz="2400" b="1"/>
              <a:t>follow the </a:t>
            </a:r>
            <a:r>
              <a:rPr sz="2400" b="1">
                <a:solidFill>
                  <a:srgbClr val="0070C0"/>
                </a:solidFill>
              </a:rPr>
              <a:t>regulations</a:t>
            </a:r>
            <a:r>
              <a:rPr sz="2400" b="1"/>
              <a:t>.    </a:t>
            </a:r>
            <a:r>
              <a:rPr lang="zh-CN" altLang="en-US" i="1">
                <a:sym typeface="+mn-ea"/>
              </a:rPr>
              <a:t>rectify /ˈrektɪfaɪ/  vt. 改正；矫正；纠正</a:t>
            </a:r>
            <a:endParaRPr lang="zh-CN" altLang="en-US" i="1">
              <a:sym typeface="+mn-ea"/>
            </a:endParaRPr>
          </a:p>
        </p:txBody>
      </p:sp>
      <p:sp>
        <p:nvSpPr>
          <p:cNvPr id="6" name="文本框 5"/>
          <p:cNvSpPr txBox="1"/>
          <p:nvPr/>
        </p:nvSpPr>
        <p:spPr>
          <a:xfrm>
            <a:off x="3983355" y="3088005"/>
            <a:ext cx="8013065" cy="460375"/>
          </a:xfrm>
          <a:prstGeom prst="rect">
            <a:avLst/>
          </a:prstGeom>
          <a:noFill/>
        </p:spPr>
        <p:txBody>
          <a:bodyPr wrap="square" rtlCol="0" anchor="t">
            <a:spAutoFit/>
          </a:bodyPr>
          <a:p>
            <a:r>
              <a:rPr lang="en-US" sz="2400" b="1"/>
              <a:t>7.</a:t>
            </a:r>
            <a:r>
              <a:rPr sz="2400" b="1"/>
              <a:t>the strict </a:t>
            </a:r>
            <a:r>
              <a:rPr sz="2400" b="1">
                <a:solidFill>
                  <a:srgbClr val="0070C0"/>
                </a:solidFill>
              </a:rPr>
              <a:t>regulations</a:t>
            </a:r>
            <a:r>
              <a:rPr sz="2400" b="1"/>
              <a:t> governing the sale of </a:t>
            </a:r>
            <a:r>
              <a:rPr lang="en-US" sz="2400" b="1"/>
              <a:t>food</a:t>
            </a:r>
            <a:r>
              <a:rPr sz="2400" b="1"/>
              <a:t>s </a:t>
            </a:r>
            <a:endParaRPr sz="2400" b="1"/>
          </a:p>
        </p:txBody>
      </p:sp>
      <p:sp>
        <p:nvSpPr>
          <p:cNvPr id="9" name="文本框 8"/>
          <p:cNvSpPr txBox="1"/>
          <p:nvPr/>
        </p:nvSpPr>
        <p:spPr>
          <a:xfrm>
            <a:off x="4053840" y="3644900"/>
            <a:ext cx="7872095" cy="1198880"/>
          </a:xfrm>
          <a:prstGeom prst="rect">
            <a:avLst/>
          </a:prstGeom>
          <a:noFill/>
        </p:spPr>
        <p:txBody>
          <a:bodyPr wrap="square" rtlCol="0" anchor="t">
            <a:spAutoFit/>
          </a:bodyPr>
          <a:p>
            <a:r>
              <a:rPr lang="en-US" sz="2400" b="1"/>
              <a:t>8.</a:t>
            </a:r>
            <a:r>
              <a:rPr sz="2400" b="1"/>
              <a:t>The European Union has proposed new </a:t>
            </a:r>
            <a:r>
              <a:rPr sz="2400" b="1">
                <a:solidFill>
                  <a:srgbClr val="0070C0"/>
                </a:solidFill>
              </a:rPr>
              <a:t>regulations</a:t>
            </a:r>
            <a:r>
              <a:rPr sz="2400" b="1"/>
              <a:t> to control the hours worked by its employees. </a:t>
            </a:r>
            <a:endParaRPr sz="2400"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8" grpId="0"/>
      <p:bldP spid="8" grpId="1"/>
      <p:bldP spid="6" grpId="0"/>
      <p:bldP spid="6" grpId="1"/>
      <p:bldP spid="9" grpId="0"/>
      <p:bldP spid="9" grpId="1"/>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61110" y="309880"/>
            <a:ext cx="2371725" cy="521970"/>
          </a:xfrm>
          <a:prstGeom prst="rect">
            <a:avLst/>
          </a:prstGeom>
          <a:noFill/>
        </p:spPr>
        <p:txBody>
          <a:bodyPr wrap="square" rtlCol="0">
            <a:spAutoFit/>
          </a:bodyPr>
          <a:p>
            <a:r>
              <a:rPr lang="zh-CN" altLang="en-US" sz="2800" b="1" spc="300" dirty="0">
                <a:solidFill>
                  <a:schemeClr val="tx1">
                    <a:lumMod val="75000"/>
                    <a:lumOff val="25000"/>
                  </a:schemeClr>
                </a:solidFill>
              </a:rPr>
              <a:t>标准；</a:t>
            </a:r>
            <a:r>
              <a:rPr lang="en-US" altLang="zh-CN" sz="2800" b="1" spc="300" dirty="0">
                <a:solidFill>
                  <a:schemeClr val="tx1">
                    <a:lumMod val="75000"/>
                    <a:lumOff val="25000"/>
                  </a:schemeClr>
                </a:solidFill>
              </a:rPr>
              <a:t> </a:t>
            </a:r>
            <a:r>
              <a:rPr lang="zh-CN" altLang="en-US" sz="2800" b="1" spc="300" dirty="0">
                <a:solidFill>
                  <a:schemeClr val="tx1">
                    <a:lumMod val="75000"/>
                    <a:lumOff val="25000"/>
                  </a:schemeClr>
                </a:solidFill>
              </a:rPr>
              <a:t>规定</a:t>
            </a:r>
            <a:endParaRPr lang="zh-CN" altLang="en-US" sz="2800" b="1" spc="300" dirty="0">
              <a:solidFill>
                <a:schemeClr val="tx1">
                  <a:lumMod val="75000"/>
                  <a:lumOff val="25000"/>
                </a:schemeClr>
              </a:solidFill>
            </a:endParaRPr>
          </a:p>
        </p:txBody>
      </p:sp>
      <p:sp>
        <p:nvSpPr>
          <p:cNvPr id="13" name="矩形 12"/>
          <p:cNvSpPr/>
          <p:nvPr/>
        </p:nvSpPr>
        <p:spPr>
          <a:xfrm>
            <a:off x="363370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3927475" y="309245"/>
            <a:ext cx="1141095" cy="521970"/>
          </a:xfrm>
          <a:prstGeom prst="rect">
            <a:avLst/>
          </a:prstGeom>
        </p:spPr>
        <p:txBody>
          <a:bodyPr wrap="square">
            <a:spAutoFit/>
          </a:bodyPr>
          <a:p>
            <a:pPr algn="l"/>
            <a:r>
              <a:rPr lang="en-US" altLang="zh-CN" sz="2800" b="1" dirty="0" smtClean="0">
                <a:solidFill>
                  <a:schemeClr val="tx1">
                    <a:lumMod val="75000"/>
                    <a:lumOff val="25000"/>
                  </a:schemeClr>
                </a:solidFill>
              </a:rPr>
              <a:t>rule</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66065" y="1016000"/>
          <a:ext cx="11659870" cy="5576570"/>
        </p:xfrm>
        <a:graphic>
          <a:graphicData uri="http://schemas.openxmlformats.org/drawingml/2006/table">
            <a:tbl>
              <a:tblPr firstRow="1" bandRow="1">
                <a:tableStyleId>{5C22544A-7EE6-4342-B048-85BDC9FD1C3A}</a:tableStyleId>
              </a:tblPr>
              <a:tblGrid>
                <a:gridCol w="3811905"/>
                <a:gridCol w="784796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sz="2400"/>
                        <a:t>10</a:t>
                      </a:r>
                      <a:r>
                        <a:rPr sz="2400"/>
                        <a:t>.立法者们批准了该法规，要求将垃圾分为四类：干垃圾、湿垃圾、有害垃圾和可回收垃圾。</a:t>
                      </a:r>
                      <a:endParaRPr sz="2400"/>
                    </a:p>
                    <a:p>
                      <a:pPr fontAlgn="auto">
                        <a:lnSpc>
                          <a:spcPts val="3580"/>
                        </a:lnSpc>
                        <a:buNone/>
                      </a:pPr>
                      <a:r>
                        <a:rPr lang="en-US" altLang="zh-CN" sz="2400"/>
                        <a:t>11.</a:t>
                      </a:r>
                      <a:r>
                        <a:rPr lang="zh-CN" sz="2400"/>
                        <a:t>为了这个行业的健康发展，教育当局应当严格规范申请者并制定国家性的标准。</a:t>
                      </a:r>
                      <a:endParaRPr lang="zh-CN" sz="2400"/>
                    </a:p>
                    <a:p>
                      <a:pPr fontAlgn="auto">
                        <a:lnSpc>
                          <a:spcPts val="3580"/>
                        </a:lnSpc>
                        <a:buNone/>
                      </a:pPr>
                      <a:endParaRPr lang="zh-CN" sz="2400"/>
                    </a:p>
                  </a:txBody>
                  <a:tcPr/>
                </a:tc>
                <a:tc>
                  <a:txBody>
                    <a:bodyPr/>
                    <a:p>
                      <a:pPr>
                        <a:buNone/>
                      </a:pPr>
                      <a:endParaRPr sz="2400" b="1">
                        <a:solidFill>
                          <a:schemeClr val="tx1"/>
                        </a:solidFill>
                      </a:endParaRPr>
                    </a:p>
                  </a:txBody>
                  <a:tcPr/>
                </a:tc>
              </a:tr>
            </a:tbl>
          </a:graphicData>
        </a:graphic>
      </p:graphicFrame>
      <p:sp>
        <p:nvSpPr>
          <p:cNvPr id="15" name="文本框 14"/>
          <p:cNvSpPr txBox="1"/>
          <p:nvPr/>
        </p:nvSpPr>
        <p:spPr>
          <a:xfrm>
            <a:off x="422910" y="1016000"/>
            <a:ext cx="11346180"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regulation </a:t>
            </a:r>
            <a:r>
              <a:rPr lang="en-US" sz="1600" b="1" i="1">
                <a:solidFill>
                  <a:schemeClr val="bg1"/>
                </a:solidFill>
                <a:latin typeface="Times New Roman" panose="02020603050405020304" pitchFamily="18" charset="0"/>
                <a:cs typeface="Times New Roman" panose="02020603050405020304" pitchFamily="18" charset="0"/>
                <a:sym typeface="+mn-ea"/>
              </a:rPr>
              <a:t> /ˌreɡjuˈleɪʃn/  </a:t>
            </a:r>
            <a:r>
              <a:rPr lang="en-US" sz="1600" b="1" i="1">
                <a:solidFill>
                  <a:schemeClr val="bg1"/>
                </a:solidFill>
                <a:latin typeface="Times New Roman" panose="02020603050405020304" pitchFamily="18" charset="0"/>
                <a:cs typeface="Times New Roman" panose="02020603050405020304" pitchFamily="18" charset="0"/>
                <a:sym typeface="+mn-ea"/>
              </a:rPr>
              <a:t>n. 管理；规则；校准</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lgn="l">
              <a:buNone/>
            </a:pPr>
            <a:r>
              <a:rPr lang="en-US" sz="2800" b="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standard </a:t>
            </a:r>
            <a:r>
              <a:rPr lang="en-US" sz="1600" b="1" i="1">
                <a:solidFill>
                  <a:schemeClr val="bg1"/>
                </a:solidFill>
                <a:latin typeface="Times New Roman" panose="02020603050405020304" pitchFamily="18" charset="0"/>
                <a:cs typeface="Times New Roman" panose="02020603050405020304" pitchFamily="18" charset="0"/>
                <a:sym typeface="+mn-ea"/>
              </a:rPr>
              <a:t>/ˈstændəd/n. 标准；水准；旗；度量衡标准</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4046855" y="1969135"/>
            <a:ext cx="8011795" cy="2345690"/>
          </a:xfrm>
          <a:prstGeom prst="rect">
            <a:avLst/>
          </a:prstGeom>
          <a:noFill/>
        </p:spPr>
        <p:txBody>
          <a:bodyPr wrap="square" rtlCol="0" anchor="t">
            <a:spAutoFit/>
          </a:bodyPr>
          <a:p>
            <a:pPr algn="l" fontAlgn="auto">
              <a:lnSpc>
                <a:spcPts val="3080"/>
              </a:lnSpc>
            </a:pPr>
            <a:r>
              <a:rPr lang="en-US" sz="2400" b="1">
                <a:solidFill>
                  <a:schemeClr val="dk1"/>
                </a:solidFill>
                <a:sym typeface="+mn-ea"/>
              </a:rPr>
              <a:t>10. </a:t>
            </a:r>
            <a:r>
              <a:rPr lang="en-US" sz="2400" b="1" u="sng">
                <a:solidFill>
                  <a:schemeClr val="dk1"/>
                </a:solidFill>
                <a:sym typeface="+mn-ea"/>
              </a:rPr>
              <a:t>L</a:t>
            </a:r>
            <a:r>
              <a:rPr sz="2400" b="1" u="sng">
                <a:sym typeface="+mn-ea"/>
              </a:rPr>
              <a:t>egislators</a:t>
            </a:r>
            <a:r>
              <a:rPr sz="2400" b="1">
                <a:sym typeface="+mn-ea"/>
              </a:rPr>
              <a:t> approved the </a:t>
            </a:r>
            <a:r>
              <a:rPr sz="2400" b="1">
                <a:solidFill>
                  <a:srgbClr val="0070C0"/>
                </a:solidFill>
                <a:sym typeface="+mn-ea"/>
              </a:rPr>
              <a:t>regulations</a:t>
            </a:r>
            <a:r>
              <a:rPr sz="2400" b="1">
                <a:solidFill>
                  <a:schemeClr val="accent4">
                    <a:lumMod val="50000"/>
                  </a:schemeClr>
                </a:solidFill>
                <a:sym typeface="+mn-ea"/>
              </a:rPr>
              <a:t>,</a:t>
            </a:r>
            <a:r>
              <a:rPr sz="2400" b="1">
                <a:sym typeface="+mn-ea"/>
              </a:rPr>
              <a:t> requiring waste to be sorted into four </a:t>
            </a:r>
            <a:r>
              <a:rPr sz="2400" b="1" u="sng">
                <a:sym typeface="+mn-ea"/>
              </a:rPr>
              <a:t>categories</a:t>
            </a:r>
            <a:r>
              <a:rPr sz="2400" b="1">
                <a:sym typeface="+mn-ea"/>
              </a:rPr>
              <a:t>: dry, wet, </a:t>
            </a:r>
            <a:r>
              <a:rPr sz="2400" b="1" u="sng">
                <a:sym typeface="+mn-ea"/>
              </a:rPr>
              <a:t>hazardous</a:t>
            </a:r>
            <a:r>
              <a:rPr sz="2400" b="1">
                <a:sym typeface="+mn-ea"/>
              </a:rPr>
              <a:t>, and recyclable. </a:t>
            </a:r>
            <a:endParaRPr sz="2400" b="1">
              <a:sym typeface="+mn-ea"/>
            </a:endParaRPr>
          </a:p>
          <a:p>
            <a:pPr marL="285750" indent="-285750" algn="l" fontAlgn="auto">
              <a:lnSpc>
                <a:spcPts val="2780"/>
              </a:lnSpc>
              <a:buFont typeface="Arial" panose="020B0604020202020204" pitchFamily="34" charset="0"/>
              <a:buChar char="•"/>
            </a:pPr>
            <a:r>
              <a:rPr lang="zh-CN" altLang="en-US" sz="1800" i="1">
                <a:sym typeface="+mn-ea"/>
              </a:rPr>
              <a:t> legislator</a:t>
            </a:r>
            <a:r>
              <a:rPr sz="2400" b="1">
                <a:solidFill>
                  <a:srgbClr val="002060"/>
                </a:solidFill>
                <a:sym typeface="+mn-ea"/>
              </a:rPr>
              <a:t> </a:t>
            </a:r>
            <a:r>
              <a:rPr lang="zh-CN" altLang="en-US" sz="1800" i="1">
                <a:sym typeface="+mn-ea"/>
              </a:rPr>
              <a:t>/ˈledʒɪsleɪtə(r)/ n. 立法者；议员；民意代表；立委</a:t>
            </a:r>
            <a:endParaRPr lang="zh-CN" altLang="en-US" sz="1800" i="1">
              <a:sym typeface="+mn-ea"/>
            </a:endParaRPr>
          </a:p>
          <a:p>
            <a:pPr marL="285750" indent="-285750" algn="l" fontAlgn="auto">
              <a:lnSpc>
                <a:spcPts val="2780"/>
              </a:lnSpc>
              <a:buFont typeface="Arial" panose="020B0604020202020204" pitchFamily="34" charset="0"/>
              <a:buChar char="•"/>
            </a:pPr>
            <a:r>
              <a:rPr lang="zh-CN" altLang="en-US" sz="1800" i="1">
                <a:sym typeface="+mn-ea"/>
              </a:rPr>
              <a:t>category  /ˈkætəɡəri/ n. 种类，分类；范畴；类别</a:t>
            </a:r>
            <a:endParaRPr lang="zh-CN" altLang="en-US" sz="1800" i="1">
              <a:sym typeface="+mn-ea"/>
            </a:endParaRPr>
          </a:p>
          <a:p>
            <a:pPr marL="285750" indent="-285750" algn="l" fontAlgn="auto">
              <a:lnSpc>
                <a:spcPts val="2780"/>
              </a:lnSpc>
              <a:buFont typeface="Arial" panose="020B0604020202020204" pitchFamily="34" charset="0"/>
              <a:buChar char="•"/>
            </a:pPr>
            <a:r>
              <a:rPr lang="zh-CN" altLang="en-US" sz="1800" i="1">
                <a:sym typeface="+mn-ea"/>
              </a:rPr>
              <a:t>hazardous /ˈhæzədəs/ adj. 有危险的；有危害的</a:t>
            </a:r>
            <a:endParaRPr lang="zh-CN" altLang="en-US" sz="1800" i="1">
              <a:sym typeface="+mn-ea"/>
            </a:endParaRPr>
          </a:p>
        </p:txBody>
      </p:sp>
      <p:sp>
        <p:nvSpPr>
          <p:cNvPr id="2" name="文本框 1"/>
          <p:cNvSpPr txBox="1"/>
          <p:nvPr/>
        </p:nvSpPr>
        <p:spPr>
          <a:xfrm>
            <a:off x="4112895" y="4410710"/>
            <a:ext cx="7879715" cy="1911985"/>
          </a:xfrm>
          <a:prstGeom prst="rect">
            <a:avLst/>
          </a:prstGeom>
          <a:noFill/>
        </p:spPr>
        <p:txBody>
          <a:bodyPr wrap="square" rtlCol="0" anchor="t">
            <a:spAutoFit/>
          </a:bodyPr>
          <a:p>
            <a:r>
              <a:rPr lang="en-US" sz="2400" b="1"/>
              <a:t>11. </a:t>
            </a:r>
            <a:r>
              <a:rPr sz="2400" b="1"/>
              <a:t>For the healthy development of the industry, education </a:t>
            </a:r>
            <a:r>
              <a:rPr sz="2400" b="1" u="sng"/>
              <a:t>authorities</a:t>
            </a:r>
            <a:r>
              <a:rPr sz="2400" b="1"/>
              <a:t> should  strictly </a:t>
            </a:r>
            <a:r>
              <a:rPr sz="2400" b="1" u="sng"/>
              <a:t>regulate the applicants</a:t>
            </a:r>
            <a:r>
              <a:rPr sz="2400" b="1"/>
              <a:t> and draft national </a:t>
            </a:r>
            <a:r>
              <a:rPr sz="2400" b="1">
                <a:solidFill>
                  <a:srgbClr val="0070C0"/>
                </a:solidFill>
              </a:rPr>
              <a:t>standards</a:t>
            </a:r>
            <a:r>
              <a:rPr sz="2400" b="1"/>
              <a:t>.</a:t>
            </a:r>
            <a:endParaRPr sz="2400" b="1"/>
          </a:p>
          <a:p>
            <a:pPr marL="285750" indent="-285750" algn="l" fontAlgn="auto">
              <a:lnSpc>
                <a:spcPts val="2780"/>
              </a:lnSpc>
              <a:buClrTx/>
              <a:buSzTx/>
              <a:buFont typeface="Arial" panose="020B0604020202020204" pitchFamily="34" charset="0"/>
            </a:pPr>
            <a:r>
              <a:rPr lang="zh-CN" altLang="en-US" sz="1800" i="1"/>
              <a:t>authority /ɔːˈθɒrəti/ n. 权威；权力；当局</a:t>
            </a:r>
            <a:endParaRPr lang="zh-CN" altLang="en-US" sz="1800" i="1"/>
          </a:p>
          <a:p>
            <a:pPr marL="285750" indent="-285750" algn="l" fontAlgn="auto">
              <a:lnSpc>
                <a:spcPts val="2780"/>
              </a:lnSpc>
              <a:buClrTx/>
              <a:buSzTx/>
              <a:buFont typeface="Arial" panose="020B0604020202020204" pitchFamily="34" charset="0"/>
            </a:pPr>
            <a:r>
              <a:rPr lang="zh-CN" altLang="en-US" sz="1800" i="1"/>
              <a:t>regulate the applicants 规范申请者</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8" grpId="0"/>
      <p:bldP spid="8" grpId="1"/>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6039051"/>
            <a:ext cx="520050" cy="819282"/>
          </a:xfrm>
          <a:prstGeom prst="rect">
            <a:avLst/>
          </a:prstGeom>
        </p:spPr>
      </p:pic>
      <p:sp>
        <p:nvSpPr>
          <p:cNvPr id="3" name="矩形 2"/>
          <p:cNvSpPr/>
          <p:nvPr/>
        </p:nvSpPr>
        <p:spPr>
          <a:xfrm>
            <a:off x="2339544" y="47968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pic>
        <p:nvPicPr>
          <p:cNvPr id="5" name="图片 4"/>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1203325" y="97790"/>
            <a:ext cx="1136015" cy="824865"/>
          </a:xfrm>
          <a:prstGeom prst="rect">
            <a:avLst/>
          </a:prstGeom>
        </p:spPr>
      </p:pic>
      <p:sp>
        <p:nvSpPr>
          <p:cNvPr id="7" name="矩形 6"/>
          <p:cNvSpPr/>
          <p:nvPr/>
        </p:nvSpPr>
        <p:spPr>
          <a:xfrm>
            <a:off x="2385060" y="437515"/>
            <a:ext cx="3309620"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圆角矩形 22"/>
          <p:cNvSpPr/>
          <p:nvPr/>
        </p:nvSpPr>
        <p:spPr>
          <a:xfrm>
            <a:off x="310964" y="-45900"/>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nvGrpSpPr>
          <p:cNvPr id="22" name="组合 21"/>
          <p:cNvGrpSpPr/>
          <p:nvPr/>
        </p:nvGrpSpPr>
        <p:grpSpPr>
          <a:xfrm>
            <a:off x="289800" y="-45900"/>
            <a:ext cx="720670" cy="968693"/>
            <a:chOff x="4438980" y="1414639"/>
            <a:chExt cx="720670" cy="968693"/>
          </a:xfrm>
        </p:grpSpPr>
        <p:sp>
          <p:nvSpPr>
            <p:cNvPr id="8" name="圆角矩形 7"/>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p>
              <a:pPr algn="ctr"/>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grpSp>
        <p:nvGrpSpPr>
          <p:cNvPr id="17416" name="Group 4"/>
          <p:cNvGrpSpPr/>
          <p:nvPr/>
        </p:nvGrpSpPr>
        <p:grpSpPr bwMode="auto">
          <a:xfrm>
            <a:off x="681038" y="2085975"/>
            <a:ext cx="2482850" cy="3717925"/>
            <a:chOff x="0" y="0"/>
            <a:chExt cx="1564" cy="2343"/>
          </a:xfrm>
        </p:grpSpPr>
        <p:sp>
          <p:nvSpPr>
            <p:cNvPr id="17442" name="Freeform 5"/>
            <p:cNvSpPr>
              <a:spLocks noEditPoints="1" noChangeArrowheads="1"/>
            </p:cNvSpPr>
            <p:nvPr/>
          </p:nvSpPr>
          <p:spPr bwMode="auto">
            <a:xfrm>
              <a:off x="237" y="187"/>
              <a:ext cx="1267" cy="1964"/>
            </a:xfrm>
            <a:custGeom>
              <a:avLst/>
              <a:gdLst>
                <a:gd name="T0" fmla="*/ 1706 w 534"/>
                <a:gd name="T1" fmla="*/ 2710 h 829"/>
                <a:gd name="T2" fmla="*/ 1604 w 534"/>
                <a:gd name="T3" fmla="*/ 2087 h 829"/>
                <a:gd name="T4" fmla="*/ 1919 w 534"/>
                <a:gd name="T5" fmla="*/ 1774 h 829"/>
                <a:gd name="T6" fmla="*/ 2218 w 534"/>
                <a:gd name="T7" fmla="*/ 2104 h 829"/>
                <a:gd name="T8" fmla="*/ 2173 w 534"/>
                <a:gd name="T9" fmla="*/ 2661 h 829"/>
                <a:gd name="T10" fmla="*/ 1908 w 534"/>
                <a:gd name="T11" fmla="*/ 1426 h 829"/>
                <a:gd name="T12" fmla="*/ 1583 w 534"/>
                <a:gd name="T13" fmla="*/ 1533 h 829"/>
                <a:gd name="T14" fmla="*/ 1362 w 534"/>
                <a:gd name="T15" fmla="*/ 1931 h 829"/>
                <a:gd name="T16" fmla="*/ 1341 w 534"/>
                <a:gd name="T17" fmla="*/ 2521 h 829"/>
                <a:gd name="T18" fmla="*/ 1542 w 534"/>
                <a:gd name="T19" fmla="*/ 2992 h 829"/>
                <a:gd name="T20" fmla="*/ 1858 w 534"/>
                <a:gd name="T21" fmla="*/ 3194 h 829"/>
                <a:gd name="T22" fmla="*/ 2166 w 534"/>
                <a:gd name="T23" fmla="*/ 3082 h 829"/>
                <a:gd name="T24" fmla="*/ 2366 w 534"/>
                <a:gd name="T25" fmla="*/ 2751 h 829"/>
                <a:gd name="T26" fmla="*/ 2427 w 534"/>
                <a:gd name="T27" fmla="*/ 2296 h 829"/>
                <a:gd name="T28" fmla="*/ 2330 w 534"/>
                <a:gd name="T29" fmla="*/ 1846 h 829"/>
                <a:gd name="T30" fmla="*/ 2112 w 534"/>
                <a:gd name="T31" fmla="*/ 1526 h 829"/>
                <a:gd name="T32" fmla="*/ 1981 w 534"/>
                <a:gd name="T33" fmla="*/ 3563 h 829"/>
                <a:gd name="T34" fmla="*/ 1115 w 534"/>
                <a:gd name="T35" fmla="*/ 2895 h 829"/>
                <a:gd name="T36" fmla="*/ 1284 w 534"/>
                <a:gd name="T37" fmla="*/ 1312 h 829"/>
                <a:gd name="T38" fmla="*/ 2185 w 534"/>
                <a:gd name="T39" fmla="*/ 1218 h 829"/>
                <a:gd name="T40" fmla="*/ 2608 w 534"/>
                <a:gd name="T41" fmla="*/ 2296 h 829"/>
                <a:gd name="T42" fmla="*/ 2264 w 534"/>
                <a:gd name="T43" fmla="*/ 3390 h 829"/>
                <a:gd name="T44" fmla="*/ 1677 w 534"/>
                <a:gd name="T45" fmla="*/ 730 h 829"/>
                <a:gd name="T46" fmla="*/ 1103 w 534"/>
                <a:gd name="T47" fmla="*/ 1045 h 829"/>
                <a:gd name="T48" fmla="*/ 750 w 534"/>
                <a:gd name="T49" fmla="*/ 1936 h 829"/>
                <a:gd name="T50" fmla="*/ 873 w 534"/>
                <a:gd name="T51" fmla="*/ 3070 h 829"/>
                <a:gd name="T52" fmla="*/ 1379 w 534"/>
                <a:gd name="T53" fmla="*/ 3776 h 829"/>
                <a:gd name="T54" fmla="*/ 1993 w 534"/>
                <a:gd name="T55" fmla="*/ 3866 h 829"/>
                <a:gd name="T56" fmla="*/ 2460 w 534"/>
                <a:gd name="T57" fmla="*/ 3457 h 829"/>
                <a:gd name="T58" fmla="*/ 2702 w 534"/>
                <a:gd name="T59" fmla="*/ 2800 h 829"/>
                <a:gd name="T60" fmla="*/ 2714 w 534"/>
                <a:gd name="T61" fmla="*/ 2033 h 829"/>
                <a:gd name="T62" fmla="*/ 2494 w 534"/>
                <a:gd name="T63" fmla="*/ 1336 h 829"/>
                <a:gd name="T64" fmla="*/ 2071 w 534"/>
                <a:gd name="T65" fmla="*/ 841 h 829"/>
                <a:gd name="T66" fmla="*/ 1492 w 534"/>
                <a:gd name="T67" fmla="*/ 4293 h 829"/>
                <a:gd name="T68" fmla="*/ 344 w 534"/>
                <a:gd name="T69" fmla="*/ 2336 h 829"/>
                <a:gd name="T70" fmla="*/ 1357 w 534"/>
                <a:gd name="T71" fmla="*/ 353 h 829"/>
                <a:gd name="T72" fmla="*/ 2612 w 534"/>
                <a:gd name="T73" fmla="*/ 1140 h 829"/>
                <a:gd name="T74" fmla="*/ 2854 w 534"/>
                <a:gd name="T75" fmla="*/ 2902 h 829"/>
                <a:gd name="T76" fmla="*/ 2005 w 534"/>
                <a:gd name="T77" fmla="*/ 4243 h 829"/>
                <a:gd name="T78" fmla="*/ 1255 w 534"/>
                <a:gd name="T79" fmla="*/ 21 h 829"/>
                <a:gd name="T80" fmla="*/ 389 w 534"/>
                <a:gd name="T81" fmla="*/ 708 h 829"/>
                <a:gd name="T82" fmla="*/ 5 w 534"/>
                <a:gd name="T83" fmla="*/ 2341 h 829"/>
                <a:gd name="T84" fmla="*/ 489 w 534"/>
                <a:gd name="T85" fmla="*/ 3973 h 829"/>
                <a:gd name="T86" fmla="*/ 1414 w 534"/>
                <a:gd name="T87" fmla="*/ 4636 h 829"/>
                <a:gd name="T88" fmla="*/ 2275 w 534"/>
                <a:gd name="T89" fmla="*/ 4366 h 829"/>
                <a:gd name="T90" fmla="*/ 2793 w 534"/>
                <a:gd name="T91" fmla="*/ 3599 h 829"/>
                <a:gd name="T92" fmla="*/ 3001 w 534"/>
                <a:gd name="T93" fmla="*/ 2637 h 829"/>
                <a:gd name="T94" fmla="*/ 2911 w 534"/>
                <a:gd name="T95" fmla="*/ 1606 h 829"/>
                <a:gd name="T96" fmla="*/ 2539 w 534"/>
                <a:gd name="T97" fmla="*/ 713 h 829"/>
                <a:gd name="T98" fmla="*/ 1858 w 534"/>
                <a:gd name="T99" fmla="*/ 95 h 8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829"/>
                <a:gd name="T152" fmla="*/ 534 w 534"/>
                <a:gd name="T153" fmla="*/ 829 h 8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p>
              <a:endParaRPr lang="zh-CN" altLang="en-US"/>
            </a:p>
          </p:txBody>
        </p:sp>
        <p:sp>
          <p:nvSpPr>
            <p:cNvPr id="17443" name="Freeform 6"/>
            <p:cNvSpPr>
              <a:spLocks noEditPoints="1" noChangeArrowheads="1"/>
            </p:cNvSpPr>
            <p:nvPr/>
          </p:nvSpPr>
          <p:spPr bwMode="auto">
            <a:xfrm>
              <a:off x="0" y="0"/>
              <a:ext cx="1538" cy="2343"/>
            </a:xfrm>
            <a:custGeom>
              <a:avLst/>
              <a:gdLst>
                <a:gd name="T0" fmla="*/ 2682 w 648"/>
                <a:gd name="T1" fmla="*/ 1661 h 989"/>
                <a:gd name="T2" fmla="*/ 1785 w 648"/>
                <a:gd name="T3" fmla="*/ 1758 h 989"/>
                <a:gd name="T4" fmla="*/ 1616 w 648"/>
                <a:gd name="T5" fmla="*/ 3340 h 989"/>
                <a:gd name="T6" fmla="*/ 2485 w 648"/>
                <a:gd name="T7" fmla="*/ 4008 h 989"/>
                <a:gd name="T8" fmla="*/ 3076 w 648"/>
                <a:gd name="T9" fmla="*/ 3165 h 989"/>
                <a:gd name="T10" fmla="*/ 2924 w 648"/>
                <a:gd name="T11" fmla="*/ 2902 h 989"/>
                <a:gd name="T12" fmla="*/ 2817 w 648"/>
                <a:gd name="T13" fmla="*/ 3321 h 989"/>
                <a:gd name="T14" fmla="*/ 2575 w 648"/>
                <a:gd name="T15" fmla="*/ 3591 h 989"/>
                <a:gd name="T16" fmla="*/ 2248 w 648"/>
                <a:gd name="T17" fmla="*/ 3603 h 989"/>
                <a:gd name="T18" fmla="*/ 1960 w 648"/>
                <a:gd name="T19" fmla="*/ 3305 h 989"/>
                <a:gd name="T20" fmla="*/ 1825 w 648"/>
                <a:gd name="T21" fmla="*/ 2762 h 989"/>
                <a:gd name="T22" fmla="*/ 1920 w 648"/>
                <a:gd name="T23" fmla="*/ 2217 h 989"/>
                <a:gd name="T24" fmla="*/ 2186 w 648"/>
                <a:gd name="T25" fmla="*/ 1902 h 989"/>
                <a:gd name="T26" fmla="*/ 2518 w 648"/>
                <a:gd name="T27" fmla="*/ 1902 h 989"/>
                <a:gd name="T28" fmla="*/ 2777 w 648"/>
                <a:gd name="T29" fmla="*/ 2165 h 989"/>
                <a:gd name="T30" fmla="*/ 2912 w 648"/>
                <a:gd name="T31" fmla="*/ 2582 h 989"/>
                <a:gd name="T32" fmla="*/ 3306 w 648"/>
                <a:gd name="T33" fmla="*/ 2127 h 989"/>
                <a:gd name="T34" fmla="*/ 2371 w 648"/>
                <a:gd name="T35" fmla="*/ 832 h 989"/>
                <a:gd name="T36" fmla="*/ 980 w 648"/>
                <a:gd name="T37" fmla="*/ 1800 h 989"/>
                <a:gd name="T38" fmla="*/ 1469 w 648"/>
                <a:gd name="T39" fmla="*/ 4435 h 989"/>
                <a:gd name="T40" fmla="*/ 2924 w 648"/>
                <a:gd name="T41" fmla="*/ 4366 h 989"/>
                <a:gd name="T42" fmla="*/ 3392 w 648"/>
                <a:gd name="T43" fmla="*/ 2734 h 989"/>
                <a:gd name="T44" fmla="*/ 3204 w 648"/>
                <a:gd name="T45" fmla="*/ 3243 h 989"/>
                <a:gd name="T46" fmla="*/ 2962 w 648"/>
                <a:gd name="T47" fmla="*/ 3899 h 989"/>
                <a:gd name="T48" fmla="*/ 2495 w 648"/>
                <a:gd name="T49" fmla="*/ 4309 h 989"/>
                <a:gd name="T50" fmla="*/ 1882 w 648"/>
                <a:gd name="T51" fmla="*/ 4222 h 989"/>
                <a:gd name="T52" fmla="*/ 1374 w 648"/>
                <a:gd name="T53" fmla="*/ 3513 h 989"/>
                <a:gd name="T54" fmla="*/ 1251 w 648"/>
                <a:gd name="T55" fmla="*/ 2379 h 989"/>
                <a:gd name="T56" fmla="*/ 1600 w 648"/>
                <a:gd name="T57" fmla="*/ 1488 h 989"/>
                <a:gd name="T58" fmla="*/ 2181 w 648"/>
                <a:gd name="T59" fmla="*/ 1173 h 989"/>
                <a:gd name="T60" fmla="*/ 2739 w 648"/>
                <a:gd name="T61" fmla="*/ 1419 h 989"/>
                <a:gd name="T62" fmla="*/ 3093 w 648"/>
                <a:gd name="T63" fmla="*/ 1992 h 989"/>
                <a:gd name="T64" fmla="*/ 3240 w 648"/>
                <a:gd name="T65" fmla="*/ 2734 h 989"/>
                <a:gd name="T66" fmla="*/ 3539 w 648"/>
                <a:gd name="T67" fmla="*/ 1959 h 989"/>
                <a:gd name="T68" fmla="*/ 2350 w 648"/>
                <a:gd name="T69" fmla="*/ 168 h 989"/>
                <a:gd name="T70" fmla="*/ 247 w 648"/>
                <a:gd name="T71" fmla="*/ 1324 h 989"/>
                <a:gd name="T72" fmla="*/ 1025 w 648"/>
                <a:gd name="T73" fmla="*/ 5202 h 989"/>
                <a:gd name="T74" fmla="*/ 3071 w 648"/>
                <a:gd name="T75" fmla="*/ 4866 h 989"/>
                <a:gd name="T76" fmla="*/ 3639 w 648"/>
                <a:gd name="T77" fmla="*/ 2727 h 989"/>
                <a:gd name="T78" fmla="*/ 3396 w 648"/>
                <a:gd name="T79" fmla="*/ 3738 h 989"/>
                <a:gd name="T80" fmla="*/ 2986 w 648"/>
                <a:gd name="T81" fmla="*/ 4591 h 989"/>
                <a:gd name="T82" fmla="*/ 2226 w 648"/>
                <a:gd name="T83" fmla="*/ 5079 h 989"/>
                <a:gd name="T84" fmla="*/ 1284 w 648"/>
                <a:gd name="T85" fmla="*/ 4755 h 989"/>
                <a:gd name="T86" fmla="*/ 579 w 648"/>
                <a:gd name="T87" fmla="*/ 3411 h 989"/>
                <a:gd name="T88" fmla="*/ 676 w 648"/>
                <a:gd name="T89" fmla="*/ 1606 h 989"/>
                <a:gd name="T90" fmla="*/ 1448 w 648"/>
                <a:gd name="T91" fmla="*/ 578 h 989"/>
                <a:gd name="T92" fmla="*/ 2359 w 648"/>
                <a:gd name="T93" fmla="*/ 538 h 989"/>
                <a:gd name="T94" fmla="*/ 3043 w 648"/>
                <a:gd name="T95" fmla="*/ 1156 h 989"/>
                <a:gd name="T96" fmla="*/ 3413 w 648"/>
                <a:gd name="T97" fmla="*/ 2049 h 989"/>
                <a:gd name="T98" fmla="*/ 3503 w 648"/>
                <a:gd name="T99" fmla="*/ 3082 h 989"/>
                <a:gd name="T100" fmla="*/ 2547 w 648"/>
                <a:gd name="T101" fmla="*/ 2267 h 989"/>
                <a:gd name="T102" fmla="*/ 2181 w 648"/>
                <a:gd name="T103" fmla="*/ 2357 h 989"/>
                <a:gd name="T104" fmla="*/ 2124 w 648"/>
                <a:gd name="T105" fmla="*/ 2980 h 989"/>
                <a:gd name="T106" fmla="*/ 2457 w 648"/>
                <a:gd name="T107" fmla="*/ 3284 h 989"/>
                <a:gd name="T108" fmla="*/ 2732 w 648"/>
                <a:gd name="T109" fmla="*/ 2940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miter lim="800000"/>
                  <a:headEnd/>
                  <a:tailEnd/>
                </a14:hiddenLine>
              </a:ext>
            </a:extLst>
          </p:spPr>
          <p:txBody>
            <a:bodyPr/>
            <a:p>
              <a:endParaRPr lang="zh-CN" altLang="en-US"/>
            </a:p>
          </p:txBody>
        </p:sp>
        <p:sp>
          <p:nvSpPr>
            <p:cNvPr id="17444" name="Freeform 7"/>
            <p:cNvSpPr>
              <a:spLocks noEditPoints="1" noChangeArrowheads="1"/>
            </p:cNvSpPr>
            <p:nvPr/>
          </p:nvSpPr>
          <p:spPr bwMode="auto">
            <a:xfrm>
              <a:off x="26" y="0"/>
              <a:ext cx="1538" cy="2343"/>
            </a:xfrm>
            <a:custGeom>
              <a:avLst/>
              <a:gdLst>
                <a:gd name="T0" fmla="*/ 2687 w 648"/>
                <a:gd name="T1" fmla="*/ 1661 h 989"/>
                <a:gd name="T2" fmla="*/ 1785 w 648"/>
                <a:gd name="T3" fmla="*/ 1758 h 989"/>
                <a:gd name="T4" fmla="*/ 1616 w 648"/>
                <a:gd name="T5" fmla="*/ 3340 h 989"/>
                <a:gd name="T6" fmla="*/ 2485 w 648"/>
                <a:gd name="T7" fmla="*/ 4008 h 989"/>
                <a:gd name="T8" fmla="*/ 3076 w 648"/>
                <a:gd name="T9" fmla="*/ 3165 h 989"/>
                <a:gd name="T10" fmla="*/ 2924 w 648"/>
                <a:gd name="T11" fmla="*/ 2902 h 989"/>
                <a:gd name="T12" fmla="*/ 2817 w 648"/>
                <a:gd name="T13" fmla="*/ 3321 h 989"/>
                <a:gd name="T14" fmla="*/ 2580 w 648"/>
                <a:gd name="T15" fmla="*/ 3591 h 989"/>
                <a:gd name="T16" fmla="*/ 2248 w 648"/>
                <a:gd name="T17" fmla="*/ 3603 h 989"/>
                <a:gd name="T18" fmla="*/ 1960 w 648"/>
                <a:gd name="T19" fmla="*/ 3305 h 989"/>
                <a:gd name="T20" fmla="*/ 1825 w 648"/>
                <a:gd name="T21" fmla="*/ 2762 h 989"/>
                <a:gd name="T22" fmla="*/ 1920 w 648"/>
                <a:gd name="T23" fmla="*/ 2217 h 989"/>
                <a:gd name="T24" fmla="*/ 2186 w 648"/>
                <a:gd name="T25" fmla="*/ 1902 h 989"/>
                <a:gd name="T26" fmla="*/ 2518 w 648"/>
                <a:gd name="T27" fmla="*/ 1902 h 989"/>
                <a:gd name="T28" fmla="*/ 2777 w 648"/>
                <a:gd name="T29" fmla="*/ 2165 h 989"/>
                <a:gd name="T30" fmla="*/ 2912 w 648"/>
                <a:gd name="T31" fmla="*/ 2582 h 989"/>
                <a:gd name="T32" fmla="*/ 3306 w 648"/>
                <a:gd name="T33" fmla="*/ 2127 h 989"/>
                <a:gd name="T34" fmla="*/ 2371 w 648"/>
                <a:gd name="T35" fmla="*/ 832 h 989"/>
                <a:gd name="T36" fmla="*/ 980 w 648"/>
                <a:gd name="T37" fmla="*/ 1800 h 989"/>
                <a:gd name="T38" fmla="*/ 1469 w 648"/>
                <a:gd name="T39" fmla="*/ 4435 h 989"/>
                <a:gd name="T40" fmla="*/ 2924 w 648"/>
                <a:gd name="T41" fmla="*/ 4366 h 989"/>
                <a:gd name="T42" fmla="*/ 3392 w 648"/>
                <a:gd name="T43" fmla="*/ 2734 h 989"/>
                <a:gd name="T44" fmla="*/ 3204 w 648"/>
                <a:gd name="T45" fmla="*/ 3243 h 989"/>
                <a:gd name="T46" fmla="*/ 2962 w 648"/>
                <a:gd name="T47" fmla="*/ 3899 h 989"/>
                <a:gd name="T48" fmla="*/ 2495 w 648"/>
                <a:gd name="T49" fmla="*/ 4309 h 989"/>
                <a:gd name="T50" fmla="*/ 1882 w 648"/>
                <a:gd name="T51" fmla="*/ 4222 h 989"/>
                <a:gd name="T52" fmla="*/ 1374 w 648"/>
                <a:gd name="T53" fmla="*/ 3513 h 989"/>
                <a:gd name="T54" fmla="*/ 1251 w 648"/>
                <a:gd name="T55" fmla="*/ 2379 h 989"/>
                <a:gd name="T56" fmla="*/ 1604 w 648"/>
                <a:gd name="T57" fmla="*/ 1488 h 989"/>
                <a:gd name="T58" fmla="*/ 2181 w 648"/>
                <a:gd name="T59" fmla="*/ 1173 h 989"/>
                <a:gd name="T60" fmla="*/ 2739 w 648"/>
                <a:gd name="T61" fmla="*/ 1419 h 989"/>
                <a:gd name="T62" fmla="*/ 3093 w 648"/>
                <a:gd name="T63" fmla="*/ 1992 h 989"/>
                <a:gd name="T64" fmla="*/ 3240 w 648"/>
                <a:gd name="T65" fmla="*/ 2734 h 989"/>
                <a:gd name="T66" fmla="*/ 3539 w 648"/>
                <a:gd name="T67" fmla="*/ 1959 h 989"/>
                <a:gd name="T68" fmla="*/ 2350 w 648"/>
                <a:gd name="T69" fmla="*/ 168 h 989"/>
                <a:gd name="T70" fmla="*/ 247 w 648"/>
                <a:gd name="T71" fmla="*/ 1324 h 989"/>
                <a:gd name="T72" fmla="*/ 1025 w 648"/>
                <a:gd name="T73" fmla="*/ 5202 h 989"/>
                <a:gd name="T74" fmla="*/ 3071 w 648"/>
                <a:gd name="T75" fmla="*/ 4866 h 989"/>
                <a:gd name="T76" fmla="*/ 3639 w 648"/>
                <a:gd name="T77" fmla="*/ 2727 h 989"/>
                <a:gd name="T78" fmla="*/ 3396 w 648"/>
                <a:gd name="T79" fmla="*/ 3738 h 989"/>
                <a:gd name="T80" fmla="*/ 2986 w 648"/>
                <a:gd name="T81" fmla="*/ 4591 h 989"/>
                <a:gd name="T82" fmla="*/ 2226 w 648"/>
                <a:gd name="T83" fmla="*/ 5079 h 989"/>
                <a:gd name="T84" fmla="*/ 1284 w 648"/>
                <a:gd name="T85" fmla="*/ 4755 h 989"/>
                <a:gd name="T86" fmla="*/ 579 w 648"/>
                <a:gd name="T87" fmla="*/ 3411 h 989"/>
                <a:gd name="T88" fmla="*/ 676 w 648"/>
                <a:gd name="T89" fmla="*/ 1606 h 989"/>
                <a:gd name="T90" fmla="*/ 1448 w 648"/>
                <a:gd name="T91" fmla="*/ 578 h 989"/>
                <a:gd name="T92" fmla="*/ 2359 w 648"/>
                <a:gd name="T93" fmla="*/ 538 h 989"/>
                <a:gd name="T94" fmla="*/ 3043 w 648"/>
                <a:gd name="T95" fmla="*/ 1156 h 989"/>
                <a:gd name="T96" fmla="*/ 3413 w 648"/>
                <a:gd name="T97" fmla="*/ 2049 h 989"/>
                <a:gd name="T98" fmla="*/ 3503 w 648"/>
                <a:gd name="T99" fmla="*/ 3082 h 989"/>
                <a:gd name="T100" fmla="*/ 2547 w 648"/>
                <a:gd name="T101" fmla="*/ 2267 h 989"/>
                <a:gd name="T102" fmla="*/ 2181 w 648"/>
                <a:gd name="T103" fmla="*/ 2357 h 989"/>
                <a:gd name="T104" fmla="*/ 2124 w 648"/>
                <a:gd name="T105" fmla="*/ 2980 h 989"/>
                <a:gd name="T106" fmla="*/ 2457 w 648"/>
                <a:gd name="T107" fmla="*/ 3284 h 989"/>
                <a:gd name="T108" fmla="*/ 2732 w 648"/>
                <a:gd name="T109" fmla="*/ 2940 h 9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8"/>
                <a:gd name="T166" fmla="*/ 0 h 989"/>
                <a:gd name="T167" fmla="*/ 648 w 648"/>
                <a:gd name="T168" fmla="*/ 989 h 9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p>
              <a:endParaRPr lang="zh-CN" altLang="en-US"/>
            </a:p>
          </p:txBody>
        </p:sp>
      </p:grpSp>
      <p:grpSp>
        <p:nvGrpSpPr>
          <p:cNvPr id="17417" name="组合 18"/>
          <p:cNvGrpSpPr/>
          <p:nvPr/>
        </p:nvGrpSpPr>
        <p:grpSpPr bwMode="auto">
          <a:xfrm>
            <a:off x="2347913" y="2679700"/>
            <a:ext cx="8240712" cy="2447925"/>
            <a:chOff x="0" y="0"/>
            <a:chExt cx="6411128" cy="1904999"/>
          </a:xfrm>
        </p:grpSpPr>
        <p:sp>
          <p:nvSpPr>
            <p:cNvPr id="17437" name="任意多边形 17"/>
            <p:cNvSpPr>
              <a:spLocks noChangeArrowheads="1"/>
            </p:cNvSpPr>
            <p:nvPr/>
          </p:nvSpPr>
          <p:spPr bwMode="auto">
            <a:xfrm rot="10800000">
              <a:off x="5098152" y="101815"/>
              <a:ext cx="1312976" cy="1701363"/>
            </a:xfrm>
            <a:custGeom>
              <a:avLst/>
              <a:gdLst>
                <a:gd name="T0" fmla="*/ 653834 w 1312976"/>
                <a:gd name="T1" fmla="*/ 1701363 h 1701363"/>
                <a:gd name="T2" fmla="*/ 0 w 1312976"/>
                <a:gd name="T3" fmla="*/ 1701363 h 1701363"/>
                <a:gd name="T4" fmla="*/ 261230 w 1312976"/>
                <a:gd name="T5" fmla="*/ 1361485 h 1701363"/>
                <a:gd name="T6" fmla="*/ 209105 w 1312976"/>
                <a:gd name="T7" fmla="*/ 1361485 h 1701363"/>
                <a:gd name="T8" fmla="*/ 209105 w 1312976"/>
                <a:gd name="T9" fmla="*/ 339879 h 1701363"/>
                <a:gd name="T10" fmla="*/ 261231 w 1312976"/>
                <a:gd name="T11" fmla="*/ 339879 h 1701363"/>
                <a:gd name="T12" fmla="*/ 0 w 1312976"/>
                <a:gd name="T13" fmla="*/ 0 h 1701363"/>
                <a:gd name="T14" fmla="*/ 653834 w 1312976"/>
                <a:gd name="T15" fmla="*/ 0 h 1701363"/>
                <a:gd name="T16" fmla="*/ 915065 w 1312976"/>
                <a:gd name="T17" fmla="*/ 339879 h 1701363"/>
                <a:gd name="T18" fmla="*/ 1312976 w 1312976"/>
                <a:gd name="T19" fmla="*/ 339879 h 1701363"/>
                <a:gd name="T20" fmla="*/ 1312976 w 1312976"/>
                <a:gd name="T21" fmla="*/ 1361485 h 1701363"/>
                <a:gd name="T22" fmla="*/ 915064 w 1312976"/>
                <a:gd name="T23" fmla="*/ 1361485 h 1701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2976"/>
                <a:gd name="T37" fmla="*/ 0 h 1701363"/>
                <a:gd name="T38" fmla="*/ 1312976 w 1312976"/>
                <a:gd name="T39" fmla="*/ 1701363 h 17013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lnTo>
                    <a:pt x="653834" y="1701363"/>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38" name="任意多边形 15"/>
            <p:cNvSpPr>
              <a:spLocks noChangeArrowheads="1"/>
            </p:cNvSpPr>
            <p:nvPr/>
          </p:nvSpPr>
          <p:spPr bwMode="auto">
            <a:xfrm rot="5400000">
              <a:off x="4092169" y="342542"/>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39" name="任意多边形 14"/>
            <p:cNvSpPr>
              <a:spLocks noChangeArrowheads="1"/>
            </p:cNvSpPr>
            <p:nvPr/>
          </p:nvSpPr>
          <p:spPr bwMode="auto">
            <a:xfrm rot="5400000">
              <a:off x="3012057" y="342543"/>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40" name="任意多边形 13"/>
            <p:cNvSpPr>
              <a:spLocks noChangeArrowheads="1"/>
            </p:cNvSpPr>
            <p:nvPr/>
          </p:nvSpPr>
          <p:spPr bwMode="auto">
            <a:xfrm rot="5400000">
              <a:off x="1907420" y="342544"/>
              <a:ext cx="1021607" cy="1219907"/>
            </a:xfrm>
            <a:custGeom>
              <a:avLst/>
              <a:gdLst>
                <a:gd name="T0" fmla="*/ 0 w 1021607"/>
                <a:gd name="T1" fmla="*/ 1219907 h 1219907"/>
                <a:gd name="T2" fmla="*/ 0 w 1021607"/>
                <a:gd name="T3" fmla="*/ 116036 h 1219907"/>
                <a:gd name="T4" fmla="*/ 381631 w 1021607"/>
                <a:gd name="T5" fmla="*/ 116036 h 1219907"/>
                <a:gd name="T6" fmla="*/ 510804 w 1021607"/>
                <a:gd name="T7" fmla="*/ 0 h 1219907"/>
                <a:gd name="T8" fmla="*/ 639977 w 1021607"/>
                <a:gd name="T9" fmla="*/ 116036 h 1219907"/>
                <a:gd name="T10" fmla="*/ 1021607 w 1021607"/>
                <a:gd name="T11" fmla="*/ 116036 h 1219907"/>
                <a:gd name="T12" fmla="*/ 1021607 w 1021607"/>
                <a:gd name="T13" fmla="*/ 1219907 h 1219907"/>
                <a:gd name="T14" fmla="*/ 0 60000 65536"/>
                <a:gd name="T15" fmla="*/ 0 60000 65536"/>
                <a:gd name="T16" fmla="*/ 0 60000 65536"/>
                <a:gd name="T17" fmla="*/ 0 60000 65536"/>
                <a:gd name="T18" fmla="*/ 0 60000 65536"/>
                <a:gd name="T19" fmla="*/ 0 60000 65536"/>
                <a:gd name="T20" fmla="*/ 0 60000 65536"/>
                <a:gd name="T21" fmla="*/ 0 w 1021607"/>
                <a:gd name="T22" fmla="*/ 0 h 1219907"/>
                <a:gd name="T23" fmla="*/ 1021607 w 1021607"/>
                <a:gd name="T24" fmla="*/ 1219907 h 1219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1607" h="1219907">
                  <a:moveTo>
                    <a:pt x="0" y="1219907"/>
                  </a:moveTo>
                  <a:lnTo>
                    <a:pt x="0" y="116036"/>
                  </a:lnTo>
                  <a:lnTo>
                    <a:pt x="381631" y="116036"/>
                  </a:lnTo>
                  <a:lnTo>
                    <a:pt x="510804" y="0"/>
                  </a:lnTo>
                  <a:lnTo>
                    <a:pt x="639977" y="116036"/>
                  </a:lnTo>
                  <a:lnTo>
                    <a:pt x="1021607" y="116036"/>
                  </a:lnTo>
                  <a:lnTo>
                    <a:pt x="1021607" y="1219907"/>
                  </a:lnTo>
                  <a:lnTo>
                    <a:pt x="0" y="1219907"/>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41" name="任意多边形 10"/>
            <p:cNvSpPr>
              <a:spLocks noChangeArrowheads="1"/>
            </p:cNvSpPr>
            <p:nvPr/>
          </p:nvSpPr>
          <p:spPr bwMode="auto">
            <a:xfrm rot="-5400000">
              <a:off x="4762" y="-4762"/>
              <a:ext cx="1904999" cy="1914523"/>
            </a:xfrm>
            <a:custGeom>
              <a:avLst/>
              <a:gdLst>
                <a:gd name="T0" fmla="*/ 1904845 w 1904999"/>
                <a:gd name="T1" fmla="*/ 1752153 h 1914523"/>
                <a:gd name="T2" fmla="*/ 1877202 w 1904999"/>
                <a:gd name="T3" fmla="*/ 1803749 h 1914523"/>
                <a:gd name="T4" fmla="*/ 1875316 w 1904999"/>
                <a:gd name="T5" fmla="*/ 1806080 h 1914523"/>
                <a:gd name="T6" fmla="*/ 1694971 w 1904999"/>
                <a:gd name="T7" fmla="*/ 1808463 h 1914523"/>
                <a:gd name="T8" fmla="*/ 1070569 w 1904999"/>
                <a:gd name="T9" fmla="*/ 1808462 h 1914523"/>
                <a:gd name="T10" fmla="*/ 952500 w 1904999"/>
                <a:gd name="T11" fmla="*/ 1914523 h 1914523"/>
                <a:gd name="T12" fmla="*/ 834430 w 1904999"/>
                <a:gd name="T13" fmla="*/ 1808461 h 1914523"/>
                <a:gd name="T14" fmla="*/ 196759 w 1904999"/>
                <a:gd name="T15" fmla="*/ 1808459 h 1914523"/>
                <a:gd name="T16" fmla="*/ 29203 w 1904999"/>
                <a:gd name="T17" fmla="*/ 1806079 h 1914523"/>
                <a:gd name="T18" fmla="*/ 27317 w 1904999"/>
                <a:gd name="T19" fmla="*/ 1803748 h 1914523"/>
                <a:gd name="T20" fmla="*/ 2898 w 1904999"/>
                <a:gd name="T21" fmla="*/ 1724324 h 1914523"/>
                <a:gd name="T22" fmla="*/ 815756 w 1904999"/>
                <a:gd name="T23" fmla="*/ 123258 h 1914523"/>
                <a:gd name="T24" fmla="*/ 833024 w 1904999"/>
                <a:gd name="T25" fmla="*/ 91381 h 1914523"/>
                <a:gd name="T26" fmla="*/ 955923 w 1904999"/>
                <a:gd name="T27" fmla="*/ 601 h 1914523"/>
                <a:gd name="T28" fmla="*/ 959324 w 1904999"/>
                <a:gd name="T29" fmla="*/ 0 h 1914523"/>
                <a:gd name="T30" fmla="*/ 1078826 w 1904999"/>
                <a:gd name="T31" fmla="*/ 91381 h 1914523"/>
                <a:gd name="T32" fmla="*/ 1148780 w 1904999"/>
                <a:gd name="T33" fmla="*/ 220519 h 1914523"/>
                <a:gd name="T34" fmla="*/ 1623257 w 1904999"/>
                <a:gd name="T35" fmla="*/ 1155085 h 1914523"/>
                <a:gd name="T36" fmla="*/ 1620212 w 1904999"/>
                <a:gd name="T37" fmla="*/ 1153362 h 1914523"/>
                <a:gd name="T38" fmla="*/ 1883174 w 1904999"/>
                <a:gd name="T39" fmla="*/ 1670667 h 1914523"/>
                <a:gd name="T40" fmla="*/ 1904845 w 1904999"/>
                <a:gd name="T41" fmla="*/ 1752153 h 19145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4999"/>
                <a:gd name="T64" fmla="*/ 0 h 1914523"/>
                <a:gd name="T65" fmla="*/ 1904999 w 1904999"/>
                <a:gd name="T66" fmla="*/ 1914523 h 19145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grpSp>
      <p:grpSp>
        <p:nvGrpSpPr>
          <p:cNvPr id="17418" name="Group 4"/>
          <p:cNvGrpSpPr/>
          <p:nvPr/>
        </p:nvGrpSpPr>
        <p:grpSpPr bwMode="auto">
          <a:xfrm>
            <a:off x="6572250" y="3668713"/>
            <a:ext cx="436563" cy="458787"/>
            <a:chOff x="0" y="0"/>
            <a:chExt cx="472" cy="496"/>
          </a:xfrm>
          <a:solidFill>
            <a:schemeClr val="accent2">
              <a:lumMod val="50000"/>
            </a:schemeClr>
          </a:solidFill>
        </p:grpSpPr>
        <p:sp>
          <p:nvSpPr>
            <p:cNvPr id="17432" name="Freeform 5"/>
            <p:cNvSpPr>
              <a:spLocks noChangeArrowheads="1"/>
            </p:cNvSpPr>
            <p:nvPr/>
          </p:nvSpPr>
          <p:spPr bwMode="auto">
            <a:xfrm>
              <a:off x="0" y="0"/>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2"/>
                <a:gd name="T79" fmla="*/ 0 h 294"/>
                <a:gd name="T80" fmla="*/ 472 w 472"/>
                <a:gd name="T81" fmla="*/ 294 h 29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2" h="294">
                  <a:moveTo>
                    <a:pt x="295" y="25"/>
                  </a:moveTo>
                  <a:lnTo>
                    <a:pt x="350" y="76"/>
                  </a:lnTo>
                  <a:lnTo>
                    <a:pt x="270" y="156"/>
                  </a:lnTo>
                  <a:lnTo>
                    <a:pt x="228" y="118"/>
                  </a:lnTo>
                  <a:lnTo>
                    <a:pt x="181" y="67"/>
                  </a:lnTo>
                  <a:lnTo>
                    <a:pt x="177" y="67"/>
                  </a:lnTo>
                  <a:lnTo>
                    <a:pt x="131" y="118"/>
                  </a:lnTo>
                  <a:lnTo>
                    <a:pt x="0" y="244"/>
                  </a:lnTo>
                  <a:lnTo>
                    <a:pt x="50" y="294"/>
                  </a:lnTo>
                  <a:lnTo>
                    <a:pt x="177" y="168"/>
                  </a:lnTo>
                  <a:lnTo>
                    <a:pt x="219" y="206"/>
                  </a:lnTo>
                  <a:lnTo>
                    <a:pt x="266" y="257"/>
                  </a:lnTo>
                  <a:lnTo>
                    <a:pt x="270" y="257"/>
                  </a:lnTo>
                  <a:lnTo>
                    <a:pt x="316" y="206"/>
                  </a:lnTo>
                  <a:lnTo>
                    <a:pt x="396" y="126"/>
                  </a:lnTo>
                  <a:lnTo>
                    <a:pt x="451" y="177"/>
                  </a:lnTo>
                  <a:lnTo>
                    <a:pt x="460" y="88"/>
                  </a:lnTo>
                  <a:lnTo>
                    <a:pt x="472" y="0"/>
                  </a:lnTo>
                  <a:lnTo>
                    <a:pt x="384" y="13"/>
                  </a:lnTo>
                  <a:lnTo>
                    <a:pt x="295" y="25"/>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33" name="Rectangle 6"/>
            <p:cNvSpPr>
              <a:spLocks noChangeArrowheads="1"/>
            </p:cNvSpPr>
            <p:nvPr/>
          </p:nvSpPr>
          <p:spPr bwMode="auto">
            <a:xfrm>
              <a:off x="29" y="378"/>
              <a:ext cx="85" cy="1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4" name="Rectangle 7"/>
            <p:cNvSpPr>
              <a:spLocks noChangeArrowheads="1"/>
            </p:cNvSpPr>
            <p:nvPr/>
          </p:nvSpPr>
          <p:spPr bwMode="auto">
            <a:xfrm>
              <a:off x="152" y="273"/>
              <a:ext cx="80" cy="2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5" name="Rectangle 8"/>
            <p:cNvSpPr>
              <a:spLocks noChangeArrowheads="1"/>
            </p:cNvSpPr>
            <p:nvPr/>
          </p:nvSpPr>
          <p:spPr bwMode="auto">
            <a:xfrm>
              <a:off x="270" y="328"/>
              <a:ext cx="84" cy="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36" name="Rectangle 9"/>
            <p:cNvSpPr>
              <a:spLocks noChangeArrowheads="1"/>
            </p:cNvSpPr>
            <p:nvPr/>
          </p:nvSpPr>
          <p:spPr bwMode="auto">
            <a:xfrm>
              <a:off x="388" y="223"/>
              <a:ext cx="80" cy="2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7419" name="Freeform 13"/>
          <p:cNvSpPr>
            <a:spLocks noEditPoints="1" noChangeArrowheads="1"/>
          </p:cNvSpPr>
          <p:nvPr/>
        </p:nvSpPr>
        <p:spPr bwMode="auto">
          <a:xfrm>
            <a:off x="5124450" y="3678238"/>
            <a:ext cx="450850" cy="441325"/>
          </a:xfrm>
          <a:custGeom>
            <a:avLst/>
            <a:gdLst>
              <a:gd name="T0" fmla="*/ 678214594 w 192"/>
              <a:gd name="T1" fmla="*/ 964360854 h 188"/>
              <a:gd name="T2" fmla="*/ 678214594 w 192"/>
              <a:gd name="T3" fmla="*/ 815573295 h 188"/>
              <a:gd name="T4" fmla="*/ 374947524 w 192"/>
              <a:gd name="T5" fmla="*/ 821085163 h 188"/>
              <a:gd name="T6" fmla="*/ 374947524 w 192"/>
              <a:gd name="T7" fmla="*/ 969870374 h 188"/>
              <a:gd name="T8" fmla="*/ 308780590 w 192"/>
              <a:gd name="T9" fmla="*/ 1002934537 h 188"/>
              <a:gd name="T10" fmla="*/ 330837017 w 192"/>
              <a:gd name="T11" fmla="*/ 1035998700 h 188"/>
              <a:gd name="T12" fmla="*/ 716811581 w 192"/>
              <a:gd name="T13" fmla="*/ 1035998700 h 188"/>
              <a:gd name="T14" fmla="*/ 744381528 w 192"/>
              <a:gd name="T15" fmla="*/ 1008446405 h 188"/>
              <a:gd name="T16" fmla="*/ 678214594 w 192"/>
              <a:gd name="T17" fmla="*/ 964360854 h 188"/>
              <a:gd name="T18" fmla="*/ 953911717 w 192"/>
              <a:gd name="T19" fmla="*/ 0 h 188"/>
              <a:gd name="T20" fmla="*/ 99250401 w 192"/>
              <a:gd name="T21" fmla="*/ 0 h 188"/>
              <a:gd name="T22" fmla="*/ 0 w 192"/>
              <a:gd name="T23" fmla="*/ 104702009 h 188"/>
              <a:gd name="T24" fmla="*/ 0 w 192"/>
              <a:gd name="T25" fmla="*/ 694340378 h 188"/>
              <a:gd name="T26" fmla="*/ 99250401 w 192"/>
              <a:gd name="T27" fmla="*/ 793530520 h 188"/>
              <a:gd name="T28" fmla="*/ 953911717 w 192"/>
              <a:gd name="T29" fmla="*/ 793530520 h 188"/>
              <a:gd name="T30" fmla="*/ 1058675638 w 192"/>
              <a:gd name="T31" fmla="*/ 694340378 h 188"/>
              <a:gd name="T32" fmla="*/ 1058675638 w 192"/>
              <a:gd name="T33" fmla="*/ 104702009 h 188"/>
              <a:gd name="T34" fmla="*/ 953911717 w 192"/>
              <a:gd name="T35" fmla="*/ 0 h 188"/>
              <a:gd name="T36" fmla="*/ 992508704 w 192"/>
              <a:gd name="T37" fmla="*/ 551062339 h 188"/>
              <a:gd name="T38" fmla="*/ 920828251 w 192"/>
              <a:gd name="T39" fmla="*/ 617190665 h 188"/>
              <a:gd name="T40" fmla="*/ 132333868 w 192"/>
              <a:gd name="T41" fmla="*/ 617190665 h 188"/>
              <a:gd name="T42" fmla="*/ 60653414 w 192"/>
              <a:gd name="T43" fmla="*/ 551062339 h 188"/>
              <a:gd name="T44" fmla="*/ 60653414 w 192"/>
              <a:gd name="T45" fmla="*/ 137766172 h 188"/>
              <a:gd name="T46" fmla="*/ 132333868 w 192"/>
              <a:gd name="T47" fmla="*/ 66128326 h 188"/>
              <a:gd name="T48" fmla="*/ 920828251 w 192"/>
              <a:gd name="T49" fmla="*/ 66128326 h 188"/>
              <a:gd name="T50" fmla="*/ 992508704 w 192"/>
              <a:gd name="T51" fmla="*/ 137766172 h 188"/>
              <a:gd name="T52" fmla="*/ 992508704 w 192"/>
              <a:gd name="T53" fmla="*/ 551062339 h 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188"/>
              <a:gd name="T83" fmla="*/ 192 w 192"/>
              <a:gd name="T84" fmla="*/ 188 h 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20" name="Freeform 21"/>
          <p:cNvSpPr>
            <a:spLocks noEditPoints="1" noChangeArrowheads="1"/>
          </p:cNvSpPr>
          <p:nvPr/>
        </p:nvSpPr>
        <p:spPr bwMode="auto">
          <a:xfrm>
            <a:off x="8020050" y="3660775"/>
            <a:ext cx="473075" cy="474663"/>
          </a:xfrm>
          <a:custGeom>
            <a:avLst/>
            <a:gdLst>
              <a:gd name="T0" fmla="*/ 1096813796 w 201"/>
              <a:gd name="T1" fmla="*/ 193258336 h 202"/>
              <a:gd name="T2" fmla="*/ 1041419303 w 201"/>
              <a:gd name="T3" fmla="*/ 242952262 h 202"/>
              <a:gd name="T4" fmla="*/ 869695431 w 201"/>
              <a:gd name="T5" fmla="*/ 71782205 h 202"/>
              <a:gd name="T6" fmla="*/ 925089925 w 201"/>
              <a:gd name="T7" fmla="*/ 22085928 h 202"/>
              <a:gd name="T8" fmla="*/ 991565200 w 201"/>
              <a:gd name="T9" fmla="*/ 16563859 h 202"/>
              <a:gd name="T10" fmla="*/ 1096813796 w 201"/>
              <a:gd name="T11" fmla="*/ 126998200 h 202"/>
              <a:gd name="T12" fmla="*/ 1096813796 w 201"/>
              <a:gd name="T13" fmla="*/ 193258336 h 202"/>
              <a:gd name="T14" fmla="*/ 637039029 w 201"/>
              <a:gd name="T15" fmla="*/ 646032792 h 202"/>
              <a:gd name="T16" fmla="*/ 465315158 w 201"/>
              <a:gd name="T17" fmla="*/ 474860385 h 202"/>
              <a:gd name="T18" fmla="*/ 847538575 w 201"/>
              <a:gd name="T19" fmla="*/ 99390203 h 202"/>
              <a:gd name="T20" fmla="*/ 1019262447 w 201"/>
              <a:gd name="T21" fmla="*/ 270560260 h 202"/>
              <a:gd name="T22" fmla="*/ 637039029 w 201"/>
              <a:gd name="T23" fmla="*/ 646032792 h 202"/>
              <a:gd name="T24" fmla="*/ 614879820 w 201"/>
              <a:gd name="T25" fmla="*/ 668118720 h 202"/>
              <a:gd name="T26" fmla="*/ 371144990 w 201"/>
              <a:gd name="T27" fmla="*/ 734378855 h 202"/>
              <a:gd name="T28" fmla="*/ 443158302 w 201"/>
              <a:gd name="T29" fmla="*/ 496948663 h 202"/>
              <a:gd name="T30" fmla="*/ 614879820 w 201"/>
              <a:gd name="T31" fmla="*/ 668118720 h 202"/>
              <a:gd name="T32" fmla="*/ 216039937 w 201"/>
              <a:gd name="T33" fmla="*/ 143562059 h 202"/>
              <a:gd name="T34" fmla="*/ 110788987 w 201"/>
              <a:gd name="T35" fmla="*/ 248474331 h 202"/>
              <a:gd name="T36" fmla="*/ 110788987 w 201"/>
              <a:gd name="T37" fmla="*/ 894504773 h 202"/>
              <a:gd name="T38" fmla="*/ 216039937 w 201"/>
              <a:gd name="T39" fmla="*/ 1004939115 h 202"/>
              <a:gd name="T40" fmla="*/ 864157394 w 201"/>
              <a:gd name="T41" fmla="*/ 1004939115 h 202"/>
              <a:gd name="T42" fmla="*/ 974946381 w 201"/>
              <a:gd name="T43" fmla="*/ 894504773 h 202"/>
              <a:gd name="T44" fmla="*/ 974946381 w 201"/>
              <a:gd name="T45" fmla="*/ 469338315 h 202"/>
              <a:gd name="T46" fmla="*/ 1085735368 w 201"/>
              <a:gd name="T47" fmla="*/ 364428393 h 202"/>
              <a:gd name="T48" fmla="*/ 1085735368 w 201"/>
              <a:gd name="T49" fmla="*/ 933156910 h 202"/>
              <a:gd name="T50" fmla="*/ 902933069 w 201"/>
              <a:gd name="T51" fmla="*/ 1115371107 h 202"/>
              <a:gd name="T52" fmla="*/ 177261909 w 201"/>
              <a:gd name="T53" fmla="*/ 1115371107 h 202"/>
              <a:gd name="T54" fmla="*/ 0 w 201"/>
              <a:gd name="T55" fmla="*/ 933156910 h 202"/>
              <a:gd name="T56" fmla="*/ 0 w 201"/>
              <a:gd name="T57" fmla="*/ 220866333 h 202"/>
              <a:gd name="T58" fmla="*/ 177261909 w 201"/>
              <a:gd name="T59" fmla="*/ 33130068 h 202"/>
              <a:gd name="T60" fmla="*/ 753368407 w 201"/>
              <a:gd name="T61" fmla="*/ 33130068 h 202"/>
              <a:gd name="T62" fmla="*/ 642577066 w 201"/>
              <a:gd name="T63" fmla="*/ 143562059 h 202"/>
              <a:gd name="T64" fmla="*/ 216039937 w 201"/>
              <a:gd name="T65" fmla="*/ 143562059 h 2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202"/>
              <a:gd name="T101" fmla="*/ 201 w 201"/>
              <a:gd name="T102" fmla="*/ 202 h 2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21" name="Freeform 25"/>
          <p:cNvSpPr>
            <a:spLocks noEditPoints="1" noChangeArrowheads="1"/>
          </p:cNvSpPr>
          <p:nvPr/>
        </p:nvSpPr>
        <p:spPr bwMode="auto">
          <a:xfrm>
            <a:off x="9483725" y="3663950"/>
            <a:ext cx="466725" cy="469900"/>
          </a:xfrm>
          <a:custGeom>
            <a:avLst/>
            <a:gdLst>
              <a:gd name="T0" fmla="*/ 1023124524 w 199"/>
              <a:gd name="T1" fmla="*/ 441612020 h 200"/>
              <a:gd name="T2" fmla="*/ 935115200 w 199"/>
              <a:gd name="T3" fmla="*/ 441612020 h 200"/>
              <a:gd name="T4" fmla="*/ 896609215 w 199"/>
              <a:gd name="T5" fmla="*/ 353289616 h 200"/>
              <a:gd name="T6" fmla="*/ 962619140 w 199"/>
              <a:gd name="T7" fmla="*/ 287047813 h 200"/>
              <a:gd name="T8" fmla="*/ 962619140 w 199"/>
              <a:gd name="T9" fmla="*/ 182166133 h 200"/>
              <a:gd name="T10" fmla="*/ 907611260 w 199"/>
              <a:gd name="T11" fmla="*/ 132483606 h 200"/>
              <a:gd name="T12" fmla="*/ 803097695 w 199"/>
              <a:gd name="T13" fmla="*/ 132483606 h 200"/>
              <a:gd name="T14" fmla="*/ 742589965 w 199"/>
              <a:gd name="T15" fmla="*/ 198725409 h 200"/>
              <a:gd name="T16" fmla="*/ 660080490 w 199"/>
              <a:gd name="T17" fmla="*/ 165604508 h 200"/>
              <a:gd name="T18" fmla="*/ 660080490 w 199"/>
              <a:gd name="T19" fmla="*/ 71763128 h 200"/>
              <a:gd name="T20" fmla="*/ 583070865 w 199"/>
              <a:gd name="T21" fmla="*/ 0 h 200"/>
              <a:gd name="T22" fmla="*/ 511563435 w 199"/>
              <a:gd name="T23" fmla="*/ 0 h 200"/>
              <a:gd name="T24" fmla="*/ 440053660 w 199"/>
              <a:gd name="T25" fmla="*/ 71763128 h 200"/>
              <a:gd name="T26" fmla="*/ 440053660 w 199"/>
              <a:gd name="T27" fmla="*/ 165604508 h 200"/>
              <a:gd name="T28" fmla="*/ 352044335 w 199"/>
              <a:gd name="T29" fmla="*/ 198725409 h 200"/>
              <a:gd name="T30" fmla="*/ 286034410 w 199"/>
              <a:gd name="T31" fmla="*/ 132483606 h 200"/>
              <a:gd name="T32" fmla="*/ 181523190 w 199"/>
              <a:gd name="T33" fmla="*/ 132483606 h 200"/>
              <a:gd name="T34" fmla="*/ 132015160 w 199"/>
              <a:gd name="T35" fmla="*/ 182166133 h 200"/>
              <a:gd name="T36" fmla="*/ 132015160 w 199"/>
              <a:gd name="T37" fmla="*/ 287047813 h 200"/>
              <a:gd name="T38" fmla="*/ 198025085 w 199"/>
              <a:gd name="T39" fmla="*/ 353289616 h 200"/>
              <a:gd name="T40" fmla="*/ 159519100 w 199"/>
              <a:gd name="T41" fmla="*/ 441612020 h 200"/>
              <a:gd name="T42" fmla="*/ 71509775 w 199"/>
              <a:gd name="T43" fmla="*/ 441612020 h 200"/>
              <a:gd name="T44" fmla="*/ 0 w 199"/>
              <a:gd name="T45" fmla="*/ 513375148 h 200"/>
              <a:gd name="T46" fmla="*/ 0 w 199"/>
              <a:gd name="T47" fmla="*/ 590657252 h 200"/>
              <a:gd name="T48" fmla="*/ 71509775 w 199"/>
              <a:gd name="T49" fmla="*/ 662418030 h 200"/>
              <a:gd name="T50" fmla="*/ 159519100 w 199"/>
              <a:gd name="T51" fmla="*/ 662418030 h 200"/>
              <a:gd name="T52" fmla="*/ 192522890 w 199"/>
              <a:gd name="T53" fmla="*/ 745221459 h 200"/>
              <a:gd name="T54" fmla="*/ 132015160 w 199"/>
              <a:gd name="T55" fmla="*/ 811463262 h 200"/>
              <a:gd name="T56" fmla="*/ 132015160 w 199"/>
              <a:gd name="T57" fmla="*/ 916344942 h 200"/>
              <a:gd name="T58" fmla="*/ 181523190 w 199"/>
              <a:gd name="T59" fmla="*/ 966027469 h 200"/>
              <a:gd name="T60" fmla="*/ 286034410 w 199"/>
              <a:gd name="T61" fmla="*/ 966027469 h 200"/>
              <a:gd name="T62" fmla="*/ 346542140 w 199"/>
              <a:gd name="T63" fmla="*/ 899785666 h 200"/>
              <a:gd name="T64" fmla="*/ 440053660 w 199"/>
              <a:gd name="T65" fmla="*/ 938425543 h 200"/>
              <a:gd name="T66" fmla="*/ 440053660 w 199"/>
              <a:gd name="T67" fmla="*/ 1026747947 h 200"/>
              <a:gd name="T68" fmla="*/ 511563435 w 199"/>
              <a:gd name="T69" fmla="*/ 1104030050 h 200"/>
              <a:gd name="T70" fmla="*/ 583070865 w 199"/>
              <a:gd name="T71" fmla="*/ 1104030050 h 200"/>
              <a:gd name="T72" fmla="*/ 660080490 w 199"/>
              <a:gd name="T73" fmla="*/ 1026747947 h 200"/>
              <a:gd name="T74" fmla="*/ 660080490 w 199"/>
              <a:gd name="T75" fmla="*/ 938425543 h 200"/>
              <a:gd name="T76" fmla="*/ 742589965 w 199"/>
              <a:gd name="T77" fmla="*/ 905304641 h 200"/>
              <a:gd name="T78" fmla="*/ 803097695 w 199"/>
              <a:gd name="T79" fmla="*/ 966027469 h 200"/>
              <a:gd name="T80" fmla="*/ 907611260 w 199"/>
              <a:gd name="T81" fmla="*/ 966027469 h 200"/>
              <a:gd name="T82" fmla="*/ 962619140 w 199"/>
              <a:gd name="T83" fmla="*/ 916344942 h 200"/>
              <a:gd name="T84" fmla="*/ 962619140 w 199"/>
              <a:gd name="T85" fmla="*/ 811463262 h 200"/>
              <a:gd name="T86" fmla="*/ 896609215 w 199"/>
              <a:gd name="T87" fmla="*/ 745221459 h 200"/>
              <a:gd name="T88" fmla="*/ 935115200 w 199"/>
              <a:gd name="T89" fmla="*/ 662418030 h 200"/>
              <a:gd name="T90" fmla="*/ 1023124524 w 199"/>
              <a:gd name="T91" fmla="*/ 662418030 h 200"/>
              <a:gd name="T92" fmla="*/ 1094634300 w 199"/>
              <a:gd name="T93" fmla="*/ 590657252 h 200"/>
              <a:gd name="T94" fmla="*/ 1094634300 w 199"/>
              <a:gd name="T95" fmla="*/ 513375148 h 200"/>
              <a:gd name="T96" fmla="*/ 1023124524 w 199"/>
              <a:gd name="T97" fmla="*/ 441612020 h 200"/>
              <a:gd name="T98" fmla="*/ 550067075 w 199"/>
              <a:gd name="T99" fmla="*/ 772821035 h 200"/>
              <a:gd name="T100" fmla="*/ 330040245 w 199"/>
              <a:gd name="T101" fmla="*/ 552015025 h 200"/>
              <a:gd name="T102" fmla="*/ 550067075 w 199"/>
              <a:gd name="T103" fmla="*/ 331209015 h 200"/>
              <a:gd name="T104" fmla="*/ 764594055 w 199"/>
              <a:gd name="T105" fmla="*/ 552015025 h 200"/>
              <a:gd name="T106" fmla="*/ 550067075 w 199"/>
              <a:gd name="T107" fmla="*/ 772821035 h 200"/>
              <a:gd name="T108" fmla="*/ 550067075 w 199"/>
              <a:gd name="T109" fmla="*/ 441612020 h 200"/>
              <a:gd name="T110" fmla="*/ 440053660 w 199"/>
              <a:gd name="T111" fmla="*/ 552015025 h 200"/>
              <a:gd name="T112" fmla="*/ 550067075 w 199"/>
              <a:gd name="T113" fmla="*/ 662418030 h 200"/>
              <a:gd name="T114" fmla="*/ 660080490 w 199"/>
              <a:gd name="T115" fmla="*/ 552015025 h 200"/>
              <a:gd name="T116" fmla="*/ 550067075 w 199"/>
              <a:gd name="T117" fmla="*/ 44161202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00"/>
              <a:gd name="T179" fmla="*/ 199 w 199"/>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endParaRPr lang="zh-CN" altLang="en-US"/>
          </a:p>
        </p:txBody>
      </p:sp>
      <p:sp>
        <p:nvSpPr>
          <p:cNvPr id="17423" name="文本框 29"/>
          <p:cNvSpPr>
            <a:spLocks noChangeArrowheads="1"/>
          </p:cNvSpPr>
          <p:nvPr/>
        </p:nvSpPr>
        <p:spPr bwMode="auto">
          <a:xfrm>
            <a:off x="4544695" y="1734185"/>
            <a:ext cx="227711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en-US" sz="2800" b="1">
                <a:solidFill>
                  <a:schemeClr val="tx1"/>
                </a:solidFill>
                <a:latin typeface="Times New Roman" panose="02020603050405020304" pitchFamily="18" charset="0"/>
                <a:cs typeface="Times New Roman" panose="02020603050405020304" pitchFamily="18" charset="0"/>
                <a:sym typeface="+mn-ea"/>
              </a:rPr>
              <a:t>estimation</a:t>
            </a: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r>
              <a:rPr lang="en-US" b="1" i="1">
                <a:solidFill>
                  <a:schemeClr val="accent2">
                    <a:lumMod val="50000"/>
                  </a:schemeClr>
                </a:solidFill>
                <a:latin typeface="Times New Roman" panose="02020603050405020304" pitchFamily="18" charset="0"/>
                <a:cs typeface="Times New Roman" panose="02020603050405020304" pitchFamily="18" charset="0"/>
                <a:sym typeface="+mn-ea"/>
              </a:rPr>
              <a:t>/ˌestɪˈmeɪʃn/</a:t>
            </a:r>
            <a:endParaRPr lang="en-US"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r>
              <a:rPr lang="en-US" b="1" i="1">
                <a:solidFill>
                  <a:schemeClr val="accent2">
                    <a:lumMod val="50000"/>
                  </a:schemeClr>
                </a:solidFill>
                <a:latin typeface="Times New Roman" panose="02020603050405020304" pitchFamily="18" charset="0"/>
                <a:cs typeface="Times New Roman" panose="02020603050405020304" pitchFamily="18" charset="0"/>
                <a:sym typeface="+mn-ea"/>
              </a:rPr>
              <a:t> n. 估计；评价</a:t>
            </a:r>
            <a:r>
              <a:rPr lang="zh-CN" altLang="en-US" b="1" i="1">
                <a:solidFill>
                  <a:schemeClr val="accent2">
                    <a:lumMod val="50000"/>
                  </a:schemeClr>
                </a:solidFill>
                <a:latin typeface="Times New Roman" panose="02020603050405020304" pitchFamily="18" charset="0"/>
                <a:cs typeface="Times New Roman" panose="02020603050405020304" pitchFamily="18" charset="0"/>
                <a:sym typeface="+mn-ea"/>
              </a:rPr>
              <a:t>；</a:t>
            </a:r>
            <a:endParaRPr lang="en-US" altLang="en-US" sz="2000" b="1" i="1">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7425" name="文本框 31"/>
          <p:cNvSpPr>
            <a:spLocks noChangeArrowheads="1"/>
          </p:cNvSpPr>
          <p:nvPr/>
        </p:nvSpPr>
        <p:spPr bwMode="auto">
          <a:xfrm>
            <a:off x="7322820" y="1433830"/>
            <a:ext cx="280733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buClrTx/>
              <a:buSzTx/>
              <a:buFontTx/>
            </a:pP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r>
              <a:rPr lang="en-US" sz="2800" b="1">
                <a:solidFill>
                  <a:schemeClr val="tx1"/>
                </a:solidFill>
                <a:latin typeface="Times New Roman" panose="02020603050405020304" pitchFamily="18" charset="0"/>
                <a:cs typeface="Times New Roman" panose="02020603050405020304" pitchFamily="18" charset="0"/>
                <a:sym typeface="+mn-ea"/>
              </a:rPr>
              <a:t>appraisement </a:t>
            </a:r>
            <a:r>
              <a:rPr lang="en-US" b="1" i="1">
                <a:solidFill>
                  <a:schemeClr val="accent2">
                    <a:lumMod val="50000"/>
                  </a:schemeClr>
                </a:solidFill>
                <a:latin typeface="Times New Roman" panose="02020603050405020304" pitchFamily="18" charset="0"/>
                <a:cs typeface="Times New Roman" panose="02020603050405020304" pitchFamily="18" charset="0"/>
                <a:sym typeface="+mn-ea"/>
              </a:rPr>
              <a:t>/ə'preɪzmənt/</a:t>
            </a:r>
            <a:endParaRPr lang="en-US"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buClrTx/>
              <a:buSzTx/>
              <a:buFontTx/>
            </a:pPr>
            <a:r>
              <a:rPr lang="en-US" b="1" i="1">
                <a:solidFill>
                  <a:schemeClr val="accent2">
                    <a:lumMod val="50000"/>
                  </a:schemeClr>
                </a:solidFill>
                <a:latin typeface="Times New Roman" panose="02020603050405020304" pitchFamily="18" charset="0"/>
                <a:cs typeface="Times New Roman" panose="02020603050405020304" pitchFamily="18" charset="0"/>
                <a:sym typeface="+mn-ea"/>
              </a:rPr>
              <a:t>n. 评价；估价；鉴定 </a:t>
            </a:r>
            <a:endParaRPr lang="en-US" altLang="en-US" sz="1800" b="1" i="1">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7427" name="文本框 33"/>
          <p:cNvSpPr>
            <a:spLocks noChangeArrowheads="1"/>
          </p:cNvSpPr>
          <p:nvPr/>
        </p:nvSpPr>
        <p:spPr bwMode="auto">
          <a:xfrm>
            <a:off x="4860290" y="4872355"/>
            <a:ext cx="315976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buClrTx/>
              <a:buSzTx/>
              <a:buFontTx/>
            </a:pPr>
            <a:r>
              <a:rPr lang="en-US" sz="2800" b="1">
                <a:solidFill>
                  <a:schemeClr val="tx1"/>
                </a:solidFill>
                <a:latin typeface="Times New Roman" panose="02020603050405020304" pitchFamily="18" charset="0"/>
                <a:cs typeface="Times New Roman" panose="02020603050405020304" pitchFamily="18" charset="0"/>
                <a:sym typeface="+mn-ea"/>
              </a:rPr>
              <a:t>evaluation</a:t>
            </a:r>
            <a:endParaRPr lang="en-US" sz="2800" b="1">
              <a:solidFill>
                <a:schemeClr val="tx1"/>
              </a:solidFill>
              <a:latin typeface="Times New Roman" panose="02020603050405020304" pitchFamily="18" charset="0"/>
              <a:cs typeface="Times New Roman" panose="02020603050405020304" pitchFamily="18" charset="0"/>
              <a:sym typeface="+mn-ea"/>
            </a:endParaRPr>
          </a:p>
          <a:p>
            <a:pPr algn="ctr">
              <a:buClrTx/>
              <a:buSzTx/>
              <a:buFontTx/>
            </a:pPr>
            <a:r>
              <a:rPr lang="en-US" b="1" i="1">
                <a:solidFill>
                  <a:schemeClr val="accent2">
                    <a:lumMod val="50000"/>
                  </a:schemeClr>
                </a:solidFill>
                <a:latin typeface="Times New Roman" panose="02020603050405020304" pitchFamily="18" charset="0"/>
                <a:cs typeface="Times New Roman" panose="02020603050405020304" pitchFamily="18" charset="0"/>
                <a:sym typeface="+mn-ea"/>
              </a:rPr>
              <a:t> /ɪˌvæljuˈeɪʃn/</a:t>
            </a:r>
            <a:endParaRPr lang="en-US"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buClrTx/>
              <a:buSzTx/>
              <a:buFontTx/>
            </a:pPr>
            <a:r>
              <a:rPr lang="en-US" b="1" i="1">
                <a:solidFill>
                  <a:schemeClr val="accent2">
                    <a:lumMod val="50000"/>
                  </a:schemeClr>
                </a:solidFill>
                <a:latin typeface="Times New Roman" panose="02020603050405020304" pitchFamily="18" charset="0"/>
                <a:cs typeface="Times New Roman" panose="02020603050405020304" pitchFamily="18" charset="0"/>
                <a:sym typeface="+mn-ea"/>
              </a:rPr>
              <a:t> n. 评价；[审计] 评估；估价</a:t>
            </a:r>
            <a:endParaRPr lang="en-US" altLang="en-US" sz="2000" b="1" i="1">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7429" name="文本框 35"/>
          <p:cNvSpPr>
            <a:spLocks noChangeArrowheads="1"/>
          </p:cNvSpPr>
          <p:nvPr/>
        </p:nvSpPr>
        <p:spPr bwMode="auto">
          <a:xfrm>
            <a:off x="8020050" y="4996815"/>
            <a:ext cx="2470785" cy="122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buClrTx/>
              <a:buSzTx/>
              <a:buFontTx/>
            </a:pPr>
            <a:r>
              <a:rPr lang="en-US" sz="2800" b="1">
                <a:solidFill>
                  <a:schemeClr val="tx1"/>
                </a:solidFill>
                <a:latin typeface="Times New Roman" panose="02020603050405020304" pitchFamily="18" charset="0"/>
                <a:cs typeface="Times New Roman" panose="02020603050405020304" pitchFamily="18" charset="0"/>
                <a:sym typeface="+mn-ea"/>
              </a:rPr>
              <a:t>assessment </a:t>
            </a:r>
            <a:r>
              <a:rPr lang="en-US" b="1" i="1">
                <a:solidFill>
                  <a:schemeClr val="accent2">
                    <a:lumMod val="50000"/>
                  </a:schemeClr>
                </a:solidFill>
                <a:latin typeface="Times New Roman" panose="02020603050405020304" pitchFamily="18" charset="0"/>
                <a:cs typeface="Times New Roman" panose="02020603050405020304" pitchFamily="18" charset="0"/>
                <a:sym typeface="+mn-ea"/>
              </a:rPr>
              <a:t>/əˈsesmənt/ </a:t>
            </a:r>
            <a:endParaRPr lang="en-US"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a:buClrTx/>
              <a:buSzTx/>
              <a:buFontTx/>
            </a:pPr>
            <a:r>
              <a:rPr lang="en-US" b="1" i="1">
                <a:solidFill>
                  <a:schemeClr val="accent2">
                    <a:lumMod val="50000"/>
                  </a:schemeClr>
                </a:solidFill>
                <a:latin typeface="Times New Roman" panose="02020603050405020304" pitchFamily="18" charset="0"/>
                <a:cs typeface="Times New Roman" panose="02020603050405020304" pitchFamily="18" charset="0"/>
                <a:sym typeface="+mn-ea"/>
              </a:rPr>
              <a:t>n. 评定；估价；评估 </a:t>
            </a:r>
            <a:r>
              <a:rPr lang="en-US" sz="2800" b="1">
                <a:solidFill>
                  <a:schemeClr val="tx1"/>
                </a:solidFill>
                <a:latin typeface="Times New Roman" panose="02020603050405020304" pitchFamily="18" charset="0"/>
                <a:cs typeface="Times New Roman" panose="02020603050405020304" pitchFamily="18" charset="0"/>
                <a:sym typeface="+mn-ea"/>
              </a:rPr>
              <a:t> </a:t>
            </a:r>
            <a:endParaRPr lang="en-US" altLang="en-US" sz="2800" b="1">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 name="文本框 1"/>
          <p:cNvSpPr txBox="1"/>
          <p:nvPr/>
        </p:nvSpPr>
        <p:spPr>
          <a:xfrm>
            <a:off x="2576830" y="3496310"/>
            <a:ext cx="2151380" cy="521970"/>
          </a:xfrm>
          <a:prstGeom prst="rect">
            <a:avLst/>
          </a:prstGeom>
          <a:noFill/>
        </p:spPr>
        <p:txBody>
          <a:bodyPr wrap="none" rtlCol="0" anchor="t">
            <a:spAutoFit/>
          </a:bodyPr>
          <a:p>
            <a:r>
              <a:rPr lang="zh-CN" altLang="en-US" sz="2800" b="1" spc="300" dirty="0">
                <a:solidFill>
                  <a:schemeClr val="tx1">
                    <a:lumMod val="75000"/>
                    <a:lumOff val="25000"/>
                  </a:schemeClr>
                </a:solidFill>
                <a:sym typeface="+mn-ea"/>
              </a:rPr>
              <a:t>评价；评论</a:t>
            </a:r>
            <a:endParaRPr lang="zh-CN" altLang="en-US"/>
          </a:p>
        </p:txBody>
      </p:sp>
      <p:sp>
        <p:nvSpPr>
          <p:cNvPr id="14" name="矩形 13"/>
          <p:cNvSpPr/>
          <p:nvPr/>
        </p:nvSpPr>
        <p:spPr>
          <a:xfrm>
            <a:off x="3068955" y="3971925"/>
            <a:ext cx="1563370" cy="521970"/>
          </a:xfrm>
          <a:prstGeom prst="rect">
            <a:avLst/>
          </a:prstGeom>
        </p:spPr>
        <p:txBody>
          <a:bodyPr wrap="square">
            <a:spAutoFit/>
          </a:bodyPr>
          <a:p>
            <a:pPr algn="l"/>
            <a:r>
              <a:rPr lang="en-US" altLang="zh-CN" sz="2800" b="1" dirty="0" smtClean="0">
                <a:solidFill>
                  <a:schemeClr val="tx1">
                    <a:lumMod val="75000"/>
                    <a:lumOff val="25000"/>
                  </a:schemeClr>
                </a:solidFill>
              </a:rPr>
              <a:t>review</a:t>
            </a:r>
            <a:endParaRPr lang="en-US" altLang="zh-CN" sz="2800" b="1" dirty="0" smtClean="0">
              <a:solidFill>
                <a:schemeClr val="tx1">
                  <a:lumMod val="75000"/>
                  <a:lumOff val="2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6" presetClass="entr" presetSubtype="42" fill="hold" grpId="0"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barn(out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17" presetClass="entr" presetSubtype="8"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350" fill="hold"/>
                                        <p:tgtEl>
                                          <p:spTgt spid="14"/>
                                        </p:tgtEl>
                                        <p:attrNameLst>
                                          <p:attrName>ppt_x</p:attrName>
                                        </p:attrNameLst>
                                      </p:cBhvr>
                                      <p:tavLst>
                                        <p:tav tm="0">
                                          <p:val>
                                            <p:strVal val="#ppt_x-#ppt_w/2"/>
                                          </p:val>
                                        </p:tav>
                                        <p:tav tm="100000">
                                          <p:val>
                                            <p:strVal val="#ppt_x"/>
                                          </p:val>
                                        </p:tav>
                                      </p:tavLst>
                                    </p:anim>
                                    <p:anim calcmode="lin" valueType="num">
                                      <p:cBhvr>
                                        <p:cTn id="24" dur="350" fill="hold"/>
                                        <p:tgtEl>
                                          <p:spTgt spid="14"/>
                                        </p:tgtEl>
                                        <p:attrNameLst>
                                          <p:attrName>ppt_y</p:attrName>
                                        </p:attrNameLst>
                                      </p:cBhvr>
                                      <p:tavLst>
                                        <p:tav tm="0">
                                          <p:val>
                                            <p:strVal val="#ppt_y"/>
                                          </p:val>
                                        </p:tav>
                                        <p:tav tm="100000">
                                          <p:val>
                                            <p:strVal val="#ppt_y"/>
                                          </p:val>
                                        </p:tav>
                                      </p:tavLst>
                                    </p:anim>
                                    <p:anim calcmode="lin" valueType="num">
                                      <p:cBhvr>
                                        <p:cTn id="25" dur="350" fill="hold"/>
                                        <p:tgtEl>
                                          <p:spTgt spid="14"/>
                                        </p:tgtEl>
                                        <p:attrNameLst>
                                          <p:attrName>ppt_w</p:attrName>
                                        </p:attrNameLst>
                                      </p:cBhvr>
                                      <p:tavLst>
                                        <p:tav tm="0">
                                          <p:val>
                                            <p:fltVal val="0"/>
                                          </p:val>
                                        </p:tav>
                                        <p:tav tm="100000">
                                          <p:val>
                                            <p:strVal val="#ppt_w"/>
                                          </p:val>
                                        </p:tav>
                                      </p:tavLst>
                                    </p:anim>
                                    <p:anim calcmode="lin" valueType="num">
                                      <p:cBhvr>
                                        <p:cTn id="26" dur="35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23"/>
                                        </p:tgtEl>
                                        <p:attrNameLst>
                                          <p:attrName>style.visibility</p:attrName>
                                        </p:attrNameLst>
                                      </p:cBhvr>
                                      <p:to>
                                        <p:strVal val="visible"/>
                                      </p:to>
                                    </p:set>
                                    <p:anim calcmode="lin" valueType="num">
                                      <p:cBhvr additive="base">
                                        <p:cTn id="31" dur="500" fill="hold"/>
                                        <p:tgtEl>
                                          <p:spTgt spid="17423"/>
                                        </p:tgtEl>
                                        <p:attrNameLst>
                                          <p:attrName>ppt_x</p:attrName>
                                        </p:attrNameLst>
                                      </p:cBhvr>
                                      <p:tavLst>
                                        <p:tav tm="0">
                                          <p:val>
                                            <p:strVal val="#ppt_x"/>
                                          </p:val>
                                        </p:tav>
                                        <p:tav tm="100000">
                                          <p:val>
                                            <p:strVal val="#ppt_x"/>
                                          </p:val>
                                        </p:tav>
                                      </p:tavLst>
                                    </p:anim>
                                    <p:anim calcmode="lin" valueType="num">
                                      <p:cBhvr additive="base">
                                        <p:cTn id="32" dur="500" fill="hold"/>
                                        <p:tgtEl>
                                          <p:spTgt spid="174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427"/>
                                        </p:tgtEl>
                                        <p:attrNameLst>
                                          <p:attrName>style.visibility</p:attrName>
                                        </p:attrNameLst>
                                      </p:cBhvr>
                                      <p:to>
                                        <p:strVal val="visible"/>
                                      </p:to>
                                    </p:set>
                                    <p:anim calcmode="lin" valueType="num">
                                      <p:cBhvr additive="base">
                                        <p:cTn id="37" dur="500" fill="hold"/>
                                        <p:tgtEl>
                                          <p:spTgt spid="17427"/>
                                        </p:tgtEl>
                                        <p:attrNameLst>
                                          <p:attrName>ppt_x</p:attrName>
                                        </p:attrNameLst>
                                      </p:cBhvr>
                                      <p:tavLst>
                                        <p:tav tm="0">
                                          <p:val>
                                            <p:strVal val="#ppt_x"/>
                                          </p:val>
                                        </p:tav>
                                        <p:tav tm="100000">
                                          <p:val>
                                            <p:strVal val="#ppt_x"/>
                                          </p:val>
                                        </p:tav>
                                      </p:tavLst>
                                    </p:anim>
                                    <p:anim calcmode="lin" valueType="num">
                                      <p:cBhvr additive="base">
                                        <p:cTn id="38" dur="500" fill="hold"/>
                                        <p:tgtEl>
                                          <p:spTgt spid="174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25"/>
                                        </p:tgtEl>
                                        <p:attrNameLst>
                                          <p:attrName>style.visibility</p:attrName>
                                        </p:attrNameLst>
                                      </p:cBhvr>
                                      <p:to>
                                        <p:strVal val="visible"/>
                                      </p:to>
                                    </p:set>
                                    <p:anim calcmode="lin" valueType="num">
                                      <p:cBhvr additive="base">
                                        <p:cTn id="43" dur="500" fill="hold"/>
                                        <p:tgtEl>
                                          <p:spTgt spid="17425"/>
                                        </p:tgtEl>
                                        <p:attrNameLst>
                                          <p:attrName>ppt_x</p:attrName>
                                        </p:attrNameLst>
                                      </p:cBhvr>
                                      <p:tavLst>
                                        <p:tav tm="0">
                                          <p:val>
                                            <p:strVal val="#ppt_x"/>
                                          </p:val>
                                        </p:tav>
                                        <p:tav tm="100000">
                                          <p:val>
                                            <p:strVal val="#ppt_x"/>
                                          </p:val>
                                        </p:tav>
                                      </p:tavLst>
                                    </p:anim>
                                    <p:anim calcmode="lin" valueType="num">
                                      <p:cBhvr additive="base">
                                        <p:cTn id="44"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29"/>
                                        </p:tgtEl>
                                        <p:attrNameLst>
                                          <p:attrName>style.visibility</p:attrName>
                                        </p:attrNameLst>
                                      </p:cBhvr>
                                      <p:to>
                                        <p:strVal val="visible"/>
                                      </p:to>
                                    </p:set>
                                    <p:anim calcmode="lin" valueType="num">
                                      <p:cBhvr additive="base">
                                        <p:cTn id="49" dur="500" fill="hold"/>
                                        <p:tgtEl>
                                          <p:spTgt spid="17429"/>
                                        </p:tgtEl>
                                        <p:attrNameLst>
                                          <p:attrName>ppt_x</p:attrName>
                                        </p:attrNameLst>
                                      </p:cBhvr>
                                      <p:tavLst>
                                        <p:tav tm="0">
                                          <p:val>
                                            <p:strVal val="#ppt_x"/>
                                          </p:val>
                                        </p:tav>
                                        <p:tav tm="100000">
                                          <p:val>
                                            <p:strVal val="#ppt_x"/>
                                          </p:val>
                                        </p:tav>
                                      </p:tavLst>
                                    </p:anim>
                                    <p:anim calcmode="lin" valueType="num">
                                      <p:cBhvr additive="base">
                                        <p:cTn id="50"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7" grpId="1"/>
      <p:bldP spid="14" grpId="0"/>
      <p:bldP spid="17423" grpId="0"/>
      <p:bldP spid="17423" grpId="1"/>
      <p:bldP spid="17427" grpId="0"/>
      <p:bldP spid="17427" grpId="1"/>
      <p:bldP spid="17425" grpId="0"/>
      <p:bldP spid="17425" grpId="1"/>
      <p:bldP spid="17429" grpId="0"/>
      <p:bldP spid="17429"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2326005" cy="521970"/>
          </a:xfrm>
          <a:prstGeom prst="rect">
            <a:avLst/>
          </a:prstGeom>
          <a:noFill/>
        </p:spPr>
        <p:txBody>
          <a:bodyPr wrap="square" rtlCol="0">
            <a:spAutoFit/>
          </a:bodyPr>
          <a:p>
            <a:r>
              <a:rPr lang="zh-CN" altLang="en-US" sz="2800" b="1" spc="300" dirty="0">
                <a:solidFill>
                  <a:schemeClr val="tx1">
                    <a:lumMod val="75000"/>
                    <a:lumOff val="25000"/>
                  </a:schemeClr>
                </a:solidFill>
              </a:rPr>
              <a:t>评价；评论</a:t>
            </a:r>
            <a:endParaRPr lang="zh-CN" altLang="en-US" sz="2800" b="1" spc="300" dirty="0">
              <a:solidFill>
                <a:schemeClr val="tx1">
                  <a:lumMod val="75000"/>
                  <a:lumOff val="25000"/>
                </a:schemeClr>
              </a:solidFill>
            </a:endParaRPr>
          </a:p>
        </p:txBody>
      </p:sp>
      <p:sp>
        <p:nvSpPr>
          <p:cNvPr id="13" name="矩形 12"/>
          <p:cNvSpPr/>
          <p:nvPr/>
        </p:nvSpPr>
        <p:spPr>
          <a:xfrm>
            <a:off x="3789911" y="4015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3966210" y="257175"/>
            <a:ext cx="1563370" cy="521970"/>
          </a:xfrm>
          <a:prstGeom prst="rect">
            <a:avLst/>
          </a:prstGeom>
        </p:spPr>
        <p:txBody>
          <a:bodyPr wrap="square">
            <a:spAutoFit/>
          </a:bodyPr>
          <a:p>
            <a:pPr algn="l"/>
            <a:r>
              <a:rPr lang="en-US" altLang="zh-CN" sz="2800" b="1" dirty="0" smtClean="0">
                <a:solidFill>
                  <a:schemeClr val="tx1">
                    <a:lumMod val="75000"/>
                    <a:lumOff val="25000"/>
                  </a:schemeClr>
                </a:solidFill>
              </a:rPr>
              <a:t>review</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02360"/>
          <a:ext cx="11659870" cy="5306695"/>
        </p:xfrm>
        <a:graphic>
          <a:graphicData uri="http://schemas.openxmlformats.org/drawingml/2006/table">
            <a:tbl>
              <a:tblPr firstRow="1" bandRow="1">
                <a:tableStyleId>{5C22544A-7EE6-4342-B048-85BDC9FD1C3A}</a:tableStyleId>
              </a:tblPr>
              <a:tblGrid>
                <a:gridCol w="3952240"/>
                <a:gridCol w="7707630"/>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sz="2400"/>
                        <a:t>1.</a:t>
                      </a:r>
                      <a:r>
                        <a:rPr sz="2400"/>
                        <a:t>该技术满足本评估标准的某些</a:t>
                      </a:r>
                      <a:r>
                        <a:rPr lang="zh-CN" sz="2400"/>
                        <a:t>条件</a:t>
                      </a:r>
                      <a:r>
                        <a:rPr sz="2400"/>
                        <a:t>，但是有一些重大的缺点。</a:t>
                      </a:r>
                      <a:endParaRPr sz="2400"/>
                    </a:p>
                    <a:p>
                      <a:pPr fontAlgn="auto">
                        <a:lnSpc>
                          <a:spcPts val="3580"/>
                        </a:lnSpc>
                        <a:buNone/>
                      </a:pPr>
                      <a:r>
                        <a:rPr sz="2400"/>
                        <a:t>2.为了评价所提方法的有限样本性能，我们进行了小规模的仿真研究，发现所提出的估计方法具有实用价值。</a:t>
                      </a:r>
                      <a:endParaRPr sz="2400"/>
                    </a:p>
                    <a:p>
                      <a:pPr fontAlgn="auto">
                        <a:lnSpc>
                          <a:spcPts val="3580"/>
                        </a:lnSpc>
                        <a:buNone/>
                      </a:pPr>
                      <a:r>
                        <a:rPr sz="2400"/>
                        <a:t>3.他们抽取了一些产品样本以作评估。</a:t>
                      </a:r>
                      <a:endParaRPr sz="2400"/>
                    </a:p>
                  </a:txBody>
                  <a:tcPr/>
                </a:tc>
                <a:tc>
                  <a:txBody>
                    <a:bodyPr/>
                    <a:p>
                      <a:pPr>
                        <a:buNone/>
                      </a:pPr>
                      <a:endParaRPr lang="zh-CN" altLang="en-US"/>
                    </a:p>
                  </a:txBody>
                  <a:tcPr/>
                </a:tc>
              </a:tr>
            </a:tbl>
          </a:graphicData>
        </a:graphic>
      </p:graphicFrame>
      <p:sp>
        <p:nvSpPr>
          <p:cNvPr id="15" name="文本框 14"/>
          <p:cNvSpPr txBox="1"/>
          <p:nvPr/>
        </p:nvSpPr>
        <p:spPr>
          <a:xfrm>
            <a:off x="259080" y="1102360"/>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estimate  </a:t>
            </a:r>
            <a:r>
              <a:rPr lang="en-US" sz="1800" b="1" i="1">
                <a:solidFill>
                  <a:schemeClr val="bg1"/>
                </a:solidFill>
                <a:latin typeface="Times New Roman" panose="02020603050405020304" pitchFamily="18" charset="0"/>
                <a:cs typeface="Times New Roman" panose="02020603050405020304" pitchFamily="18" charset="0"/>
                <a:sym typeface="+mn-ea"/>
              </a:rPr>
              <a:t>/ˈestɪmət/ vt. </a:t>
            </a:r>
            <a:r>
              <a:rPr lang="en-US" sz="2800" b="1">
                <a:solidFill>
                  <a:schemeClr val="bg1"/>
                </a:solidFill>
                <a:latin typeface="Times New Roman" panose="02020603050405020304" pitchFamily="18" charset="0"/>
                <a:cs typeface="Times New Roman" panose="02020603050405020304" pitchFamily="18" charset="0"/>
                <a:sym typeface="+mn-ea"/>
              </a:rPr>
              <a:t>- estimation </a:t>
            </a:r>
            <a:r>
              <a:rPr lang="en-US" sz="1800" b="1" i="1">
                <a:solidFill>
                  <a:schemeClr val="bg1"/>
                </a:solidFill>
                <a:latin typeface="Times New Roman" panose="02020603050405020304" pitchFamily="18" charset="0"/>
                <a:cs typeface="Times New Roman" panose="02020603050405020304" pitchFamily="18" charset="0"/>
                <a:sym typeface="+mn-ea"/>
              </a:rPr>
              <a:t>/ˌestɪˈmeɪʃn/ n. 估计；评价</a:t>
            </a:r>
            <a:r>
              <a:rPr lang="zh-CN" altLang="en-US" sz="1800" b="1" i="1">
                <a:solidFill>
                  <a:schemeClr val="bg1"/>
                </a:solidFill>
                <a:latin typeface="Times New Roman" panose="02020603050405020304" pitchFamily="18" charset="0"/>
                <a:cs typeface="Times New Roman" panose="02020603050405020304" pitchFamily="18" charset="0"/>
                <a:sym typeface="+mn-ea"/>
              </a:rPr>
              <a:t>；</a:t>
            </a:r>
            <a:r>
              <a:rPr lang="en-US" sz="1800" b="1" i="1">
                <a:solidFill>
                  <a:schemeClr val="bg1"/>
                </a:solidFill>
                <a:latin typeface="Times New Roman" panose="02020603050405020304" pitchFamily="18" charset="0"/>
                <a:cs typeface="Times New Roman" panose="02020603050405020304" pitchFamily="18" charset="0"/>
                <a:sym typeface="+mn-ea"/>
              </a:rPr>
              <a:t>（对水平、数量等的）估计 </a:t>
            </a:r>
            <a:endParaRPr lang="en-US" sz="2800" b="1">
              <a:solidFill>
                <a:schemeClr val="bg1"/>
              </a:solidFill>
              <a:latin typeface="Times New Roman" panose="02020603050405020304" pitchFamily="18" charset="0"/>
              <a:cs typeface="Times New Roman" panose="02020603050405020304" pitchFamily="18" charset="0"/>
              <a:sym typeface="+mn-ea"/>
            </a:endParaRPr>
          </a:p>
          <a:p>
            <a:pPr algn="l">
              <a:buClrTx/>
              <a:buSzTx/>
              <a:buFontTx/>
              <a:buNone/>
            </a:pPr>
            <a:r>
              <a:rPr lang="en-US" sz="2800" b="1">
                <a:solidFill>
                  <a:schemeClr val="bg1"/>
                </a:solidFill>
                <a:latin typeface="Times New Roman" panose="02020603050405020304" pitchFamily="18" charset="0"/>
                <a:cs typeface="Times New Roman" panose="02020603050405020304" pitchFamily="18" charset="0"/>
                <a:sym typeface="+mn-ea"/>
              </a:rPr>
              <a:t>evaluate </a:t>
            </a:r>
            <a:r>
              <a:rPr lang="en-US" sz="1800" b="1" i="1">
                <a:solidFill>
                  <a:schemeClr val="bg1"/>
                </a:solidFill>
                <a:latin typeface="Times New Roman" panose="02020603050405020304" pitchFamily="18" charset="0"/>
                <a:cs typeface="Times New Roman" panose="02020603050405020304" pitchFamily="18" charset="0"/>
                <a:sym typeface="+mn-ea"/>
              </a:rPr>
              <a:t>/ɪˈvæljueɪt/ vt. </a:t>
            </a:r>
            <a:r>
              <a:rPr lang="en-US" b="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evaluation</a:t>
            </a:r>
            <a:r>
              <a:rPr lang="en-US" b="1" i="1">
                <a:solidFill>
                  <a:schemeClr val="bg1"/>
                </a:solidFill>
                <a:latin typeface="Times New Roman" panose="02020603050405020304" pitchFamily="18" charset="0"/>
                <a:cs typeface="Times New Roman" panose="02020603050405020304" pitchFamily="18" charset="0"/>
                <a:sym typeface="+mn-ea"/>
              </a:rPr>
              <a:t> /ɪˌvæljuˈeɪʃn/ n. 评价；[审计] 评估；估价</a:t>
            </a:r>
            <a:endParaRPr lang="en-US"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4232910" y="5579110"/>
            <a:ext cx="7660640" cy="829945"/>
          </a:xfrm>
          <a:prstGeom prst="rect">
            <a:avLst/>
          </a:prstGeom>
          <a:noFill/>
        </p:spPr>
        <p:txBody>
          <a:bodyPr wrap="square" rtlCol="0" anchor="t">
            <a:spAutoFit/>
          </a:bodyPr>
          <a:p>
            <a:r>
              <a:rPr sz="2400" b="1"/>
              <a:t>3. They took some samples of products for </a:t>
            </a:r>
            <a:r>
              <a:rPr sz="2400" b="1">
                <a:solidFill>
                  <a:srgbClr val="0070C0"/>
                </a:solidFill>
              </a:rPr>
              <a:t>evaluation</a:t>
            </a:r>
            <a:r>
              <a:rPr sz="2400" b="1"/>
              <a:t>.</a:t>
            </a:r>
            <a:endParaRPr sz="2400" b="1"/>
          </a:p>
        </p:txBody>
      </p:sp>
      <p:sp>
        <p:nvSpPr>
          <p:cNvPr id="6" name="文本框 5"/>
          <p:cNvSpPr txBox="1"/>
          <p:nvPr/>
        </p:nvSpPr>
        <p:spPr>
          <a:xfrm>
            <a:off x="4232910" y="3456305"/>
            <a:ext cx="7660005" cy="2122805"/>
          </a:xfrm>
          <a:prstGeom prst="rect">
            <a:avLst/>
          </a:prstGeom>
          <a:noFill/>
        </p:spPr>
        <p:txBody>
          <a:bodyPr wrap="square" rtlCol="0" anchor="t">
            <a:spAutoFit/>
          </a:bodyPr>
          <a:p>
            <a:r>
              <a:rPr sz="2400" b="1">
                <a:sym typeface="+mn-ea"/>
              </a:rPr>
              <a:t>2. To</a:t>
            </a:r>
            <a:r>
              <a:rPr sz="2400" b="1">
                <a:solidFill>
                  <a:srgbClr val="0070C0"/>
                </a:solidFill>
                <a:sym typeface="+mn-ea"/>
              </a:rPr>
              <a:t> evaluate</a:t>
            </a:r>
            <a:r>
              <a:rPr sz="2400" b="1">
                <a:sym typeface="+mn-ea"/>
              </a:rPr>
              <a:t> the finite sample performance of the </a:t>
            </a:r>
            <a:r>
              <a:rPr sz="2400" b="1" u="sng">
                <a:sym typeface="+mn-ea"/>
              </a:rPr>
              <a:t>proposed</a:t>
            </a:r>
            <a:r>
              <a:rPr sz="2400" b="1">
                <a:sym typeface="+mn-ea"/>
              </a:rPr>
              <a:t> procedure, we conduct a small scale </a:t>
            </a:r>
            <a:r>
              <a:rPr sz="2400" b="1" u="sng">
                <a:sym typeface="+mn-ea"/>
              </a:rPr>
              <a:t>simulation</a:t>
            </a:r>
            <a:r>
              <a:rPr sz="2400" b="1">
                <a:sym typeface="+mn-ea"/>
              </a:rPr>
              <a:t> study and find that the proposed </a:t>
            </a:r>
            <a:r>
              <a:rPr sz="2400" b="1">
                <a:solidFill>
                  <a:srgbClr val="0070C0"/>
                </a:solidFill>
                <a:sym typeface="+mn-ea"/>
              </a:rPr>
              <a:t>estimation</a:t>
            </a:r>
            <a:r>
              <a:rPr sz="2400" b="1">
                <a:sym typeface="+mn-ea"/>
              </a:rPr>
              <a:t> has practical value.</a:t>
            </a:r>
            <a:endParaRPr sz="2400" b="1">
              <a:sym typeface="+mn-ea"/>
            </a:endParaRPr>
          </a:p>
          <a:p>
            <a:pPr marL="285750" indent="-285750" algn="l">
              <a:buClrTx/>
              <a:buSzTx/>
              <a:buFont typeface="Arial" panose="020B0604020202020204" pitchFamily="34" charset="0"/>
            </a:pPr>
            <a:r>
              <a:rPr lang="zh-CN" altLang="en-US" sz="1800" i="1">
                <a:sym typeface="+mn-ea"/>
              </a:rPr>
              <a:t>proposed /prəˈpəʊzd/ adj. 被提议的，建议的</a:t>
            </a:r>
            <a:endParaRPr lang="zh-CN" altLang="en-US" sz="1800" i="1">
              <a:sym typeface="+mn-ea"/>
            </a:endParaRPr>
          </a:p>
          <a:p>
            <a:pPr marL="285750" indent="-285750" algn="l">
              <a:buClrTx/>
              <a:buSzTx/>
              <a:buFont typeface="Arial" panose="020B0604020202020204" pitchFamily="34" charset="0"/>
            </a:pPr>
            <a:r>
              <a:rPr lang="zh-CN" altLang="en-US" sz="1800" i="1">
                <a:sym typeface="+mn-ea"/>
              </a:rPr>
              <a:t>simulation /ˌsɪmjuˈleɪʃn/ n. 仿真；模拟</a:t>
            </a:r>
            <a:endParaRPr lang="zh-CN" altLang="en-US" sz="1800" i="1">
              <a:sym typeface="+mn-ea"/>
            </a:endParaRPr>
          </a:p>
        </p:txBody>
      </p:sp>
      <p:sp>
        <p:nvSpPr>
          <p:cNvPr id="2" name="文本框 1"/>
          <p:cNvSpPr txBox="1"/>
          <p:nvPr/>
        </p:nvSpPr>
        <p:spPr>
          <a:xfrm>
            <a:off x="4232910" y="2055495"/>
            <a:ext cx="7825740" cy="1476375"/>
          </a:xfrm>
          <a:prstGeom prst="rect">
            <a:avLst/>
          </a:prstGeom>
          <a:noFill/>
        </p:spPr>
        <p:txBody>
          <a:bodyPr wrap="square" rtlCol="0" anchor="t">
            <a:spAutoFit/>
          </a:bodyPr>
          <a:p>
            <a:r>
              <a:rPr lang="en-US" sz="2400" b="1"/>
              <a:t>1.</a:t>
            </a:r>
            <a:r>
              <a:rPr sz="2400" b="1"/>
              <a:t>Th</a:t>
            </a:r>
            <a:r>
              <a:rPr lang="en-US" sz="2400" b="1"/>
              <a:t>e</a:t>
            </a:r>
            <a:r>
              <a:rPr sz="2400" b="1"/>
              <a:t> technique </a:t>
            </a:r>
            <a:r>
              <a:rPr sz="2400" b="1" u="sng"/>
              <a:t>fulfill</a:t>
            </a:r>
            <a:r>
              <a:rPr sz="2400" b="1"/>
              <a:t>s some of the requirements of this </a:t>
            </a:r>
            <a:r>
              <a:rPr sz="2400" b="1">
                <a:solidFill>
                  <a:srgbClr val="0070C0"/>
                </a:solidFill>
              </a:rPr>
              <a:t>evaluation</a:t>
            </a:r>
            <a:r>
              <a:rPr sz="2400" b="1"/>
              <a:t> criteria, but has some significant drawbacks. </a:t>
            </a:r>
            <a:endParaRPr sz="2400" b="1"/>
          </a:p>
          <a:p>
            <a:pPr marL="285750" indent="-285750" algn="l">
              <a:buClrTx/>
              <a:buSzTx/>
              <a:buFont typeface="Arial" panose="020B0604020202020204" pitchFamily="34" charset="0"/>
            </a:pPr>
            <a:r>
              <a:rPr lang="zh-CN" altLang="en-US" sz="1800" i="1"/>
              <a:t>fulfill /fʊlˈfɪl/ vt. 履行；实现；满足</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P spid="16" grpId="0"/>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05</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02360"/>
          <a:ext cx="11659870" cy="5306695"/>
        </p:xfrm>
        <a:graphic>
          <a:graphicData uri="http://schemas.openxmlformats.org/drawingml/2006/table">
            <a:tbl>
              <a:tblPr firstRow="1" bandRow="1">
                <a:tableStyleId>{5C22544A-7EE6-4342-B048-85BDC9FD1C3A}</a:tableStyleId>
              </a:tblPr>
              <a:tblGrid>
                <a:gridCol w="4121785"/>
                <a:gridCol w="753808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endParaRPr sz="2400"/>
                    </a:p>
                    <a:p>
                      <a:pPr fontAlgn="auto">
                        <a:lnSpc>
                          <a:spcPts val="3580"/>
                        </a:lnSpc>
                        <a:buNone/>
                      </a:pPr>
                      <a:r>
                        <a:rPr lang="en-US" sz="2400"/>
                        <a:t>4</a:t>
                      </a:r>
                      <a:r>
                        <a:rPr sz="2400"/>
                        <a:t>.为了确保能够招收全面发展的优秀毕业生，大学应该考虑学生的学习过程性评价。</a:t>
                      </a:r>
                      <a:endParaRPr sz="2400"/>
                    </a:p>
                    <a:p>
                      <a:pPr fontAlgn="auto">
                        <a:lnSpc>
                          <a:spcPts val="3580"/>
                        </a:lnSpc>
                        <a:buNone/>
                      </a:pPr>
                      <a:r>
                        <a:rPr lang="en-US" sz="2400"/>
                        <a:t>5</a:t>
                      </a:r>
                      <a:r>
                        <a:rPr sz="2400"/>
                        <a:t>.可持续发展评价方法和衡量标准的研究，是联系可持续发展理论与实践的纽带。</a:t>
                      </a:r>
                      <a:endParaRPr sz="2400"/>
                    </a:p>
                    <a:p>
                      <a:pPr fontAlgn="auto">
                        <a:lnSpc>
                          <a:spcPts val="3580"/>
                        </a:lnSpc>
                        <a:buNone/>
                      </a:pPr>
                      <a:endParaRPr sz="2400"/>
                    </a:p>
                  </a:txBody>
                  <a:tcPr/>
                </a:tc>
                <a:tc>
                  <a:txBody>
                    <a:bodyPr/>
                    <a:p>
                      <a:pPr>
                        <a:buNone/>
                      </a:pPr>
                      <a:endParaRPr lang="zh-CN" altLang="en-US"/>
                    </a:p>
                  </a:txBody>
                  <a:tcPr/>
                </a:tc>
              </a:tr>
            </a:tbl>
          </a:graphicData>
        </a:graphic>
      </p:graphicFrame>
      <p:sp>
        <p:nvSpPr>
          <p:cNvPr id="15" name="文本框 14"/>
          <p:cNvSpPr txBox="1"/>
          <p:nvPr/>
        </p:nvSpPr>
        <p:spPr>
          <a:xfrm>
            <a:off x="259080" y="1102360"/>
            <a:ext cx="11635105" cy="953135"/>
          </a:xfrm>
          <a:prstGeom prst="rect">
            <a:avLst/>
          </a:prstGeom>
          <a:noFill/>
        </p:spPr>
        <p:txBody>
          <a:bodyPr wrap="square" rtlCol="0" anchor="t">
            <a:spAutoFit/>
          </a:bodyPr>
          <a:p>
            <a:pPr algn="l">
              <a:buClrTx/>
              <a:buSzTx/>
              <a:buFontTx/>
              <a:buNone/>
            </a:pPr>
            <a:r>
              <a:rPr lang="en-US" sz="2800" b="1">
                <a:solidFill>
                  <a:schemeClr val="bg1"/>
                </a:solidFill>
                <a:latin typeface="Times New Roman" panose="02020603050405020304" pitchFamily="18" charset="0"/>
                <a:cs typeface="Times New Roman" panose="02020603050405020304" pitchFamily="18" charset="0"/>
                <a:sym typeface="+mn-ea"/>
              </a:rPr>
              <a:t>appraise </a:t>
            </a:r>
            <a:r>
              <a:rPr lang="en-US" sz="1800" b="1" i="1">
                <a:solidFill>
                  <a:schemeClr val="bg1"/>
                </a:solidFill>
                <a:latin typeface="Times New Roman" panose="02020603050405020304" pitchFamily="18" charset="0"/>
                <a:cs typeface="Times New Roman" panose="02020603050405020304" pitchFamily="18" charset="0"/>
                <a:sym typeface="+mn-ea"/>
              </a:rPr>
              <a:t>/əˈpreɪz/ vt. </a:t>
            </a:r>
            <a:r>
              <a:rPr lang="en-US" sz="2800" b="1">
                <a:solidFill>
                  <a:schemeClr val="bg1"/>
                </a:solidFill>
                <a:latin typeface="Times New Roman" panose="02020603050405020304" pitchFamily="18" charset="0"/>
                <a:cs typeface="Times New Roman" panose="02020603050405020304" pitchFamily="18" charset="0"/>
                <a:sym typeface="+mn-ea"/>
              </a:rPr>
              <a:t> - appraisement </a:t>
            </a:r>
            <a:r>
              <a:rPr lang="en-US" sz="1800" b="1" i="1">
                <a:solidFill>
                  <a:schemeClr val="bg1"/>
                </a:solidFill>
                <a:latin typeface="Times New Roman" panose="02020603050405020304" pitchFamily="18" charset="0"/>
                <a:cs typeface="Times New Roman" panose="02020603050405020304" pitchFamily="18" charset="0"/>
                <a:sym typeface="+mn-ea"/>
              </a:rPr>
              <a:t>/ə'preɪzmənt/n. 评价；估价；鉴定 </a:t>
            </a:r>
            <a:endParaRPr lang="en-US" sz="1800" b="1" i="1">
              <a:solidFill>
                <a:schemeClr val="bg1"/>
              </a:solidFill>
              <a:latin typeface="Times New Roman" panose="02020603050405020304" pitchFamily="18" charset="0"/>
              <a:cs typeface="Times New Roman" panose="02020603050405020304" pitchFamily="18" charset="0"/>
              <a:sym typeface="+mn-ea"/>
            </a:endParaRPr>
          </a:p>
          <a:p>
            <a:pPr algn="l">
              <a:buClrTx/>
              <a:buSzTx/>
              <a:buFontTx/>
              <a:buNone/>
            </a:pPr>
            <a:r>
              <a:rPr lang="en-US" sz="2800" b="1">
                <a:solidFill>
                  <a:schemeClr val="bg1"/>
                </a:solidFill>
                <a:latin typeface="Times New Roman" panose="02020603050405020304" pitchFamily="18" charset="0"/>
                <a:cs typeface="Times New Roman" panose="02020603050405020304" pitchFamily="18" charset="0"/>
                <a:sym typeface="+mn-ea"/>
              </a:rPr>
              <a:t>assess </a:t>
            </a:r>
            <a:r>
              <a:rPr lang="en-US" b="1" i="1">
                <a:solidFill>
                  <a:schemeClr val="bg1"/>
                </a:solidFill>
                <a:latin typeface="Times New Roman" panose="02020603050405020304" pitchFamily="18" charset="0"/>
                <a:cs typeface="Times New Roman" panose="02020603050405020304" pitchFamily="18" charset="0"/>
                <a:sym typeface="+mn-ea"/>
              </a:rPr>
              <a:t> /əˈses/ vt.</a:t>
            </a:r>
            <a:r>
              <a:rPr lang="en-US" sz="2800" b="1">
                <a:solidFill>
                  <a:schemeClr val="bg1"/>
                </a:solidFill>
                <a:latin typeface="Times New Roman" panose="02020603050405020304" pitchFamily="18" charset="0"/>
                <a:cs typeface="Times New Roman" panose="02020603050405020304" pitchFamily="18" charset="0"/>
                <a:sym typeface="+mn-ea"/>
              </a:rPr>
              <a:t> - assessment </a:t>
            </a:r>
            <a:r>
              <a:rPr lang="en-US" b="1" i="1">
                <a:solidFill>
                  <a:schemeClr val="bg1"/>
                </a:solidFill>
                <a:latin typeface="Times New Roman" panose="02020603050405020304" pitchFamily="18" charset="0"/>
                <a:cs typeface="Times New Roman" panose="02020603050405020304" pitchFamily="18" charset="0"/>
                <a:sym typeface="+mn-ea"/>
              </a:rPr>
              <a:t>/əˈsesmənt/ n. 评定；估价；评估 </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zh-CN" alt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4458335" y="2055495"/>
            <a:ext cx="7435215" cy="2399665"/>
          </a:xfrm>
          <a:prstGeom prst="rect">
            <a:avLst/>
          </a:prstGeom>
          <a:noFill/>
        </p:spPr>
        <p:txBody>
          <a:bodyPr wrap="square" rtlCol="0" anchor="t">
            <a:spAutoFit/>
          </a:bodyPr>
          <a:p>
            <a:r>
              <a:rPr lang="en-US" sz="2400" b="1">
                <a:sym typeface="+mn-ea"/>
              </a:rPr>
              <a:t>4</a:t>
            </a:r>
            <a:r>
              <a:rPr sz="2400" b="1">
                <a:sym typeface="+mn-ea"/>
              </a:rPr>
              <a:t>.To make sure they can </a:t>
            </a:r>
            <a:r>
              <a:rPr sz="2400" b="1" u="sng">
                <a:sym typeface="+mn-ea"/>
              </a:rPr>
              <a:t>enroll</a:t>
            </a:r>
            <a:r>
              <a:rPr sz="2400" b="1">
                <a:sym typeface="+mn-ea"/>
              </a:rPr>
              <a:t> all-round top graduates, colleges should take </a:t>
            </a:r>
            <a:r>
              <a:rPr sz="2400" b="1" u="sng">
                <a:solidFill>
                  <a:schemeClr val="accent5">
                    <a:lumMod val="50000"/>
                  </a:schemeClr>
                </a:solidFill>
                <a:sym typeface="+mn-ea"/>
              </a:rPr>
              <a:t>the students' academic track</a:t>
            </a:r>
            <a:r>
              <a:rPr sz="2400" b="1">
                <a:sym typeface="+mn-ea"/>
              </a:rPr>
              <a:t>/ </a:t>
            </a:r>
            <a:r>
              <a:rPr sz="2400" b="1" u="sng">
                <a:solidFill>
                  <a:srgbClr val="C00000"/>
                </a:solidFill>
                <a:sym typeface="+mn-ea"/>
              </a:rPr>
              <a:t>the processive learning assessment </a:t>
            </a:r>
            <a:r>
              <a:rPr sz="2400" b="1">
                <a:sym typeface="+mn-ea"/>
              </a:rPr>
              <a:t>into consideration.</a:t>
            </a:r>
            <a:endParaRPr sz="2400" b="1">
              <a:sym typeface="+mn-ea"/>
            </a:endParaRPr>
          </a:p>
          <a:p>
            <a:pPr marL="285750" indent="-285750" algn="l">
              <a:buClrTx/>
              <a:buSzTx/>
              <a:buFont typeface="Arial" panose="020B0604020202020204" pitchFamily="34" charset="0"/>
            </a:pPr>
            <a:r>
              <a:rPr lang="zh-CN" altLang="en-US" sz="1800" i="1">
                <a:sym typeface="+mn-ea"/>
              </a:rPr>
              <a:t>all-round  adj. 多才多艺的；全面的；多方面的；综合性的</a:t>
            </a:r>
            <a:endParaRPr lang="zh-CN" altLang="en-US" sz="1800" i="1">
              <a:sym typeface="+mn-ea"/>
            </a:endParaRPr>
          </a:p>
          <a:p>
            <a:pPr marL="285750" indent="-285750" algn="l">
              <a:buClrTx/>
              <a:buSzTx/>
              <a:buFont typeface="Arial" panose="020B0604020202020204" pitchFamily="34" charset="0"/>
            </a:pPr>
            <a:r>
              <a:rPr lang="zh-CN" altLang="en-US" sz="1800" i="1">
                <a:sym typeface="+mn-ea"/>
              </a:rPr>
              <a:t>enroll /ɪn'rəʊl/ v. 登记；使加入；把记入名册</a:t>
            </a:r>
            <a:endParaRPr lang="zh-CN" altLang="en-US" sz="1800" i="1">
              <a:sym typeface="+mn-ea"/>
            </a:endParaRPr>
          </a:p>
          <a:p>
            <a:pPr marL="285750" indent="-285750" algn="l">
              <a:buClrTx/>
              <a:buSzTx/>
              <a:buFont typeface="Arial" panose="020B0604020202020204" pitchFamily="34" charset="0"/>
            </a:pPr>
            <a:r>
              <a:rPr lang="zh-CN" altLang="en-US" sz="1800" i="1">
                <a:sym typeface="+mn-ea"/>
              </a:rPr>
              <a:t>academic /ˌækəˈdemɪk/ adj. 学术的；学业的</a:t>
            </a:r>
            <a:endParaRPr lang="zh-CN" altLang="en-US" sz="1800" i="1">
              <a:sym typeface="+mn-ea"/>
            </a:endParaRPr>
          </a:p>
        </p:txBody>
      </p:sp>
      <p:sp>
        <p:nvSpPr>
          <p:cNvPr id="6" name="文本框 5"/>
          <p:cNvSpPr txBox="1"/>
          <p:nvPr/>
        </p:nvSpPr>
        <p:spPr>
          <a:xfrm>
            <a:off x="4458335" y="4502150"/>
            <a:ext cx="7435215" cy="1753235"/>
          </a:xfrm>
          <a:prstGeom prst="rect">
            <a:avLst/>
          </a:prstGeom>
          <a:noFill/>
        </p:spPr>
        <p:txBody>
          <a:bodyPr wrap="square" rtlCol="0" anchor="t">
            <a:spAutoFit/>
          </a:bodyPr>
          <a:p>
            <a:r>
              <a:rPr lang="en-US" sz="2400" b="1">
                <a:sym typeface="+mn-ea"/>
              </a:rPr>
              <a:t>5</a:t>
            </a:r>
            <a:r>
              <a:rPr sz="2400" b="1">
                <a:sym typeface="+mn-ea"/>
              </a:rPr>
              <a:t>. The research on </a:t>
            </a:r>
            <a:r>
              <a:rPr sz="2400" b="1">
                <a:solidFill>
                  <a:srgbClr val="0070C0"/>
                </a:solidFill>
                <a:sym typeface="+mn-ea"/>
              </a:rPr>
              <a:t>appraisement</a:t>
            </a:r>
            <a:r>
              <a:rPr sz="2400" b="1">
                <a:sym typeface="+mn-ea"/>
              </a:rPr>
              <a:t> method and </a:t>
            </a:r>
            <a:r>
              <a:rPr sz="2400" b="1" u="sng">
                <a:sym typeface="+mn-ea"/>
              </a:rPr>
              <a:t>scale</a:t>
            </a:r>
            <a:r>
              <a:rPr sz="2400" b="1">
                <a:sym typeface="+mn-ea"/>
              </a:rPr>
              <a:t> standard of </a:t>
            </a:r>
            <a:r>
              <a:rPr sz="2400" b="1" u="sng">
                <a:sym typeface="+mn-ea"/>
              </a:rPr>
              <a:t>sustainable </a:t>
            </a:r>
            <a:r>
              <a:rPr sz="2400" b="1">
                <a:sym typeface="+mn-ea"/>
              </a:rPr>
              <a:t>development is bridge to connect theory and practice.  </a:t>
            </a:r>
            <a:endParaRPr sz="2400" b="1">
              <a:sym typeface="+mn-ea"/>
            </a:endParaRPr>
          </a:p>
          <a:p>
            <a:pPr marL="285750" indent="-285750">
              <a:buFont typeface="Arial" panose="020B0604020202020204" pitchFamily="34" charset="0"/>
              <a:buChar char="•"/>
            </a:pPr>
            <a:r>
              <a:rPr lang="zh-CN" altLang="en-US" i="1"/>
              <a:t>scale /skeɪl/ n. 规模；比例；刻度；天平</a:t>
            </a:r>
            <a:endParaRPr lang="zh-CN" altLang="en-US" i="1"/>
          </a:p>
          <a:p>
            <a:pPr marL="285750" indent="-285750">
              <a:buFont typeface="Arial" panose="020B0604020202020204" pitchFamily="34" charset="0"/>
              <a:buChar char="•"/>
            </a:pPr>
            <a:r>
              <a:rPr lang="zh-CN" altLang="en-US" i="1"/>
              <a:t>sustainable /səˈsteɪnəbl/ adj. 可持续的</a:t>
            </a:r>
            <a:endParaRPr lang="zh-CN" altLang="en-US" i="1"/>
          </a:p>
        </p:txBody>
      </p:sp>
      <p:sp>
        <p:nvSpPr>
          <p:cNvPr id="2" name="文本框 1"/>
          <p:cNvSpPr txBox="1"/>
          <p:nvPr/>
        </p:nvSpPr>
        <p:spPr>
          <a:xfrm>
            <a:off x="1640205" y="309880"/>
            <a:ext cx="2326005" cy="521970"/>
          </a:xfrm>
          <a:prstGeom prst="rect">
            <a:avLst/>
          </a:prstGeom>
          <a:noFill/>
        </p:spPr>
        <p:txBody>
          <a:bodyPr wrap="square" rtlCol="0">
            <a:spAutoFit/>
          </a:bodyPr>
          <a:p>
            <a:r>
              <a:rPr lang="zh-CN" altLang="en-US" sz="2800" b="1" spc="300" dirty="0">
                <a:solidFill>
                  <a:schemeClr val="tx1">
                    <a:lumMod val="75000"/>
                    <a:lumOff val="25000"/>
                  </a:schemeClr>
                </a:solidFill>
              </a:rPr>
              <a:t>评价；评论</a:t>
            </a:r>
            <a:endParaRPr lang="zh-CN" altLang="en-US" sz="2800" b="1" spc="300" dirty="0">
              <a:solidFill>
                <a:schemeClr val="tx1">
                  <a:lumMod val="75000"/>
                  <a:lumOff val="25000"/>
                </a:schemeClr>
              </a:solidFill>
            </a:endParaRPr>
          </a:p>
        </p:txBody>
      </p:sp>
      <p:sp>
        <p:nvSpPr>
          <p:cNvPr id="8" name="矩形 7"/>
          <p:cNvSpPr/>
          <p:nvPr/>
        </p:nvSpPr>
        <p:spPr>
          <a:xfrm>
            <a:off x="3789911" y="4015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9" name="矩形 8"/>
          <p:cNvSpPr/>
          <p:nvPr/>
        </p:nvSpPr>
        <p:spPr>
          <a:xfrm>
            <a:off x="3966210" y="309880"/>
            <a:ext cx="1563370" cy="521970"/>
          </a:xfrm>
          <a:prstGeom prst="rect">
            <a:avLst/>
          </a:prstGeom>
        </p:spPr>
        <p:txBody>
          <a:bodyPr wrap="square">
            <a:spAutoFit/>
          </a:bodyPr>
          <a:p>
            <a:pPr algn="l"/>
            <a:r>
              <a:rPr lang="en-US" altLang="zh-CN" sz="2800" b="1" dirty="0" smtClean="0">
                <a:solidFill>
                  <a:schemeClr val="tx1">
                    <a:lumMod val="75000"/>
                    <a:lumOff val="25000"/>
                  </a:schemeClr>
                </a:solidFill>
              </a:rPr>
              <a:t>review</a:t>
            </a:r>
            <a:endParaRPr lang="en-US" altLang="zh-CN" sz="2800" b="1" dirty="0" smtClean="0">
              <a:solidFill>
                <a:schemeClr val="tx1">
                  <a:lumMod val="75000"/>
                  <a:lumOff val="2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6" presetClass="entr" presetSubtype="42" fill="hold" grpId="0" nodeType="withEffect">
                                  <p:stCondLst>
                                    <p:cond delay="600"/>
                                  </p:stCondLst>
                                  <p:childTnLst>
                                    <p:set>
                                      <p:cBhvr>
                                        <p:cTn id="30" dur="1" fill="hold">
                                          <p:stCondLst>
                                            <p:cond delay="0"/>
                                          </p:stCondLst>
                                        </p:cTn>
                                        <p:tgtEl>
                                          <p:spTgt spid="8"/>
                                        </p:tgtEl>
                                        <p:attrNameLst>
                                          <p:attrName>style.visibility</p:attrName>
                                        </p:attrNameLst>
                                      </p:cBhvr>
                                      <p:to>
                                        <p:strVal val="visible"/>
                                      </p:to>
                                    </p:set>
                                    <p:animEffect transition="in" filter="barn(outHorizontal)">
                                      <p:cBhvr>
                                        <p:cTn id="31" dur="500"/>
                                        <p:tgtEl>
                                          <p:spTgt spid="8"/>
                                        </p:tgtEl>
                                      </p:cBhvr>
                                    </p:animEffect>
                                  </p:childTnLst>
                                </p:cTn>
                              </p:par>
                              <p:par>
                                <p:cTn id="32" presetID="17" presetClass="entr" presetSubtype="8" fill="hold" grpId="0" nodeType="withEffect">
                                  <p:stCondLst>
                                    <p:cond delay="800"/>
                                  </p:stCondLst>
                                  <p:childTnLst>
                                    <p:set>
                                      <p:cBhvr>
                                        <p:cTn id="33" dur="1" fill="hold">
                                          <p:stCondLst>
                                            <p:cond delay="0"/>
                                          </p:stCondLst>
                                        </p:cTn>
                                        <p:tgtEl>
                                          <p:spTgt spid="9"/>
                                        </p:tgtEl>
                                        <p:attrNameLst>
                                          <p:attrName>style.visibility</p:attrName>
                                        </p:attrNameLst>
                                      </p:cBhvr>
                                      <p:to>
                                        <p:strVal val="visible"/>
                                      </p:to>
                                    </p:set>
                                    <p:anim calcmode="lin" valueType="num">
                                      <p:cBhvr>
                                        <p:cTn id="34" dur="350" fill="hold"/>
                                        <p:tgtEl>
                                          <p:spTgt spid="9"/>
                                        </p:tgtEl>
                                        <p:attrNameLst>
                                          <p:attrName>ppt_x</p:attrName>
                                        </p:attrNameLst>
                                      </p:cBhvr>
                                      <p:tavLst>
                                        <p:tav tm="0">
                                          <p:val>
                                            <p:strVal val="#ppt_x-#ppt_w/2"/>
                                          </p:val>
                                        </p:tav>
                                        <p:tav tm="100000">
                                          <p:val>
                                            <p:strVal val="#ppt_x"/>
                                          </p:val>
                                        </p:tav>
                                      </p:tavLst>
                                    </p:anim>
                                    <p:anim calcmode="lin" valueType="num">
                                      <p:cBhvr>
                                        <p:cTn id="35" dur="350" fill="hold"/>
                                        <p:tgtEl>
                                          <p:spTgt spid="9"/>
                                        </p:tgtEl>
                                        <p:attrNameLst>
                                          <p:attrName>ppt_y</p:attrName>
                                        </p:attrNameLst>
                                      </p:cBhvr>
                                      <p:tavLst>
                                        <p:tav tm="0">
                                          <p:val>
                                            <p:strVal val="#ppt_y"/>
                                          </p:val>
                                        </p:tav>
                                        <p:tav tm="100000">
                                          <p:val>
                                            <p:strVal val="#ppt_y"/>
                                          </p:val>
                                        </p:tav>
                                      </p:tavLst>
                                    </p:anim>
                                    <p:anim calcmode="lin" valueType="num">
                                      <p:cBhvr>
                                        <p:cTn id="36" dur="350" fill="hold"/>
                                        <p:tgtEl>
                                          <p:spTgt spid="9"/>
                                        </p:tgtEl>
                                        <p:attrNameLst>
                                          <p:attrName>ppt_w</p:attrName>
                                        </p:attrNameLst>
                                      </p:cBhvr>
                                      <p:tavLst>
                                        <p:tav tm="0">
                                          <p:val>
                                            <p:fltVal val="0"/>
                                          </p:val>
                                        </p:tav>
                                        <p:tav tm="100000">
                                          <p:val>
                                            <p:strVal val="#ppt_w"/>
                                          </p:val>
                                        </p:tav>
                                      </p:tavLst>
                                    </p:anim>
                                    <p:anim calcmode="lin" valueType="num">
                                      <p:cBhvr>
                                        <p:cTn id="37" dur="3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2" grpId="0"/>
      <p:bldP spid="8" grpId="0" bldLvl="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553950" y="0"/>
            <a:ext cx="12192000" cy="6858000"/>
            <a:chOff x="0" y="1838325"/>
            <a:chExt cx="12192000" cy="6858000"/>
          </a:xfrm>
        </p:grpSpPr>
        <p:pic>
          <p:nvPicPr>
            <p:cNvPr id="2050" name="Picture 2" descr="http://pic.97uimg.com/back_pic/20/16/01/01/ea22f7e86ce1e35f3f4dc0b971aeebe5.jpg"/>
            <p:cNvPicPr>
              <a:picLocks noChangeAspect="1" noChangeArrowheads="1"/>
            </p:cNvPicPr>
            <p:nvPr/>
          </p:nvPicPr>
          <p:blipFill rotWithShape="1">
            <a:blip r:embed="rId1">
              <a:extLst>
                <a:ext uri="{28A0092B-C50C-407E-A947-70E740481C1C}">
                  <a14:useLocalDpi xmlns:a14="http://schemas.microsoft.com/office/drawing/2010/main" val="0"/>
                </a:ext>
              </a:extLst>
            </a:blip>
            <a:srcRect l="20279" r="16902"/>
            <a:stretch>
              <a:fillRect/>
            </a:stretch>
          </p:blipFill>
          <p:spPr bwMode="auto">
            <a:xfrm>
              <a:off x="0" y="183832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1838325"/>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017" y="2147919"/>
            <a:ext cx="3081111" cy="2758108"/>
          </a:xfrm>
          <a:prstGeom prst="rect">
            <a:avLst/>
          </a:prstGeom>
        </p:spPr>
      </p:pic>
      <p:sp>
        <p:nvSpPr>
          <p:cNvPr id="4" name="文本框 3"/>
          <p:cNvSpPr txBox="1"/>
          <p:nvPr/>
        </p:nvSpPr>
        <p:spPr>
          <a:xfrm>
            <a:off x="2491193" y="2614770"/>
            <a:ext cx="923330" cy="1741715"/>
          </a:xfrm>
          <a:prstGeom prst="rect">
            <a:avLst/>
          </a:prstGeom>
          <a:noFill/>
          <a:scene3d>
            <a:camera prst="perspectiveContrastingRightFacing">
              <a:rot lat="20718072" lon="19408034" rev="757777"/>
            </a:camera>
            <a:lightRig rig="flat" dir="t"/>
          </a:scene3d>
        </p:spPr>
        <p:txBody>
          <a:bodyPr vert="eaVert" wrap="square" rtlCol="0">
            <a:spAutoFit/>
          </a:bodyPr>
          <a:lstStyle/>
          <a:p>
            <a:r>
              <a:rPr lang="zh-CN" altLang="en-US" sz="4800" b="1" spc="300" dirty="0" smtClean="0">
                <a:solidFill>
                  <a:schemeClr val="accent2">
                    <a:lumMod val="50000"/>
                  </a:schemeClr>
                </a:solidFill>
              </a:rPr>
              <a:t>目录</a:t>
            </a:r>
            <a:endParaRPr lang="zh-CN" altLang="en-US" sz="4800" b="1" spc="300" dirty="0" smtClean="0">
              <a:solidFill>
                <a:schemeClr val="accent2">
                  <a:lumMod val="50000"/>
                </a:schemeClr>
              </a:solidFill>
            </a:endParaRPr>
          </a:p>
        </p:txBody>
      </p:sp>
      <p:sp>
        <p:nvSpPr>
          <p:cNvPr id="8" name="文本框 7"/>
          <p:cNvSpPr txBox="1"/>
          <p:nvPr/>
        </p:nvSpPr>
        <p:spPr>
          <a:xfrm>
            <a:off x="3094717" y="2660807"/>
            <a:ext cx="369332" cy="1273402"/>
          </a:xfrm>
          <a:prstGeom prst="rect">
            <a:avLst/>
          </a:prstGeom>
          <a:noFill/>
          <a:scene3d>
            <a:camera prst="perspectiveContrastingRightFacing">
              <a:rot lat="20718072" lon="19408034" rev="757777"/>
            </a:camera>
            <a:lightRig rig="flat" dir="t"/>
          </a:scene3d>
        </p:spPr>
        <p:txBody>
          <a:bodyPr vert="eaVert" wrap="square" rtlCol="0">
            <a:spAutoFit/>
          </a:bodyPr>
          <a:lstStyle/>
          <a:p>
            <a:pPr algn="dist"/>
            <a:r>
              <a:rPr lang="en-US" altLang="zh-CN" sz="1200" b="1" spc="300" dirty="0" smtClean="0">
                <a:solidFill>
                  <a:schemeClr val="accent2">
                    <a:lumMod val="50000"/>
                  </a:schemeClr>
                </a:solidFill>
              </a:rPr>
              <a:t>CONTENTS</a:t>
            </a:r>
            <a:endParaRPr lang="en-US" altLang="zh-CN" sz="1200" b="1" spc="300" dirty="0" smtClean="0">
              <a:solidFill>
                <a:schemeClr val="accent2">
                  <a:lumMod val="50000"/>
                </a:schemeClr>
              </a:solidFill>
            </a:endParaRPr>
          </a:p>
        </p:txBody>
      </p:sp>
      <p:sp>
        <p:nvSpPr>
          <p:cNvPr id="9" name="矩形 8"/>
          <p:cNvSpPr/>
          <p:nvPr/>
        </p:nvSpPr>
        <p:spPr>
          <a:xfrm>
            <a:off x="5633357" y="0"/>
            <a:ext cx="6558643"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5279142" y="1207432"/>
            <a:ext cx="720670" cy="642272"/>
            <a:chOff x="4438248" y="1649887"/>
            <a:chExt cx="720670" cy="642272"/>
          </a:xfrm>
        </p:grpSpPr>
        <p:sp>
          <p:nvSpPr>
            <p:cNvPr id="92" name="圆角矩形 91"/>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3" name="文本框 92"/>
            <p:cNvSpPr txBox="1"/>
            <p:nvPr/>
          </p:nvSpPr>
          <p:spPr>
            <a:xfrm>
              <a:off x="4438248" y="1739863"/>
              <a:ext cx="720670" cy="460375"/>
            </a:xfrm>
            <a:prstGeom prst="rect">
              <a:avLst/>
            </a:prstGeom>
            <a:noFill/>
          </p:spPr>
          <p:txBody>
            <a:bodyPr wrap="square" rtlCol="0">
              <a:spAutoFit/>
            </a:bodyPr>
            <a:lstStyle/>
            <a:p>
              <a:pPr algn="ctr"/>
              <a:r>
                <a:rPr lang="en-US" altLang="zh-CN" sz="2400" b="1" dirty="0" smtClean="0">
                  <a:solidFill>
                    <a:schemeClr val="bg1"/>
                  </a:solidFill>
                </a:rPr>
                <a:t>02</a:t>
              </a:r>
              <a:endParaRPr lang="zh-CN" altLang="en-US" sz="2400" b="1" dirty="0">
                <a:solidFill>
                  <a:schemeClr val="bg1"/>
                </a:solidFill>
              </a:endParaRPr>
            </a:p>
          </p:txBody>
        </p:sp>
      </p:grpSp>
      <p:grpSp>
        <p:nvGrpSpPr>
          <p:cNvPr id="94" name="组合 93"/>
          <p:cNvGrpSpPr/>
          <p:nvPr/>
        </p:nvGrpSpPr>
        <p:grpSpPr>
          <a:xfrm>
            <a:off x="5279142" y="2172655"/>
            <a:ext cx="720670" cy="642272"/>
            <a:chOff x="4438248" y="2615110"/>
            <a:chExt cx="720670" cy="642272"/>
          </a:xfrm>
        </p:grpSpPr>
        <p:sp>
          <p:nvSpPr>
            <p:cNvPr id="95" name="圆角矩形 94"/>
            <p:cNvSpPr/>
            <p:nvPr/>
          </p:nvSpPr>
          <p:spPr>
            <a:xfrm>
              <a:off x="4460144" y="2615110"/>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6" name="文本框 95"/>
            <p:cNvSpPr txBox="1"/>
            <p:nvPr/>
          </p:nvSpPr>
          <p:spPr>
            <a:xfrm>
              <a:off x="4438248" y="2709794"/>
              <a:ext cx="720670" cy="460375"/>
            </a:xfrm>
            <a:prstGeom prst="rect">
              <a:avLst/>
            </a:prstGeom>
            <a:noFill/>
          </p:spPr>
          <p:txBody>
            <a:bodyPr wrap="square" rtlCol="0">
              <a:spAutoFit/>
            </a:bodyPr>
            <a:lstStyle/>
            <a:p>
              <a:pPr algn="ctr"/>
              <a:r>
                <a:rPr lang="en-US" altLang="zh-CN" sz="2400" b="1" dirty="0" smtClean="0">
                  <a:solidFill>
                    <a:schemeClr val="bg1"/>
                  </a:solidFill>
                </a:rPr>
                <a:t>03</a:t>
              </a:r>
              <a:endParaRPr lang="zh-CN" altLang="en-US" sz="2400" b="1" dirty="0">
                <a:solidFill>
                  <a:schemeClr val="bg1"/>
                </a:solidFill>
              </a:endParaRPr>
            </a:p>
          </p:txBody>
        </p:sp>
      </p:grpSp>
      <p:grpSp>
        <p:nvGrpSpPr>
          <p:cNvPr id="97" name="组合 96"/>
          <p:cNvGrpSpPr/>
          <p:nvPr/>
        </p:nvGrpSpPr>
        <p:grpSpPr>
          <a:xfrm>
            <a:off x="5279142" y="3137878"/>
            <a:ext cx="720670" cy="642272"/>
            <a:chOff x="4438248" y="3580333"/>
            <a:chExt cx="720670" cy="642272"/>
          </a:xfrm>
        </p:grpSpPr>
        <p:sp>
          <p:nvSpPr>
            <p:cNvPr id="98" name="圆角矩形 97"/>
            <p:cNvSpPr/>
            <p:nvPr/>
          </p:nvSpPr>
          <p:spPr>
            <a:xfrm>
              <a:off x="4460144" y="3580333"/>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99" name="文本框 98"/>
            <p:cNvSpPr txBox="1"/>
            <p:nvPr/>
          </p:nvSpPr>
          <p:spPr>
            <a:xfrm>
              <a:off x="4438248" y="3676085"/>
              <a:ext cx="720670" cy="460375"/>
            </a:xfrm>
            <a:prstGeom prst="rect">
              <a:avLst/>
            </a:prstGeom>
            <a:noFill/>
          </p:spPr>
          <p:txBody>
            <a:bodyPr wrap="square" rtlCol="0">
              <a:spAutoFit/>
            </a:bodyPr>
            <a:lstStyle/>
            <a:p>
              <a:pPr algn="ctr"/>
              <a:r>
                <a:rPr lang="en-US" altLang="zh-CN" sz="2400" b="1" dirty="0" smtClean="0">
                  <a:solidFill>
                    <a:schemeClr val="bg1"/>
                  </a:solidFill>
                </a:rPr>
                <a:t>04</a:t>
              </a:r>
              <a:endParaRPr lang="zh-CN" altLang="en-US" sz="2400" b="1" dirty="0">
                <a:solidFill>
                  <a:schemeClr val="bg1"/>
                </a:solidFill>
              </a:endParaRPr>
            </a:p>
          </p:txBody>
        </p:sp>
      </p:grpSp>
      <p:grpSp>
        <p:nvGrpSpPr>
          <p:cNvPr id="100" name="组合 99"/>
          <p:cNvGrpSpPr/>
          <p:nvPr/>
        </p:nvGrpSpPr>
        <p:grpSpPr>
          <a:xfrm>
            <a:off x="5279142" y="4103101"/>
            <a:ext cx="720670" cy="642272"/>
            <a:chOff x="4438248" y="4545556"/>
            <a:chExt cx="720670" cy="642272"/>
          </a:xfrm>
        </p:grpSpPr>
        <p:sp>
          <p:nvSpPr>
            <p:cNvPr id="101" name="圆角矩形 100"/>
            <p:cNvSpPr/>
            <p:nvPr/>
          </p:nvSpPr>
          <p:spPr>
            <a:xfrm>
              <a:off x="4460144" y="4545556"/>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2" name="文本框 101"/>
            <p:cNvSpPr txBox="1"/>
            <p:nvPr/>
          </p:nvSpPr>
          <p:spPr>
            <a:xfrm>
              <a:off x="4438248" y="4643226"/>
              <a:ext cx="720670" cy="460375"/>
            </a:xfrm>
            <a:prstGeom prst="rect">
              <a:avLst/>
            </a:prstGeom>
            <a:noFill/>
          </p:spPr>
          <p:txBody>
            <a:bodyPr wrap="square" rtlCol="0">
              <a:spAutoFit/>
            </a:bodyPr>
            <a:lstStyle/>
            <a:p>
              <a:pPr algn="ctr"/>
              <a:r>
                <a:rPr lang="en-US" altLang="zh-CN" sz="2400" b="1" dirty="0" smtClean="0">
                  <a:solidFill>
                    <a:schemeClr val="bg1"/>
                  </a:solidFill>
                </a:rPr>
                <a:t>05</a:t>
              </a:r>
              <a:endParaRPr lang="zh-CN" altLang="en-US" sz="2400" b="1" dirty="0">
                <a:solidFill>
                  <a:schemeClr val="bg1"/>
                </a:solidFill>
              </a:endParaRPr>
            </a:p>
          </p:txBody>
        </p:sp>
      </p:grpSp>
      <p:grpSp>
        <p:nvGrpSpPr>
          <p:cNvPr id="103" name="组合 102"/>
          <p:cNvGrpSpPr/>
          <p:nvPr/>
        </p:nvGrpSpPr>
        <p:grpSpPr>
          <a:xfrm>
            <a:off x="5279142" y="5068324"/>
            <a:ext cx="720670" cy="642272"/>
            <a:chOff x="4438248" y="5510779"/>
            <a:chExt cx="720670" cy="642272"/>
          </a:xfrm>
        </p:grpSpPr>
        <p:sp>
          <p:nvSpPr>
            <p:cNvPr id="104" name="圆角矩形 103"/>
            <p:cNvSpPr/>
            <p:nvPr/>
          </p:nvSpPr>
          <p:spPr>
            <a:xfrm>
              <a:off x="4460144" y="5510779"/>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5" name="文本框 104"/>
            <p:cNvSpPr txBox="1"/>
            <p:nvPr/>
          </p:nvSpPr>
          <p:spPr>
            <a:xfrm>
              <a:off x="4438248" y="5608449"/>
              <a:ext cx="720670" cy="460375"/>
            </a:xfrm>
            <a:prstGeom prst="rect">
              <a:avLst/>
            </a:prstGeom>
            <a:noFill/>
          </p:spPr>
          <p:txBody>
            <a:bodyPr wrap="square" rtlCol="0">
              <a:spAutoFit/>
            </a:bodyPr>
            <a:lstStyle/>
            <a:p>
              <a:pPr algn="ctr"/>
              <a:r>
                <a:rPr lang="en-US" altLang="zh-CN" sz="2400" b="1" dirty="0" smtClean="0">
                  <a:solidFill>
                    <a:schemeClr val="bg1"/>
                  </a:solidFill>
                </a:rPr>
                <a:t>06</a:t>
              </a:r>
              <a:endParaRPr lang="zh-CN" altLang="en-US" sz="2400" b="1" dirty="0">
                <a:solidFill>
                  <a:schemeClr val="bg1"/>
                </a:solidFill>
              </a:endParaRPr>
            </a:p>
          </p:txBody>
        </p:sp>
      </p:grpSp>
      <p:sp>
        <p:nvSpPr>
          <p:cNvPr id="106" name="文本框 105"/>
          <p:cNvSpPr txBox="1"/>
          <p:nvPr/>
        </p:nvSpPr>
        <p:spPr>
          <a:xfrm>
            <a:off x="6259830" y="1207135"/>
            <a:ext cx="3386455" cy="460375"/>
          </a:xfrm>
          <a:prstGeom prst="rect">
            <a:avLst/>
          </a:prstGeom>
          <a:noFill/>
        </p:spPr>
        <p:txBody>
          <a:bodyPr wrap="square" rtlCol="0">
            <a:spAutoFit/>
          </a:bodyPr>
          <a:lstStyle/>
          <a:p>
            <a:r>
              <a:rPr lang="zh-CN" altLang="en-US" sz="2400" b="1" spc="300" dirty="0" smtClean="0">
                <a:solidFill>
                  <a:schemeClr val="bg1"/>
                </a:solidFill>
              </a:rPr>
              <a:t>决定；决策；选择</a:t>
            </a:r>
            <a:endParaRPr lang="zh-CN" altLang="en-US" sz="2400" b="1" spc="300" dirty="0" smtClean="0">
              <a:solidFill>
                <a:schemeClr val="bg1"/>
              </a:solidFill>
            </a:endParaRPr>
          </a:p>
        </p:txBody>
      </p:sp>
      <p:sp>
        <p:nvSpPr>
          <p:cNvPr id="107" name="文本框 106"/>
          <p:cNvSpPr txBox="1"/>
          <p:nvPr/>
        </p:nvSpPr>
        <p:spPr>
          <a:xfrm>
            <a:off x="6259830" y="2145665"/>
            <a:ext cx="3286760" cy="460375"/>
          </a:xfrm>
          <a:prstGeom prst="rect">
            <a:avLst/>
          </a:prstGeom>
          <a:noFill/>
        </p:spPr>
        <p:txBody>
          <a:bodyPr wrap="square" rtlCol="0">
            <a:spAutoFit/>
          </a:bodyPr>
          <a:lstStyle/>
          <a:p>
            <a:r>
              <a:rPr lang="zh-CN" altLang="en-US" sz="2400" b="1" spc="300" dirty="0" smtClean="0">
                <a:solidFill>
                  <a:schemeClr val="bg1"/>
                </a:solidFill>
              </a:rPr>
              <a:t>措施；方案；计划</a:t>
            </a:r>
            <a:endParaRPr lang="zh-CN" altLang="en-US" sz="2400" b="1" spc="300" dirty="0" smtClean="0">
              <a:solidFill>
                <a:schemeClr val="bg1"/>
              </a:solidFill>
            </a:endParaRPr>
          </a:p>
        </p:txBody>
      </p:sp>
      <p:sp>
        <p:nvSpPr>
          <p:cNvPr id="108" name="文本框 107"/>
          <p:cNvSpPr txBox="1"/>
          <p:nvPr/>
        </p:nvSpPr>
        <p:spPr>
          <a:xfrm>
            <a:off x="6259830" y="3115945"/>
            <a:ext cx="3287395" cy="460375"/>
          </a:xfrm>
          <a:prstGeom prst="rect">
            <a:avLst/>
          </a:prstGeom>
          <a:noFill/>
        </p:spPr>
        <p:txBody>
          <a:bodyPr wrap="square" rtlCol="0">
            <a:spAutoFit/>
          </a:bodyPr>
          <a:lstStyle/>
          <a:p>
            <a:r>
              <a:rPr lang="zh-CN" altLang="en-US" sz="2400" b="1" spc="300" dirty="0" smtClean="0">
                <a:solidFill>
                  <a:schemeClr val="bg1"/>
                </a:solidFill>
              </a:rPr>
              <a:t>标准； 规定</a:t>
            </a:r>
            <a:endParaRPr lang="zh-CN" altLang="en-US" sz="2400" b="1" spc="300" dirty="0" smtClean="0">
              <a:solidFill>
                <a:schemeClr val="bg1"/>
              </a:solidFill>
            </a:endParaRPr>
          </a:p>
        </p:txBody>
      </p:sp>
      <p:sp>
        <p:nvSpPr>
          <p:cNvPr id="109" name="文本框 108"/>
          <p:cNvSpPr txBox="1"/>
          <p:nvPr/>
        </p:nvSpPr>
        <p:spPr>
          <a:xfrm>
            <a:off x="6259730" y="4083296"/>
            <a:ext cx="2791715" cy="460375"/>
          </a:xfrm>
          <a:prstGeom prst="rect">
            <a:avLst/>
          </a:prstGeom>
          <a:noFill/>
        </p:spPr>
        <p:txBody>
          <a:bodyPr wrap="square" rtlCol="0">
            <a:spAutoFit/>
          </a:bodyPr>
          <a:lstStyle/>
          <a:p>
            <a:r>
              <a:rPr lang="zh-CN" altLang="en-US" sz="2400" b="1" spc="300" dirty="0" smtClean="0">
                <a:solidFill>
                  <a:schemeClr val="bg1"/>
                </a:solidFill>
              </a:rPr>
              <a:t>评价；评论</a:t>
            </a:r>
            <a:endParaRPr lang="zh-CN" altLang="en-US" sz="2400" b="1" spc="300" dirty="0" smtClean="0">
              <a:solidFill>
                <a:schemeClr val="bg1"/>
              </a:solidFill>
            </a:endParaRPr>
          </a:p>
        </p:txBody>
      </p:sp>
      <p:sp>
        <p:nvSpPr>
          <p:cNvPr id="110" name="文本框 109"/>
          <p:cNvSpPr txBox="1"/>
          <p:nvPr/>
        </p:nvSpPr>
        <p:spPr>
          <a:xfrm>
            <a:off x="6259830" y="5041265"/>
            <a:ext cx="3561080" cy="460375"/>
          </a:xfrm>
          <a:prstGeom prst="rect">
            <a:avLst/>
          </a:prstGeom>
          <a:noFill/>
        </p:spPr>
        <p:txBody>
          <a:bodyPr wrap="square" rtlCol="0">
            <a:spAutoFit/>
          </a:bodyPr>
          <a:lstStyle/>
          <a:p>
            <a:r>
              <a:rPr lang="zh-CN" altLang="en-US" sz="2400" b="1" spc="300" dirty="0" smtClean="0">
                <a:solidFill>
                  <a:schemeClr val="bg1"/>
                </a:solidFill>
              </a:rPr>
              <a:t>机制；原理；规律</a:t>
            </a:r>
            <a:endParaRPr lang="zh-CN" altLang="en-US" sz="2400" b="1" spc="300" dirty="0" smtClean="0">
              <a:solidFill>
                <a:schemeClr val="bg1"/>
              </a:solidFill>
            </a:endParaRPr>
          </a:p>
        </p:txBody>
      </p:sp>
      <p:sp>
        <p:nvSpPr>
          <p:cNvPr id="111" name="矩形 110"/>
          <p:cNvSpPr/>
          <p:nvPr/>
        </p:nvSpPr>
        <p:spPr>
          <a:xfrm>
            <a:off x="6272223" y="1606429"/>
            <a:ext cx="2404480" cy="275590"/>
          </a:xfrm>
          <a:prstGeom prst="rect">
            <a:avLst/>
          </a:prstGeom>
        </p:spPr>
        <p:txBody>
          <a:bodyPr wrap="square">
            <a:spAutoFit/>
          </a:bodyPr>
          <a:lstStyle/>
          <a:p>
            <a:r>
              <a:rPr lang="en-US" altLang="zh-CN" sz="1200" dirty="0" smtClean="0">
                <a:solidFill>
                  <a:schemeClr val="bg1"/>
                </a:solidFill>
              </a:rPr>
              <a:t>decision</a:t>
            </a:r>
            <a:endParaRPr lang="en-US" altLang="zh-CN" sz="1200" dirty="0" smtClean="0">
              <a:solidFill>
                <a:schemeClr val="bg1"/>
              </a:solidFill>
            </a:endParaRPr>
          </a:p>
        </p:txBody>
      </p:sp>
      <p:sp>
        <p:nvSpPr>
          <p:cNvPr id="112" name="矩形 111"/>
          <p:cNvSpPr/>
          <p:nvPr/>
        </p:nvSpPr>
        <p:spPr>
          <a:xfrm>
            <a:off x="6272222" y="2566503"/>
            <a:ext cx="3274522" cy="275590"/>
          </a:xfrm>
          <a:prstGeom prst="rect">
            <a:avLst/>
          </a:prstGeom>
        </p:spPr>
        <p:txBody>
          <a:bodyPr wrap="square">
            <a:spAutoFit/>
          </a:bodyPr>
          <a:lstStyle/>
          <a:p>
            <a:r>
              <a:rPr lang="en-US" altLang="zh-CN" sz="1200" dirty="0" smtClean="0">
                <a:solidFill>
                  <a:schemeClr val="bg1"/>
                </a:solidFill>
              </a:rPr>
              <a:t>plan; measure</a:t>
            </a:r>
            <a:endParaRPr lang="en-US" altLang="zh-CN" sz="1200" dirty="0" smtClean="0">
              <a:solidFill>
                <a:schemeClr val="bg1"/>
              </a:solidFill>
            </a:endParaRPr>
          </a:p>
        </p:txBody>
      </p:sp>
      <p:sp>
        <p:nvSpPr>
          <p:cNvPr id="113" name="矩形 112"/>
          <p:cNvSpPr/>
          <p:nvPr/>
        </p:nvSpPr>
        <p:spPr>
          <a:xfrm>
            <a:off x="6272223" y="3541083"/>
            <a:ext cx="2404480" cy="275590"/>
          </a:xfrm>
          <a:prstGeom prst="rect">
            <a:avLst/>
          </a:prstGeom>
        </p:spPr>
        <p:txBody>
          <a:bodyPr wrap="square">
            <a:spAutoFit/>
          </a:bodyPr>
          <a:lstStyle/>
          <a:p>
            <a:r>
              <a:rPr lang="en-US" altLang="zh-CN" sz="1200" dirty="0" smtClean="0">
                <a:solidFill>
                  <a:schemeClr val="bg1"/>
                </a:solidFill>
              </a:rPr>
              <a:t>rule</a:t>
            </a:r>
            <a:endParaRPr lang="en-US" altLang="zh-CN" sz="1200" dirty="0" smtClean="0">
              <a:solidFill>
                <a:schemeClr val="bg1"/>
              </a:solidFill>
            </a:endParaRPr>
          </a:p>
        </p:txBody>
      </p:sp>
      <p:sp>
        <p:nvSpPr>
          <p:cNvPr id="114" name="矩形 113"/>
          <p:cNvSpPr/>
          <p:nvPr/>
        </p:nvSpPr>
        <p:spPr>
          <a:xfrm>
            <a:off x="6272222" y="4514411"/>
            <a:ext cx="3064747" cy="275590"/>
          </a:xfrm>
          <a:prstGeom prst="rect">
            <a:avLst/>
          </a:prstGeom>
        </p:spPr>
        <p:txBody>
          <a:bodyPr wrap="square">
            <a:spAutoFit/>
          </a:bodyPr>
          <a:lstStyle/>
          <a:p>
            <a:r>
              <a:rPr lang="en-US" altLang="zh-CN" sz="1200" dirty="0" smtClean="0">
                <a:solidFill>
                  <a:schemeClr val="bg1"/>
                </a:solidFill>
              </a:rPr>
              <a:t>review</a:t>
            </a:r>
            <a:endParaRPr lang="en-US" altLang="zh-CN" sz="1200" dirty="0" smtClean="0">
              <a:solidFill>
                <a:schemeClr val="bg1"/>
              </a:solidFill>
            </a:endParaRPr>
          </a:p>
        </p:txBody>
      </p:sp>
      <p:sp>
        <p:nvSpPr>
          <p:cNvPr id="115" name="矩形 114"/>
          <p:cNvSpPr/>
          <p:nvPr/>
        </p:nvSpPr>
        <p:spPr>
          <a:xfrm>
            <a:off x="6272223" y="5476337"/>
            <a:ext cx="2404480" cy="275590"/>
          </a:xfrm>
          <a:prstGeom prst="rect">
            <a:avLst/>
          </a:prstGeom>
        </p:spPr>
        <p:txBody>
          <a:bodyPr wrap="square">
            <a:spAutoFit/>
          </a:bodyPr>
          <a:lstStyle/>
          <a:p>
            <a:r>
              <a:rPr lang="en-US" altLang="zh-CN" sz="1200" dirty="0" smtClean="0">
                <a:solidFill>
                  <a:schemeClr val="bg1"/>
                </a:solidFill>
              </a:rPr>
              <a:t>system</a:t>
            </a:r>
            <a:endParaRPr lang="en-US" altLang="zh-CN" sz="1200" dirty="0" smtClean="0">
              <a:solidFill>
                <a:schemeClr val="bg1"/>
              </a:solidFill>
            </a:endParaRPr>
          </a:p>
        </p:txBody>
      </p:sp>
      <p:grpSp>
        <p:nvGrpSpPr>
          <p:cNvPr id="5" name="组合 4"/>
          <p:cNvGrpSpPr/>
          <p:nvPr/>
        </p:nvGrpSpPr>
        <p:grpSpPr>
          <a:xfrm>
            <a:off x="5276602" y="300017"/>
            <a:ext cx="720670" cy="642272"/>
            <a:chOff x="4438248" y="1649887"/>
            <a:chExt cx="720670" cy="642272"/>
          </a:xfrm>
        </p:grpSpPr>
        <p:sp>
          <p:nvSpPr>
            <p:cNvPr id="7" name="圆角矩形 6"/>
            <p:cNvSpPr/>
            <p:nvPr/>
          </p:nvSpPr>
          <p:spPr>
            <a:xfrm>
              <a:off x="4460144" y="1649887"/>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0" name="文本框 9"/>
            <p:cNvSpPr txBox="1"/>
            <p:nvPr/>
          </p:nvSpPr>
          <p:spPr>
            <a:xfrm>
              <a:off x="4438248" y="1739863"/>
              <a:ext cx="720670" cy="461665"/>
            </a:xfrm>
            <a:prstGeom prst="rect">
              <a:avLst/>
            </a:prstGeom>
            <a:noFill/>
          </p:spPr>
          <p:txBody>
            <a:bodyPr wrap="square" rtlCol="0">
              <a:spAutoFit/>
            </a:bodyPr>
            <a:p>
              <a:pPr algn="ctr"/>
              <a:r>
                <a:rPr lang="en-US" altLang="zh-CN" sz="2400" b="1" dirty="0" smtClean="0">
                  <a:solidFill>
                    <a:schemeClr val="bg1"/>
                  </a:solidFill>
                </a:rPr>
                <a:t>01</a:t>
              </a:r>
              <a:endParaRPr lang="zh-CN" altLang="en-US" sz="2400" b="1" dirty="0">
                <a:solidFill>
                  <a:schemeClr val="bg1"/>
                </a:solidFill>
              </a:endParaRPr>
            </a:p>
          </p:txBody>
        </p:sp>
      </p:grpSp>
      <p:sp>
        <p:nvSpPr>
          <p:cNvPr id="11" name="文本框 10"/>
          <p:cNvSpPr txBox="1"/>
          <p:nvPr/>
        </p:nvSpPr>
        <p:spPr>
          <a:xfrm>
            <a:off x="6272430" y="299823"/>
            <a:ext cx="2791715" cy="460375"/>
          </a:xfrm>
          <a:prstGeom prst="rect">
            <a:avLst/>
          </a:prstGeom>
          <a:noFill/>
        </p:spPr>
        <p:txBody>
          <a:bodyPr wrap="square" rtlCol="0">
            <a:spAutoFit/>
          </a:bodyPr>
          <a:p>
            <a:r>
              <a:rPr lang="zh-CN" altLang="en-US" sz="2400" b="1" spc="300" dirty="0" smtClean="0">
                <a:solidFill>
                  <a:schemeClr val="bg1"/>
                </a:solidFill>
              </a:rPr>
              <a:t>观点；理念</a:t>
            </a:r>
            <a:endParaRPr lang="zh-CN" altLang="en-US" sz="2400" b="1" spc="300" dirty="0" smtClean="0">
              <a:solidFill>
                <a:schemeClr val="bg1"/>
              </a:solidFill>
            </a:endParaRPr>
          </a:p>
        </p:txBody>
      </p:sp>
      <p:sp>
        <p:nvSpPr>
          <p:cNvPr id="12" name="矩形 11"/>
          <p:cNvSpPr/>
          <p:nvPr/>
        </p:nvSpPr>
        <p:spPr>
          <a:xfrm>
            <a:off x="6272223" y="761244"/>
            <a:ext cx="2404480" cy="275590"/>
          </a:xfrm>
          <a:prstGeom prst="rect">
            <a:avLst/>
          </a:prstGeom>
        </p:spPr>
        <p:txBody>
          <a:bodyPr wrap="square">
            <a:spAutoFit/>
          </a:bodyPr>
          <a:p>
            <a:r>
              <a:rPr lang="en-US" altLang="zh-CN" sz="1200" dirty="0" smtClean="0">
                <a:solidFill>
                  <a:schemeClr val="bg1"/>
                </a:solidFill>
              </a:rPr>
              <a:t>opinion</a:t>
            </a:r>
            <a:endParaRPr lang="en-US" altLang="zh-CN" sz="1200" dirty="0" smtClean="0">
              <a:solidFill>
                <a:schemeClr val="bg1"/>
              </a:solidFill>
            </a:endParaRPr>
          </a:p>
        </p:txBody>
      </p:sp>
      <p:sp>
        <p:nvSpPr>
          <p:cNvPr id="13" name="文本框 12"/>
          <p:cNvSpPr txBox="1"/>
          <p:nvPr/>
        </p:nvSpPr>
        <p:spPr>
          <a:xfrm>
            <a:off x="4579620" y="160020"/>
            <a:ext cx="965835" cy="398780"/>
          </a:xfrm>
          <a:prstGeom prst="rect">
            <a:avLst/>
          </a:prstGeom>
          <a:noFill/>
        </p:spPr>
        <p:txBody>
          <a:bodyPr wrap="square" rtlCol="0">
            <a:spAutoFit/>
          </a:bodyPr>
          <a:p>
            <a:r>
              <a:rPr lang="zh-CN" altLang="en-US" sz="2000" b="1">
                <a:solidFill>
                  <a:schemeClr val="accent2">
                    <a:lumMod val="50000"/>
                  </a:schemeClr>
                </a:solidFill>
              </a:rPr>
              <a:t>名词</a:t>
            </a:r>
            <a:endParaRPr lang="zh-CN" altLang="en-US" sz="2000" b="1">
              <a:solidFill>
                <a:schemeClr val="accent2">
                  <a:lumMod val="50000"/>
                </a:schemeClr>
              </a:solidFill>
            </a:endParaRPr>
          </a:p>
        </p:txBody>
      </p:sp>
      <p:grpSp>
        <p:nvGrpSpPr>
          <p:cNvPr id="14" name="组合 13"/>
          <p:cNvGrpSpPr/>
          <p:nvPr/>
        </p:nvGrpSpPr>
        <p:grpSpPr>
          <a:xfrm>
            <a:off x="5281682" y="6037969"/>
            <a:ext cx="720670" cy="642272"/>
            <a:chOff x="4438248" y="5510779"/>
            <a:chExt cx="720670" cy="642272"/>
          </a:xfrm>
        </p:grpSpPr>
        <p:sp>
          <p:nvSpPr>
            <p:cNvPr id="15" name="圆角矩形 14"/>
            <p:cNvSpPr/>
            <p:nvPr/>
          </p:nvSpPr>
          <p:spPr>
            <a:xfrm>
              <a:off x="4460144" y="5510779"/>
              <a:ext cx="673167" cy="642272"/>
            </a:xfrm>
            <a:prstGeom prst="roundRect">
              <a:avLst>
                <a:gd name="adj" fmla="val 11351"/>
              </a:avLst>
            </a:prstGeom>
            <a:solidFill>
              <a:schemeClr val="accent2">
                <a:lumMod val="50000"/>
              </a:schemeClr>
            </a:solidFill>
            <a:ln w="444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16" name="文本框 15"/>
            <p:cNvSpPr txBox="1"/>
            <p:nvPr/>
          </p:nvSpPr>
          <p:spPr>
            <a:xfrm>
              <a:off x="4438248" y="5608449"/>
              <a:ext cx="720670" cy="460375"/>
            </a:xfrm>
            <a:prstGeom prst="rect">
              <a:avLst/>
            </a:prstGeom>
            <a:noFill/>
          </p:spPr>
          <p:txBody>
            <a:bodyPr wrap="square" rtlCol="0">
              <a:spAutoFit/>
            </a:bodyPr>
            <a:p>
              <a:pPr algn="ctr"/>
              <a:r>
                <a:rPr lang="en-US" altLang="zh-CN" sz="2400" b="1" dirty="0" smtClean="0">
                  <a:solidFill>
                    <a:schemeClr val="bg1"/>
                  </a:solidFill>
                </a:rPr>
                <a:t>07</a:t>
              </a:r>
              <a:endParaRPr lang="zh-CN" altLang="en-US" sz="2400" b="1" dirty="0">
                <a:solidFill>
                  <a:schemeClr val="bg1"/>
                </a:solidFill>
              </a:endParaRPr>
            </a:p>
          </p:txBody>
        </p:sp>
      </p:grpSp>
      <p:sp>
        <p:nvSpPr>
          <p:cNvPr id="17" name="文本框 16"/>
          <p:cNvSpPr txBox="1"/>
          <p:nvPr/>
        </p:nvSpPr>
        <p:spPr>
          <a:xfrm>
            <a:off x="6259730" y="6038102"/>
            <a:ext cx="2791715" cy="460375"/>
          </a:xfrm>
          <a:prstGeom prst="rect">
            <a:avLst/>
          </a:prstGeom>
          <a:noFill/>
        </p:spPr>
        <p:txBody>
          <a:bodyPr wrap="square" rtlCol="0">
            <a:spAutoFit/>
          </a:bodyPr>
          <a:p>
            <a:r>
              <a:rPr lang="zh-CN" altLang="en-US" sz="2400" b="1" spc="300" dirty="0" smtClean="0">
                <a:solidFill>
                  <a:schemeClr val="bg1"/>
                </a:solidFill>
              </a:rPr>
              <a:t>结论；结果</a:t>
            </a:r>
            <a:endParaRPr lang="zh-CN" altLang="en-US" sz="2400" b="1" spc="300" dirty="0" smtClean="0">
              <a:solidFill>
                <a:schemeClr val="bg1"/>
              </a:solidFill>
            </a:endParaRPr>
          </a:p>
        </p:txBody>
      </p:sp>
      <p:sp>
        <p:nvSpPr>
          <p:cNvPr id="18" name="矩形 17"/>
          <p:cNvSpPr/>
          <p:nvPr/>
        </p:nvSpPr>
        <p:spPr>
          <a:xfrm>
            <a:off x="6272223" y="6498687"/>
            <a:ext cx="2404480" cy="275590"/>
          </a:xfrm>
          <a:prstGeom prst="rect">
            <a:avLst/>
          </a:prstGeom>
        </p:spPr>
        <p:txBody>
          <a:bodyPr wrap="square">
            <a:spAutoFit/>
          </a:bodyPr>
          <a:p>
            <a:r>
              <a:rPr lang="en-US" altLang="zh-CN" sz="1200" dirty="0" smtClean="0">
                <a:solidFill>
                  <a:schemeClr val="bg1"/>
                </a:solidFill>
              </a:rPr>
              <a:t>ending; result</a:t>
            </a:r>
            <a:endParaRPr lang="en-US" altLang="zh-CN" sz="1200" dirty="0" smtClean="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3" presetClass="entr" presetSubtype="288" fill="hold" nodeType="withEffect">
                                  <p:stCondLst>
                                    <p:cond delay="110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strVal val="4/3*#ppt_w"/>
                                          </p:val>
                                        </p:tav>
                                        <p:tav tm="100000">
                                          <p:val>
                                            <p:strVal val="#ppt_w"/>
                                          </p:val>
                                        </p:tav>
                                      </p:tavLst>
                                    </p:anim>
                                    <p:anim calcmode="lin" valueType="num">
                                      <p:cBhvr>
                                        <p:cTn id="19" dur="500" fill="hold"/>
                                        <p:tgtEl>
                                          <p:spTgt spid="91"/>
                                        </p:tgtEl>
                                        <p:attrNameLst>
                                          <p:attrName>ppt_h</p:attrName>
                                        </p:attrNameLst>
                                      </p:cBhvr>
                                      <p:tavLst>
                                        <p:tav tm="0">
                                          <p:val>
                                            <p:strVal val="4/3*#ppt_h"/>
                                          </p:val>
                                        </p:tav>
                                        <p:tav tm="100000">
                                          <p:val>
                                            <p:strVal val="#ppt_h"/>
                                          </p:val>
                                        </p:tav>
                                      </p:tavLst>
                                    </p:anim>
                                  </p:childTnLst>
                                </p:cTn>
                              </p:par>
                              <p:par>
                                <p:cTn id="20" presetID="17" presetClass="entr" presetSubtype="8" fill="hold" grpId="0" nodeType="withEffect">
                                  <p:stCondLst>
                                    <p:cond delay="130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ppt_x</p:attrName>
                                        </p:attrNameLst>
                                      </p:cBhvr>
                                      <p:tavLst>
                                        <p:tav tm="0">
                                          <p:val>
                                            <p:strVal val="#ppt_x-#ppt_w/2"/>
                                          </p:val>
                                        </p:tav>
                                        <p:tav tm="100000">
                                          <p:val>
                                            <p:strVal val="#ppt_x"/>
                                          </p:val>
                                        </p:tav>
                                      </p:tavLst>
                                    </p:anim>
                                    <p:anim calcmode="lin" valueType="num">
                                      <p:cBhvr>
                                        <p:cTn id="23" dur="500" fill="hold"/>
                                        <p:tgtEl>
                                          <p:spTgt spid="106"/>
                                        </p:tgtEl>
                                        <p:attrNameLst>
                                          <p:attrName>ppt_y</p:attrName>
                                        </p:attrNameLst>
                                      </p:cBhvr>
                                      <p:tavLst>
                                        <p:tav tm="0">
                                          <p:val>
                                            <p:strVal val="#ppt_y"/>
                                          </p:val>
                                        </p:tav>
                                        <p:tav tm="100000">
                                          <p:val>
                                            <p:strVal val="#ppt_y"/>
                                          </p:val>
                                        </p:tav>
                                      </p:tavLst>
                                    </p:anim>
                                    <p:anim calcmode="lin" valueType="num">
                                      <p:cBhvr>
                                        <p:cTn id="24" dur="500" fill="hold"/>
                                        <p:tgtEl>
                                          <p:spTgt spid="106"/>
                                        </p:tgtEl>
                                        <p:attrNameLst>
                                          <p:attrName>ppt_w</p:attrName>
                                        </p:attrNameLst>
                                      </p:cBhvr>
                                      <p:tavLst>
                                        <p:tav tm="0">
                                          <p:val>
                                            <p:fltVal val="0"/>
                                          </p:val>
                                        </p:tav>
                                        <p:tav tm="100000">
                                          <p:val>
                                            <p:strVal val="#ppt_w"/>
                                          </p:val>
                                        </p:tav>
                                      </p:tavLst>
                                    </p:anim>
                                    <p:anim calcmode="lin" valueType="num">
                                      <p:cBhvr>
                                        <p:cTn id="25" dur="500" fill="hold"/>
                                        <p:tgtEl>
                                          <p:spTgt spid="106"/>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13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23" presetClass="entr" presetSubtype="288" fill="hold" nodeType="withEffect">
                                  <p:stCondLst>
                                    <p:cond delay="170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strVal val="4/3*#ppt_w"/>
                                          </p:val>
                                        </p:tav>
                                        <p:tav tm="100000">
                                          <p:val>
                                            <p:strVal val="#ppt_w"/>
                                          </p:val>
                                        </p:tav>
                                      </p:tavLst>
                                    </p:anim>
                                    <p:anim calcmode="lin" valueType="num">
                                      <p:cBhvr>
                                        <p:cTn id="32" dur="500" fill="hold"/>
                                        <p:tgtEl>
                                          <p:spTgt spid="94"/>
                                        </p:tgtEl>
                                        <p:attrNameLst>
                                          <p:attrName>ppt_h</p:attrName>
                                        </p:attrNameLst>
                                      </p:cBhvr>
                                      <p:tavLst>
                                        <p:tav tm="0">
                                          <p:val>
                                            <p:strVal val="4/3*#ppt_h"/>
                                          </p:val>
                                        </p:tav>
                                        <p:tav tm="100000">
                                          <p:val>
                                            <p:strVal val="#ppt_h"/>
                                          </p:val>
                                        </p:tav>
                                      </p:tavLst>
                                    </p:anim>
                                  </p:childTnLst>
                                </p:cTn>
                              </p:par>
                              <p:par>
                                <p:cTn id="33" presetID="17" presetClass="entr" presetSubtype="8" fill="hold" grpId="0" nodeType="withEffect">
                                  <p:stCondLst>
                                    <p:cond delay="1900"/>
                                  </p:stCondLst>
                                  <p:childTnLst>
                                    <p:set>
                                      <p:cBhvr>
                                        <p:cTn id="34" dur="1" fill="hold">
                                          <p:stCondLst>
                                            <p:cond delay="0"/>
                                          </p:stCondLst>
                                        </p:cTn>
                                        <p:tgtEl>
                                          <p:spTgt spid="107"/>
                                        </p:tgtEl>
                                        <p:attrNameLst>
                                          <p:attrName>style.visibility</p:attrName>
                                        </p:attrNameLst>
                                      </p:cBhvr>
                                      <p:to>
                                        <p:strVal val="visible"/>
                                      </p:to>
                                    </p:set>
                                    <p:anim calcmode="lin" valueType="num">
                                      <p:cBhvr>
                                        <p:cTn id="35" dur="500" fill="hold"/>
                                        <p:tgtEl>
                                          <p:spTgt spid="107"/>
                                        </p:tgtEl>
                                        <p:attrNameLst>
                                          <p:attrName>ppt_x</p:attrName>
                                        </p:attrNameLst>
                                      </p:cBhvr>
                                      <p:tavLst>
                                        <p:tav tm="0">
                                          <p:val>
                                            <p:strVal val="#ppt_x-#ppt_w/2"/>
                                          </p:val>
                                        </p:tav>
                                        <p:tav tm="100000">
                                          <p:val>
                                            <p:strVal val="#ppt_x"/>
                                          </p:val>
                                        </p:tav>
                                      </p:tavLst>
                                    </p:anim>
                                    <p:anim calcmode="lin" valueType="num">
                                      <p:cBhvr>
                                        <p:cTn id="36" dur="500" fill="hold"/>
                                        <p:tgtEl>
                                          <p:spTgt spid="107"/>
                                        </p:tgtEl>
                                        <p:attrNameLst>
                                          <p:attrName>ppt_y</p:attrName>
                                        </p:attrNameLst>
                                      </p:cBhvr>
                                      <p:tavLst>
                                        <p:tav tm="0">
                                          <p:val>
                                            <p:strVal val="#ppt_y"/>
                                          </p:val>
                                        </p:tav>
                                        <p:tav tm="100000">
                                          <p:val>
                                            <p:strVal val="#ppt_y"/>
                                          </p:val>
                                        </p:tav>
                                      </p:tavLst>
                                    </p:anim>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strVal val="#ppt_h"/>
                                          </p:val>
                                        </p:tav>
                                        <p:tav tm="100000">
                                          <p:val>
                                            <p:strVal val="#ppt_h"/>
                                          </p:val>
                                        </p:tav>
                                      </p:tavLst>
                                    </p:anim>
                                  </p:childTnLst>
                                </p:cTn>
                              </p:par>
                              <p:par>
                                <p:cTn id="39" presetID="10" presetClass="entr" presetSubtype="0" fill="hold" grpId="0" nodeType="withEffect">
                                  <p:stCondLst>
                                    <p:cond delay="190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500"/>
                                        <p:tgtEl>
                                          <p:spTgt spid="112"/>
                                        </p:tgtEl>
                                      </p:cBhvr>
                                    </p:animEffect>
                                  </p:childTnLst>
                                </p:cTn>
                              </p:par>
                              <p:par>
                                <p:cTn id="42" presetID="23" presetClass="entr" presetSubtype="288" fill="hold" nodeType="withEffect">
                                  <p:stCondLst>
                                    <p:cond delay="2300"/>
                                  </p:stCondLst>
                                  <p:childTnLst>
                                    <p:set>
                                      <p:cBhvr>
                                        <p:cTn id="43" dur="1" fill="hold">
                                          <p:stCondLst>
                                            <p:cond delay="0"/>
                                          </p:stCondLst>
                                        </p:cTn>
                                        <p:tgtEl>
                                          <p:spTgt spid="97"/>
                                        </p:tgtEl>
                                        <p:attrNameLst>
                                          <p:attrName>style.visibility</p:attrName>
                                        </p:attrNameLst>
                                      </p:cBhvr>
                                      <p:to>
                                        <p:strVal val="visible"/>
                                      </p:to>
                                    </p:set>
                                    <p:anim calcmode="lin" valueType="num">
                                      <p:cBhvr>
                                        <p:cTn id="44" dur="500" fill="hold"/>
                                        <p:tgtEl>
                                          <p:spTgt spid="97"/>
                                        </p:tgtEl>
                                        <p:attrNameLst>
                                          <p:attrName>ppt_w</p:attrName>
                                        </p:attrNameLst>
                                      </p:cBhvr>
                                      <p:tavLst>
                                        <p:tav tm="0">
                                          <p:val>
                                            <p:strVal val="4/3*#ppt_w"/>
                                          </p:val>
                                        </p:tav>
                                        <p:tav tm="100000">
                                          <p:val>
                                            <p:strVal val="#ppt_w"/>
                                          </p:val>
                                        </p:tav>
                                      </p:tavLst>
                                    </p:anim>
                                    <p:anim calcmode="lin" valueType="num">
                                      <p:cBhvr>
                                        <p:cTn id="45" dur="500" fill="hold"/>
                                        <p:tgtEl>
                                          <p:spTgt spid="97"/>
                                        </p:tgtEl>
                                        <p:attrNameLst>
                                          <p:attrName>ppt_h</p:attrName>
                                        </p:attrNameLst>
                                      </p:cBhvr>
                                      <p:tavLst>
                                        <p:tav tm="0">
                                          <p:val>
                                            <p:strVal val="4/3*#ppt_h"/>
                                          </p:val>
                                        </p:tav>
                                        <p:tav tm="100000">
                                          <p:val>
                                            <p:strVal val="#ppt_h"/>
                                          </p:val>
                                        </p:tav>
                                      </p:tavLst>
                                    </p:anim>
                                  </p:childTnLst>
                                </p:cTn>
                              </p:par>
                              <p:par>
                                <p:cTn id="46" presetID="17" presetClass="entr" presetSubtype="8" fill="hold" grpId="0" nodeType="withEffect">
                                  <p:stCondLst>
                                    <p:cond delay="250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ppt_x</p:attrName>
                                        </p:attrNameLst>
                                      </p:cBhvr>
                                      <p:tavLst>
                                        <p:tav tm="0">
                                          <p:val>
                                            <p:strVal val="#ppt_x-#ppt_w/2"/>
                                          </p:val>
                                        </p:tav>
                                        <p:tav tm="100000">
                                          <p:val>
                                            <p:strVal val="#ppt_x"/>
                                          </p:val>
                                        </p:tav>
                                      </p:tavLst>
                                    </p:anim>
                                    <p:anim calcmode="lin" valueType="num">
                                      <p:cBhvr>
                                        <p:cTn id="49" dur="500" fill="hold"/>
                                        <p:tgtEl>
                                          <p:spTgt spid="108"/>
                                        </p:tgtEl>
                                        <p:attrNameLst>
                                          <p:attrName>ppt_y</p:attrName>
                                        </p:attrNameLst>
                                      </p:cBhvr>
                                      <p:tavLst>
                                        <p:tav tm="0">
                                          <p:val>
                                            <p:strVal val="#ppt_y"/>
                                          </p:val>
                                        </p:tav>
                                        <p:tav tm="100000">
                                          <p:val>
                                            <p:strVal val="#ppt_y"/>
                                          </p:val>
                                        </p:tav>
                                      </p:tavLst>
                                    </p:anim>
                                    <p:anim calcmode="lin" valueType="num">
                                      <p:cBhvr>
                                        <p:cTn id="50" dur="500" fill="hold"/>
                                        <p:tgtEl>
                                          <p:spTgt spid="108"/>
                                        </p:tgtEl>
                                        <p:attrNameLst>
                                          <p:attrName>ppt_w</p:attrName>
                                        </p:attrNameLst>
                                      </p:cBhvr>
                                      <p:tavLst>
                                        <p:tav tm="0">
                                          <p:val>
                                            <p:fltVal val="0"/>
                                          </p:val>
                                        </p:tav>
                                        <p:tav tm="100000">
                                          <p:val>
                                            <p:strVal val="#ppt_w"/>
                                          </p:val>
                                        </p:tav>
                                      </p:tavLst>
                                    </p:anim>
                                    <p:anim calcmode="lin" valueType="num">
                                      <p:cBhvr>
                                        <p:cTn id="51" dur="500" fill="hold"/>
                                        <p:tgtEl>
                                          <p:spTgt spid="108"/>
                                        </p:tgtEl>
                                        <p:attrNameLst>
                                          <p:attrName>ppt_h</p:attrName>
                                        </p:attrNameLst>
                                      </p:cBhvr>
                                      <p:tavLst>
                                        <p:tav tm="0">
                                          <p:val>
                                            <p:strVal val="#ppt_h"/>
                                          </p:val>
                                        </p:tav>
                                        <p:tav tm="100000">
                                          <p:val>
                                            <p:strVal val="#ppt_h"/>
                                          </p:val>
                                        </p:tav>
                                      </p:tavLst>
                                    </p:anim>
                                  </p:childTnLst>
                                </p:cTn>
                              </p:par>
                              <p:par>
                                <p:cTn id="52" presetID="10" presetClass="entr" presetSubtype="0" fill="hold" grpId="0" nodeType="withEffect">
                                  <p:stCondLst>
                                    <p:cond delay="2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
                                        <p:tgtEl>
                                          <p:spTgt spid="113"/>
                                        </p:tgtEl>
                                      </p:cBhvr>
                                    </p:animEffect>
                                  </p:childTnLst>
                                </p:cTn>
                              </p:par>
                              <p:par>
                                <p:cTn id="55" presetID="23" presetClass="entr" presetSubtype="288" fill="hold" nodeType="withEffect">
                                  <p:stCondLst>
                                    <p:cond delay="2900"/>
                                  </p:stCondLst>
                                  <p:childTnLst>
                                    <p:set>
                                      <p:cBhvr>
                                        <p:cTn id="56" dur="1" fill="hold">
                                          <p:stCondLst>
                                            <p:cond delay="0"/>
                                          </p:stCondLst>
                                        </p:cTn>
                                        <p:tgtEl>
                                          <p:spTgt spid="100"/>
                                        </p:tgtEl>
                                        <p:attrNameLst>
                                          <p:attrName>style.visibility</p:attrName>
                                        </p:attrNameLst>
                                      </p:cBhvr>
                                      <p:to>
                                        <p:strVal val="visible"/>
                                      </p:to>
                                    </p:set>
                                    <p:anim calcmode="lin" valueType="num">
                                      <p:cBhvr>
                                        <p:cTn id="57" dur="500" fill="hold"/>
                                        <p:tgtEl>
                                          <p:spTgt spid="100"/>
                                        </p:tgtEl>
                                        <p:attrNameLst>
                                          <p:attrName>ppt_w</p:attrName>
                                        </p:attrNameLst>
                                      </p:cBhvr>
                                      <p:tavLst>
                                        <p:tav tm="0">
                                          <p:val>
                                            <p:strVal val="4/3*#ppt_w"/>
                                          </p:val>
                                        </p:tav>
                                        <p:tav tm="100000">
                                          <p:val>
                                            <p:strVal val="#ppt_w"/>
                                          </p:val>
                                        </p:tav>
                                      </p:tavLst>
                                    </p:anim>
                                    <p:anim calcmode="lin" valueType="num">
                                      <p:cBhvr>
                                        <p:cTn id="58" dur="500" fill="hold"/>
                                        <p:tgtEl>
                                          <p:spTgt spid="100"/>
                                        </p:tgtEl>
                                        <p:attrNameLst>
                                          <p:attrName>ppt_h</p:attrName>
                                        </p:attrNameLst>
                                      </p:cBhvr>
                                      <p:tavLst>
                                        <p:tav tm="0">
                                          <p:val>
                                            <p:strVal val="4/3*#ppt_h"/>
                                          </p:val>
                                        </p:tav>
                                        <p:tav tm="100000">
                                          <p:val>
                                            <p:strVal val="#ppt_h"/>
                                          </p:val>
                                        </p:tav>
                                      </p:tavLst>
                                    </p:anim>
                                  </p:childTnLst>
                                </p:cTn>
                              </p:par>
                              <p:par>
                                <p:cTn id="59" presetID="17" presetClass="entr" presetSubtype="8" fill="hold" grpId="0" nodeType="withEffect">
                                  <p:stCondLst>
                                    <p:cond delay="310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ppt_x</p:attrName>
                                        </p:attrNameLst>
                                      </p:cBhvr>
                                      <p:tavLst>
                                        <p:tav tm="0">
                                          <p:val>
                                            <p:strVal val="#ppt_x-#ppt_w/2"/>
                                          </p:val>
                                        </p:tav>
                                        <p:tav tm="100000">
                                          <p:val>
                                            <p:strVal val="#ppt_x"/>
                                          </p:val>
                                        </p:tav>
                                      </p:tavLst>
                                    </p:anim>
                                    <p:anim calcmode="lin" valueType="num">
                                      <p:cBhvr>
                                        <p:cTn id="62" dur="500" fill="hold"/>
                                        <p:tgtEl>
                                          <p:spTgt spid="109"/>
                                        </p:tgtEl>
                                        <p:attrNameLst>
                                          <p:attrName>ppt_y</p:attrName>
                                        </p:attrNameLst>
                                      </p:cBhvr>
                                      <p:tavLst>
                                        <p:tav tm="0">
                                          <p:val>
                                            <p:strVal val="#ppt_y"/>
                                          </p:val>
                                        </p:tav>
                                        <p:tav tm="100000">
                                          <p:val>
                                            <p:strVal val="#ppt_y"/>
                                          </p:val>
                                        </p:tav>
                                      </p:tavLst>
                                    </p:anim>
                                    <p:anim calcmode="lin" valueType="num">
                                      <p:cBhvr>
                                        <p:cTn id="63" dur="500" fill="hold"/>
                                        <p:tgtEl>
                                          <p:spTgt spid="109"/>
                                        </p:tgtEl>
                                        <p:attrNameLst>
                                          <p:attrName>ppt_w</p:attrName>
                                        </p:attrNameLst>
                                      </p:cBhvr>
                                      <p:tavLst>
                                        <p:tav tm="0">
                                          <p:val>
                                            <p:fltVal val="0"/>
                                          </p:val>
                                        </p:tav>
                                        <p:tav tm="100000">
                                          <p:val>
                                            <p:strVal val="#ppt_w"/>
                                          </p:val>
                                        </p:tav>
                                      </p:tavLst>
                                    </p:anim>
                                    <p:anim calcmode="lin" valueType="num">
                                      <p:cBhvr>
                                        <p:cTn id="64" dur="500" fill="hold"/>
                                        <p:tgtEl>
                                          <p:spTgt spid="109"/>
                                        </p:tgtEl>
                                        <p:attrNameLst>
                                          <p:attrName>ppt_h</p:attrName>
                                        </p:attrNameLst>
                                      </p:cBhvr>
                                      <p:tavLst>
                                        <p:tav tm="0">
                                          <p:val>
                                            <p:strVal val="#ppt_h"/>
                                          </p:val>
                                        </p:tav>
                                        <p:tav tm="100000">
                                          <p:val>
                                            <p:strVal val="#ppt_h"/>
                                          </p:val>
                                        </p:tav>
                                      </p:tavLst>
                                    </p:anim>
                                  </p:childTnLst>
                                </p:cTn>
                              </p:par>
                              <p:par>
                                <p:cTn id="65" presetID="10" presetClass="entr" presetSubtype="0" fill="hold" grpId="0" nodeType="withEffect">
                                  <p:stCondLst>
                                    <p:cond delay="31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3" presetClass="entr" presetSubtype="288" fill="hold" nodeType="withEffect">
                                  <p:stCondLst>
                                    <p:cond delay="35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4/3*#ppt_w"/>
                                          </p:val>
                                        </p:tav>
                                        <p:tav tm="100000">
                                          <p:val>
                                            <p:strVal val="#ppt_w"/>
                                          </p:val>
                                        </p:tav>
                                      </p:tavLst>
                                    </p:anim>
                                    <p:anim calcmode="lin" valueType="num">
                                      <p:cBhvr>
                                        <p:cTn id="71" dur="500" fill="hold"/>
                                        <p:tgtEl>
                                          <p:spTgt spid="103"/>
                                        </p:tgtEl>
                                        <p:attrNameLst>
                                          <p:attrName>ppt_h</p:attrName>
                                        </p:attrNameLst>
                                      </p:cBhvr>
                                      <p:tavLst>
                                        <p:tav tm="0">
                                          <p:val>
                                            <p:strVal val="4/3*#ppt_h"/>
                                          </p:val>
                                        </p:tav>
                                        <p:tav tm="100000">
                                          <p:val>
                                            <p:strVal val="#ppt_h"/>
                                          </p:val>
                                        </p:tav>
                                      </p:tavLst>
                                    </p:anim>
                                  </p:childTnLst>
                                </p:cTn>
                              </p:par>
                              <p:par>
                                <p:cTn id="72" presetID="17" presetClass="entr" presetSubtype="8" fill="hold" grpId="0" nodeType="withEffect">
                                  <p:stCondLst>
                                    <p:cond delay="3700"/>
                                  </p:stCondLst>
                                  <p:childTnLst>
                                    <p:set>
                                      <p:cBhvr>
                                        <p:cTn id="73" dur="1" fill="hold">
                                          <p:stCondLst>
                                            <p:cond delay="0"/>
                                          </p:stCondLst>
                                        </p:cTn>
                                        <p:tgtEl>
                                          <p:spTgt spid="110"/>
                                        </p:tgtEl>
                                        <p:attrNameLst>
                                          <p:attrName>style.visibility</p:attrName>
                                        </p:attrNameLst>
                                      </p:cBhvr>
                                      <p:to>
                                        <p:strVal val="visible"/>
                                      </p:to>
                                    </p:set>
                                    <p:anim calcmode="lin" valueType="num">
                                      <p:cBhvr>
                                        <p:cTn id="74" dur="500" fill="hold"/>
                                        <p:tgtEl>
                                          <p:spTgt spid="110"/>
                                        </p:tgtEl>
                                        <p:attrNameLst>
                                          <p:attrName>ppt_x</p:attrName>
                                        </p:attrNameLst>
                                      </p:cBhvr>
                                      <p:tavLst>
                                        <p:tav tm="0">
                                          <p:val>
                                            <p:strVal val="#ppt_x-#ppt_w/2"/>
                                          </p:val>
                                        </p:tav>
                                        <p:tav tm="100000">
                                          <p:val>
                                            <p:strVal val="#ppt_x"/>
                                          </p:val>
                                        </p:tav>
                                      </p:tavLst>
                                    </p:anim>
                                    <p:anim calcmode="lin" valueType="num">
                                      <p:cBhvr>
                                        <p:cTn id="75" dur="500" fill="hold"/>
                                        <p:tgtEl>
                                          <p:spTgt spid="110"/>
                                        </p:tgtEl>
                                        <p:attrNameLst>
                                          <p:attrName>ppt_y</p:attrName>
                                        </p:attrNameLst>
                                      </p:cBhvr>
                                      <p:tavLst>
                                        <p:tav tm="0">
                                          <p:val>
                                            <p:strVal val="#ppt_y"/>
                                          </p:val>
                                        </p:tav>
                                        <p:tav tm="100000">
                                          <p:val>
                                            <p:strVal val="#ppt_y"/>
                                          </p:val>
                                        </p:tav>
                                      </p:tavLst>
                                    </p:anim>
                                    <p:anim calcmode="lin" valueType="num">
                                      <p:cBhvr>
                                        <p:cTn id="76" dur="500" fill="hold"/>
                                        <p:tgtEl>
                                          <p:spTgt spid="110"/>
                                        </p:tgtEl>
                                        <p:attrNameLst>
                                          <p:attrName>ppt_w</p:attrName>
                                        </p:attrNameLst>
                                      </p:cBhvr>
                                      <p:tavLst>
                                        <p:tav tm="0">
                                          <p:val>
                                            <p:fltVal val="0"/>
                                          </p:val>
                                        </p:tav>
                                        <p:tav tm="100000">
                                          <p:val>
                                            <p:strVal val="#ppt_w"/>
                                          </p:val>
                                        </p:tav>
                                      </p:tavLst>
                                    </p:anim>
                                    <p:anim calcmode="lin" valueType="num">
                                      <p:cBhvr>
                                        <p:cTn id="77" dur="500" fill="hold"/>
                                        <p:tgtEl>
                                          <p:spTgt spid="110"/>
                                        </p:tgtEl>
                                        <p:attrNameLst>
                                          <p:attrName>ppt_h</p:attrName>
                                        </p:attrNameLst>
                                      </p:cBhvr>
                                      <p:tavLst>
                                        <p:tav tm="0">
                                          <p:val>
                                            <p:strVal val="#ppt_h"/>
                                          </p:val>
                                        </p:tav>
                                        <p:tav tm="100000">
                                          <p:val>
                                            <p:strVal val="#ppt_h"/>
                                          </p:val>
                                        </p:tav>
                                      </p:tavLst>
                                    </p:anim>
                                  </p:childTnLst>
                                </p:cTn>
                              </p:par>
                              <p:par>
                                <p:cTn id="78" presetID="10" presetClass="entr" presetSubtype="0" fill="hold" grpId="0" nodeType="withEffect">
                                  <p:stCondLst>
                                    <p:cond delay="3700"/>
                                  </p:stCondLst>
                                  <p:childTnLst>
                                    <p:set>
                                      <p:cBhvr>
                                        <p:cTn id="79" dur="1" fill="hold">
                                          <p:stCondLst>
                                            <p:cond delay="0"/>
                                          </p:stCondLst>
                                        </p:cTn>
                                        <p:tgtEl>
                                          <p:spTgt spid="115"/>
                                        </p:tgtEl>
                                        <p:attrNameLst>
                                          <p:attrName>style.visibility</p:attrName>
                                        </p:attrNameLst>
                                      </p:cBhvr>
                                      <p:to>
                                        <p:strVal val="visible"/>
                                      </p:to>
                                    </p:set>
                                    <p:animEffect transition="in" filter="fade">
                                      <p:cBhvr>
                                        <p:cTn id="80" dur="500"/>
                                        <p:tgtEl>
                                          <p:spTgt spid="115"/>
                                        </p:tgtEl>
                                      </p:cBhvr>
                                    </p:animEffect>
                                  </p:childTnLst>
                                </p:cTn>
                              </p:par>
                              <p:par>
                                <p:cTn id="81" presetID="23" presetClass="entr" presetSubtype="288" fill="hold" nodeType="withEffect">
                                  <p:stCondLst>
                                    <p:cond delay="110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strVal val="4/3*#ppt_w"/>
                                          </p:val>
                                        </p:tav>
                                        <p:tav tm="100000">
                                          <p:val>
                                            <p:strVal val="#ppt_w"/>
                                          </p:val>
                                        </p:tav>
                                      </p:tavLst>
                                    </p:anim>
                                    <p:anim calcmode="lin" valueType="num">
                                      <p:cBhvr>
                                        <p:cTn id="84" dur="500" fill="hold"/>
                                        <p:tgtEl>
                                          <p:spTgt spid="5"/>
                                        </p:tgtEl>
                                        <p:attrNameLst>
                                          <p:attrName>ppt_h</p:attrName>
                                        </p:attrNameLst>
                                      </p:cBhvr>
                                      <p:tavLst>
                                        <p:tav tm="0">
                                          <p:val>
                                            <p:strVal val="4/3*#ppt_h"/>
                                          </p:val>
                                        </p:tav>
                                        <p:tav tm="100000">
                                          <p:val>
                                            <p:strVal val="#ppt_h"/>
                                          </p:val>
                                        </p:tav>
                                      </p:tavLst>
                                    </p:anim>
                                  </p:childTnLst>
                                </p:cTn>
                              </p:par>
                              <p:par>
                                <p:cTn id="85" presetID="17" presetClass="entr" presetSubtype="8" fill="hold" grpId="0" nodeType="withEffect">
                                  <p:stCondLst>
                                    <p:cond delay="130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ppt_x</p:attrName>
                                        </p:attrNameLst>
                                      </p:cBhvr>
                                      <p:tavLst>
                                        <p:tav tm="0">
                                          <p:val>
                                            <p:strVal val="#ppt_x-#ppt_w/2"/>
                                          </p:val>
                                        </p:tav>
                                        <p:tav tm="100000">
                                          <p:val>
                                            <p:strVal val="#ppt_x"/>
                                          </p:val>
                                        </p:tav>
                                      </p:tavLst>
                                    </p:anim>
                                    <p:anim calcmode="lin" valueType="num">
                                      <p:cBhvr>
                                        <p:cTn id="88" dur="500" fill="hold"/>
                                        <p:tgtEl>
                                          <p:spTgt spid="11"/>
                                        </p:tgtEl>
                                        <p:attrNameLst>
                                          <p:attrName>ppt_y</p:attrName>
                                        </p:attrNameLst>
                                      </p:cBhvr>
                                      <p:tavLst>
                                        <p:tav tm="0">
                                          <p:val>
                                            <p:strVal val="#ppt_y"/>
                                          </p:val>
                                        </p:tav>
                                        <p:tav tm="100000">
                                          <p:val>
                                            <p:strVal val="#ppt_y"/>
                                          </p:val>
                                        </p:tav>
                                      </p:tavLst>
                                    </p:anim>
                                    <p:anim calcmode="lin" valueType="num">
                                      <p:cBhvr>
                                        <p:cTn id="89" dur="500" fill="hold"/>
                                        <p:tgtEl>
                                          <p:spTgt spid="11"/>
                                        </p:tgtEl>
                                        <p:attrNameLst>
                                          <p:attrName>ppt_w</p:attrName>
                                        </p:attrNameLst>
                                      </p:cBhvr>
                                      <p:tavLst>
                                        <p:tav tm="0">
                                          <p:val>
                                            <p:fltVal val="0"/>
                                          </p:val>
                                        </p:tav>
                                        <p:tav tm="100000">
                                          <p:val>
                                            <p:strVal val="#ppt_w"/>
                                          </p:val>
                                        </p:tav>
                                      </p:tavLst>
                                    </p:anim>
                                    <p:anim calcmode="lin" valueType="num">
                                      <p:cBhvr>
                                        <p:cTn id="90" dur="500" fill="hold"/>
                                        <p:tgtEl>
                                          <p:spTgt spid="11"/>
                                        </p:tgtEl>
                                        <p:attrNameLst>
                                          <p:attrName>ppt_h</p:attrName>
                                        </p:attrNameLst>
                                      </p:cBhvr>
                                      <p:tavLst>
                                        <p:tav tm="0">
                                          <p:val>
                                            <p:strVal val="#ppt_h"/>
                                          </p:val>
                                        </p:tav>
                                        <p:tav tm="100000">
                                          <p:val>
                                            <p:strVal val="#ppt_h"/>
                                          </p:val>
                                        </p:tav>
                                      </p:tavLst>
                                    </p:anim>
                                  </p:childTnLst>
                                </p:cTn>
                              </p:par>
                              <p:par>
                                <p:cTn id="91" presetID="10" presetClass="entr" presetSubtype="0" fill="hold" grpId="0" nodeType="withEffect">
                                  <p:stCondLst>
                                    <p:cond delay="13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23" presetClass="entr" presetSubtype="288" fill="hold" nodeType="withEffect">
                                  <p:stCondLst>
                                    <p:cond delay="3500"/>
                                  </p:stCondLst>
                                  <p:childTnLst>
                                    <p:set>
                                      <p:cBhvr>
                                        <p:cTn id="95" dur="1" fill="hold">
                                          <p:stCondLst>
                                            <p:cond delay="0"/>
                                          </p:stCondLst>
                                        </p:cTn>
                                        <p:tgtEl>
                                          <p:spTgt spid="14"/>
                                        </p:tgtEl>
                                        <p:attrNameLst>
                                          <p:attrName>style.visibility</p:attrName>
                                        </p:attrNameLst>
                                      </p:cBhvr>
                                      <p:to>
                                        <p:strVal val="visible"/>
                                      </p:to>
                                    </p:set>
                                    <p:anim calcmode="lin" valueType="num">
                                      <p:cBhvr>
                                        <p:cTn id="96" dur="500" fill="hold"/>
                                        <p:tgtEl>
                                          <p:spTgt spid="14"/>
                                        </p:tgtEl>
                                        <p:attrNameLst>
                                          <p:attrName>ppt_w</p:attrName>
                                        </p:attrNameLst>
                                      </p:cBhvr>
                                      <p:tavLst>
                                        <p:tav tm="0">
                                          <p:val>
                                            <p:strVal val="4/3*#ppt_w"/>
                                          </p:val>
                                        </p:tav>
                                        <p:tav tm="100000">
                                          <p:val>
                                            <p:strVal val="#ppt_w"/>
                                          </p:val>
                                        </p:tav>
                                      </p:tavLst>
                                    </p:anim>
                                    <p:anim calcmode="lin" valueType="num">
                                      <p:cBhvr>
                                        <p:cTn id="97" dur="500" fill="hold"/>
                                        <p:tgtEl>
                                          <p:spTgt spid="14"/>
                                        </p:tgtEl>
                                        <p:attrNameLst>
                                          <p:attrName>ppt_h</p:attrName>
                                        </p:attrNameLst>
                                      </p:cBhvr>
                                      <p:tavLst>
                                        <p:tav tm="0">
                                          <p:val>
                                            <p:strVal val="4/3*#ppt_h"/>
                                          </p:val>
                                        </p:tav>
                                        <p:tav tm="100000">
                                          <p:val>
                                            <p:strVal val="#ppt_h"/>
                                          </p:val>
                                        </p:tav>
                                      </p:tavLst>
                                    </p:anim>
                                  </p:childTnLst>
                                </p:cTn>
                              </p:par>
                              <p:par>
                                <p:cTn id="98" presetID="17" presetClass="entr" presetSubtype="8" fill="hold" grpId="0" nodeType="withEffect">
                                  <p:stCondLst>
                                    <p:cond delay="370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fill="hold"/>
                                        <p:tgtEl>
                                          <p:spTgt spid="17"/>
                                        </p:tgtEl>
                                        <p:attrNameLst>
                                          <p:attrName>ppt_x</p:attrName>
                                        </p:attrNameLst>
                                      </p:cBhvr>
                                      <p:tavLst>
                                        <p:tav tm="0">
                                          <p:val>
                                            <p:strVal val="#ppt_x-#ppt_w/2"/>
                                          </p:val>
                                        </p:tav>
                                        <p:tav tm="100000">
                                          <p:val>
                                            <p:strVal val="#ppt_x"/>
                                          </p:val>
                                        </p:tav>
                                      </p:tavLst>
                                    </p:anim>
                                    <p:anim calcmode="lin" valueType="num">
                                      <p:cBhvr>
                                        <p:cTn id="101" dur="500" fill="hold"/>
                                        <p:tgtEl>
                                          <p:spTgt spid="17"/>
                                        </p:tgtEl>
                                        <p:attrNameLst>
                                          <p:attrName>ppt_y</p:attrName>
                                        </p:attrNameLst>
                                      </p:cBhvr>
                                      <p:tavLst>
                                        <p:tav tm="0">
                                          <p:val>
                                            <p:strVal val="#ppt_y"/>
                                          </p:val>
                                        </p:tav>
                                        <p:tav tm="100000">
                                          <p:val>
                                            <p:strVal val="#ppt_y"/>
                                          </p:val>
                                        </p:tav>
                                      </p:tavLst>
                                    </p:anim>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strVal val="#ppt_h"/>
                                          </p:val>
                                        </p:tav>
                                        <p:tav tm="100000">
                                          <p:val>
                                            <p:strVal val="#ppt_h"/>
                                          </p:val>
                                        </p:tav>
                                      </p:tavLst>
                                    </p:anim>
                                  </p:childTnLst>
                                </p:cTn>
                              </p:par>
                              <p:par>
                                <p:cTn id="104" presetID="10" presetClass="entr" presetSubtype="0" fill="hold" grpId="0" nodeType="withEffect">
                                  <p:stCondLst>
                                    <p:cond delay="370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6" grpId="0"/>
      <p:bldP spid="107" grpId="0"/>
      <p:bldP spid="108" grpId="0"/>
      <p:bldP spid="109" grpId="0"/>
      <p:bldP spid="110" grpId="0"/>
      <p:bldP spid="111" grpId="0"/>
      <p:bldP spid="112" grpId="0"/>
      <p:bldP spid="113" grpId="0"/>
      <p:bldP spid="114" grpId="0"/>
      <p:bldP spid="115" grpId="0"/>
      <p:bldP spid="11" grpId="0"/>
      <p:bldP spid="12"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6039051"/>
            <a:ext cx="520050" cy="819282"/>
          </a:xfrm>
          <a:prstGeom prst="rect">
            <a:avLst/>
          </a:prstGeom>
        </p:spPr>
      </p:pic>
      <p:sp>
        <p:nvSpPr>
          <p:cNvPr id="23" name="圆角矩形 22"/>
          <p:cNvSpPr/>
          <p:nvPr/>
        </p:nvSpPr>
        <p:spPr>
          <a:xfrm>
            <a:off x="310964" y="-45900"/>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nvGrpSpPr>
          <p:cNvPr id="22" name="组合 21"/>
          <p:cNvGrpSpPr/>
          <p:nvPr/>
        </p:nvGrpSpPr>
        <p:grpSpPr>
          <a:xfrm>
            <a:off x="289800" y="-45900"/>
            <a:ext cx="720670" cy="968693"/>
            <a:chOff x="4438980" y="1414639"/>
            <a:chExt cx="720670" cy="968693"/>
          </a:xfrm>
        </p:grpSpPr>
        <p:sp>
          <p:nvSpPr>
            <p:cNvPr id="8" name="圆角矩形 7"/>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sp>
        <p:nvSpPr>
          <p:cNvPr id="21" name="矩形 20"/>
          <p:cNvSpPr/>
          <p:nvPr/>
        </p:nvSpPr>
        <p:spPr>
          <a:xfrm>
            <a:off x="713503" y="5141103"/>
            <a:ext cx="5588000" cy="611188"/>
          </a:xfrm>
          <a:prstGeom prst="rect">
            <a:avLst/>
          </a:prstGeom>
          <a:solidFill>
            <a:schemeClr val="accent2">
              <a:lumMod val="50000"/>
            </a:schemeClr>
          </a:solidFill>
          <a:ln w="25400" cap="flat" cmpd="sng" algn="ctr">
            <a:noFill/>
            <a:prstDash val="solid"/>
          </a:ln>
          <a:effectLst/>
        </p:spPr>
        <p:txBody>
          <a:bodyPr rtlCol="0" anchor="ctr"/>
          <a:p>
            <a:pPr algn="ctr" fontAlgn="base"/>
            <a:endParaRPr lang="zh-CN" altLang="en-US" strike="noStrike" noProof="1">
              <a:solidFill>
                <a:srgbClr val="706460"/>
              </a:solidFill>
            </a:endParaRPr>
          </a:p>
        </p:txBody>
      </p:sp>
      <p:sp>
        <p:nvSpPr>
          <p:cNvPr id="2" name="矩形 1"/>
          <p:cNvSpPr/>
          <p:nvPr/>
        </p:nvSpPr>
        <p:spPr>
          <a:xfrm>
            <a:off x="1429465" y="4280678"/>
            <a:ext cx="4175125" cy="612775"/>
          </a:xfrm>
          <a:prstGeom prst="rect">
            <a:avLst/>
          </a:prstGeom>
          <a:solidFill>
            <a:schemeClr val="accent2">
              <a:lumMod val="50000"/>
            </a:schemeClr>
          </a:solidFill>
          <a:ln w="25400" cap="flat" cmpd="sng" algn="ctr">
            <a:noFill/>
            <a:prstDash val="solid"/>
          </a:ln>
          <a:effectLst/>
        </p:spPr>
        <p:txBody>
          <a:bodyPr rtlCol="0" anchor="ctr"/>
          <a:p>
            <a:pPr algn="ctr" fontAlgn="base"/>
            <a:endParaRPr lang="zh-CN" altLang="en-US" strike="noStrike" noProof="1">
              <a:solidFill>
                <a:srgbClr val="706460"/>
              </a:solidFill>
            </a:endParaRPr>
          </a:p>
        </p:txBody>
      </p:sp>
      <p:sp>
        <p:nvSpPr>
          <p:cNvPr id="4" name="矩形 3"/>
          <p:cNvSpPr/>
          <p:nvPr/>
        </p:nvSpPr>
        <p:spPr>
          <a:xfrm>
            <a:off x="2077165" y="3431365"/>
            <a:ext cx="2879725" cy="612775"/>
          </a:xfrm>
          <a:prstGeom prst="rect">
            <a:avLst/>
          </a:prstGeom>
          <a:solidFill>
            <a:schemeClr val="accent2">
              <a:lumMod val="50000"/>
            </a:schemeClr>
          </a:solidFill>
          <a:ln w="25400" cap="flat" cmpd="sng" algn="ctr">
            <a:noFill/>
            <a:prstDash val="solid"/>
          </a:ln>
          <a:effectLst/>
        </p:spPr>
        <p:txBody>
          <a:bodyPr rtlCol="0" anchor="ctr"/>
          <a:p>
            <a:pPr algn="ctr" fontAlgn="base"/>
            <a:endParaRPr lang="zh-CN" altLang="en-US" strike="noStrike" noProof="1">
              <a:solidFill>
                <a:srgbClr val="706460"/>
              </a:solidFill>
            </a:endParaRPr>
          </a:p>
        </p:txBody>
      </p:sp>
      <p:sp>
        <p:nvSpPr>
          <p:cNvPr id="6" name="任意多边形 5"/>
          <p:cNvSpPr/>
          <p:nvPr/>
        </p:nvSpPr>
        <p:spPr>
          <a:xfrm>
            <a:off x="723028" y="4887103"/>
            <a:ext cx="5588000" cy="257175"/>
          </a:xfrm>
          <a:custGeom>
            <a:avLst/>
            <a:gdLst>
              <a:gd name="connsiteX0" fmla="*/ 1138 w 8800"/>
              <a:gd name="connsiteY0" fmla="*/ 0 h 405"/>
              <a:gd name="connsiteX1" fmla="*/ 7738 w 8800"/>
              <a:gd name="connsiteY1" fmla="*/ 0 h 405"/>
              <a:gd name="connsiteX2" fmla="*/ 8800 w 8800"/>
              <a:gd name="connsiteY2" fmla="*/ 405 h 405"/>
              <a:gd name="connsiteX3" fmla="*/ 0 w 8800"/>
              <a:gd name="connsiteY3" fmla="*/ 405 h 405"/>
              <a:gd name="connsiteX4" fmla="*/ 1138 w 8800"/>
              <a:gd name="connsiteY4" fmla="*/ 0 h 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0" h="405">
                <a:moveTo>
                  <a:pt x="1138" y="0"/>
                </a:moveTo>
                <a:lnTo>
                  <a:pt x="7738" y="0"/>
                </a:lnTo>
                <a:lnTo>
                  <a:pt x="8800" y="405"/>
                </a:lnTo>
                <a:lnTo>
                  <a:pt x="0" y="405"/>
                </a:lnTo>
                <a:lnTo>
                  <a:pt x="1138" y="0"/>
                </a:lnTo>
                <a:close/>
              </a:path>
            </a:pathLst>
          </a:custGeom>
          <a:solidFill>
            <a:srgbClr val="706460"/>
          </a:solidFill>
          <a:ln w="25400" cap="flat" cmpd="sng" algn="ctr">
            <a:noFill/>
            <a:prstDash val="solid"/>
          </a:ln>
          <a:effectLst/>
        </p:spPr>
        <p:txBody>
          <a:bodyPr rtlCol="0" anchor="ctr"/>
          <a:p>
            <a:pPr algn="ctr" fontAlgn="base"/>
            <a:endParaRPr lang="zh-CN" altLang="en-US" strike="noStrike" noProof="1">
              <a:solidFill>
                <a:srgbClr val="706460"/>
              </a:solidFill>
            </a:endParaRPr>
          </a:p>
        </p:txBody>
      </p:sp>
      <p:sp>
        <p:nvSpPr>
          <p:cNvPr id="9" name="任意多边形 6"/>
          <p:cNvSpPr/>
          <p:nvPr/>
        </p:nvSpPr>
        <p:spPr>
          <a:xfrm>
            <a:off x="1413590" y="4026678"/>
            <a:ext cx="4211638"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rgbClr val="706460"/>
          </a:solidFill>
          <a:ln w="25400" cap="flat" cmpd="sng" algn="ctr">
            <a:noFill/>
            <a:prstDash val="solid"/>
          </a:ln>
          <a:effectLst/>
        </p:spPr>
        <p:txBody>
          <a:bodyPr rtlCol="0" anchor="ctr"/>
          <a:p>
            <a:pPr algn="ctr" fontAlgn="base"/>
            <a:endParaRPr lang="zh-CN" altLang="en-US" strike="noStrike" noProof="1">
              <a:solidFill>
                <a:srgbClr val="706460"/>
              </a:solidFill>
            </a:endParaRPr>
          </a:p>
        </p:txBody>
      </p:sp>
      <p:sp>
        <p:nvSpPr>
          <p:cNvPr id="26" name="右箭头 8"/>
          <p:cNvSpPr/>
          <p:nvPr/>
        </p:nvSpPr>
        <p:spPr>
          <a:xfrm rot="16200000">
            <a:off x="2308940" y="589740"/>
            <a:ext cx="2398713" cy="2808288"/>
          </a:xfrm>
          <a:prstGeom prst="rightArrow">
            <a:avLst>
              <a:gd name="adj1" fmla="val 71174"/>
              <a:gd name="adj2" fmla="val 66350"/>
            </a:avLst>
          </a:prstGeom>
          <a:solidFill>
            <a:schemeClr val="accent2">
              <a:lumMod val="50000"/>
            </a:schemeClr>
          </a:solidFill>
          <a:ln w="25400" cap="flat" cmpd="sng" algn="ctr">
            <a:noFill/>
            <a:prstDash val="solid"/>
          </a:ln>
          <a:effectLst/>
        </p:spPr>
        <p:txBody>
          <a:bodyPr rtlCol="0" anchor="ctr"/>
          <a:p>
            <a:pPr algn="ctr" fontAlgn="base"/>
            <a:endParaRPr lang="zh-CN" altLang="en-US" strike="noStrike" noProof="1">
              <a:solidFill>
                <a:srgbClr val="706460"/>
              </a:solidFill>
            </a:endParaRPr>
          </a:p>
        </p:txBody>
      </p:sp>
      <p:sp>
        <p:nvSpPr>
          <p:cNvPr id="27" name="任意多边形 9"/>
          <p:cNvSpPr/>
          <p:nvPr/>
        </p:nvSpPr>
        <p:spPr>
          <a:xfrm>
            <a:off x="2077165" y="3177365"/>
            <a:ext cx="2843213"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rgbClr val="706460"/>
          </a:solidFill>
          <a:ln w="25400" cap="flat" cmpd="sng" algn="ctr">
            <a:noFill/>
            <a:prstDash val="solid"/>
          </a:ln>
          <a:effectLst/>
        </p:spPr>
        <p:txBody>
          <a:bodyPr rtlCol="0" anchor="ctr"/>
          <a:p>
            <a:pPr algn="ctr" fontAlgn="base"/>
            <a:endParaRPr lang="zh-CN" altLang="en-US" strike="noStrike" noProof="1">
              <a:solidFill>
                <a:srgbClr val="706460"/>
              </a:solidFill>
            </a:endParaRPr>
          </a:p>
        </p:txBody>
      </p:sp>
      <p:sp>
        <p:nvSpPr>
          <p:cNvPr id="28" name="文本框 20"/>
          <p:cNvSpPr txBox="1"/>
          <p:nvPr/>
        </p:nvSpPr>
        <p:spPr>
          <a:xfrm flipH="1">
            <a:off x="2552065" y="2533015"/>
            <a:ext cx="1969770" cy="521970"/>
          </a:xfrm>
          <a:prstGeom prst="rect">
            <a:avLst/>
          </a:prstGeom>
          <a:noFill/>
          <a:ln w="9525">
            <a:noFill/>
          </a:ln>
          <a:effectLst>
            <a:outerShdw sx="999" sy="999" algn="ctr" rotWithShape="0">
              <a:srgbClr val="000000"/>
            </a:outerShdw>
          </a:effectLst>
        </p:spPr>
        <p:txBody>
          <a:bodyPr wrap="square" anchor="t">
            <a:spAutoFit/>
          </a:bodyPr>
          <a:p>
            <a:pPr lvl="0" indent="0" algn="l"/>
            <a:r>
              <a:rPr lang="en-US" sz="2800" b="1">
                <a:solidFill>
                  <a:schemeClr val="bg1"/>
                </a:solidFill>
                <a:latin typeface="Times New Roman" panose="02020603050405020304" pitchFamily="18" charset="0"/>
                <a:cs typeface="Times New Roman" panose="02020603050405020304" pitchFamily="18" charset="0"/>
                <a:sym typeface="+mn-ea"/>
              </a:rPr>
              <a:t>mechanism </a:t>
            </a:r>
            <a:endParaRPr lang="zh-CN" altLang="en-US" sz="20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20"/>
          <p:cNvSpPr txBox="1"/>
          <p:nvPr/>
        </p:nvSpPr>
        <p:spPr>
          <a:xfrm flipH="1">
            <a:off x="2565024" y="3518232"/>
            <a:ext cx="1995487" cy="521970"/>
          </a:xfrm>
          <a:prstGeom prst="rect">
            <a:avLst/>
          </a:prstGeom>
          <a:noFill/>
          <a:ln w="9525">
            <a:noFill/>
          </a:ln>
          <a:effectLst>
            <a:outerShdw sx="999" sy="999" algn="ctr" rotWithShape="0">
              <a:srgbClr val="000000"/>
            </a:outerShdw>
          </a:effectLst>
        </p:spPr>
        <p:txBody>
          <a:bodyPr wrap="square" anchor="t">
            <a:spAutoFit/>
          </a:bodyPr>
          <a:p>
            <a:pPr lvl="0" indent="0" algn="ctr"/>
            <a:r>
              <a:rPr lang="en-US" sz="2800" b="1">
                <a:solidFill>
                  <a:schemeClr val="bg1"/>
                </a:solidFill>
                <a:latin typeface="Times New Roman" panose="02020603050405020304" pitchFamily="18" charset="0"/>
                <a:cs typeface="Times New Roman" panose="02020603050405020304" pitchFamily="18" charset="0"/>
                <a:sym typeface="+mn-ea"/>
              </a:rPr>
              <a:t>function</a:t>
            </a:r>
            <a:endParaRPr lang="zh-CN" altLang="en-US" sz="20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文本框 20"/>
          <p:cNvSpPr txBox="1"/>
          <p:nvPr/>
        </p:nvSpPr>
        <p:spPr>
          <a:xfrm flipH="1">
            <a:off x="2553415" y="4362782"/>
            <a:ext cx="1995488" cy="521970"/>
          </a:xfrm>
          <a:prstGeom prst="rect">
            <a:avLst/>
          </a:prstGeom>
          <a:noFill/>
          <a:ln w="9525">
            <a:noFill/>
          </a:ln>
          <a:effectLst>
            <a:outerShdw sx="999" sy="999" algn="ctr" rotWithShape="0">
              <a:srgbClr val="000000"/>
            </a:outerShdw>
          </a:effectLst>
        </p:spPr>
        <p:txBody>
          <a:bodyPr wrap="square" anchor="t">
            <a:spAutoFit/>
          </a:bodyPr>
          <a:p>
            <a:pPr lvl="0" indent="0" algn="ctr"/>
            <a:r>
              <a:rPr lang="en-US" sz="2800" b="1">
                <a:solidFill>
                  <a:schemeClr val="bg1"/>
                </a:solidFill>
                <a:latin typeface="Times New Roman" panose="02020603050405020304" pitchFamily="18" charset="0"/>
                <a:cs typeface="Times New Roman" panose="02020603050405020304" pitchFamily="18" charset="0"/>
                <a:sym typeface="+mn-ea"/>
              </a:rPr>
              <a:t>principle</a:t>
            </a:r>
            <a:r>
              <a:rPr lang="en-US" b="1" i="1">
                <a:solidFill>
                  <a:schemeClr val="bg1"/>
                </a:solidFill>
                <a:latin typeface="Times New Roman" panose="02020603050405020304" pitchFamily="18" charset="0"/>
                <a:cs typeface="Times New Roman" panose="02020603050405020304" pitchFamily="18" charset="0"/>
                <a:sym typeface="+mn-ea"/>
              </a:rPr>
              <a:t> </a:t>
            </a:r>
            <a:endParaRPr lang="zh-CN" altLang="en-US" sz="20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文本框 20"/>
          <p:cNvSpPr txBox="1"/>
          <p:nvPr/>
        </p:nvSpPr>
        <p:spPr>
          <a:xfrm flipH="1">
            <a:off x="2018665" y="5218430"/>
            <a:ext cx="2894330" cy="521970"/>
          </a:xfrm>
          <a:prstGeom prst="rect">
            <a:avLst/>
          </a:prstGeom>
          <a:noFill/>
          <a:ln w="9525">
            <a:noFill/>
          </a:ln>
          <a:effectLst>
            <a:outerShdw sx="999" sy="999" algn="ctr" rotWithShape="0">
              <a:srgbClr val="000000"/>
            </a:outerShdw>
          </a:effectLst>
        </p:spPr>
        <p:txBody>
          <a:bodyPr wrap="square" anchor="t">
            <a:spAutoFit/>
          </a:bodyPr>
          <a:p>
            <a:pPr lvl="0" indent="0" algn="ctr"/>
            <a:r>
              <a:rPr lang="en-US" sz="2800" b="1">
                <a:solidFill>
                  <a:schemeClr val="bg1"/>
                </a:solidFill>
                <a:latin typeface="Times New Roman" panose="02020603050405020304" pitchFamily="18" charset="0"/>
                <a:cs typeface="Times New Roman" panose="02020603050405020304" pitchFamily="18" charset="0"/>
                <a:sym typeface="+mn-ea"/>
              </a:rPr>
              <a:t>objective law</a:t>
            </a:r>
            <a:endParaRPr lang="zh-CN" altLang="en-US" sz="20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2" name="直接连接符 31"/>
          <p:cNvCxnSpPr/>
          <p:nvPr/>
        </p:nvCxnSpPr>
        <p:spPr bwMode="auto">
          <a:xfrm>
            <a:off x="6316348" y="5446697"/>
            <a:ext cx="1368152" cy="0"/>
          </a:xfrm>
          <a:prstGeom prst="line">
            <a:avLst/>
          </a:prstGeom>
          <a:solidFill>
            <a:srgbClr val="E96969"/>
          </a:solidFill>
          <a:ln w="9525" cap="flat" cmpd="sng" algn="ctr">
            <a:solidFill>
              <a:srgbClr val="FFFFFF">
                <a:lumMod val="50000"/>
              </a:srgb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rgbClr val="FFFFFF"/>
                  </a:outerShdw>
                </a:effectLst>
              </a14:hiddenEffects>
            </a:ext>
          </a:extLst>
        </p:spPr>
      </p:cxnSp>
      <p:cxnSp>
        <p:nvCxnSpPr>
          <p:cNvPr id="33" name="直接连接符 32"/>
          <p:cNvCxnSpPr/>
          <p:nvPr/>
        </p:nvCxnSpPr>
        <p:spPr bwMode="auto">
          <a:xfrm>
            <a:off x="5625228" y="4532297"/>
            <a:ext cx="2059272" cy="0"/>
          </a:xfrm>
          <a:prstGeom prst="line">
            <a:avLst/>
          </a:prstGeom>
          <a:solidFill>
            <a:srgbClr val="E96969"/>
          </a:solidFill>
          <a:ln w="9525" cap="flat" cmpd="sng" algn="ctr">
            <a:solidFill>
              <a:srgbClr val="FFFFFF">
                <a:lumMod val="50000"/>
              </a:srgb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rgbClr val="FFFFFF"/>
                  </a:outerShdw>
                </a:effectLst>
              </a14:hiddenEffects>
            </a:ext>
          </a:extLst>
        </p:spPr>
      </p:cxnSp>
      <p:cxnSp>
        <p:nvCxnSpPr>
          <p:cNvPr id="34" name="直接连接符 33"/>
          <p:cNvCxnSpPr/>
          <p:nvPr/>
        </p:nvCxnSpPr>
        <p:spPr bwMode="auto">
          <a:xfrm>
            <a:off x="5056480" y="3690086"/>
            <a:ext cx="2628020" cy="0"/>
          </a:xfrm>
          <a:prstGeom prst="line">
            <a:avLst/>
          </a:prstGeom>
          <a:solidFill>
            <a:srgbClr val="E96969"/>
          </a:solidFill>
          <a:ln w="9525" cap="flat" cmpd="sng" algn="ctr">
            <a:solidFill>
              <a:srgbClr val="FFFFFF">
                <a:lumMod val="50000"/>
              </a:srgb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rgbClr val="FFFFFF"/>
                  </a:outerShdw>
                </a:effectLst>
              </a14:hiddenEffects>
            </a:ext>
          </a:extLst>
        </p:spPr>
      </p:cxnSp>
      <p:cxnSp>
        <p:nvCxnSpPr>
          <p:cNvPr id="35" name="直接连接符 34"/>
          <p:cNvCxnSpPr/>
          <p:nvPr/>
        </p:nvCxnSpPr>
        <p:spPr bwMode="auto">
          <a:xfrm>
            <a:off x="4601825" y="2794068"/>
            <a:ext cx="2988060" cy="0"/>
          </a:xfrm>
          <a:prstGeom prst="line">
            <a:avLst/>
          </a:prstGeom>
          <a:solidFill>
            <a:srgbClr val="E96969"/>
          </a:solidFill>
          <a:ln w="9525" cap="flat" cmpd="sng" algn="ctr">
            <a:solidFill>
              <a:srgbClr val="FFFFFF">
                <a:lumMod val="50000"/>
              </a:srgb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rgbClr val="FFFFFF"/>
                  </a:outerShdw>
                </a:effectLst>
              </a14:hiddenEffects>
            </a:ext>
          </a:extLst>
        </p:spPr>
      </p:cxnSp>
      <p:sp>
        <p:nvSpPr>
          <p:cNvPr id="36" name="文本框 35"/>
          <p:cNvSpPr txBox="1"/>
          <p:nvPr/>
        </p:nvSpPr>
        <p:spPr>
          <a:xfrm>
            <a:off x="7751187" y="5218444"/>
            <a:ext cx="3497981" cy="460375"/>
          </a:xfrm>
          <a:prstGeom prst="rect">
            <a:avLst/>
          </a:prstGeom>
          <a:noFill/>
        </p:spPr>
        <p:txBody>
          <a:bodyPr wrap="square" rtlCol="0">
            <a:spAutoFit/>
          </a:bodyPr>
          <a:p>
            <a:pPr algn="just"/>
            <a:r>
              <a:rPr lang="en-US" sz="2400" b="1" i="1">
                <a:solidFill>
                  <a:schemeClr val="accent2">
                    <a:lumMod val="50000"/>
                  </a:schemeClr>
                </a:solidFill>
                <a:latin typeface="Times New Roman" panose="02020603050405020304" pitchFamily="18" charset="0"/>
                <a:cs typeface="Times New Roman" panose="02020603050405020304" pitchFamily="18" charset="0"/>
                <a:sym typeface="+mn-ea"/>
              </a:rPr>
              <a:t>客观规律</a:t>
            </a:r>
            <a:endParaRPr lang="en-US" altLang="zh-CN" sz="2400" b="1" i="1" dirty="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7" name="文本框 36"/>
          <p:cNvSpPr txBox="1"/>
          <p:nvPr/>
        </p:nvSpPr>
        <p:spPr>
          <a:xfrm>
            <a:off x="7751187" y="4208894"/>
            <a:ext cx="3497981" cy="829945"/>
          </a:xfrm>
          <a:prstGeom prst="rect">
            <a:avLst/>
          </a:prstGeom>
          <a:noFill/>
        </p:spPr>
        <p:txBody>
          <a:bodyPr wrap="square" rtlCol="0">
            <a:spAutoFit/>
          </a:bodyPr>
          <a:p>
            <a:pPr algn="l"/>
            <a:r>
              <a:rPr lang="en-US" sz="2400" b="1" i="1">
                <a:solidFill>
                  <a:schemeClr val="accent2">
                    <a:lumMod val="50000"/>
                  </a:schemeClr>
                </a:solidFill>
                <a:latin typeface="Times New Roman" panose="02020603050405020304" pitchFamily="18" charset="0"/>
                <a:cs typeface="Times New Roman" panose="02020603050405020304" pitchFamily="18" charset="0"/>
                <a:sym typeface="+mn-ea"/>
              </a:rPr>
              <a:t>/ˈprɪnsəpl/</a:t>
            </a:r>
            <a:endParaRPr lang="en-US" sz="24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l"/>
            <a:r>
              <a:rPr lang="en-US" sz="2400" b="1" i="1">
                <a:solidFill>
                  <a:schemeClr val="accent2">
                    <a:lumMod val="50000"/>
                  </a:schemeClr>
                </a:solidFill>
                <a:latin typeface="Times New Roman" panose="02020603050405020304" pitchFamily="18" charset="0"/>
                <a:cs typeface="Times New Roman" panose="02020603050405020304" pitchFamily="18" charset="0"/>
                <a:sym typeface="+mn-ea"/>
              </a:rPr>
              <a:t> n. 原理，原则</a:t>
            </a:r>
            <a:endParaRPr lang="en-US" altLang="zh-CN" sz="2400" b="1" i="1" dirty="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8" name="文本框 37"/>
          <p:cNvSpPr txBox="1"/>
          <p:nvPr/>
        </p:nvSpPr>
        <p:spPr>
          <a:xfrm>
            <a:off x="7751445" y="3322955"/>
            <a:ext cx="4178935" cy="829945"/>
          </a:xfrm>
          <a:prstGeom prst="rect">
            <a:avLst/>
          </a:prstGeom>
          <a:noFill/>
        </p:spPr>
        <p:txBody>
          <a:bodyPr wrap="square" rtlCol="0">
            <a:spAutoFit/>
          </a:bodyPr>
          <a:p>
            <a:pPr algn="l"/>
            <a:r>
              <a:rPr lang="en-US" sz="2400" b="1">
                <a:solidFill>
                  <a:schemeClr val="accent2">
                    <a:lumMod val="50000"/>
                  </a:schemeClr>
                </a:solidFill>
                <a:latin typeface="Times New Roman" panose="02020603050405020304" pitchFamily="18" charset="0"/>
                <a:cs typeface="Times New Roman" panose="02020603050405020304" pitchFamily="18" charset="0"/>
                <a:sym typeface="+mn-ea"/>
              </a:rPr>
              <a:t> </a:t>
            </a:r>
            <a:r>
              <a:rPr lang="en-US" sz="2400" b="1" i="1">
                <a:solidFill>
                  <a:schemeClr val="accent2">
                    <a:lumMod val="50000"/>
                  </a:schemeClr>
                </a:solidFill>
                <a:latin typeface="Times New Roman" panose="02020603050405020304" pitchFamily="18" charset="0"/>
                <a:cs typeface="Times New Roman" panose="02020603050405020304" pitchFamily="18" charset="0"/>
                <a:sym typeface="+mn-ea"/>
              </a:rPr>
              <a:t>/ˈfʌŋkʃn/ </a:t>
            </a:r>
            <a:endParaRPr lang="en-US" sz="24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l"/>
            <a:r>
              <a:rPr lang="en-US" sz="2400" b="1" i="1">
                <a:solidFill>
                  <a:schemeClr val="accent2">
                    <a:lumMod val="50000"/>
                  </a:schemeClr>
                </a:solidFill>
                <a:latin typeface="Times New Roman" panose="02020603050405020304" pitchFamily="18" charset="0"/>
                <a:cs typeface="Times New Roman" panose="02020603050405020304" pitchFamily="18" charset="0"/>
                <a:sym typeface="+mn-ea"/>
              </a:rPr>
              <a:t>n. 功能；作用；职能；机能</a:t>
            </a:r>
            <a:endParaRPr lang="en-US" altLang="zh-CN" sz="2400" b="1" i="1" dirty="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9" name="文本框 38"/>
          <p:cNvSpPr txBox="1"/>
          <p:nvPr/>
        </p:nvSpPr>
        <p:spPr>
          <a:xfrm>
            <a:off x="7751445" y="2347595"/>
            <a:ext cx="3920490" cy="829945"/>
          </a:xfrm>
          <a:prstGeom prst="rect">
            <a:avLst/>
          </a:prstGeom>
          <a:noFill/>
        </p:spPr>
        <p:txBody>
          <a:bodyPr wrap="square" rtlCol="0">
            <a:spAutoFit/>
          </a:bodyPr>
          <a:p>
            <a:pPr algn="l"/>
            <a:r>
              <a:rPr lang="en-US" sz="2400" b="1" i="1">
                <a:solidFill>
                  <a:schemeClr val="accent2">
                    <a:lumMod val="50000"/>
                  </a:schemeClr>
                </a:solidFill>
                <a:latin typeface="Times New Roman" panose="02020603050405020304" pitchFamily="18" charset="0"/>
                <a:cs typeface="Times New Roman" panose="02020603050405020304" pitchFamily="18" charset="0"/>
                <a:sym typeface="+mn-ea"/>
              </a:rPr>
              <a:t>/'mekənɪzəm/ </a:t>
            </a:r>
            <a:endParaRPr lang="en-US" sz="24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l"/>
            <a:r>
              <a:rPr lang="en-US" sz="2400" b="1" i="1">
                <a:solidFill>
                  <a:schemeClr val="accent2">
                    <a:lumMod val="50000"/>
                  </a:schemeClr>
                </a:solidFill>
                <a:latin typeface="Times New Roman" panose="02020603050405020304" pitchFamily="18" charset="0"/>
                <a:cs typeface="Times New Roman" panose="02020603050405020304" pitchFamily="18" charset="0"/>
                <a:sym typeface="+mn-ea"/>
              </a:rPr>
              <a:t>n. 机制；原理</a:t>
            </a:r>
            <a:endParaRPr lang="en-US" altLang="zh-CN" sz="2400" b="1" i="1" dirty="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3" name="文本框 12"/>
          <p:cNvSpPr txBox="1"/>
          <p:nvPr/>
        </p:nvSpPr>
        <p:spPr>
          <a:xfrm>
            <a:off x="1640205" y="309880"/>
            <a:ext cx="3437255" cy="521970"/>
          </a:xfrm>
          <a:prstGeom prst="rect">
            <a:avLst/>
          </a:prstGeom>
          <a:noFill/>
        </p:spPr>
        <p:txBody>
          <a:bodyPr wrap="square" rtlCol="0">
            <a:spAutoFit/>
          </a:bodyPr>
          <a:p>
            <a:r>
              <a:rPr lang="zh-CN" altLang="en-US" sz="2800" b="1" spc="300" dirty="0">
                <a:solidFill>
                  <a:schemeClr val="tx1">
                    <a:lumMod val="75000"/>
                    <a:lumOff val="25000"/>
                  </a:schemeClr>
                </a:solidFill>
              </a:rPr>
              <a:t>机制；原理；规律</a:t>
            </a:r>
            <a:endParaRPr lang="zh-CN" altLang="en-US" sz="2800" b="1" spc="300" dirty="0">
              <a:solidFill>
                <a:schemeClr val="tx1">
                  <a:lumMod val="75000"/>
                  <a:lumOff val="25000"/>
                </a:schemeClr>
              </a:solidFill>
            </a:endParaRPr>
          </a:p>
        </p:txBody>
      </p:sp>
      <p:sp>
        <p:nvSpPr>
          <p:cNvPr id="14" name="矩形 13"/>
          <p:cNvSpPr/>
          <p:nvPr/>
        </p:nvSpPr>
        <p:spPr>
          <a:xfrm>
            <a:off x="507769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5" name="矩形 14"/>
          <p:cNvSpPr/>
          <p:nvPr/>
        </p:nvSpPr>
        <p:spPr>
          <a:xfrm>
            <a:off x="5273675" y="309245"/>
            <a:ext cx="1465580" cy="521970"/>
          </a:xfrm>
          <a:prstGeom prst="rect">
            <a:avLst/>
          </a:prstGeom>
        </p:spPr>
        <p:txBody>
          <a:bodyPr wrap="square">
            <a:spAutoFit/>
          </a:bodyPr>
          <a:p>
            <a:pPr algn="l"/>
            <a:r>
              <a:rPr lang="en-US" altLang="zh-CN" sz="2800" b="1" dirty="0" smtClean="0">
                <a:solidFill>
                  <a:schemeClr val="tx1">
                    <a:lumMod val="75000"/>
                    <a:lumOff val="25000"/>
                  </a:schemeClr>
                </a:solidFill>
              </a:rPr>
              <a:t>system</a:t>
            </a:r>
            <a:endParaRPr lang="en-US" altLang="zh-CN" sz="2800" b="1" dirty="0" smtClean="0">
              <a:solidFill>
                <a:schemeClr val="tx1">
                  <a:lumMod val="75000"/>
                  <a:lumOff val="25000"/>
                </a:schemeClr>
              </a:solidFill>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4"/>
                                        </p:tgtEl>
                                        <p:attrNameLst>
                                          <p:attrName>style.visibility</p:attrName>
                                        </p:attrNameLst>
                                      </p:cBhvr>
                                      <p:to>
                                        <p:strVal val="visible"/>
                                      </p:to>
                                    </p:set>
                                    <p:animEffect transition="in" filter="barn(outHorizontal)">
                                      <p:cBhvr>
                                        <p:cTn id="16" dur="500"/>
                                        <p:tgtEl>
                                          <p:spTgt spid="14"/>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350" fill="hold"/>
                                        <p:tgtEl>
                                          <p:spTgt spid="15"/>
                                        </p:tgtEl>
                                        <p:attrNameLst>
                                          <p:attrName>ppt_x</p:attrName>
                                        </p:attrNameLst>
                                      </p:cBhvr>
                                      <p:tavLst>
                                        <p:tav tm="0">
                                          <p:val>
                                            <p:strVal val="#ppt_x-#ppt_w/2"/>
                                          </p:val>
                                        </p:tav>
                                        <p:tav tm="100000">
                                          <p:val>
                                            <p:strVal val="#ppt_x"/>
                                          </p:val>
                                        </p:tav>
                                      </p:tavLst>
                                    </p:anim>
                                    <p:anim calcmode="lin" valueType="num">
                                      <p:cBhvr>
                                        <p:cTn id="20" dur="350" fill="hold"/>
                                        <p:tgtEl>
                                          <p:spTgt spid="15"/>
                                        </p:tgtEl>
                                        <p:attrNameLst>
                                          <p:attrName>ppt_y</p:attrName>
                                        </p:attrNameLst>
                                      </p:cBhvr>
                                      <p:tavLst>
                                        <p:tav tm="0">
                                          <p:val>
                                            <p:strVal val="#ppt_y"/>
                                          </p:val>
                                        </p:tav>
                                        <p:tav tm="100000">
                                          <p:val>
                                            <p:strVal val="#ppt_y"/>
                                          </p:val>
                                        </p:tav>
                                      </p:tavLst>
                                    </p:anim>
                                    <p:anim calcmode="lin" valueType="num">
                                      <p:cBhvr>
                                        <p:cTn id="21" dur="350" fill="hold"/>
                                        <p:tgtEl>
                                          <p:spTgt spid="15"/>
                                        </p:tgtEl>
                                        <p:attrNameLst>
                                          <p:attrName>ppt_w</p:attrName>
                                        </p:attrNameLst>
                                      </p:cBhvr>
                                      <p:tavLst>
                                        <p:tav tm="0">
                                          <p:val>
                                            <p:fltVal val="0"/>
                                          </p:val>
                                        </p:tav>
                                        <p:tav tm="100000">
                                          <p:val>
                                            <p:strVal val="#ppt_w"/>
                                          </p:val>
                                        </p:tav>
                                      </p:tavLst>
                                    </p:anim>
                                    <p:anim calcmode="lin" valueType="num">
                                      <p:cBhvr>
                                        <p:cTn id="22" dur="350" fill="hold"/>
                                        <p:tgtEl>
                                          <p:spTgt spid="15"/>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750"/>
                                        <p:tgtEl>
                                          <p:spTgt spid="16"/>
                                        </p:tgtEl>
                                      </p:cBhvr>
                                    </p:animEffect>
                                    <p:anim calcmode="lin" valueType="num">
                                      <p:cBhvr>
                                        <p:cTn id="26" dur="750" fill="hold"/>
                                        <p:tgtEl>
                                          <p:spTgt spid="16"/>
                                        </p:tgtEl>
                                        <p:attrNameLst>
                                          <p:attrName>ppt_x</p:attrName>
                                        </p:attrNameLst>
                                      </p:cBhvr>
                                      <p:tavLst>
                                        <p:tav tm="0">
                                          <p:val>
                                            <p:strVal val="#ppt_x"/>
                                          </p:val>
                                        </p:tav>
                                        <p:tav tm="100000">
                                          <p:val>
                                            <p:strVal val="#ppt_x"/>
                                          </p:val>
                                        </p:tav>
                                      </p:tavLst>
                                    </p:anim>
                                    <p:anim calcmode="lin" valueType="num">
                                      <p:cBhvr>
                                        <p:cTn id="27"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linds(horizont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ldLvl="0" animBg="1"/>
      <p:bldP spid="15" grpId="0"/>
      <p:bldP spid="28" grpId="0" animBg="1"/>
      <p:bldP spid="28" grpId="1" animBg="1"/>
      <p:bldP spid="39" grpId="0"/>
      <p:bldP spid="39" grpId="1"/>
      <p:bldP spid="29" grpId="0" animBg="1"/>
      <p:bldP spid="29" grpId="1" animBg="1"/>
      <p:bldP spid="38" grpId="0"/>
      <p:bldP spid="38" grpId="1"/>
      <p:bldP spid="30" grpId="0" animBg="1"/>
      <p:bldP spid="30" grpId="1" animBg="1"/>
      <p:bldP spid="37" grpId="0"/>
      <p:bldP spid="37" grpId="1"/>
      <p:bldP spid="31" grpId="0" animBg="1"/>
      <p:bldP spid="31" grpId="1" animBg="1"/>
      <p:bldP spid="36" grpId="0"/>
      <p:bldP spid="3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3437255" cy="521970"/>
          </a:xfrm>
          <a:prstGeom prst="rect">
            <a:avLst/>
          </a:prstGeom>
          <a:noFill/>
        </p:spPr>
        <p:txBody>
          <a:bodyPr wrap="square" rtlCol="0">
            <a:spAutoFit/>
          </a:bodyPr>
          <a:p>
            <a:r>
              <a:rPr lang="zh-CN" altLang="en-US" sz="2800" b="1" spc="300" dirty="0">
                <a:solidFill>
                  <a:schemeClr val="tx1">
                    <a:lumMod val="75000"/>
                    <a:lumOff val="25000"/>
                  </a:schemeClr>
                </a:solidFill>
              </a:rPr>
              <a:t>机制；原理；规律</a:t>
            </a:r>
            <a:endParaRPr lang="zh-CN" altLang="en-US" sz="2800" b="1" spc="300" dirty="0">
              <a:solidFill>
                <a:schemeClr val="tx1">
                  <a:lumMod val="75000"/>
                  <a:lumOff val="25000"/>
                </a:schemeClr>
              </a:solidFill>
            </a:endParaRPr>
          </a:p>
        </p:txBody>
      </p:sp>
      <p:sp>
        <p:nvSpPr>
          <p:cNvPr id="13" name="矩形 12"/>
          <p:cNvSpPr/>
          <p:nvPr/>
        </p:nvSpPr>
        <p:spPr>
          <a:xfrm>
            <a:off x="507769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5273675" y="309245"/>
            <a:ext cx="1465580" cy="521970"/>
          </a:xfrm>
          <a:prstGeom prst="rect">
            <a:avLst/>
          </a:prstGeom>
        </p:spPr>
        <p:txBody>
          <a:bodyPr wrap="square">
            <a:spAutoFit/>
          </a:bodyPr>
          <a:p>
            <a:pPr algn="l"/>
            <a:r>
              <a:rPr lang="en-US" altLang="zh-CN" sz="2800" b="1" dirty="0" smtClean="0">
                <a:solidFill>
                  <a:schemeClr val="tx1">
                    <a:lumMod val="75000"/>
                    <a:lumOff val="25000"/>
                  </a:schemeClr>
                </a:solidFill>
              </a:rPr>
              <a:t>system</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311150" y="1057275"/>
          <a:ext cx="11659870" cy="5476240"/>
        </p:xfrm>
        <a:graphic>
          <a:graphicData uri="http://schemas.openxmlformats.org/drawingml/2006/table">
            <a:tbl>
              <a:tblPr firstRow="1" bandRow="1">
                <a:tableStyleId>{5C22544A-7EE6-4342-B048-85BDC9FD1C3A}</a:tableStyleId>
              </a:tblPr>
              <a:tblGrid>
                <a:gridCol w="4065905"/>
                <a:gridCol w="7593965"/>
              </a:tblGrid>
              <a:tr h="938530">
                <a:tc gridSpan="2">
                  <a:txBody>
                    <a:bodyPr/>
                    <a:p>
                      <a:pPr>
                        <a:buNone/>
                      </a:pPr>
                      <a:endParaRPr lang="zh-CN" altLang="en-US"/>
                    </a:p>
                  </a:txBody>
                  <a:tcPr>
                    <a:solidFill>
                      <a:schemeClr val="accent2">
                        <a:lumMod val="50000"/>
                      </a:schemeClr>
                    </a:solidFill>
                  </a:tcPr>
                </a:tc>
                <a:tc hMerge="1">
                  <a:tcPr/>
                </a:tc>
              </a:tr>
              <a:tr h="4537710">
                <a:tc>
                  <a:txBody>
                    <a:bodyPr/>
                    <a:p>
                      <a:pPr fontAlgn="auto">
                        <a:lnSpc>
                          <a:spcPts val="3580"/>
                        </a:lnSpc>
                        <a:buNone/>
                      </a:pPr>
                      <a:r>
                        <a:rPr sz="2400"/>
                        <a:t>1. 生病时，人体内的自然防御机制就会开始工作。</a:t>
                      </a:r>
                      <a:endParaRPr sz="2400"/>
                    </a:p>
                    <a:p>
                      <a:pPr fontAlgn="auto">
                        <a:lnSpc>
                          <a:spcPts val="3580"/>
                        </a:lnSpc>
                        <a:buNone/>
                      </a:pPr>
                      <a:r>
                        <a:rPr lang="en-US" sz="2400"/>
                        <a:t>2.</a:t>
                      </a:r>
                      <a:r>
                        <a:rPr sz="2400"/>
                        <a:t>为了应对人类的缺陷，社会进化出来一系列可行的应对机制，即：法律，条例和法规。稍加改动，其中的很多就适用于</a:t>
                      </a:r>
                      <a:r>
                        <a:rPr lang="zh-CN" sz="2400"/>
                        <a:t>人工智能</a:t>
                      </a:r>
                      <a:r>
                        <a:rPr sz="2400"/>
                        <a:t>机器。</a:t>
                      </a:r>
                      <a:endParaRPr sz="2400"/>
                    </a:p>
                    <a:p>
                      <a:pPr fontAlgn="auto">
                        <a:lnSpc>
                          <a:spcPts val="3580"/>
                        </a:lnSpc>
                        <a:buNone/>
                      </a:pPr>
                      <a:r>
                        <a:rPr lang="en-US" sz="2400"/>
                        <a:t>3. </a:t>
                      </a:r>
                      <a:r>
                        <a:rPr sz="2400"/>
                        <a:t>这个设计旨在使形式和功能协调一致。</a:t>
                      </a:r>
                      <a:endParaRPr sz="2400"/>
                    </a:p>
                  </a:txBody>
                  <a:tcPr/>
                </a:tc>
                <a:tc>
                  <a:txBody>
                    <a:bodyPr/>
                    <a:p>
                      <a:pPr>
                        <a:buNone/>
                      </a:pPr>
                      <a:endParaRPr lang="zh-CN" altLang="en-US"/>
                    </a:p>
                  </a:txBody>
                  <a:tcPr/>
                </a:tc>
              </a:tr>
            </a:tbl>
          </a:graphicData>
        </a:graphic>
      </p:graphicFrame>
      <p:sp>
        <p:nvSpPr>
          <p:cNvPr id="15" name="文本框 14"/>
          <p:cNvSpPr txBox="1"/>
          <p:nvPr/>
        </p:nvSpPr>
        <p:spPr>
          <a:xfrm>
            <a:off x="335915"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mechanism </a:t>
            </a:r>
            <a:r>
              <a:rPr lang="en-US" sz="1600" b="1" i="1">
                <a:solidFill>
                  <a:schemeClr val="bg1"/>
                </a:solidFill>
                <a:latin typeface="Times New Roman" panose="02020603050405020304" pitchFamily="18" charset="0"/>
                <a:cs typeface="Times New Roman" panose="02020603050405020304" pitchFamily="18" charset="0"/>
                <a:sym typeface="+mn-ea"/>
              </a:rPr>
              <a:t>/'mekənɪzəm/ n. 机制；原理</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function </a:t>
            </a:r>
            <a:r>
              <a:rPr lang="en-US" sz="1600" b="1" i="1">
                <a:solidFill>
                  <a:schemeClr val="bg1"/>
                </a:solidFill>
                <a:latin typeface="Times New Roman" panose="02020603050405020304" pitchFamily="18" charset="0"/>
                <a:cs typeface="Times New Roman" panose="02020603050405020304" pitchFamily="18" charset="0"/>
                <a:sym typeface="+mn-ea"/>
              </a:rPr>
              <a:t>/ˈfʌŋkʃn/ n. 功能；作用；职能；机能</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389120" y="2010410"/>
            <a:ext cx="7515225" cy="829945"/>
          </a:xfrm>
          <a:prstGeom prst="rect">
            <a:avLst/>
          </a:prstGeom>
          <a:noFill/>
        </p:spPr>
        <p:txBody>
          <a:bodyPr wrap="square" rtlCol="0" anchor="t">
            <a:spAutoFit/>
          </a:bodyPr>
          <a:p>
            <a:r>
              <a:rPr sz="2400" b="1">
                <a:sym typeface="+mn-ea"/>
              </a:rPr>
              <a:t>1. When a person is ill, the body’s natural defence </a:t>
            </a:r>
            <a:r>
              <a:rPr sz="2400" b="1">
                <a:solidFill>
                  <a:srgbClr val="0070C0"/>
                </a:solidFill>
                <a:sym typeface="+mn-ea"/>
              </a:rPr>
              <a:t>mechanisms</a:t>
            </a:r>
            <a:r>
              <a:rPr sz="2400" b="1">
                <a:sym typeface="+mn-ea"/>
              </a:rPr>
              <a:t> come into operation. </a:t>
            </a:r>
            <a:endParaRPr sz="2400" b="1">
              <a:sym typeface="+mn-ea"/>
            </a:endParaRPr>
          </a:p>
        </p:txBody>
      </p:sp>
      <p:sp>
        <p:nvSpPr>
          <p:cNvPr id="2" name="文本框 1"/>
          <p:cNvSpPr txBox="1"/>
          <p:nvPr/>
        </p:nvSpPr>
        <p:spPr>
          <a:xfrm>
            <a:off x="4355465" y="5703570"/>
            <a:ext cx="7494905" cy="829945"/>
          </a:xfrm>
          <a:prstGeom prst="rect">
            <a:avLst/>
          </a:prstGeom>
          <a:noFill/>
        </p:spPr>
        <p:txBody>
          <a:bodyPr wrap="square" rtlCol="0" anchor="t">
            <a:spAutoFit/>
          </a:bodyPr>
          <a:p>
            <a:r>
              <a:rPr lang="en-US" sz="2400" b="1"/>
              <a:t>3.</a:t>
            </a:r>
            <a:r>
              <a:rPr sz="2400" b="1"/>
              <a:t>This design aims for harmony of form and </a:t>
            </a:r>
            <a:r>
              <a:rPr sz="2400" b="1">
                <a:solidFill>
                  <a:srgbClr val="0070C0"/>
                </a:solidFill>
              </a:rPr>
              <a:t>function</a:t>
            </a:r>
            <a:r>
              <a:rPr sz="2400" b="1"/>
              <a:t>. </a:t>
            </a:r>
            <a:endParaRPr sz="2400" b="1"/>
          </a:p>
        </p:txBody>
      </p:sp>
      <p:sp>
        <p:nvSpPr>
          <p:cNvPr id="4" name="文本框 3"/>
          <p:cNvSpPr txBox="1"/>
          <p:nvPr/>
        </p:nvSpPr>
        <p:spPr>
          <a:xfrm>
            <a:off x="4355465" y="2840355"/>
            <a:ext cx="7582535" cy="2861310"/>
          </a:xfrm>
          <a:prstGeom prst="rect">
            <a:avLst/>
          </a:prstGeom>
          <a:noFill/>
        </p:spPr>
        <p:txBody>
          <a:bodyPr wrap="square" rtlCol="0" anchor="t">
            <a:spAutoFit/>
          </a:bodyPr>
          <a:p>
            <a:r>
              <a:rPr lang="en-US" sz="2400" b="1"/>
              <a:t>2. </a:t>
            </a:r>
            <a:r>
              <a:rPr sz="2400" b="1"/>
              <a:t>In response to the flaws in humans, society has </a:t>
            </a:r>
            <a:r>
              <a:rPr sz="2400" b="1" u="sng"/>
              <a:t>evolved</a:t>
            </a:r>
            <a:r>
              <a:rPr sz="2400" b="1"/>
              <a:t> a series of workable coping </a:t>
            </a:r>
            <a:r>
              <a:rPr sz="2400" b="1">
                <a:solidFill>
                  <a:srgbClr val="0070C0"/>
                </a:solidFill>
              </a:rPr>
              <a:t>mechanism</a:t>
            </a:r>
            <a:r>
              <a:rPr sz="2400" b="1"/>
              <a:t>, called laws, rules and regulations. With a little </a:t>
            </a:r>
            <a:r>
              <a:rPr sz="2400" b="1" u="sng"/>
              <a:t>tinkering</a:t>
            </a:r>
            <a:r>
              <a:rPr sz="2400" b="1"/>
              <a:t>, many of these can be applied to artificial intelligence machines as well. </a:t>
            </a:r>
            <a:endParaRPr sz="2400" b="1"/>
          </a:p>
          <a:p>
            <a:pPr marL="285750" indent="-285750">
              <a:buFont typeface="Arial" panose="020B0604020202020204" pitchFamily="34" charset="0"/>
              <a:buChar char="•"/>
            </a:pPr>
            <a:r>
              <a:rPr lang="zh-CN" altLang="en-US" sz="1800" i="1"/>
              <a:t>evolve /ɪˈvɒlv/ v. 发展；进化；逐步形成</a:t>
            </a:r>
            <a:endParaRPr lang="zh-CN" altLang="en-US" sz="1800" i="1"/>
          </a:p>
          <a:p>
            <a:pPr marL="285750" indent="-285750">
              <a:buFont typeface="Arial" panose="020B0604020202020204" pitchFamily="34" charset="0"/>
              <a:buChar char="•"/>
            </a:pPr>
            <a:r>
              <a:rPr lang="zh-CN" altLang="en-US" sz="1800" i="1"/>
              <a:t>tinker /ˈtɪŋkə(r)/ n. 补锅匠  v. （徒劳地或马虎地）小修补； 小修改</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P spid="4" grpId="0"/>
      <p:bldP spid="4" grpId="1"/>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06</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3437255" cy="521970"/>
          </a:xfrm>
          <a:prstGeom prst="rect">
            <a:avLst/>
          </a:prstGeom>
          <a:noFill/>
        </p:spPr>
        <p:txBody>
          <a:bodyPr wrap="square" rtlCol="0">
            <a:spAutoFit/>
          </a:bodyPr>
          <a:p>
            <a:r>
              <a:rPr lang="zh-CN" altLang="en-US" sz="2800" b="1" spc="300" dirty="0">
                <a:solidFill>
                  <a:schemeClr val="tx1">
                    <a:lumMod val="75000"/>
                    <a:lumOff val="25000"/>
                  </a:schemeClr>
                </a:solidFill>
              </a:rPr>
              <a:t>机制；原理；规律</a:t>
            </a:r>
            <a:endParaRPr lang="zh-CN" altLang="en-US" sz="2800" b="1" spc="300" dirty="0">
              <a:solidFill>
                <a:schemeClr val="tx1">
                  <a:lumMod val="75000"/>
                  <a:lumOff val="25000"/>
                </a:schemeClr>
              </a:solidFill>
            </a:endParaRPr>
          </a:p>
        </p:txBody>
      </p:sp>
      <p:sp>
        <p:nvSpPr>
          <p:cNvPr id="13" name="矩形 12"/>
          <p:cNvSpPr/>
          <p:nvPr/>
        </p:nvSpPr>
        <p:spPr>
          <a:xfrm>
            <a:off x="5077691"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5273675" y="252095"/>
            <a:ext cx="1465580" cy="521970"/>
          </a:xfrm>
          <a:prstGeom prst="rect">
            <a:avLst/>
          </a:prstGeom>
        </p:spPr>
        <p:txBody>
          <a:bodyPr wrap="square">
            <a:spAutoFit/>
          </a:bodyPr>
          <a:p>
            <a:pPr algn="l"/>
            <a:r>
              <a:rPr lang="en-US" altLang="zh-CN" sz="2800" b="1" dirty="0" smtClean="0">
                <a:solidFill>
                  <a:schemeClr val="tx1">
                    <a:lumMod val="75000"/>
                    <a:lumOff val="25000"/>
                  </a:schemeClr>
                </a:solidFill>
              </a:rPr>
              <a:t>system</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311150" y="1057275"/>
          <a:ext cx="11659870" cy="6031230"/>
        </p:xfrm>
        <a:graphic>
          <a:graphicData uri="http://schemas.openxmlformats.org/drawingml/2006/table">
            <a:tbl>
              <a:tblPr firstRow="1" bandRow="1">
                <a:tableStyleId>{5C22544A-7EE6-4342-B048-85BDC9FD1C3A}</a:tableStyleId>
              </a:tblPr>
              <a:tblGrid>
                <a:gridCol w="3910330"/>
                <a:gridCol w="7749540"/>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sz="2400"/>
                        <a:t>4</a:t>
                      </a:r>
                      <a:r>
                        <a:rPr sz="2400"/>
                        <a:t>. 在线教育变得非常受欢迎因为它遵从了所谓的3E原则，即：每人、每天、随处，也就是说每个人每天无论在哪都可以学习。</a:t>
                      </a:r>
                      <a:endParaRPr sz="2400"/>
                    </a:p>
                    <a:p>
                      <a:pPr fontAlgn="auto">
                        <a:lnSpc>
                          <a:spcPts val="3580"/>
                        </a:lnSpc>
                        <a:buNone/>
                      </a:pPr>
                      <a:r>
                        <a:rPr lang="en-US" sz="2400"/>
                        <a:t>5. </a:t>
                      </a:r>
                      <a:r>
                        <a:rPr sz="2400"/>
                        <a:t>在此分析的基础上，科学家们</a:t>
                      </a:r>
                      <a:r>
                        <a:rPr sz="2400">
                          <a:sym typeface="+mn-ea"/>
                        </a:rPr>
                        <a:t>断定互联网进化客观规律</a:t>
                      </a:r>
                      <a:r>
                        <a:rPr sz="2400"/>
                        <a:t>的存在。</a:t>
                      </a:r>
                      <a:endParaRPr sz="2400"/>
                    </a:p>
                    <a:p>
                      <a:pPr fontAlgn="auto">
                        <a:lnSpc>
                          <a:spcPts val="3580"/>
                        </a:lnSpc>
                        <a:buNone/>
                      </a:pPr>
                      <a:r>
                        <a:rPr lang="en-US" altLang="zh-CN" sz="2400"/>
                        <a:t>6. </a:t>
                      </a:r>
                      <a:r>
                        <a:rPr lang="zh-CN" sz="2400"/>
                        <a:t>我们</a:t>
                      </a:r>
                      <a:r>
                        <a:rPr sz="2400"/>
                        <a:t>必须坚持客观规律办事。</a:t>
                      </a:r>
                      <a:endParaRPr sz="2400"/>
                    </a:p>
                  </a:txBody>
                  <a:tcPr/>
                </a:tc>
                <a:tc>
                  <a:txBody>
                    <a:bodyPr/>
                    <a:p>
                      <a:pPr>
                        <a:buNone/>
                      </a:pPr>
                      <a:endParaRPr lang="zh-CN" altLang="en-US"/>
                    </a:p>
                  </a:txBody>
                  <a:tcPr/>
                </a:tc>
              </a:tr>
            </a:tbl>
          </a:graphicData>
        </a:graphic>
      </p:graphicFrame>
      <p:sp>
        <p:nvSpPr>
          <p:cNvPr id="15" name="文本框 14"/>
          <p:cNvSpPr txBox="1"/>
          <p:nvPr/>
        </p:nvSpPr>
        <p:spPr>
          <a:xfrm>
            <a:off x="335915"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principle</a:t>
            </a:r>
            <a:r>
              <a:rPr lang="en-US" b="1" i="1">
                <a:solidFill>
                  <a:schemeClr val="bg1"/>
                </a:solidFill>
                <a:latin typeface="Times New Roman" panose="02020603050405020304" pitchFamily="18" charset="0"/>
                <a:cs typeface="Times New Roman" panose="02020603050405020304" pitchFamily="18" charset="0"/>
                <a:sym typeface="+mn-ea"/>
              </a:rPr>
              <a:t> /ˈprɪnsəpl/ n. 原理，原则</a:t>
            </a:r>
            <a:endParaRPr lang="en-US"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objective law </a:t>
            </a:r>
            <a:r>
              <a:rPr lang="en-US" sz="1800" b="1" i="1">
                <a:solidFill>
                  <a:schemeClr val="bg1"/>
                </a:solidFill>
                <a:latin typeface="Times New Roman" panose="02020603050405020304" pitchFamily="18" charset="0"/>
                <a:cs typeface="Times New Roman" panose="02020603050405020304" pitchFamily="18" charset="0"/>
                <a:sym typeface="+mn-ea"/>
              </a:rPr>
              <a:t>客观规律</a:t>
            </a:r>
            <a:endParaRPr lang="en-US" sz="1800" b="1" i="1">
              <a:solidFill>
                <a:schemeClr val="bg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211320" y="2010410"/>
            <a:ext cx="7759065" cy="2471420"/>
          </a:xfrm>
          <a:prstGeom prst="rect">
            <a:avLst/>
          </a:prstGeom>
          <a:noFill/>
        </p:spPr>
        <p:txBody>
          <a:bodyPr wrap="square" rtlCol="0" anchor="t">
            <a:spAutoFit/>
          </a:bodyPr>
          <a:p>
            <a:r>
              <a:rPr lang="en-US" sz="2400" b="1">
                <a:sym typeface="+mn-ea"/>
              </a:rPr>
              <a:t>4</a:t>
            </a:r>
            <a:r>
              <a:rPr sz="2400" b="1">
                <a:sym typeface="+mn-ea"/>
              </a:rPr>
              <a:t>. Online education has become </a:t>
            </a:r>
            <a:r>
              <a:rPr sz="2400" b="1" u="sng">
                <a:sym typeface="+mn-ea"/>
              </a:rPr>
              <a:t>immensely </a:t>
            </a:r>
            <a:r>
              <a:rPr sz="2400" b="1">
                <a:sym typeface="+mn-ea"/>
              </a:rPr>
              <a:t>popular because it </a:t>
            </a:r>
            <a:r>
              <a:rPr sz="2400" b="1" u="sng">
                <a:sym typeface="+mn-ea"/>
              </a:rPr>
              <a:t>conforms to</a:t>
            </a:r>
            <a:r>
              <a:rPr sz="2400" b="1">
                <a:sym typeface="+mn-ea"/>
              </a:rPr>
              <a:t> the so-called 3E </a:t>
            </a:r>
            <a:r>
              <a:rPr sz="2400" b="1">
                <a:solidFill>
                  <a:srgbClr val="0070C0"/>
                </a:solidFill>
                <a:sym typeface="+mn-ea"/>
              </a:rPr>
              <a:t>principle</a:t>
            </a:r>
            <a:r>
              <a:rPr sz="2400" b="1">
                <a:sym typeface="+mn-ea"/>
              </a:rPr>
              <a:t> — everyone, everyday, everywhere — that is, everybody can study everyday, wherever they are.  </a:t>
            </a:r>
            <a:endParaRPr sz="2400" b="1">
              <a:sym typeface="+mn-ea"/>
            </a:endParaRPr>
          </a:p>
          <a:p>
            <a:pPr marL="285750" indent="-285750" algn="l">
              <a:lnSpc>
                <a:spcPts val="2080"/>
              </a:lnSpc>
              <a:buClrTx/>
              <a:buSzTx/>
              <a:buFont typeface="Arial" panose="020B0604020202020204" pitchFamily="34" charset="0"/>
            </a:pPr>
            <a:r>
              <a:rPr lang="zh-CN" altLang="en-US" sz="1800" i="1">
                <a:sym typeface="+mn-ea"/>
              </a:rPr>
              <a:t>immensely /ɪˈmensli/ adv. 极其地，非常地</a:t>
            </a:r>
            <a:endParaRPr lang="zh-CN" altLang="en-US" sz="1800" i="1">
              <a:sym typeface="+mn-ea"/>
            </a:endParaRPr>
          </a:p>
          <a:p>
            <a:pPr marL="285750" indent="-285750" algn="l">
              <a:lnSpc>
                <a:spcPts val="2080"/>
              </a:lnSpc>
              <a:buClrTx/>
              <a:buSzTx/>
              <a:buFont typeface="Arial" panose="020B0604020202020204" pitchFamily="34" charset="0"/>
            </a:pPr>
            <a:r>
              <a:rPr lang="zh-CN" altLang="en-US" sz="1800" i="1">
                <a:sym typeface="+mn-ea"/>
              </a:rPr>
              <a:t>conform /kənˈfɔːm/  v. 符合 </a:t>
            </a:r>
            <a:r>
              <a:rPr lang="en-US" altLang="zh-CN" sz="1800" i="1">
                <a:sym typeface="+mn-ea"/>
              </a:rPr>
              <a:t>adj. 一致的 →</a:t>
            </a:r>
            <a:r>
              <a:rPr lang="zh-CN" altLang="en-US" sz="1800" i="1">
                <a:sym typeface="+mn-ea"/>
              </a:rPr>
              <a:t>conform to 符合；遵照</a:t>
            </a:r>
            <a:endParaRPr lang="zh-CN" altLang="en-US" sz="1800" i="1">
              <a:sym typeface="+mn-ea"/>
            </a:endParaRPr>
          </a:p>
        </p:txBody>
      </p:sp>
      <p:sp>
        <p:nvSpPr>
          <p:cNvPr id="2" name="文本框 1"/>
          <p:cNvSpPr txBox="1"/>
          <p:nvPr/>
        </p:nvSpPr>
        <p:spPr>
          <a:xfrm>
            <a:off x="4287520" y="4481830"/>
            <a:ext cx="7682865" cy="1363345"/>
          </a:xfrm>
          <a:prstGeom prst="rect">
            <a:avLst/>
          </a:prstGeom>
          <a:noFill/>
        </p:spPr>
        <p:txBody>
          <a:bodyPr wrap="square" rtlCol="0" anchor="t">
            <a:spAutoFit/>
          </a:bodyPr>
          <a:p>
            <a:r>
              <a:rPr lang="en-US" sz="2400" b="1"/>
              <a:t>5. </a:t>
            </a:r>
            <a:r>
              <a:rPr sz="2400" b="1"/>
              <a:t>On the basis of this analysis, scientists </a:t>
            </a:r>
            <a:r>
              <a:rPr sz="2400" b="1" u="sng"/>
              <a:t>claim</a:t>
            </a:r>
            <a:r>
              <a:rPr sz="2400" b="1"/>
              <a:t> the existence of </a:t>
            </a:r>
            <a:r>
              <a:rPr sz="2400" b="1">
                <a:solidFill>
                  <a:srgbClr val="0070C0"/>
                </a:solidFill>
              </a:rPr>
              <a:t>objective laws</a:t>
            </a:r>
            <a:r>
              <a:rPr sz="2400" b="1"/>
              <a:t> of Web </a:t>
            </a:r>
            <a:r>
              <a:rPr sz="2400" b="1" u="sng"/>
              <a:t>evolution</a:t>
            </a:r>
            <a:r>
              <a:rPr sz="2400" b="1"/>
              <a:t>.</a:t>
            </a:r>
            <a:endParaRPr sz="2400" b="1"/>
          </a:p>
          <a:p>
            <a:pPr marL="285750" indent="-285750" algn="l">
              <a:lnSpc>
                <a:spcPts val="2080"/>
              </a:lnSpc>
              <a:buClrTx/>
              <a:buSzTx/>
              <a:buFont typeface="Arial" panose="020B0604020202020204" pitchFamily="34" charset="0"/>
            </a:pPr>
            <a:r>
              <a:rPr lang="zh-CN" altLang="en-US" sz="1800" i="1"/>
              <a:t> evolution /ˌiːvəˈluːʃn/ n. 演变；进化论；进展</a:t>
            </a:r>
            <a:endParaRPr lang="zh-CN" altLang="en-US" sz="1800" i="1"/>
          </a:p>
          <a:p>
            <a:pPr marL="285750" indent="-285750" algn="l">
              <a:lnSpc>
                <a:spcPts val="2080"/>
              </a:lnSpc>
              <a:buClrTx/>
              <a:buSzTx/>
              <a:buFont typeface="Arial" panose="020B0604020202020204" pitchFamily="34" charset="0"/>
            </a:pPr>
            <a:r>
              <a:rPr lang="zh-CN" altLang="en-US" sz="1800" i="1"/>
              <a:t>claim /kleɪm/ v. 宣称；要求</a:t>
            </a:r>
            <a:endParaRPr lang="zh-CN" altLang="en-US" sz="1800" i="1"/>
          </a:p>
        </p:txBody>
      </p:sp>
      <p:sp>
        <p:nvSpPr>
          <p:cNvPr id="4" name="文本框 3"/>
          <p:cNvSpPr txBox="1"/>
          <p:nvPr/>
        </p:nvSpPr>
        <p:spPr>
          <a:xfrm>
            <a:off x="4249420" y="5803900"/>
            <a:ext cx="7682865" cy="829945"/>
          </a:xfrm>
          <a:prstGeom prst="rect">
            <a:avLst/>
          </a:prstGeom>
          <a:noFill/>
        </p:spPr>
        <p:txBody>
          <a:bodyPr wrap="square" rtlCol="0" anchor="t">
            <a:spAutoFit/>
          </a:bodyPr>
          <a:p>
            <a:r>
              <a:rPr lang="en-US" sz="2400" b="1"/>
              <a:t>6. </a:t>
            </a:r>
            <a:r>
              <a:rPr sz="2400" b="1"/>
              <a:t>We must act </a:t>
            </a:r>
            <a:r>
              <a:rPr sz="2400" b="1" u="sng"/>
              <a:t>in accordance with</a:t>
            </a:r>
            <a:r>
              <a:rPr sz="2400" b="1"/>
              <a:t> </a:t>
            </a:r>
            <a:r>
              <a:rPr sz="2400" b="1">
                <a:solidFill>
                  <a:srgbClr val="0070C0"/>
                </a:solidFill>
              </a:rPr>
              <a:t>objective laws.</a:t>
            </a:r>
            <a:endParaRPr sz="2400" b="1"/>
          </a:p>
          <a:p>
            <a:pPr marL="342900" indent="-342900">
              <a:buFont typeface="Arial" panose="020B0604020202020204" pitchFamily="34" charset="0"/>
              <a:buChar char="•"/>
            </a:pPr>
            <a:r>
              <a:rPr sz="2400" b="1"/>
              <a:t> </a:t>
            </a:r>
            <a:r>
              <a:rPr lang="zh-CN" altLang="en-US" sz="1800" i="1"/>
              <a:t>accordance  /əˈkɔːdns/ n. 按照，依据；一致，和谐</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P spid="2" grpId="0"/>
      <p:bldP spid="2" grpId="1"/>
      <p:bldP spid="4" grpId="0"/>
      <p:bldP spid="4"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6039051"/>
            <a:ext cx="520050" cy="819282"/>
          </a:xfrm>
          <a:prstGeom prst="rect">
            <a:avLst/>
          </a:prstGeom>
        </p:spPr>
      </p:pic>
      <p:sp>
        <p:nvSpPr>
          <p:cNvPr id="3" name="矩形 2"/>
          <p:cNvSpPr/>
          <p:nvPr/>
        </p:nvSpPr>
        <p:spPr>
          <a:xfrm>
            <a:off x="2339544" y="47968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pic>
        <p:nvPicPr>
          <p:cNvPr id="5" name="图片 4"/>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1203325" y="97790"/>
            <a:ext cx="1136015" cy="824865"/>
          </a:xfrm>
          <a:prstGeom prst="rect">
            <a:avLst/>
          </a:prstGeom>
        </p:spPr>
      </p:pic>
      <p:sp>
        <p:nvSpPr>
          <p:cNvPr id="7" name="矩形 6"/>
          <p:cNvSpPr/>
          <p:nvPr/>
        </p:nvSpPr>
        <p:spPr>
          <a:xfrm>
            <a:off x="2385060" y="437515"/>
            <a:ext cx="3309620"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圆角矩形 22"/>
          <p:cNvSpPr/>
          <p:nvPr/>
        </p:nvSpPr>
        <p:spPr>
          <a:xfrm>
            <a:off x="310964" y="-45900"/>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nvGrpSpPr>
          <p:cNvPr id="22" name="组合 21"/>
          <p:cNvGrpSpPr/>
          <p:nvPr/>
        </p:nvGrpSpPr>
        <p:grpSpPr>
          <a:xfrm>
            <a:off x="289800" y="-45900"/>
            <a:ext cx="720670" cy="968693"/>
            <a:chOff x="4438980" y="1414639"/>
            <a:chExt cx="720670" cy="968693"/>
          </a:xfrm>
        </p:grpSpPr>
        <p:sp>
          <p:nvSpPr>
            <p:cNvPr id="8" name="圆角矩形 7"/>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p>
              <a:pPr algn="ctr"/>
              <a:r>
                <a:rPr lang="en-US" altLang="zh-CN" sz="3200" dirty="0" smtClean="0">
                  <a:solidFill>
                    <a:schemeClr val="bg1"/>
                  </a:solidFill>
                  <a:latin typeface="Impact" panose="020B0806030902050204" pitchFamily="34" charset="0"/>
                </a:rPr>
                <a:t>07</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sp>
        <p:nvSpPr>
          <p:cNvPr id="22534" name="Oval 6"/>
          <p:cNvSpPr>
            <a:spLocks noChangeArrowheads="1"/>
          </p:cNvSpPr>
          <p:nvPr/>
        </p:nvSpPr>
        <p:spPr bwMode="auto">
          <a:xfrm>
            <a:off x="3188335" y="3576955"/>
            <a:ext cx="544830" cy="523240"/>
          </a:xfrm>
          <a:prstGeom prst="ellipse">
            <a:avLst/>
          </a:prstGeom>
          <a:solidFill>
            <a:schemeClr val="accent2">
              <a:lumMod val="50000"/>
            </a:schemeClr>
          </a:solidFill>
          <a:ln>
            <a:noFill/>
          </a:ln>
          <a:effectLst/>
        </p:spPr>
        <p:txBody>
          <a:bodyPr/>
          <a:p>
            <a:r>
              <a:rPr lang="en-US" altLang="zh-CN" sz="2400" b="1">
                <a:solidFill>
                  <a:schemeClr val="bg1"/>
                </a:solidFill>
              </a:rPr>
              <a:t>2</a:t>
            </a:r>
            <a:endParaRPr lang="en-US" altLang="zh-CN" sz="2400" b="1">
              <a:solidFill>
                <a:schemeClr val="bg1"/>
              </a:solidFill>
            </a:endParaRPr>
          </a:p>
        </p:txBody>
      </p:sp>
      <p:sp>
        <p:nvSpPr>
          <p:cNvPr id="22537" name="Oval 9"/>
          <p:cNvSpPr>
            <a:spLocks noChangeArrowheads="1"/>
          </p:cNvSpPr>
          <p:nvPr/>
        </p:nvSpPr>
        <p:spPr bwMode="auto">
          <a:xfrm>
            <a:off x="8596630" y="4488180"/>
            <a:ext cx="805180" cy="684530"/>
          </a:xfrm>
          <a:prstGeom prst="ellipse">
            <a:avLst/>
          </a:prstGeom>
          <a:solidFill>
            <a:schemeClr val="accent2">
              <a:lumMod val="50000"/>
            </a:schemeClr>
          </a:solidFill>
          <a:ln>
            <a:noFill/>
          </a:ln>
          <a:effectLst/>
        </p:spPr>
        <p:txBody>
          <a:bodyPr/>
          <a:p>
            <a:r>
              <a:rPr lang="en-US" altLang="zh-CN" sz="2400" b="1">
                <a:solidFill>
                  <a:schemeClr val="bg1"/>
                </a:solidFill>
              </a:rPr>
              <a:t> 5</a:t>
            </a:r>
            <a:endParaRPr lang="en-US" altLang="zh-CN" sz="2400" b="1">
              <a:solidFill>
                <a:schemeClr val="bg1"/>
              </a:solidFill>
            </a:endParaRPr>
          </a:p>
        </p:txBody>
      </p:sp>
      <p:sp>
        <p:nvSpPr>
          <p:cNvPr id="22536" name="Oval 8"/>
          <p:cNvSpPr>
            <a:spLocks noChangeArrowheads="1"/>
          </p:cNvSpPr>
          <p:nvPr/>
        </p:nvSpPr>
        <p:spPr bwMode="auto">
          <a:xfrm>
            <a:off x="7444105" y="2407285"/>
            <a:ext cx="583565" cy="539750"/>
          </a:xfrm>
          <a:prstGeom prst="ellipse">
            <a:avLst/>
          </a:prstGeom>
          <a:solidFill>
            <a:schemeClr val="accent2">
              <a:lumMod val="50000"/>
            </a:schemeClr>
          </a:solidFill>
          <a:ln>
            <a:noFill/>
          </a:ln>
          <a:effectLst/>
        </p:spPr>
        <p:txBody>
          <a:bodyPr/>
          <a:p>
            <a:r>
              <a:rPr lang="en-US" altLang="zh-CN" sz="2400" b="1">
                <a:solidFill>
                  <a:schemeClr val="bg1"/>
                </a:solidFill>
              </a:rPr>
              <a:t>4</a:t>
            </a:r>
            <a:endParaRPr lang="en-US" altLang="zh-CN" sz="2400" b="1">
              <a:solidFill>
                <a:schemeClr val="bg1"/>
              </a:solidFill>
            </a:endParaRPr>
          </a:p>
        </p:txBody>
      </p:sp>
      <p:grpSp>
        <p:nvGrpSpPr>
          <p:cNvPr id="22582" name="Group 54"/>
          <p:cNvGrpSpPr/>
          <p:nvPr/>
        </p:nvGrpSpPr>
        <p:grpSpPr bwMode="auto">
          <a:xfrm>
            <a:off x="5920105" y="1925955"/>
            <a:ext cx="2687955" cy="3670935"/>
            <a:chOff x="2816" y="1206"/>
            <a:chExt cx="940" cy="1407"/>
          </a:xfrm>
        </p:grpSpPr>
        <p:sp>
          <p:nvSpPr>
            <p:cNvPr id="22540" name="Freeform 12"/>
            <p:cNvSpPr>
              <a:spLocks noEditPoints="1"/>
            </p:cNvSpPr>
            <p:nvPr/>
          </p:nvSpPr>
          <p:spPr bwMode="auto">
            <a:xfrm>
              <a:off x="2816" y="1501"/>
              <a:ext cx="940" cy="1112"/>
            </a:xfrm>
            <a:custGeom>
              <a:avLst/>
              <a:gdLst>
                <a:gd name="T0" fmla="*/ 834 w 957"/>
                <a:gd name="T1" fmla="*/ 1132 h 1132"/>
                <a:gd name="T2" fmla="*/ 116 w 957"/>
                <a:gd name="T3" fmla="*/ 1132 h 1132"/>
                <a:gd name="T4" fmla="*/ 20 w 957"/>
                <a:gd name="T5" fmla="*/ 1083 h 1132"/>
                <a:gd name="T6" fmla="*/ 19 w 957"/>
                <a:gd name="T7" fmla="*/ 980 h 1132"/>
                <a:gd name="T8" fmla="*/ 77 w 957"/>
                <a:gd name="T9" fmla="*/ 889 h 1132"/>
                <a:gd name="T10" fmla="*/ 210 w 957"/>
                <a:gd name="T11" fmla="*/ 685 h 1132"/>
                <a:gd name="T12" fmla="*/ 339 w 957"/>
                <a:gd name="T13" fmla="*/ 487 h 1132"/>
                <a:gd name="T14" fmla="*/ 339 w 957"/>
                <a:gd name="T15" fmla="*/ 118 h 1132"/>
                <a:gd name="T16" fmla="*/ 302 w 957"/>
                <a:gd name="T17" fmla="*/ 61 h 1132"/>
                <a:gd name="T18" fmla="*/ 364 w 957"/>
                <a:gd name="T19" fmla="*/ 0 h 1132"/>
                <a:gd name="T20" fmla="*/ 585 w 957"/>
                <a:gd name="T21" fmla="*/ 0 h 1132"/>
                <a:gd name="T22" fmla="*/ 646 w 957"/>
                <a:gd name="T23" fmla="*/ 61 h 1132"/>
                <a:gd name="T24" fmla="*/ 610 w 957"/>
                <a:gd name="T25" fmla="*/ 118 h 1132"/>
                <a:gd name="T26" fmla="*/ 610 w 957"/>
                <a:gd name="T27" fmla="*/ 487 h 1132"/>
                <a:gd name="T28" fmla="*/ 741 w 957"/>
                <a:gd name="T29" fmla="*/ 685 h 1132"/>
                <a:gd name="T30" fmla="*/ 875 w 957"/>
                <a:gd name="T31" fmla="*/ 889 h 1132"/>
                <a:gd name="T32" fmla="*/ 927 w 957"/>
                <a:gd name="T33" fmla="*/ 970 h 1132"/>
                <a:gd name="T34" fmla="*/ 935 w 957"/>
                <a:gd name="T35" fmla="*/ 1076 h 1132"/>
                <a:gd name="T36" fmla="*/ 834 w 957"/>
                <a:gd name="T37" fmla="*/ 1132 h 1132"/>
                <a:gd name="T38" fmla="*/ 364 w 957"/>
                <a:gd name="T39" fmla="*/ 50 h 1132"/>
                <a:gd name="T40" fmla="*/ 352 w 957"/>
                <a:gd name="T41" fmla="*/ 61 h 1132"/>
                <a:gd name="T42" fmla="*/ 364 w 957"/>
                <a:gd name="T43" fmla="*/ 73 h 1132"/>
                <a:gd name="T44" fmla="*/ 389 w 957"/>
                <a:gd name="T45" fmla="*/ 73 h 1132"/>
                <a:gd name="T46" fmla="*/ 389 w 957"/>
                <a:gd name="T47" fmla="*/ 502 h 1132"/>
                <a:gd name="T48" fmla="*/ 385 w 957"/>
                <a:gd name="T49" fmla="*/ 509 h 1132"/>
                <a:gd name="T50" fmla="*/ 252 w 957"/>
                <a:gd name="T51" fmla="*/ 713 h 1132"/>
                <a:gd name="T52" fmla="*/ 119 w 957"/>
                <a:gd name="T53" fmla="*/ 917 h 1132"/>
                <a:gd name="T54" fmla="*/ 62 w 957"/>
                <a:gd name="T55" fmla="*/ 1005 h 1132"/>
                <a:gd name="T56" fmla="*/ 63 w 957"/>
                <a:gd name="T57" fmla="*/ 1058 h 1132"/>
                <a:gd name="T58" fmla="*/ 116 w 957"/>
                <a:gd name="T59" fmla="*/ 1082 h 1132"/>
                <a:gd name="T60" fmla="*/ 834 w 957"/>
                <a:gd name="T61" fmla="*/ 1082 h 1132"/>
                <a:gd name="T62" fmla="*/ 891 w 957"/>
                <a:gd name="T63" fmla="*/ 1051 h 1132"/>
                <a:gd name="T64" fmla="*/ 884 w 957"/>
                <a:gd name="T65" fmla="*/ 997 h 1132"/>
                <a:gd name="T66" fmla="*/ 833 w 957"/>
                <a:gd name="T67" fmla="*/ 917 h 1132"/>
                <a:gd name="T68" fmla="*/ 699 w 957"/>
                <a:gd name="T69" fmla="*/ 713 h 1132"/>
                <a:gd name="T70" fmla="*/ 564 w 957"/>
                <a:gd name="T71" fmla="*/ 509 h 1132"/>
                <a:gd name="T72" fmla="*/ 559 w 957"/>
                <a:gd name="T73" fmla="*/ 502 h 1132"/>
                <a:gd name="T74" fmla="*/ 559 w 957"/>
                <a:gd name="T75" fmla="*/ 73 h 1132"/>
                <a:gd name="T76" fmla="*/ 585 w 957"/>
                <a:gd name="T77" fmla="*/ 73 h 1132"/>
                <a:gd name="T78" fmla="*/ 596 w 957"/>
                <a:gd name="T79" fmla="*/ 61 h 1132"/>
                <a:gd name="T80" fmla="*/ 585 w 957"/>
                <a:gd name="T81" fmla="*/ 50 h 1132"/>
                <a:gd name="T82" fmla="*/ 364 w 957"/>
                <a:gd name="T83" fmla="*/ 5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7" h="1132">
                  <a:moveTo>
                    <a:pt x="834" y="1132"/>
                  </a:moveTo>
                  <a:cubicBezTo>
                    <a:pt x="116" y="1132"/>
                    <a:pt x="116" y="1132"/>
                    <a:pt x="116" y="1132"/>
                  </a:cubicBezTo>
                  <a:cubicBezTo>
                    <a:pt x="57" y="1132"/>
                    <a:pt x="30" y="1102"/>
                    <a:pt x="20" y="1083"/>
                  </a:cubicBezTo>
                  <a:cubicBezTo>
                    <a:pt x="0" y="1048"/>
                    <a:pt x="5" y="1004"/>
                    <a:pt x="19" y="980"/>
                  </a:cubicBezTo>
                  <a:cubicBezTo>
                    <a:pt x="23" y="972"/>
                    <a:pt x="42" y="943"/>
                    <a:pt x="77" y="889"/>
                  </a:cubicBezTo>
                  <a:cubicBezTo>
                    <a:pt x="108" y="841"/>
                    <a:pt x="153" y="772"/>
                    <a:pt x="210" y="685"/>
                  </a:cubicBezTo>
                  <a:cubicBezTo>
                    <a:pt x="269" y="594"/>
                    <a:pt x="324" y="510"/>
                    <a:pt x="339" y="487"/>
                  </a:cubicBezTo>
                  <a:cubicBezTo>
                    <a:pt x="339" y="118"/>
                    <a:pt x="339" y="118"/>
                    <a:pt x="339" y="118"/>
                  </a:cubicBezTo>
                  <a:cubicBezTo>
                    <a:pt x="317" y="108"/>
                    <a:pt x="302" y="87"/>
                    <a:pt x="302" y="61"/>
                  </a:cubicBezTo>
                  <a:cubicBezTo>
                    <a:pt x="302" y="27"/>
                    <a:pt x="330" y="0"/>
                    <a:pt x="364" y="0"/>
                  </a:cubicBezTo>
                  <a:cubicBezTo>
                    <a:pt x="585" y="0"/>
                    <a:pt x="585" y="0"/>
                    <a:pt x="585" y="0"/>
                  </a:cubicBezTo>
                  <a:cubicBezTo>
                    <a:pt x="619" y="0"/>
                    <a:pt x="646" y="27"/>
                    <a:pt x="646" y="61"/>
                  </a:cubicBezTo>
                  <a:cubicBezTo>
                    <a:pt x="646" y="87"/>
                    <a:pt x="631" y="108"/>
                    <a:pt x="610" y="118"/>
                  </a:cubicBezTo>
                  <a:cubicBezTo>
                    <a:pt x="610" y="487"/>
                    <a:pt x="610" y="487"/>
                    <a:pt x="610" y="487"/>
                  </a:cubicBezTo>
                  <a:cubicBezTo>
                    <a:pt x="625" y="510"/>
                    <a:pt x="681" y="594"/>
                    <a:pt x="741" y="685"/>
                  </a:cubicBezTo>
                  <a:cubicBezTo>
                    <a:pt x="797" y="771"/>
                    <a:pt x="842" y="840"/>
                    <a:pt x="875" y="889"/>
                  </a:cubicBezTo>
                  <a:cubicBezTo>
                    <a:pt x="900" y="929"/>
                    <a:pt x="918" y="956"/>
                    <a:pt x="927" y="970"/>
                  </a:cubicBezTo>
                  <a:cubicBezTo>
                    <a:pt x="957" y="1020"/>
                    <a:pt x="945" y="1058"/>
                    <a:pt x="935" y="1076"/>
                  </a:cubicBezTo>
                  <a:cubicBezTo>
                    <a:pt x="914" y="1113"/>
                    <a:pt x="868" y="1132"/>
                    <a:pt x="834" y="1132"/>
                  </a:cubicBezTo>
                  <a:close/>
                  <a:moveTo>
                    <a:pt x="364" y="50"/>
                  </a:moveTo>
                  <a:cubicBezTo>
                    <a:pt x="357" y="50"/>
                    <a:pt x="352" y="55"/>
                    <a:pt x="352" y="61"/>
                  </a:cubicBezTo>
                  <a:cubicBezTo>
                    <a:pt x="352" y="68"/>
                    <a:pt x="357" y="73"/>
                    <a:pt x="364" y="73"/>
                  </a:cubicBezTo>
                  <a:cubicBezTo>
                    <a:pt x="389" y="73"/>
                    <a:pt x="389" y="73"/>
                    <a:pt x="389" y="73"/>
                  </a:cubicBezTo>
                  <a:cubicBezTo>
                    <a:pt x="389" y="502"/>
                    <a:pt x="389" y="502"/>
                    <a:pt x="389" y="502"/>
                  </a:cubicBezTo>
                  <a:cubicBezTo>
                    <a:pt x="385" y="509"/>
                    <a:pt x="385" y="509"/>
                    <a:pt x="385" y="509"/>
                  </a:cubicBezTo>
                  <a:cubicBezTo>
                    <a:pt x="385" y="509"/>
                    <a:pt x="322" y="605"/>
                    <a:pt x="252" y="713"/>
                  </a:cubicBezTo>
                  <a:cubicBezTo>
                    <a:pt x="195" y="799"/>
                    <a:pt x="150" y="868"/>
                    <a:pt x="119" y="917"/>
                  </a:cubicBezTo>
                  <a:cubicBezTo>
                    <a:pt x="77" y="982"/>
                    <a:pt x="65" y="1001"/>
                    <a:pt x="62" y="1005"/>
                  </a:cubicBezTo>
                  <a:cubicBezTo>
                    <a:pt x="56" y="1015"/>
                    <a:pt x="53" y="1040"/>
                    <a:pt x="63" y="1058"/>
                  </a:cubicBezTo>
                  <a:cubicBezTo>
                    <a:pt x="72" y="1074"/>
                    <a:pt x="90" y="1082"/>
                    <a:pt x="116" y="1082"/>
                  </a:cubicBezTo>
                  <a:cubicBezTo>
                    <a:pt x="834" y="1082"/>
                    <a:pt x="834" y="1082"/>
                    <a:pt x="834" y="1082"/>
                  </a:cubicBezTo>
                  <a:cubicBezTo>
                    <a:pt x="853" y="1082"/>
                    <a:pt x="880" y="1070"/>
                    <a:pt x="891" y="1051"/>
                  </a:cubicBezTo>
                  <a:cubicBezTo>
                    <a:pt x="899" y="1036"/>
                    <a:pt x="897" y="1018"/>
                    <a:pt x="884" y="997"/>
                  </a:cubicBezTo>
                  <a:cubicBezTo>
                    <a:pt x="875" y="982"/>
                    <a:pt x="858" y="955"/>
                    <a:pt x="833" y="917"/>
                  </a:cubicBezTo>
                  <a:cubicBezTo>
                    <a:pt x="800" y="867"/>
                    <a:pt x="755" y="798"/>
                    <a:pt x="699" y="713"/>
                  </a:cubicBezTo>
                  <a:cubicBezTo>
                    <a:pt x="628" y="606"/>
                    <a:pt x="564" y="510"/>
                    <a:pt x="564" y="509"/>
                  </a:cubicBezTo>
                  <a:cubicBezTo>
                    <a:pt x="559" y="502"/>
                    <a:pt x="559" y="502"/>
                    <a:pt x="559" y="502"/>
                  </a:cubicBezTo>
                  <a:cubicBezTo>
                    <a:pt x="559" y="73"/>
                    <a:pt x="559" y="73"/>
                    <a:pt x="559" y="73"/>
                  </a:cubicBezTo>
                  <a:cubicBezTo>
                    <a:pt x="585" y="73"/>
                    <a:pt x="585" y="73"/>
                    <a:pt x="585" y="73"/>
                  </a:cubicBezTo>
                  <a:cubicBezTo>
                    <a:pt x="591" y="73"/>
                    <a:pt x="596" y="68"/>
                    <a:pt x="596" y="61"/>
                  </a:cubicBezTo>
                  <a:cubicBezTo>
                    <a:pt x="596" y="55"/>
                    <a:pt x="591" y="50"/>
                    <a:pt x="585" y="50"/>
                  </a:cubicBezTo>
                  <a:lnTo>
                    <a:pt x="364" y="50"/>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41" name="Freeform 13"/>
            <p:cNvSpPr/>
            <p:nvPr/>
          </p:nvSpPr>
          <p:spPr bwMode="auto">
            <a:xfrm>
              <a:off x="3137" y="1525"/>
              <a:ext cx="289" cy="462"/>
            </a:xfrm>
            <a:custGeom>
              <a:avLst/>
              <a:gdLst>
                <a:gd name="T0" fmla="*/ 258 w 294"/>
                <a:gd name="T1" fmla="*/ 0 h 470"/>
                <a:gd name="T2" fmla="*/ 37 w 294"/>
                <a:gd name="T3" fmla="*/ 0 h 470"/>
                <a:gd name="T4" fmla="*/ 0 w 294"/>
                <a:gd name="T5" fmla="*/ 36 h 470"/>
                <a:gd name="T6" fmla="*/ 37 w 294"/>
                <a:gd name="T7" fmla="*/ 73 h 470"/>
                <a:gd name="T8" fmla="*/ 37 w 294"/>
                <a:gd name="T9" fmla="*/ 470 h 470"/>
                <a:gd name="T10" fmla="*/ 258 w 294"/>
                <a:gd name="T11" fmla="*/ 470 h 470"/>
                <a:gd name="T12" fmla="*/ 258 w 294"/>
                <a:gd name="T13" fmla="*/ 73 h 470"/>
                <a:gd name="T14" fmla="*/ 294 w 294"/>
                <a:gd name="T15" fmla="*/ 36 h 470"/>
                <a:gd name="T16" fmla="*/ 258 w 294"/>
                <a:gd name="T1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 h="470">
                  <a:moveTo>
                    <a:pt x="258" y="0"/>
                  </a:moveTo>
                  <a:cubicBezTo>
                    <a:pt x="37" y="0"/>
                    <a:pt x="37" y="0"/>
                    <a:pt x="37" y="0"/>
                  </a:cubicBezTo>
                  <a:cubicBezTo>
                    <a:pt x="16" y="0"/>
                    <a:pt x="0" y="16"/>
                    <a:pt x="0" y="36"/>
                  </a:cubicBezTo>
                  <a:cubicBezTo>
                    <a:pt x="0" y="57"/>
                    <a:pt x="16" y="73"/>
                    <a:pt x="37" y="73"/>
                  </a:cubicBezTo>
                  <a:cubicBezTo>
                    <a:pt x="37" y="470"/>
                    <a:pt x="37" y="470"/>
                    <a:pt x="37" y="470"/>
                  </a:cubicBezTo>
                  <a:cubicBezTo>
                    <a:pt x="258" y="470"/>
                    <a:pt x="258" y="470"/>
                    <a:pt x="258" y="470"/>
                  </a:cubicBezTo>
                  <a:cubicBezTo>
                    <a:pt x="258" y="73"/>
                    <a:pt x="258" y="73"/>
                    <a:pt x="258" y="73"/>
                  </a:cubicBezTo>
                  <a:cubicBezTo>
                    <a:pt x="278" y="73"/>
                    <a:pt x="294" y="57"/>
                    <a:pt x="294" y="36"/>
                  </a:cubicBezTo>
                  <a:cubicBezTo>
                    <a:pt x="294" y="16"/>
                    <a:pt x="278" y="0"/>
                    <a:pt x="258"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42" name="Freeform 14"/>
            <p:cNvSpPr/>
            <p:nvPr/>
          </p:nvSpPr>
          <p:spPr bwMode="auto">
            <a:xfrm>
              <a:off x="3043" y="1987"/>
              <a:ext cx="480" cy="201"/>
            </a:xfrm>
            <a:custGeom>
              <a:avLst/>
              <a:gdLst>
                <a:gd name="T0" fmla="*/ 489 w 489"/>
                <a:gd name="T1" fmla="*/ 204 h 204"/>
                <a:gd name="T2" fmla="*/ 354 w 489"/>
                <a:gd name="T3" fmla="*/ 0 h 204"/>
                <a:gd name="T4" fmla="*/ 133 w 489"/>
                <a:gd name="T5" fmla="*/ 0 h 204"/>
                <a:gd name="T6" fmla="*/ 0 w 489"/>
                <a:gd name="T7" fmla="*/ 204 h 204"/>
                <a:gd name="T8" fmla="*/ 489 w 489"/>
                <a:gd name="T9" fmla="*/ 204 h 204"/>
              </a:gdLst>
              <a:ahLst/>
              <a:cxnLst>
                <a:cxn ang="0">
                  <a:pos x="T0" y="T1"/>
                </a:cxn>
                <a:cxn ang="0">
                  <a:pos x="T2" y="T3"/>
                </a:cxn>
                <a:cxn ang="0">
                  <a:pos x="T4" y="T5"/>
                </a:cxn>
                <a:cxn ang="0">
                  <a:pos x="T6" y="T7"/>
                </a:cxn>
                <a:cxn ang="0">
                  <a:pos x="T8" y="T9"/>
                </a:cxn>
              </a:cxnLst>
              <a:rect l="0" t="0" r="r" b="b"/>
              <a:pathLst>
                <a:path w="489" h="204">
                  <a:moveTo>
                    <a:pt x="489" y="204"/>
                  </a:moveTo>
                  <a:cubicBezTo>
                    <a:pt x="417" y="96"/>
                    <a:pt x="354" y="0"/>
                    <a:pt x="354" y="0"/>
                  </a:cubicBezTo>
                  <a:cubicBezTo>
                    <a:pt x="133" y="0"/>
                    <a:pt x="133" y="0"/>
                    <a:pt x="133" y="0"/>
                  </a:cubicBezTo>
                  <a:cubicBezTo>
                    <a:pt x="133" y="0"/>
                    <a:pt x="70" y="96"/>
                    <a:pt x="0" y="204"/>
                  </a:cubicBezTo>
                  <a:lnTo>
                    <a:pt x="489" y="20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43" name="Freeform 15"/>
            <p:cNvSpPr/>
            <p:nvPr/>
          </p:nvSpPr>
          <p:spPr bwMode="auto">
            <a:xfrm>
              <a:off x="2912" y="2188"/>
              <a:ext cx="743" cy="200"/>
            </a:xfrm>
            <a:custGeom>
              <a:avLst/>
              <a:gdLst>
                <a:gd name="T0" fmla="*/ 0 w 756"/>
                <a:gd name="T1" fmla="*/ 204 h 204"/>
                <a:gd name="T2" fmla="*/ 756 w 756"/>
                <a:gd name="T3" fmla="*/ 204 h 204"/>
                <a:gd name="T4" fmla="*/ 622 w 756"/>
                <a:gd name="T5" fmla="*/ 0 h 204"/>
                <a:gd name="T6" fmla="*/ 133 w 756"/>
                <a:gd name="T7" fmla="*/ 0 h 204"/>
                <a:gd name="T8" fmla="*/ 0 w 756"/>
                <a:gd name="T9" fmla="*/ 204 h 204"/>
              </a:gdLst>
              <a:ahLst/>
              <a:cxnLst>
                <a:cxn ang="0">
                  <a:pos x="T0" y="T1"/>
                </a:cxn>
                <a:cxn ang="0">
                  <a:pos x="T2" y="T3"/>
                </a:cxn>
                <a:cxn ang="0">
                  <a:pos x="T4" y="T5"/>
                </a:cxn>
                <a:cxn ang="0">
                  <a:pos x="T6" y="T7"/>
                </a:cxn>
                <a:cxn ang="0">
                  <a:pos x="T8" y="T9"/>
                </a:cxn>
              </a:cxnLst>
              <a:rect l="0" t="0" r="r" b="b"/>
              <a:pathLst>
                <a:path w="756" h="204">
                  <a:moveTo>
                    <a:pt x="0" y="204"/>
                  </a:moveTo>
                  <a:cubicBezTo>
                    <a:pt x="756" y="204"/>
                    <a:pt x="756" y="204"/>
                    <a:pt x="756" y="204"/>
                  </a:cubicBezTo>
                  <a:cubicBezTo>
                    <a:pt x="718" y="147"/>
                    <a:pt x="669" y="71"/>
                    <a:pt x="622" y="0"/>
                  </a:cubicBezTo>
                  <a:cubicBezTo>
                    <a:pt x="133" y="0"/>
                    <a:pt x="133" y="0"/>
                    <a:pt x="133" y="0"/>
                  </a:cubicBezTo>
                  <a:cubicBezTo>
                    <a:pt x="86" y="71"/>
                    <a:pt x="37" y="147"/>
                    <a:pt x="0" y="204"/>
                  </a:cubicBezTo>
                  <a:close/>
                </a:path>
              </a:pathLst>
            </a:custGeom>
            <a:solidFill>
              <a:srgbClr val="1F497D">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44" name="Freeform 16"/>
            <p:cNvSpPr/>
            <p:nvPr/>
          </p:nvSpPr>
          <p:spPr bwMode="auto">
            <a:xfrm>
              <a:off x="2839" y="2388"/>
              <a:ext cx="913" cy="200"/>
            </a:xfrm>
            <a:custGeom>
              <a:avLst/>
              <a:gdLst>
                <a:gd name="T0" fmla="*/ 882 w 930"/>
                <a:gd name="T1" fmla="*/ 80 h 204"/>
                <a:gd name="T2" fmla="*/ 831 w 930"/>
                <a:gd name="T3" fmla="*/ 0 h 204"/>
                <a:gd name="T4" fmla="*/ 75 w 930"/>
                <a:gd name="T5" fmla="*/ 0 h 204"/>
                <a:gd name="T6" fmla="*/ 17 w 930"/>
                <a:gd name="T7" fmla="*/ 89 h 204"/>
                <a:gd name="T8" fmla="*/ 93 w 930"/>
                <a:gd name="T9" fmla="*/ 204 h 204"/>
                <a:gd name="T10" fmla="*/ 811 w 930"/>
                <a:gd name="T11" fmla="*/ 204 h 204"/>
                <a:gd name="T12" fmla="*/ 882 w 930"/>
                <a:gd name="T13" fmla="*/ 80 h 204"/>
              </a:gdLst>
              <a:ahLst/>
              <a:cxnLst>
                <a:cxn ang="0">
                  <a:pos x="T0" y="T1"/>
                </a:cxn>
                <a:cxn ang="0">
                  <a:pos x="T2" y="T3"/>
                </a:cxn>
                <a:cxn ang="0">
                  <a:pos x="T4" y="T5"/>
                </a:cxn>
                <a:cxn ang="0">
                  <a:pos x="T6" y="T7"/>
                </a:cxn>
                <a:cxn ang="0">
                  <a:pos x="T8" y="T9"/>
                </a:cxn>
                <a:cxn ang="0">
                  <a:pos x="T10" y="T11"/>
                </a:cxn>
                <a:cxn ang="0">
                  <a:pos x="T12" y="T13"/>
                </a:cxn>
              </a:cxnLst>
              <a:rect l="0" t="0" r="r" b="b"/>
              <a:pathLst>
                <a:path w="930" h="204">
                  <a:moveTo>
                    <a:pt x="882" y="80"/>
                  </a:moveTo>
                  <a:cubicBezTo>
                    <a:pt x="873" y="65"/>
                    <a:pt x="854" y="36"/>
                    <a:pt x="831" y="0"/>
                  </a:cubicBezTo>
                  <a:cubicBezTo>
                    <a:pt x="75" y="0"/>
                    <a:pt x="75" y="0"/>
                    <a:pt x="75" y="0"/>
                  </a:cubicBezTo>
                  <a:cubicBezTo>
                    <a:pt x="44" y="48"/>
                    <a:pt x="22" y="82"/>
                    <a:pt x="17" y="89"/>
                  </a:cubicBezTo>
                  <a:cubicBezTo>
                    <a:pt x="0" y="120"/>
                    <a:pt x="1" y="204"/>
                    <a:pt x="93" y="204"/>
                  </a:cubicBezTo>
                  <a:cubicBezTo>
                    <a:pt x="186" y="204"/>
                    <a:pt x="766" y="204"/>
                    <a:pt x="811" y="204"/>
                  </a:cubicBezTo>
                  <a:cubicBezTo>
                    <a:pt x="857" y="204"/>
                    <a:pt x="930" y="159"/>
                    <a:pt x="882" y="8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45" name="Oval 17"/>
            <p:cNvSpPr>
              <a:spLocks noChangeArrowheads="1"/>
            </p:cNvSpPr>
            <p:nvPr/>
          </p:nvSpPr>
          <p:spPr bwMode="auto">
            <a:xfrm>
              <a:off x="3275" y="1682"/>
              <a:ext cx="70" cy="69"/>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46" name="Oval 18"/>
            <p:cNvSpPr>
              <a:spLocks noChangeArrowheads="1"/>
            </p:cNvSpPr>
            <p:nvPr/>
          </p:nvSpPr>
          <p:spPr bwMode="auto">
            <a:xfrm>
              <a:off x="3181" y="1369"/>
              <a:ext cx="68" cy="69"/>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47" name="Oval 19"/>
            <p:cNvSpPr>
              <a:spLocks noChangeArrowheads="1"/>
            </p:cNvSpPr>
            <p:nvPr/>
          </p:nvSpPr>
          <p:spPr bwMode="auto">
            <a:xfrm>
              <a:off x="3301" y="1285"/>
              <a:ext cx="48" cy="47"/>
            </a:xfrm>
            <a:prstGeom prst="ellipse">
              <a:avLst/>
            </a:prstGeom>
            <a:solidFill>
              <a:srgbClr val="27AAE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48" name="Oval 20"/>
            <p:cNvSpPr>
              <a:spLocks noChangeArrowheads="1"/>
            </p:cNvSpPr>
            <p:nvPr/>
          </p:nvSpPr>
          <p:spPr bwMode="auto">
            <a:xfrm>
              <a:off x="3224" y="1206"/>
              <a:ext cx="57" cy="58"/>
            </a:xfrm>
            <a:prstGeom prst="ellipse">
              <a:avLst/>
            </a:prstGeom>
            <a:solidFill>
              <a:srgbClr val="27AAE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49" name="Oval 21"/>
            <p:cNvSpPr>
              <a:spLocks noChangeArrowheads="1"/>
            </p:cNvSpPr>
            <p:nvPr/>
          </p:nvSpPr>
          <p:spPr bwMode="auto">
            <a:xfrm>
              <a:off x="3229" y="1830"/>
              <a:ext cx="41" cy="41"/>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65" name="Freeform 37"/>
            <p:cNvSpPr>
              <a:spLocks noEditPoints="1"/>
            </p:cNvSpPr>
            <p:nvPr/>
          </p:nvSpPr>
          <p:spPr bwMode="auto">
            <a:xfrm>
              <a:off x="3232" y="2435"/>
              <a:ext cx="104" cy="104"/>
            </a:xfrm>
            <a:custGeom>
              <a:avLst/>
              <a:gdLst>
                <a:gd name="T0" fmla="*/ 105 w 106"/>
                <a:gd name="T1" fmla="*/ 11 h 106"/>
                <a:gd name="T2" fmla="*/ 90 w 106"/>
                <a:gd name="T3" fmla="*/ 34 h 106"/>
                <a:gd name="T4" fmla="*/ 86 w 106"/>
                <a:gd name="T5" fmla="*/ 34 h 106"/>
                <a:gd name="T6" fmla="*/ 62 w 106"/>
                <a:gd name="T7" fmla="*/ 50 h 106"/>
                <a:gd name="T8" fmla="*/ 76 w 106"/>
                <a:gd name="T9" fmla="*/ 66 h 106"/>
                <a:gd name="T10" fmla="*/ 70 w 106"/>
                <a:gd name="T11" fmla="*/ 75 h 106"/>
                <a:gd name="T12" fmla="*/ 60 w 106"/>
                <a:gd name="T13" fmla="*/ 76 h 106"/>
                <a:gd name="T14" fmla="*/ 26 w 106"/>
                <a:gd name="T15" fmla="*/ 106 h 106"/>
                <a:gd name="T16" fmla="*/ 18 w 106"/>
                <a:gd name="T17" fmla="*/ 103 h 106"/>
                <a:gd name="T18" fmla="*/ 0 w 106"/>
                <a:gd name="T19" fmla="*/ 81 h 106"/>
                <a:gd name="T20" fmla="*/ 0 w 106"/>
                <a:gd name="T21" fmla="*/ 80 h 106"/>
                <a:gd name="T22" fmla="*/ 30 w 106"/>
                <a:gd name="T23" fmla="*/ 46 h 106"/>
                <a:gd name="T24" fmla="*/ 31 w 106"/>
                <a:gd name="T25" fmla="*/ 36 h 106"/>
                <a:gd name="T26" fmla="*/ 40 w 106"/>
                <a:gd name="T27" fmla="*/ 30 h 106"/>
                <a:gd name="T28" fmla="*/ 57 w 106"/>
                <a:gd name="T29" fmla="*/ 44 h 106"/>
                <a:gd name="T30" fmla="*/ 72 w 106"/>
                <a:gd name="T31" fmla="*/ 20 h 106"/>
                <a:gd name="T32" fmla="*/ 72 w 106"/>
                <a:gd name="T33" fmla="*/ 17 h 106"/>
                <a:gd name="T34" fmla="*/ 95 w 106"/>
                <a:gd name="T35" fmla="*/ 1 h 106"/>
                <a:gd name="T36" fmla="*/ 35 w 106"/>
                <a:gd name="T37" fmla="*/ 59 h 106"/>
                <a:gd name="T38" fmla="*/ 38 w 106"/>
                <a:gd name="T39" fmla="*/ 62 h 106"/>
                <a:gd name="T40" fmla="*/ 14 w 106"/>
                <a:gd name="T41" fmla="*/ 83 h 106"/>
                <a:gd name="T42" fmla="*/ 35 w 106"/>
                <a:gd name="T43" fmla="*/ 59 h 106"/>
                <a:gd name="T44" fmla="*/ 44 w 106"/>
                <a:gd name="T45" fmla="*/ 68 h 106"/>
                <a:gd name="T46" fmla="*/ 48 w 106"/>
                <a:gd name="T47" fmla="*/ 71 h 106"/>
                <a:gd name="T48" fmla="*/ 23 w 106"/>
                <a:gd name="T49" fmla="*/ 92 h 106"/>
                <a:gd name="T50" fmla="*/ 44 w 106"/>
                <a:gd name="T51" fmla="*/ 68 h 106"/>
                <a:gd name="T52" fmla="*/ 67 w 106"/>
                <a:gd name="T53" fmla="*/ 66 h 106"/>
                <a:gd name="T54" fmla="*/ 37 w 106"/>
                <a:gd name="T55" fmla="*/ 42 h 106"/>
                <a:gd name="T56" fmla="*/ 39 w 106"/>
                <a:gd name="T57" fmla="*/ 43 h 106"/>
                <a:gd name="T58" fmla="*/ 63 w 106"/>
                <a:gd name="T59" fmla="*/ 67 h 106"/>
                <a:gd name="T60" fmla="*/ 65 w 106"/>
                <a:gd name="T61" fmla="*/ 69 h 106"/>
                <a:gd name="T62" fmla="*/ 28 w 106"/>
                <a:gd name="T63" fmla="*/ 97 h 106"/>
                <a:gd name="T64" fmla="*/ 54 w 106"/>
                <a:gd name="T65" fmla="*/ 70 h 106"/>
                <a:gd name="T66" fmla="*/ 9 w 106"/>
                <a:gd name="T67" fmla="*/ 79 h 106"/>
                <a:gd name="T68" fmla="*/ 9 w 106"/>
                <a:gd name="T69" fmla="*/ 81 h 106"/>
                <a:gd name="T70" fmla="*/ 24 w 106"/>
                <a:gd name="T71" fmla="*/ 97 h 106"/>
                <a:gd name="T72" fmla="*/ 26 w 106"/>
                <a:gd name="T73" fmla="*/ 98 h 106"/>
                <a:gd name="T74" fmla="*/ 100 w 106"/>
                <a:gd name="T75" fmla="*/ 13 h 106"/>
                <a:gd name="T76" fmla="*/ 93 w 106"/>
                <a:gd name="T77" fmla="*/ 6 h 106"/>
                <a:gd name="T78" fmla="*/ 88 w 106"/>
                <a:gd name="T79" fmla="*/ 2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106">
                  <a:moveTo>
                    <a:pt x="95" y="1"/>
                  </a:moveTo>
                  <a:cubicBezTo>
                    <a:pt x="105" y="11"/>
                    <a:pt x="105" y="11"/>
                    <a:pt x="105" y="11"/>
                  </a:cubicBezTo>
                  <a:cubicBezTo>
                    <a:pt x="106" y="12"/>
                    <a:pt x="106" y="13"/>
                    <a:pt x="105" y="14"/>
                  </a:cubicBezTo>
                  <a:cubicBezTo>
                    <a:pt x="90" y="34"/>
                    <a:pt x="90" y="34"/>
                    <a:pt x="90" y="34"/>
                  </a:cubicBezTo>
                  <a:cubicBezTo>
                    <a:pt x="89" y="35"/>
                    <a:pt x="87" y="35"/>
                    <a:pt x="86" y="34"/>
                  </a:cubicBezTo>
                  <a:cubicBezTo>
                    <a:pt x="86" y="34"/>
                    <a:pt x="86" y="34"/>
                    <a:pt x="86" y="34"/>
                  </a:cubicBezTo>
                  <a:cubicBezTo>
                    <a:pt x="82" y="30"/>
                    <a:pt x="82" y="30"/>
                    <a:pt x="82" y="30"/>
                  </a:cubicBezTo>
                  <a:cubicBezTo>
                    <a:pt x="62" y="50"/>
                    <a:pt x="62" y="50"/>
                    <a:pt x="62" y="50"/>
                  </a:cubicBezTo>
                  <a:cubicBezTo>
                    <a:pt x="74" y="61"/>
                    <a:pt x="74" y="61"/>
                    <a:pt x="74" y="61"/>
                  </a:cubicBezTo>
                  <a:cubicBezTo>
                    <a:pt x="75" y="62"/>
                    <a:pt x="76" y="64"/>
                    <a:pt x="76" y="66"/>
                  </a:cubicBezTo>
                  <a:cubicBezTo>
                    <a:pt x="76" y="68"/>
                    <a:pt x="75" y="70"/>
                    <a:pt x="74" y="72"/>
                  </a:cubicBezTo>
                  <a:cubicBezTo>
                    <a:pt x="70" y="75"/>
                    <a:pt x="70" y="75"/>
                    <a:pt x="70" y="75"/>
                  </a:cubicBezTo>
                  <a:cubicBezTo>
                    <a:pt x="69" y="77"/>
                    <a:pt x="67" y="78"/>
                    <a:pt x="65" y="78"/>
                  </a:cubicBezTo>
                  <a:cubicBezTo>
                    <a:pt x="63" y="78"/>
                    <a:pt x="61" y="77"/>
                    <a:pt x="60" y="76"/>
                  </a:cubicBezTo>
                  <a:cubicBezTo>
                    <a:pt x="33" y="103"/>
                    <a:pt x="33" y="103"/>
                    <a:pt x="33" y="103"/>
                  </a:cubicBezTo>
                  <a:cubicBezTo>
                    <a:pt x="31" y="105"/>
                    <a:pt x="28" y="106"/>
                    <a:pt x="26" y="106"/>
                  </a:cubicBezTo>
                  <a:cubicBezTo>
                    <a:pt x="26" y="106"/>
                    <a:pt x="26" y="106"/>
                    <a:pt x="26" y="106"/>
                  </a:cubicBezTo>
                  <a:cubicBezTo>
                    <a:pt x="23" y="106"/>
                    <a:pt x="20" y="105"/>
                    <a:pt x="18" y="103"/>
                  </a:cubicBezTo>
                  <a:cubicBezTo>
                    <a:pt x="3" y="88"/>
                    <a:pt x="3" y="88"/>
                    <a:pt x="3" y="88"/>
                  </a:cubicBezTo>
                  <a:cubicBezTo>
                    <a:pt x="1" y="86"/>
                    <a:pt x="0" y="83"/>
                    <a:pt x="0" y="81"/>
                  </a:cubicBezTo>
                  <a:cubicBezTo>
                    <a:pt x="0" y="81"/>
                    <a:pt x="0" y="81"/>
                    <a:pt x="0" y="81"/>
                  </a:cubicBezTo>
                  <a:cubicBezTo>
                    <a:pt x="0" y="80"/>
                    <a:pt x="0" y="80"/>
                    <a:pt x="0" y="80"/>
                  </a:cubicBezTo>
                  <a:cubicBezTo>
                    <a:pt x="0" y="78"/>
                    <a:pt x="1" y="75"/>
                    <a:pt x="3" y="73"/>
                  </a:cubicBezTo>
                  <a:cubicBezTo>
                    <a:pt x="30" y="46"/>
                    <a:pt x="30" y="46"/>
                    <a:pt x="30" y="46"/>
                  </a:cubicBezTo>
                  <a:cubicBezTo>
                    <a:pt x="29" y="45"/>
                    <a:pt x="29" y="43"/>
                    <a:pt x="29" y="42"/>
                  </a:cubicBezTo>
                  <a:cubicBezTo>
                    <a:pt x="29" y="39"/>
                    <a:pt x="30" y="37"/>
                    <a:pt x="31" y="36"/>
                  </a:cubicBezTo>
                  <a:cubicBezTo>
                    <a:pt x="34" y="33"/>
                    <a:pt x="34" y="33"/>
                    <a:pt x="34" y="33"/>
                  </a:cubicBezTo>
                  <a:cubicBezTo>
                    <a:pt x="36" y="31"/>
                    <a:pt x="38" y="30"/>
                    <a:pt x="40" y="30"/>
                  </a:cubicBezTo>
                  <a:cubicBezTo>
                    <a:pt x="42" y="30"/>
                    <a:pt x="44" y="31"/>
                    <a:pt x="46" y="33"/>
                  </a:cubicBezTo>
                  <a:cubicBezTo>
                    <a:pt x="57" y="44"/>
                    <a:pt x="57" y="44"/>
                    <a:pt x="57" y="44"/>
                  </a:cubicBezTo>
                  <a:cubicBezTo>
                    <a:pt x="76" y="24"/>
                    <a:pt x="76" y="24"/>
                    <a:pt x="76" y="24"/>
                  </a:cubicBezTo>
                  <a:cubicBezTo>
                    <a:pt x="72" y="20"/>
                    <a:pt x="72" y="20"/>
                    <a:pt x="72" y="20"/>
                  </a:cubicBezTo>
                  <a:cubicBezTo>
                    <a:pt x="71" y="19"/>
                    <a:pt x="71" y="18"/>
                    <a:pt x="72" y="17"/>
                  </a:cubicBezTo>
                  <a:cubicBezTo>
                    <a:pt x="72" y="17"/>
                    <a:pt x="72" y="17"/>
                    <a:pt x="72" y="17"/>
                  </a:cubicBezTo>
                  <a:cubicBezTo>
                    <a:pt x="92" y="1"/>
                    <a:pt x="92" y="1"/>
                    <a:pt x="92" y="1"/>
                  </a:cubicBezTo>
                  <a:cubicBezTo>
                    <a:pt x="93" y="0"/>
                    <a:pt x="94" y="0"/>
                    <a:pt x="95" y="1"/>
                  </a:cubicBezTo>
                  <a:close/>
                  <a:moveTo>
                    <a:pt x="35" y="59"/>
                  </a:moveTo>
                  <a:cubicBezTo>
                    <a:pt x="35" y="59"/>
                    <a:pt x="35" y="59"/>
                    <a:pt x="35" y="59"/>
                  </a:cubicBezTo>
                  <a:cubicBezTo>
                    <a:pt x="36" y="58"/>
                    <a:pt x="37" y="58"/>
                    <a:pt x="38" y="59"/>
                  </a:cubicBezTo>
                  <a:cubicBezTo>
                    <a:pt x="39" y="59"/>
                    <a:pt x="39" y="61"/>
                    <a:pt x="38" y="62"/>
                  </a:cubicBezTo>
                  <a:cubicBezTo>
                    <a:pt x="17" y="83"/>
                    <a:pt x="17" y="83"/>
                    <a:pt x="17" y="83"/>
                  </a:cubicBezTo>
                  <a:cubicBezTo>
                    <a:pt x="16" y="84"/>
                    <a:pt x="15" y="84"/>
                    <a:pt x="14" y="83"/>
                  </a:cubicBezTo>
                  <a:cubicBezTo>
                    <a:pt x="13" y="82"/>
                    <a:pt x="13" y="80"/>
                    <a:pt x="14" y="80"/>
                  </a:cubicBezTo>
                  <a:cubicBezTo>
                    <a:pt x="35" y="59"/>
                    <a:pt x="35" y="59"/>
                    <a:pt x="35" y="59"/>
                  </a:cubicBezTo>
                  <a:close/>
                  <a:moveTo>
                    <a:pt x="44" y="68"/>
                  </a:moveTo>
                  <a:cubicBezTo>
                    <a:pt x="44" y="68"/>
                    <a:pt x="44" y="68"/>
                    <a:pt x="44" y="68"/>
                  </a:cubicBezTo>
                  <a:cubicBezTo>
                    <a:pt x="45" y="67"/>
                    <a:pt x="47" y="67"/>
                    <a:pt x="48" y="68"/>
                  </a:cubicBezTo>
                  <a:cubicBezTo>
                    <a:pt x="49" y="69"/>
                    <a:pt x="49" y="70"/>
                    <a:pt x="48" y="71"/>
                  </a:cubicBezTo>
                  <a:cubicBezTo>
                    <a:pt x="27" y="92"/>
                    <a:pt x="27" y="92"/>
                    <a:pt x="27" y="92"/>
                  </a:cubicBezTo>
                  <a:cubicBezTo>
                    <a:pt x="26" y="93"/>
                    <a:pt x="24" y="93"/>
                    <a:pt x="23" y="92"/>
                  </a:cubicBezTo>
                  <a:cubicBezTo>
                    <a:pt x="22" y="91"/>
                    <a:pt x="22" y="90"/>
                    <a:pt x="23" y="89"/>
                  </a:cubicBezTo>
                  <a:cubicBezTo>
                    <a:pt x="44" y="68"/>
                    <a:pt x="44" y="68"/>
                    <a:pt x="44" y="68"/>
                  </a:cubicBezTo>
                  <a:close/>
                  <a:moveTo>
                    <a:pt x="67" y="66"/>
                  </a:moveTo>
                  <a:cubicBezTo>
                    <a:pt x="67" y="66"/>
                    <a:pt x="67" y="66"/>
                    <a:pt x="67" y="66"/>
                  </a:cubicBezTo>
                  <a:cubicBezTo>
                    <a:pt x="40" y="39"/>
                    <a:pt x="40" y="39"/>
                    <a:pt x="40" y="39"/>
                  </a:cubicBezTo>
                  <a:cubicBezTo>
                    <a:pt x="37" y="42"/>
                    <a:pt x="37" y="42"/>
                    <a:pt x="37" y="42"/>
                  </a:cubicBezTo>
                  <a:cubicBezTo>
                    <a:pt x="39" y="43"/>
                    <a:pt x="39" y="43"/>
                    <a:pt x="39" y="43"/>
                  </a:cubicBezTo>
                  <a:cubicBezTo>
                    <a:pt x="39" y="43"/>
                    <a:pt x="39" y="43"/>
                    <a:pt x="39" y="43"/>
                  </a:cubicBezTo>
                  <a:cubicBezTo>
                    <a:pt x="39" y="43"/>
                    <a:pt x="39" y="43"/>
                    <a:pt x="39" y="43"/>
                  </a:cubicBezTo>
                  <a:cubicBezTo>
                    <a:pt x="63" y="67"/>
                    <a:pt x="63" y="67"/>
                    <a:pt x="63" y="67"/>
                  </a:cubicBezTo>
                  <a:cubicBezTo>
                    <a:pt x="63" y="67"/>
                    <a:pt x="63" y="67"/>
                    <a:pt x="63" y="67"/>
                  </a:cubicBezTo>
                  <a:cubicBezTo>
                    <a:pt x="65" y="69"/>
                    <a:pt x="65" y="69"/>
                    <a:pt x="65" y="69"/>
                  </a:cubicBezTo>
                  <a:cubicBezTo>
                    <a:pt x="67" y="66"/>
                    <a:pt x="67" y="66"/>
                    <a:pt x="67" y="66"/>
                  </a:cubicBezTo>
                  <a:close/>
                  <a:moveTo>
                    <a:pt x="28" y="97"/>
                  </a:moveTo>
                  <a:cubicBezTo>
                    <a:pt x="28" y="97"/>
                    <a:pt x="28" y="97"/>
                    <a:pt x="28" y="97"/>
                  </a:cubicBezTo>
                  <a:cubicBezTo>
                    <a:pt x="54" y="70"/>
                    <a:pt x="54" y="70"/>
                    <a:pt x="54" y="70"/>
                  </a:cubicBezTo>
                  <a:cubicBezTo>
                    <a:pt x="36" y="52"/>
                    <a:pt x="36" y="52"/>
                    <a:pt x="36" y="52"/>
                  </a:cubicBezTo>
                  <a:cubicBezTo>
                    <a:pt x="9" y="79"/>
                    <a:pt x="9" y="79"/>
                    <a:pt x="9" y="79"/>
                  </a:cubicBezTo>
                  <a:cubicBezTo>
                    <a:pt x="9" y="79"/>
                    <a:pt x="9" y="80"/>
                    <a:pt x="9" y="81"/>
                  </a:cubicBezTo>
                  <a:cubicBezTo>
                    <a:pt x="9" y="81"/>
                    <a:pt x="9" y="81"/>
                    <a:pt x="9" y="81"/>
                  </a:cubicBezTo>
                  <a:cubicBezTo>
                    <a:pt x="9" y="81"/>
                    <a:pt x="9" y="82"/>
                    <a:pt x="9" y="83"/>
                  </a:cubicBezTo>
                  <a:cubicBezTo>
                    <a:pt x="24" y="97"/>
                    <a:pt x="24" y="97"/>
                    <a:pt x="24" y="97"/>
                  </a:cubicBezTo>
                  <a:cubicBezTo>
                    <a:pt x="24" y="97"/>
                    <a:pt x="25" y="98"/>
                    <a:pt x="26" y="98"/>
                  </a:cubicBezTo>
                  <a:cubicBezTo>
                    <a:pt x="26" y="98"/>
                    <a:pt x="26" y="98"/>
                    <a:pt x="26" y="98"/>
                  </a:cubicBezTo>
                  <a:cubicBezTo>
                    <a:pt x="26" y="98"/>
                    <a:pt x="27" y="97"/>
                    <a:pt x="28" y="97"/>
                  </a:cubicBezTo>
                  <a:close/>
                  <a:moveTo>
                    <a:pt x="100" y="13"/>
                  </a:moveTo>
                  <a:cubicBezTo>
                    <a:pt x="100" y="13"/>
                    <a:pt x="100" y="13"/>
                    <a:pt x="100" y="13"/>
                  </a:cubicBezTo>
                  <a:cubicBezTo>
                    <a:pt x="93" y="6"/>
                    <a:pt x="93" y="6"/>
                    <a:pt x="93" y="6"/>
                  </a:cubicBezTo>
                  <a:cubicBezTo>
                    <a:pt x="78" y="19"/>
                    <a:pt x="78" y="19"/>
                    <a:pt x="78" y="19"/>
                  </a:cubicBezTo>
                  <a:cubicBezTo>
                    <a:pt x="88" y="29"/>
                    <a:pt x="88" y="29"/>
                    <a:pt x="88" y="29"/>
                  </a:cubicBezTo>
                  <a:cubicBezTo>
                    <a:pt x="100" y="13"/>
                    <a:pt x="100" y="13"/>
                    <a:pt x="10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66" name="Freeform 38"/>
            <p:cNvSpPr>
              <a:spLocks noEditPoints="1"/>
            </p:cNvSpPr>
            <p:nvPr/>
          </p:nvSpPr>
          <p:spPr bwMode="auto">
            <a:xfrm>
              <a:off x="3231" y="2237"/>
              <a:ext cx="106" cy="102"/>
            </a:xfrm>
            <a:custGeom>
              <a:avLst/>
              <a:gdLst>
                <a:gd name="T0" fmla="*/ 27 w 108"/>
                <a:gd name="T1" fmla="*/ 79 h 104"/>
                <a:gd name="T2" fmla="*/ 22 w 108"/>
                <a:gd name="T3" fmla="*/ 91 h 104"/>
                <a:gd name="T4" fmla="*/ 15 w 108"/>
                <a:gd name="T5" fmla="*/ 84 h 104"/>
                <a:gd name="T6" fmla="*/ 22 w 108"/>
                <a:gd name="T7" fmla="*/ 77 h 104"/>
                <a:gd name="T8" fmla="*/ 95 w 108"/>
                <a:gd name="T9" fmla="*/ 0 h 104"/>
                <a:gd name="T10" fmla="*/ 108 w 108"/>
                <a:gd name="T11" fmla="*/ 13 h 104"/>
                <a:gd name="T12" fmla="*/ 108 w 108"/>
                <a:gd name="T13" fmla="*/ 45 h 104"/>
                <a:gd name="T14" fmla="*/ 108 w 108"/>
                <a:gd name="T15" fmla="*/ 77 h 104"/>
                <a:gd name="T16" fmla="*/ 104 w 108"/>
                <a:gd name="T17" fmla="*/ 100 h 104"/>
                <a:gd name="T18" fmla="*/ 4 w 108"/>
                <a:gd name="T19" fmla="*/ 100 h 104"/>
                <a:gd name="T20" fmla="*/ 0 w 108"/>
                <a:gd name="T21" fmla="*/ 77 h 104"/>
                <a:gd name="T22" fmla="*/ 0 w 108"/>
                <a:gd name="T23" fmla="*/ 45 h 104"/>
                <a:gd name="T24" fmla="*/ 0 w 108"/>
                <a:gd name="T25" fmla="*/ 13 h 104"/>
                <a:gd name="T26" fmla="*/ 13 w 108"/>
                <a:gd name="T27" fmla="*/ 0 h 104"/>
                <a:gd name="T28" fmla="*/ 13 w 108"/>
                <a:gd name="T29" fmla="*/ 8 h 104"/>
                <a:gd name="T30" fmla="*/ 10 w 108"/>
                <a:gd name="T31" fmla="*/ 10 h 104"/>
                <a:gd name="T32" fmla="*/ 10 w 108"/>
                <a:gd name="T33" fmla="*/ 30 h 104"/>
                <a:gd name="T34" fmla="*/ 13 w 108"/>
                <a:gd name="T35" fmla="*/ 32 h 104"/>
                <a:gd name="T36" fmla="*/ 95 w 108"/>
                <a:gd name="T37" fmla="*/ 32 h 104"/>
                <a:gd name="T38" fmla="*/ 98 w 108"/>
                <a:gd name="T39" fmla="*/ 31 h 104"/>
                <a:gd name="T40" fmla="*/ 98 w 108"/>
                <a:gd name="T41" fmla="*/ 10 h 104"/>
                <a:gd name="T42" fmla="*/ 95 w 108"/>
                <a:gd name="T43" fmla="*/ 40 h 104"/>
                <a:gd name="T44" fmla="*/ 13 w 108"/>
                <a:gd name="T45" fmla="*/ 40 h 104"/>
                <a:gd name="T46" fmla="*/ 10 w 108"/>
                <a:gd name="T47" fmla="*/ 41 h 104"/>
                <a:gd name="T48" fmla="*/ 9 w 108"/>
                <a:gd name="T49" fmla="*/ 59 h 104"/>
                <a:gd name="T50" fmla="*/ 10 w 108"/>
                <a:gd name="T51" fmla="*/ 63 h 104"/>
                <a:gd name="T52" fmla="*/ 95 w 108"/>
                <a:gd name="T53" fmla="*/ 64 h 104"/>
                <a:gd name="T54" fmla="*/ 98 w 108"/>
                <a:gd name="T55" fmla="*/ 63 h 104"/>
                <a:gd name="T56" fmla="*/ 100 w 108"/>
                <a:gd name="T57" fmla="*/ 45 h 104"/>
                <a:gd name="T58" fmla="*/ 98 w 108"/>
                <a:gd name="T59" fmla="*/ 41 h 104"/>
                <a:gd name="T60" fmla="*/ 95 w 108"/>
                <a:gd name="T61" fmla="*/ 72 h 104"/>
                <a:gd name="T62" fmla="*/ 13 w 108"/>
                <a:gd name="T63" fmla="*/ 72 h 104"/>
                <a:gd name="T64" fmla="*/ 10 w 108"/>
                <a:gd name="T65" fmla="*/ 73 h 104"/>
                <a:gd name="T66" fmla="*/ 10 w 108"/>
                <a:gd name="T67" fmla="*/ 94 h 104"/>
                <a:gd name="T68" fmla="*/ 13 w 108"/>
                <a:gd name="T69" fmla="*/ 96 h 104"/>
                <a:gd name="T70" fmla="*/ 98 w 108"/>
                <a:gd name="T71" fmla="*/ 95 h 104"/>
                <a:gd name="T72" fmla="*/ 100 w 108"/>
                <a:gd name="T73" fmla="*/ 77 h 104"/>
                <a:gd name="T74" fmla="*/ 98 w 108"/>
                <a:gd name="T75" fmla="*/ 73 h 104"/>
                <a:gd name="T76" fmla="*/ 22 w 108"/>
                <a:gd name="T77" fmla="*/ 13 h 104"/>
                <a:gd name="T78" fmla="*/ 30 w 108"/>
                <a:gd name="T79" fmla="*/ 20 h 104"/>
                <a:gd name="T80" fmla="*/ 22 w 108"/>
                <a:gd name="T81" fmla="*/ 28 h 104"/>
                <a:gd name="T82" fmla="*/ 15 w 108"/>
                <a:gd name="T83" fmla="*/ 20 h 104"/>
                <a:gd name="T84" fmla="*/ 22 w 108"/>
                <a:gd name="T85" fmla="*/ 13 h 104"/>
                <a:gd name="T86" fmla="*/ 22 w 108"/>
                <a:gd name="T87" fmla="*/ 18 h 104"/>
                <a:gd name="T88" fmla="*/ 20 w 108"/>
                <a:gd name="T89" fmla="*/ 20 h 104"/>
                <a:gd name="T90" fmla="*/ 22 w 108"/>
                <a:gd name="T91" fmla="*/ 23 h 104"/>
                <a:gd name="T92" fmla="*/ 25 w 108"/>
                <a:gd name="T93" fmla="*/ 20 h 104"/>
                <a:gd name="T94" fmla="*/ 22 w 108"/>
                <a:gd name="T95" fmla="*/ 45 h 104"/>
                <a:gd name="T96" fmla="*/ 27 w 108"/>
                <a:gd name="T97" fmla="*/ 47 h 104"/>
                <a:gd name="T98" fmla="*/ 27 w 108"/>
                <a:gd name="T99" fmla="*/ 57 h 104"/>
                <a:gd name="T100" fmla="*/ 17 w 108"/>
                <a:gd name="T101" fmla="*/ 57 h 104"/>
                <a:gd name="T102" fmla="*/ 17 w 108"/>
                <a:gd name="T103" fmla="*/ 47 h 104"/>
                <a:gd name="T104" fmla="*/ 24 w 108"/>
                <a:gd name="T105" fmla="*/ 50 h 104"/>
                <a:gd name="T106" fmla="*/ 20 w 108"/>
                <a:gd name="T107" fmla="*/ 50 h 104"/>
                <a:gd name="T108" fmla="*/ 20 w 108"/>
                <a:gd name="T109" fmla="*/ 54 h 104"/>
                <a:gd name="T110" fmla="*/ 24 w 108"/>
                <a:gd name="T111" fmla="*/ 54 h 104"/>
                <a:gd name="T112" fmla="*/ 24 w 108"/>
                <a:gd name="T113" fmla="*/ 50 h 104"/>
                <a:gd name="T114" fmla="*/ 22 w 108"/>
                <a:gd name="T115" fmla="*/ 81 h 104"/>
                <a:gd name="T116" fmla="*/ 20 w 108"/>
                <a:gd name="T117" fmla="*/ 84 h 104"/>
                <a:gd name="T118" fmla="*/ 22 w 108"/>
                <a:gd name="T119" fmla="*/ 86 h 104"/>
                <a:gd name="T120" fmla="*/ 25 w 108"/>
                <a:gd name="T121" fmla="*/ 8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04">
                  <a:moveTo>
                    <a:pt x="22" y="77"/>
                  </a:moveTo>
                  <a:cubicBezTo>
                    <a:pt x="24" y="77"/>
                    <a:pt x="26" y="77"/>
                    <a:pt x="27" y="79"/>
                  </a:cubicBezTo>
                  <a:cubicBezTo>
                    <a:pt x="27" y="79"/>
                    <a:pt x="27" y="79"/>
                    <a:pt x="27" y="79"/>
                  </a:cubicBezTo>
                  <a:cubicBezTo>
                    <a:pt x="29" y="80"/>
                    <a:pt x="30" y="82"/>
                    <a:pt x="30" y="84"/>
                  </a:cubicBezTo>
                  <a:cubicBezTo>
                    <a:pt x="30" y="86"/>
                    <a:pt x="29" y="88"/>
                    <a:pt x="27" y="89"/>
                  </a:cubicBezTo>
                  <a:cubicBezTo>
                    <a:pt x="26" y="91"/>
                    <a:pt x="24" y="91"/>
                    <a:pt x="22" y="91"/>
                  </a:cubicBezTo>
                  <a:cubicBezTo>
                    <a:pt x="20" y="91"/>
                    <a:pt x="18" y="91"/>
                    <a:pt x="17" y="89"/>
                  </a:cubicBezTo>
                  <a:cubicBezTo>
                    <a:pt x="17" y="89"/>
                    <a:pt x="17" y="89"/>
                    <a:pt x="17" y="89"/>
                  </a:cubicBezTo>
                  <a:cubicBezTo>
                    <a:pt x="16" y="88"/>
                    <a:pt x="15" y="86"/>
                    <a:pt x="15" y="84"/>
                  </a:cubicBezTo>
                  <a:cubicBezTo>
                    <a:pt x="15" y="82"/>
                    <a:pt x="16" y="80"/>
                    <a:pt x="17" y="79"/>
                  </a:cubicBezTo>
                  <a:cubicBezTo>
                    <a:pt x="17" y="79"/>
                    <a:pt x="17" y="79"/>
                    <a:pt x="17" y="79"/>
                  </a:cubicBezTo>
                  <a:cubicBezTo>
                    <a:pt x="18" y="77"/>
                    <a:pt x="20" y="77"/>
                    <a:pt x="22" y="77"/>
                  </a:cubicBezTo>
                  <a:close/>
                  <a:moveTo>
                    <a:pt x="13" y="0"/>
                  </a:moveTo>
                  <a:cubicBezTo>
                    <a:pt x="13" y="0"/>
                    <a:pt x="13" y="0"/>
                    <a:pt x="13" y="0"/>
                  </a:cubicBezTo>
                  <a:cubicBezTo>
                    <a:pt x="95" y="0"/>
                    <a:pt x="95" y="0"/>
                    <a:pt x="95" y="0"/>
                  </a:cubicBezTo>
                  <a:cubicBezTo>
                    <a:pt x="99" y="0"/>
                    <a:pt x="102" y="1"/>
                    <a:pt x="104" y="4"/>
                  </a:cubicBezTo>
                  <a:cubicBezTo>
                    <a:pt x="104" y="4"/>
                    <a:pt x="104" y="4"/>
                    <a:pt x="104" y="4"/>
                  </a:cubicBezTo>
                  <a:cubicBezTo>
                    <a:pt x="106" y="6"/>
                    <a:pt x="108" y="9"/>
                    <a:pt x="108" y="13"/>
                  </a:cubicBezTo>
                  <a:cubicBezTo>
                    <a:pt x="108" y="27"/>
                    <a:pt x="108" y="27"/>
                    <a:pt x="108" y="27"/>
                  </a:cubicBezTo>
                  <a:cubicBezTo>
                    <a:pt x="108" y="31"/>
                    <a:pt x="107" y="34"/>
                    <a:pt x="104" y="36"/>
                  </a:cubicBezTo>
                  <a:cubicBezTo>
                    <a:pt x="107" y="38"/>
                    <a:pt x="108" y="41"/>
                    <a:pt x="108" y="45"/>
                  </a:cubicBezTo>
                  <a:cubicBezTo>
                    <a:pt x="108" y="59"/>
                    <a:pt x="108" y="59"/>
                    <a:pt x="108" y="59"/>
                  </a:cubicBezTo>
                  <a:cubicBezTo>
                    <a:pt x="108" y="63"/>
                    <a:pt x="107" y="66"/>
                    <a:pt x="104" y="68"/>
                  </a:cubicBezTo>
                  <a:cubicBezTo>
                    <a:pt x="107" y="70"/>
                    <a:pt x="108" y="73"/>
                    <a:pt x="108" y="77"/>
                  </a:cubicBezTo>
                  <a:cubicBezTo>
                    <a:pt x="108" y="91"/>
                    <a:pt x="108" y="91"/>
                    <a:pt x="108" y="91"/>
                  </a:cubicBezTo>
                  <a:cubicBezTo>
                    <a:pt x="108" y="95"/>
                    <a:pt x="106" y="98"/>
                    <a:pt x="104" y="100"/>
                  </a:cubicBezTo>
                  <a:cubicBezTo>
                    <a:pt x="104" y="100"/>
                    <a:pt x="104" y="100"/>
                    <a:pt x="104" y="100"/>
                  </a:cubicBezTo>
                  <a:cubicBezTo>
                    <a:pt x="102" y="103"/>
                    <a:pt x="99" y="104"/>
                    <a:pt x="95" y="104"/>
                  </a:cubicBezTo>
                  <a:cubicBezTo>
                    <a:pt x="13" y="104"/>
                    <a:pt x="13" y="104"/>
                    <a:pt x="13" y="104"/>
                  </a:cubicBezTo>
                  <a:cubicBezTo>
                    <a:pt x="10" y="104"/>
                    <a:pt x="6" y="103"/>
                    <a:pt x="4" y="100"/>
                  </a:cubicBezTo>
                  <a:cubicBezTo>
                    <a:pt x="4" y="100"/>
                    <a:pt x="4" y="100"/>
                    <a:pt x="4" y="100"/>
                  </a:cubicBezTo>
                  <a:cubicBezTo>
                    <a:pt x="2" y="98"/>
                    <a:pt x="0" y="95"/>
                    <a:pt x="0" y="91"/>
                  </a:cubicBezTo>
                  <a:cubicBezTo>
                    <a:pt x="0" y="77"/>
                    <a:pt x="0" y="77"/>
                    <a:pt x="0" y="77"/>
                  </a:cubicBezTo>
                  <a:cubicBezTo>
                    <a:pt x="0" y="73"/>
                    <a:pt x="2" y="70"/>
                    <a:pt x="4" y="68"/>
                  </a:cubicBezTo>
                  <a:cubicBezTo>
                    <a:pt x="2" y="66"/>
                    <a:pt x="0" y="63"/>
                    <a:pt x="0" y="59"/>
                  </a:cubicBezTo>
                  <a:cubicBezTo>
                    <a:pt x="0" y="45"/>
                    <a:pt x="0" y="45"/>
                    <a:pt x="0" y="45"/>
                  </a:cubicBezTo>
                  <a:cubicBezTo>
                    <a:pt x="0" y="41"/>
                    <a:pt x="2" y="38"/>
                    <a:pt x="4" y="36"/>
                  </a:cubicBezTo>
                  <a:cubicBezTo>
                    <a:pt x="2" y="34"/>
                    <a:pt x="0" y="31"/>
                    <a:pt x="0" y="27"/>
                  </a:cubicBezTo>
                  <a:cubicBezTo>
                    <a:pt x="0" y="13"/>
                    <a:pt x="0" y="13"/>
                    <a:pt x="0" y="13"/>
                  </a:cubicBezTo>
                  <a:cubicBezTo>
                    <a:pt x="0" y="9"/>
                    <a:pt x="2" y="6"/>
                    <a:pt x="4" y="4"/>
                  </a:cubicBezTo>
                  <a:cubicBezTo>
                    <a:pt x="4" y="4"/>
                    <a:pt x="4" y="4"/>
                    <a:pt x="4" y="4"/>
                  </a:cubicBezTo>
                  <a:cubicBezTo>
                    <a:pt x="6" y="1"/>
                    <a:pt x="10" y="0"/>
                    <a:pt x="13" y="0"/>
                  </a:cubicBezTo>
                  <a:close/>
                  <a:moveTo>
                    <a:pt x="95" y="8"/>
                  </a:moveTo>
                  <a:cubicBezTo>
                    <a:pt x="95" y="8"/>
                    <a:pt x="95" y="8"/>
                    <a:pt x="95" y="8"/>
                  </a:cubicBezTo>
                  <a:cubicBezTo>
                    <a:pt x="13" y="8"/>
                    <a:pt x="13" y="8"/>
                    <a:pt x="13" y="8"/>
                  </a:cubicBezTo>
                  <a:cubicBezTo>
                    <a:pt x="12" y="8"/>
                    <a:pt x="11" y="9"/>
                    <a:pt x="10" y="9"/>
                  </a:cubicBezTo>
                  <a:cubicBezTo>
                    <a:pt x="10" y="10"/>
                    <a:pt x="10" y="10"/>
                    <a:pt x="10" y="10"/>
                  </a:cubicBezTo>
                  <a:cubicBezTo>
                    <a:pt x="10" y="10"/>
                    <a:pt x="10" y="10"/>
                    <a:pt x="10" y="10"/>
                  </a:cubicBezTo>
                  <a:cubicBezTo>
                    <a:pt x="9" y="10"/>
                    <a:pt x="9" y="12"/>
                    <a:pt x="9" y="13"/>
                  </a:cubicBezTo>
                  <a:cubicBezTo>
                    <a:pt x="9" y="27"/>
                    <a:pt x="9" y="27"/>
                    <a:pt x="9" y="27"/>
                  </a:cubicBezTo>
                  <a:cubicBezTo>
                    <a:pt x="9" y="29"/>
                    <a:pt x="9" y="30"/>
                    <a:pt x="10" y="30"/>
                  </a:cubicBezTo>
                  <a:cubicBezTo>
                    <a:pt x="10" y="31"/>
                    <a:pt x="10" y="31"/>
                    <a:pt x="10" y="31"/>
                  </a:cubicBezTo>
                  <a:cubicBezTo>
                    <a:pt x="10" y="31"/>
                    <a:pt x="10" y="31"/>
                    <a:pt x="10" y="31"/>
                  </a:cubicBezTo>
                  <a:cubicBezTo>
                    <a:pt x="11" y="31"/>
                    <a:pt x="12" y="32"/>
                    <a:pt x="13" y="32"/>
                  </a:cubicBezTo>
                  <a:cubicBezTo>
                    <a:pt x="13" y="32"/>
                    <a:pt x="13" y="32"/>
                    <a:pt x="13" y="32"/>
                  </a:cubicBezTo>
                  <a:cubicBezTo>
                    <a:pt x="95" y="32"/>
                    <a:pt x="95" y="32"/>
                    <a:pt x="95" y="32"/>
                  </a:cubicBezTo>
                  <a:cubicBezTo>
                    <a:pt x="95" y="32"/>
                    <a:pt x="95" y="32"/>
                    <a:pt x="95" y="32"/>
                  </a:cubicBezTo>
                  <a:cubicBezTo>
                    <a:pt x="96" y="32"/>
                    <a:pt x="97" y="31"/>
                    <a:pt x="98" y="31"/>
                  </a:cubicBezTo>
                  <a:cubicBezTo>
                    <a:pt x="98" y="31"/>
                    <a:pt x="98" y="31"/>
                    <a:pt x="98" y="31"/>
                  </a:cubicBezTo>
                  <a:cubicBezTo>
                    <a:pt x="98" y="31"/>
                    <a:pt x="98" y="31"/>
                    <a:pt x="98" y="31"/>
                  </a:cubicBezTo>
                  <a:cubicBezTo>
                    <a:pt x="99" y="30"/>
                    <a:pt x="100" y="29"/>
                    <a:pt x="100" y="27"/>
                  </a:cubicBezTo>
                  <a:cubicBezTo>
                    <a:pt x="100" y="13"/>
                    <a:pt x="100" y="13"/>
                    <a:pt x="100" y="13"/>
                  </a:cubicBezTo>
                  <a:cubicBezTo>
                    <a:pt x="100" y="12"/>
                    <a:pt x="99" y="10"/>
                    <a:pt x="98" y="10"/>
                  </a:cubicBezTo>
                  <a:cubicBezTo>
                    <a:pt x="98" y="10"/>
                    <a:pt x="98" y="10"/>
                    <a:pt x="98" y="10"/>
                  </a:cubicBezTo>
                  <a:cubicBezTo>
                    <a:pt x="98" y="9"/>
                    <a:pt x="96" y="8"/>
                    <a:pt x="95" y="8"/>
                  </a:cubicBezTo>
                  <a:close/>
                  <a:moveTo>
                    <a:pt x="95" y="40"/>
                  </a:moveTo>
                  <a:cubicBezTo>
                    <a:pt x="95" y="40"/>
                    <a:pt x="95" y="40"/>
                    <a:pt x="95" y="40"/>
                  </a:cubicBezTo>
                  <a:cubicBezTo>
                    <a:pt x="95" y="40"/>
                    <a:pt x="95" y="40"/>
                    <a:pt x="95" y="40"/>
                  </a:cubicBezTo>
                  <a:cubicBezTo>
                    <a:pt x="13" y="40"/>
                    <a:pt x="13" y="40"/>
                    <a:pt x="13" y="40"/>
                  </a:cubicBezTo>
                  <a:cubicBezTo>
                    <a:pt x="13" y="40"/>
                    <a:pt x="13" y="40"/>
                    <a:pt x="13" y="40"/>
                  </a:cubicBezTo>
                  <a:cubicBezTo>
                    <a:pt x="12" y="40"/>
                    <a:pt x="11" y="41"/>
                    <a:pt x="10" y="41"/>
                  </a:cubicBezTo>
                  <a:cubicBezTo>
                    <a:pt x="10" y="41"/>
                    <a:pt x="10" y="41"/>
                    <a:pt x="10" y="41"/>
                  </a:cubicBezTo>
                  <a:cubicBezTo>
                    <a:pt x="10" y="42"/>
                    <a:pt x="10" y="42"/>
                    <a:pt x="10" y="42"/>
                  </a:cubicBezTo>
                  <a:cubicBezTo>
                    <a:pt x="9" y="42"/>
                    <a:pt x="9" y="43"/>
                    <a:pt x="9" y="45"/>
                  </a:cubicBezTo>
                  <a:cubicBezTo>
                    <a:pt x="9" y="59"/>
                    <a:pt x="9" y="59"/>
                    <a:pt x="9" y="59"/>
                  </a:cubicBezTo>
                  <a:cubicBezTo>
                    <a:pt x="9" y="61"/>
                    <a:pt x="9" y="62"/>
                    <a:pt x="10" y="62"/>
                  </a:cubicBezTo>
                  <a:cubicBezTo>
                    <a:pt x="10" y="63"/>
                    <a:pt x="10" y="63"/>
                    <a:pt x="10" y="63"/>
                  </a:cubicBezTo>
                  <a:cubicBezTo>
                    <a:pt x="10" y="63"/>
                    <a:pt x="10" y="63"/>
                    <a:pt x="10" y="63"/>
                  </a:cubicBezTo>
                  <a:cubicBezTo>
                    <a:pt x="11" y="63"/>
                    <a:pt x="12" y="64"/>
                    <a:pt x="13" y="64"/>
                  </a:cubicBezTo>
                  <a:cubicBezTo>
                    <a:pt x="13" y="64"/>
                    <a:pt x="13" y="64"/>
                    <a:pt x="13" y="64"/>
                  </a:cubicBezTo>
                  <a:cubicBezTo>
                    <a:pt x="95" y="64"/>
                    <a:pt x="95" y="64"/>
                    <a:pt x="95" y="64"/>
                  </a:cubicBezTo>
                  <a:cubicBezTo>
                    <a:pt x="95" y="64"/>
                    <a:pt x="95" y="64"/>
                    <a:pt x="95" y="64"/>
                  </a:cubicBezTo>
                  <a:cubicBezTo>
                    <a:pt x="96" y="64"/>
                    <a:pt x="97" y="63"/>
                    <a:pt x="98" y="63"/>
                  </a:cubicBezTo>
                  <a:cubicBezTo>
                    <a:pt x="98" y="63"/>
                    <a:pt x="98" y="63"/>
                    <a:pt x="98" y="63"/>
                  </a:cubicBezTo>
                  <a:cubicBezTo>
                    <a:pt x="98" y="63"/>
                    <a:pt x="98" y="63"/>
                    <a:pt x="98" y="63"/>
                  </a:cubicBezTo>
                  <a:cubicBezTo>
                    <a:pt x="99" y="62"/>
                    <a:pt x="100" y="61"/>
                    <a:pt x="100" y="59"/>
                  </a:cubicBezTo>
                  <a:cubicBezTo>
                    <a:pt x="100" y="45"/>
                    <a:pt x="100" y="45"/>
                    <a:pt x="100" y="45"/>
                  </a:cubicBezTo>
                  <a:cubicBezTo>
                    <a:pt x="100" y="43"/>
                    <a:pt x="99" y="42"/>
                    <a:pt x="98" y="42"/>
                  </a:cubicBezTo>
                  <a:cubicBezTo>
                    <a:pt x="98" y="42"/>
                    <a:pt x="98" y="42"/>
                    <a:pt x="98" y="42"/>
                  </a:cubicBezTo>
                  <a:cubicBezTo>
                    <a:pt x="98" y="41"/>
                    <a:pt x="98" y="41"/>
                    <a:pt x="98" y="41"/>
                  </a:cubicBezTo>
                  <a:cubicBezTo>
                    <a:pt x="98" y="41"/>
                    <a:pt x="96" y="40"/>
                    <a:pt x="95" y="40"/>
                  </a:cubicBezTo>
                  <a:close/>
                  <a:moveTo>
                    <a:pt x="95" y="72"/>
                  </a:moveTo>
                  <a:cubicBezTo>
                    <a:pt x="95" y="72"/>
                    <a:pt x="95" y="72"/>
                    <a:pt x="95" y="72"/>
                  </a:cubicBezTo>
                  <a:cubicBezTo>
                    <a:pt x="95" y="72"/>
                    <a:pt x="95" y="72"/>
                    <a:pt x="95" y="72"/>
                  </a:cubicBezTo>
                  <a:cubicBezTo>
                    <a:pt x="13" y="72"/>
                    <a:pt x="13" y="72"/>
                    <a:pt x="13" y="72"/>
                  </a:cubicBezTo>
                  <a:cubicBezTo>
                    <a:pt x="13" y="72"/>
                    <a:pt x="13" y="72"/>
                    <a:pt x="13" y="72"/>
                  </a:cubicBezTo>
                  <a:cubicBezTo>
                    <a:pt x="12" y="72"/>
                    <a:pt x="11" y="73"/>
                    <a:pt x="10" y="73"/>
                  </a:cubicBezTo>
                  <a:cubicBezTo>
                    <a:pt x="10" y="73"/>
                    <a:pt x="10" y="73"/>
                    <a:pt x="10" y="73"/>
                  </a:cubicBezTo>
                  <a:cubicBezTo>
                    <a:pt x="10" y="73"/>
                    <a:pt x="10" y="73"/>
                    <a:pt x="10" y="73"/>
                  </a:cubicBezTo>
                  <a:cubicBezTo>
                    <a:pt x="9" y="74"/>
                    <a:pt x="9" y="75"/>
                    <a:pt x="9" y="77"/>
                  </a:cubicBezTo>
                  <a:cubicBezTo>
                    <a:pt x="9" y="91"/>
                    <a:pt x="9" y="91"/>
                    <a:pt x="9" y="91"/>
                  </a:cubicBezTo>
                  <a:cubicBezTo>
                    <a:pt x="9" y="92"/>
                    <a:pt x="9" y="94"/>
                    <a:pt x="10" y="94"/>
                  </a:cubicBezTo>
                  <a:cubicBezTo>
                    <a:pt x="10" y="94"/>
                    <a:pt x="10" y="94"/>
                    <a:pt x="10" y="94"/>
                  </a:cubicBezTo>
                  <a:cubicBezTo>
                    <a:pt x="10" y="95"/>
                    <a:pt x="10" y="95"/>
                    <a:pt x="10" y="95"/>
                  </a:cubicBezTo>
                  <a:cubicBezTo>
                    <a:pt x="11" y="95"/>
                    <a:pt x="12" y="96"/>
                    <a:pt x="13" y="96"/>
                  </a:cubicBezTo>
                  <a:cubicBezTo>
                    <a:pt x="95" y="96"/>
                    <a:pt x="95" y="96"/>
                    <a:pt x="95" y="96"/>
                  </a:cubicBezTo>
                  <a:cubicBezTo>
                    <a:pt x="96" y="96"/>
                    <a:pt x="97" y="95"/>
                    <a:pt x="98" y="95"/>
                  </a:cubicBezTo>
                  <a:cubicBezTo>
                    <a:pt x="98" y="95"/>
                    <a:pt x="98" y="95"/>
                    <a:pt x="98" y="95"/>
                  </a:cubicBezTo>
                  <a:cubicBezTo>
                    <a:pt x="98" y="94"/>
                    <a:pt x="98" y="94"/>
                    <a:pt x="98" y="94"/>
                  </a:cubicBezTo>
                  <a:cubicBezTo>
                    <a:pt x="99" y="94"/>
                    <a:pt x="100" y="93"/>
                    <a:pt x="100" y="91"/>
                  </a:cubicBezTo>
                  <a:cubicBezTo>
                    <a:pt x="100" y="77"/>
                    <a:pt x="100" y="77"/>
                    <a:pt x="100" y="77"/>
                  </a:cubicBezTo>
                  <a:cubicBezTo>
                    <a:pt x="100" y="75"/>
                    <a:pt x="99" y="74"/>
                    <a:pt x="98" y="74"/>
                  </a:cubicBezTo>
                  <a:cubicBezTo>
                    <a:pt x="98" y="73"/>
                    <a:pt x="98" y="73"/>
                    <a:pt x="98" y="73"/>
                  </a:cubicBezTo>
                  <a:cubicBezTo>
                    <a:pt x="98" y="73"/>
                    <a:pt x="98" y="73"/>
                    <a:pt x="98" y="73"/>
                  </a:cubicBezTo>
                  <a:cubicBezTo>
                    <a:pt x="98" y="73"/>
                    <a:pt x="96" y="72"/>
                    <a:pt x="95" y="72"/>
                  </a:cubicBezTo>
                  <a:close/>
                  <a:moveTo>
                    <a:pt x="22" y="13"/>
                  </a:moveTo>
                  <a:cubicBezTo>
                    <a:pt x="22" y="13"/>
                    <a:pt x="22" y="13"/>
                    <a:pt x="22" y="13"/>
                  </a:cubicBezTo>
                  <a:cubicBezTo>
                    <a:pt x="24" y="13"/>
                    <a:pt x="26" y="13"/>
                    <a:pt x="27" y="15"/>
                  </a:cubicBezTo>
                  <a:cubicBezTo>
                    <a:pt x="27" y="15"/>
                    <a:pt x="27" y="15"/>
                    <a:pt x="27" y="15"/>
                  </a:cubicBezTo>
                  <a:cubicBezTo>
                    <a:pt x="29" y="16"/>
                    <a:pt x="30" y="18"/>
                    <a:pt x="30" y="20"/>
                  </a:cubicBezTo>
                  <a:cubicBezTo>
                    <a:pt x="30" y="22"/>
                    <a:pt x="29" y="24"/>
                    <a:pt x="27" y="25"/>
                  </a:cubicBezTo>
                  <a:cubicBezTo>
                    <a:pt x="27" y="25"/>
                    <a:pt x="27" y="25"/>
                    <a:pt x="27" y="25"/>
                  </a:cubicBezTo>
                  <a:cubicBezTo>
                    <a:pt x="26" y="27"/>
                    <a:pt x="24" y="28"/>
                    <a:pt x="22" y="28"/>
                  </a:cubicBezTo>
                  <a:cubicBezTo>
                    <a:pt x="20" y="28"/>
                    <a:pt x="18" y="27"/>
                    <a:pt x="17" y="25"/>
                  </a:cubicBezTo>
                  <a:cubicBezTo>
                    <a:pt x="17" y="25"/>
                    <a:pt x="17" y="25"/>
                    <a:pt x="17" y="25"/>
                  </a:cubicBezTo>
                  <a:cubicBezTo>
                    <a:pt x="16" y="24"/>
                    <a:pt x="15" y="22"/>
                    <a:pt x="15" y="20"/>
                  </a:cubicBezTo>
                  <a:cubicBezTo>
                    <a:pt x="15" y="18"/>
                    <a:pt x="16" y="16"/>
                    <a:pt x="17" y="15"/>
                  </a:cubicBezTo>
                  <a:cubicBezTo>
                    <a:pt x="17" y="15"/>
                    <a:pt x="17" y="15"/>
                    <a:pt x="17" y="15"/>
                  </a:cubicBezTo>
                  <a:cubicBezTo>
                    <a:pt x="18" y="13"/>
                    <a:pt x="20" y="13"/>
                    <a:pt x="22" y="13"/>
                  </a:cubicBezTo>
                  <a:close/>
                  <a:moveTo>
                    <a:pt x="24" y="18"/>
                  </a:moveTo>
                  <a:cubicBezTo>
                    <a:pt x="24" y="18"/>
                    <a:pt x="24" y="18"/>
                    <a:pt x="24" y="18"/>
                  </a:cubicBezTo>
                  <a:cubicBezTo>
                    <a:pt x="24" y="18"/>
                    <a:pt x="23" y="18"/>
                    <a:pt x="22" y="18"/>
                  </a:cubicBezTo>
                  <a:cubicBezTo>
                    <a:pt x="22" y="18"/>
                    <a:pt x="21" y="18"/>
                    <a:pt x="20" y="18"/>
                  </a:cubicBezTo>
                  <a:cubicBezTo>
                    <a:pt x="20" y="18"/>
                    <a:pt x="20" y="18"/>
                    <a:pt x="20" y="18"/>
                  </a:cubicBezTo>
                  <a:cubicBezTo>
                    <a:pt x="20" y="19"/>
                    <a:pt x="20" y="19"/>
                    <a:pt x="20" y="20"/>
                  </a:cubicBezTo>
                  <a:cubicBezTo>
                    <a:pt x="20" y="21"/>
                    <a:pt x="20" y="21"/>
                    <a:pt x="20" y="22"/>
                  </a:cubicBezTo>
                  <a:cubicBezTo>
                    <a:pt x="20" y="22"/>
                    <a:pt x="20" y="22"/>
                    <a:pt x="20" y="22"/>
                  </a:cubicBezTo>
                  <a:cubicBezTo>
                    <a:pt x="21" y="22"/>
                    <a:pt x="22" y="23"/>
                    <a:pt x="22" y="23"/>
                  </a:cubicBezTo>
                  <a:cubicBezTo>
                    <a:pt x="23" y="23"/>
                    <a:pt x="24" y="22"/>
                    <a:pt x="24" y="22"/>
                  </a:cubicBezTo>
                  <a:cubicBezTo>
                    <a:pt x="24" y="22"/>
                    <a:pt x="24" y="22"/>
                    <a:pt x="24" y="22"/>
                  </a:cubicBezTo>
                  <a:cubicBezTo>
                    <a:pt x="24" y="21"/>
                    <a:pt x="25" y="21"/>
                    <a:pt x="25" y="20"/>
                  </a:cubicBezTo>
                  <a:cubicBezTo>
                    <a:pt x="25" y="19"/>
                    <a:pt x="24" y="19"/>
                    <a:pt x="24" y="18"/>
                  </a:cubicBezTo>
                  <a:cubicBezTo>
                    <a:pt x="24" y="18"/>
                    <a:pt x="24" y="18"/>
                    <a:pt x="24" y="18"/>
                  </a:cubicBezTo>
                  <a:close/>
                  <a:moveTo>
                    <a:pt x="22" y="45"/>
                  </a:moveTo>
                  <a:cubicBezTo>
                    <a:pt x="22" y="45"/>
                    <a:pt x="22" y="45"/>
                    <a:pt x="22" y="45"/>
                  </a:cubicBezTo>
                  <a:cubicBezTo>
                    <a:pt x="24" y="45"/>
                    <a:pt x="26" y="45"/>
                    <a:pt x="27" y="47"/>
                  </a:cubicBezTo>
                  <a:cubicBezTo>
                    <a:pt x="27" y="47"/>
                    <a:pt x="27" y="47"/>
                    <a:pt x="27" y="47"/>
                  </a:cubicBezTo>
                  <a:cubicBezTo>
                    <a:pt x="29" y="48"/>
                    <a:pt x="30" y="50"/>
                    <a:pt x="30" y="52"/>
                  </a:cubicBezTo>
                  <a:cubicBezTo>
                    <a:pt x="30" y="54"/>
                    <a:pt x="29" y="56"/>
                    <a:pt x="27" y="57"/>
                  </a:cubicBezTo>
                  <a:cubicBezTo>
                    <a:pt x="27" y="57"/>
                    <a:pt x="27" y="57"/>
                    <a:pt x="27" y="57"/>
                  </a:cubicBezTo>
                  <a:cubicBezTo>
                    <a:pt x="26" y="59"/>
                    <a:pt x="24" y="59"/>
                    <a:pt x="22" y="59"/>
                  </a:cubicBezTo>
                  <a:cubicBezTo>
                    <a:pt x="20" y="59"/>
                    <a:pt x="18" y="59"/>
                    <a:pt x="17" y="57"/>
                  </a:cubicBezTo>
                  <a:cubicBezTo>
                    <a:pt x="17" y="57"/>
                    <a:pt x="17" y="57"/>
                    <a:pt x="17" y="57"/>
                  </a:cubicBezTo>
                  <a:cubicBezTo>
                    <a:pt x="16" y="56"/>
                    <a:pt x="15" y="54"/>
                    <a:pt x="15" y="52"/>
                  </a:cubicBezTo>
                  <a:cubicBezTo>
                    <a:pt x="15" y="50"/>
                    <a:pt x="16" y="48"/>
                    <a:pt x="17" y="47"/>
                  </a:cubicBezTo>
                  <a:cubicBezTo>
                    <a:pt x="17" y="47"/>
                    <a:pt x="17" y="47"/>
                    <a:pt x="17" y="47"/>
                  </a:cubicBezTo>
                  <a:cubicBezTo>
                    <a:pt x="18" y="45"/>
                    <a:pt x="20" y="45"/>
                    <a:pt x="22" y="45"/>
                  </a:cubicBezTo>
                  <a:close/>
                  <a:moveTo>
                    <a:pt x="24" y="50"/>
                  </a:moveTo>
                  <a:cubicBezTo>
                    <a:pt x="24" y="50"/>
                    <a:pt x="24" y="50"/>
                    <a:pt x="24" y="50"/>
                  </a:cubicBezTo>
                  <a:cubicBezTo>
                    <a:pt x="24" y="50"/>
                    <a:pt x="23" y="49"/>
                    <a:pt x="22" y="49"/>
                  </a:cubicBezTo>
                  <a:cubicBezTo>
                    <a:pt x="22" y="49"/>
                    <a:pt x="21" y="50"/>
                    <a:pt x="20" y="50"/>
                  </a:cubicBezTo>
                  <a:cubicBezTo>
                    <a:pt x="20" y="50"/>
                    <a:pt x="20" y="50"/>
                    <a:pt x="20" y="50"/>
                  </a:cubicBezTo>
                  <a:cubicBezTo>
                    <a:pt x="20" y="51"/>
                    <a:pt x="20" y="51"/>
                    <a:pt x="20" y="52"/>
                  </a:cubicBezTo>
                  <a:cubicBezTo>
                    <a:pt x="20" y="53"/>
                    <a:pt x="20" y="53"/>
                    <a:pt x="20" y="54"/>
                  </a:cubicBezTo>
                  <a:cubicBezTo>
                    <a:pt x="20" y="54"/>
                    <a:pt x="20" y="54"/>
                    <a:pt x="20" y="54"/>
                  </a:cubicBezTo>
                  <a:cubicBezTo>
                    <a:pt x="21" y="54"/>
                    <a:pt x="22" y="54"/>
                    <a:pt x="22" y="54"/>
                  </a:cubicBezTo>
                  <a:cubicBezTo>
                    <a:pt x="23" y="54"/>
                    <a:pt x="24" y="54"/>
                    <a:pt x="24" y="54"/>
                  </a:cubicBezTo>
                  <a:cubicBezTo>
                    <a:pt x="24" y="54"/>
                    <a:pt x="24" y="54"/>
                    <a:pt x="24" y="54"/>
                  </a:cubicBezTo>
                  <a:cubicBezTo>
                    <a:pt x="24" y="53"/>
                    <a:pt x="25" y="53"/>
                    <a:pt x="25" y="52"/>
                  </a:cubicBezTo>
                  <a:cubicBezTo>
                    <a:pt x="25" y="51"/>
                    <a:pt x="24" y="51"/>
                    <a:pt x="24" y="50"/>
                  </a:cubicBezTo>
                  <a:cubicBezTo>
                    <a:pt x="24" y="50"/>
                    <a:pt x="24" y="50"/>
                    <a:pt x="24" y="50"/>
                  </a:cubicBezTo>
                  <a:close/>
                  <a:moveTo>
                    <a:pt x="24" y="82"/>
                  </a:moveTo>
                  <a:cubicBezTo>
                    <a:pt x="24" y="82"/>
                    <a:pt x="24" y="82"/>
                    <a:pt x="24" y="82"/>
                  </a:cubicBezTo>
                  <a:cubicBezTo>
                    <a:pt x="24" y="82"/>
                    <a:pt x="23" y="81"/>
                    <a:pt x="22" y="81"/>
                  </a:cubicBezTo>
                  <a:cubicBezTo>
                    <a:pt x="22" y="81"/>
                    <a:pt x="21" y="82"/>
                    <a:pt x="20" y="82"/>
                  </a:cubicBezTo>
                  <a:cubicBezTo>
                    <a:pt x="20" y="82"/>
                    <a:pt x="20" y="82"/>
                    <a:pt x="20" y="82"/>
                  </a:cubicBezTo>
                  <a:cubicBezTo>
                    <a:pt x="20" y="83"/>
                    <a:pt x="20" y="83"/>
                    <a:pt x="20" y="84"/>
                  </a:cubicBezTo>
                  <a:cubicBezTo>
                    <a:pt x="20" y="85"/>
                    <a:pt x="20" y="85"/>
                    <a:pt x="20" y="86"/>
                  </a:cubicBezTo>
                  <a:cubicBezTo>
                    <a:pt x="20" y="86"/>
                    <a:pt x="20" y="86"/>
                    <a:pt x="20" y="86"/>
                  </a:cubicBezTo>
                  <a:cubicBezTo>
                    <a:pt x="21" y="86"/>
                    <a:pt x="22" y="86"/>
                    <a:pt x="22" y="86"/>
                  </a:cubicBezTo>
                  <a:cubicBezTo>
                    <a:pt x="23" y="86"/>
                    <a:pt x="24" y="86"/>
                    <a:pt x="24" y="86"/>
                  </a:cubicBezTo>
                  <a:cubicBezTo>
                    <a:pt x="24" y="86"/>
                    <a:pt x="24" y="86"/>
                    <a:pt x="24" y="86"/>
                  </a:cubicBezTo>
                  <a:cubicBezTo>
                    <a:pt x="24" y="85"/>
                    <a:pt x="25" y="85"/>
                    <a:pt x="25" y="84"/>
                  </a:cubicBezTo>
                  <a:cubicBezTo>
                    <a:pt x="25" y="83"/>
                    <a:pt x="24" y="83"/>
                    <a:pt x="24" y="82"/>
                  </a:cubicBezTo>
                  <a:cubicBezTo>
                    <a:pt x="24" y="82"/>
                    <a:pt x="24" y="82"/>
                    <a:pt x="24"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67" name="Freeform 39"/>
            <p:cNvSpPr>
              <a:spLocks noEditPoints="1"/>
            </p:cNvSpPr>
            <p:nvPr/>
          </p:nvSpPr>
          <p:spPr bwMode="auto">
            <a:xfrm>
              <a:off x="3231" y="2033"/>
              <a:ext cx="106" cy="106"/>
            </a:xfrm>
            <a:custGeom>
              <a:avLst/>
              <a:gdLst>
                <a:gd name="T0" fmla="*/ 54 w 108"/>
                <a:gd name="T1" fmla="*/ 26 h 108"/>
                <a:gd name="T2" fmla="*/ 58 w 108"/>
                <a:gd name="T3" fmla="*/ 50 h 108"/>
                <a:gd name="T4" fmla="*/ 50 w 108"/>
                <a:gd name="T5" fmla="*/ 50 h 108"/>
                <a:gd name="T6" fmla="*/ 54 w 108"/>
                <a:gd name="T7" fmla="*/ 0 h 108"/>
                <a:gd name="T8" fmla="*/ 92 w 108"/>
                <a:gd name="T9" fmla="*/ 16 h 108"/>
                <a:gd name="T10" fmla="*/ 92 w 108"/>
                <a:gd name="T11" fmla="*/ 16 h 108"/>
                <a:gd name="T12" fmla="*/ 92 w 108"/>
                <a:gd name="T13" fmla="*/ 92 h 108"/>
                <a:gd name="T14" fmla="*/ 92 w 108"/>
                <a:gd name="T15" fmla="*/ 92 h 108"/>
                <a:gd name="T16" fmla="*/ 54 w 108"/>
                <a:gd name="T17" fmla="*/ 108 h 108"/>
                <a:gd name="T18" fmla="*/ 16 w 108"/>
                <a:gd name="T19" fmla="*/ 92 h 108"/>
                <a:gd name="T20" fmla="*/ 16 w 108"/>
                <a:gd name="T21" fmla="*/ 16 h 108"/>
                <a:gd name="T22" fmla="*/ 16 w 108"/>
                <a:gd name="T23" fmla="*/ 16 h 108"/>
                <a:gd name="T24" fmla="*/ 86 w 108"/>
                <a:gd name="T25" fmla="*/ 22 h 108"/>
                <a:gd name="T26" fmla="*/ 54 w 108"/>
                <a:gd name="T27" fmla="*/ 8 h 108"/>
                <a:gd name="T28" fmla="*/ 22 w 108"/>
                <a:gd name="T29" fmla="*/ 22 h 108"/>
                <a:gd name="T30" fmla="*/ 22 w 108"/>
                <a:gd name="T31" fmla="*/ 86 h 108"/>
                <a:gd name="T32" fmla="*/ 54 w 108"/>
                <a:gd name="T33" fmla="*/ 99 h 108"/>
                <a:gd name="T34" fmla="*/ 86 w 108"/>
                <a:gd name="T35" fmla="*/ 86 h 108"/>
                <a:gd name="T36" fmla="*/ 86 w 108"/>
                <a:gd name="T37" fmla="*/ 22 h 108"/>
                <a:gd name="T38" fmla="*/ 68 w 108"/>
                <a:gd name="T39" fmla="*/ 40 h 108"/>
                <a:gd name="T40" fmla="*/ 68 w 108"/>
                <a:gd name="T41" fmla="*/ 34 h 108"/>
                <a:gd name="T42" fmla="*/ 78 w 108"/>
                <a:gd name="T43" fmla="*/ 38 h 108"/>
                <a:gd name="T44" fmla="*/ 82 w 108"/>
                <a:gd name="T45" fmla="*/ 48 h 108"/>
                <a:gd name="T46" fmla="*/ 82 w 108"/>
                <a:gd name="T47" fmla="*/ 59 h 108"/>
                <a:gd name="T48" fmla="*/ 78 w 108"/>
                <a:gd name="T49" fmla="*/ 70 h 108"/>
                <a:gd name="T50" fmla="*/ 70 w 108"/>
                <a:gd name="T51" fmla="*/ 77 h 108"/>
                <a:gd name="T52" fmla="*/ 60 w 108"/>
                <a:gd name="T53" fmla="*/ 81 h 108"/>
                <a:gd name="T54" fmla="*/ 49 w 108"/>
                <a:gd name="T55" fmla="*/ 81 h 108"/>
                <a:gd name="T56" fmla="*/ 38 w 108"/>
                <a:gd name="T57" fmla="*/ 77 h 108"/>
                <a:gd name="T58" fmla="*/ 31 w 108"/>
                <a:gd name="T59" fmla="*/ 70 h 108"/>
                <a:gd name="T60" fmla="*/ 26 w 108"/>
                <a:gd name="T61" fmla="*/ 59 h 108"/>
                <a:gd name="T62" fmla="*/ 26 w 108"/>
                <a:gd name="T63" fmla="*/ 48 h 108"/>
                <a:gd name="T64" fmla="*/ 31 w 108"/>
                <a:gd name="T65" fmla="*/ 38 h 108"/>
                <a:gd name="T66" fmla="*/ 40 w 108"/>
                <a:gd name="T67" fmla="*/ 34 h 108"/>
                <a:gd name="T68" fmla="*/ 37 w 108"/>
                <a:gd name="T69" fmla="*/ 43 h 108"/>
                <a:gd name="T70" fmla="*/ 35 w 108"/>
                <a:gd name="T71" fmla="*/ 50 h 108"/>
                <a:gd name="T72" fmla="*/ 35 w 108"/>
                <a:gd name="T73" fmla="*/ 58 h 108"/>
                <a:gd name="T74" fmla="*/ 37 w 108"/>
                <a:gd name="T75" fmla="*/ 65 h 108"/>
                <a:gd name="T76" fmla="*/ 43 w 108"/>
                <a:gd name="T77" fmla="*/ 70 h 108"/>
                <a:gd name="T78" fmla="*/ 50 w 108"/>
                <a:gd name="T79" fmla="*/ 73 h 108"/>
                <a:gd name="T80" fmla="*/ 58 w 108"/>
                <a:gd name="T81" fmla="*/ 73 h 108"/>
                <a:gd name="T82" fmla="*/ 65 w 108"/>
                <a:gd name="T83" fmla="*/ 70 h 108"/>
                <a:gd name="T84" fmla="*/ 71 w 108"/>
                <a:gd name="T85" fmla="*/ 65 h 108"/>
                <a:gd name="T86" fmla="*/ 74 w 108"/>
                <a:gd name="T87" fmla="*/ 58 h 108"/>
                <a:gd name="T88" fmla="*/ 74 w 108"/>
                <a:gd name="T89" fmla="*/ 50 h 108"/>
                <a:gd name="T90" fmla="*/ 71 w 108"/>
                <a:gd name="T91" fmla="*/ 4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 h="108">
                  <a:moveTo>
                    <a:pt x="50" y="30"/>
                  </a:moveTo>
                  <a:cubicBezTo>
                    <a:pt x="50" y="27"/>
                    <a:pt x="52" y="26"/>
                    <a:pt x="54" y="26"/>
                  </a:cubicBezTo>
                  <a:cubicBezTo>
                    <a:pt x="56" y="26"/>
                    <a:pt x="58" y="27"/>
                    <a:pt x="58" y="30"/>
                  </a:cubicBezTo>
                  <a:cubicBezTo>
                    <a:pt x="58" y="50"/>
                    <a:pt x="58" y="50"/>
                    <a:pt x="58" y="50"/>
                  </a:cubicBezTo>
                  <a:cubicBezTo>
                    <a:pt x="58" y="52"/>
                    <a:pt x="56" y="54"/>
                    <a:pt x="54" y="54"/>
                  </a:cubicBezTo>
                  <a:cubicBezTo>
                    <a:pt x="52" y="54"/>
                    <a:pt x="50" y="52"/>
                    <a:pt x="50" y="50"/>
                  </a:cubicBezTo>
                  <a:cubicBezTo>
                    <a:pt x="50" y="30"/>
                    <a:pt x="50" y="30"/>
                    <a:pt x="50" y="30"/>
                  </a:cubicBezTo>
                  <a:close/>
                  <a:moveTo>
                    <a:pt x="54" y="0"/>
                  </a:moveTo>
                  <a:cubicBezTo>
                    <a:pt x="54" y="0"/>
                    <a:pt x="54" y="0"/>
                    <a:pt x="54" y="0"/>
                  </a:cubicBezTo>
                  <a:cubicBezTo>
                    <a:pt x="69" y="0"/>
                    <a:pt x="82" y="6"/>
                    <a:pt x="92" y="16"/>
                  </a:cubicBezTo>
                  <a:cubicBezTo>
                    <a:pt x="92" y="16"/>
                    <a:pt x="92" y="16"/>
                    <a:pt x="92" y="16"/>
                  </a:cubicBezTo>
                  <a:cubicBezTo>
                    <a:pt x="92" y="16"/>
                    <a:pt x="92" y="16"/>
                    <a:pt x="92" y="16"/>
                  </a:cubicBezTo>
                  <a:cubicBezTo>
                    <a:pt x="102" y="26"/>
                    <a:pt x="108" y="39"/>
                    <a:pt x="108" y="54"/>
                  </a:cubicBezTo>
                  <a:cubicBezTo>
                    <a:pt x="108" y="69"/>
                    <a:pt x="102" y="82"/>
                    <a:pt x="92" y="92"/>
                  </a:cubicBezTo>
                  <a:cubicBezTo>
                    <a:pt x="92" y="92"/>
                    <a:pt x="92" y="92"/>
                    <a:pt x="92" y="92"/>
                  </a:cubicBezTo>
                  <a:cubicBezTo>
                    <a:pt x="92" y="92"/>
                    <a:pt x="92" y="92"/>
                    <a:pt x="92" y="92"/>
                  </a:cubicBezTo>
                  <a:cubicBezTo>
                    <a:pt x="92" y="92"/>
                    <a:pt x="92" y="92"/>
                    <a:pt x="92" y="92"/>
                  </a:cubicBezTo>
                  <a:cubicBezTo>
                    <a:pt x="82" y="102"/>
                    <a:pt x="69" y="108"/>
                    <a:pt x="54" y="108"/>
                  </a:cubicBezTo>
                  <a:cubicBezTo>
                    <a:pt x="39" y="108"/>
                    <a:pt x="26" y="102"/>
                    <a:pt x="16" y="92"/>
                  </a:cubicBezTo>
                  <a:cubicBezTo>
                    <a:pt x="16" y="92"/>
                    <a:pt x="16" y="92"/>
                    <a:pt x="16" y="92"/>
                  </a:cubicBezTo>
                  <a:cubicBezTo>
                    <a:pt x="6" y="82"/>
                    <a:pt x="0" y="69"/>
                    <a:pt x="0" y="54"/>
                  </a:cubicBezTo>
                  <a:cubicBezTo>
                    <a:pt x="0" y="39"/>
                    <a:pt x="6" y="26"/>
                    <a:pt x="16" y="16"/>
                  </a:cubicBezTo>
                  <a:cubicBezTo>
                    <a:pt x="16" y="16"/>
                    <a:pt x="16" y="16"/>
                    <a:pt x="16" y="16"/>
                  </a:cubicBezTo>
                  <a:cubicBezTo>
                    <a:pt x="16" y="16"/>
                    <a:pt x="16" y="16"/>
                    <a:pt x="16" y="16"/>
                  </a:cubicBezTo>
                  <a:cubicBezTo>
                    <a:pt x="26" y="6"/>
                    <a:pt x="39" y="0"/>
                    <a:pt x="54" y="0"/>
                  </a:cubicBezTo>
                  <a:close/>
                  <a:moveTo>
                    <a:pt x="86" y="22"/>
                  </a:moveTo>
                  <a:cubicBezTo>
                    <a:pt x="86" y="22"/>
                    <a:pt x="86" y="22"/>
                    <a:pt x="86" y="22"/>
                  </a:cubicBezTo>
                  <a:cubicBezTo>
                    <a:pt x="78" y="13"/>
                    <a:pt x="67" y="8"/>
                    <a:pt x="54" y="8"/>
                  </a:cubicBezTo>
                  <a:cubicBezTo>
                    <a:pt x="42" y="8"/>
                    <a:pt x="30" y="13"/>
                    <a:pt x="22" y="22"/>
                  </a:cubicBezTo>
                  <a:cubicBezTo>
                    <a:pt x="22" y="22"/>
                    <a:pt x="22" y="22"/>
                    <a:pt x="22" y="22"/>
                  </a:cubicBezTo>
                  <a:cubicBezTo>
                    <a:pt x="14" y="30"/>
                    <a:pt x="9" y="41"/>
                    <a:pt x="9" y="54"/>
                  </a:cubicBezTo>
                  <a:cubicBezTo>
                    <a:pt x="9" y="66"/>
                    <a:pt x="14" y="78"/>
                    <a:pt x="22" y="86"/>
                  </a:cubicBezTo>
                  <a:cubicBezTo>
                    <a:pt x="22" y="86"/>
                    <a:pt x="22" y="86"/>
                    <a:pt x="22" y="86"/>
                  </a:cubicBezTo>
                  <a:cubicBezTo>
                    <a:pt x="30" y="94"/>
                    <a:pt x="42" y="99"/>
                    <a:pt x="54" y="99"/>
                  </a:cubicBezTo>
                  <a:cubicBezTo>
                    <a:pt x="67" y="99"/>
                    <a:pt x="78" y="94"/>
                    <a:pt x="86" y="86"/>
                  </a:cubicBezTo>
                  <a:cubicBezTo>
                    <a:pt x="86" y="86"/>
                    <a:pt x="86" y="86"/>
                    <a:pt x="86" y="86"/>
                  </a:cubicBezTo>
                  <a:cubicBezTo>
                    <a:pt x="95" y="78"/>
                    <a:pt x="100" y="66"/>
                    <a:pt x="100" y="54"/>
                  </a:cubicBezTo>
                  <a:cubicBezTo>
                    <a:pt x="100" y="41"/>
                    <a:pt x="95" y="30"/>
                    <a:pt x="86" y="22"/>
                  </a:cubicBezTo>
                  <a:cubicBezTo>
                    <a:pt x="86" y="22"/>
                    <a:pt x="86" y="22"/>
                    <a:pt x="86" y="22"/>
                  </a:cubicBezTo>
                  <a:close/>
                  <a:moveTo>
                    <a:pt x="68" y="40"/>
                  </a:moveTo>
                  <a:cubicBezTo>
                    <a:pt x="68" y="40"/>
                    <a:pt x="68" y="40"/>
                    <a:pt x="68" y="40"/>
                  </a:cubicBezTo>
                  <a:cubicBezTo>
                    <a:pt x="67" y="38"/>
                    <a:pt x="67" y="35"/>
                    <a:pt x="68" y="34"/>
                  </a:cubicBezTo>
                  <a:cubicBezTo>
                    <a:pt x="70" y="32"/>
                    <a:pt x="73" y="32"/>
                    <a:pt x="74" y="34"/>
                  </a:cubicBezTo>
                  <a:cubicBezTo>
                    <a:pt x="75" y="35"/>
                    <a:pt x="77" y="36"/>
                    <a:pt x="78" y="38"/>
                  </a:cubicBezTo>
                  <a:cubicBezTo>
                    <a:pt x="79" y="39"/>
                    <a:pt x="79" y="41"/>
                    <a:pt x="80" y="43"/>
                  </a:cubicBezTo>
                  <a:cubicBezTo>
                    <a:pt x="81" y="45"/>
                    <a:pt x="81" y="46"/>
                    <a:pt x="82" y="48"/>
                  </a:cubicBezTo>
                  <a:cubicBezTo>
                    <a:pt x="82" y="50"/>
                    <a:pt x="82" y="52"/>
                    <a:pt x="82" y="54"/>
                  </a:cubicBezTo>
                  <a:cubicBezTo>
                    <a:pt x="82" y="56"/>
                    <a:pt x="82" y="58"/>
                    <a:pt x="82" y="59"/>
                  </a:cubicBezTo>
                  <a:cubicBezTo>
                    <a:pt x="81" y="61"/>
                    <a:pt x="81" y="63"/>
                    <a:pt x="80" y="65"/>
                  </a:cubicBezTo>
                  <a:cubicBezTo>
                    <a:pt x="79" y="67"/>
                    <a:pt x="79" y="68"/>
                    <a:pt x="78" y="70"/>
                  </a:cubicBezTo>
                  <a:cubicBezTo>
                    <a:pt x="77" y="71"/>
                    <a:pt x="75" y="73"/>
                    <a:pt x="74" y="74"/>
                  </a:cubicBezTo>
                  <a:cubicBezTo>
                    <a:pt x="73" y="75"/>
                    <a:pt x="71" y="76"/>
                    <a:pt x="70" y="77"/>
                  </a:cubicBezTo>
                  <a:cubicBezTo>
                    <a:pt x="68" y="78"/>
                    <a:pt x="67" y="79"/>
                    <a:pt x="65" y="80"/>
                  </a:cubicBezTo>
                  <a:cubicBezTo>
                    <a:pt x="63" y="81"/>
                    <a:pt x="62" y="81"/>
                    <a:pt x="60" y="81"/>
                  </a:cubicBezTo>
                  <a:cubicBezTo>
                    <a:pt x="58" y="82"/>
                    <a:pt x="56" y="82"/>
                    <a:pt x="54" y="82"/>
                  </a:cubicBezTo>
                  <a:cubicBezTo>
                    <a:pt x="52" y="82"/>
                    <a:pt x="50" y="82"/>
                    <a:pt x="49" y="81"/>
                  </a:cubicBezTo>
                  <a:cubicBezTo>
                    <a:pt x="47" y="81"/>
                    <a:pt x="45" y="81"/>
                    <a:pt x="43" y="80"/>
                  </a:cubicBezTo>
                  <a:cubicBezTo>
                    <a:pt x="41" y="79"/>
                    <a:pt x="40" y="78"/>
                    <a:pt x="38" y="77"/>
                  </a:cubicBezTo>
                  <a:cubicBezTo>
                    <a:pt x="37" y="76"/>
                    <a:pt x="35" y="75"/>
                    <a:pt x="34" y="74"/>
                  </a:cubicBezTo>
                  <a:cubicBezTo>
                    <a:pt x="33" y="73"/>
                    <a:pt x="32" y="71"/>
                    <a:pt x="31" y="70"/>
                  </a:cubicBezTo>
                  <a:cubicBezTo>
                    <a:pt x="30" y="68"/>
                    <a:pt x="29" y="67"/>
                    <a:pt x="28" y="65"/>
                  </a:cubicBezTo>
                  <a:cubicBezTo>
                    <a:pt x="27" y="63"/>
                    <a:pt x="27" y="61"/>
                    <a:pt x="26" y="59"/>
                  </a:cubicBezTo>
                  <a:cubicBezTo>
                    <a:pt x="26" y="58"/>
                    <a:pt x="26" y="56"/>
                    <a:pt x="26" y="54"/>
                  </a:cubicBezTo>
                  <a:cubicBezTo>
                    <a:pt x="26" y="52"/>
                    <a:pt x="26" y="50"/>
                    <a:pt x="26" y="48"/>
                  </a:cubicBezTo>
                  <a:cubicBezTo>
                    <a:pt x="27" y="46"/>
                    <a:pt x="27" y="45"/>
                    <a:pt x="28" y="43"/>
                  </a:cubicBezTo>
                  <a:cubicBezTo>
                    <a:pt x="29" y="41"/>
                    <a:pt x="30" y="39"/>
                    <a:pt x="31" y="38"/>
                  </a:cubicBezTo>
                  <a:cubicBezTo>
                    <a:pt x="32" y="36"/>
                    <a:pt x="33" y="35"/>
                    <a:pt x="34" y="34"/>
                  </a:cubicBezTo>
                  <a:cubicBezTo>
                    <a:pt x="36" y="32"/>
                    <a:pt x="38" y="32"/>
                    <a:pt x="40" y="34"/>
                  </a:cubicBezTo>
                  <a:cubicBezTo>
                    <a:pt x="42" y="35"/>
                    <a:pt x="42" y="38"/>
                    <a:pt x="40" y="40"/>
                  </a:cubicBezTo>
                  <a:cubicBezTo>
                    <a:pt x="39" y="41"/>
                    <a:pt x="38" y="42"/>
                    <a:pt x="37" y="43"/>
                  </a:cubicBezTo>
                  <a:cubicBezTo>
                    <a:pt x="37" y="44"/>
                    <a:pt x="36" y="45"/>
                    <a:pt x="36" y="46"/>
                  </a:cubicBezTo>
                  <a:cubicBezTo>
                    <a:pt x="35" y="47"/>
                    <a:pt x="35" y="48"/>
                    <a:pt x="35" y="50"/>
                  </a:cubicBezTo>
                  <a:cubicBezTo>
                    <a:pt x="34" y="51"/>
                    <a:pt x="34" y="52"/>
                    <a:pt x="34" y="54"/>
                  </a:cubicBezTo>
                  <a:cubicBezTo>
                    <a:pt x="34" y="55"/>
                    <a:pt x="34" y="57"/>
                    <a:pt x="35" y="58"/>
                  </a:cubicBezTo>
                  <a:cubicBezTo>
                    <a:pt x="35" y="59"/>
                    <a:pt x="35" y="60"/>
                    <a:pt x="36" y="62"/>
                  </a:cubicBezTo>
                  <a:cubicBezTo>
                    <a:pt x="36" y="63"/>
                    <a:pt x="37" y="64"/>
                    <a:pt x="37" y="65"/>
                  </a:cubicBezTo>
                  <a:cubicBezTo>
                    <a:pt x="38" y="66"/>
                    <a:pt x="39" y="67"/>
                    <a:pt x="40" y="68"/>
                  </a:cubicBezTo>
                  <a:cubicBezTo>
                    <a:pt x="41" y="69"/>
                    <a:pt x="42" y="70"/>
                    <a:pt x="43" y="70"/>
                  </a:cubicBezTo>
                  <a:cubicBezTo>
                    <a:pt x="44" y="71"/>
                    <a:pt x="45" y="72"/>
                    <a:pt x="46" y="72"/>
                  </a:cubicBezTo>
                  <a:cubicBezTo>
                    <a:pt x="48" y="73"/>
                    <a:pt x="49" y="73"/>
                    <a:pt x="50" y="73"/>
                  </a:cubicBezTo>
                  <a:cubicBezTo>
                    <a:pt x="51" y="74"/>
                    <a:pt x="53" y="74"/>
                    <a:pt x="54" y="74"/>
                  </a:cubicBezTo>
                  <a:cubicBezTo>
                    <a:pt x="56" y="74"/>
                    <a:pt x="57" y="74"/>
                    <a:pt x="58" y="73"/>
                  </a:cubicBezTo>
                  <a:cubicBezTo>
                    <a:pt x="59" y="73"/>
                    <a:pt x="61" y="73"/>
                    <a:pt x="62" y="72"/>
                  </a:cubicBezTo>
                  <a:cubicBezTo>
                    <a:pt x="63" y="72"/>
                    <a:pt x="64" y="71"/>
                    <a:pt x="65" y="70"/>
                  </a:cubicBezTo>
                  <a:cubicBezTo>
                    <a:pt x="66" y="70"/>
                    <a:pt x="67" y="69"/>
                    <a:pt x="68" y="68"/>
                  </a:cubicBezTo>
                  <a:cubicBezTo>
                    <a:pt x="69" y="67"/>
                    <a:pt x="70" y="66"/>
                    <a:pt x="71" y="65"/>
                  </a:cubicBezTo>
                  <a:cubicBezTo>
                    <a:pt x="72" y="64"/>
                    <a:pt x="72" y="63"/>
                    <a:pt x="73" y="62"/>
                  </a:cubicBezTo>
                  <a:cubicBezTo>
                    <a:pt x="73" y="60"/>
                    <a:pt x="74" y="59"/>
                    <a:pt x="74" y="58"/>
                  </a:cubicBezTo>
                  <a:cubicBezTo>
                    <a:pt x="74" y="57"/>
                    <a:pt x="74" y="55"/>
                    <a:pt x="74" y="54"/>
                  </a:cubicBezTo>
                  <a:cubicBezTo>
                    <a:pt x="74" y="52"/>
                    <a:pt x="74" y="51"/>
                    <a:pt x="74" y="50"/>
                  </a:cubicBezTo>
                  <a:cubicBezTo>
                    <a:pt x="74" y="48"/>
                    <a:pt x="73" y="47"/>
                    <a:pt x="73" y="46"/>
                  </a:cubicBezTo>
                  <a:cubicBezTo>
                    <a:pt x="72" y="45"/>
                    <a:pt x="72" y="44"/>
                    <a:pt x="71" y="43"/>
                  </a:cubicBezTo>
                  <a:cubicBezTo>
                    <a:pt x="70" y="42"/>
                    <a:pt x="69" y="41"/>
                    <a:pt x="68"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grpSp>
      <p:sp>
        <p:nvSpPr>
          <p:cNvPr id="22533" name="Oval 5"/>
          <p:cNvSpPr>
            <a:spLocks noChangeArrowheads="1"/>
          </p:cNvSpPr>
          <p:nvPr/>
        </p:nvSpPr>
        <p:spPr bwMode="auto">
          <a:xfrm>
            <a:off x="3308350" y="1313815"/>
            <a:ext cx="797560" cy="583565"/>
          </a:xfrm>
          <a:prstGeom prst="ellipse">
            <a:avLst/>
          </a:prstGeom>
          <a:solidFill>
            <a:schemeClr val="accent2">
              <a:lumMod val="50000"/>
            </a:schemeClr>
          </a:solidFill>
          <a:ln>
            <a:noFill/>
          </a:ln>
          <a:effectLst/>
        </p:spPr>
        <p:txBody>
          <a:bodyPr/>
          <a:p>
            <a:r>
              <a:rPr lang="en-US" altLang="zh-CN" sz="2400" b="1">
                <a:solidFill>
                  <a:schemeClr val="bg1"/>
                </a:solidFill>
              </a:rPr>
              <a:t> 1</a:t>
            </a:r>
            <a:endParaRPr lang="en-US" altLang="zh-CN" sz="2400" b="1">
              <a:solidFill>
                <a:schemeClr val="bg1"/>
              </a:solidFill>
            </a:endParaRPr>
          </a:p>
        </p:txBody>
      </p:sp>
      <p:sp>
        <p:nvSpPr>
          <p:cNvPr id="22535" name="Oval 7"/>
          <p:cNvSpPr>
            <a:spLocks noChangeArrowheads="1"/>
          </p:cNvSpPr>
          <p:nvPr/>
        </p:nvSpPr>
        <p:spPr bwMode="auto">
          <a:xfrm>
            <a:off x="7148195" y="1313815"/>
            <a:ext cx="516255" cy="541655"/>
          </a:xfrm>
          <a:prstGeom prst="ellipse">
            <a:avLst/>
          </a:prstGeom>
          <a:solidFill>
            <a:schemeClr val="accent2">
              <a:lumMod val="50000"/>
            </a:schemeClr>
          </a:solidFill>
          <a:ln>
            <a:noFill/>
          </a:ln>
          <a:effectLst/>
        </p:spPr>
        <p:txBody>
          <a:bodyPr/>
          <a:p>
            <a:r>
              <a:rPr lang="en-US" altLang="zh-CN" sz="2400" b="1">
                <a:solidFill>
                  <a:schemeClr val="bg1"/>
                </a:solidFill>
              </a:rPr>
              <a:t>3</a:t>
            </a:r>
            <a:endParaRPr lang="en-US" altLang="zh-CN" sz="2400" b="1">
              <a:solidFill>
                <a:schemeClr val="bg1"/>
              </a:solidFill>
            </a:endParaRPr>
          </a:p>
        </p:txBody>
      </p:sp>
      <p:grpSp>
        <p:nvGrpSpPr>
          <p:cNvPr id="22583" name="Group 55"/>
          <p:cNvGrpSpPr/>
          <p:nvPr/>
        </p:nvGrpSpPr>
        <p:grpSpPr bwMode="auto">
          <a:xfrm>
            <a:off x="3308350" y="326390"/>
            <a:ext cx="3307715" cy="5323840"/>
            <a:chOff x="2018" y="939"/>
            <a:chExt cx="1124" cy="1682"/>
          </a:xfrm>
        </p:grpSpPr>
        <p:sp>
          <p:nvSpPr>
            <p:cNvPr id="22551" name="Freeform 23"/>
            <p:cNvSpPr>
              <a:spLocks noEditPoints="1"/>
            </p:cNvSpPr>
            <p:nvPr/>
          </p:nvSpPr>
          <p:spPr bwMode="auto">
            <a:xfrm>
              <a:off x="2018" y="1291"/>
              <a:ext cx="1124" cy="1330"/>
            </a:xfrm>
            <a:custGeom>
              <a:avLst/>
              <a:gdLst>
                <a:gd name="T0" fmla="*/ 998 w 1144"/>
                <a:gd name="T1" fmla="*/ 1354 h 1354"/>
                <a:gd name="T2" fmla="*/ 139 w 1144"/>
                <a:gd name="T3" fmla="*/ 1354 h 1354"/>
                <a:gd name="T4" fmla="*/ 24 w 1144"/>
                <a:gd name="T5" fmla="*/ 1296 h 1354"/>
                <a:gd name="T6" fmla="*/ 23 w 1144"/>
                <a:gd name="T7" fmla="*/ 1172 h 1354"/>
                <a:gd name="T8" fmla="*/ 92 w 1144"/>
                <a:gd name="T9" fmla="*/ 1064 h 1354"/>
                <a:gd name="T10" fmla="*/ 251 w 1144"/>
                <a:gd name="T11" fmla="*/ 820 h 1354"/>
                <a:gd name="T12" fmla="*/ 405 w 1144"/>
                <a:gd name="T13" fmla="*/ 583 h 1354"/>
                <a:gd name="T14" fmla="*/ 405 w 1144"/>
                <a:gd name="T15" fmla="*/ 141 h 1354"/>
                <a:gd name="T16" fmla="*/ 361 w 1144"/>
                <a:gd name="T17" fmla="*/ 74 h 1354"/>
                <a:gd name="T18" fmla="*/ 435 w 1144"/>
                <a:gd name="T19" fmla="*/ 0 h 1354"/>
                <a:gd name="T20" fmla="*/ 699 w 1144"/>
                <a:gd name="T21" fmla="*/ 0 h 1354"/>
                <a:gd name="T22" fmla="*/ 773 w 1144"/>
                <a:gd name="T23" fmla="*/ 74 h 1354"/>
                <a:gd name="T24" fmla="*/ 729 w 1144"/>
                <a:gd name="T25" fmla="*/ 141 h 1354"/>
                <a:gd name="T26" fmla="*/ 729 w 1144"/>
                <a:gd name="T27" fmla="*/ 583 h 1354"/>
                <a:gd name="T28" fmla="*/ 886 w 1144"/>
                <a:gd name="T29" fmla="*/ 820 h 1354"/>
                <a:gd name="T30" fmla="*/ 1046 w 1144"/>
                <a:gd name="T31" fmla="*/ 1064 h 1354"/>
                <a:gd name="T32" fmla="*/ 1108 w 1144"/>
                <a:gd name="T33" fmla="*/ 1161 h 1354"/>
                <a:gd name="T34" fmla="*/ 1118 w 1144"/>
                <a:gd name="T35" fmla="*/ 1287 h 1354"/>
                <a:gd name="T36" fmla="*/ 998 w 1144"/>
                <a:gd name="T37" fmla="*/ 1354 h 1354"/>
                <a:gd name="T38" fmla="*/ 435 w 1144"/>
                <a:gd name="T39" fmla="*/ 60 h 1354"/>
                <a:gd name="T40" fmla="*/ 421 w 1144"/>
                <a:gd name="T41" fmla="*/ 74 h 1354"/>
                <a:gd name="T42" fmla="*/ 435 w 1144"/>
                <a:gd name="T43" fmla="*/ 88 h 1354"/>
                <a:gd name="T44" fmla="*/ 465 w 1144"/>
                <a:gd name="T45" fmla="*/ 88 h 1354"/>
                <a:gd name="T46" fmla="*/ 465 w 1144"/>
                <a:gd name="T47" fmla="*/ 601 h 1354"/>
                <a:gd name="T48" fmla="*/ 460 w 1144"/>
                <a:gd name="T49" fmla="*/ 608 h 1354"/>
                <a:gd name="T50" fmla="*/ 301 w 1144"/>
                <a:gd name="T51" fmla="*/ 852 h 1354"/>
                <a:gd name="T52" fmla="*/ 142 w 1144"/>
                <a:gd name="T53" fmla="*/ 1097 h 1354"/>
                <a:gd name="T54" fmla="*/ 74 w 1144"/>
                <a:gd name="T55" fmla="*/ 1202 h 1354"/>
                <a:gd name="T56" fmla="*/ 76 w 1144"/>
                <a:gd name="T57" fmla="*/ 1266 h 1354"/>
                <a:gd name="T58" fmla="*/ 139 w 1144"/>
                <a:gd name="T59" fmla="*/ 1294 h 1354"/>
                <a:gd name="T60" fmla="*/ 998 w 1144"/>
                <a:gd name="T61" fmla="*/ 1294 h 1354"/>
                <a:gd name="T62" fmla="*/ 1065 w 1144"/>
                <a:gd name="T63" fmla="*/ 1258 h 1354"/>
                <a:gd name="T64" fmla="*/ 1057 w 1144"/>
                <a:gd name="T65" fmla="*/ 1192 h 1354"/>
                <a:gd name="T66" fmla="*/ 996 w 1144"/>
                <a:gd name="T67" fmla="*/ 1097 h 1354"/>
                <a:gd name="T68" fmla="*/ 836 w 1144"/>
                <a:gd name="T69" fmla="*/ 853 h 1354"/>
                <a:gd name="T70" fmla="*/ 674 w 1144"/>
                <a:gd name="T71" fmla="*/ 609 h 1354"/>
                <a:gd name="T72" fmla="*/ 669 w 1144"/>
                <a:gd name="T73" fmla="*/ 601 h 1354"/>
                <a:gd name="T74" fmla="*/ 669 w 1144"/>
                <a:gd name="T75" fmla="*/ 88 h 1354"/>
                <a:gd name="T76" fmla="*/ 699 w 1144"/>
                <a:gd name="T77" fmla="*/ 88 h 1354"/>
                <a:gd name="T78" fmla="*/ 713 w 1144"/>
                <a:gd name="T79" fmla="*/ 74 h 1354"/>
                <a:gd name="T80" fmla="*/ 699 w 1144"/>
                <a:gd name="T81" fmla="*/ 60 h 1354"/>
                <a:gd name="T82" fmla="*/ 435 w 1144"/>
                <a:gd name="T83" fmla="*/ 60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4" h="1354">
                  <a:moveTo>
                    <a:pt x="998" y="1354"/>
                  </a:moveTo>
                  <a:cubicBezTo>
                    <a:pt x="139" y="1354"/>
                    <a:pt x="139" y="1354"/>
                    <a:pt x="139" y="1354"/>
                  </a:cubicBezTo>
                  <a:cubicBezTo>
                    <a:pt x="68" y="1354"/>
                    <a:pt x="36" y="1318"/>
                    <a:pt x="24" y="1296"/>
                  </a:cubicBezTo>
                  <a:cubicBezTo>
                    <a:pt x="0" y="1254"/>
                    <a:pt x="5" y="1201"/>
                    <a:pt x="23" y="1172"/>
                  </a:cubicBezTo>
                  <a:cubicBezTo>
                    <a:pt x="28" y="1163"/>
                    <a:pt x="50" y="1128"/>
                    <a:pt x="92" y="1064"/>
                  </a:cubicBezTo>
                  <a:cubicBezTo>
                    <a:pt x="130" y="1006"/>
                    <a:pt x="183" y="923"/>
                    <a:pt x="251" y="820"/>
                  </a:cubicBezTo>
                  <a:cubicBezTo>
                    <a:pt x="322" y="710"/>
                    <a:pt x="387" y="611"/>
                    <a:pt x="405" y="583"/>
                  </a:cubicBezTo>
                  <a:cubicBezTo>
                    <a:pt x="405" y="141"/>
                    <a:pt x="405" y="141"/>
                    <a:pt x="405" y="141"/>
                  </a:cubicBezTo>
                  <a:cubicBezTo>
                    <a:pt x="379" y="130"/>
                    <a:pt x="361" y="104"/>
                    <a:pt x="361" y="74"/>
                  </a:cubicBezTo>
                  <a:cubicBezTo>
                    <a:pt x="361" y="33"/>
                    <a:pt x="394" y="0"/>
                    <a:pt x="435" y="0"/>
                  </a:cubicBezTo>
                  <a:cubicBezTo>
                    <a:pt x="699" y="0"/>
                    <a:pt x="699" y="0"/>
                    <a:pt x="699" y="0"/>
                  </a:cubicBezTo>
                  <a:cubicBezTo>
                    <a:pt x="740" y="0"/>
                    <a:pt x="773" y="33"/>
                    <a:pt x="773" y="74"/>
                  </a:cubicBezTo>
                  <a:cubicBezTo>
                    <a:pt x="773" y="104"/>
                    <a:pt x="755" y="130"/>
                    <a:pt x="729" y="141"/>
                  </a:cubicBezTo>
                  <a:cubicBezTo>
                    <a:pt x="729" y="583"/>
                    <a:pt x="729" y="583"/>
                    <a:pt x="729" y="583"/>
                  </a:cubicBezTo>
                  <a:cubicBezTo>
                    <a:pt x="747" y="611"/>
                    <a:pt x="814" y="711"/>
                    <a:pt x="886" y="820"/>
                  </a:cubicBezTo>
                  <a:cubicBezTo>
                    <a:pt x="953" y="922"/>
                    <a:pt x="1007" y="1004"/>
                    <a:pt x="1046" y="1064"/>
                  </a:cubicBezTo>
                  <a:cubicBezTo>
                    <a:pt x="1076" y="1111"/>
                    <a:pt x="1097" y="1143"/>
                    <a:pt x="1108" y="1161"/>
                  </a:cubicBezTo>
                  <a:cubicBezTo>
                    <a:pt x="1144" y="1220"/>
                    <a:pt x="1130" y="1265"/>
                    <a:pt x="1118" y="1287"/>
                  </a:cubicBezTo>
                  <a:cubicBezTo>
                    <a:pt x="1093" y="1331"/>
                    <a:pt x="1038" y="1354"/>
                    <a:pt x="998" y="1354"/>
                  </a:cubicBezTo>
                  <a:close/>
                  <a:moveTo>
                    <a:pt x="435" y="60"/>
                  </a:moveTo>
                  <a:cubicBezTo>
                    <a:pt x="427" y="60"/>
                    <a:pt x="421" y="66"/>
                    <a:pt x="421" y="74"/>
                  </a:cubicBezTo>
                  <a:cubicBezTo>
                    <a:pt x="421" y="81"/>
                    <a:pt x="427" y="88"/>
                    <a:pt x="435" y="88"/>
                  </a:cubicBezTo>
                  <a:cubicBezTo>
                    <a:pt x="465" y="88"/>
                    <a:pt x="465" y="88"/>
                    <a:pt x="465" y="88"/>
                  </a:cubicBezTo>
                  <a:cubicBezTo>
                    <a:pt x="465" y="601"/>
                    <a:pt x="465" y="601"/>
                    <a:pt x="465" y="601"/>
                  </a:cubicBezTo>
                  <a:cubicBezTo>
                    <a:pt x="460" y="608"/>
                    <a:pt x="460" y="608"/>
                    <a:pt x="460" y="608"/>
                  </a:cubicBezTo>
                  <a:cubicBezTo>
                    <a:pt x="460" y="608"/>
                    <a:pt x="385" y="723"/>
                    <a:pt x="301" y="852"/>
                  </a:cubicBezTo>
                  <a:cubicBezTo>
                    <a:pt x="233" y="956"/>
                    <a:pt x="180" y="1038"/>
                    <a:pt x="142" y="1097"/>
                  </a:cubicBezTo>
                  <a:cubicBezTo>
                    <a:pt x="92" y="1174"/>
                    <a:pt x="77" y="1197"/>
                    <a:pt x="74" y="1202"/>
                  </a:cubicBezTo>
                  <a:cubicBezTo>
                    <a:pt x="67" y="1214"/>
                    <a:pt x="63" y="1244"/>
                    <a:pt x="76" y="1266"/>
                  </a:cubicBezTo>
                  <a:cubicBezTo>
                    <a:pt x="86" y="1285"/>
                    <a:pt x="108" y="1294"/>
                    <a:pt x="139" y="1294"/>
                  </a:cubicBezTo>
                  <a:cubicBezTo>
                    <a:pt x="998" y="1294"/>
                    <a:pt x="998" y="1294"/>
                    <a:pt x="998" y="1294"/>
                  </a:cubicBezTo>
                  <a:cubicBezTo>
                    <a:pt x="1020" y="1294"/>
                    <a:pt x="1052" y="1280"/>
                    <a:pt x="1065" y="1258"/>
                  </a:cubicBezTo>
                  <a:cubicBezTo>
                    <a:pt x="1075" y="1240"/>
                    <a:pt x="1072" y="1218"/>
                    <a:pt x="1057" y="1192"/>
                  </a:cubicBezTo>
                  <a:cubicBezTo>
                    <a:pt x="1046" y="1175"/>
                    <a:pt x="1026" y="1143"/>
                    <a:pt x="996" y="1097"/>
                  </a:cubicBezTo>
                  <a:cubicBezTo>
                    <a:pt x="957" y="1037"/>
                    <a:pt x="903" y="955"/>
                    <a:pt x="836" y="853"/>
                  </a:cubicBezTo>
                  <a:cubicBezTo>
                    <a:pt x="751" y="725"/>
                    <a:pt x="675" y="610"/>
                    <a:pt x="674" y="609"/>
                  </a:cubicBezTo>
                  <a:cubicBezTo>
                    <a:pt x="669" y="601"/>
                    <a:pt x="669" y="601"/>
                    <a:pt x="669" y="601"/>
                  </a:cubicBezTo>
                  <a:cubicBezTo>
                    <a:pt x="669" y="88"/>
                    <a:pt x="669" y="88"/>
                    <a:pt x="669" y="88"/>
                  </a:cubicBezTo>
                  <a:cubicBezTo>
                    <a:pt x="699" y="88"/>
                    <a:pt x="699" y="88"/>
                    <a:pt x="699" y="88"/>
                  </a:cubicBezTo>
                  <a:cubicBezTo>
                    <a:pt x="707" y="88"/>
                    <a:pt x="713" y="81"/>
                    <a:pt x="713" y="74"/>
                  </a:cubicBezTo>
                  <a:cubicBezTo>
                    <a:pt x="713" y="66"/>
                    <a:pt x="707" y="60"/>
                    <a:pt x="699" y="60"/>
                  </a:cubicBezTo>
                  <a:lnTo>
                    <a:pt x="435" y="60"/>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52" name="Freeform 24"/>
            <p:cNvSpPr/>
            <p:nvPr/>
          </p:nvSpPr>
          <p:spPr bwMode="auto">
            <a:xfrm>
              <a:off x="2402" y="1320"/>
              <a:ext cx="346" cy="552"/>
            </a:xfrm>
            <a:custGeom>
              <a:avLst/>
              <a:gdLst>
                <a:gd name="T0" fmla="*/ 308 w 352"/>
                <a:gd name="T1" fmla="*/ 0 h 562"/>
                <a:gd name="T2" fmla="*/ 44 w 352"/>
                <a:gd name="T3" fmla="*/ 0 h 562"/>
                <a:gd name="T4" fmla="*/ 0 w 352"/>
                <a:gd name="T5" fmla="*/ 44 h 562"/>
                <a:gd name="T6" fmla="*/ 44 w 352"/>
                <a:gd name="T7" fmla="*/ 88 h 562"/>
                <a:gd name="T8" fmla="*/ 44 w 352"/>
                <a:gd name="T9" fmla="*/ 562 h 562"/>
                <a:gd name="T10" fmla="*/ 308 w 352"/>
                <a:gd name="T11" fmla="*/ 562 h 562"/>
                <a:gd name="T12" fmla="*/ 308 w 352"/>
                <a:gd name="T13" fmla="*/ 88 h 562"/>
                <a:gd name="T14" fmla="*/ 352 w 352"/>
                <a:gd name="T15" fmla="*/ 44 h 562"/>
                <a:gd name="T16" fmla="*/ 308 w 352"/>
                <a:gd name="T17"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562">
                  <a:moveTo>
                    <a:pt x="308" y="0"/>
                  </a:moveTo>
                  <a:cubicBezTo>
                    <a:pt x="44" y="0"/>
                    <a:pt x="44" y="0"/>
                    <a:pt x="44" y="0"/>
                  </a:cubicBezTo>
                  <a:cubicBezTo>
                    <a:pt x="20" y="0"/>
                    <a:pt x="0" y="19"/>
                    <a:pt x="0" y="44"/>
                  </a:cubicBezTo>
                  <a:cubicBezTo>
                    <a:pt x="0" y="68"/>
                    <a:pt x="20" y="88"/>
                    <a:pt x="44" y="88"/>
                  </a:cubicBezTo>
                  <a:cubicBezTo>
                    <a:pt x="44" y="562"/>
                    <a:pt x="44" y="562"/>
                    <a:pt x="44" y="562"/>
                  </a:cubicBezTo>
                  <a:cubicBezTo>
                    <a:pt x="308" y="562"/>
                    <a:pt x="308" y="562"/>
                    <a:pt x="308" y="562"/>
                  </a:cubicBezTo>
                  <a:cubicBezTo>
                    <a:pt x="308" y="88"/>
                    <a:pt x="308" y="88"/>
                    <a:pt x="308" y="88"/>
                  </a:cubicBezTo>
                  <a:cubicBezTo>
                    <a:pt x="332" y="88"/>
                    <a:pt x="352" y="68"/>
                    <a:pt x="352" y="44"/>
                  </a:cubicBezTo>
                  <a:cubicBezTo>
                    <a:pt x="352" y="19"/>
                    <a:pt x="332" y="0"/>
                    <a:pt x="308"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53" name="Freeform 25"/>
            <p:cNvSpPr/>
            <p:nvPr/>
          </p:nvSpPr>
          <p:spPr bwMode="auto">
            <a:xfrm>
              <a:off x="2289" y="1872"/>
              <a:ext cx="575" cy="240"/>
            </a:xfrm>
            <a:custGeom>
              <a:avLst/>
              <a:gdLst>
                <a:gd name="T0" fmla="*/ 585 w 585"/>
                <a:gd name="T1" fmla="*/ 244 h 244"/>
                <a:gd name="T2" fmla="*/ 423 w 585"/>
                <a:gd name="T3" fmla="*/ 0 h 244"/>
                <a:gd name="T4" fmla="*/ 159 w 585"/>
                <a:gd name="T5" fmla="*/ 0 h 244"/>
                <a:gd name="T6" fmla="*/ 0 w 585"/>
                <a:gd name="T7" fmla="*/ 244 h 244"/>
                <a:gd name="T8" fmla="*/ 585 w 585"/>
                <a:gd name="T9" fmla="*/ 244 h 244"/>
              </a:gdLst>
              <a:ahLst/>
              <a:cxnLst>
                <a:cxn ang="0">
                  <a:pos x="T0" y="T1"/>
                </a:cxn>
                <a:cxn ang="0">
                  <a:pos x="T2" y="T3"/>
                </a:cxn>
                <a:cxn ang="0">
                  <a:pos x="T4" y="T5"/>
                </a:cxn>
                <a:cxn ang="0">
                  <a:pos x="T6" y="T7"/>
                </a:cxn>
                <a:cxn ang="0">
                  <a:pos x="T8" y="T9"/>
                </a:cxn>
              </a:cxnLst>
              <a:rect l="0" t="0" r="r" b="b"/>
              <a:pathLst>
                <a:path w="585" h="244">
                  <a:moveTo>
                    <a:pt x="585" y="244"/>
                  </a:moveTo>
                  <a:cubicBezTo>
                    <a:pt x="499" y="115"/>
                    <a:pt x="423" y="0"/>
                    <a:pt x="423" y="0"/>
                  </a:cubicBezTo>
                  <a:cubicBezTo>
                    <a:pt x="159" y="0"/>
                    <a:pt x="159" y="0"/>
                    <a:pt x="159" y="0"/>
                  </a:cubicBezTo>
                  <a:cubicBezTo>
                    <a:pt x="159" y="0"/>
                    <a:pt x="84" y="115"/>
                    <a:pt x="0" y="244"/>
                  </a:cubicBezTo>
                  <a:lnTo>
                    <a:pt x="585" y="244"/>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54" name="Freeform 26"/>
            <p:cNvSpPr/>
            <p:nvPr/>
          </p:nvSpPr>
          <p:spPr bwMode="auto">
            <a:xfrm>
              <a:off x="2133" y="2112"/>
              <a:ext cx="888" cy="240"/>
            </a:xfrm>
            <a:custGeom>
              <a:avLst/>
              <a:gdLst>
                <a:gd name="T0" fmla="*/ 0 w 904"/>
                <a:gd name="T1" fmla="*/ 244 h 244"/>
                <a:gd name="T2" fmla="*/ 904 w 904"/>
                <a:gd name="T3" fmla="*/ 244 h 244"/>
                <a:gd name="T4" fmla="*/ 744 w 904"/>
                <a:gd name="T5" fmla="*/ 0 h 244"/>
                <a:gd name="T6" fmla="*/ 159 w 904"/>
                <a:gd name="T7" fmla="*/ 0 h 244"/>
                <a:gd name="T8" fmla="*/ 0 w 904"/>
                <a:gd name="T9" fmla="*/ 244 h 244"/>
              </a:gdLst>
              <a:ahLst/>
              <a:cxnLst>
                <a:cxn ang="0">
                  <a:pos x="T0" y="T1"/>
                </a:cxn>
                <a:cxn ang="0">
                  <a:pos x="T2" y="T3"/>
                </a:cxn>
                <a:cxn ang="0">
                  <a:pos x="T4" y="T5"/>
                </a:cxn>
                <a:cxn ang="0">
                  <a:pos x="T6" y="T7"/>
                </a:cxn>
                <a:cxn ang="0">
                  <a:pos x="T8" y="T9"/>
                </a:cxn>
              </a:cxnLst>
              <a:rect l="0" t="0" r="r" b="b"/>
              <a:pathLst>
                <a:path w="904" h="244">
                  <a:moveTo>
                    <a:pt x="0" y="244"/>
                  </a:moveTo>
                  <a:cubicBezTo>
                    <a:pt x="904" y="244"/>
                    <a:pt x="904" y="244"/>
                    <a:pt x="904" y="244"/>
                  </a:cubicBezTo>
                  <a:cubicBezTo>
                    <a:pt x="859" y="176"/>
                    <a:pt x="800" y="85"/>
                    <a:pt x="744" y="0"/>
                  </a:cubicBezTo>
                  <a:cubicBezTo>
                    <a:pt x="159" y="0"/>
                    <a:pt x="159" y="0"/>
                    <a:pt x="159" y="0"/>
                  </a:cubicBezTo>
                  <a:cubicBezTo>
                    <a:pt x="103" y="85"/>
                    <a:pt x="44" y="176"/>
                    <a:pt x="0" y="244"/>
                  </a:cubicBezTo>
                  <a:close/>
                </a:path>
              </a:pathLst>
            </a:custGeom>
            <a:solidFill>
              <a:srgbClr val="1F497D">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55" name="Freeform 27"/>
            <p:cNvSpPr/>
            <p:nvPr/>
          </p:nvSpPr>
          <p:spPr bwMode="auto">
            <a:xfrm>
              <a:off x="2045" y="2352"/>
              <a:ext cx="1093" cy="239"/>
            </a:xfrm>
            <a:custGeom>
              <a:avLst/>
              <a:gdLst>
                <a:gd name="T0" fmla="*/ 1055 w 1113"/>
                <a:gd name="T1" fmla="*/ 96 h 244"/>
                <a:gd name="T2" fmla="*/ 994 w 1113"/>
                <a:gd name="T3" fmla="*/ 0 h 244"/>
                <a:gd name="T4" fmla="*/ 90 w 1113"/>
                <a:gd name="T5" fmla="*/ 0 h 244"/>
                <a:gd name="T6" fmla="*/ 21 w 1113"/>
                <a:gd name="T7" fmla="*/ 107 h 244"/>
                <a:gd name="T8" fmla="*/ 112 w 1113"/>
                <a:gd name="T9" fmla="*/ 244 h 244"/>
                <a:gd name="T10" fmla="*/ 971 w 1113"/>
                <a:gd name="T11" fmla="*/ 244 h 244"/>
                <a:gd name="T12" fmla="*/ 1055 w 1113"/>
                <a:gd name="T13" fmla="*/ 96 h 244"/>
              </a:gdLst>
              <a:ahLst/>
              <a:cxnLst>
                <a:cxn ang="0">
                  <a:pos x="T0" y="T1"/>
                </a:cxn>
                <a:cxn ang="0">
                  <a:pos x="T2" y="T3"/>
                </a:cxn>
                <a:cxn ang="0">
                  <a:pos x="T4" y="T5"/>
                </a:cxn>
                <a:cxn ang="0">
                  <a:pos x="T6" y="T7"/>
                </a:cxn>
                <a:cxn ang="0">
                  <a:pos x="T8" y="T9"/>
                </a:cxn>
                <a:cxn ang="0">
                  <a:pos x="T10" y="T11"/>
                </a:cxn>
                <a:cxn ang="0">
                  <a:pos x="T12" y="T13"/>
                </a:cxn>
              </a:cxnLst>
              <a:rect l="0" t="0" r="r" b="b"/>
              <a:pathLst>
                <a:path w="1113" h="244">
                  <a:moveTo>
                    <a:pt x="1055" y="96"/>
                  </a:moveTo>
                  <a:cubicBezTo>
                    <a:pt x="1044" y="78"/>
                    <a:pt x="1022" y="43"/>
                    <a:pt x="994" y="0"/>
                  </a:cubicBezTo>
                  <a:cubicBezTo>
                    <a:pt x="90" y="0"/>
                    <a:pt x="90" y="0"/>
                    <a:pt x="90" y="0"/>
                  </a:cubicBezTo>
                  <a:cubicBezTo>
                    <a:pt x="53" y="57"/>
                    <a:pt x="27" y="98"/>
                    <a:pt x="21" y="107"/>
                  </a:cubicBezTo>
                  <a:cubicBezTo>
                    <a:pt x="0" y="143"/>
                    <a:pt x="1" y="244"/>
                    <a:pt x="112" y="244"/>
                  </a:cubicBezTo>
                  <a:cubicBezTo>
                    <a:pt x="223" y="244"/>
                    <a:pt x="916" y="244"/>
                    <a:pt x="971" y="244"/>
                  </a:cubicBezTo>
                  <a:cubicBezTo>
                    <a:pt x="1025" y="244"/>
                    <a:pt x="1113" y="190"/>
                    <a:pt x="1055" y="9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56" name="Oval 28"/>
            <p:cNvSpPr>
              <a:spLocks noChangeArrowheads="1"/>
            </p:cNvSpPr>
            <p:nvPr/>
          </p:nvSpPr>
          <p:spPr bwMode="auto">
            <a:xfrm>
              <a:off x="2567" y="1508"/>
              <a:ext cx="83" cy="82"/>
            </a:xfrm>
            <a:prstGeom prst="ellipse">
              <a:avLst/>
            </a:prstGeom>
            <a:solidFill>
              <a:srgbClr val="27AAE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57" name="Oval 29"/>
            <p:cNvSpPr>
              <a:spLocks noChangeArrowheads="1"/>
            </p:cNvSpPr>
            <p:nvPr/>
          </p:nvSpPr>
          <p:spPr bwMode="auto">
            <a:xfrm>
              <a:off x="2453" y="1134"/>
              <a:ext cx="83" cy="82"/>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58" name="Oval 30"/>
            <p:cNvSpPr>
              <a:spLocks noChangeArrowheads="1"/>
            </p:cNvSpPr>
            <p:nvPr/>
          </p:nvSpPr>
          <p:spPr bwMode="auto">
            <a:xfrm>
              <a:off x="2599" y="1033"/>
              <a:ext cx="57" cy="56"/>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59" name="Oval 31"/>
            <p:cNvSpPr>
              <a:spLocks noChangeArrowheads="1"/>
            </p:cNvSpPr>
            <p:nvPr/>
          </p:nvSpPr>
          <p:spPr bwMode="auto">
            <a:xfrm>
              <a:off x="2505" y="939"/>
              <a:ext cx="69" cy="69"/>
            </a:xfrm>
            <a:prstGeom prst="ellipse">
              <a:avLst/>
            </a:prstGeom>
            <a:solidFill>
              <a:srgbClr val="27AAE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60" name="Oval 32"/>
            <p:cNvSpPr>
              <a:spLocks noChangeArrowheads="1"/>
            </p:cNvSpPr>
            <p:nvPr/>
          </p:nvSpPr>
          <p:spPr bwMode="auto">
            <a:xfrm>
              <a:off x="2511" y="1685"/>
              <a:ext cx="50" cy="50"/>
            </a:xfrm>
            <a:prstGeom prst="ellipse">
              <a:avLst/>
            </a:prstGeom>
            <a:solidFill>
              <a:srgbClr val="27AAE2"/>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70" name="Freeform 42"/>
            <p:cNvSpPr>
              <a:spLocks noEditPoints="1"/>
            </p:cNvSpPr>
            <p:nvPr/>
          </p:nvSpPr>
          <p:spPr bwMode="auto">
            <a:xfrm>
              <a:off x="2528" y="2182"/>
              <a:ext cx="120" cy="97"/>
            </a:xfrm>
            <a:custGeom>
              <a:avLst/>
              <a:gdLst>
                <a:gd name="T0" fmla="*/ 105 w 122"/>
                <a:gd name="T1" fmla="*/ 37 h 99"/>
                <a:gd name="T2" fmla="*/ 97 w 122"/>
                <a:gd name="T3" fmla="*/ 37 h 99"/>
                <a:gd name="T4" fmla="*/ 29 w 122"/>
                <a:gd name="T5" fmla="*/ 15 h 99"/>
                <a:gd name="T6" fmla="*/ 14 w 122"/>
                <a:gd name="T7" fmla="*/ 15 h 99"/>
                <a:gd name="T8" fmla="*/ 28 w 122"/>
                <a:gd name="T9" fmla="*/ 17 h 99"/>
                <a:gd name="T10" fmla="*/ 8 w 122"/>
                <a:gd name="T11" fmla="*/ 17 h 99"/>
                <a:gd name="T12" fmla="*/ 8 w 122"/>
                <a:gd name="T13" fmla="*/ 12 h 99"/>
                <a:gd name="T14" fmla="*/ 11 w 122"/>
                <a:gd name="T15" fmla="*/ 9 h 99"/>
                <a:gd name="T16" fmla="*/ 33 w 122"/>
                <a:gd name="T17" fmla="*/ 3 h 99"/>
                <a:gd name="T18" fmla="*/ 38 w 122"/>
                <a:gd name="T19" fmla="*/ 0 h 99"/>
                <a:gd name="T20" fmla="*/ 88 w 122"/>
                <a:gd name="T21" fmla="*/ 4 h 99"/>
                <a:gd name="T22" fmla="*/ 117 w 122"/>
                <a:gd name="T23" fmla="*/ 17 h 99"/>
                <a:gd name="T24" fmla="*/ 122 w 122"/>
                <a:gd name="T25" fmla="*/ 22 h 99"/>
                <a:gd name="T26" fmla="*/ 117 w 122"/>
                <a:gd name="T27" fmla="*/ 99 h 99"/>
                <a:gd name="T28" fmla="*/ 4 w 122"/>
                <a:gd name="T29" fmla="*/ 99 h 99"/>
                <a:gd name="T30" fmla="*/ 0 w 122"/>
                <a:gd name="T31" fmla="*/ 94 h 99"/>
                <a:gd name="T32" fmla="*/ 4 w 122"/>
                <a:gd name="T33" fmla="*/ 17 h 99"/>
                <a:gd name="T34" fmla="*/ 8 w 122"/>
                <a:gd name="T35" fmla="*/ 17 h 99"/>
                <a:gd name="T36" fmla="*/ 61 w 122"/>
                <a:gd name="T37" fmla="*/ 36 h 99"/>
                <a:gd name="T38" fmla="*/ 77 w 122"/>
                <a:gd name="T39" fmla="*/ 52 h 99"/>
                <a:gd name="T40" fmla="*/ 45 w 122"/>
                <a:gd name="T41" fmla="*/ 52 h 99"/>
                <a:gd name="T42" fmla="*/ 68 w 122"/>
                <a:gd name="T43" fmla="*/ 45 h 99"/>
                <a:gd name="T44" fmla="*/ 61 w 122"/>
                <a:gd name="T45" fmla="*/ 42 h 99"/>
                <a:gd name="T46" fmla="*/ 61 w 122"/>
                <a:gd name="T47" fmla="*/ 62 h 99"/>
                <a:gd name="T48" fmla="*/ 68 w 122"/>
                <a:gd name="T49" fmla="*/ 45 h 99"/>
                <a:gd name="T50" fmla="*/ 32 w 122"/>
                <a:gd name="T51" fmla="*/ 27 h 99"/>
                <a:gd name="T52" fmla="*/ 9 w 122"/>
                <a:gd name="T53" fmla="*/ 27 h 99"/>
                <a:gd name="T54" fmla="*/ 113 w 122"/>
                <a:gd name="T55" fmla="*/ 90 h 99"/>
                <a:gd name="T56" fmla="*/ 90 w 122"/>
                <a:gd name="T57" fmla="*/ 27 h 99"/>
                <a:gd name="T58" fmla="*/ 86 w 122"/>
                <a:gd name="T59" fmla="*/ 24 h 99"/>
                <a:gd name="T60" fmla="*/ 41 w 122"/>
                <a:gd name="T61" fmla="*/ 10 h 99"/>
                <a:gd name="T62" fmla="*/ 32 w 122"/>
                <a:gd name="T63" fmla="*/ 27 h 99"/>
                <a:gd name="T64" fmla="*/ 61 w 122"/>
                <a:gd name="T65" fmla="*/ 19 h 99"/>
                <a:gd name="T66" fmla="*/ 61 w 122"/>
                <a:gd name="T67" fmla="*/ 84 h 99"/>
                <a:gd name="T68" fmla="*/ 61 w 122"/>
                <a:gd name="T69" fmla="*/ 19 h 99"/>
                <a:gd name="T70" fmla="*/ 61 w 122"/>
                <a:gd name="T71" fmla="*/ 29 h 99"/>
                <a:gd name="T72" fmla="*/ 61 w 122"/>
                <a:gd name="T73" fmla="*/ 75 h 99"/>
                <a:gd name="T74" fmla="*/ 61 w 122"/>
                <a:gd name="T75"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99">
                  <a:moveTo>
                    <a:pt x="101" y="33"/>
                  </a:moveTo>
                  <a:cubicBezTo>
                    <a:pt x="103" y="33"/>
                    <a:pt x="105" y="35"/>
                    <a:pt x="105" y="37"/>
                  </a:cubicBezTo>
                  <a:cubicBezTo>
                    <a:pt x="105" y="40"/>
                    <a:pt x="103" y="42"/>
                    <a:pt x="101" y="42"/>
                  </a:cubicBezTo>
                  <a:cubicBezTo>
                    <a:pt x="99" y="42"/>
                    <a:pt x="97" y="40"/>
                    <a:pt x="97" y="37"/>
                  </a:cubicBezTo>
                  <a:cubicBezTo>
                    <a:pt x="97" y="35"/>
                    <a:pt x="99" y="33"/>
                    <a:pt x="101" y="33"/>
                  </a:cubicBezTo>
                  <a:close/>
                  <a:moveTo>
                    <a:pt x="29" y="15"/>
                  </a:moveTo>
                  <a:cubicBezTo>
                    <a:pt x="29" y="15"/>
                    <a:pt x="29" y="15"/>
                    <a:pt x="29" y="15"/>
                  </a:cubicBezTo>
                  <a:cubicBezTo>
                    <a:pt x="14" y="15"/>
                    <a:pt x="14" y="15"/>
                    <a:pt x="14" y="15"/>
                  </a:cubicBezTo>
                  <a:cubicBezTo>
                    <a:pt x="14" y="17"/>
                    <a:pt x="14" y="17"/>
                    <a:pt x="14" y="17"/>
                  </a:cubicBezTo>
                  <a:cubicBezTo>
                    <a:pt x="28" y="17"/>
                    <a:pt x="28" y="17"/>
                    <a:pt x="28" y="17"/>
                  </a:cubicBezTo>
                  <a:cubicBezTo>
                    <a:pt x="29" y="15"/>
                    <a:pt x="29" y="15"/>
                    <a:pt x="29" y="15"/>
                  </a:cubicBezTo>
                  <a:close/>
                  <a:moveTo>
                    <a:pt x="8" y="17"/>
                  </a:moveTo>
                  <a:cubicBezTo>
                    <a:pt x="8" y="17"/>
                    <a:pt x="8" y="17"/>
                    <a:pt x="8" y="17"/>
                  </a:cubicBezTo>
                  <a:cubicBezTo>
                    <a:pt x="8" y="12"/>
                    <a:pt x="8" y="12"/>
                    <a:pt x="8" y="12"/>
                  </a:cubicBezTo>
                  <a:cubicBezTo>
                    <a:pt x="8" y="12"/>
                    <a:pt x="8" y="12"/>
                    <a:pt x="8" y="12"/>
                  </a:cubicBezTo>
                  <a:cubicBezTo>
                    <a:pt x="8" y="11"/>
                    <a:pt x="9" y="9"/>
                    <a:pt x="11" y="9"/>
                  </a:cubicBezTo>
                  <a:cubicBezTo>
                    <a:pt x="31" y="9"/>
                    <a:pt x="31" y="9"/>
                    <a:pt x="31" y="9"/>
                  </a:cubicBezTo>
                  <a:cubicBezTo>
                    <a:pt x="33" y="3"/>
                    <a:pt x="33" y="3"/>
                    <a:pt x="33" y="3"/>
                  </a:cubicBezTo>
                  <a:cubicBezTo>
                    <a:pt x="34" y="1"/>
                    <a:pt x="36" y="0"/>
                    <a:pt x="38" y="0"/>
                  </a:cubicBezTo>
                  <a:cubicBezTo>
                    <a:pt x="38" y="0"/>
                    <a:pt x="38" y="0"/>
                    <a:pt x="38" y="0"/>
                  </a:cubicBezTo>
                  <a:cubicBezTo>
                    <a:pt x="84" y="0"/>
                    <a:pt x="84" y="0"/>
                    <a:pt x="84" y="0"/>
                  </a:cubicBezTo>
                  <a:cubicBezTo>
                    <a:pt x="86" y="0"/>
                    <a:pt x="88" y="2"/>
                    <a:pt x="88" y="4"/>
                  </a:cubicBezTo>
                  <a:cubicBezTo>
                    <a:pt x="93" y="17"/>
                    <a:pt x="93" y="17"/>
                    <a:pt x="93" y="17"/>
                  </a:cubicBezTo>
                  <a:cubicBezTo>
                    <a:pt x="117" y="17"/>
                    <a:pt x="117" y="17"/>
                    <a:pt x="117" y="17"/>
                  </a:cubicBezTo>
                  <a:cubicBezTo>
                    <a:pt x="120" y="17"/>
                    <a:pt x="122" y="19"/>
                    <a:pt x="122" y="22"/>
                  </a:cubicBezTo>
                  <a:cubicBezTo>
                    <a:pt x="122" y="22"/>
                    <a:pt x="122" y="22"/>
                    <a:pt x="122" y="22"/>
                  </a:cubicBezTo>
                  <a:cubicBezTo>
                    <a:pt x="122" y="94"/>
                    <a:pt x="122" y="94"/>
                    <a:pt x="122" y="94"/>
                  </a:cubicBezTo>
                  <a:cubicBezTo>
                    <a:pt x="122" y="97"/>
                    <a:pt x="120" y="99"/>
                    <a:pt x="117" y="99"/>
                  </a:cubicBezTo>
                  <a:cubicBezTo>
                    <a:pt x="117" y="99"/>
                    <a:pt x="117" y="99"/>
                    <a:pt x="117" y="99"/>
                  </a:cubicBezTo>
                  <a:cubicBezTo>
                    <a:pt x="4" y="99"/>
                    <a:pt x="4" y="99"/>
                    <a:pt x="4" y="99"/>
                  </a:cubicBezTo>
                  <a:cubicBezTo>
                    <a:pt x="2" y="99"/>
                    <a:pt x="0" y="97"/>
                    <a:pt x="0" y="94"/>
                  </a:cubicBezTo>
                  <a:cubicBezTo>
                    <a:pt x="0" y="94"/>
                    <a:pt x="0" y="94"/>
                    <a:pt x="0" y="94"/>
                  </a:cubicBezTo>
                  <a:cubicBezTo>
                    <a:pt x="0" y="22"/>
                    <a:pt x="0" y="22"/>
                    <a:pt x="0" y="22"/>
                  </a:cubicBezTo>
                  <a:cubicBezTo>
                    <a:pt x="0" y="19"/>
                    <a:pt x="2" y="17"/>
                    <a:pt x="4" y="17"/>
                  </a:cubicBezTo>
                  <a:cubicBezTo>
                    <a:pt x="5" y="17"/>
                    <a:pt x="5" y="17"/>
                    <a:pt x="5" y="17"/>
                  </a:cubicBezTo>
                  <a:cubicBezTo>
                    <a:pt x="8" y="17"/>
                    <a:pt x="8" y="17"/>
                    <a:pt x="8" y="17"/>
                  </a:cubicBezTo>
                  <a:close/>
                  <a:moveTo>
                    <a:pt x="61" y="36"/>
                  </a:moveTo>
                  <a:cubicBezTo>
                    <a:pt x="61" y="36"/>
                    <a:pt x="61" y="36"/>
                    <a:pt x="61" y="36"/>
                  </a:cubicBezTo>
                  <a:cubicBezTo>
                    <a:pt x="65" y="36"/>
                    <a:pt x="69" y="38"/>
                    <a:pt x="72" y="41"/>
                  </a:cubicBezTo>
                  <a:cubicBezTo>
                    <a:pt x="75" y="44"/>
                    <a:pt x="77" y="48"/>
                    <a:pt x="77" y="52"/>
                  </a:cubicBezTo>
                  <a:cubicBezTo>
                    <a:pt x="77" y="60"/>
                    <a:pt x="70" y="68"/>
                    <a:pt x="61" y="68"/>
                  </a:cubicBezTo>
                  <a:cubicBezTo>
                    <a:pt x="52" y="68"/>
                    <a:pt x="45" y="61"/>
                    <a:pt x="45" y="52"/>
                  </a:cubicBezTo>
                  <a:cubicBezTo>
                    <a:pt x="45" y="43"/>
                    <a:pt x="52" y="36"/>
                    <a:pt x="61" y="36"/>
                  </a:cubicBezTo>
                  <a:close/>
                  <a:moveTo>
                    <a:pt x="68" y="45"/>
                  </a:moveTo>
                  <a:cubicBezTo>
                    <a:pt x="68" y="45"/>
                    <a:pt x="68" y="45"/>
                    <a:pt x="68" y="45"/>
                  </a:cubicBezTo>
                  <a:cubicBezTo>
                    <a:pt x="66" y="43"/>
                    <a:pt x="64" y="42"/>
                    <a:pt x="61" y="42"/>
                  </a:cubicBezTo>
                  <a:cubicBezTo>
                    <a:pt x="55" y="42"/>
                    <a:pt x="51" y="46"/>
                    <a:pt x="51" y="52"/>
                  </a:cubicBezTo>
                  <a:cubicBezTo>
                    <a:pt x="51" y="57"/>
                    <a:pt x="55" y="62"/>
                    <a:pt x="61" y="62"/>
                  </a:cubicBezTo>
                  <a:cubicBezTo>
                    <a:pt x="66" y="62"/>
                    <a:pt x="71" y="57"/>
                    <a:pt x="71" y="52"/>
                  </a:cubicBezTo>
                  <a:cubicBezTo>
                    <a:pt x="71" y="49"/>
                    <a:pt x="70" y="46"/>
                    <a:pt x="68" y="45"/>
                  </a:cubicBezTo>
                  <a:cubicBezTo>
                    <a:pt x="68" y="45"/>
                    <a:pt x="68" y="45"/>
                    <a:pt x="68" y="45"/>
                  </a:cubicBezTo>
                  <a:close/>
                  <a:moveTo>
                    <a:pt x="32" y="27"/>
                  </a:moveTo>
                  <a:cubicBezTo>
                    <a:pt x="32" y="27"/>
                    <a:pt x="32" y="27"/>
                    <a:pt x="32" y="27"/>
                  </a:cubicBezTo>
                  <a:cubicBezTo>
                    <a:pt x="9" y="27"/>
                    <a:pt x="9" y="27"/>
                    <a:pt x="9" y="27"/>
                  </a:cubicBezTo>
                  <a:cubicBezTo>
                    <a:pt x="9" y="90"/>
                    <a:pt x="9" y="90"/>
                    <a:pt x="9" y="90"/>
                  </a:cubicBezTo>
                  <a:cubicBezTo>
                    <a:pt x="113" y="90"/>
                    <a:pt x="113" y="90"/>
                    <a:pt x="113" y="90"/>
                  </a:cubicBezTo>
                  <a:cubicBezTo>
                    <a:pt x="113" y="27"/>
                    <a:pt x="113" y="27"/>
                    <a:pt x="113" y="27"/>
                  </a:cubicBezTo>
                  <a:cubicBezTo>
                    <a:pt x="90" y="27"/>
                    <a:pt x="90" y="27"/>
                    <a:pt x="90" y="27"/>
                  </a:cubicBezTo>
                  <a:cubicBezTo>
                    <a:pt x="90" y="27"/>
                    <a:pt x="90" y="27"/>
                    <a:pt x="90" y="27"/>
                  </a:cubicBezTo>
                  <a:cubicBezTo>
                    <a:pt x="88" y="27"/>
                    <a:pt x="86" y="26"/>
                    <a:pt x="86" y="24"/>
                  </a:cubicBezTo>
                  <a:cubicBezTo>
                    <a:pt x="81" y="10"/>
                    <a:pt x="81" y="10"/>
                    <a:pt x="81" y="10"/>
                  </a:cubicBezTo>
                  <a:cubicBezTo>
                    <a:pt x="41" y="10"/>
                    <a:pt x="41" y="10"/>
                    <a:pt x="41" y="10"/>
                  </a:cubicBezTo>
                  <a:cubicBezTo>
                    <a:pt x="36" y="23"/>
                    <a:pt x="36" y="23"/>
                    <a:pt x="36" y="23"/>
                  </a:cubicBezTo>
                  <a:cubicBezTo>
                    <a:pt x="36" y="25"/>
                    <a:pt x="34" y="27"/>
                    <a:pt x="32" y="27"/>
                  </a:cubicBezTo>
                  <a:close/>
                  <a:moveTo>
                    <a:pt x="61" y="19"/>
                  </a:moveTo>
                  <a:cubicBezTo>
                    <a:pt x="61" y="19"/>
                    <a:pt x="61" y="19"/>
                    <a:pt x="61" y="19"/>
                  </a:cubicBezTo>
                  <a:cubicBezTo>
                    <a:pt x="79" y="19"/>
                    <a:pt x="93" y="34"/>
                    <a:pt x="93" y="52"/>
                  </a:cubicBezTo>
                  <a:cubicBezTo>
                    <a:pt x="93" y="70"/>
                    <a:pt x="79" y="84"/>
                    <a:pt x="61" y="84"/>
                  </a:cubicBezTo>
                  <a:cubicBezTo>
                    <a:pt x="43" y="84"/>
                    <a:pt x="28" y="70"/>
                    <a:pt x="28" y="52"/>
                  </a:cubicBezTo>
                  <a:cubicBezTo>
                    <a:pt x="28" y="34"/>
                    <a:pt x="43" y="19"/>
                    <a:pt x="61" y="19"/>
                  </a:cubicBezTo>
                  <a:close/>
                  <a:moveTo>
                    <a:pt x="61" y="29"/>
                  </a:moveTo>
                  <a:cubicBezTo>
                    <a:pt x="61" y="29"/>
                    <a:pt x="61" y="29"/>
                    <a:pt x="61" y="29"/>
                  </a:cubicBezTo>
                  <a:cubicBezTo>
                    <a:pt x="48" y="29"/>
                    <a:pt x="38" y="39"/>
                    <a:pt x="38" y="52"/>
                  </a:cubicBezTo>
                  <a:cubicBezTo>
                    <a:pt x="38" y="65"/>
                    <a:pt x="48" y="75"/>
                    <a:pt x="61" y="75"/>
                  </a:cubicBezTo>
                  <a:cubicBezTo>
                    <a:pt x="73" y="75"/>
                    <a:pt x="84" y="64"/>
                    <a:pt x="84" y="52"/>
                  </a:cubicBezTo>
                  <a:cubicBezTo>
                    <a:pt x="84" y="39"/>
                    <a:pt x="74" y="29"/>
                    <a:pt x="61"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71" name="Freeform 43"/>
            <p:cNvSpPr>
              <a:spLocks noEditPoints="1"/>
            </p:cNvSpPr>
            <p:nvPr/>
          </p:nvSpPr>
          <p:spPr bwMode="auto">
            <a:xfrm>
              <a:off x="2525" y="1936"/>
              <a:ext cx="126" cy="102"/>
            </a:xfrm>
            <a:custGeom>
              <a:avLst/>
              <a:gdLst>
                <a:gd name="T0" fmla="*/ 89 w 128"/>
                <a:gd name="T1" fmla="*/ 31 h 104"/>
                <a:gd name="T2" fmla="*/ 9 w 128"/>
                <a:gd name="T3" fmla="*/ 81 h 104"/>
                <a:gd name="T4" fmla="*/ 98 w 128"/>
                <a:gd name="T5" fmla="*/ 64 h 104"/>
                <a:gd name="T6" fmla="*/ 98 w 128"/>
                <a:gd name="T7" fmla="*/ 64 h 104"/>
                <a:gd name="T8" fmla="*/ 93 w 128"/>
                <a:gd name="T9" fmla="*/ 91 h 104"/>
                <a:gd name="T10" fmla="*/ 81 w 128"/>
                <a:gd name="T11" fmla="*/ 91 h 104"/>
                <a:gd name="T12" fmla="*/ 119 w 128"/>
                <a:gd name="T13" fmla="*/ 95 h 104"/>
                <a:gd name="T14" fmla="*/ 81 w 128"/>
                <a:gd name="T15" fmla="*/ 9 h 104"/>
                <a:gd name="T16" fmla="*/ 93 w 128"/>
                <a:gd name="T17" fmla="*/ 22 h 104"/>
                <a:gd name="T18" fmla="*/ 98 w 128"/>
                <a:gd name="T19" fmla="*/ 26 h 104"/>
                <a:gd name="T20" fmla="*/ 98 w 128"/>
                <a:gd name="T21" fmla="*/ 28 h 104"/>
                <a:gd name="T22" fmla="*/ 116 w 128"/>
                <a:gd name="T23" fmla="*/ 31 h 104"/>
                <a:gd name="T24" fmla="*/ 98 w 128"/>
                <a:gd name="T25" fmla="*/ 33 h 104"/>
                <a:gd name="T26" fmla="*/ 98 w 128"/>
                <a:gd name="T27" fmla="*/ 43 h 104"/>
                <a:gd name="T28" fmla="*/ 113 w 128"/>
                <a:gd name="T29" fmla="*/ 43 h 104"/>
                <a:gd name="T30" fmla="*/ 113 w 128"/>
                <a:gd name="T31" fmla="*/ 49 h 104"/>
                <a:gd name="T32" fmla="*/ 98 w 128"/>
                <a:gd name="T33" fmla="*/ 49 h 104"/>
                <a:gd name="T34" fmla="*/ 98 w 128"/>
                <a:gd name="T35" fmla="*/ 58 h 104"/>
                <a:gd name="T36" fmla="*/ 116 w 128"/>
                <a:gd name="T37" fmla="*/ 61 h 104"/>
                <a:gd name="T38" fmla="*/ 98 w 128"/>
                <a:gd name="T39" fmla="*/ 64 h 104"/>
                <a:gd name="T40" fmla="*/ 33 w 128"/>
                <a:gd name="T41" fmla="*/ 104 h 104"/>
                <a:gd name="T42" fmla="*/ 33 w 128"/>
                <a:gd name="T43" fmla="*/ 98 h 104"/>
                <a:gd name="T44" fmla="*/ 44 w 128"/>
                <a:gd name="T45" fmla="*/ 91 h 104"/>
                <a:gd name="T46" fmla="*/ 0 w 128"/>
                <a:gd name="T47" fmla="*/ 86 h 104"/>
                <a:gd name="T48" fmla="*/ 0 w 128"/>
                <a:gd name="T49" fmla="*/ 26 h 104"/>
                <a:gd name="T50" fmla="*/ 4 w 128"/>
                <a:gd name="T51" fmla="*/ 22 h 104"/>
                <a:gd name="T52" fmla="*/ 71 w 128"/>
                <a:gd name="T53" fmla="*/ 4 h 104"/>
                <a:gd name="T54" fmla="*/ 76 w 128"/>
                <a:gd name="T55" fmla="*/ 0 h 104"/>
                <a:gd name="T56" fmla="*/ 128 w 128"/>
                <a:gd name="T57" fmla="*/ 4 h 104"/>
                <a:gd name="T58" fmla="*/ 128 w 128"/>
                <a:gd name="T59" fmla="*/ 99 h 104"/>
                <a:gd name="T60" fmla="*/ 123 w 128"/>
                <a:gd name="T61" fmla="*/ 104 h 104"/>
                <a:gd name="T62" fmla="*/ 71 w 128"/>
                <a:gd name="T63" fmla="*/ 99 h 104"/>
                <a:gd name="T64" fmla="*/ 71 w 128"/>
                <a:gd name="T65" fmla="*/ 91 h 104"/>
                <a:gd name="T66" fmla="*/ 54 w 128"/>
                <a:gd name="T67" fmla="*/ 98 h 104"/>
                <a:gd name="T68" fmla="*/ 67 w 128"/>
                <a:gd name="T69" fmla="*/ 101 h 104"/>
                <a:gd name="T70" fmla="*/ 33 w 128"/>
                <a:gd name="T7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04">
                  <a:moveTo>
                    <a:pt x="89" y="81"/>
                  </a:moveTo>
                  <a:cubicBezTo>
                    <a:pt x="89" y="31"/>
                    <a:pt x="89" y="31"/>
                    <a:pt x="89" y="31"/>
                  </a:cubicBezTo>
                  <a:cubicBezTo>
                    <a:pt x="9" y="31"/>
                    <a:pt x="9" y="31"/>
                    <a:pt x="9" y="31"/>
                  </a:cubicBezTo>
                  <a:cubicBezTo>
                    <a:pt x="9" y="81"/>
                    <a:pt x="9" y="81"/>
                    <a:pt x="9" y="81"/>
                  </a:cubicBezTo>
                  <a:cubicBezTo>
                    <a:pt x="36" y="81"/>
                    <a:pt x="62" y="81"/>
                    <a:pt x="89" y="81"/>
                  </a:cubicBezTo>
                  <a:close/>
                  <a:moveTo>
                    <a:pt x="98" y="64"/>
                  </a:moveTo>
                  <a:cubicBezTo>
                    <a:pt x="98" y="64"/>
                    <a:pt x="98" y="64"/>
                    <a:pt x="98" y="64"/>
                  </a:cubicBezTo>
                  <a:cubicBezTo>
                    <a:pt x="98" y="64"/>
                    <a:pt x="98" y="64"/>
                    <a:pt x="98" y="64"/>
                  </a:cubicBezTo>
                  <a:cubicBezTo>
                    <a:pt x="98" y="86"/>
                    <a:pt x="98" y="86"/>
                    <a:pt x="98" y="86"/>
                  </a:cubicBezTo>
                  <a:cubicBezTo>
                    <a:pt x="98" y="89"/>
                    <a:pt x="96" y="91"/>
                    <a:pt x="93" y="91"/>
                  </a:cubicBezTo>
                  <a:cubicBezTo>
                    <a:pt x="93" y="91"/>
                    <a:pt x="93" y="91"/>
                    <a:pt x="93" y="91"/>
                  </a:cubicBezTo>
                  <a:cubicBezTo>
                    <a:pt x="81" y="91"/>
                    <a:pt x="81" y="91"/>
                    <a:pt x="81" y="91"/>
                  </a:cubicBezTo>
                  <a:cubicBezTo>
                    <a:pt x="81" y="95"/>
                    <a:pt x="81" y="95"/>
                    <a:pt x="81" y="95"/>
                  </a:cubicBezTo>
                  <a:cubicBezTo>
                    <a:pt x="119" y="95"/>
                    <a:pt x="119" y="95"/>
                    <a:pt x="119" y="95"/>
                  </a:cubicBezTo>
                  <a:cubicBezTo>
                    <a:pt x="119" y="9"/>
                    <a:pt x="119" y="9"/>
                    <a:pt x="119" y="9"/>
                  </a:cubicBezTo>
                  <a:cubicBezTo>
                    <a:pt x="81" y="9"/>
                    <a:pt x="81" y="9"/>
                    <a:pt x="81" y="9"/>
                  </a:cubicBezTo>
                  <a:cubicBezTo>
                    <a:pt x="81" y="22"/>
                    <a:pt x="81" y="22"/>
                    <a:pt x="81" y="22"/>
                  </a:cubicBezTo>
                  <a:cubicBezTo>
                    <a:pt x="93" y="22"/>
                    <a:pt x="93" y="22"/>
                    <a:pt x="93" y="22"/>
                  </a:cubicBezTo>
                  <a:cubicBezTo>
                    <a:pt x="96" y="22"/>
                    <a:pt x="98" y="24"/>
                    <a:pt x="98" y="26"/>
                  </a:cubicBezTo>
                  <a:cubicBezTo>
                    <a:pt x="98" y="26"/>
                    <a:pt x="98" y="26"/>
                    <a:pt x="98" y="26"/>
                  </a:cubicBezTo>
                  <a:cubicBezTo>
                    <a:pt x="98" y="28"/>
                    <a:pt x="98" y="28"/>
                    <a:pt x="98" y="28"/>
                  </a:cubicBezTo>
                  <a:cubicBezTo>
                    <a:pt x="98" y="28"/>
                    <a:pt x="98" y="28"/>
                    <a:pt x="98" y="28"/>
                  </a:cubicBezTo>
                  <a:cubicBezTo>
                    <a:pt x="113" y="28"/>
                    <a:pt x="113" y="28"/>
                    <a:pt x="113" y="28"/>
                  </a:cubicBezTo>
                  <a:cubicBezTo>
                    <a:pt x="114" y="28"/>
                    <a:pt x="116" y="29"/>
                    <a:pt x="116" y="31"/>
                  </a:cubicBezTo>
                  <a:cubicBezTo>
                    <a:pt x="116" y="32"/>
                    <a:pt x="114" y="33"/>
                    <a:pt x="113" y="33"/>
                  </a:cubicBezTo>
                  <a:cubicBezTo>
                    <a:pt x="98" y="33"/>
                    <a:pt x="98" y="33"/>
                    <a:pt x="98" y="33"/>
                  </a:cubicBezTo>
                  <a:cubicBezTo>
                    <a:pt x="98" y="33"/>
                    <a:pt x="98" y="33"/>
                    <a:pt x="98" y="33"/>
                  </a:cubicBezTo>
                  <a:cubicBezTo>
                    <a:pt x="98" y="43"/>
                    <a:pt x="98" y="43"/>
                    <a:pt x="98" y="43"/>
                  </a:cubicBezTo>
                  <a:cubicBezTo>
                    <a:pt x="98" y="43"/>
                    <a:pt x="98" y="43"/>
                    <a:pt x="98" y="43"/>
                  </a:cubicBezTo>
                  <a:cubicBezTo>
                    <a:pt x="113" y="43"/>
                    <a:pt x="113" y="43"/>
                    <a:pt x="113" y="43"/>
                  </a:cubicBezTo>
                  <a:cubicBezTo>
                    <a:pt x="114" y="43"/>
                    <a:pt x="116" y="44"/>
                    <a:pt x="116" y="46"/>
                  </a:cubicBezTo>
                  <a:cubicBezTo>
                    <a:pt x="116" y="47"/>
                    <a:pt x="114" y="49"/>
                    <a:pt x="113" y="49"/>
                  </a:cubicBezTo>
                  <a:cubicBezTo>
                    <a:pt x="98" y="49"/>
                    <a:pt x="98" y="49"/>
                    <a:pt x="98" y="49"/>
                  </a:cubicBezTo>
                  <a:cubicBezTo>
                    <a:pt x="98" y="49"/>
                    <a:pt x="98" y="49"/>
                    <a:pt x="98" y="49"/>
                  </a:cubicBezTo>
                  <a:cubicBezTo>
                    <a:pt x="98" y="58"/>
                    <a:pt x="98" y="58"/>
                    <a:pt x="98" y="58"/>
                  </a:cubicBezTo>
                  <a:cubicBezTo>
                    <a:pt x="98" y="58"/>
                    <a:pt x="98" y="58"/>
                    <a:pt x="98" y="58"/>
                  </a:cubicBezTo>
                  <a:cubicBezTo>
                    <a:pt x="113" y="58"/>
                    <a:pt x="113" y="58"/>
                    <a:pt x="113" y="58"/>
                  </a:cubicBezTo>
                  <a:cubicBezTo>
                    <a:pt x="114" y="58"/>
                    <a:pt x="116" y="59"/>
                    <a:pt x="116" y="61"/>
                  </a:cubicBezTo>
                  <a:cubicBezTo>
                    <a:pt x="116" y="62"/>
                    <a:pt x="114" y="64"/>
                    <a:pt x="113" y="64"/>
                  </a:cubicBezTo>
                  <a:cubicBezTo>
                    <a:pt x="98" y="64"/>
                    <a:pt x="98" y="64"/>
                    <a:pt x="98" y="64"/>
                  </a:cubicBezTo>
                  <a:close/>
                  <a:moveTo>
                    <a:pt x="33" y="104"/>
                  </a:moveTo>
                  <a:cubicBezTo>
                    <a:pt x="33" y="104"/>
                    <a:pt x="33" y="104"/>
                    <a:pt x="33" y="104"/>
                  </a:cubicBezTo>
                  <a:cubicBezTo>
                    <a:pt x="32" y="104"/>
                    <a:pt x="31" y="103"/>
                    <a:pt x="31" y="101"/>
                  </a:cubicBezTo>
                  <a:cubicBezTo>
                    <a:pt x="31" y="100"/>
                    <a:pt x="32" y="98"/>
                    <a:pt x="33" y="98"/>
                  </a:cubicBezTo>
                  <a:cubicBezTo>
                    <a:pt x="44" y="98"/>
                    <a:pt x="44" y="98"/>
                    <a:pt x="44" y="98"/>
                  </a:cubicBezTo>
                  <a:cubicBezTo>
                    <a:pt x="44" y="91"/>
                    <a:pt x="44" y="91"/>
                    <a:pt x="44" y="91"/>
                  </a:cubicBezTo>
                  <a:cubicBezTo>
                    <a:pt x="4" y="91"/>
                    <a:pt x="4" y="91"/>
                    <a:pt x="4" y="91"/>
                  </a:cubicBezTo>
                  <a:cubicBezTo>
                    <a:pt x="2" y="91"/>
                    <a:pt x="0" y="89"/>
                    <a:pt x="0" y="86"/>
                  </a:cubicBezTo>
                  <a:cubicBezTo>
                    <a:pt x="0" y="86"/>
                    <a:pt x="0" y="86"/>
                    <a:pt x="0" y="86"/>
                  </a:cubicBezTo>
                  <a:cubicBezTo>
                    <a:pt x="0" y="26"/>
                    <a:pt x="0" y="26"/>
                    <a:pt x="0" y="26"/>
                  </a:cubicBezTo>
                  <a:cubicBezTo>
                    <a:pt x="0" y="24"/>
                    <a:pt x="2" y="22"/>
                    <a:pt x="4" y="22"/>
                  </a:cubicBezTo>
                  <a:cubicBezTo>
                    <a:pt x="4" y="22"/>
                    <a:pt x="4" y="22"/>
                    <a:pt x="4" y="22"/>
                  </a:cubicBezTo>
                  <a:cubicBezTo>
                    <a:pt x="71" y="22"/>
                    <a:pt x="71" y="22"/>
                    <a:pt x="71" y="22"/>
                  </a:cubicBezTo>
                  <a:cubicBezTo>
                    <a:pt x="71" y="4"/>
                    <a:pt x="71" y="4"/>
                    <a:pt x="71" y="4"/>
                  </a:cubicBezTo>
                  <a:cubicBezTo>
                    <a:pt x="71" y="2"/>
                    <a:pt x="73" y="0"/>
                    <a:pt x="76" y="0"/>
                  </a:cubicBezTo>
                  <a:cubicBezTo>
                    <a:pt x="76" y="0"/>
                    <a:pt x="76" y="0"/>
                    <a:pt x="76" y="0"/>
                  </a:cubicBezTo>
                  <a:cubicBezTo>
                    <a:pt x="123" y="0"/>
                    <a:pt x="123" y="0"/>
                    <a:pt x="123" y="0"/>
                  </a:cubicBezTo>
                  <a:cubicBezTo>
                    <a:pt x="126" y="0"/>
                    <a:pt x="128" y="2"/>
                    <a:pt x="128" y="4"/>
                  </a:cubicBezTo>
                  <a:cubicBezTo>
                    <a:pt x="128" y="5"/>
                    <a:pt x="128" y="5"/>
                    <a:pt x="128" y="5"/>
                  </a:cubicBezTo>
                  <a:cubicBezTo>
                    <a:pt x="128" y="99"/>
                    <a:pt x="128" y="99"/>
                    <a:pt x="128" y="99"/>
                  </a:cubicBezTo>
                  <a:cubicBezTo>
                    <a:pt x="128" y="102"/>
                    <a:pt x="126" y="104"/>
                    <a:pt x="123" y="104"/>
                  </a:cubicBezTo>
                  <a:cubicBezTo>
                    <a:pt x="123" y="104"/>
                    <a:pt x="123" y="104"/>
                    <a:pt x="123" y="104"/>
                  </a:cubicBezTo>
                  <a:cubicBezTo>
                    <a:pt x="76" y="104"/>
                    <a:pt x="76" y="104"/>
                    <a:pt x="76" y="104"/>
                  </a:cubicBezTo>
                  <a:cubicBezTo>
                    <a:pt x="73" y="104"/>
                    <a:pt x="71" y="102"/>
                    <a:pt x="71" y="99"/>
                  </a:cubicBezTo>
                  <a:cubicBezTo>
                    <a:pt x="71" y="99"/>
                    <a:pt x="71" y="99"/>
                    <a:pt x="71" y="99"/>
                  </a:cubicBezTo>
                  <a:cubicBezTo>
                    <a:pt x="71" y="91"/>
                    <a:pt x="71" y="91"/>
                    <a:pt x="71" y="91"/>
                  </a:cubicBezTo>
                  <a:cubicBezTo>
                    <a:pt x="54" y="91"/>
                    <a:pt x="54" y="91"/>
                    <a:pt x="54" y="91"/>
                  </a:cubicBezTo>
                  <a:cubicBezTo>
                    <a:pt x="54" y="98"/>
                    <a:pt x="54" y="98"/>
                    <a:pt x="54" y="98"/>
                  </a:cubicBezTo>
                  <a:cubicBezTo>
                    <a:pt x="64" y="98"/>
                    <a:pt x="64" y="98"/>
                    <a:pt x="64" y="98"/>
                  </a:cubicBezTo>
                  <a:cubicBezTo>
                    <a:pt x="66" y="98"/>
                    <a:pt x="67" y="100"/>
                    <a:pt x="67" y="101"/>
                  </a:cubicBezTo>
                  <a:cubicBezTo>
                    <a:pt x="67" y="103"/>
                    <a:pt x="66" y="104"/>
                    <a:pt x="64" y="104"/>
                  </a:cubicBezTo>
                  <a:cubicBezTo>
                    <a:pt x="54" y="104"/>
                    <a:pt x="44" y="104"/>
                    <a:pt x="33" y="10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sp>
          <p:nvSpPr>
            <p:cNvPr id="22572" name="Freeform 44"/>
            <p:cNvSpPr>
              <a:spLocks noEditPoints="1"/>
            </p:cNvSpPr>
            <p:nvPr/>
          </p:nvSpPr>
          <p:spPr bwMode="auto">
            <a:xfrm>
              <a:off x="2534" y="2400"/>
              <a:ext cx="102" cy="124"/>
            </a:xfrm>
            <a:custGeom>
              <a:avLst/>
              <a:gdLst>
                <a:gd name="T0" fmla="*/ 93 w 104"/>
                <a:gd name="T1" fmla="*/ 90 h 126"/>
                <a:gd name="T2" fmla="*/ 95 w 104"/>
                <a:gd name="T3" fmla="*/ 56 h 126"/>
                <a:gd name="T4" fmla="*/ 89 w 104"/>
                <a:gd name="T5" fmla="*/ 55 h 126"/>
                <a:gd name="T6" fmla="*/ 89 w 104"/>
                <a:gd name="T7" fmla="*/ 55 h 126"/>
                <a:gd name="T8" fmla="*/ 84 w 104"/>
                <a:gd name="T9" fmla="*/ 53 h 126"/>
                <a:gd name="T10" fmla="*/ 82 w 104"/>
                <a:gd name="T11" fmla="*/ 50 h 126"/>
                <a:gd name="T12" fmla="*/ 78 w 104"/>
                <a:gd name="T13" fmla="*/ 49 h 126"/>
                <a:gd name="T14" fmla="*/ 76 w 104"/>
                <a:gd name="T15" fmla="*/ 50 h 126"/>
                <a:gd name="T16" fmla="*/ 72 w 104"/>
                <a:gd name="T17" fmla="*/ 50 h 126"/>
                <a:gd name="T18" fmla="*/ 69 w 104"/>
                <a:gd name="T19" fmla="*/ 49 h 126"/>
                <a:gd name="T20" fmla="*/ 68 w 104"/>
                <a:gd name="T21" fmla="*/ 47 h 126"/>
                <a:gd name="T22" fmla="*/ 62 w 104"/>
                <a:gd name="T23" fmla="*/ 47 h 126"/>
                <a:gd name="T24" fmla="*/ 52 w 104"/>
                <a:gd name="T25" fmla="*/ 16 h 126"/>
                <a:gd name="T26" fmla="*/ 47 w 104"/>
                <a:gd name="T27" fmla="*/ 67 h 126"/>
                <a:gd name="T28" fmla="*/ 46 w 104"/>
                <a:gd name="T29" fmla="*/ 71 h 126"/>
                <a:gd name="T30" fmla="*/ 43 w 104"/>
                <a:gd name="T31" fmla="*/ 74 h 126"/>
                <a:gd name="T32" fmla="*/ 36 w 104"/>
                <a:gd name="T33" fmla="*/ 74 h 126"/>
                <a:gd name="T34" fmla="*/ 23 w 104"/>
                <a:gd name="T35" fmla="*/ 69 h 126"/>
                <a:gd name="T36" fmla="*/ 16 w 104"/>
                <a:gd name="T37" fmla="*/ 73 h 126"/>
                <a:gd name="T38" fmla="*/ 39 w 104"/>
                <a:gd name="T39" fmla="*/ 87 h 126"/>
                <a:gd name="T40" fmla="*/ 52 w 104"/>
                <a:gd name="T41" fmla="*/ 99 h 126"/>
                <a:gd name="T42" fmla="*/ 44 w 104"/>
                <a:gd name="T43" fmla="*/ 105 h 126"/>
                <a:gd name="T44" fmla="*/ 33 w 104"/>
                <a:gd name="T45" fmla="*/ 94 h 126"/>
                <a:gd name="T46" fmla="*/ 10 w 104"/>
                <a:gd name="T47" fmla="*/ 80 h 126"/>
                <a:gd name="T48" fmla="*/ 26 w 104"/>
                <a:gd name="T49" fmla="*/ 60 h 126"/>
                <a:gd name="T50" fmla="*/ 37 w 104"/>
                <a:gd name="T51" fmla="*/ 65 h 126"/>
                <a:gd name="T52" fmla="*/ 61 w 104"/>
                <a:gd name="T53" fmla="*/ 16 h 126"/>
                <a:gd name="T54" fmla="*/ 75 w 104"/>
                <a:gd name="T55" fmla="*/ 40 h 126"/>
                <a:gd name="T56" fmla="*/ 104 w 104"/>
                <a:gd name="T57" fmla="*/ 56 h 126"/>
                <a:gd name="T58" fmla="*/ 102 w 104"/>
                <a:gd name="T59" fmla="*/ 93 h 126"/>
                <a:gd name="T60" fmla="*/ 100 w 104"/>
                <a:gd name="T61" fmla="*/ 108 h 126"/>
                <a:gd name="T62" fmla="*/ 97 w 104"/>
                <a:gd name="T63" fmla="*/ 124 h 126"/>
                <a:gd name="T64" fmla="*/ 91 w 104"/>
                <a:gd name="T65" fmla="*/ 126 h 126"/>
                <a:gd name="T66" fmla="*/ 46 w 104"/>
                <a:gd name="T67" fmla="*/ 124 h 126"/>
                <a:gd name="T68" fmla="*/ 44 w 104"/>
                <a:gd name="T69" fmla="*/ 118 h 126"/>
                <a:gd name="T70" fmla="*/ 44 w 104"/>
                <a:gd name="T71" fmla="*/ 105 h 126"/>
                <a:gd name="T72" fmla="*/ 53 w 104"/>
                <a:gd name="T73" fmla="*/ 108 h 126"/>
                <a:gd name="T74" fmla="*/ 90 w 104"/>
                <a:gd name="T75" fmla="*/ 117 h 126"/>
                <a:gd name="T76" fmla="*/ 53 w 104"/>
                <a:gd name="T77"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26">
                  <a:moveTo>
                    <a:pt x="89" y="99"/>
                  </a:moveTo>
                  <a:cubicBezTo>
                    <a:pt x="90" y="96"/>
                    <a:pt x="92" y="93"/>
                    <a:pt x="93" y="90"/>
                  </a:cubicBezTo>
                  <a:cubicBezTo>
                    <a:pt x="94" y="86"/>
                    <a:pt x="95" y="82"/>
                    <a:pt x="95" y="78"/>
                  </a:cubicBezTo>
                  <a:cubicBezTo>
                    <a:pt x="95" y="56"/>
                    <a:pt x="95" y="56"/>
                    <a:pt x="95" y="56"/>
                  </a:cubicBezTo>
                  <a:cubicBezTo>
                    <a:pt x="95" y="53"/>
                    <a:pt x="92" y="54"/>
                    <a:pt x="92" y="54"/>
                  </a:cubicBezTo>
                  <a:cubicBezTo>
                    <a:pt x="91" y="55"/>
                    <a:pt x="90" y="55"/>
                    <a:pt x="89" y="55"/>
                  </a:cubicBezTo>
                  <a:cubicBezTo>
                    <a:pt x="89" y="55"/>
                    <a:pt x="89" y="55"/>
                    <a:pt x="89" y="55"/>
                  </a:cubicBezTo>
                  <a:cubicBezTo>
                    <a:pt x="89" y="55"/>
                    <a:pt x="89" y="55"/>
                    <a:pt x="89" y="55"/>
                  </a:cubicBezTo>
                  <a:cubicBezTo>
                    <a:pt x="88" y="55"/>
                    <a:pt x="87" y="55"/>
                    <a:pt x="86" y="55"/>
                  </a:cubicBezTo>
                  <a:cubicBezTo>
                    <a:pt x="85" y="54"/>
                    <a:pt x="84" y="54"/>
                    <a:pt x="84" y="53"/>
                  </a:cubicBezTo>
                  <a:cubicBezTo>
                    <a:pt x="84" y="53"/>
                    <a:pt x="84" y="53"/>
                    <a:pt x="84" y="53"/>
                  </a:cubicBezTo>
                  <a:cubicBezTo>
                    <a:pt x="83" y="52"/>
                    <a:pt x="83" y="51"/>
                    <a:pt x="82" y="50"/>
                  </a:cubicBezTo>
                  <a:cubicBezTo>
                    <a:pt x="82" y="48"/>
                    <a:pt x="79" y="47"/>
                    <a:pt x="78" y="49"/>
                  </a:cubicBezTo>
                  <a:cubicBezTo>
                    <a:pt x="78" y="49"/>
                    <a:pt x="78" y="49"/>
                    <a:pt x="78" y="49"/>
                  </a:cubicBezTo>
                  <a:cubicBezTo>
                    <a:pt x="78" y="49"/>
                    <a:pt x="78" y="49"/>
                    <a:pt x="78" y="49"/>
                  </a:cubicBezTo>
                  <a:cubicBezTo>
                    <a:pt x="77" y="49"/>
                    <a:pt x="76" y="50"/>
                    <a:pt x="76" y="50"/>
                  </a:cubicBezTo>
                  <a:cubicBezTo>
                    <a:pt x="75" y="50"/>
                    <a:pt x="74" y="50"/>
                    <a:pt x="73" y="50"/>
                  </a:cubicBezTo>
                  <a:cubicBezTo>
                    <a:pt x="72" y="50"/>
                    <a:pt x="72" y="50"/>
                    <a:pt x="72" y="50"/>
                  </a:cubicBezTo>
                  <a:cubicBezTo>
                    <a:pt x="71" y="50"/>
                    <a:pt x="70" y="50"/>
                    <a:pt x="70" y="49"/>
                  </a:cubicBezTo>
                  <a:cubicBezTo>
                    <a:pt x="69" y="49"/>
                    <a:pt x="69" y="49"/>
                    <a:pt x="69" y="49"/>
                  </a:cubicBezTo>
                  <a:cubicBezTo>
                    <a:pt x="69" y="49"/>
                    <a:pt x="69" y="49"/>
                    <a:pt x="69" y="49"/>
                  </a:cubicBezTo>
                  <a:cubicBezTo>
                    <a:pt x="69" y="48"/>
                    <a:pt x="68" y="47"/>
                    <a:pt x="68" y="47"/>
                  </a:cubicBezTo>
                  <a:cubicBezTo>
                    <a:pt x="68" y="46"/>
                    <a:pt x="68" y="46"/>
                    <a:pt x="68" y="46"/>
                  </a:cubicBezTo>
                  <a:cubicBezTo>
                    <a:pt x="67" y="44"/>
                    <a:pt x="63" y="45"/>
                    <a:pt x="62" y="47"/>
                  </a:cubicBezTo>
                  <a:cubicBezTo>
                    <a:pt x="61" y="52"/>
                    <a:pt x="52" y="53"/>
                    <a:pt x="52" y="47"/>
                  </a:cubicBezTo>
                  <a:cubicBezTo>
                    <a:pt x="52" y="16"/>
                    <a:pt x="52" y="16"/>
                    <a:pt x="52" y="16"/>
                  </a:cubicBezTo>
                  <a:cubicBezTo>
                    <a:pt x="52" y="13"/>
                    <a:pt x="47" y="13"/>
                    <a:pt x="47" y="16"/>
                  </a:cubicBezTo>
                  <a:cubicBezTo>
                    <a:pt x="47" y="33"/>
                    <a:pt x="47" y="50"/>
                    <a:pt x="47" y="67"/>
                  </a:cubicBezTo>
                  <a:cubicBezTo>
                    <a:pt x="47" y="69"/>
                    <a:pt x="46" y="70"/>
                    <a:pt x="46" y="71"/>
                  </a:cubicBezTo>
                  <a:cubicBezTo>
                    <a:pt x="46" y="71"/>
                    <a:pt x="46" y="71"/>
                    <a:pt x="46" y="71"/>
                  </a:cubicBezTo>
                  <a:cubicBezTo>
                    <a:pt x="45" y="72"/>
                    <a:pt x="44" y="73"/>
                    <a:pt x="43" y="74"/>
                  </a:cubicBezTo>
                  <a:cubicBezTo>
                    <a:pt x="43" y="74"/>
                    <a:pt x="43" y="74"/>
                    <a:pt x="43" y="74"/>
                  </a:cubicBezTo>
                  <a:cubicBezTo>
                    <a:pt x="42" y="75"/>
                    <a:pt x="41" y="75"/>
                    <a:pt x="39" y="75"/>
                  </a:cubicBezTo>
                  <a:cubicBezTo>
                    <a:pt x="38" y="75"/>
                    <a:pt x="37" y="75"/>
                    <a:pt x="36" y="74"/>
                  </a:cubicBezTo>
                  <a:cubicBezTo>
                    <a:pt x="34" y="74"/>
                    <a:pt x="32" y="72"/>
                    <a:pt x="30" y="72"/>
                  </a:cubicBezTo>
                  <a:cubicBezTo>
                    <a:pt x="27" y="71"/>
                    <a:pt x="25" y="70"/>
                    <a:pt x="23" y="69"/>
                  </a:cubicBezTo>
                  <a:cubicBezTo>
                    <a:pt x="22" y="69"/>
                    <a:pt x="20" y="68"/>
                    <a:pt x="19" y="68"/>
                  </a:cubicBezTo>
                  <a:cubicBezTo>
                    <a:pt x="16" y="68"/>
                    <a:pt x="13" y="71"/>
                    <a:pt x="16" y="73"/>
                  </a:cubicBezTo>
                  <a:cubicBezTo>
                    <a:pt x="17" y="74"/>
                    <a:pt x="19" y="75"/>
                    <a:pt x="21" y="76"/>
                  </a:cubicBezTo>
                  <a:cubicBezTo>
                    <a:pt x="28" y="79"/>
                    <a:pt x="33" y="83"/>
                    <a:pt x="39" y="87"/>
                  </a:cubicBezTo>
                  <a:cubicBezTo>
                    <a:pt x="43" y="91"/>
                    <a:pt x="47" y="95"/>
                    <a:pt x="51" y="99"/>
                  </a:cubicBezTo>
                  <a:cubicBezTo>
                    <a:pt x="52" y="99"/>
                    <a:pt x="52" y="99"/>
                    <a:pt x="52" y="99"/>
                  </a:cubicBezTo>
                  <a:cubicBezTo>
                    <a:pt x="89" y="99"/>
                    <a:pt x="89" y="99"/>
                    <a:pt x="89" y="99"/>
                  </a:cubicBezTo>
                  <a:close/>
                  <a:moveTo>
                    <a:pt x="44" y="105"/>
                  </a:moveTo>
                  <a:cubicBezTo>
                    <a:pt x="44" y="105"/>
                    <a:pt x="44" y="105"/>
                    <a:pt x="44" y="105"/>
                  </a:cubicBezTo>
                  <a:cubicBezTo>
                    <a:pt x="40" y="101"/>
                    <a:pt x="37" y="98"/>
                    <a:pt x="33" y="94"/>
                  </a:cubicBezTo>
                  <a:cubicBezTo>
                    <a:pt x="28" y="90"/>
                    <a:pt x="23" y="87"/>
                    <a:pt x="17" y="85"/>
                  </a:cubicBezTo>
                  <a:cubicBezTo>
                    <a:pt x="14" y="83"/>
                    <a:pt x="12" y="82"/>
                    <a:pt x="10" y="80"/>
                  </a:cubicBezTo>
                  <a:cubicBezTo>
                    <a:pt x="0" y="72"/>
                    <a:pt x="8" y="59"/>
                    <a:pt x="19" y="59"/>
                  </a:cubicBezTo>
                  <a:cubicBezTo>
                    <a:pt x="21" y="59"/>
                    <a:pt x="24" y="59"/>
                    <a:pt x="26" y="60"/>
                  </a:cubicBezTo>
                  <a:cubicBezTo>
                    <a:pt x="28" y="61"/>
                    <a:pt x="31" y="62"/>
                    <a:pt x="33" y="63"/>
                  </a:cubicBezTo>
                  <a:cubicBezTo>
                    <a:pt x="35" y="64"/>
                    <a:pt x="36" y="64"/>
                    <a:pt x="37" y="65"/>
                  </a:cubicBezTo>
                  <a:cubicBezTo>
                    <a:pt x="37" y="49"/>
                    <a:pt x="37" y="32"/>
                    <a:pt x="37" y="16"/>
                  </a:cubicBezTo>
                  <a:cubicBezTo>
                    <a:pt x="37" y="0"/>
                    <a:pt x="61" y="0"/>
                    <a:pt x="61" y="16"/>
                  </a:cubicBezTo>
                  <a:cubicBezTo>
                    <a:pt x="61" y="36"/>
                    <a:pt x="61" y="36"/>
                    <a:pt x="61" y="36"/>
                  </a:cubicBezTo>
                  <a:cubicBezTo>
                    <a:pt x="66" y="35"/>
                    <a:pt x="71" y="36"/>
                    <a:pt x="75" y="40"/>
                  </a:cubicBezTo>
                  <a:cubicBezTo>
                    <a:pt x="80" y="37"/>
                    <a:pt x="88" y="39"/>
                    <a:pt x="90" y="45"/>
                  </a:cubicBezTo>
                  <a:cubicBezTo>
                    <a:pt x="98" y="43"/>
                    <a:pt x="104" y="48"/>
                    <a:pt x="104" y="56"/>
                  </a:cubicBezTo>
                  <a:cubicBezTo>
                    <a:pt x="104" y="78"/>
                    <a:pt x="104" y="78"/>
                    <a:pt x="104" y="78"/>
                  </a:cubicBezTo>
                  <a:cubicBezTo>
                    <a:pt x="104" y="83"/>
                    <a:pt x="103" y="88"/>
                    <a:pt x="102" y="93"/>
                  </a:cubicBezTo>
                  <a:cubicBezTo>
                    <a:pt x="101" y="96"/>
                    <a:pt x="99" y="99"/>
                    <a:pt x="98" y="102"/>
                  </a:cubicBezTo>
                  <a:cubicBezTo>
                    <a:pt x="99" y="104"/>
                    <a:pt x="100" y="106"/>
                    <a:pt x="100" y="108"/>
                  </a:cubicBezTo>
                  <a:cubicBezTo>
                    <a:pt x="100" y="118"/>
                    <a:pt x="100" y="118"/>
                    <a:pt x="100" y="118"/>
                  </a:cubicBezTo>
                  <a:cubicBezTo>
                    <a:pt x="100" y="120"/>
                    <a:pt x="99" y="122"/>
                    <a:pt x="97" y="124"/>
                  </a:cubicBezTo>
                  <a:cubicBezTo>
                    <a:pt x="97" y="124"/>
                    <a:pt x="97" y="124"/>
                    <a:pt x="97" y="124"/>
                  </a:cubicBezTo>
                  <a:cubicBezTo>
                    <a:pt x="96" y="125"/>
                    <a:pt x="93" y="126"/>
                    <a:pt x="91" y="126"/>
                  </a:cubicBezTo>
                  <a:cubicBezTo>
                    <a:pt x="52" y="126"/>
                    <a:pt x="52" y="126"/>
                    <a:pt x="52" y="126"/>
                  </a:cubicBezTo>
                  <a:cubicBezTo>
                    <a:pt x="50" y="126"/>
                    <a:pt x="48" y="125"/>
                    <a:pt x="46" y="124"/>
                  </a:cubicBezTo>
                  <a:cubicBezTo>
                    <a:pt x="46" y="124"/>
                    <a:pt x="46" y="124"/>
                    <a:pt x="46" y="124"/>
                  </a:cubicBezTo>
                  <a:cubicBezTo>
                    <a:pt x="45" y="122"/>
                    <a:pt x="44" y="120"/>
                    <a:pt x="44" y="118"/>
                  </a:cubicBezTo>
                  <a:cubicBezTo>
                    <a:pt x="44" y="108"/>
                    <a:pt x="44" y="108"/>
                    <a:pt x="44" y="108"/>
                  </a:cubicBezTo>
                  <a:cubicBezTo>
                    <a:pt x="44" y="107"/>
                    <a:pt x="44" y="106"/>
                    <a:pt x="44" y="105"/>
                  </a:cubicBezTo>
                  <a:close/>
                  <a:moveTo>
                    <a:pt x="53" y="108"/>
                  </a:moveTo>
                  <a:cubicBezTo>
                    <a:pt x="53" y="108"/>
                    <a:pt x="53" y="108"/>
                    <a:pt x="53" y="108"/>
                  </a:cubicBezTo>
                  <a:cubicBezTo>
                    <a:pt x="53" y="117"/>
                    <a:pt x="53" y="117"/>
                    <a:pt x="53" y="117"/>
                  </a:cubicBezTo>
                  <a:cubicBezTo>
                    <a:pt x="90" y="117"/>
                    <a:pt x="90" y="117"/>
                    <a:pt x="90" y="117"/>
                  </a:cubicBezTo>
                  <a:cubicBezTo>
                    <a:pt x="90" y="108"/>
                    <a:pt x="90" y="108"/>
                    <a:pt x="90" y="108"/>
                  </a:cubicBezTo>
                  <a:cubicBezTo>
                    <a:pt x="53" y="108"/>
                    <a:pt x="53" y="108"/>
                    <a:pt x="53" y="1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endParaRPr lang="zh-CN" altLang="en-US">
                <a:solidFill>
                  <a:schemeClr val="accent2">
                    <a:lumMod val="50000"/>
                  </a:schemeClr>
                </a:solidFill>
              </a:endParaRPr>
            </a:p>
          </p:txBody>
        </p:sp>
      </p:grpSp>
      <p:sp>
        <p:nvSpPr>
          <p:cNvPr id="2" name="矩形 1"/>
          <p:cNvSpPr>
            <a:spLocks noChangeArrowheads="1"/>
          </p:cNvSpPr>
          <p:nvPr/>
        </p:nvSpPr>
        <p:spPr bwMode="auto">
          <a:xfrm>
            <a:off x="7807960" y="2871470"/>
            <a:ext cx="2382520" cy="979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24" tIns="36063" rIns="72124" bIns="36063">
            <a:spAutoFit/>
          </a:bodyPr>
          <a:p>
            <a:pPr algn="ctr" defTabSz="456565">
              <a:lnSpc>
                <a:spcPct val="130000"/>
              </a:lnSpc>
            </a:pPr>
            <a:r>
              <a:rPr lang="en-US" sz="2800" b="1">
                <a:solidFill>
                  <a:schemeClr val="tx1"/>
                </a:solidFill>
                <a:latin typeface="Times New Roman" panose="02020603050405020304" pitchFamily="18" charset="0"/>
                <a:cs typeface="Times New Roman" panose="02020603050405020304" pitchFamily="18" charset="0"/>
                <a:sym typeface="+mn-ea"/>
              </a:rPr>
              <a:t>ultimateness</a:t>
            </a:r>
            <a:endParaRPr lang="en-US" sz="2800" b="1">
              <a:solidFill>
                <a:schemeClr val="tx1"/>
              </a:solidFill>
              <a:latin typeface="Times New Roman" panose="02020603050405020304" pitchFamily="18" charset="0"/>
              <a:cs typeface="Times New Roman" panose="02020603050405020304" pitchFamily="18" charset="0"/>
              <a:sym typeface="+mn-ea"/>
            </a:endParaRPr>
          </a:p>
          <a:p>
            <a:pPr algn="ctr" defTabSz="456565" fontAlgn="auto">
              <a:lnSpc>
                <a:spcPts val="2720"/>
              </a:lnSpc>
            </a:pP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n. 结论；终结 </a:t>
            </a:r>
            <a:endParaRPr lang="en-US" altLang="en-US" sz="1600" b="1" i="1" dirty="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6" name="矩形 25"/>
          <p:cNvSpPr>
            <a:spLocks noChangeArrowheads="1"/>
          </p:cNvSpPr>
          <p:nvPr/>
        </p:nvSpPr>
        <p:spPr bwMode="auto">
          <a:xfrm>
            <a:off x="9180195" y="4798695"/>
            <a:ext cx="1887220" cy="994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24" tIns="36063" rIns="72124" bIns="36063">
            <a:spAutoFit/>
          </a:bodyPr>
          <a:p>
            <a:pPr algn="ctr" defTabSz="914400">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peroration </a:t>
            </a: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/ˌperəˈreɪʃn/</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defTabSz="914400">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n. 结束语；结论</a:t>
            </a:r>
            <a:endParaRPr lang="en-US" altLang="en-US" sz="1600" b="1" i="1" dirty="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8" name="矩形 27"/>
          <p:cNvSpPr>
            <a:spLocks noChangeArrowheads="1"/>
          </p:cNvSpPr>
          <p:nvPr/>
        </p:nvSpPr>
        <p:spPr bwMode="auto">
          <a:xfrm>
            <a:off x="1127125" y="1208405"/>
            <a:ext cx="2061210" cy="1178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24" tIns="36063" rIns="72124" bIns="36063">
            <a:spAutoFit/>
          </a:bodyPr>
          <a:p>
            <a:pPr algn="ctr" defTabSz="914400">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outcome </a:t>
            </a: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/ˈaʊtkʌm/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defTabSz="914400">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n. 结果，结局；成果 </a:t>
            </a: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endParaRPr lang="en-US" altLang="en-US" sz="2800" b="1" dirty="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9" name="矩形 28"/>
          <p:cNvSpPr>
            <a:spLocks noChangeArrowheads="1"/>
          </p:cNvSpPr>
          <p:nvPr/>
        </p:nvSpPr>
        <p:spPr bwMode="auto">
          <a:xfrm>
            <a:off x="1273175" y="2947035"/>
            <a:ext cx="2178685" cy="1424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24" tIns="36063" rIns="72124" bIns="36063">
            <a:spAutoFit/>
          </a:bodyPr>
          <a:p>
            <a:pPr algn="ctr" defTabSz="914400">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verdict  </a:t>
            </a:r>
            <a:endParaRPr lang="en-US" sz="2800" b="1">
              <a:solidFill>
                <a:schemeClr val="tx1"/>
              </a:solidFill>
              <a:latin typeface="Times New Roman" panose="02020603050405020304" pitchFamily="18" charset="0"/>
              <a:cs typeface="Times New Roman" panose="02020603050405020304" pitchFamily="18" charset="0"/>
              <a:sym typeface="+mn-ea"/>
            </a:endParaRPr>
          </a:p>
          <a:p>
            <a:pPr algn="ctr" defTabSz="914400">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/ˈvɜːdɪkt/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defTabSz="914400">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n.裁定，裁决; </a:t>
            </a: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endParaRPr lang="en-US" sz="2800" b="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defTabSz="914400">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决定，结论，意见   </a:t>
            </a:r>
            <a:endParaRPr lang="en-US" altLang="en-US" sz="1600" b="1" i="1" dirty="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0" name="矩形 29"/>
          <p:cNvSpPr>
            <a:spLocks noChangeArrowheads="1"/>
          </p:cNvSpPr>
          <p:nvPr/>
        </p:nvSpPr>
        <p:spPr bwMode="auto">
          <a:xfrm>
            <a:off x="7409815" y="1172845"/>
            <a:ext cx="2218690" cy="1178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124" tIns="36063" rIns="72124" bIns="36063">
            <a:spAutoFit/>
          </a:bodyPr>
          <a:p>
            <a:pPr algn="ctr" defTabSz="914400">
              <a:lnSpc>
                <a:spcPct val="100000"/>
              </a:lnSpc>
            </a:pPr>
            <a:r>
              <a:rPr lang="en-US" sz="2800" b="1">
                <a:solidFill>
                  <a:schemeClr val="tx1"/>
                </a:solidFill>
                <a:latin typeface="Times New Roman" panose="02020603050405020304" pitchFamily="18" charset="0"/>
                <a:cs typeface="Times New Roman" panose="02020603050405020304" pitchFamily="18" charset="0"/>
                <a:sym typeface="+mn-ea"/>
              </a:rPr>
              <a:t>conclusion</a:t>
            </a:r>
            <a:endParaRPr lang="en-US" sz="2800" b="1">
              <a:solidFill>
                <a:schemeClr val="tx1"/>
              </a:solidFill>
              <a:latin typeface="Times New Roman" panose="02020603050405020304" pitchFamily="18" charset="0"/>
              <a:cs typeface="Times New Roman" panose="02020603050405020304" pitchFamily="18" charset="0"/>
              <a:sym typeface="+mn-ea"/>
            </a:endParaRPr>
          </a:p>
          <a:p>
            <a:pPr algn="ctr" defTabSz="914400">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/ˈaʊtkʌm/ </a:t>
            </a:r>
            <a:endParaRPr lang="en-US" sz="1600" b="1" i="1">
              <a:solidFill>
                <a:schemeClr val="accent2">
                  <a:lumMod val="50000"/>
                </a:schemeClr>
              </a:solidFill>
              <a:latin typeface="Times New Roman" panose="02020603050405020304" pitchFamily="18" charset="0"/>
              <a:cs typeface="Times New Roman" panose="02020603050405020304" pitchFamily="18" charset="0"/>
              <a:sym typeface="+mn-ea"/>
            </a:endParaRPr>
          </a:p>
          <a:p>
            <a:pPr algn="ctr" defTabSz="914400">
              <a:lnSpc>
                <a:spcPct val="100000"/>
              </a:lnSpc>
            </a:pPr>
            <a:r>
              <a:rPr lang="en-US" sz="1600" b="1" i="1">
                <a:solidFill>
                  <a:schemeClr val="accent2">
                    <a:lumMod val="50000"/>
                  </a:schemeClr>
                </a:solidFill>
                <a:latin typeface="Times New Roman" panose="02020603050405020304" pitchFamily="18" charset="0"/>
                <a:cs typeface="Times New Roman" panose="02020603050405020304" pitchFamily="18" charset="0"/>
                <a:sym typeface="+mn-ea"/>
              </a:rPr>
              <a:t> n. 结果，结局；成果</a:t>
            </a:r>
            <a:r>
              <a:rPr lang="en-US" sz="2800" b="1">
                <a:solidFill>
                  <a:schemeClr val="accent2">
                    <a:lumMod val="50000"/>
                  </a:schemeClr>
                </a:solidFill>
                <a:latin typeface="Times New Roman" panose="02020603050405020304" pitchFamily="18" charset="0"/>
                <a:cs typeface="Times New Roman" panose="02020603050405020304" pitchFamily="18" charset="0"/>
                <a:sym typeface="+mn-ea"/>
              </a:rPr>
              <a:t> </a:t>
            </a:r>
            <a:endParaRPr lang="en-US" altLang="en-US" sz="2800" b="1" dirty="0">
              <a:solidFill>
                <a:schemeClr val="accent2">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153" name="矩形 54"/>
          <p:cNvSpPr>
            <a:spLocks noChangeArrowheads="1"/>
          </p:cNvSpPr>
          <p:nvPr/>
        </p:nvSpPr>
        <p:spPr bwMode="auto">
          <a:xfrm>
            <a:off x="3387884" y="5596573"/>
            <a:ext cx="506984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p>
            <a:pPr algn="ctr"/>
            <a:r>
              <a:rPr lang="en-US" altLang="zh-CN" sz="3600" b="1">
                <a:solidFill>
                  <a:schemeClr val="accent2">
                    <a:lumMod val="50000"/>
                  </a:schemeClr>
                </a:solidFill>
                <a:latin typeface="Impact" panose="020B0806030902050204" pitchFamily="34" charset="0"/>
                <a:ea typeface="微软雅黑" panose="020B0503020204020204" pitchFamily="34" charset="-122"/>
                <a:sym typeface="Impact" panose="020B0806030902050204" pitchFamily="34" charset="0"/>
              </a:rPr>
              <a:t>结论；结果</a:t>
            </a:r>
            <a:r>
              <a:rPr lang="en-US" altLang="zh-CN" sz="3600">
                <a:solidFill>
                  <a:schemeClr val="accent2">
                    <a:lumMod val="50000"/>
                  </a:schemeClr>
                </a:solidFill>
                <a:latin typeface="Impact" panose="020B0806030902050204" pitchFamily="34" charset="0"/>
                <a:ea typeface="微软雅黑" panose="020B0503020204020204" pitchFamily="34" charset="-122"/>
                <a:sym typeface="Impact" panose="020B0806030902050204" pitchFamily="34" charset="0"/>
              </a:rPr>
              <a:t>ending</a:t>
            </a:r>
            <a:r>
              <a:rPr lang="en-US" altLang="zh-CN" sz="3600">
                <a:solidFill>
                  <a:schemeClr val="accent2">
                    <a:lumMod val="50000"/>
                  </a:schemeClr>
                </a:solidFill>
                <a:latin typeface="Impact" panose="020B0806030902050204" pitchFamily="34" charset="0"/>
                <a:ea typeface="微软雅黑" panose="020B0503020204020204" pitchFamily="34" charset="-122"/>
                <a:sym typeface="Impact" panose="020B0806030902050204" pitchFamily="34" charset="0"/>
              </a:rPr>
              <a:t>; result</a:t>
            </a:r>
            <a:endParaRPr lang="en-US" altLang="zh-CN" sz="3600">
              <a:solidFill>
                <a:schemeClr val="accent2">
                  <a:lumMod val="50000"/>
                </a:schemeClr>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6" presetClass="entr" presetSubtype="42" fill="hold" grpId="0"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barn(out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2582"/>
                                        </p:tgtEl>
                                        <p:attrNameLst>
                                          <p:attrName>style.visibility</p:attrName>
                                        </p:attrNameLst>
                                      </p:cBhvr>
                                      <p:to>
                                        <p:strVal val="visible"/>
                                      </p:to>
                                    </p:set>
                                    <p:animEffect transition="in" filter="randombar(horizontal)">
                                      <p:cBhvr>
                                        <p:cTn id="25" dur="1000"/>
                                        <p:tgtEl>
                                          <p:spTgt spid="22582"/>
                                        </p:tgtEl>
                                      </p:cBhvr>
                                    </p:animEffect>
                                  </p:childTnLst>
                                </p:cTn>
                              </p:par>
                              <p:par>
                                <p:cTn id="26" presetID="14" presetClass="entr" presetSubtype="10" fill="hold" nodeType="withEffect">
                                  <p:stCondLst>
                                    <p:cond delay="0"/>
                                  </p:stCondLst>
                                  <p:childTnLst>
                                    <p:set>
                                      <p:cBhvr>
                                        <p:cTn id="27" dur="1" fill="hold">
                                          <p:stCondLst>
                                            <p:cond delay="0"/>
                                          </p:stCondLst>
                                        </p:cTn>
                                        <p:tgtEl>
                                          <p:spTgt spid="22583"/>
                                        </p:tgtEl>
                                        <p:attrNameLst>
                                          <p:attrName>style.visibility</p:attrName>
                                        </p:attrNameLst>
                                      </p:cBhvr>
                                      <p:to>
                                        <p:strVal val="visible"/>
                                      </p:to>
                                    </p:set>
                                    <p:animEffect transition="in" filter="randombar(horizontal)">
                                      <p:cBhvr>
                                        <p:cTn id="28" dur="1000"/>
                                        <p:tgtEl>
                                          <p:spTgt spid="2258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2534"/>
                                        </p:tgtEl>
                                        <p:attrNameLst>
                                          <p:attrName>style.visibility</p:attrName>
                                        </p:attrNameLst>
                                      </p:cBhvr>
                                      <p:to>
                                        <p:strVal val="visible"/>
                                      </p:to>
                                    </p:set>
                                    <p:anim calcmode="lin" valueType="num">
                                      <p:cBhvr>
                                        <p:cTn id="33" dur="500" fill="hold"/>
                                        <p:tgtEl>
                                          <p:spTgt spid="22534"/>
                                        </p:tgtEl>
                                        <p:attrNameLst>
                                          <p:attrName>ppt_w</p:attrName>
                                        </p:attrNameLst>
                                      </p:cBhvr>
                                      <p:tavLst>
                                        <p:tav tm="0">
                                          <p:val>
                                            <p:fltVal val="0"/>
                                          </p:val>
                                        </p:tav>
                                        <p:tav tm="100000">
                                          <p:val>
                                            <p:strVal val="#ppt_w"/>
                                          </p:val>
                                        </p:tav>
                                      </p:tavLst>
                                    </p:anim>
                                    <p:anim calcmode="lin" valueType="num">
                                      <p:cBhvr>
                                        <p:cTn id="34" dur="500" fill="hold"/>
                                        <p:tgtEl>
                                          <p:spTgt spid="22534"/>
                                        </p:tgtEl>
                                        <p:attrNameLst>
                                          <p:attrName>ppt_h</p:attrName>
                                        </p:attrNameLst>
                                      </p:cBhvr>
                                      <p:tavLst>
                                        <p:tav tm="0">
                                          <p:val>
                                            <p:fltVal val="0"/>
                                          </p:val>
                                        </p:tav>
                                        <p:tav tm="100000">
                                          <p:val>
                                            <p:strVal val="#ppt_h"/>
                                          </p:val>
                                        </p:tav>
                                      </p:tavLst>
                                    </p:anim>
                                    <p:animEffect transition="in" filter="fade">
                                      <p:cBhvr>
                                        <p:cTn id="35" dur="500"/>
                                        <p:tgtEl>
                                          <p:spTgt spid="2253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533"/>
                                        </p:tgtEl>
                                        <p:attrNameLst>
                                          <p:attrName>style.visibility</p:attrName>
                                        </p:attrNameLst>
                                      </p:cBhvr>
                                      <p:to>
                                        <p:strVal val="visible"/>
                                      </p:to>
                                    </p:set>
                                    <p:anim calcmode="lin" valueType="num">
                                      <p:cBhvr>
                                        <p:cTn id="38" dur="500" fill="hold"/>
                                        <p:tgtEl>
                                          <p:spTgt spid="22533"/>
                                        </p:tgtEl>
                                        <p:attrNameLst>
                                          <p:attrName>ppt_w</p:attrName>
                                        </p:attrNameLst>
                                      </p:cBhvr>
                                      <p:tavLst>
                                        <p:tav tm="0">
                                          <p:val>
                                            <p:fltVal val="0"/>
                                          </p:val>
                                        </p:tav>
                                        <p:tav tm="100000">
                                          <p:val>
                                            <p:strVal val="#ppt_w"/>
                                          </p:val>
                                        </p:tav>
                                      </p:tavLst>
                                    </p:anim>
                                    <p:anim calcmode="lin" valueType="num">
                                      <p:cBhvr>
                                        <p:cTn id="39" dur="500" fill="hold"/>
                                        <p:tgtEl>
                                          <p:spTgt spid="22533"/>
                                        </p:tgtEl>
                                        <p:attrNameLst>
                                          <p:attrName>ppt_h</p:attrName>
                                        </p:attrNameLst>
                                      </p:cBhvr>
                                      <p:tavLst>
                                        <p:tav tm="0">
                                          <p:val>
                                            <p:fltVal val="0"/>
                                          </p:val>
                                        </p:tav>
                                        <p:tav tm="100000">
                                          <p:val>
                                            <p:strVal val="#ppt_h"/>
                                          </p:val>
                                        </p:tav>
                                      </p:tavLst>
                                    </p:anim>
                                    <p:animEffect transition="in" filter="fade">
                                      <p:cBhvr>
                                        <p:cTn id="40" dur="500"/>
                                        <p:tgtEl>
                                          <p:spTgt spid="2253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2535"/>
                                        </p:tgtEl>
                                        <p:attrNameLst>
                                          <p:attrName>style.visibility</p:attrName>
                                        </p:attrNameLst>
                                      </p:cBhvr>
                                      <p:to>
                                        <p:strVal val="visible"/>
                                      </p:to>
                                    </p:set>
                                    <p:anim calcmode="lin" valueType="num">
                                      <p:cBhvr>
                                        <p:cTn id="43" dur="500" fill="hold"/>
                                        <p:tgtEl>
                                          <p:spTgt spid="22535"/>
                                        </p:tgtEl>
                                        <p:attrNameLst>
                                          <p:attrName>ppt_w</p:attrName>
                                        </p:attrNameLst>
                                      </p:cBhvr>
                                      <p:tavLst>
                                        <p:tav tm="0">
                                          <p:val>
                                            <p:fltVal val="0"/>
                                          </p:val>
                                        </p:tav>
                                        <p:tav tm="100000">
                                          <p:val>
                                            <p:strVal val="#ppt_w"/>
                                          </p:val>
                                        </p:tav>
                                      </p:tavLst>
                                    </p:anim>
                                    <p:anim calcmode="lin" valueType="num">
                                      <p:cBhvr>
                                        <p:cTn id="44" dur="500" fill="hold"/>
                                        <p:tgtEl>
                                          <p:spTgt spid="22535"/>
                                        </p:tgtEl>
                                        <p:attrNameLst>
                                          <p:attrName>ppt_h</p:attrName>
                                        </p:attrNameLst>
                                      </p:cBhvr>
                                      <p:tavLst>
                                        <p:tav tm="0">
                                          <p:val>
                                            <p:fltVal val="0"/>
                                          </p:val>
                                        </p:tav>
                                        <p:tav tm="100000">
                                          <p:val>
                                            <p:strVal val="#ppt_h"/>
                                          </p:val>
                                        </p:tav>
                                      </p:tavLst>
                                    </p:anim>
                                    <p:animEffect transition="in" filter="fade">
                                      <p:cBhvr>
                                        <p:cTn id="45" dur="500"/>
                                        <p:tgtEl>
                                          <p:spTgt spid="2253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2537"/>
                                        </p:tgtEl>
                                        <p:attrNameLst>
                                          <p:attrName>style.visibility</p:attrName>
                                        </p:attrNameLst>
                                      </p:cBhvr>
                                      <p:to>
                                        <p:strVal val="visible"/>
                                      </p:to>
                                    </p:set>
                                    <p:anim calcmode="lin" valueType="num">
                                      <p:cBhvr>
                                        <p:cTn id="48" dur="500" fill="hold"/>
                                        <p:tgtEl>
                                          <p:spTgt spid="22537"/>
                                        </p:tgtEl>
                                        <p:attrNameLst>
                                          <p:attrName>ppt_w</p:attrName>
                                        </p:attrNameLst>
                                      </p:cBhvr>
                                      <p:tavLst>
                                        <p:tav tm="0">
                                          <p:val>
                                            <p:fltVal val="0"/>
                                          </p:val>
                                        </p:tav>
                                        <p:tav tm="100000">
                                          <p:val>
                                            <p:strVal val="#ppt_w"/>
                                          </p:val>
                                        </p:tav>
                                      </p:tavLst>
                                    </p:anim>
                                    <p:anim calcmode="lin" valueType="num">
                                      <p:cBhvr>
                                        <p:cTn id="49" dur="500" fill="hold"/>
                                        <p:tgtEl>
                                          <p:spTgt spid="22537"/>
                                        </p:tgtEl>
                                        <p:attrNameLst>
                                          <p:attrName>ppt_h</p:attrName>
                                        </p:attrNameLst>
                                      </p:cBhvr>
                                      <p:tavLst>
                                        <p:tav tm="0">
                                          <p:val>
                                            <p:fltVal val="0"/>
                                          </p:val>
                                        </p:tav>
                                        <p:tav tm="100000">
                                          <p:val>
                                            <p:strVal val="#ppt_h"/>
                                          </p:val>
                                        </p:tav>
                                      </p:tavLst>
                                    </p:anim>
                                    <p:animEffect transition="in" filter="fade">
                                      <p:cBhvr>
                                        <p:cTn id="50" dur="500"/>
                                        <p:tgtEl>
                                          <p:spTgt spid="2253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2536"/>
                                        </p:tgtEl>
                                        <p:attrNameLst>
                                          <p:attrName>style.visibility</p:attrName>
                                        </p:attrNameLst>
                                      </p:cBhvr>
                                      <p:to>
                                        <p:strVal val="visible"/>
                                      </p:to>
                                    </p:set>
                                    <p:anim calcmode="lin" valueType="num">
                                      <p:cBhvr>
                                        <p:cTn id="53" dur="500" fill="hold"/>
                                        <p:tgtEl>
                                          <p:spTgt spid="22536"/>
                                        </p:tgtEl>
                                        <p:attrNameLst>
                                          <p:attrName>ppt_w</p:attrName>
                                        </p:attrNameLst>
                                      </p:cBhvr>
                                      <p:tavLst>
                                        <p:tav tm="0">
                                          <p:val>
                                            <p:fltVal val="0"/>
                                          </p:val>
                                        </p:tav>
                                        <p:tav tm="100000">
                                          <p:val>
                                            <p:strVal val="#ppt_w"/>
                                          </p:val>
                                        </p:tav>
                                      </p:tavLst>
                                    </p:anim>
                                    <p:anim calcmode="lin" valueType="num">
                                      <p:cBhvr>
                                        <p:cTn id="54" dur="500" fill="hold"/>
                                        <p:tgtEl>
                                          <p:spTgt spid="22536"/>
                                        </p:tgtEl>
                                        <p:attrNameLst>
                                          <p:attrName>ppt_h</p:attrName>
                                        </p:attrNameLst>
                                      </p:cBhvr>
                                      <p:tavLst>
                                        <p:tav tm="0">
                                          <p:val>
                                            <p:fltVal val="0"/>
                                          </p:val>
                                        </p:tav>
                                        <p:tav tm="100000">
                                          <p:val>
                                            <p:strVal val="#ppt_h"/>
                                          </p:val>
                                        </p:tav>
                                      </p:tavLst>
                                    </p:anim>
                                    <p:animEffect transition="in" filter="fade">
                                      <p:cBhvr>
                                        <p:cTn id="55" dur="500"/>
                                        <p:tgtEl>
                                          <p:spTgt spid="225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right)">
                                      <p:cBhvr>
                                        <p:cTn id="71" dur="500"/>
                                        <p:tgtEl>
                                          <p:spTgt spid="2"/>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righ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7" grpId="1"/>
      <p:bldP spid="22534" grpId="0" bldLvl="0" animBg="1"/>
      <p:bldP spid="22537" grpId="0" bldLvl="0" animBg="1"/>
      <p:bldP spid="22536" grpId="0" bldLvl="0" animBg="1"/>
      <p:bldP spid="22533" grpId="0" bldLvl="0" animBg="1"/>
      <p:bldP spid="22535" grpId="0" bldLvl="0" animBg="1"/>
      <p:bldP spid="2" grpId="0" bldLvl="0" animBg="1"/>
      <p:bldP spid="26" grpId="0" bldLvl="0" animBg="1"/>
      <p:bldP spid="28" grpId="0" bldLvl="0" animBg="1"/>
      <p:bldP spid="29" grpId="0" bldLvl="0" animBg="1"/>
      <p:bldP spid="30"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07</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2195830" cy="521970"/>
          </a:xfrm>
          <a:prstGeom prst="rect">
            <a:avLst/>
          </a:prstGeom>
          <a:noFill/>
        </p:spPr>
        <p:txBody>
          <a:bodyPr wrap="square" rtlCol="0">
            <a:spAutoFit/>
          </a:bodyPr>
          <a:p>
            <a:r>
              <a:rPr lang="zh-CN" altLang="en-US" sz="2800" b="1" spc="300" dirty="0">
                <a:solidFill>
                  <a:schemeClr val="tx1">
                    <a:lumMod val="75000"/>
                    <a:lumOff val="25000"/>
                  </a:schemeClr>
                </a:solidFill>
              </a:rPr>
              <a:t>结论；结果</a:t>
            </a:r>
            <a:endParaRPr lang="zh-CN" altLang="en-US" sz="2800" b="1" spc="300" dirty="0">
              <a:solidFill>
                <a:schemeClr val="tx1">
                  <a:lumMod val="75000"/>
                  <a:lumOff val="25000"/>
                </a:schemeClr>
              </a:solidFill>
            </a:endParaRPr>
          </a:p>
        </p:txBody>
      </p:sp>
      <p:sp>
        <p:nvSpPr>
          <p:cNvPr id="13" name="矩形 12"/>
          <p:cNvSpPr/>
          <p:nvPr/>
        </p:nvSpPr>
        <p:spPr>
          <a:xfrm>
            <a:off x="3987396"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215130" y="309880"/>
            <a:ext cx="3623945" cy="521970"/>
          </a:xfrm>
          <a:prstGeom prst="rect">
            <a:avLst/>
          </a:prstGeom>
        </p:spPr>
        <p:txBody>
          <a:bodyPr wrap="square">
            <a:spAutoFit/>
          </a:bodyPr>
          <a:p>
            <a:pPr algn="l"/>
            <a:r>
              <a:rPr lang="en-US" altLang="zh-CN" sz="2800" b="1" dirty="0" smtClean="0">
                <a:solidFill>
                  <a:schemeClr val="tx1">
                    <a:lumMod val="75000"/>
                    <a:lumOff val="25000"/>
                  </a:schemeClr>
                </a:solidFill>
              </a:rPr>
              <a:t> ending; result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311150" y="1057275"/>
          <a:ext cx="11659870" cy="5306695"/>
        </p:xfrm>
        <a:graphic>
          <a:graphicData uri="http://schemas.openxmlformats.org/drawingml/2006/table">
            <a:tbl>
              <a:tblPr firstRow="1" bandRow="1">
                <a:tableStyleId>{5C22544A-7EE6-4342-B048-85BDC9FD1C3A}</a:tableStyleId>
              </a:tblPr>
              <a:tblGrid>
                <a:gridCol w="4276725"/>
                <a:gridCol w="738314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sz="2400"/>
                        <a:t>1.</a:t>
                      </a:r>
                      <a:r>
                        <a:rPr sz="2400">
                          <a:sym typeface="+mn-ea"/>
                        </a:rPr>
                        <a:t>表扬的质量比数量更重要, 要注重努力的过程而非结果。</a:t>
                      </a:r>
                      <a:endParaRPr sz="2400">
                        <a:sym typeface="+mn-ea"/>
                      </a:endParaRPr>
                    </a:p>
                    <a:p>
                      <a:pPr fontAlgn="auto">
                        <a:lnSpc>
                          <a:spcPts val="3580"/>
                        </a:lnSpc>
                        <a:buNone/>
                      </a:pPr>
                      <a:r>
                        <a:rPr lang="zh-CN" altLang="en-US" i="1">
                          <a:solidFill>
                            <a:srgbClr val="FF0000"/>
                          </a:solidFill>
                          <a:sym typeface="+mn-ea"/>
                        </a:rPr>
                        <a:t>（201</a:t>
                      </a:r>
                      <a:r>
                        <a:rPr lang="en-US" altLang="zh-CN" i="1">
                          <a:solidFill>
                            <a:srgbClr val="FF0000"/>
                          </a:solidFill>
                          <a:sym typeface="+mn-ea"/>
                        </a:rPr>
                        <a:t>9</a:t>
                      </a:r>
                      <a:r>
                        <a:rPr lang="zh-CN" altLang="en-US" i="1">
                          <a:solidFill>
                            <a:srgbClr val="FF0000"/>
                          </a:solidFill>
                          <a:sym typeface="+mn-ea"/>
                        </a:rPr>
                        <a:t>年</a:t>
                      </a:r>
                      <a:r>
                        <a:rPr lang="en-US" altLang="zh-CN" i="1">
                          <a:solidFill>
                            <a:srgbClr val="FF0000"/>
                          </a:solidFill>
                          <a:sym typeface="+mn-ea"/>
                        </a:rPr>
                        <a:t>6</a:t>
                      </a:r>
                      <a:r>
                        <a:rPr lang="zh-CN" altLang="en-US" i="1">
                          <a:solidFill>
                            <a:srgbClr val="FF0000"/>
                          </a:solidFill>
                          <a:sym typeface="+mn-ea"/>
                        </a:rPr>
                        <a:t>月浙江高考文本原句：</a:t>
                      </a:r>
                      <a:r>
                        <a:rPr lang="zh-CN" altLang="en-US" sz="1800" i="1"/>
                        <a:t>the quality of praise is more important than the quantity. If praise is sincere and focused on the effort not the outcome, ... it’s the process not the end product that matters.）</a:t>
                      </a:r>
                      <a:endParaRPr lang="zh-CN" altLang="en-US" sz="1800" i="1"/>
                    </a:p>
                  </a:txBody>
                  <a:tcPr/>
                </a:tc>
                <a:tc>
                  <a:txBody>
                    <a:bodyPr/>
                    <a:p>
                      <a:pPr>
                        <a:buNone/>
                      </a:pPr>
                      <a:endParaRPr lang="zh-CN" altLang="en-US"/>
                    </a:p>
                  </a:txBody>
                  <a:tcPr/>
                </a:tc>
              </a:tr>
            </a:tbl>
          </a:graphicData>
        </a:graphic>
      </p:graphicFrame>
      <p:sp>
        <p:nvSpPr>
          <p:cNvPr id="15" name="文本框 14"/>
          <p:cNvSpPr txBox="1"/>
          <p:nvPr/>
        </p:nvSpPr>
        <p:spPr>
          <a:xfrm>
            <a:off x="335915" y="1249045"/>
            <a:ext cx="1163510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outcome </a:t>
            </a:r>
            <a:r>
              <a:rPr lang="en-US" sz="1600" b="1" i="1">
                <a:solidFill>
                  <a:schemeClr val="bg1"/>
                </a:solidFill>
                <a:latin typeface="Times New Roman" panose="02020603050405020304" pitchFamily="18" charset="0"/>
                <a:cs typeface="Times New Roman" panose="02020603050405020304" pitchFamily="18" charset="0"/>
                <a:sym typeface="+mn-ea"/>
              </a:rPr>
              <a:t> /ˈaʊtkʌm/  n. 结果，结局；成果 </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609465" y="2096770"/>
            <a:ext cx="7360920" cy="4143375"/>
          </a:xfrm>
          <a:prstGeom prst="rect">
            <a:avLst/>
          </a:prstGeom>
          <a:noFill/>
        </p:spPr>
        <p:txBody>
          <a:bodyPr wrap="square" rtlCol="0" anchor="t">
            <a:spAutoFit/>
          </a:bodyPr>
          <a:p>
            <a:pPr indent="0" fontAlgn="auto">
              <a:lnSpc>
                <a:spcPts val="3160"/>
              </a:lnSpc>
            </a:pPr>
            <a:r>
              <a:rPr lang="zh-CN" sz="2400" b="1">
                <a:sym typeface="+mn-ea"/>
              </a:rPr>
              <a:t>①</a:t>
            </a:r>
            <a:r>
              <a:rPr sz="2400" b="1">
                <a:sym typeface="+mn-ea"/>
              </a:rPr>
              <a:t>More important than the quantity is the quality of praise that is sincere and focused on effort rather than </a:t>
            </a:r>
            <a:r>
              <a:rPr sz="2400" b="1">
                <a:solidFill>
                  <a:srgbClr val="0070C0"/>
                </a:solidFill>
                <a:sym typeface="+mn-ea"/>
              </a:rPr>
              <a:t>outcome</a:t>
            </a:r>
            <a:r>
              <a:rPr sz="2400" b="1">
                <a:sym typeface="+mn-ea"/>
              </a:rPr>
              <a:t>.</a:t>
            </a:r>
            <a:endParaRPr sz="2400" b="1">
              <a:sym typeface="+mn-ea"/>
            </a:endParaRPr>
          </a:p>
          <a:p>
            <a:pPr indent="0" fontAlgn="auto">
              <a:lnSpc>
                <a:spcPts val="3160"/>
              </a:lnSpc>
            </a:pPr>
            <a:r>
              <a:rPr sz="2400" b="1">
                <a:sym typeface="+mn-ea"/>
              </a:rPr>
              <a:t>②</a:t>
            </a:r>
            <a:r>
              <a:rPr sz="2400" b="1">
                <a:sym typeface="+mn-ea"/>
              </a:rPr>
              <a:t> </a:t>
            </a:r>
            <a:r>
              <a:rPr lang="en-US" sz="2400" b="1">
                <a:sym typeface="+mn-ea"/>
              </a:rPr>
              <a:t>P</a:t>
            </a:r>
            <a:r>
              <a:rPr sz="2400" b="1">
                <a:sym typeface="+mn-ea"/>
              </a:rPr>
              <a:t>arents' </a:t>
            </a:r>
            <a:r>
              <a:rPr lang="en-US" sz="2400" b="1">
                <a:sym typeface="+mn-ea"/>
              </a:rPr>
              <a:t>more </a:t>
            </a:r>
            <a:r>
              <a:rPr sz="2400" b="1" u="sng">
                <a:sym typeface="+mn-ea"/>
              </a:rPr>
              <a:t>emphasis should be put on </a:t>
            </a:r>
            <a:r>
              <a:rPr sz="2400" b="1">
                <a:sym typeface="+mn-ea"/>
              </a:rPr>
              <a:t>not the </a:t>
            </a:r>
            <a:r>
              <a:rPr sz="2400" b="1">
                <a:solidFill>
                  <a:srgbClr val="0070C0"/>
                </a:solidFill>
                <a:sym typeface="+mn-ea"/>
              </a:rPr>
              <a:t>outcome</a:t>
            </a:r>
            <a:r>
              <a:rPr sz="2400" b="1">
                <a:sym typeface="+mn-ea"/>
              </a:rPr>
              <a:t> but the effort their children make in the process.</a:t>
            </a:r>
            <a:endParaRPr sz="2400" b="1">
              <a:sym typeface="+mn-ea"/>
            </a:endParaRPr>
          </a:p>
          <a:p>
            <a:pPr marL="285750" indent="0" fontAlgn="auto">
              <a:lnSpc>
                <a:spcPts val="3160"/>
              </a:lnSpc>
              <a:buFont typeface="Arial" panose="020B0604020202020204" pitchFamily="34" charset="0"/>
              <a:buChar char="•"/>
            </a:pPr>
            <a:r>
              <a:rPr lang="zh-CN" altLang="en-US" sz="1800" i="1">
                <a:sym typeface="+mn-ea"/>
              </a:rPr>
              <a:t>put emphasis on</a:t>
            </a:r>
            <a:r>
              <a:rPr lang="en-US" altLang="zh-CN" sz="1800" i="1">
                <a:sym typeface="+mn-ea"/>
              </a:rPr>
              <a:t>... </a:t>
            </a:r>
            <a:r>
              <a:rPr lang="zh-CN" altLang="en-US" sz="1800" i="1">
                <a:sym typeface="+mn-ea"/>
              </a:rPr>
              <a:t>重视，强调；把重点放在…</a:t>
            </a:r>
            <a:endParaRPr lang="zh-CN" altLang="en-US" sz="1800" i="1">
              <a:sym typeface="+mn-ea"/>
            </a:endParaRPr>
          </a:p>
          <a:p>
            <a:pPr indent="0" fontAlgn="auto">
              <a:lnSpc>
                <a:spcPts val="3160"/>
              </a:lnSpc>
            </a:pPr>
            <a:r>
              <a:rPr sz="2400" b="1">
                <a:sym typeface="+mn-ea"/>
              </a:rPr>
              <a:t>③What really matters is the quality of praise, which should be sincere and concentrate on process rather than </a:t>
            </a:r>
            <a:r>
              <a:rPr sz="2400" b="1">
                <a:solidFill>
                  <a:srgbClr val="0070C0"/>
                </a:solidFill>
                <a:sym typeface="+mn-ea"/>
              </a:rPr>
              <a:t>result</a:t>
            </a:r>
            <a:r>
              <a:rPr sz="2400" b="1">
                <a:sym typeface="+mn-ea"/>
              </a:rPr>
              <a:t>.</a:t>
            </a:r>
            <a:endParaRPr sz="2400" b="1">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07</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2195830" cy="521970"/>
          </a:xfrm>
          <a:prstGeom prst="rect">
            <a:avLst/>
          </a:prstGeom>
          <a:noFill/>
        </p:spPr>
        <p:txBody>
          <a:bodyPr wrap="square" rtlCol="0">
            <a:spAutoFit/>
          </a:bodyPr>
          <a:p>
            <a:r>
              <a:rPr lang="zh-CN" altLang="en-US" sz="2800" b="1" spc="300" dirty="0">
                <a:solidFill>
                  <a:schemeClr val="tx1">
                    <a:lumMod val="75000"/>
                    <a:lumOff val="25000"/>
                  </a:schemeClr>
                </a:solidFill>
              </a:rPr>
              <a:t>结论；结果</a:t>
            </a:r>
            <a:endParaRPr lang="zh-CN" altLang="en-US" sz="2800" b="1" spc="300" dirty="0">
              <a:solidFill>
                <a:schemeClr val="tx1">
                  <a:lumMod val="75000"/>
                  <a:lumOff val="25000"/>
                </a:schemeClr>
              </a:solidFill>
            </a:endParaRPr>
          </a:p>
        </p:txBody>
      </p:sp>
      <p:sp>
        <p:nvSpPr>
          <p:cNvPr id="13" name="矩形 12"/>
          <p:cNvSpPr/>
          <p:nvPr/>
        </p:nvSpPr>
        <p:spPr>
          <a:xfrm>
            <a:off x="3987396"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215130" y="309880"/>
            <a:ext cx="3623945" cy="521970"/>
          </a:xfrm>
          <a:prstGeom prst="rect">
            <a:avLst/>
          </a:prstGeom>
        </p:spPr>
        <p:txBody>
          <a:bodyPr wrap="square">
            <a:spAutoFit/>
          </a:bodyPr>
          <a:p>
            <a:pPr algn="l"/>
            <a:r>
              <a:rPr lang="en-US" altLang="zh-CN" sz="2800" b="1" dirty="0" smtClean="0">
                <a:solidFill>
                  <a:schemeClr val="tx1">
                    <a:lumMod val="75000"/>
                    <a:lumOff val="25000"/>
                  </a:schemeClr>
                </a:solidFill>
              </a:rPr>
              <a:t> ending; result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311150" y="1057275"/>
          <a:ext cx="11659870" cy="5493385"/>
        </p:xfrm>
        <a:graphic>
          <a:graphicData uri="http://schemas.openxmlformats.org/drawingml/2006/table">
            <a:tbl>
              <a:tblPr firstRow="1" bandRow="1">
                <a:tableStyleId>{5C22544A-7EE6-4342-B048-85BDC9FD1C3A}</a:tableStyleId>
              </a:tblPr>
              <a:tblGrid>
                <a:gridCol w="4192270"/>
                <a:gridCol w="7467600"/>
              </a:tblGrid>
              <a:tr h="971550">
                <a:tc gridSpan="2">
                  <a:txBody>
                    <a:bodyPr/>
                    <a:p>
                      <a:pPr>
                        <a:buNone/>
                      </a:pPr>
                      <a:endParaRPr lang="zh-CN" altLang="en-US"/>
                    </a:p>
                  </a:txBody>
                  <a:tcPr>
                    <a:solidFill>
                      <a:schemeClr val="accent2">
                        <a:lumMod val="50000"/>
                      </a:schemeClr>
                    </a:solidFill>
                  </a:tcPr>
                </a:tc>
                <a:tc hMerge="1">
                  <a:tcPr/>
                </a:tc>
              </a:tr>
              <a:tr h="4521835">
                <a:tc>
                  <a:txBody>
                    <a:bodyPr/>
                    <a:p>
                      <a:pPr fontAlgn="auto">
                        <a:lnSpc>
                          <a:spcPts val="3580"/>
                        </a:lnSpc>
                        <a:buNone/>
                      </a:pPr>
                      <a:r>
                        <a:rPr lang="en-US" sz="2400"/>
                        <a:t>2</a:t>
                      </a:r>
                      <a:r>
                        <a:rPr sz="2400"/>
                        <a:t>.预言结果还为时过早。</a:t>
                      </a:r>
                      <a:endParaRPr sz="2400"/>
                    </a:p>
                    <a:p>
                      <a:pPr fontAlgn="auto">
                        <a:lnSpc>
                          <a:spcPts val="3580"/>
                        </a:lnSpc>
                        <a:buNone/>
                      </a:pPr>
                      <a:r>
                        <a:rPr lang="en-US" sz="2400"/>
                        <a:t>3.</a:t>
                      </a:r>
                      <a:r>
                        <a:rPr sz="2400"/>
                        <a:t>结果不符合成功的标准，那么我们也应该毫不犹豫地承认它是我们的错。</a:t>
                      </a:r>
                      <a:endParaRPr sz="2400"/>
                    </a:p>
                    <a:p>
                      <a:pPr fontAlgn="auto">
                        <a:lnSpc>
                          <a:spcPts val="3580"/>
                        </a:lnSpc>
                        <a:buNone/>
                      </a:pPr>
                      <a:r>
                        <a:rPr lang="en-US" sz="2400"/>
                        <a:t>4.</a:t>
                      </a:r>
                      <a:r>
                        <a:rPr sz="2400"/>
                        <a:t>发展和进步是重要的——不仅仅是产品或结果。</a:t>
                      </a:r>
                      <a:endParaRPr sz="2400"/>
                    </a:p>
                    <a:p>
                      <a:pPr fontAlgn="auto">
                        <a:lnSpc>
                          <a:spcPts val="3580"/>
                        </a:lnSpc>
                        <a:buNone/>
                      </a:pPr>
                      <a:r>
                        <a:rPr lang="en-US" sz="2400"/>
                        <a:t>5. </a:t>
                      </a:r>
                      <a:r>
                        <a:rPr sz="2400"/>
                        <a:t>上述结论并不意味着该疾病已遭到致命的打击。</a:t>
                      </a:r>
                      <a:endParaRPr sz="2400"/>
                    </a:p>
                    <a:p>
                      <a:pPr fontAlgn="auto">
                        <a:lnSpc>
                          <a:spcPts val="3580"/>
                        </a:lnSpc>
                        <a:buNone/>
                      </a:pPr>
                      <a:endParaRPr sz="2400"/>
                    </a:p>
                  </a:txBody>
                  <a:tcPr/>
                </a:tc>
                <a:tc>
                  <a:txBody>
                    <a:bodyPr/>
                    <a:p>
                      <a:pPr>
                        <a:buNone/>
                      </a:pPr>
                      <a:endParaRPr lang="zh-CN" altLang="en-US"/>
                    </a:p>
                  </a:txBody>
                  <a:tcPr/>
                </a:tc>
              </a:tr>
            </a:tbl>
          </a:graphicData>
        </a:graphic>
      </p:graphicFrame>
      <p:sp>
        <p:nvSpPr>
          <p:cNvPr id="15" name="文本框 14"/>
          <p:cNvSpPr txBox="1"/>
          <p:nvPr/>
        </p:nvSpPr>
        <p:spPr>
          <a:xfrm>
            <a:off x="335915"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outcome </a:t>
            </a:r>
            <a:r>
              <a:rPr lang="en-US" sz="1600" b="1" i="1">
                <a:solidFill>
                  <a:schemeClr val="bg1"/>
                </a:solidFill>
                <a:latin typeface="Times New Roman" panose="02020603050405020304" pitchFamily="18" charset="0"/>
                <a:cs typeface="Times New Roman" panose="02020603050405020304" pitchFamily="18" charset="0"/>
                <a:sym typeface="+mn-ea"/>
              </a:rPr>
              <a:t> /ˈaʊtkʌm/  n. 结果，结局；成果</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1600" b="1" i="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verdict  </a:t>
            </a:r>
            <a:r>
              <a:rPr lang="en-US" sz="1600" b="1" i="1">
                <a:solidFill>
                  <a:schemeClr val="bg1"/>
                </a:solidFill>
                <a:latin typeface="Times New Roman" panose="02020603050405020304" pitchFamily="18" charset="0"/>
                <a:cs typeface="Times New Roman" panose="02020603050405020304" pitchFamily="18" charset="0"/>
                <a:sym typeface="+mn-ea"/>
              </a:rPr>
              <a:t>/ˈvɜːdɪkt/  n. （陪审团的）裁定，裁决; </a:t>
            </a:r>
            <a:r>
              <a:rPr lang="en-US" sz="2800" b="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（经过检验或认真考虑后的）决定，结论，意见   </a:t>
            </a:r>
            <a:endParaRPr 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533265" y="1998980"/>
            <a:ext cx="7434580" cy="1106805"/>
          </a:xfrm>
          <a:prstGeom prst="rect">
            <a:avLst/>
          </a:prstGeom>
          <a:noFill/>
        </p:spPr>
        <p:txBody>
          <a:bodyPr wrap="square" rtlCol="0" anchor="t">
            <a:spAutoFit/>
          </a:bodyPr>
          <a:p>
            <a:r>
              <a:rPr lang="en-US" sz="2400" b="1">
                <a:sym typeface="+mn-ea"/>
              </a:rPr>
              <a:t>2</a:t>
            </a:r>
            <a:r>
              <a:rPr sz="2400" b="1">
                <a:sym typeface="+mn-ea"/>
              </a:rPr>
              <a:t>. It would be </a:t>
            </a:r>
            <a:r>
              <a:rPr sz="2400" b="1" u="sng">
                <a:sym typeface="+mn-ea"/>
              </a:rPr>
              <a:t>premature</a:t>
            </a:r>
            <a:r>
              <a:rPr sz="2400" b="1">
                <a:sym typeface="+mn-ea"/>
              </a:rPr>
              <a:t> to forecast the </a:t>
            </a:r>
            <a:r>
              <a:rPr sz="2400" b="1">
                <a:solidFill>
                  <a:srgbClr val="0070C0"/>
                </a:solidFill>
                <a:sym typeface="+mn-ea"/>
              </a:rPr>
              <a:t>outcome</a:t>
            </a:r>
            <a:r>
              <a:rPr sz="2400" b="1">
                <a:sym typeface="+mn-ea"/>
              </a:rPr>
              <a:t>. </a:t>
            </a:r>
            <a:endParaRPr sz="2400" b="1">
              <a:sym typeface="+mn-ea"/>
            </a:endParaRPr>
          </a:p>
          <a:p>
            <a:pPr marL="285750" indent="-285750" algn="l">
              <a:buClrTx/>
              <a:buSzTx/>
              <a:buFont typeface="Arial" panose="020B0604020202020204" pitchFamily="34" charset="0"/>
            </a:pPr>
            <a:r>
              <a:rPr lang="en-US" altLang="zh-CN" sz="1800" i="1">
                <a:sym typeface="+mn-ea"/>
              </a:rPr>
              <a:t>premature /ˈpremətʃə(r)/ adj. 早产的；不成熟的；比预期早的</a:t>
            </a:r>
            <a:endParaRPr lang="en-US" altLang="zh-CN" sz="1800" i="1">
              <a:sym typeface="+mn-ea"/>
            </a:endParaRPr>
          </a:p>
        </p:txBody>
      </p:sp>
      <p:sp>
        <p:nvSpPr>
          <p:cNvPr id="2" name="文本框 1"/>
          <p:cNvSpPr txBox="1"/>
          <p:nvPr/>
        </p:nvSpPr>
        <p:spPr>
          <a:xfrm>
            <a:off x="4526915" y="3111500"/>
            <a:ext cx="7433945" cy="1198880"/>
          </a:xfrm>
          <a:prstGeom prst="rect">
            <a:avLst/>
          </a:prstGeom>
          <a:noFill/>
        </p:spPr>
        <p:txBody>
          <a:bodyPr wrap="square" rtlCol="0" anchor="t">
            <a:spAutoFit/>
          </a:bodyPr>
          <a:p>
            <a:r>
              <a:rPr lang="en-US" sz="2400" b="1"/>
              <a:t>3. T</a:t>
            </a:r>
            <a:r>
              <a:rPr sz="2400" b="1"/>
              <a:t>he </a:t>
            </a:r>
            <a:r>
              <a:rPr sz="2400" b="1">
                <a:solidFill>
                  <a:srgbClr val="0070C0"/>
                </a:solidFill>
              </a:rPr>
              <a:t>outcome</a:t>
            </a:r>
            <a:r>
              <a:rPr sz="2400" b="1"/>
              <a:t> does not meet the criteria of success, then we should also not hesitate from accepting it as our fault. </a:t>
            </a:r>
            <a:endParaRPr sz="2400" b="1"/>
          </a:p>
        </p:txBody>
      </p:sp>
      <p:sp>
        <p:nvSpPr>
          <p:cNvPr id="4" name="文本框 3"/>
          <p:cNvSpPr txBox="1"/>
          <p:nvPr/>
        </p:nvSpPr>
        <p:spPr>
          <a:xfrm>
            <a:off x="4523740" y="4310380"/>
            <a:ext cx="7437120" cy="829945"/>
          </a:xfrm>
          <a:prstGeom prst="rect">
            <a:avLst/>
          </a:prstGeom>
          <a:noFill/>
        </p:spPr>
        <p:txBody>
          <a:bodyPr wrap="square" rtlCol="0" anchor="t">
            <a:spAutoFit/>
          </a:bodyPr>
          <a:p>
            <a:r>
              <a:rPr lang="en-US" sz="2400" b="1"/>
              <a:t>4. </a:t>
            </a:r>
            <a:r>
              <a:rPr sz="2400" b="1"/>
              <a:t>Development and progress are important — not just the product or the </a:t>
            </a:r>
            <a:r>
              <a:rPr sz="2400" b="1">
                <a:solidFill>
                  <a:srgbClr val="0070C0"/>
                </a:solidFill>
              </a:rPr>
              <a:t>outcome</a:t>
            </a:r>
            <a:r>
              <a:rPr sz="2400" b="1"/>
              <a:t>. </a:t>
            </a:r>
            <a:endParaRPr sz="2400" b="1"/>
          </a:p>
        </p:txBody>
      </p:sp>
      <p:sp>
        <p:nvSpPr>
          <p:cNvPr id="8" name="文本框 7"/>
          <p:cNvSpPr txBox="1"/>
          <p:nvPr/>
        </p:nvSpPr>
        <p:spPr>
          <a:xfrm>
            <a:off x="4533265" y="5165090"/>
            <a:ext cx="7438390" cy="1383665"/>
          </a:xfrm>
          <a:prstGeom prst="rect">
            <a:avLst/>
          </a:prstGeom>
          <a:noFill/>
        </p:spPr>
        <p:txBody>
          <a:bodyPr wrap="square" rtlCol="0" anchor="t">
            <a:spAutoFit/>
          </a:bodyPr>
          <a:p>
            <a:r>
              <a:rPr lang="en-US" sz="2400" b="1"/>
              <a:t>5.</a:t>
            </a:r>
            <a:r>
              <a:rPr sz="2400" b="1"/>
              <a:t> </a:t>
            </a:r>
            <a:r>
              <a:rPr lang="en-US" sz="2400" b="1"/>
              <a:t>S</a:t>
            </a:r>
            <a:r>
              <a:rPr sz="2400" b="1"/>
              <a:t>uch a verdict does not mean the disease </a:t>
            </a:r>
            <a:r>
              <a:rPr sz="2400" b="1" u="sng"/>
              <a:t>deliver</a:t>
            </a:r>
            <a:r>
              <a:rPr sz="2400" b="1"/>
              <a:t>ed the killing </a:t>
            </a:r>
            <a:r>
              <a:rPr sz="2400" b="1" u="sng"/>
              <a:t>blow</a:t>
            </a:r>
            <a:r>
              <a:rPr sz="2400" b="1"/>
              <a:t>.</a:t>
            </a:r>
            <a:endParaRPr sz="2400" b="1"/>
          </a:p>
          <a:p>
            <a:pPr marL="285750" indent="-285750">
              <a:buFont typeface="Arial" panose="020B0604020202020204" pitchFamily="34" charset="0"/>
              <a:buChar char="•"/>
            </a:pPr>
            <a:r>
              <a:rPr lang="en-US" altLang="zh-CN" sz="1800" i="1"/>
              <a:t>deliver /dɪˈlɪvə(r)/ vt. 发表；递送；给予（打击）；给…接生</a:t>
            </a:r>
            <a:endParaRPr lang="en-US" altLang="zh-CN" sz="1800" i="1"/>
          </a:p>
          <a:p>
            <a:pPr marL="285750" indent="-285750">
              <a:buFont typeface="Arial" panose="020B0604020202020204" pitchFamily="34" charset="0"/>
              <a:buChar char="•"/>
            </a:pPr>
            <a:r>
              <a:rPr lang="en-US" altLang="zh-CN" sz="1800" i="1"/>
              <a:t>blow  /bləʊ/ n. 吹；打击，猛击；挫折</a:t>
            </a:r>
            <a:endParaRPr lang="en-US" altLang="zh-CN"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P spid="2" grpId="0"/>
      <p:bldP spid="2" grpId="1"/>
      <p:bldP spid="4" grpId="0"/>
      <p:bldP spid="4" grpId="1"/>
      <p:bldP spid="8" grpId="0"/>
      <p:bldP spid="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07</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2195830" cy="521970"/>
          </a:xfrm>
          <a:prstGeom prst="rect">
            <a:avLst/>
          </a:prstGeom>
          <a:noFill/>
        </p:spPr>
        <p:txBody>
          <a:bodyPr wrap="square" rtlCol="0">
            <a:spAutoFit/>
          </a:bodyPr>
          <a:p>
            <a:r>
              <a:rPr lang="zh-CN" altLang="en-US" sz="2800" b="1" spc="300" dirty="0">
                <a:solidFill>
                  <a:schemeClr val="tx1">
                    <a:lumMod val="75000"/>
                    <a:lumOff val="25000"/>
                  </a:schemeClr>
                </a:solidFill>
              </a:rPr>
              <a:t>结论；结果</a:t>
            </a:r>
            <a:endParaRPr lang="zh-CN" altLang="en-US" sz="2800" b="1" spc="300" dirty="0">
              <a:solidFill>
                <a:schemeClr val="tx1">
                  <a:lumMod val="75000"/>
                  <a:lumOff val="25000"/>
                </a:schemeClr>
              </a:solidFill>
            </a:endParaRPr>
          </a:p>
        </p:txBody>
      </p:sp>
      <p:sp>
        <p:nvSpPr>
          <p:cNvPr id="13" name="矩形 12"/>
          <p:cNvSpPr/>
          <p:nvPr/>
        </p:nvSpPr>
        <p:spPr>
          <a:xfrm>
            <a:off x="3987396"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215130" y="309880"/>
            <a:ext cx="3623945" cy="521970"/>
          </a:xfrm>
          <a:prstGeom prst="rect">
            <a:avLst/>
          </a:prstGeom>
        </p:spPr>
        <p:txBody>
          <a:bodyPr wrap="square">
            <a:spAutoFit/>
          </a:bodyPr>
          <a:p>
            <a:pPr algn="l"/>
            <a:r>
              <a:rPr lang="en-US" altLang="zh-CN" sz="2800" b="1" dirty="0" smtClean="0">
                <a:solidFill>
                  <a:schemeClr val="tx1">
                    <a:lumMod val="75000"/>
                    <a:lumOff val="25000"/>
                  </a:schemeClr>
                </a:solidFill>
              </a:rPr>
              <a:t> ending; result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311150" y="1057275"/>
          <a:ext cx="11659870" cy="5306695"/>
        </p:xfrm>
        <a:graphic>
          <a:graphicData uri="http://schemas.openxmlformats.org/drawingml/2006/table">
            <a:tbl>
              <a:tblPr firstRow="1" bandRow="1">
                <a:tableStyleId>{5C22544A-7EE6-4342-B048-85BDC9FD1C3A}</a:tableStyleId>
              </a:tblPr>
              <a:tblGrid>
                <a:gridCol w="4375785"/>
                <a:gridCol w="728408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sz="2400"/>
                        <a:t>6</a:t>
                      </a:r>
                      <a:r>
                        <a:rPr sz="2400"/>
                        <a:t>.考虑到这些因素，我们</a:t>
                      </a:r>
                      <a:r>
                        <a:rPr sz="2400" u="sng"/>
                        <a:t>完全可以得出结论</a:t>
                      </a:r>
                      <a:r>
                        <a:rPr sz="2400"/>
                        <a:t>：如果这些学生不能很好利用双休日，他们将会浪费更多的时间。</a:t>
                      </a:r>
                      <a:endParaRPr sz="2400"/>
                    </a:p>
                    <a:p>
                      <a:pPr fontAlgn="auto">
                        <a:lnSpc>
                          <a:spcPts val="3580"/>
                        </a:lnSpc>
                        <a:buNone/>
                      </a:pPr>
                      <a:r>
                        <a:rPr lang="en-US" sz="2400"/>
                        <a:t>7. </a:t>
                      </a:r>
                      <a:r>
                        <a:rPr sz="2400"/>
                        <a:t>乐观主义者和悲观主义者解释问题有不同的风格， 由此对 同一事物他们可以最终</a:t>
                      </a:r>
                      <a:r>
                        <a:rPr sz="2400" u="sng"/>
                        <a:t>得出完全迥异的结论</a:t>
                      </a:r>
                      <a:r>
                        <a:rPr sz="2400"/>
                        <a:t>。</a:t>
                      </a:r>
                      <a:endParaRPr sz="2400"/>
                    </a:p>
                    <a:p>
                      <a:pPr fontAlgn="auto">
                        <a:lnSpc>
                          <a:spcPts val="3580"/>
                        </a:lnSpc>
                        <a:buNone/>
                      </a:pPr>
                      <a:endParaRPr sz="2400"/>
                    </a:p>
                  </a:txBody>
                  <a:tcPr/>
                </a:tc>
                <a:tc>
                  <a:txBody>
                    <a:bodyPr/>
                    <a:p>
                      <a:pPr>
                        <a:buNone/>
                      </a:pPr>
                      <a:endParaRPr lang="zh-CN" altLang="en-US"/>
                    </a:p>
                  </a:txBody>
                  <a:tcPr/>
                </a:tc>
              </a:tr>
            </a:tbl>
          </a:graphicData>
        </a:graphic>
      </p:graphicFrame>
      <p:sp>
        <p:nvSpPr>
          <p:cNvPr id="15" name="文本框 14"/>
          <p:cNvSpPr txBox="1"/>
          <p:nvPr/>
        </p:nvSpPr>
        <p:spPr>
          <a:xfrm>
            <a:off x="335915" y="1205865"/>
            <a:ext cx="1163510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conclusion</a:t>
            </a:r>
            <a:r>
              <a:rPr lang="en-US" sz="1600" b="1" i="1">
                <a:solidFill>
                  <a:schemeClr val="bg1"/>
                </a:solidFill>
                <a:latin typeface="Times New Roman" panose="02020603050405020304" pitchFamily="18" charset="0"/>
                <a:cs typeface="Times New Roman" panose="02020603050405020304" pitchFamily="18" charset="0"/>
                <a:sym typeface="+mn-ea"/>
              </a:rPr>
              <a:t>/ˈaʊtkʌm/ </a:t>
            </a:r>
            <a:r>
              <a:rPr lang="en-US" sz="1600" b="1" i="1">
                <a:solidFill>
                  <a:schemeClr val="bg1"/>
                </a:solidFill>
                <a:latin typeface="Times New Roman" panose="02020603050405020304" pitchFamily="18" charset="0"/>
                <a:cs typeface="Times New Roman" panose="02020603050405020304" pitchFamily="18" charset="0"/>
                <a:sym typeface="+mn-ea"/>
              </a:rPr>
              <a:t> n. 结果，结局；成果</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696460" y="2010410"/>
            <a:ext cx="7274560" cy="1568450"/>
          </a:xfrm>
          <a:prstGeom prst="rect">
            <a:avLst/>
          </a:prstGeom>
          <a:noFill/>
        </p:spPr>
        <p:txBody>
          <a:bodyPr wrap="square" rtlCol="0" anchor="t">
            <a:spAutoFit/>
          </a:bodyPr>
          <a:p>
            <a:r>
              <a:rPr lang="en-US" sz="2400" b="1">
                <a:sym typeface="+mn-ea"/>
              </a:rPr>
              <a:t>6</a:t>
            </a:r>
            <a:r>
              <a:rPr sz="2400" b="1">
                <a:sym typeface="+mn-ea"/>
              </a:rPr>
              <a:t>. Taking into account all these factors, we can </a:t>
            </a:r>
            <a:r>
              <a:rPr sz="2400" b="1">
                <a:solidFill>
                  <a:srgbClr val="0070C0"/>
                </a:solidFill>
                <a:sym typeface="+mn-ea"/>
              </a:rPr>
              <a:t>safely come to the conclusion</a:t>
            </a:r>
            <a:r>
              <a:rPr sz="2400" b="1">
                <a:sym typeface="+mn-ea"/>
              </a:rPr>
              <a:t> that the students will waste more time if they don't make good use of it. </a:t>
            </a:r>
            <a:endParaRPr sz="2400" b="1">
              <a:sym typeface="+mn-ea"/>
            </a:endParaRPr>
          </a:p>
        </p:txBody>
      </p:sp>
      <p:sp>
        <p:nvSpPr>
          <p:cNvPr id="2" name="文本框 1"/>
          <p:cNvSpPr txBox="1"/>
          <p:nvPr/>
        </p:nvSpPr>
        <p:spPr>
          <a:xfrm>
            <a:off x="4696460" y="3745865"/>
            <a:ext cx="7274560" cy="2399665"/>
          </a:xfrm>
          <a:prstGeom prst="rect">
            <a:avLst/>
          </a:prstGeom>
          <a:noFill/>
        </p:spPr>
        <p:txBody>
          <a:bodyPr wrap="square" rtlCol="0" anchor="t">
            <a:spAutoFit/>
          </a:bodyPr>
          <a:p>
            <a:r>
              <a:rPr lang="en-US" sz="2400" b="1"/>
              <a:t>7. </a:t>
            </a:r>
            <a:r>
              <a:rPr sz="2400" b="1" u="sng"/>
              <a:t>Optimists</a:t>
            </a:r>
            <a:r>
              <a:rPr sz="2400" b="1"/>
              <a:t> and </a:t>
            </a:r>
            <a:r>
              <a:rPr sz="2400" b="1" u="sng"/>
              <a:t>pessimists</a:t>
            </a:r>
            <a:r>
              <a:rPr sz="2400" b="1"/>
              <a:t> have different </a:t>
            </a:r>
            <a:r>
              <a:rPr sz="2400" b="1" u="sng"/>
              <a:t>explanatory</a:t>
            </a:r>
            <a:r>
              <a:rPr sz="2400" b="1"/>
              <a:t> styles and thus they tend to </a:t>
            </a:r>
            <a:r>
              <a:rPr sz="2400" b="1">
                <a:solidFill>
                  <a:srgbClr val="0070C0"/>
                </a:solidFill>
              </a:rPr>
              <a:t>draw totally different conclusions</a:t>
            </a:r>
            <a:r>
              <a:rPr sz="2400" b="1"/>
              <a:t> </a:t>
            </a:r>
            <a:r>
              <a:rPr sz="2400" b="1"/>
              <a:t>to the same matter in the end. </a:t>
            </a:r>
            <a:endParaRPr sz="2400" b="1"/>
          </a:p>
          <a:p>
            <a:pPr marL="285750" indent="-285750">
              <a:buFont typeface="Arial" panose="020B0604020202020204" pitchFamily="34" charset="0"/>
              <a:buChar char="•"/>
            </a:pPr>
            <a:r>
              <a:rPr lang="en-US" altLang="zh-CN" i="1"/>
              <a:t>o</a:t>
            </a:r>
            <a:r>
              <a:rPr lang="zh-CN" altLang="en-US" i="1"/>
              <a:t>ptimist /ˈɒptɪmɪst/ n. 乐观主义者；乐天派</a:t>
            </a:r>
            <a:endParaRPr lang="zh-CN" altLang="en-US" i="1"/>
          </a:p>
          <a:p>
            <a:pPr marL="285750" indent="-285750">
              <a:buFont typeface="Arial" panose="020B0604020202020204" pitchFamily="34" charset="0"/>
              <a:buChar char="•"/>
            </a:pPr>
            <a:r>
              <a:rPr lang="zh-CN" altLang="en-US" i="1"/>
              <a:t>pessimist  /ˈpesɪmɪst/ n. 悲观主义者</a:t>
            </a:r>
            <a:endParaRPr lang="zh-CN" altLang="en-US" i="1"/>
          </a:p>
          <a:p>
            <a:pPr marL="285750" indent="-285750">
              <a:buFont typeface="Arial" panose="020B0604020202020204" pitchFamily="34" charset="0"/>
              <a:buChar char="•"/>
            </a:pPr>
            <a:r>
              <a:rPr lang="zh-CN" altLang="en-US" i="1"/>
              <a:t>explanatory /ɪkˈsplænətri/ adj. 解释的；说明的</a:t>
            </a:r>
            <a:endParaRPr lang="zh-CN" altLang="en-US"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P spid="2" grpId="0"/>
      <p:bldP spid="2"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07</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2195830" cy="521970"/>
          </a:xfrm>
          <a:prstGeom prst="rect">
            <a:avLst/>
          </a:prstGeom>
          <a:noFill/>
        </p:spPr>
        <p:txBody>
          <a:bodyPr wrap="square" rtlCol="0">
            <a:spAutoFit/>
          </a:bodyPr>
          <a:p>
            <a:r>
              <a:rPr lang="zh-CN" altLang="en-US" sz="2800" b="1" spc="300" dirty="0">
                <a:solidFill>
                  <a:schemeClr val="tx1">
                    <a:lumMod val="75000"/>
                    <a:lumOff val="25000"/>
                  </a:schemeClr>
                </a:solidFill>
              </a:rPr>
              <a:t>结论；结果</a:t>
            </a:r>
            <a:endParaRPr lang="zh-CN" altLang="en-US" sz="2800" b="1" spc="300" dirty="0">
              <a:solidFill>
                <a:schemeClr val="tx1">
                  <a:lumMod val="75000"/>
                  <a:lumOff val="25000"/>
                </a:schemeClr>
              </a:solidFill>
            </a:endParaRPr>
          </a:p>
        </p:txBody>
      </p:sp>
      <p:sp>
        <p:nvSpPr>
          <p:cNvPr id="13" name="矩形 12"/>
          <p:cNvSpPr/>
          <p:nvPr/>
        </p:nvSpPr>
        <p:spPr>
          <a:xfrm>
            <a:off x="3987396"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215130" y="309880"/>
            <a:ext cx="3623945" cy="521970"/>
          </a:xfrm>
          <a:prstGeom prst="rect">
            <a:avLst/>
          </a:prstGeom>
        </p:spPr>
        <p:txBody>
          <a:bodyPr wrap="square">
            <a:spAutoFit/>
          </a:bodyPr>
          <a:p>
            <a:pPr algn="l"/>
            <a:r>
              <a:rPr lang="en-US" altLang="zh-CN" sz="2800" b="1" dirty="0" smtClean="0">
                <a:solidFill>
                  <a:schemeClr val="tx1">
                    <a:lumMod val="75000"/>
                    <a:lumOff val="25000"/>
                  </a:schemeClr>
                </a:solidFill>
              </a:rPr>
              <a:t> ending; result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311150" y="1057275"/>
          <a:ext cx="11659870" cy="5494020"/>
        </p:xfrm>
        <a:graphic>
          <a:graphicData uri="http://schemas.openxmlformats.org/drawingml/2006/table">
            <a:tbl>
              <a:tblPr firstRow="1" bandRow="1">
                <a:tableStyleId>{5C22544A-7EE6-4342-B048-85BDC9FD1C3A}</a:tableStyleId>
              </a:tblPr>
              <a:tblGrid>
                <a:gridCol w="3994785"/>
                <a:gridCol w="7665085"/>
              </a:tblGrid>
              <a:tr h="971550">
                <a:tc gridSpan="2">
                  <a:txBody>
                    <a:bodyPr/>
                    <a:p>
                      <a:pPr>
                        <a:buNone/>
                      </a:pPr>
                      <a:endParaRPr lang="zh-CN" altLang="en-US"/>
                    </a:p>
                  </a:txBody>
                  <a:tcPr>
                    <a:solidFill>
                      <a:schemeClr val="accent2">
                        <a:lumMod val="50000"/>
                      </a:schemeClr>
                    </a:solidFill>
                  </a:tcPr>
                </a:tc>
                <a:tc hMerge="1">
                  <a:tcPr/>
                </a:tc>
              </a:tr>
              <a:tr h="4522470">
                <a:tc>
                  <a:txBody>
                    <a:bodyPr/>
                    <a:p>
                      <a:pPr fontAlgn="auto">
                        <a:lnSpc>
                          <a:spcPts val="3580"/>
                        </a:lnSpc>
                        <a:buNone/>
                      </a:pPr>
                      <a:r>
                        <a:rPr lang="en-US" sz="2400"/>
                        <a:t>8</a:t>
                      </a:r>
                      <a:r>
                        <a:rPr sz="2400"/>
                        <a:t>. 不真实的故事更有可能激发情绪，如：恐惧，反感和惊讶，而真实的故事会引发期望、悲伤、快乐和信任，这就得出了令人非常沮丧的结论：人们更喜欢分享那些产生强烈消极反应的故事。</a:t>
                      </a:r>
                      <a:endParaRPr sz="2400"/>
                    </a:p>
                  </a:txBody>
                  <a:tcPr/>
                </a:tc>
                <a:tc>
                  <a:txBody>
                    <a:bodyPr/>
                    <a:p>
                      <a:pPr>
                        <a:buNone/>
                      </a:pPr>
                      <a:endParaRPr lang="zh-CN" altLang="en-US"/>
                    </a:p>
                  </a:txBody>
                  <a:tcPr/>
                </a:tc>
              </a:tr>
            </a:tbl>
          </a:graphicData>
        </a:graphic>
      </p:graphicFrame>
      <p:sp>
        <p:nvSpPr>
          <p:cNvPr id="15" name="文本框 14"/>
          <p:cNvSpPr txBox="1"/>
          <p:nvPr/>
        </p:nvSpPr>
        <p:spPr>
          <a:xfrm>
            <a:off x="423545" y="1325245"/>
            <a:ext cx="1163510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 conclusion </a:t>
            </a:r>
            <a:r>
              <a:rPr lang="en-US" sz="1600" b="1" i="1">
                <a:solidFill>
                  <a:schemeClr val="bg1"/>
                </a:solidFill>
                <a:latin typeface="Times New Roman" panose="02020603050405020304" pitchFamily="18" charset="0"/>
                <a:cs typeface="Times New Roman" panose="02020603050405020304" pitchFamily="18" charset="0"/>
                <a:sym typeface="+mn-ea"/>
              </a:rPr>
              <a:t>/ˈaʊtkʌm/ </a:t>
            </a:r>
            <a:r>
              <a:rPr lang="en-US" sz="1600" b="1" i="1">
                <a:solidFill>
                  <a:schemeClr val="bg1"/>
                </a:solidFill>
                <a:latin typeface="Times New Roman" panose="02020603050405020304" pitchFamily="18" charset="0"/>
                <a:cs typeface="Times New Roman" panose="02020603050405020304" pitchFamily="18" charset="0"/>
                <a:sym typeface="+mn-ea"/>
              </a:rPr>
              <a:t> n. 结果，结局；成果</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325620" y="2010410"/>
            <a:ext cx="7645400" cy="4446270"/>
          </a:xfrm>
          <a:prstGeom prst="rect">
            <a:avLst/>
          </a:prstGeom>
          <a:noFill/>
        </p:spPr>
        <p:txBody>
          <a:bodyPr wrap="square" rtlCol="0" anchor="t">
            <a:spAutoFit/>
          </a:bodyPr>
          <a:p>
            <a:r>
              <a:rPr lang="en-US" sz="2400" b="1">
                <a:sym typeface="+mn-ea"/>
              </a:rPr>
              <a:t>8</a:t>
            </a:r>
            <a:r>
              <a:rPr sz="2400" b="1">
                <a:sym typeface="+mn-ea"/>
              </a:rPr>
              <a:t>. Untrue stories are more likely to inspire emotions such as fear, disgust and surprise, whereas </a:t>
            </a:r>
            <a:r>
              <a:rPr sz="2400" b="1" u="sng">
                <a:sym typeface="+mn-ea"/>
              </a:rPr>
              <a:t>genuine</a:t>
            </a:r>
            <a:r>
              <a:rPr sz="2400" b="1">
                <a:sym typeface="+mn-ea"/>
              </a:rPr>
              <a:t> ones </a:t>
            </a:r>
            <a:r>
              <a:rPr sz="2400" b="1" u="sng">
                <a:sym typeface="+mn-ea"/>
              </a:rPr>
              <a:t>provoke</a:t>
            </a:r>
            <a:r>
              <a:rPr sz="2400" b="1">
                <a:sym typeface="+mn-ea"/>
              </a:rPr>
              <a:t> </a:t>
            </a:r>
            <a:r>
              <a:rPr sz="2400" b="1" u="sng">
                <a:sym typeface="+mn-ea"/>
              </a:rPr>
              <a:t>anticipation</a:t>
            </a:r>
            <a:r>
              <a:rPr sz="2400" b="1">
                <a:sym typeface="+mn-ea"/>
              </a:rPr>
              <a:t>, sadness, joy and trust,</a:t>
            </a:r>
            <a:r>
              <a:rPr sz="2400" b="1">
                <a:solidFill>
                  <a:srgbClr val="0070C0"/>
                </a:solidFill>
                <a:sym typeface="+mn-ea"/>
              </a:rPr>
              <a:t> leading to the rather </a:t>
            </a:r>
            <a:r>
              <a:rPr sz="2400" b="1" u="sng">
                <a:solidFill>
                  <a:srgbClr val="0070C0"/>
                </a:solidFill>
                <a:sym typeface="+mn-ea"/>
              </a:rPr>
              <a:t>depressing</a:t>
            </a:r>
            <a:r>
              <a:rPr sz="2400" b="1">
                <a:solidFill>
                  <a:srgbClr val="0070C0"/>
                </a:solidFill>
                <a:sym typeface="+mn-ea"/>
              </a:rPr>
              <a:t> conclusion</a:t>
            </a:r>
            <a:r>
              <a:rPr sz="2400" b="1">
                <a:sym typeface="+mn-ea"/>
              </a:rPr>
              <a:t> that people prefer to share stories that </a:t>
            </a:r>
            <a:r>
              <a:rPr sz="2400" b="1" u="sng">
                <a:sym typeface="+mn-ea"/>
              </a:rPr>
              <a:t>generate</a:t>
            </a:r>
            <a:r>
              <a:rPr sz="2400" b="1">
                <a:sym typeface="+mn-ea"/>
              </a:rPr>
              <a:t> strong negative reactions. </a:t>
            </a:r>
            <a:endParaRPr sz="2400" b="1">
              <a:sym typeface="+mn-ea"/>
            </a:endParaRPr>
          </a:p>
          <a:p>
            <a:pPr marL="285750" algn="l" fontAlgn="auto">
              <a:lnSpc>
                <a:spcPts val="2760"/>
              </a:lnSpc>
              <a:buClrTx/>
              <a:buSzTx/>
              <a:buFont typeface="Arial" panose="020B0604020202020204" pitchFamily="34" charset="0"/>
            </a:pPr>
            <a:r>
              <a:rPr lang="zh-CN" altLang="en-US" sz="1800" i="1">
                <a:sym typeface="+mn-ea"/>
              </a:rPr>
              <a:t>genuine /ˈdʒenjuɪn/ adj. 真实的，真正的；诚恳的</a:t>
            </a:r>
            <a:endParaRPr lang="zh-CN" altLang="en-US" sz="1800" i="1">
              <a:sym typeface="+mn-ea"/>
            </a:endParaRPr>
          </a:p>
          <a:p>
            <a:pPr marL="285750" algn="l" fontAlgn="auto">
              <a:lnSpc>
                <a:spcPts val="2760"/>
              </a:lnSpc>
              <a:buClrTx/>
              <a:buSzTx/>
              <a:buFont typeface="Arial" panose="020B0604020202020204" pitchFamily="34" charset="0"/>
            </a:pPr>
            <a:r>
              <a:rPr lang="zh-CN" altLang="en-US" sz="1800" i="1">
                <a:sym typeface="+mn-ea"/>
              </a:rPr>
              <a:t>provoke /prəˈvəʊk/ vt. 驱使；激怒；煽动；惹起</a:t>
            </a:r>
            <a:endParaRPr lang="zh-CN" altLang="en-US" sz="1800" i="1">
              <a:sym typeface="+mn-ea"/>
            </a:endParaRPr>
          </a:p>
          <a:p>
            <a:pPr marL="285750" algn="l" fontAlgn="auto">
              <a:lnSpc>
                <a:spcPts val="2760"/>
              </a:lnSpc>
              <a:buClrTx/>
              <a:buSzTx/>
              <a:buFont typeface="Arial" panose="020B0604020202020204" pitchFamily="34" charset="0"/>
            </a:pPr>
            <a:r>
              <a:rPr lang="zh-CN" altLang="en-US" sz="1800" i="1">
                <a:sym typeface="+mn-ea"/>
              </a:rPr>
              <a:t>anticipation /ænˌtɪsɪˈpeɪʃn/n. 预料，预期；盼望，希望</a:t>
            </a:r>
            <a:endParaRPr lang="zh-CN" altLang="en-US" sz="1800" i="1">
              <a:sym typeface="+mn-ea"/>
            </a:endParaRPr>
          </a:p>
          <a:p>
            <a:pPr marL="285750" algn="l" fontAlgn="auto">
              <a:lnSpc>
                <a:spcPts val="2760"/>
              </a:lnSpc>
              <a:buClrTx/>
              <a:buSzTx/>
              <a:buFont typeface="Arial" panose="020B0604020202020204" pitchFamily="34" charset="0"/>
            </a:pPr>
            <a:r>
              <a:rPr lang="zh-CN" altLang="en-US" sz="1800" i="1">
                <a:sym typeface="+mn-ea"/>
              </a:rPr>
              <a:t>depressing /dɪˈpresɪŋ/ adj. 令人沮丧的；造成萧条的；压抑的</a:t>
            </a:r>
            <a:endParaRPr lang="zh-CN" altLang="en-US" sz="1800" i="1">
              <a:sym typeface="+mn-ea"/>
            </a:endParaRPr>
          </a:p>
          <a:p>
            <a:pPr marL="285750" algn="l" fontAlgn="auto">
              <a:lnSpc>
                <a:spcPts val="2760"/>
              </a:lnSpc>
              <a:buClrTx/>
              <a:buSzTx/>
              <a:buFont typeface="Arial" panose="020B0604020202020204" pitchFamily="34" charset="0"/>
            </a:pPr>
            <a:r>
              <a:rPr lang="zh-CN" altLang="en-US" sz="1800" i="1">
                <a:sym typeface="+mn-ea"/>
              </a:rPr>
              <a:t>generate/ˈdʒenəreɪt/ vt. 使形成；发生；生殖；产生物理反应</a:t>
            </a:r>
            <a:endParaRPr lang="zh-CN" altLang="en-US" sz="1800" i="1">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07</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640205" y="309880"/>
            <a:ext cx="2195830" cy="521970"/>
          </a:xfrm>
          <a:prstGeom prst="rect">
            <a:avLst/>
          </a:prstGeom>
          <a:noFill/>
        </p:spPr>
        <p:txBody>
          <a:bodyPr wrap="square" rtlCol="0">
            <a:spAutoFit/>
          </a:bodyPr>
          <a:p>
            <a:r>
              <a:rPr lang="zh-CN" altLang="en-US" sz="2800" b="1" spc="300" dirty="0">
                <a:solidFill>
                  <a:schemeClr val="tx1">
                    <a:lumMod val="75000"/>
                    <a:lumOff val="25000"/>
                  </a:schemeClr>
                </a:solidFill>
              </a:rPr>
              <a:t>结论；结果</a:t>
            </a:r>
            <a:endParaRPr lang="zh-CN" altLang="en-US" sz="2800" b="1" spc="300" dirty="0">
              <a:solidFill>
                <a:schemeClr val="tx1">
                  <a:lumMod val="75000"/>
                  <a:lumOff val="25000"/>
                </a:schemeClr>
              </a:solidFill>
            </a:endParaRPr>
          </a:p>
        </p:txBody>
      </p:sp>
      <p:sp>
        <p:nvSpPr>
          <p:cNvPr id="13" name="矩形 12"/>
          <p:cNvSpPr/>
          <p:nvPr/>
        </p:nvSpPr>
        <p:spPr>
          <a:xfrm>
            <a:off x="3987396" y="40094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215130" y="309880"/>
            <a:ext cx="3623945" cy="521970"/>
          </a:xfrm>
          <a:prstGeom prst="rect">
            <a:avLst/>
          </a:prstGeom>
        </p:spPr>
        <p:txBody>
          <a:bodyPr wrap="square">
            <a:spAutoFit/>
          </a:bodyPr>
          <a:p>
            <a:pPr algn="l"/>
            <a:r>
              <a:rPr lang="en-US" altLang="zh-CN" sz="2800" b="1" dirty="0" smtClean="0">
                <a:solidFill>
                  <a:schemeClr val="tx1">
                    <a:lumMod val="75000"/>
                    <a:lumOff val="25000"/>
                  </a:schemeClr>
                </a:solidFill>
              </a:rPr>
              <a:t> ending; result</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311150" y="1057275"/>
          <a:ext cx="11659870" cy="5547995"/>
        </p:xfrm>
        <a:graphic>
          <a:graphicData uri="http://schemas.openxmlformats.org/drawingml/2006/table">
            <a:tbl>
              <a:tblPr firstRow="1" bandRow="1">
                <a:tableStyleId>{5C22544A-7EE6-4342-B048-85BDC9FD1C3A}</a:tableStyleId>
              </a:tblPr>
              <a:tblGrid>
                <a:gridCol w="3670300"/>
                <a:gridCol w="7989570"/>
              </a:tblGrid>
              <a:tr h="927100">
                <a:tc gridSpan="2">
                  <a:txBody>
                    <a:bodyPr/>
                    <a:p>
                      <a:pPr>
                        <a:buNone/>
                      </a:pPr>
                      <a:endParaRPr lang="zh-CN" altLang="en-US"/>
                    </a:p>
                  </a:txBody>
                  <a:tcPr>
                    <a:solidFill>
                      <a:schemeClr val="accent2">
                        <a:lumMod val="50000"/>
                      </a:schemeClr>
                    </a:solidFill>
                  </a:tcPr>
                </a:tc>
                <a:tc hMerge="1">
                  <a:tcPr/>
                </a:tc>
              </a:tr>
              <a:tr h="4620895">
                <a:tc>
                  <a:txBody>
                    <a:bodyPr/>
                    <a:p>
                      <a:pPr fontAlgn="auto">
                        <a:lnSpc>
                          <a:spcPts val="3580"/>
                        </a:lnSpc>
                        <a:buNone/>
                      </a:pPr>
                      <a:r>
                        <a:rPr lang="en-US" sz="2400"/>
                        <a:t>9. </a:t>
                      </a:r>
                      <a:r>
                        <a:rPr sz="2400"/>
                        <a:t>目的是达到动态平衡。公众的权益是其存在的</a:t>
                      </a:r>
                      <a:r>
                        <a:rPr sz="2400">
                          <a:sym typeface="+mn-ea"/>
                        </a:rPr>
                        <a:t>逻辑前提</a:t>
                      </a:r>
                      <a:r>
                        <a:rPr sz="2400">
                          <a:sym typeface="+mn-ea"/>
                        </a:rPr>
                        <a:t>和最终归宿。</a:t>
                      </a:r>
                      <a:endParaRPr sz="2400">
                        <a:sym typeface="+mn-ea"/>
                      </a:endParaRPr>
                    </a:p>
                    <a:p>
                      <a:pPr fontAlgn="auto">
                        <a:lnSpc>
                          <a:spcPts val="3580"/>
                        </a:lnSpc>
                        <a:buNone/>
                      </a:pPr>
                      <a:r>
                        <a:rPr lang="en-US" sz="2400"/>
                        <a:t>10. </a:t>
                      </a:r>
                      <a:r>
                        <a:rPr sz="2400"/>
                        <a:t>他简短的结语让我们从精神和理性的角度思考贫困和好战之间的联系。</a:t>
                      </a:r>
                      <a:endParaRPr sz="2400"/>
                    </a:p>
                  </a:txBody>
                  <a:tcPr/>
                </a:tc>
                <a:tc>
                  <a:txBody>
                    <a:bodyPr/>
                    <a:p>
                      <a:pPr>
                        <a:buNone/>
                      </a:pPr>
                      <a:endParaRPr lang="zh-CN" altLang="en-US"/>
                    </a:p>
                  </a:txBody>
                  <a:tcPr/>
                </a:tc>
              </a:tr>
            </a:tbl>
          </a:graphicData>
        </a:graphic>
      </p:graphicFrame>
      <p:sp>
        <p:nvSpPr>
          <p:cNvPr id="15" name="文本框 14"/>
          <p:cNvSpPr txBox="1"/>
          <p:nvPr/>
        </p:nvSpPr>
        <p:spPr>
          <a:xfrm>
            <a:off x="335915" y="1057275"/>
            <a:ext cx="1163510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ultimateness </a:t>
            </a:r>
            <a:r>
              <a:rPr lang="en-US" sz="1600" b="1" i="1">
                <a:solidFill>
                  <a:schemeClr val="bg1"/>
                </a:solidFill>
                <a:latin typeface="Times New Roman" panose="02020603050405020304" pitchFamily="18" charset="0"/>
                <a:cs typeface="Times New Roman" panose="02020603050405020304" pitchFamily="18" charset="0"/>
                <a:sym typeface="+mn-ea"/>
              </a:rPr>
              <a:t>n. 结论；终结 </a:t>
            </a:r>
            <a:r>
              <a:rPr lang="en-US" sz="2800" b="1">
                <a:solidFill>
                  <a:schemeClr val="bg1"/>
                </a:solidFill>
                <a:latin typeface="Times New Roman" panose="02020603050405020304" pitchFamily="18" charset="0"/>
                <a:cs typeface="Times New Roman" panose="02020603050405020304" pitchFamily="18" charset="0"/>
                <a:sym typeface="+mn-ea"/>
              </a:rPr>
              <a:t>→ </a:t>
            </a:r>
            <a:r>
              <a:rPr lang="en-US" sz="2800" b="1">
                <a:solidFill>
                  <a:schemeClr val="bg1"/>
                </a:solidFill>
                <a:latin typeface="Times New Roman" panose="02020603050405020304" pitchFamily="18" charset="0"/>
                <a:cs typeface="Times New Roman" panose="02020603050405020304" pitchFamily="18" charset="0"/>
                <a:sym typeface="+mn-ea"/>
              </a:rPr>
              <a:t>ultimate</a:t>
            </a:r>
            <a:r>
              <a:rPr lang="en-US" sz="1600" b="1" i="1">
                <a:solidFill>
                  <a:schemeClr val="bg1"/>
                </a:solidFill>
                <a:latin typeface="Times New Roman" panose="02020603050405020304" pitchFamily="18" charset="0"/>
                <a:cs typeface="Times New Roman" panose="02020603050405020304" pitchFamily="18" charset="0"/>
                <a:sym typeface="+mn-ea"/>
              </a:rPr>
              <a:t>/ˈʌltɪmət/adj. 最终的；极限的；根本的  n. 终极；根本；基本原则 </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peroration </a:t>
            </a:r>
            <a:r>
              <a:rPr lang="en-US" sz="1600" b="1" i="1">
                <a:solidFill>
                  <a:schemeClr val="bg1"/>
                </a:solidFill>
                <a:latin typeface="Times New Roman" panose="02020603050405020304" pitchFamily="18" charset="0"/>
                <a:cs typeface="Times New Roman" panose="02020603050405020304" pitchFamily="18" charset="0"/>
                <a:sym typeface="+mn-ea"/>
              </a:rPr>
              <a:t>/ˌperəˈreɪʃn/ n. 结束语；结论</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032885" y="3917315"/>
            <a:ext cx="7983855" cy="2584450"/>
          </a:xfrm>
          <a:prstGeom prst="rect">
            <a:avLst/>
          </a:prstGeom>
          <a:noFill/>
        </p:spPr>
        <p:txBody>
          <a:bodyPr wrap="square" rtlCol="0" anchor="t">
            <a:spAutoFit/>
          </a:bodyPr>
          <a:p>
            <a:r>
              <a:rPr lang="en-US" sz="2400" b="1">
                <a:sym typeface="+mn-ea"/>
              </a:rPr>
              <a:t>10</a:t>
            </a:r>
            <a:r>
              <a:rPr sz="2400" b="1">
                <a:sym typeface="+mn-ea"/>
              </a:rPr>
              <a:t>. His brief </a:t>
            </a:r>
            <a:r>
              <a:rPr sz="2400" b="1">
                <a:solidFill>
                  <a:srgbClr val="0070C0"/>
                </a:solidFill>
                <a:sym typeface="+mn-ea"/>
              </a:rPr>
              <a:t>peroration</a:t>
            </a:r>
            <a:r>
              <a:rPr sz="2400" b="1">
                <a:sym typeface="+mn-ea"/>
              </a:rPr>
              <a:t> </a:t>
            </a:r>
            <a:r>
              <a:rPr sz="2400" b="1" u="sng">
                <a:sym typeface="+mn-ea"/>
              </a:rPr>
              <a:t>b</a:t>
            </a:r>
            <a:r>
              <a:rPr lang="en-US" sz="2400" b="1" u="sng">
                <a:sym typeface="+mn-ea"/>
              </a:rPr>
              <a:t>i</a:t>
            </a:r>
            <a:r>
              <a:rPr sz="2400" b="1" u="sng">
                <a:sym typeface="+mn-ea"/>
              </a:rPr>
              <a:t>d</a:t>
            </a:r>
            <a:r>
              <a:rPr sz="2400" b="1">
                <a:sym typeface="+mn-ea"/>
              </a:rPr>
              <a:t> us think of the connection between</a:t>
            </a:r>
            <a:r>
              <a:rPr sz="2400" b="1" u="sng">
                <a:sym typeface="+mn-ea"/>
              </a:rPr>
              <a:t> deprivation</a:t>
            </a:r>
            <a:r>
              <a:rPr sz="2400" b="1">
                <a:sym typeface="+mn-ea"/>
              </a:rPr>
              <a:t> and </a:t>
            </a:r>
            <a:r>
              <a:rPr sz="2400" b="1" u="sng">
                <a:sym typeface="+mn-ea"/>
              </a:rPr>
              <a:t>belligerence</a:t>
            </a:r>
            <a:r>
              <a:rPr sz="2400" b="1">
                <a:sym typeface="+mn-ea"/>
              </a:rPr>
              <a:t> from </a:t>
            </a:r>
            <a:r>
              <a:rPr sz="2400" b="1" u="sng">
                <a:sym typeface="+mn-ea"/>
              </a:rPr>
              <a:t>ethos</a:t>
            </a:r>
            <a:r>
              <a:rPr sz="2400" b="1">
                <a:sym typeface="+mn-ea"/>
              </a:rPr>
              <a:t> and </a:t>
            </a:r>
            <a:r>
              <a:rPr sz="2400" b="1" u="sng">
                <a:sym typeface="+mn-ea"/>
              </a:rPr>
              <a:t>logos</a:t>
            </a:r>
            <a:r>
              <a:rPr sz="2400" b="1">
                <a:sym typeface="+mn-ea"/>
              </a:rPr>
              <a:t>.</a:t>
            </a:r>
            <a:endParaRPr sz="2400" b="1">
              <a:sym typeface="+mn-ea"/>
            </a:endParaRPr>
          </a:p>
          <a:p>
            <a:pPr marL="285750" indent="-285750">
              <a:buFont typeface="Arial" panose="020B0604020202020204" pitchFamily="34" charset="0"/>
              <a:buChar char="•"/>
            </a:pPr>
            <a:r>
              <a:rPr lang="zh-CN" altLang="en-US" sz="1800" i="1">
                <a:sym typeface="+mn-ea"/>
              </a:rPr>
              <a:t>bid /beɪd/ v. 命令； 出价；努力尝试 ; 力求获得</a:t>
            </a:r>
            <a:endParaRPr lang="zh-CN" altLang="en-US" sz="1800" i="1">
              <a:sym typeface="+mn-ea"/>
            </a:endParaRPr>
          </a:p>
          <a:p>
            <a:pPr marL="285750" indent="-285750">
              <a:buFont typeface="Arial" panose="020B0604020202020204" pitchFamily="34" charset="0"/>
              <a:buChar char="•"/>
            </a:pPr>
            <a:r>
              <a:rPr lang="zh-CN" altLang="en-US" sz="1800" i="1">
                <a:sym typeface="+mn-ea"/>
              </a:rPr>
              <a:t>deprivation /ˌdeprɪˈveɪʃn/ n. 剥夺；损失；免职；匮乏；贫困</a:t>
            </a:r>
            <a:endParaRPr lang="zh-CN" altLang="en-US" sz="1800" i="1">
              <a:sym typeface="+mn-ea"/>
            </a:endParaRPr>
          </a:p>
          <a:p>
            <a:pPr marL="285750" indent="-285750">
              <a:buFont typeface="Arial" panose="020B0604020202020204" pitchFamily="34" charset="0"/>
              <a:buChar char="•"/>
            </a:pPr>
            <a:r>
              <a:rPr lang="zh-CN" altLang="en-US" sz="1800" i="1">
                <a:sym typeface="+mn-ea"/>
              </a:rPr>
              <a:t>belligerence /bəˈlɪdʒərəns/ n. 斗争性；好战性；交战</a:t>
            </a:r>
            <a:endParaRPr lang="zh-CN" altLang="en-US" sz="1800" i="1">
              <a:sym typeface="+mn-ea"/>
            </a:endParaRPr>
          </a:p>
          <a:p>
            <a:pPr marL="285750" indent="-285750">
              <a:buFont typeface="Arial" panose="020B0604020202020204" pitchFamily="34" charset="0"/>
              <a:buChar char="•"/>
            </a:pPr>
            <a:r>
              <a:rPr lang="zh-CN" altLang="en-US" sz="1800" i="1">
                <a:sym typeface="+mn-ea"/>
              </a:rPr>
              <a:t>ethos /ˈiːθɒs/ n. 民族精神；气质；社会思潮</a:t>
            </a:r>
            <a:endParaRPr lang="zh-CN" altLang="en-US" sz="1800" i="1">
              <a:sym typeface="+mn-ea"/>
            </a:endParaRPr>
          </a:p>
          <a:p>
            <a:pPr marL="285750" indent="-285750">
              <a:buFont typeface="Arial" panose="020B0604020202020204" pitchFamily="34" charset="0"/>
              <a:buChar char="•"/>
            </a:pPr>
            <a:r>
              <a:rPr lang="zh-CN" altLang="en-US" sz="1800" i="1">
                <a:sym typeface="+mn-ea"/>
              </a:rPr>
              <a:t>logos /'lɒɡəʊs/ n. 理性；理法</a:t>
            </a:r>
            <a:endParaRPr lang="zh-CN" altLang="en-US" sz="1800" i="1">
              <a:sym typeface="+mn-ea"/>
            </a:endParaRPr>
          </a:p>
        </p:txBody>
      </p:sp>
      <p:sp>
        <p:nvSpPr>
          <p:cNvPr id="2" name="文本框 1"/>
          <p:cNvSpPr txBox="1"/>
          <p:nvPr/>
        </p:nvSpPr>
        <p:spPr>
          <a:xfrm>
            <a:off x="4032885" y="2010410"/>
            <a:ext cx="7938135" cy="1906905"/>
          </a:xfrm>
          <a:prstGeom prst="rect">
            <a:avLst/>
          </a:prstGeom>
          <a:noFill/>
        </p:spPr>
        <p:txBody>
          <a:bodyPr wrap="square" rtlCol="0" anchor="t">
            <a:spAutoFit/>
          </a:bodyPr>
          <a:p>
            <a:r>
              <a:rPr lang="en-US" sz="2400" b="1"/>
              <a:t>9. </a:t>
            </a:r>
            <a:r>
              <a:rPr sz="2400" b="1"/>
              <a:t>The aim is to attain the </a:t>
            </a:r>
            <a:r>
              <a:rPr sz="2400" b="1" u="sng"/>
              <a:t>dynamic</a:t>
            </a:r>
            <a:r>
              <a:rPr sz="2400" b="1"/>
              <a:t> balance. The public's rights and interests are the logical </a:t>
            </a:r>
            <a:r>
              <a:rPr sz="2400" b="1" u="sng"/>
              <a:t>premise</a:t>
            </a:r>
            <a:r>
              <a:rPr sz="2400" b="1"/>
              <a:t> and </a:t>
            </a:r>
            <a:r>
              <a:rPr sz="2400" b="1">
                <a:solidFill>
                  <a:srgbClr val="0070C0"/>
                </a:solidFill>
              </a:rPr>
              <a:t>ultimateness</a:t>
            </a:r>
            <a:r>
              <a:rPr sz="2400" b="1"/>
              <a:t>. </a:t>
            </a:r>
            <a:endParaRPr sz="2400" b="1"/>
          </a:p>
          <a:p>
            <a:pPr marL="285750" algn="l" fontAlgn="auto">
              <a:lnSpc>
                <a:spcPts val="2760"/>
              </a:lnSpc>
              <a:buClrTx/>
              <a:buSzTx/>
              <a:buFont typeface="Arial" panose="020B0604020202020204" pitchFamily="34" charset="0"/>
            </a:pPr>
            <a:r>
              <a:rPr lang="zh-CN" altLang="en-US" sz="1800" i="1"/>
              <a:t>dynamic /daɪˈnæmɪk/ adj. 动态的；动力的；动力学的；有活力的</a:t>
            </a:r>
            <a:endParaRPr lang="zh-CN" altLang="en-US" sz="1800" i="1"/>
          </a:p>
          <a:p>
            <a:pPr marL="285750" algn="l" fontAlgn="auto">
              <a:lnSpc>
                <a:spcPts val="2760"/>
              </a:lnSpc>
              <a:buClrTx/>
              <a:buSzTx/>
              <a:buFont typeface="Arial" panose="020B0604020202020204" pitchFamily="34" charset="0"/>
            </a:pPr>
            <a:r>
              <a:rPr lang="zh-CN" altLang="en-US" sz="1800" i="1"/>
              <a:t>premise /ˈpremɪs/ n. 前提，假定</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6" grpId="0"/>
      <p:bldP spid="6" grpId="1"/>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0" y="-31115"/>
            <a:ext cx="12192000" cy="6318885"/>
          </a:xfrm>
          <a:prstGeom prst="rect">
            <a:avLst/>
          </a:prstGeom>
        </p:spPr>
      </p:pic>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339544" y="47968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a:solidFill>
                <a:sysClr val="windowText" lastClr="000000"/>
              </a:solidFill>
            </a:endParaRPr>
          </a:p>
        </p:txBody>
      </p:sp>
      <p:grpSp>
        <p:nvGrpSpPr>
          <p:cNvPr id="6" name="组合 5"/>
          <p:cNvGrpSpPr/>
          <p:nvPr/>
        </p:nvGrpSpPr>
        <p:grpSpPr>
          <a:xfrm>
            <a:off x="422275" y="1764030"/>
            <a:ext cx="11215370" cy="4524018"/>
            <a:chOff x="1073090" y="1998518"/>
            <a:chExt cx="10045820" cy="3790250"/>
          </a:xfrm>
          <a:solidFill>
            <a:srgbClr val="482E4B"/>
          </a:solidFill>
          <a:effectLst>
            <a:outerShdw blurRad="50800" dist="38100" dir="2700000" algn="tl" rotWithShape="0">
              <a:prstClr val="black">
                <a:alpha val="40000"/>
              </a:prstClr>
            </a:outerShdw>
          </a:effectLst>
        </p:grpSpPr>
        <p:sp>
          <p:nvSpPr>
            <p:cNvPr id="4" name="L 形 3"/>
            <p:cNvSpPr/>
            <p:nvPr/>
          </p:nvSpPr>
          <p:spPr>
            <a:xfrm>
              <a:off x="1073090" y="4913304"/>
              <a:ext cx="5022909" cy="875231"/>
            </a:xfrm>
            <a:prstGeom prst="corner">
              <a:avLst>
                <a:gd name="adj1" fmla="val 9196"/>
                <a:gd name="adj2" fmla="val 9195"/>
              </a:avLst>
            </a:prstGeom>
            <a:solidFill>
              <a:schemeClr val="accent2">
                <a:lumMod val="50000"/>
              </a:schemeClr>
            </a:solidFill>
            <a:ln>
              <a:solidFill>
                <a:srgbClr val="48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L 形 30"/>
            <p:cNvSpPr/>
            <p:nvPr/>
          </p:nvSpPr>
          <p:spPr>
            <a:xfrm flipH="1">
              <a:off x="5924550" y="4927823"/>
              <a:ext cx="5194360" cy="860945"/>
            </a:xfrm>
            <a:prstGeom prst="corner">
              <a:avLst>
                <a:gd name="adj1" fmla="val 9196"/>
                <a:gd name="adj2" fmla="val 9195"/>
              </a:avLst>
            </a:prstGeom>
            <a:solidFill>
              <a:schemeClr val="accent2">
                <a:lumMod val="50000"/>
              </a:schemeClr>
            </a:solidFill>
            <a:ln>
              <a:solidFill>
                <a:srgbClr val="48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L 形 32"/>
            <p:cNvSpPr/>
            <p:nvPr/>
          </p:nvSpPr>
          <p:spPr>
            <a:xfrm flipV="1">
              <a:off x="1073091" y="1998767"/>
              <a:ext cx="3905250" cy="928650"/>
            </a:xfrm>
            <a:prstGeom prst="corner">
              <a:avLst>
                <a:gd name="adj1" fmla="val 9196"/>
                <a:gd name="adj2" fmla="val 9195"/>
              </a:avLst>
            </a:prstGeom>
            <a:solidFill>
              <a:schemeClr val="accent2">
                <a:lumMod val="50000"/>
              </a:schemeClr>
            </a:solidFill>
            <a:ln>
              <a:solidFill>
                <a:srgbClr val="48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L 形 33"/>
            <p:cNvSpPr/>
            <p:nvPr/>
          </p:nvSpPr>
          <p:spPr>
            <a:xfrm flipH="1" flipV="1">
              <a:off x="7213660" y="1998518"/>
              <a:ext cx="3905250" cy="916132"/>
            </a:xfrm>
            <a:prstGeom prst="corner">
              <a:avLst>
                <a:gd name="adj1" fmla="val 9196"/>
                <a:gd name="adj2" fmla="val 9195"/>
              </a:avLst>
            </a:prstGeom>
            <a:solidFill>
              <a:schemeClr val="accent2">
                <a:lumMod val="50000"/>
              </a:schemeClr>
            </a:solidFill>
            <a:ln>
              <a:solidFill>
                <a:srgbClr val="482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678180" y="103505"/>
            <a:ext cx="1517015" cy="824865"/>
          </a:xfrm>
          <a:prstGeom prst="rect">
            <a:avLst/>
          </a:prstGeom>
        </p:spPr>
      </p:pic>
      <p:sp>
        <p:nvSpPr>
          <p:cNvPr id="5" name="矩形 4"/>
          <p:cNvSpPr/>
          <p:nvPr/>
        </p:nvSpPr>
        <p:spPr>
          <a:xfrm>
            <a:off x="2385060" y="437515"/>
            <a:ext cx="3309620"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6753860" y="5260340"/>
            <a:ext cx="4769485" cy="1106805"/>
          </a:xfrm>
          <a:prstGeom prst="rect">
            <a:avLst/>
          </a:prstGeom>
          <a:noFill/>
        </p:spPr>
        <p:txBody>
          <a:bodyPr wrap="square" rtlCol="0">
            <a:spAutoFit/>
          </a:bodyPr>
          <a:lstStyle/>
          <a:p>
            <a:pPr algn="ctr"/>
            <a:r>
              <a:rPr lang="zh-CN" altLang="en-US" sz="6600" b="1" spc="600" dirty="0" smtClean="0">
                <a:solidFill>
                  <a:schemeClr val="tx1">
                    <a:lumMod val="75000"/>
                    <a:lumOff val="25000"/>
                  </a:schemeClr>
                </a:solidFill>
                <a:effectLst>
                  <a:reflection blurRad="6350" stA="50000" endA="300" endPos="50000" dist="29997" dir="5400000" sy="-100000" algn="bl" rotWithShape="0"/>
                </a:effectLst>
              </a:rPr>
              <a:t>T</a:t>
            </a:r>
            <a:r>
              <a:rPr lang="zh-CN" altLang="en-US" sz="6600" b="1" spc="600" dirty="0" smtClean="0">
                <a:solidFill>
                  <a:schemeClr val="accent2">
                    <a:lumMod val="60000"/>
                    <a:lumOff val="40000"/>
                  </a:schemeClr>
                </a:solidFill>
                <a:effectLst>
                  <a:reflection blurRad="6350" stA="50000" endA="300" endPos="50000" dist="29997" dir="5400000" sy="-100000" algn="bl" rotWithShape="0"/>
                </a:effectLst>
              </a:rPr>
              <a:t>H</a:t>
            </a:r>
            <a:r>
              <a:rPr lang="zh-CN" altLang="en-US" sz="6600" b="1" spc="600" dirty="0" smtClean="0">
                <a:solidFill>
                  <a:srgbClr val="002060"/>
                </a:solidFill>
                <a:effectLst>
                  <a:reflection blurRad="6350" stA="50000" endA="300" endPos="50000" dist="29997" dir="5400000" sy="-100000" algn="bl" rotWithShape="0"/>
                </a:effectLst>
              </a:rPr>
              <a:t>A</a:t>
            </a:r>
            <a:r>
              <a:rPr lang="zh-CN" altLang="en-US" sz="6600" b="1" spc="600" dirty="0" smtClean="0">
                <a:solidFill>
                  <a:srgbClr val="FFC000"/>
                </a:solidFill>
                <a:effectLst>
                  <a:reflection blurRad="6350" stA="50000" endA="300" endPos="50000" dist="29997" dir="5400000" sy="-100000" algn="bl" rotWithShape="0"/>
                </a:effectLst>
              </a:rPr>
              <a:t>N</a:t>
            </a:r>
            <a:r>
              <a:rPr lang="zh-CN" altLang="en-US" sz="6600" b="1" spc="600" dirty="0" smtClean="0">
                <a:solidFill>
                  <a:srgbClr val="7030A0"/>
                </a:solidFill>
                <a:effectLst>
                  <a:reflection blurRad="6350" stA="50000" endA="300" endPos="50000" dist="29997" dir="5400000" sy="-100000" algn="bl" rotWithShape="0"/>
                </a:effectLst>
              </a:rPr>
              <a:t>K</a:t>
            </a:r>
            <a:r>
              <a:rPr lang="zh-CN" altLang="en-US" sz="6600" b="1" spc="600" dirty="0" smtClean="0">
                <a:solidFill>
                  <a:srgbClr val="C00000"/>
                </a:solidFill>
                <a:effectLst>
                  <a:reflection blurRad="6350" stA="50000" endA="300" endPos="50000" dist="29997" dir="5400000" sy="-100000" algn="bl" rotWithShape="0"/>
                </a:effectLst>
              </a:rPr>
              <a:t>S</a:t>
            </a:r>
            <a:endParaRPr lang="zh-CN" altLang="en-US" sz="6600" b="1" spc="600" dirty="0" smtClean="0">
              <a:solidFill>
                <a:srgbClr val="C00000"/>
              </a:solidFill>
              <a:effectLst>
                <a:reflection blurRad="6350" stA="50000" endA="300" endPos="50000" dist="29997" dir="5400000" sy="-100000" algn="bl" rotWithShape="0"/>
              </a:effectLst>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95" y="5556885"/>
            <a:ext cx="915035" cy="10020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6" presetClass="entr" presetSubtype="42" fill="hold" grpId="0" nodeType="withEffect">
                                  <p:stCondLst>
                                    <p:cond delay="600"/>
                                  </p:stCondLst>
                                  <p:childTnLst>
                                    <p:set>
                                      <p:cBhvr>
                                        <p:cTn id="9" dur="1" fill="hold">
                                          <p:stCondLst>
                                            <p:cond delay="0"/>
                                          </p:stCondLst>
                                        </p:cTn>
                                        <p:tgtEl>
                                          <p:spTgt spid="9"/>
                                        </p:tgtEl>
                                        <p:attrNameLst>
                                          <p:attrName>style.visibility</p:attrName>
                                        </p:attrNameLst>
                                      </p:cBhvr>
                                      <p:to>
                                        <p:strVal val="visible"/>
                                      </p:to>
                                    </p:set>
                                    <p:animEffect transition="in" filter="barn(outHorizontal)">
                                      <p:cBhvr>
                                        <p:cTn id="10" dur="500"/>
                                        <p:tgtEl>
                                          <p:spTgt spid="9"/>
                                        </p:tgtEl>
                                      </p:cBhvr>
                                    </p:animEffect>
                                  </p:childTnLst>
                                </p:cTn>
                              </p:par>
                              <p:par>
                                <p:cTn id="11" presetID="16" presetClass="entr" presetSubtype="21"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42" presetClass="entr" presetSubtype="0" fill="hold" grpId="0" nodeType="withEffect">
                                  <p:stCondLst>
                                    <p:cond delay="13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anim calcmode="lin" valueType="num">
                                      <p:cBhvr>
                                        <p:cTn id="17" dur="750" fill="hold"/>
                                        <p:tgtEl>
                                          <p:spTgt spid="38"/>
                                        </p:tgtEl>
                                        <p:attrNameLst>
                                          <p:attrName>ppt_x</p:attrName>
                                        </p:attrNameLst>
                                      </p:cBhvr>
                                      <p:tavLst>
                                        <p:tav tm="0">
                                          <p:val>
                                            <p:strVal val="#ppt_x"/>
                                          </p:val>
                                        </p:tav>
                                        <p:tav tm="100000">
                                          <p:val>
                                            <p:strVal val="#ppt_x"/>
                                          </p:val>
                                        </p:tav>
                                      </p:tavLst>
                                    </p:anim>
                                    <p:anim calcmode="lin" valueType="num">
                                      <p:cBhvr>
                                        <p:cTn id="18" dur="750" fill="hold"/>
                                        <p:tgtEl>
                                          <p:spTgt spid="38"/>
                                        </p:tgtEl>
                                        <p:attrNameLst>
                                          <p:attrName>ppt_y</p:attrName>
                                        </p:attrNameLst>
                                      </p:cBhvr>
                                      <p:tavLst>
                                        <p:tav tm="0">
                                          <p:val>
                                            <p:strVal val="#ppt_y+.1"/>
                                          </p:val>
                                        </p:tav>
                                        <p:tav tm="100000">
                                          <p:val>
                                            <p:strVal val="#ppt_y"/>
                                          </p:val>
                                        </p:tav>
                                      </p:tavLst>
                                    </p:anim>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38" grpId="0"/>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6039051"/>
            <a:ext cx="520050" cy="819282"/>
          </a:xfrm>
          <a:prstGeom prst="rect">
            <a:avLst/>
          </a:prstGeom>
        </p:spPr>
      </p:pic>
      <p:sp>
        <p:nvSpPr>
          <p:cNvPr id="3" name="矩形 2"/>
          <p:cNvSpPr/>
          <p:nvPr/>
        </p:nvSpPr>
        <p:spPr>
          <a:xfrm>
            <a:off x="2339544" y="47968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pic>
        <p:nvPicPr>
          <p:cNvPr id="5" name="图片 4"/>
          <p:cNvPicPr>
            <a:picLocks noChangeAspect="1"/>
          </p:cNvPicPr>
          <p:nvPr/>
        </p:nvPicPr>
        <p:blipFill rotWithShape="1">
          <a:blip r:embed="rId2">
            <a:extLst>
              <a:ext uri="{BEBA8EAE-BF5A-486C-A8C5-ECC9F3942E4B}">
                <a14:imgProps xmlns:a14="http://schemas.microsoft.com/office/drawing/2010/main">
                  <a14:imgLayer r:embed="rId3">
                    <a14:imgEffect>
                      <a14:backgroundRemoval t="1130" b="100000" l="0" r="39917">
                        <a14:foregroundMark x1="10187" y1="34463" x2="9563" y2="64407"/>
                        <a14:foregroundMark x1="18295" y1="11864" x2="16424" y2="37288"/>
                        <a14:foregroundMark x1="19751" y1="24294" x2="22453" y2="22599"/>
                        <a14:foregroundMark x1="13306" y1="20339" x2="14761" y2="25424"/>
                        <a14:foregroundMark x1="19335" y1="37288" x2="24532" y2="31638"/>
                        <a14:foregroundMark x1="28274" y1="31638" x2="28274" y2="45763"/>
                        <a14:foregroundMark x1="11850" y1="58192" x2="28690" y2="54237"/>
                        <a14:foregroundMark x1="11642" y1="48588" x2="26819" y2="45763"/>
                        <a14:foregroundMark x1="9563" y1="66102" x2="29730" y2="66667"/>
                        <a14:foregroundMark x1="28898" y1="55367" x2="27651" y2="61582"/>
                        <a14:foregroundMark x1="11227" y1="52542" x2="18295" y2="51977"/>
                        <a14:foregroundMark x1="20582" y1="61582" x2="25156" y2="58192"/>
                        <a14:foregroundMark x1="20166" y1="48588" x2="20166" y2="51412"/>
                        <a14:foregroundMark x1="13306" y1="74011" x2="18295" y2="82486"/>
                        <a14:foregroundMark x1="19751" y1="83616" x2="23909" y2="73446"/>
                      </a14:backgroundRemoval>
                    </a14:imgEffect>
                  </a14:imgLayer>
                </a14:imgProps>
              </a:ext>
            </a:extLst>
          </a:blip>
          <a:srcRect r="60124"/>
          <a:stretch>
            <a:fillRect/>
          </a:stretch>
        </p:blipFill>
        <p:spPr>
          <a:xfrm>
            <a:off x="1203325" y="97790"/>
            <a:ext cx="1136015" cy="824865"/>
          </a:xfrm>
          <a:prstGeom prst="rect">
            <a:avLst/>
          </a:prstGeom>
        </p:spPr>
      </p:pic>
      <p:sp>
        <p:nvSpPr>
          <p:cNvPr id="7" name="矩形 6"/>
          <p:cNvSpPr/>
          <p:nvPr/>
        </p:nvSpPr>
        <p:spPr>
          <a:xfrm>
            <a:off x="2385060" y="437515"/>
            <a:ext cx="3309620" cy="423545"/>
          </a:xfrm>
          <a:prstGeom prst="rect">
            <a:avLst/>
          </a:prstGeom>
        </p:spPr>
        <p:txBody>
          <a:bodyPr wrap="square">
            <a:spAutoFit/>
          </a:bodyPr>
          <a:p>
            <a:pPr algn="ctr">
              <a:lnSpc>
                <a:spcPct val="120000"/>
              </a:lnSpc>
            </a:pPr>
            <a:r>
              <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http://www.sunedu.com</a:t>
            </a:r>
            <a:endParaRPr lang="en-US" altLang="zh-CN" b="1"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圆角矩形 22"/>
          <p:cNvSpPr/>
          <p:nvPr/>
        </p:nvSpPr>
        <p:spPr>
          <a:xfrm>
            <a:off x="310964" y="-45900"/>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nvGrpSpPr>
          <p:cNvPr id="22" name="组合 21"/>
          <p:cNvGrpSpPr/>
          <p:nvPr/>
        </p:nvGrpSpPr>
        <p:grpSpPr>
          <a:xfrm>
            <a:off x="289800" y="-45900"/>
            <a:ext cx="720670" cy="968693"/>
            <a:chOff x="4438980" y="1414639"/>
            <a:chExt cx="720670" cy="968693"/>
          </a:xfrm>
        </p:grpSpPr>
        <p:sp>
          <p:nvSpPr>
            <p:cNvPr id="8" name="圆角矩形 7"/>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sp>
        <p:nvSpPr>
          <p:cNvPr id="2" name="椭圆 1"/>
          <p:cNvSpPr/>
          <p:nvPr/>
        </p:nvSpPr>
        <p:spPr bwMode="auto">
          <a:xfrm>
            <a:off x="2505980" y="2545686"/>
            <a:ext cx="6992180" cy="2156249"/>
          </a:xfrm>
          <a:prstGeom prst="ellipse">
            <a:avLst/>
          </a:prstGeom>
          <a:noFill/>
          <a:ln w="9525" cap="flat">
            <a:solidFill>
              <a:srgbClr val="FFFFFF">
                <a:lumMod val="50000"/>
              </a:srgbClr>
            </a:solidFill>
            <a:prstDash val="dash"/>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91440" tIns="45720" rIns="91440" bIns="45720" numCol="1" anchor="t" anchorCtr="0" compatLnSpc="1"/>
          <a:lstStyle/>
          <a:p>
            <a:endParaRPr lang="zh-CN" altLang="en-US">
              <a:solidFill>
                <a:srgbClr val="4D4D4D"/>
              </a:solidFill>
            </a:endParaRPr>
          </a:p>
        </p:txBody>
      </p:sp>
      <p:sp>
        <p:nvSpPr>
          <p:cNvPr id="4" name="Freeform 6"/>
          <p:cNvSpPr/>
          <p:nvPr/>
        </p:nvSpPr>
        <p:spPr bwMode="auto">
          <a:xfrm>
            <a:off x="3725618" y="2906270"/>
            <a:ext cx="4541902" cy="1401177"/>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4D4D4D">
              <a:lumMod val="20000"/>
              <a:lumOff val="80000"/>
              <a:alpha val="70000"/>
            </a:srgbClr>
          </a:solidFill>
          <a:ln w="17463" cap="flat">
            <a:noFill/>
            <a:prstDash val="solid"/>
            <a:miter lim="800000"/>
          </a:ln>
        </p:spPr>
        <p:txBody>
          <a:bodyPr vert="horz" wrap="square" lIns="91440" tIns="45720" rIns="91440" bIns="45720" numCol="1" anchor="t" anchorCtr="0" compatLnSpc="1"/>
          <a:lstStyle/>
          <a:p>
            <a:endParaRPr lang="zh-CN" altLang="en-US">
              <a:solidFill>
                <a:srgbClr val="4D4D4D"/>
              </a:solidFill>
            </a:endParaRPr>
          </a:p>
        </p:txBody>
      </p:sp>
      <p:sp>
        <p:nvSpPr>
          <p:cNvPr id="26" name="TextBox 52"/>
          <p:cNvSpPr txBox="1"/>
          <p:nvPr/>
        </p:nvSpPr>
        <p:spPr>
          <a:xfrm>
            <a:off x="1066800" y="1536700"/>
            <a:ext cx="2253615" cy="521970"/>
          </a:xfrm>
          <a:prstGeom prst="rect">
            <a:avLst/>
          </a:prstGeom>
          <a:noFill/>
        </p:spPr>
        <p:txBody>
          <a:bodyPr wrap="square">
            <a:spAutoFit/>
          </a:bodyPr>
          <a:lstStyle/>
          <a:p>
            <a:pPr algn="r">
              <a:buFont typeface="Arial" panose="020B0604020202020204" pitchFamily="34" charset="0"/>
              <a:buNone/>
              <a:defRPr/>
            </a:pPr>
            <a:r>
              <a:rPr lang="zh-CN" altLang="en-US" sz="2800" b="1" dirty="0">
                <a:solidFill>
                  <a:schemeClr val="tx1"/>
                </a:solidFill>
                <a:latin typeface="微软雅黑" panose="020B0503020204020204" pitchFamily="34" charset="-122"/>
                <a:ea typeface="微软雅黑" panose="020B0503020204020204" pitchFamily="34" charset="-122"/>
              </a:rPr>
              <a:t>philosophy </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27" name="TextBox 53"/>
          <p:cNvSpPr txBox="1"/>
          <p:nvPr/>
        </p:nvSpPr>
        <p:spPr>
          <a:xfrm>
            <a:off x="404495" y="2045970"/>
            <a:ext cx="2844165" cy="58356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r"/>
            <a:r>
              <a:rPr lang="zh-CN" altLang="en-US" sz="1600" b="1" dirty="0">
                <a:solidFill>
                  <a:schemeClr val="tx1"/>
                </a:solidFill>
                <a:latin typeface="微软雅黑" panose="020B0503020204020204" pitchFamily="34" charset="-122"/>
              </a:rPr>
              <a:t>/fɪ'lɒsəfɪ/ n. </a:t>
            </a:r>
            <a:endParaRPr lang="zh-CN" altLang="en-US" sz="1600" b="1" dirty="0">
              <a:solidFill>
                <a:schemeClr val="tx1"/>
              </a:solidFill>
              <a:latin typeface="微软雅黑" panose="020B0503020204020204" pitchFamily="34" charset="-122"/>
            </a:endParaRPr>
          </a:p>
          <a:p>
            <a:pPr algn="r"/>
            <a:r>
              <a:rPr lang="zh-CN" altLang="en-US" sz="1600" b="1" dirty="0">
                <a:solidFill>
                  <a:schemeClr val="tx1"/>
                </a:solidFill>
                <a:latin typeface="微软雅黑" panose="020B0503020204020204" pitchFamily="34" charset="-122"/>
              </a:rPr>
              <a:t>哲学；哲理；人生观；理念</a:t>
            </a:r>
            <a:endParaRPr lang="zh-CN" altLang="en-US" sz="1600" b="1" dirty="0">
              <a:solidFill>
                <a:schemeClr val="tx1"/>
              </a:solidFill>
              <a:latin typeface="微软雅黑" panose="020B0503020204020204" pitchFamily="34" charset="-122"/>
            </a:endParaRPr>
          </a:p>
        </p:txBody>
      </p:sp>
      <p:sp>
        <p:nvSpPr>
          <p:cNvPr id="28" name="TextBox 54"/>
          <p:cNvSpPr txBox="1"/>
          <p:nvPr/>
        </p:nvSpPr>
        <p:spPr>
          <a:xfrm>
            <a:off x="9270365" y="1647190"/>
            <a:ext cx="2576830" cy="521970"/>
          </a:xfrm>
          <a:prstGeom prst="rect">
            <a:avLst/>
          </a:prstGeom>
          <a:noFill/>
        </p:spPr>
        <p:txBody>
          <a:bodyPr wrap="square">
            <a:spAutoFit/>
          </a:bodyPr>
          <a:lstStyle/>
          <a:p>
            <a:pPr algn="l">
              <a:defRPr/>
            </a:pPr>
            <a:r>
              <a:rPr lang="zh-CN" altLang="en-US" sz="2800" b="1" dirty="0">
                <a:solidFill>
                  <a:schemeClr val="tx1"/>
                </a:solidFill>
                <a:latin typeface="微软雅黑" panose="020B0503020204020204" pitchFamily="34" charset="-122"/>
                <a:ea typeface="微软雅黑" panose="020B0503020204020204" pitchFamily="34" charset="-122"/>
              </a:rPr>
              <a:t>perspective </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29" name="TextBox 55"/>
          <p:cNvSpPr txBox="1"/>
          <p:nvPr/>
        </p:nvSpPr>
        <p:spPr>
          <a:xfrm>
            <a:off x="9512861" y="2169329"/>
            <a:ext cx="2158736" cy="583565"/>
          </a:xfrm>
          <a:prstGeom prst="rect">
            <a:avLst/>
          </a:prstGeom>
          <a:noFill/>
        </p:spPr>
        <p:txBody>
          <a:bodyPr wrap="square">
            <a:spAutoFit/>
          </a:bodyPr>
          <a:lstStyle/>
          <a:p>
            <a:r>
              <a:rPr lang="zh-CN" altLang="en-US" sz="1600" b="1" dirty="0">
                <a:solidFill>
                  <a:schemeClr val="tx1"/>
                </a:solidFill>
                <a:latin typeface="微软雅黑" panose="020B0503020204020204" pitchFamily="34" charset="-122"/>
              </a:rPr>
              <a:t>/pə'spektɪv/ n. </a:t>
            </a:r>
            <a:endParaRPr lang="zh-CN" altLang="en-US" sz="1600" b="1" dirty="0">
              <a:solidFill>
                <a:schemeClr val="tx1"/>
              </a:solidFill>
              <a:latin typeface="微软雅黑" panose="020B0503020204020204" pitchFamily="34" charset="-122"/>
            </a:endParaRPr>
          </a:p>
          <a:p>
            <a:r>
              <a:rPr lang="zh-CN" altLang="en-US" sz="1600" b="1" dirty="0">
                <a:solidFill>
                  <a:schemeClr val="tx1"/>
                </a:solidFill>
                <a:latin typeface="微软雅黑" panose="020B0503020204020204" pitchFamily="34" charset="-122"/>
              </a:rPr>
              <a:t>观点；远景 ；视角</a:t>
            </a:r>
            <a:endParaRPr lang="zh-CN" altLang="en-US" sz="1600" b="1" dirty="0">
              <a:solidFill>
                <a:schemeClr val="tx1"/>
              </a:solidFill>
              <a:latin typeface="微软雅黑" panose="020B0503020204020204" pitchFamily="34" charset="-122"/>
            </a:endParaRPr>
          </a:p>
        </p:txBody>
      </p:sp>
      <p:sp>
        <p:nvSpPr>
          <p:cNvPr id="30" name="TextBox 56"/>
          <p:cNvSpPr txBox="1"/>
          <p:nvPr/>
        </p:nvSpPr>
        <p:spPr>
          <a:xfrm>
            <a:off x="1787879" y="4588980"/>
            <a:ext cx="1597832" cy="398780"/>
          </a:xfrm>
          <a:prstGeom prst="rect">
            <a:avLst/>
          </a:prstGeom>
          <a:noFill/>
        </p:spPr>
        <p:txBody>
          <a:bodyPr wrap="square">
            <a:spAutoFit/>
          </a:bodyPr>
          <a:lstStyle/>
          <a:p>
            <a:pPr algn="r">
              <a:defRPr/>
            </a:pPr>
            <a:r>
              <a:rPr lang="zh-CN" altLang="en-US" sz="2800" b="1" dirty="0">
                <a:latin typeface="微软雅黑" panose="020B0503020204020204" pitchFamily="34" charset="-122"/>
                <a:ea typeface="微软雅黑" panose="020B0503020204020204" pitchFamily="34" charset="-122"/>
              </a:rPr>
              <a:t>angle </a:t>
            </a:r>
            <a:endParaRPr lang="zh-CN" altLang="en-US" sz="2000" b="1" dirty="0">
              <a:solidFill>
                <a:srgbClr val="4D4D4D"/>
              </a:solidFill>
              <a:latin typeface="微软雅黑" panose="020B0503020204020204" pitchFamily="34" charset="-122"/>
              <a:ea typeface="微软雅黑" panose="020B0503020204020204" pitchFamily="34" charset="-122"/>
            </a:endParaRPr>
          </a:p>
        </p:txBody>
      </p:sp>
      <p:sp>
        <p:nvSpPr>
          <p:cNvPr id="31" name="TextBox 57"/>
          <p:cNvSpPr txBox="1"/>
          <p:nvPr/>
        </p:nvSpPr>
        <p:spPr>
          <a:xfrm>
            <a:off x="499105" y="5098447"/>
            <a:ext cx="2900225" cy="583565"/>
          </a:xfrm>
          <a:prstGeom prst="rect">
            <a:avLst/>
          </a:prstGeom>
          <a:noFill/>
        </p:spPr>
        <p:txBody>
          <a:bodyPr wrap="square">
            <a:spAutoFit/>
          </a:bodyPr>
          <a:lstStyle>
            <a:defPPr>
              <a:defRPr lang="zh-CN"/>
            </a:defPPr>
            <a:lvl1pPr algn="just">
              <a:lnSpc>
                <a:spcPct val="100000"/>
              </a:lnSpc>
              <a:buNone/>
              <a:defRPr sz="1600">
                <a:solidFill>
                  <a:srgbClr val="F4F4F4"/>
                </a:solidFill>
                <a:latin typeface="微软雅黑" panose="020B0503020204020204" pitchFamily="34" charset="-122"/>
                <a:ea typeface="微软雅黑" panose="020B0503020204020204" pitchFamily="34" charset="-122"/>
              </a:defRPr>
            </a:lvl1pPr>
          </a:lstStyle>
          <a:p>
            <a:pPr algn="r"/>
            <a:r>
              <a:rPr b="1">
                <a:solidFill>
                  <a:schemeClr val="tx1"/>
                </a:solidFill>
                <a:latin typeface="微软雅黑" panose="020B0503020204020204" pitchFamily="34" charset="-122"/>
              </a:rPr>
              <a:t> /ˈæŋɡl/ n.</a:t>
            </a:r>
            <a:endParaRPr b="1">
              <a:solidFill>
                <a:schemeClr val="tx1"/>
              </a:solidFill>
              <a:latin typeface="微软雅黑" panose="020B0503020204020204" pitchFamily="34" charset="-122"/>
            </a:endParaRPr>
          </a:p>
          <a:p>
            <a:pPr algn="r"/>
            <a:r>
              <a:rPr b="1">
                <a:solidFill>
                  <a:schemeClr val="tx1"/>
                </a:solidFill>
                <a:latin typeface="微软雅黑" panose="020B0503020204020204" pitchFamily="34" charset="-122"/>
              </a:rPr>
              <a:t> 角度；视角；立场</a:t>
            </a:r>
            <a:endParaRPr b="1">
              <a:solidFill>
                <a:schemeClr val="tx1"/>
              </a:solidFill>
              <a:latin typeface="微软雅黑" panose="020B0503020204020204" pitchFamily="34" charset="-122"/>
            </a:endParaRPr>
          </a:p>
        </p:txBody>
      </p:sp>
      <p:sp>
        <p:nvSpPr>
          <p:cNvPr id="32" name="TextBox 61"/>
          <p:cNvSpPr txBox="1"/>
          <p:nvPr/>
        </p:nvSpPr>
        <p:spPr>
          <a:xfrm>
            <a:off x="8267700" y="4702175"/>
            <a:ext cx="2275840" cy="398780"/>
          </a:xfrm>
          <a:prstGeom prst="rect">
            <a:avLst/>
          </a:prstGeom>
          <a:noFill/>
        </p:spPr>
        <p:txBody>
          <a:bodyPr wrap="square">
            <a:spAutoFit/>
          </a:bodyPr>
          <a:lstStyle/>
          <a:p>
            <a:pPr algn="r">
              <a:defRPr/>
            </a:pPr>
            <a:r>
              <a:rPr lang="zh-CN" altLang="en-US" sz="2800" b="1" dirty="0">
                <a:latin typeface="微软雅黑" panose="020B0503020204020204" pitchFamily="34" charset="-122"/>
                <a:ea typeface="微软雅黑" panose="020B0503020204020204" pitchFamily="34" charset="-122"/>
              </a:rPr>
              <a:t>standpoint</a:t>
            </a:r>
            <a:r>
              <a:rPr lang="zh-CN" altLang="en-US" sz="2000" b="1" dirty="0">
                <a:solidFill>
                  <a:srgbClr val="4D4D4D"/>
                </a:solidFill>
                <a:latin typeface="微软雅黑" panose="020B0503020204020204" pitchFamily="34" charset="-122"/>
                <a:ea typeface="微软雅黑" panose="020B0503020204020204" pitchFamily="34" charset="-122"/>
              </a:rPr>
              <a:t> </a:t>
            </a:r>
            <a:endParaRPr lang="zh-CN" altLang="en-US" sz="2000" b="1" dirty="0">
              <a:solidFill>
                <a:srgbClr val="4D4D4D"/>
              </a:solidFill>
              <a:latin typeface="微软雅黑" panose="020B0503020204020204" pitchFamily="34" charset="-122"/>
              <a:ea typeface="微软雅黑" panose="020B0503020204020204" pitchFamily="34" charset="-122"/>
            </a:endParaRPr>
          </a:p>
        </p:txBody>
      </p:sp>
      <p:sp>
        <p:nvSpPr>
          <p:cNvPr id="33" name="TextBox 62"/>
          <p:cNvSpPr txBox="1"/>
          <p:nvPr/>
        </p:nvSpPr>
        <p:spPr>
          <a:xfrm>
            <a:off x="8587561" y="5221472"/>
            <a:ext cx="2864326" cy="337185"/>
          </a:xfrm>
          <a:prstGeom prst="rect">
            <a:avLst/>
          </a:prstGeom>
          <a:noFill/>
        </p:spPr>
        <p:txBody>
          <a:bodyPr wrap="square">
            <a:spAutoFit/>
          </a:bodyPr>
          <a:lstStyle>
            <a:defPPr>
              <a:defRPr lang="zh-CN"/>
            </a:defPPr>
            <a:lvl1pPr>
              <a:defRPr sz="2000">
                <a:solidFill>
                  <a:srgbClr val="4D4D4D"/>
                </a:solidFill>
                <a:latin typeface="微软雅黑" panose="020B0503020204020204" pitchFamily="34" charset="-122"/>
                <a:ea typeface="微软雅黑" panose="020B0503020204020204" pitchFamily="34" charset="-122"/>
              </a:defRPr>
            </a:lvl1pPr>
          </a:lstStyle>
          <a:p>
            <a:r>
              <a:rPr sz="1600" b="1">
                <a:solidFill>
                  <a:schemeClr val="tx1"/>
                </a:solidFill>
                <a:latin typeface="微软雅黑" panose="020B0503020204020204" pitchFamily="34" charset="-122"/>
              </a:rPr>
              <a:t>n. 立场；观点</a:t>
            </a:r>
            <a:endParaRPr sz="1600" b="1">
              <a:solidFill>
                <a:schemeClr val="tx1"/>
              </a:solidFill>
              <a:latin typeface="微软雅黑" panose="020B0503020204020204" pitchFamily="34" charset="-122"/>
            </a:endParaRPr>
          </a:p>
        </p:txBody>
      </p:sp>
      <p:sp>
        <p:nvSpPr>
          <p:cNvPr id="34" name="Freeform 6"/>
          <p:cNvSpPr/>
          <p:nvPr/>
        </p:nvSpPr>
        <p:spPr bwMode="auto">
          <a:xfrm>
            <a:off x="5071706" y="3332099"/>
            <a:ext cx="1882294" cy="580688"/>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vert="horz" wrap="square" lIns="91440" tIns="45720" rIns="91440" bIns="45720" numCol="1" anchor="t" anchorCtr="0" compatLnSpc="1"/>
          <a:lstStyle/>
          <a:p>
            <a:endParaRPr lang="zh-CN" altLang="en-US">
              <a:solidFill>
                <a:srgbClr val="4D4D4D"/>
              </a:solidFill>
            </a:endParaRPr>
          </a:p>
        </p:txBody>
      </p:sp>
      <p:sp>
        <p:nvSpPr>
          <p:cNvPr id="35" name="Freeform 7"/>
          <p:cNvSpPr/>
          <p:nvPr/>
        </p:nvSpPr>
        <p:spPr bwMode="auto">
          <a:xfrm>
            <a:off x="3088625" y="2721655"/>
            <a:ext cx="920305" cy="283487"/>
          </a:xfrm>
          <a:custGeom>
            <a:avLst/>
            <a:gdLst>
              <a:gd name="T0" fmla="*/ 232 w 1301"/>
              <a:gd name="T1" fmla="*/ 71 h 400"/>
              <a:gd name="T2" fmla="*/ 1070 w 1301"/>
              <a:gd name="T3" fmla="*/ 71 h 400"/>
              <a:gd name="T4" fmla="*/ 1070 w 1301"/>
              <a:gd name="T5" fmla="*/ 329 h 400"/>
              <a:gd name="T6" fmla="*/ 232 w 1301"/>
              <a:gd name="T7" fmla="*/ 329 h 400"/>
              <a:gd name="T8" fmla="*/ 232 w 1301"/>
              <a:gd name="T9" fmla="*/ 71 h 400"/>
            </a:gdLst>
            <a:ahLst/>
            <a:cxnLst>
              <a:cxn ang="0">
                <a:pos x="T0" y="T1"/>
              </a:cxn>
              <a:cxn ang="0">
                <a:pos x="T2" y="T3"/>
              </a:cxn>
              <a:cxn ang="0">
                <a:pos x="T4" y="T5"/>
              </a:cxn>
              <a:cxn ang="0">
                <a:pos x="T6" y="T7"/>
              </a:cxn>
              <a:cxn ang="0">
                <a:pos x="T8" y="T9"/>
              </a:cxn>
            </a:cxnLst>
            <a:rect l="0" t="0" r="r" b="b"/>
            <a:pathLst>
              <a:path w="1301" h="400">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solidFill>
            <a:srgbClr val="FFFFFF">
              <a:lumMod val="85000"/>
            </a:srgbClr>
          </a:solidFill>
          <a:ln>
            <a:noFill/>
          </a:ln>
        </p:spPr>
        <p:txBody>
          <a:bodyPr vert="horz" wrap="square" lIns="91440" tIns="45720" rIns="91440" bIns="45720" numCol="1" anchor="t" anchorCtr="0" compatLnSpc="1"/>
          <a:lstStyle/>
          <a:p>
            <a:endParaRPr lang="zh-CN" altLang="en-US">
              <a:solidFill>
                <a:srgbClr val="4D4D4D"/>
              </a:solidFill>
            </a:endParaRPr>
          </a:p>
        </p:txBody>
      </p:sp>
      <p:sp>
        <p:nvSpPr>
          <p:cNvPr id="36" name="Freeform 8"/>
          <p:cNvSpPr/>
          <p:nvPr/>
        </p:nvSpPr>
        <p:spPr bwMode="auto">
          <a:xfrm>
            <a:off x="3088625" y="4241801"/>
            <a:ext cx="920305" cy="281432"/>
          </a:xfrm>
          <a:custGeom>
            <a:avLst/>
            <a:gdLst>
              <a:gd name="T0" fmla="*/ 232 w 1301"/>
              <a:gd name="T1" fmla="*/ 71 h 399"/>
              <a:gd name="T2" fmla="*/ 1070 w 1301"/>
              <a:gd name="T3" fmla="*/ 71 h 399"/>
              <a:gd name="T4" fmla="*/ 1070 w 1301"/>
              <a:gd name="T5" fmla="*/ 328 h 399"/>
              <a:gd name="T6" fmla="*/ 232 w 1301"/>
              <a:gd name="T7" fmla="*/ 328 h 399"/>
              <a:gd name="T8" fmla="*/ 232 w 1301"/>
              <a:gd name="T9" fmla="*/ 71 h 399"/>
            </a:gdLst>
            <a:ahLst/>
            <a:cxnLst>
              <a:cxn ang="0">
                <a:pos x="T0" y="T1"/>
              </a:cxn>
              <a:cxn ang="0">
                <a:pos x="T2" y="T3"/>
              </a:cxn>
              <a:cxn ang="0">
                <a:pos x="T4" y="T5"/>
              </a:cxn>
              <a:cxn ang="0">
                <a:pos x="T6" y="T7"/>
              </a:cxn>
              <a:cxn ang="0">
                <a:pos x="T8" y="T9"/>
              </a:cxn>
            </a:cxnLst>
            <a:rect l="0" t="0" r="r" b="b"/>
            <a:pathLst>
              <a:path w="1301" h="399">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solidFill>
            <a:srgbClr val="FFFFFF">
              <a:lumMod val="85000"/>
            </a:srgbClr>
          </a:solidFill>
          <a:ln>
            <a:noFill/>
          </a:ln>
        </p:spPr>
        <p:txBody>
          <a:bodyPr vert="horz" wrap="square" lIns="91440" tIns="45720" rIns="91440" bIns="45720" numCol="1" anchor="t" anchorCtr="0" compatLnSpc="1"/>
          <a:lstStyle/>
          <a:p>
            <a:endParaRPr lang="zh-CN" altLang="en-US">
              <a:solidFill>
                <a:srgbClr val="4D4D4D"/>
              </a:solidFill>
            </a:endParaRPr>
          </a:p>
        </p:txBody>
      </p:sp>
      <p:sp>
        <p:nvSpPr>
          <p:cNvPr id="37" name="Freeform 9"/>
          <p:cNvSpPr/>
          <p:nvPr/>
        </p:nvSpPr>
        <p:spPr bwMode="auto">
          <a:xfrm>
            <a:off x="8016776" y="4241801"/>
            <a:ext cx="920305" cy="281432"/>
          </a:xfrm>
          <a:custGeom>
            <a:avLst/>
            <a:gdLst>
              <a:gd name="T0" fmla="*/ 232 w 1302"/>
              <a:gd name="T1" fmla="*/ 71 h 399"/>
              <a:gd name="T2" fmla="*/ 1070 w 1302"/>
              <a:gd name="T3" fmla="*/ 71 h 399"/>
              <a:gd name="T4" fmla="*/ 1070 w 1302"/>
              <a:gd name="T5" fmla="*/ 328 h 399"/>
              <a:gd name="T6" fmla="*/ 232 w 1302"/>
              <a:gd name="T7" fmla="*/ 328 h 399"/>
              <a:gd name="T8" fmla="*/ 232 w 1302"/>
              <a:gd name="T9" fmla="*/ 71 h 399"/>
            </a:gdLst>
            <a:ahLst/>
            <a:cxnLst>
              <a:cxn ang="0">
                <a:pos x="T0" y="T1"/>
              </a:cxn>
              <a:cxn ang="0">
                <a:pos x="T2" y="T3"/>
              </a:cxn>
              <a:cxn ang="0">
                <a:pos x="T4" y="T5"/>
              </a:cxn>
              <a:cxn ang="0">
                <a:pos x="T6" y="T7"/>
              </a:cxn>
              <a:cxn ang="0">
                <a:pos x="T8" y="T9"/>
              </a:cxn>
            </a:cxnLst>
            <a:rect l="0" t="0" r="r" b="b"/>
            <a:pathLst>
              <a:path w="1302" h="399">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solidFill>
            <a:srgbClr val="FFFFFF">
              <a:lumMod val="85000"/>
            </a:srgbClr>
          </a:solidFill>
          <a:ln>
            <a:noFill/>
          </a:ln>
        </p:spPr>
        <p:txBody>
          <a:bodyPr vert="horz" wrap="square" lIns="91440" tIns="45720" rIns="91440" bIns="45720" numCol="1" anchor="t" anchorCtr="0" compatLnSpc="1"/>
          <a:lstStyle/>
          <a:p>
            <a:endParaRPr lang="zh-CN" altLang="en-US">
              <a:solidFill>
                <a:srgbClr val="4D4D4D"/>
              </a:solidFill>
            </a:endParaRPr>
          </a:p>
        </p:txBody>
      </p:sp>
      <p:sp>
        <p:nvSpPr>
          <p:cNvPr id="38" name="Freeform 10"/>
          <p:cNvSpPr/>
          <p:nvPr/>
        </p:nvSpPr>
        <p:spPr bwMode="auto">
          <a:xfrm>
            <a:off x="8016776" y="2721655"/>
            <a:ext cx="920305" cy="283487"/>
          </a:xfrm>
          <a:custGeom>
            <a:avLst/>
            <a:gdLst>
              <a:gd name="T0" fmla="*/ 232 w 1302"/>
              <a:gd name="T1" fmla="*/ 71 h 400"/>
              <a:gd name="T2" fmla="*/ 1070 w 1302"/>
              <a:gd name="T3" fmla="*/ 71 h 400"/>
              <a:gd name="T4" fmla="*/ 1070 w 1302"/>
              <a:gd name="T5" fmla="*/ 329 h 400"/>
              <a:gd name="T6" fmla="*/ 232 w 1302"/>
              <a:gd name="T7" fmla="*/ 329 h 400"/>
              <a:gd name="T8" fmla="*/ 232 w 1302"/>
              <a:gd name="T9" fmla="*/ 71 h 400"/>
            </a:gdLst>
            <a:ahLst/>
            <a:cxnLst>
              <a:cxn ang="0">
                <a:pos x="T0" y="T1"/>
              </a:cxn>
              <a:cxn ang="0">
                <a:pos x="T2" y="T3"/>
              </a:cxn>
              <a:cxn ang="0">
                <a:pos x="T4" y="T5"/>
              </a:cxn>
              <a:cxn ang="0">
                <a:pos x="T6" y="T7"/>
              </a:cxn>
              <a:cxn ang="0">
                <a:pos x="T8" y="T9"/>
              </a:cxn>
            </a:cxnLst>
            <a:rect l="0" t="0" r="r" b="b"/>
            <a:pathLst>
              <a:path w="1302" h="400">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solidFill>
            <a:srgbClr val="FFFFFF">
              <a:lumMod val="85000"/>
            </a:srgbClr>
          </a:solidFill>
          <a:ln>
            <a:noFill/>
          </a:ln>
        </p:spPr>
        <p:txBody>
          <a:bodyPr vert="horz" wrap="square" lIns="91440" tIns="45720" rIns="91440" bIns="45720" numCol="1" anchor="t" anchorCtr="0" compatLnSpc="1"/>
          <a:lstStyle/>
          <a:p>
            <a:endParaRPr lang="zh-CN" altLang="en-US">
              <a:solidFill>
                <a:srgbClr val="4D4D4D"/>
              </a:solidFill>
            </a:endParaRPr>
          </a:p>
        </p:txBody>
      </p:sp>
      <p:sp>
        <p:nvSpPr>
          <p:cNvPr id="39" name="Line 11"/>
          <p:cNvSpPr>
            <a:spLocks noChangeShapeType="1"/>
          </p:cNvSpPr>
          <p:nvPr/>
        </p:nvSpPr>
        <p:spPr bwMode="auto">
          <a:xfrm flipH="1">
            <a:off x="3891837" y="3861764"/>
            <a:ext cx="1347589" cy="414958"/>
          </a:xfrm>
          <a:prstGeom prst="line">
            <a:avLst/>
          </a:prstGeom>
          <a:noFill/>
          <a:ln w="9525" cap="flat">
            <a:solidFill>
              <a:srgbClr val="FFFFFF">
                <a:lumMod val="50000"/>
              </a:srgb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4D4D4D"/>
              </a:solidFill>
            </a:endParaRPr>
          </a:p>
        </p:txBody>
      </p:sp>
      <p:sp>
        <p:nvSpPr>
          <p:cNvPr id="40" name="Line 12"/>
          <p:cNvSpPr>
            <a:spLocks noChangeShapeType="1"/>
          </p:cNvSpPr>
          <p:nvPr/>
        </p:nvSpPr>
        <p:spPr bwMode="auto">
          <a:xfrm flipH="1">
            <a:off x="6815038" y="2974327"/>
            <a:ext cx="1298287" cy="400578"/>
          </a:xfrm>
          <a:prstGeom prst="line">
            <a:avLst/>
          </a:prstGeom>
          <a:noFill/>
          <a:ln w="9525" cap="flat">
            <a:solidFill>
              <a:srgbClr val="FFFFFF">
                <a:lumMod val="50000"/>
              </a:srgb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4D4D4D"/>
              </a:solidFill>
            </a:endParaRPr>
          </a:p>
        </p:txBody>
      </p:sp>
      <p:sp>
        <p:nvSpPr>
          <p:cNvPr id="41" name="Line 13"/>
          <p:cNvSpPr>
            <a:spLocks noChangeShapeType="1"/>
          </p:cNvSpPr>
          <p:nvPr/>
        </p:nvSpPr>
        <p:spPr bwMode="auto">
          <a:xfrm flipH="1" flipV="1">
            <a:off x="3891837" y="2974327"/>
            <a:ext cx="1347589" cy="417012"/>
          </a:xfrm>
          <a:prstGeom prst="line">
            <a:avLst/>
          </a:prstGeom>
          <a:noFill/>
          <a:ln w="9525" cap="flat">
            <a:solidFill>
              <a:srgbClr val="FFFFFF">
                <a:lumMod val="50000"/>
              </a:srgb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4D4D4D"/>
              </a:solidFill>
            </a:endParaRPr>
          </a:p>
        </p:txBody>
      </p:sp>
      <p:sp>
        <p:nvSpPr>
          <p:cNvPr id="42" name="Line 14"/>
          <p:cNvSpPr>
            <a:spLocks noChangeShapeType="1"/>
          </p:cNvSpPr>
          <p:nvPr/>
        </p:nvSpPr>
        <p:spPr bwMode="auto">
          <a:xfrm flipH="1" flipV="1">
            <a:off x="6815038" y="3876144"/>
            <a:ext cx="1298287" cy="400578"/>
          </a:xfrm>
          <a:prstGeom prst="line">
            <a:avLst/>
          </a:prstGeom>
          <a:noFill/>
          <a:ln w="9525" cap="flat">
            <a:solidFill>
              <a:srgbClr val="FFFFFF">
                <a:lumMod val="50000"/>
              </a:srgb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4D4D4D"/>
              </a:solidFill>
            </a:endParaRPr>
          </a:p>
        </p:txBody>
      </p:sp>
      <p:grpSp>
        <p:nvGrpSpPr>
          <p:cNvPr id="44" name="组合 43"/>
          <p:cNvGrpSpPr/>
          <p:nvPr/>
        </p:nvGrpSpPr>
        <p:grpSpPr>
          <a:xfrm>
            <a:off x="5407660" y="437515"/>
            <a:ext cx="2893060" cy="3272155"/>
            <a:chOff x="6205538" y="2856647"/>
            <a:chExt cx="1156365" cy="1374775"/>
          </a:xfrm>
          <a:solidFill>
            <a:schemeClr val="accent2">
              <a:lumMod val="50000"/>
            </a:schemeClr>
          </a:solidFill>
          <a:effectLst>
            <a:outerShdw blurRad="76200" dir="13500000" sy="23000" kx="1200000" algn="br" rotWithShape="0">
              <a:prstClr val="black">
                <a:alpha val="20000"/>
              </a:prstClr>
            </a:outerShdw>
          </a:effectLst>
        </p:grpSpPr>
        <p:sp>
          <p:nvSpPr>
            <p:cNvPr id="45" name="Freeform 19"/>
            <p:cNvSpPr/>
            <p:nvPr/>
          </p:nvSpPr>
          <p:spPr bwMode="auto">
            <a:xfrm>
              <a:off x="6280149" y="2856647"/>
              <a:ext cx="1081754" cy="743828"/>
            </a:xfrm>
            <a:custGeom>
              <a:avLst/>
              <a:gdLst>
                <a:gd name="T0" fmla="*/ 976 w 976"/>
                <a:gd name="T1" fmla="*/ 0 h 667"/>
                <a:gd name="T2" fmla="*/ 0 w 976"/>
                <a:gd name="T3" fmla="*/ 0 h 667"/>
                <a:gd name="T4" fmla="*/ 0 w 976"/>
                <a:gd name="T5" fmla="*/ 667 h 667"/>
                <a:gd name="T6" fmla="*/ 976 w 976"/>
                <a:gd name="T7" fmla="*/ 667 h 667"/>
                <a:gd name="T8" fmla="*/ 666 w 976"/>
                <a:gd name="T9" fmla="*/ 334 h 667"/>
                <a:gd name="T10" fmla="*/ 976 w 976"/>
                <a:gd name="T11" fmla="*/ 0 h 667"/>
              </a:gdLst>
              <a:ahLst/>
              <a:cxnLst>
                <a:cxn ang="0">
                  <a:pos x="T0" y="T1"/>
                </a:cxn>
                <a:cxn ang="0">
                  <a:pos x="T2" y="T3"/>
                </a:cxn>
                <a:cxn ang="0">
                  <a:pos x="T4" y="T5"/>
                </a:cxn>
                <a:cxn ang="0">
                  <a:pos x="T6" y="T7"/>
                </a:cxn>
                <a:cxn ang="0">
                  <a:pos x="T8" y="T9"/>
                </a:cxn>
                <a:cxn ang="0">
                  <a:pos x="T10" y="T11"/>
                </a:cxn>
              </a:cxnLst>
              <a:rect l="0" t="0" r="r" b="b"/>
              <a:pathLst>
                <a:path w="976" h="667">
                  <a:moveTo>
                    <a:pt x="976" y="0"/>
                  </a:moveTo>
                  <a:lnTo>
                    <a:pt x="0" y="0"/>
                  </a:lnTo>
                  <a:lnTo>
                    <a:pt x="0" y="667"/>
                  </a:lnTo>
                  <a:lnTo>
                    <a:pt x="976" y="667"/>
                  </a:lnTo>
                  <a:lnTo>
                    <a:pt x="666" y="334"/>
                  </a:lnTo>
                  <a:lnTo>
                    <a:pt x="976" y="0"/>
                  </a:lnTo>
                  <a:close/>
                </a:path>
              </a:pathLst>
            </a:custGeom>
            <a:grpFill/>
            <a:ln w="12700" cap="flat">
              <a:noFill/>
              <a:prstDash val="solid"/>
              <a:miter lim="800000"/>
            </a:ln>
            <a:effectLst/>
          </p:spPr>
          <p:txBody>
            <a:bodyPr vert="horz" wrap="square" lIns="91440" tIns="45720" rIns="91440" bIns="45720" numCol="1" anchor="t" anchorCtr="0" compatLnSpc="1"/>
            <a:lstStyle/>
            <a:p>
              <a:endParaRPr lang="zh-CN" altLang="en-US">
                <a:solidFill>
                  <a:srgbClr val="4D4D4D"/>
                </a:solidFill>
              </a:endParaRPr>
            </a:p>
          </p:txBody>
        </p:sp>
        <p:sp>
          <p:nvSpPr>
            <p:cNvPr id="46" name="Rectangle 20"/>
            <p:cNvSpPr>
              <a:spLocks noChangeArrowheads="1"/>
            </p:cNvSpPr>
            <p:nvPr/>
          </p:nvSpPr>
          <p:spPr bwMode="auto">
            <a:xfrm>
              <a:off x="6205538" y="2856647"/>
              <a:ext cx="53975" cy="1374775"/>
            </a:xfrm>
            <a:prstGeom prst="rect">
              <a:avLst/>
            </a:prstGeom>
            <a:grpFill/>
            <a:ln w="12700" cap="flat">
              <a:noFill/>
              <a:prstDash val="solid"/>
              <a:miter lim="800000"/>
            </a:ln>
            <a:effectLst/>
          </p:spPr>
          <p:txBody>
            <a:bodyPr vert="horz" wrap="square" lIns="91440" tIns="45720" rIns="91440" bIns="45720" numCol="1" anchor="t" anchorCtr="0" compatLnSpc="1"/>
            <a:lstStyle/>
            <a:p>
              <a:endParaRPr lang="zh-CN" altLang="en-US">
                <a:solidFill>
                  <a:srgbClr val="4D4D4D"/>
                </a:solidFill>
              </a:endParaRPr>
            </a:p>
          </p:txBody>
        </p:sp>
      </p:grpSp>
      <p:grpSp>
        <p:nvGrpSpPr>
          <p:cNvPr id="47" name="组合 46"/>
          <p:cNvGrpSpPr/>
          <p:nvPr/>
        </p:nvGrpSpPr>
        <p:grpSpPr>
          <a:xfrm>
            <a:off x="3281231" y="1828656"/>
            <a:ext cx="616941" cy="1018701"/>
            <a:chOff x="8066088" y="2327276"/>
            <a:chExt cx="719137" cy="1187450"/>
          </a:xfrm>
          <a:solidFill>
            <a:schemeClr val="accent2">
              <a:lumMod val="50000"/>
            </a:schemeClr>
          </a:solidFill>
        </p:grpSpPr>
        <p:sp>
          <p:nvSpPr>
            <p:cNvPr id="4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grpFill/>
            <a:ln w="19050" cap="flat">
              <a:solidFill>
                <a:srgbClr val="FFFFFF"/>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49" name="矩形 48"/>
            <p:cNvSpPr/>
            <p:nvPr/>
          </p:nvSpPr>
          <p:spPr>
            <a:xfrm>
              <a:off x="8260327" y="2431982"/>
              <a:ext cx="314289" cy="609892"/>
            </a:xfrm>
            <a:prstGeom prst="rect">
              <a:avLst/>
            </a:prstGeom>
            <a:grpFill/>
          </p:spPr>
          <p:txBody>
            <a:bodyPr wrap="none">
              <a:spAutoFit/>
            </a:bodyPr>
            <a:lstStyle/>
            <a:p>
              <a:r>
                <a:rPr lang="en-US" altLang="zh-CN" sz="2800" dirty="0">
                  <a:solidFill>
                    <a:srgbClr val="FFFFFF"/>
                  </a:solidFill>
                  <a:latin typeface="Lifeline JL" panose="00000400000000000000" pitchFamily="2" charset="0"/>
                  <a:ea typeface="微软雅黑" panose="020B0503020204020204" pitchFamily="34" charset="-122"/>
                </a:rPr>
                <a:t>1</a:t>
              </a:r>
              <a:endParaRPr lang="zh-CN" altLang="en-US" sz="2800" dirty="0">
                <a:solidFill>
                  <a:srgbClr val="FFFFFF"/>
                </a:solidFill>
                <a:latin typeface="Lifeline JL" panose="00000400000000000000" pitchFamily="2" charset="0"/>
                <a:ea typeface="微软雅黑" panose="020B0503020204020204" pitchFamily="34" charset="-122"/>
              </a:endParaRPr>
            </a:p>
          </p:txBody>
        </p:sp>
      </p:grpSp>
      <p:sp>
        <p:nvSpPr>
          <p:cNvPr id="50" name="矩形 49"/>
          <p:cNvSpPr/>
          <p:nvPr/>
        </p:nvSpPr>
        <p:spPr>
          <a:xfrm>
            <a:off x="5593715" y="922655"/>
            <a:ext cx="2132330" cy="953135"/>
          </a:xfrm>
          <a:prstGeom prst="rect">
            <a:avLst/>
          </a:prstGeom>
        </p:spPr>
        <p:txBody>
          <a:bodyPr wrap="square">
            <a:spAutoFit/>
          </a:bodyPr>
          <a:lstStyle/>
          <a:p>
            <a:pPr algn="ctr"/>
            <a:r>
              <a:rPr lang="zh-CN" altLang="en-US" sz="2800" b="1" dirty="0">
                <a:solidFill>
                  <a:srgbClr val="FFFFFF"/>
                </a:solidFill>
                <a:latin typeface="微软雅黑" panose="020B0503020204020204" pitchFamily="34" charset="-122"/>
                <a:ea typeface="微软雅黑" panose="020B0503020204020204" pitchFamily="34" charset="-122"/>
              </a:rPr>
              <a:t>opinion</a:t>
            </a:r>
            <a:endParaRPr lang="zh-CN" altLang="en-US" sz="2800" b="1" dirty="0">
              <a:solidFill>
                <a:srgbClr val="FFFFFF"/>
              </a:solidFill>
              <a:latin typeface="微软雅黑" panose="020B0503020204020204" pitchFamily="34" charset="-122"/>
              <a:ea typeface="微软雅黑" panose="020B0503020204020204" pitchFamily="34" charset="-122"/>
            </a:endParaRPr>
          </a:p>
          <a:p>
            <a:pPr algn="ctr"/>
            <a:r>
              <a:rPr lang="zh-CN" altLang="en-US" sz="2800" b="1" dirty="0">
                <a:solidFill>
                  <a:srgbClr val="FFFFFF"/>
                </a:solidFill>
                <a:latin typeface="微软雅黑" panose="020B0503020204020204" pitchFamily="34" charset="-122"/>
                <a:ea typeface="微软雅黑" panose="020B0503020204020204" pitchFamily="34" charset="-122"/>
              </a:rPr>
              <a:t>观点；理念</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8466808" y="1887711"/>
            <a:ext cx="616941" cy="1018701"/>
            <a:chOff x="8066088" y="2327276"/>
            <a:chExt cx="719137" cy="1187450"/>
          </a:xfrm>
        </p:grpSpPr>
        <p:sp>
          <p:nvSpPr>
            <p:cNvPr id="52"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accent2">
                <a:lumMod val="50000"/>
              </a:schemeClr>
            </a:solidFill>
            <a:ln w="19050" cap="flat">
              <a:solidFill>
                <a:srgbClr val="FFFFFF"/>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53" name="矩形 52"/>
            <p:cNvSpPr/>
            <p:nvPr/>
          </p:nvSpPr>
          <p:spPr>
            <a:xfrm>
              <a:off x="8225872" y="2431982"/>
              <a:ext cx="443217" cy="609892"/>
            </a:xfrm>
            <a:prstGeom prst="rect">
              <a:avLst/>
            </a:prstGeom>
          </p:spPr>
          <p:txBody>
            <a:bodyPr wrap="none">
              <a:spAutoFit/>
            </a:bodyPr>
            <a:lstStyle/>
            <a:p>
              <a:r>
                <a:rPr lang="en-US" altLang="zh-CN" sz="2800" dirty="0">
                  <a:solidFill>
                    <a:srgbClr val="FFFFFF"/>
                  </a:solidFill>
                  <a:latin typeface="Lifeline JL" panose="00000400000000000000" pitchFamily="2" charset="0"/>
                  <a:ea typeface="微软雅黑" panose="020B0503020204020204" pitchFamily="34" charset="-122"/>
                </a:rPr>
                <a:t>2</a:t>
              </a:r>
              <a:endParaRPr lang="zh-CN" altLang="en-US" sz="2800" dirty="0">
                <a:solidFill>
                  <a:srgbClr val="FFFFFF"/>
                </a:solidFill>
                <a:latin typeface="Lifeline JL" panose="00000400000000000000" pitchFamily="2" charset="0"/>
                <a:ea typeface="微软雅黑" panose="020B0503020204020204" pitchFamily="34" charset="-122"/>
              </a:endParaRPr>
            </a:p>
          </p:txBody>
        </p:sp>
      </p:grpSp>
      <p:grpSp>
        <p:nvGrpSpPr>
          <p:cNvPr id="54" name="组合 53"/>
          <p:cNvGrpSpPr/>
          <p:nvPr/>
        </p:nvGrpSpPr>
        <p:grpSpPr>
          <a:xfrm>
            <a:off x="3281231" y="3324264"/>
            <a:ext cx="616941" cy="1018701"/>
            <a:chOff x="8066088" y="2327276"/>
            <a:chExt cx="719137" cy="1187450"/>
          </a:xfrm>
          <a:solidFill>
            <a:schemeClr val="accent2">
              <a:lumMod val="50000"/>
            </a:schemeClr>
          </a:solidFill>
        </p:grpSpPr>
        <p:sp>
          <p:nvSpPr>
            <p:cNvPr id="55"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grpFill/>
            <a:ln w="19050" cap="flat">
              <a:solidFill>
                <a:srgbClr val="FFFFFF"/>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56" name="矩形 55"/>
            <p:cNvSpPr/>
            <p:nvPr/>
          </p:nvSpPr>
          <p:spPr>
            <a:xfrm>
              <a:off x="8203780" y="2431982"/>
              <a:ext cx="446954" cy="609892"/>
            </a:xfrm>
            <a:prstGeom prst="rect">
              <a:avLst/>
            </a:prstGeom>
            <a:grpFill/>
          </p:spPr>
          <p:txBody>
            <a:bodyPr wrap="none">
              <a:spAutoFit/>
            </a:bodyPr>
            <a:lstStyle/>
            <a:p>
              <a:r>
                <a:rPr lang="en-US" altLang="zh-CN" sz="2800" dirty="0">
                  <a:solidFill>
                    <a:srgbClr val="FFFFFF"/>
                  </a:solidFill>
                  <a:latin typeface="Lifeline JL" panose="00000400000000000000" pitchFamily="2" charset="0"/>
                  <a:ea typeface="微软雅黑" panose="020B0503020204020204" pitchFamily="34" charset="-122"/>
                </a:rPr>
                <a:t>3</a:t>
              </a:r>
              <a:endParaRPr lang="zh-CN" altLang="en-US" sz="2800" dirty="0">
                <a:solidFill>
                  <a:srgbClr val="FFFFFF"/>
                </a:solidFill>
                <a:latin typeface="Lifeline JL" panose="00000400000000000000" pitchFamily="2" charset="0"/>
                <a:ea typeface="微软雅黑" panose="020B0503020204020204" pitchFamily="34" charset="-122"/>
              </a:endParaRPr>
            </a:p>
          </p:txBody>
        </p:sp>
      </p:grpSp>
      <p:grpSp>
        <p:nvGrpSpPr>
          <p:cNvPr id="57" name="组合 56"/>
          <p:cNvGrpSpPr/>
          <p:nvPr/>
        </p:nvGrpSpPr>
        <p:grpSpPr>
          <a:xfrm>
            <a:off x="8182963" y="3324264"/>
            <a:ext cx="616941" cy="1018701"/>
            <a:chOff x="8066088" y="2327276"/>
            <a:chExt cx="719137" cy="1187450"/>
          </a:xfrm>
          <a:solidFill>
            <a:schemeClr val="accent2">
              <a:lumMod val="50000"/>
            </a:schemeClr>
          </a:solidFill>
        </p:grpSpPr>
        <p:sp>
          <p:nvSpPr>
            <p:cNvPr id="5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grpFill/>
            <a:ln w="19050" cap="flat">
              <a:solidFill>
                <a:srgbClr val="FFFFFF"/>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rgbClr val="FFFFFF"/>
                </a:solidFill>
                <a:latin typeface="微软雅黑" panose="020B0503020204020204" pitchFamily="34" charset="-122"/>
                <a:ea typeface="微软雅黑" panose="020B0503020204020204" pitchFamily="34" charset="-122"/>
              </a:endParaRPr>
            </a:p>
          </p:txBody>
        </p:sp>
        <p:sp>
          <p:nvSpPr>
            <p:cNvPr id="59" name="矩形 58"/>
            <p:cNvSpPr/>
            <p:nvPr/>
          </p:nvSpPr>
          <p:spPr>
            <a:xfrm>
              <a:off x="8203398" y="2431982"/>
              <a:ext cx="452561" cy="609892"/>
            </a:xfrm>
            <a:prstGeom prst="rect">
              <a:avLst/>
            </a:prstGeom>
            <a:grpFill/>
          </p:spPr>
          <p:txBody>
            <a:bodyPr wrap="none">
              <a:spAutoFit/>
            </a:bodyPr>
            <a:lstStyle/>
            <a:p>
              <a:r>
                <a:rPr lang="en-US" altLang="zh-CN" sz="2800" dirty="0">
                  <a:solidFill>
                    <a:srgbClr val="FFFFFF"/>
                  </a:solidFill>
                  <a:latin typeface="Lifeline JL" panose="00000400000000000000" pitchFamily="2" charset="0"/>
                  <a:ea typeface="微软雅黑" panose="020B0503020204020204" pitchFamily="34" charset="-122"/>
                </a:rPr>
                <a:t>4</a:t>
              </a:r>
              <a:endParaRPr lang="zh-CN" altLang="en-US" sz="2800" dirty="0">
                <a:solidFill>
                  <a:srgbClr val="FFFFFF"/>
                </a:solidFill>
                <a:latin typeface="Lifeline JL" panose="00000400000000000000" pitchFamily="2" charset="0"/>
                <a:ea typeface="微软雅黑" panose="020B0503020204020204"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6" presetClass="entr" presetSubtype="42" fill="hold" grpId="0"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barn(out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7"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287780" y="309880"/>
            <a:ext cx="2192655" cy="521970"/>
          </a:xfrm>
          <a:prstGeom prst="rect">
            <a:avLst/>
          </a:prstGeom>
          <a:noFill/>
        </p:spPr>
        <p:txBody>
          <a:bodyPr wrap="square" rtlCol="0">
            <a:spAutoFit/>
          </a:bodyPr>
          <a:p>
            <a:r>
              <a:rPr lang="zh-CN" altLang="en-US" sz="2800" b="1" spc="300" dirty="0">
                <a:solidFill>
                  <a:schemeClr val="tx1">
                    <a:lumMod val="75000"/>
                    <a:lumOff val="25000"/>
                  </a:schemeClr>
                </a:solidFill>
              </a:rPr>
              <a:t>观点；理念</a:t>
            </a:r>
            <a:endParaRPr lang="zh-CN" altLang="en-US" sz="2800" b="1" spc="300" dirty="0">
              <a:solidFill>
                <a:schemeClr val="tx1">
                  <a:lumMod val="75000"/>
                  <a:lumOff val="25000"/>
                </a:schemeClr>
              </a:solidFill>
            </a:endParaRPr>
          </a:p>
        </p:txBody>
      </p:sp>
      <p:sp>
        <p:nvSpPr>
          <p:cNvPr id="13" name="矩形 12"/>
          <p:cNvSpPr/>
          <p:nvPr/>
        </p:nvSpPr>
        <p:spPr>
          <a:xfrm>
            <a:off x="3575281"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3792251" y="309863"/>
            <a:ext cx="1558925" cy="521970"/>
          </a:xfrm>
          <a:prstGeom prst="rect">
            <a:avLst/>
          </a:prstGeom>
        </p:spPr>
        <p:txBody>
          <a:bodyPr wrap="none">
            <a:spAutoFit/>
          </a:bodyPr>
          <a:p>
            <a:pPr algn="l"/>
            <a:r>
              <a:rPr lang="en-US" altLang="zh-CN" sz="2800" b="1" dirty="0" smtClean="0">
                <a:solidFill>
                  <a:schemeClr val="tx1">
                    <a:lumMod val="75000"/>
                    <a:lumOff val="25000"/>
                  </a:schemeClr>
                </a:solidFill>
              </a:rPr>
              <a:t>opinion</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31140" y="1156970"/>
          <a:ext cx="11687175" cy="5576570"/>
        </p:xfrm>
        <a:graphic>
          <a:graphicData uri="http://schemas.openxmlformats.org/drawingml/2006/table">
            <a:tbl>
              <a:tblPr firstRow="1" bandRow="1">
                <a:tableStyleId>{5C22544A-7EE6-4342-B048-85BDC9FD1C3A}</a:tableStyleId>
              </a:tblPr>
              <a:tblGrid>
                <a:gridCol w="4699635"/>
                <a:gridCol w="6987540"/>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zh-CN" altLang="en-US" sz="2400"/>
                        <a:t>1.(看待事物) 正确/不正确地</a:t>
                      </a:r>
                      <a:endParaRPr lang="zh-CN" altLang="en-US" sz="2400"/>
                    </a:p>
                    <a:p>
                      <a:pPr fontAlgn="auto">
                        <a:lnSpc>
                          <a:spcPts val="3580"/>
                        </a:lnSpc>
                        <a:buNone/>
                      </a:pPr>
                      <a:r>
                        <a:rPr lang="en-US" altLang="zh-CN" sz="2400"/>
                        <a:t>2.</a:t>
                      </a:r>
                      <a:r>
                        <a:rPr lang="zh-CN" altLang="en-US" sz="2400"/>
                        <a:t>从科学的角度来看，麦当劳专门选择红色来激发人们的食欲，选择黄色则更容易识别标志。</a:t>
                      </a:r>
                      <a:endParaRPr lang="zh-CN" altLang="en-US" sz="2400"/>
                    </a:p>
                    <a:p>
                      <a:pPr fontAlgn="auto">
                        <a:lnSpc>
                          <a:spcPts val="3580"/>
                        </a:lnSpc>
                        <a:buNone/>
                      </a:pPr>
                      <a:r>
                        <a:rPr lang="en-US" altLang="zh-CN" sz="2400"/>
                        <a:t>3.</a:t>
                      </a:r>
                      <a:r>
                        <a:rPr lang="zh-CN" altLang="en-US" sz="2400"/>
                        <a:t>经营理念 </a:t>
                      </a:r>
                      <a:r>
                        <a:rPr lang="en-US" altLang="zh-CN" sz="2400"/>
                        <a:t>/</a:t>
                      </a:r>
                      <a:r>
                        <a:rPr lang="zh-CN" altLang="en-US" sz="2400"/>
                        <a:t> 管理哲学 </a:t>
                      </a:r>
                      <a:r>
                        <a:rPr lang="en-US" altLang="zh-CN" sz="2400"/>
                        <a:t>/</a:t>
                      </a:r>
                      <a:r>
                        <a:rPr lang="zh-CN" altLang="en-US" sz="2400"/>
                        <a:t>设计原理</a:t>
                      </a:r>
                      <a:endParaRPr lang="zh-CN" altLang="en-US" sz="2400"/>
                    </a:p>
                    <a:p>
                      <a:pPr fontAlgn="auto">
                        <a:lnSpc>
                          <a:spcPts val="3580"/>
                        </a:lnSpc>
                        <a:buNone/>
                      </a:pPr>
                      <a:r>
                        <a:rPr lang="en-US" altLang="zh-CN" sz="2400"/>
                        <a:t>4</a:t>
                      </a:r>
                      <a:r>
                        <a:rPr lang="zh-CN" altLang="en-US" sz="2400"/>
                        <a:t>.根据色彩理念，麦当劳融入了更多的绿色，使其店面设计更加环保。</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643255" y="1156970"/>
            <a:ext cx="9453245" cy="953135"/>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perspective</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/pə'spektɪv/ n. 观点；远景 </a:t>
            </a:r>
            <a:r>
              <a:rPr lang="zh-CN" altLang="en-US" sz="1600" b="1" i="1">
                <a:solidFill>
                  <a:schemeClr val="bg1"/>
                </a:solidFill>
                <a:latin typeface="Times New Roman" panose="02020603050405020304" pitchFamily="18" charset="0"/>
                <a:cs typeface="Times New Roman" panose="02020603050405020304" pitchFamily="18" charset="0"/>
                <a:sym typeface="+mn-ea"/>
              </a:rPr>
              <a:t>；</a:t>
            </a:r>
            <a:r>
              <a:rPr lang="en-US" sz="1600" b="1" i="1">
                <a:solidFill>
                  <a:schemeClr val="bg1"/>
                </a:solidFill>
                <a:latin typeface="Times New Roman" panose="02020603050405020304" pitchFamily="18" charset="0"/>
                <a:cs typeface="Times New Roman" panose="02020603050405020304" pitchFamily="18" charset="0"/>
                <a:sym typeface="+mn-ea"/>
              </a:rPr>
              <a:t>视角</a:t>
            </a:r>
            <a:r>
              <a:rPr lang="en-US" sz="2800" b="1">
                <a:solidFill>
                  <a:schemeClr val="bg1"/>
                </a:solidFill>
                <a:latin typeface="Times New Roman" panose="02020603050405020304" pitchFamily="18" charset="0"/>
                <a:cs typeface="Times New Roman" panose="02020603050405020304" pitchFamily="18" charset="0"/>
                <a:sym typeface="+mn-ea"/>
              </a:rPr>
              <a:t> </a:t>
            </a:r>
            <a:endParaRPr lang="en-US" sz="2800" b="1">
              <a:solidFill>
                <a:schemeClr val="bg1"/>
              </a:solidFill>
              <a:latin typeface="Times New Roman" panose="02020603050405020304" pitchFamily="18" charset="0"/>
              <a:cs typeface="Times New Roman" panose="02020603050405020304" pitchFamily="18" charset="0"/>
              <a:sym typeface="+mn-ea"/>
            </a:endParaRPr>
          </a:p>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philosophy</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/fɪ'lɒsəfɪ/ n. 哲学；哲理；人生观</a:t>
            </a:r>
            <a:r>
              <a:rPr lang="zh-CN" altLang="en-US" sz="1600" b="1" i="1">
                <a:solidFill>
                  <a:schemeClr val="bg1"/>
                </a:solidFill>
                <a:latin typeface="Times New Roman" panose="02020603050405020304" pitchFamily="18" charset="0"/>
                <a:cs typeface="Times New Roman" panose="02020603050405020304" pitchFamily="18" charset="0"/>
                <a:sym typeface="+mn-ea"/>
              </a:rPr>
              <a:t>；</a:t>
            </a:r>
            <a:r>
              <a:rPr lang="en-US" sz="1600" b="1" i="1">
                <a:solidFill>
                  <a:schemeClr val="bg1"/>
                </a:solidFill>
                <a:latin typeface="Times New Roman" panose="02020603050405020304" pitchFamily="18" charset="0"/>
                <a:cs typeface="Times New Roman" panose="02020603050405020304" pitchFamily="18" charset="0"/>
                <a:sym typeface="+mn-ea"/>
              </a:rPr>
              <a:t>理念</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4956810" y="2673350"/>
            <a:ext cx="6832600" cy="1568450"/>
          </a:xfrm>
          <a:prstGeom prst="rect">
            <a:avLst/>
          </a:prstGeom>
          <a:noFill/>
        </p:spPr>
        <p:txBody>
          <a:bodyPr wrap="square" rtlCol="0" anchor="t">
            <a:spAutoFit/>
          </a:bodyPr>
          <a:p>
            <a:r>
              <a:rPr lang="en-US" altLang="zh-CN" sz="2400" b="1"/>
              <a:t>2</a:t>
            </a:r>
            <a:r>
              <a:rPr lang="zh-CN" altLang="en-US" sz="2400" b="1"/>
              <a:t>. From a scientific </a:t>
            </a:r>
            <a:r>
              <a:rPr sz="2400" b="1">
                <a:solidFill>
                  <a:srgbClr val="0070C0"/>
                </a:solidFill>
              </a:rPr>
              <a:t>perspective</a:t>
            </a:r>
            <a:r>
              <a:rPr lang="zh-CN" altLang="en-US" sz="2400" b="1"/>
              <a:t>, McDonald specifically choose red to motivate people</a:t>
            </a:r>
            <a:r>
              <a:rPr lang="en-US" altLang="zh-CN" sz="2400" b="1"/>
              <a:t>'</a:t>
            </a:r>
            <a:r>
              <a:rPr lang="zh-CN" altLang="en-US" sz="2400" b="1"/>
              <a:t>s appetite and yellow to recognize the logo easily.</a:t>
            </a:r>
            <a:endParaRPr lang="zh-CN" altLang="en-US" sz="2400" b="1"/>
          </a:p>
        </p:txBody>
      </p:sp>
      <p:sp>
        <p:nvSpPr>
          <p:cNvPr id="17" name="文本框 16"/>
          <p:cNvSpPr txBox="1"/>
          <p:nvPr/>
        </p:nvSpPr>
        <p:spPr>
          <a:xfrm>
            <a:off x="4956810" y="4792345"/>
            <a:ext cx="6961505" cy="1568450"/>
          </a:xfrm>
          <a:prstGeom prst="rect">
            <a:avLst/>
          </a:prstGeom>
          <a:noFill/>
        </p:spPr>
        <p:txBody>
          <a:bodyPr wrap="square" rtlCol="0" anchor="t">
            <a:spAutoFit/>
          </a:bodyPr>
          <a:p>
            <a:r>
              <a:rPr lang="en-US" altLang="zh-CN" sz="2400" b="1"/>
              <a:t>4</a:t>
            </a:r>
            <a:r>
              <a:rPr lang="zh-CN" altLang="en-US" sz="2400" b="1"/>
              <a:t>. </a:t>
            </a:r>
            <a:r>
              <a:rPr sz="2400" b="1"/>
              <a:t>According to the color </a:t>
            </a:r>
            <a:r>
              <a:rPr sz="2400" b="1">
                <a:solidFill>
                  <a:srgbClr val="0070C0"/>
                </a:solidFill>
              </a:rPr>
              <a:t>philosophy</a:t>
            </a:r>
            <a:r>
              <a:rPr sz="2400" b="1"/>
              <a:t>, McDonald incorporates more green to make their store designs environmentally friendly .</a:t>
            </a:r>
            <a:endParaRPr sz="2400" b="1"/>
          </a:p>
        </p:txBody>
      </p:sp>
      <p:sp>
        <p:nvSpPr>
          <p:cNvPr id="2" name="文本框 1"/>
          <p:cNvSpPr txBox="1"/>
          <p:nvPr/>
        </p:nvSpPr>
        <p:spPr>
          <a:xfrm>
            <a:off x="4956810" y="4241800"/>
            <a:ext cx="7098665" cy="550545"/>
          </a:xfrm>
          <a:prstGeom prst="rect">
            <a:avLst/>
          </a:prstGeom>
          <a:noFill/>
        </p:spPr>
        <p:txBody>
          <a:bodyPr wrap="square" rtlCol="0" anchor="t">
            <a:spAutoFit/>
          </a:bodyPr>
          <a:p>
            <a:pPr fontAlgn="auto">
              <a:lnSpc>
                <a:spcPts val="3580"/>
              </a:lnSpc>
              <a:buNone/>
            </a:pPr>
            <a:r>
              <a:rPr lang="en-US" sz="2400" b="1"/>
              <a:t>3.</a:t>
            </a:r>
            <a:r>
              <a:rPr sz="2400" b="1"/>
              <a:t>business/ </a:t>
            </a:r>
            <a:r>
              <a:rPr sz="2400" b="1">
                <a:sym typeface="+mn-ea"/>
              </a:rPr>
              <a:t>management/ design </a:t>
            </a:r>
            <a:r>
              <a:rPr sz="2400" b="1">
                <a:solidFill>
                  <a:srgbClr val="0070C0"/>
                </a:solidFill>
              </a:rPr>
              <a:t>philosophy</a:t>
            </a:r>
            <a:endParaRPr lang="zh-CN" altLang="en-US" sz="2400" b="1">
              <a:solidFill>
                <a:srgbClr val="002060"/>
              </a:solidFill>
            </a:endParaRPr>
          </a:p>
        </p:txBody>
      </p:sp>
      <p:sp>
        <p:nvSpPr>
          <p:cNvPr id="4" name="文本框 3"/>
          <p:cNvSpPr txBox="1"/>
          <p:nvPr/>
        </p:nvSpPr>
        <p:spPr>
          <a:xfrm>
            <a:off x="4956810" y="2212975"/>
            <a:ext cx="4994275" cy="460375"/>
          </a:xfrm>
          <a:prstGeom prst="rect">
            <a:avLst/>
          </a:prstGeom>
          <a:noFill/>
        </p:spPr>
        <p:txBody>
          <a:bodyPr wrap="square" rtlCol="0" anchor="t">
            <a:spAutoFit/>
          </a:bodyPr>
          <a:p>
            <a:r>
              <a:rPr lang="en-US" altLang="zh-CN" sz="2400" b="1"/>
              <a:t>1. </a:t>
            </a:r>
            <a:r>
              <a:rPr lang="zh-CN" altLang="en-US" sz="2400" b="1"/>
              <a:t>in/ out of </a:t>
            </a:r>
            <a:r>
              <a:rPr sz="2400" b="1">
                <a:solidFill>
                  <a:srgbClr val="0070C0"/>
                </a:solidFill>
              </a:rPr>
              <a:t>perspective</a:t>
            </a:r>
            <a:endParaRPr lang="zh-CN" altLang="en-US" sz="2400" b="1">
              <a:solidFill>
                <a:srgbClr val="00206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17" grpId="0"/>
      <p:bldP spid="17" grpId="1"/>
      <p:bldP spid="4" grpId="0"/>
      <p:bldP spid="4"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31140" y="1156970"/>
          <a:ext cx="11687175" cy="5306695"/>
        </p:xfrm>
        <a:graphic>
          <a:graphicData uri="http://schemas.openxmlformats.org/drawingml/2006/table">
            <a:tbl>
              <a:tblPr firstRow="1" bandRow="1">
                <a:tableStyleId>{5C22544A-7EE6-4342-B048-85BDC9FD1C3A}</a:tableStyleId>
              </a:tblPr>
              <a:tblGrid>
                <a:gridCol w="4897120"/>
                <a:gridCol w="679005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5.从科学/生理学/心理学角度来说</a:t>
                      </a:r>
                      <a:endParaRPr lang="en-US" altLang="zh-CN" sz="2400"/>
                    </a:p>
                    <a:p>
                      <a:pPr fontAlgn="auto">
                        <a:lnSpc>
                          <a:spcPts val="3580"/>
                        </a:lnSpc>
                        <a:buNone/>
                      </a:pPr>
                      <a:r>
                        <a:rPr lang="en-US" altLang="zh-CN" sz="2400"/>
                        <a:t>6</a:t>
                      </a:r>
                      <a:r>
                        <a:rPr lang="zh-CN" altLang="en-US" sz="2400"/>
                        <a:t>.从健康的角度来看，一些简单的解决方案对我们的听力是有益的，比如戴耳塞，调低音量，限制使用和应用智能手机应用程序来监控。</a:t>
                      </a:r>
                      <a:endParaRPr lang="zh-CN" altLang="en-US" sz="2400"/>
                    </a:p>
                    <a:p>
                      <a:pPr fontAlgn="auto">
                        <a:lnSpc>
                          <a:spcPts val="3580"/>
                        </a:lnSpc>
                        <a:buNone/>
                      </a:pPr>
                      <a:r>
                        <a:rPr lang="en-US" altLang="zh-CN" sz="2400"/>
                        <a:t>7</a:t>
                      </a:r>
                      <a:r>
                        <a:rPr lang="zh-CN" altLang="en-US" sz="2400"/>
                        <a:t>.我们要有这样的人生观: 每种困难都会有解决方法，只要不停地寻找一定会走出困境。</a:t>
                      </a:r>
                      <a:endParaRPr lang="zh-CN" altLang="en-US" sz="2400"/>
                    </a:p>
                    <a:p>
                      <a:pPr fontAlgn="auto">
                        <a:lnSpc>
                          <a:spcPts val="3580"/>
                        </a:lnSpc>
                        <a:buNone/>
                      </a:pP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629285" y="1156970"/>
            <a:ext cx="11159490" cy="953135"/>
          </a:xfrm>
          <a:prstGeom prst="rect">
            <a:avLst/>
          </a:prstGeom>
          <a:noFill/>
        </p:spPr>
        <p:txBody>
          <a:bodyPr wrap="square" rtlCol="0" anchor="t">
            <a:spAutoFit/>
          </a:bodyPr>
          <a:p>
            <a:pPr indent="0" algn="l">
              <a:buNone/>
            </a:pPr>
            <a:r>
              <a:rPr lang="en-US" sz="2800" b="1">
                <a:solidFill>
                  <a:schemeClr val="bg1"/>
                </a:solidFill>
                <a:latin typeface="Times New Roman" panose="02020603050405020304" pitchFamily="18" charset="0"/>
                <a:cs typeface="Times New Roman" panose="02020603050405020304" pitchFamily="18" charset="0"/>
                <a:sym typeface="+mn-ea"/>
              </a:rPr>
              <a:t>angle </a:t>
            </a:r>
            <a:r>
              <a:rPr lang="en-US" sz="1600" b="1" i="1">
                <a:solidFill>
                  <a:schemeClr val="bg1"/>
                </a:solidFill>
                <a:latin typeface="Times New Roman" panose="02020603050405020304" pitchFamily="18" charset="0"/>
                <a:cs typeface="Times New Roman" panose="02020603050405020304" pitchFamily="18" charset="0"/>
                <a:sym typeface="+mn-ea"/>
              </a:rPr>
              <a:t>/ˈæŋɡl/ n. 角度；视角；立场</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lgn="l">
              <a:buNone/>
            </a:pPr>
            <a:r>
              <a:rPr lang="en-US" sz="2800" b="1">
                <a:solidFill>
                  <a:schemeClr val="bg1"/>
                </a:solidFill>
                <a:latin typeface="Times New Roman" panose="02020603050405020304" pitchFamily="18" charset="0"/>
                <a:cs typeface="Times New Roman" panose="02020603050405020304" pitchFamily="18" charset="0"/>
                <a:sym typeface="+mn-ea"/>
              </a:rPr>
              <a:t>perspective</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/pə'spektɪv/ n. 观点；远景 </a:t>
            </a:r>
            <a:r>
              <a:rPr lang="zh-CN" altLang="en-US" sz="1600" b="1" i="1">
                <a:solidFill>
                  <a:schemeClr val="bg1"/>
                </a:solidFill>
                <a:latin typeface="Times New Roman" panose="02020603050405020304" pitchFamily="18" charset="0"/>
                <a:cs typeface="Times New Roman" panose="02020603050405020304" pitchFamily="18" charset="0"/>
                <a:sym typeface="+mn-ea"/>
              </a:rPr>
              <a:t>；</a:t>
            </a:r>
            <a:r>
              <a:rPr lang="en-US" sz="1600" b="1" i="1">
                <a:solidFill>
                  <a:schemeClr val="bg1"/>
                </a:solidFill>
                <a:latin typeface="Times New Roman" panose="02020603050405020304" pitchFamily="18" charset="0"/>
                <a:cs typeface="Times New Roman" panose="02020603050405020304" pitchFamily="18" charset="0"/>
                <a:sym typeface="+mn-ea"/>
              </a:rPr>
              <a:t>视角</a:t>
            </a:r>
            <a:r>
              <a:rPr lang="en-US" sz="2800" b="1">
                <a:solidFill>
                  <a:schemeClr val="bg1"/>
                </a:solidFill>
                <a:latin typeface="Times New Roman" panose="02020603050405020304" pitchFamily="18" charset="0"/>
                <a:cs typeface="Times New Roman" panose="02020603050405020304" pitchFamily="18" charset="0"/>
                <a:sym typeface="+mn-ea"/>
              </a:rPr>
              <a:t>   philosophy</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/fɪ'lɒsəfɪ/ n. 哲学；哲理；人生观</a:t>
            </a:r>
            <a:r>
              <a:rPr lang="zh-CN" altLang="en-US" sz="1600" b="1" i="1">
                <a:solidFill>
                  <a:schemeClr val="bg1"/>
                </a:solidFill>
                <a:latin typeface="Times New Roman" panose="02020603050405020304" pitchFamily="18" charset="0"/>
                <a:cs typeface="Times New Roman" panose="02020603050405020304" pitchFamily="18" charset="0"/>
                <a:sym typeface="+mn-ea"/>
              </a:rPr>
              <a:t>；</a:t>
            </a:r>
            <a:r>
              <a:rPr lang="en-US" sz="1600" b="1" i="1">
                <a:solidFill>
                  <a:schemeClr val="bg1"/>
                </a:solidFill>
                <a:latin typeface="Times New Roman" panose="02020603050405020304" pitchFamily="18" charset="0"/>
                <a:cs typeface="Times New Roman" panose="02020603050405020304" pitchFamily="18" charset="0"/>
                <a:sym typeface="+mn-ea"/>
              </a:rPr>
              <a:t>理念</a:t>
            </a:r>
            <a:endParaRPr lang="en-US" sz="28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093970" y="2957195"/>
            <a:ext cx="6695440" cy="1938020"/>
          </a:xfrm>
          <a:prstGeom prst="rect">
            <a:avLst/>
          </a:prstGeom>
          <a:noFill/>
        </p:spPr>
        <p:txBody>
          <a:bodyPr wrap="square" rtlCol="0" anchor="t">
            <a:spAutoFit/>
          </a:bodyPr>
          <a:p>
            <a:r>
              <a:rPr lang="en-US" sz="2400" b="1"/>
              <a:t>6</a:t>
            </a:r>
            <a:r>
              <a:rPr sz="2400" b="1"/>
              <a:t>. From a healthy </a:t>
            </a:r>
            <a:r>
              <a:rPr sz="2400" b="1">
                <a:solidFill>
                  <a:srgbClr val="0070C0"/>
                </a:solidFill>
              </a:rPr>
              <a:t>perspective</a:t>
            </a:r>
            <a:r>
              <a:rPr sz="2400" b="1"/>
              <a:t>, some easy solutions can be beneficial to our hearing, such as wearing earplugs, turning down the volume, limiting the use and applying smart phone apps to monitor.</a:t>
            </a:r>
            <a:endParaRPr sz="2400" b="1"/>
          </a:p>
        </p:txBody>
      </p:sp>
      <p:sp>
        <p:nvSpPr>
          <p:cNvPr id="17" name="文本框 16"/>
          <p:cNvSpPr txBox="1"/>
          <p:nvPr/>
        </p:nvSpPr>
        <p:spPr>
          <a:xfrm>
            <a:off x="5093970" y="4895215"/>
            <a:ext cx="6824345" cy="1568450"/>
          </a:xfrm>
          <a:prstGeom prst="rect">
            <a:avLst/>
          </a:prstGeom>
          <a:noFill/>
        </p:spPr>
        <p:txBody>
          <a:bodyPr wrap="square" rtlCol="0" anchor="t">
            <a:spAutoFit/>
          </a:bodyPr>
          <a:p>
            <a:r>
              <a:rPr lang="en-US" sz="2400" b="1"/>
              <a:t>7</a:t>
            </a:r>
            <a:r>
              <a:rPr sz="2400" b="1"/>
              <a:t>. We should adopt the </a:t>
            </a:r>
            <a:r>
              <a:rPr sz="2400" b="1">
                <a:solidFill>
                  <a:srgbClr val="0070C0"/>
                </a:solidFill>
              </a:rPr>
              <a:t>philosophy</a:t>
            </a:r>
            <a:r>
              <a:rPr sz="2400" b="1">
                <a:solidFill>
                  <a:srgbClr val="002060"/>
                </a:solidFill>
              </a:rPr>
              <a:t> / </a:t>
            </a:r>
            <a:r>
              <a:rPr sz="2400" b="1">
                <a:solidFill>
                  <a:schemeClr val="tx1"/>
                </a:solidFill>
              </a:rPr>
              <a:t>positive </a:t>
            </a:r>
            <a:r>
              <a:rPr sz="2400" b="1">
                <a:solidFill>
                  <a:srgbClr val="0070C0"/>
                </a:solidFill>
              </a:rPr>
              <a:t>outlook</a:t>
            </a:r>
            <a:r>
              <a:rPr sz="2400" b="1">
                <a:solidFill>
                  <a:srgbClr val="002060"/>
                </a:solidFill>
              </a:rPr>
              <a:t> </a:t>
            </a:r>
            <a:r>
              <a:rPr sz="2400" b="1"/>
              <a:t>that every obstacle has a solution and keep digging until you find a way through. </a:t>
            </a:r>
            <a:endParaRPr sz="2400" b="1"/>
          </a:p>
        </p:txBody>
      </p:sp>
      <p:sp>
        <p:nvSpPr>
          <p:cNvPr id="2" name="文本框 1"/>
          <p:cNvSpPr txBox="1"/>
          <p:nvPr/>
        </p:nvSpPr>
        <p:spPr>
          <a:xfrm>
            <a:off x="1287780" y="309880"/>
            <a:ext cx="2192655" cy="521970"/>
          </a:xfrm>
          <a:prstGeom prst="rect">
            <a:avLst/>
          </a:prstGeom>
          <a:noFill/>
        </p:spPr>
        <p:txBody>
          <a:bodyPr wrap="square" rtlCol="0">
            <a:spAutoFit/>
          </a:bodyPr>
          <a:p>
            <a:r>
              <a:rPr lang="zh-CN" altLang="en-US" sz="2800" b="1" spc="300" dirty="0">
                <a:solidFill>
                  <a:schemeClr val="tx1">
                    <a:lumMod val="75000"/>
                    <a:lumOff val="25000"/>
                  </a:schemeClr>
                </a:solidFill>
              </a:rPr>
              <a:t>观点；理念</a:t>
            </a:r>
            <a:endParaRPr lang="zh-CN" altLang="en-US" sz="2800" b="1" spc="300" dirty="0">
              <a:solidFill>
                <a:schemeClr val="tx1">
                  <a:lumMod val="75000"/>
                  <a:lumOff val="25000"/>
                </a:schemeClr>
              </a:solidFill>
            </a:endParaRPr>
          </a:p>
        </p:txBody>
      </p:sp>
      <p:sp>
        <p:nvSpPr>
          <p:cNvPr id="4" name="矩形 3"/>
          <p:cNvSpPr/>
          <p:nvPr/>
        </p:nvSpPr>
        <p:spPr>
          <a:xfrm>
            <a:off x="3575281"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6" name="矩形 5"/>
          <p:cNvSpPr/>
          <p:nvPr/>
        </p:nvSpPr>
        <p:spPr>
          <a:xfrm>
            <a:off x="3792251" y="309863"/>
            <a:ext cx="1558925" cy="521970"/>
          </a:xfrm>
          <a:prstGeom prst="rect">
            <a:avLst/>
          </a:prstGeom>
        </p:spPr>
        <p:txBody>
          <a:bodyPr wrap="none">
            <a:spAutoFit/>
          </a:bodyPr>
          <a:p>
            <a:pPr algn="l"/>
            <a:r>
              <a:rPr lang="en-US" altLang="zh-CN" sz="2800" b="1" dirty="0" smtClean="0">
                <a:solidFill>
                  <a:schemeClr val="tx1">
                    <a:lumMod val="75000"/>
                    <a:lumOff val="25000"/>
                  </a:schemeClr>
                </a:solidFill>
              </a:rPr>
              <a:t>opinion</a:t>
            </a:r>
            <a:endParaRPr lang="en-US" altLang="zh-CN" sz="2800" b="1" dirty="0" smtClean="0">
              <a:solidFill>
                <a:schemeClr val="tx1">
                  <a:lumMod val="75000"/>
                  <a:lumOff val="25000"/>
                </a:schemeClr>
              </a:solidFill>
            </a:endParaRPr>
          </a:p>
        </p:txBody>
      </p:sp>
      <p:sp>
        <p:nvSpPr>
          <p:cNvPr id="3" name="文本框 2"/>
          <p:cNvSpPr txBox="1"/>
          <p:nvPr/>
        </p:nvSpPr>
        <p:spPr>
          <a:xfrm>
            <a:off x="5136515" y="2110105"/>
            <a:ext cx="6739890" cy="829945"/>
          </a:xfrm>
          <a:prstGeom prst="rect">
            <a:avLst/>
          </a:prstGeom>
          <a:noFill/>
        </p:spPr>
        <p:txBody>
          <a:bodyPr wrap="square" rtlCol="0" anchor="t">
            <a:spAutoFit/>
          </a:bodyPr>
          <a:p>
            <a:r>
              <a:rPr lang="en-US" sz="2400" b="1"/>
              <a:t>5.</a:t>
            </a:r>
            <a:r>
              <a:rPr sz="2400" b="1"/>
              <a:t>from a scientific/ physical/ psychological + </a:t>
            </a:r>
            <a:r>
              <a:rPr sz="2400" b="1">
                <a:solidFill>
                  <a:srgbClr val="0070C0"/>
                </a:solidFill>
              </a:rPr>
              <a:t>perspective</a:t>
            </a:r>
            <a:r>
              <a:rPr sz="2400" b="1">
                <a:solidFill>
                  <a:srgbClr val="002060"/>
                </a:solidFill>
              </a:rPr>
              <a:t>/ </a:t>
            </a:r>
            <a:r>
              <a:rPr sz="2400" b="1">
                <a:solidFill>
                  <a:srgbClr val="0070C0"/>
                </a:solidFill>
              </a:rPr>
              <a:t>angle</a:t>
            </a:r>
            <a:endParaRPr sz="2400" b="1">
              <a:solidFill>
                <a:srgbClr val="00206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6" presetClass="entr" presetSubtype="42" fill="hold" grpId="0" nodeType="withEffect">
                                  <p:stCondLst>
                                    <p:cond delay="600"/>
                                  </p:stCondLst>
                                  <p:childTnLst>
                                    <p:set>
                                      <p:cBhvr>
                                        <p:cTn id="36" dur="1" fill="hold">
                                          <p:stCondLst>
                                            <p:cond delay="0"/>
                                          </p:stCondLst>
                                        </p:cTn>
                                        <p:tgtEl>
                                          <p:spTgt spid="4"/>
                                        </p:tgtEl>
                                        <p:attrNameLst>
                                          <p:attrName>style.visibility</p:attrName>
                                        </p:attrNameLst>
                                      </p:cBhvr>
                                      <p:to>
                                        <p:strVal val="visible"/>
                                      </p:to>
                                    </p:set>
                                    <p:animEffect transition="in" filter="barn(outHorizontal)">
                                      <p:cBhvr>
                                        <p:cTn id="37" dur="500"/>
                                        <p:tgtEl>
                                          <p:spTgt spid="4"/>
                                        </p:tgtEl>
                                      </p:cBhvr>
                                    </p:animEffect>
                                  </p:childTnLst>
                                </p:cTn>
                              </p:par>
                              <p:par>
                                <p:cTn id="38" presetID="17" presetClass="entr" presetSubtype="8" fill="hold" grpId="0" nodeType="withEffect">
                                  <p:stCondLst>
                                    <p:cond delay="800"/>
                                  </p:stCondLst>
                                  <p:childTnLst>
                                    <p:set>
                                      <p:cBhvr>
                                        <p:cTn id="39" dur="1" fill="hold">
                                          <p:stCondLst>
                                            <p:cond delay="0"/>
                                          </p:stCondLst>
                                        </p:cTn>
                                        <p:tgtEl>
                                          <p:spTgt spid="6"/>
                                        </p:tgtEl>
                                        <p:attrNameLst>
                                          <p:attrName>style.visibility</p:attrName>
                                        </p:attrNameLst>
                                      </p:cBhvr>
                                      <p:to>
                                        <p:strVal val="visible"/>
                                      </p:to>
                                    </p:set>
                                    <p:anim calcmode="lin" valueType="num">
                                      <p:cBhvr>
                                        <p:cTn id="40" dur="350" fill="hold"/>
                                        <p:tgtEl>
                                          <p:spTgt spid="6"/>
                                        </p:tgtEl>
                                        <p:attrNameLst>
                                          <p:attrName>ppt_x</p:attrName>
                                        </p:attrNameLst>
                                      </p:cBhvr>
                                      <p:tavLst>
                                        <p:tav tm="0">
                                          <p:val>
                                            <p:strVal val="#ppt_x-#ppt_w/2"/>
                                          </p:val>
                                        </p:tav>
                                        <p:tav tm="100000">
                                          <p:val>
                                            <p:strVal val="#ppt_x"/>
                                          </p:val>
                                        </p:tav>
                                      </p:tavLst>
                                    </p:anim>
                                    <p:anim calcmode="lin" valueType="num">
                                      <p:cBhvr>
                                        <p:cTn id="41" dur="350" fill="hold"/>
                                        <p:tgtEl>
                                          <p:spTgt spid="6"/>
                                        </p:tgtEl>
                                        <p:attrNameLst>
                                          <p:attrName>ppt_y</p:attrName>
                                        </p:attrNameLst>
                                      </p:cBhvr>
                                      <p:tavLst>
                                        <p:tav tm="0">
                                          <p:val>
                                            <p:strVal val="#ppt_y"/>
                                          </p:val>
                                        </p:tav>
                                        <p:tav tm="100000">
                                          <p:val>
                                            <p:strVal val="#ppt_y"/>
                                          </p:val>
                                        </p:tav>
                                      </p:tavLst>
                                    </p:anim>
                                    <p:anim calcmode="lin" valueType="num">
                                      <p:cBhvr>
                                        <p:cTn id="42" dur="350" fill="hold"/>
                                        <p:tgtEl>
                                          <p:spTgt spid="6"/>
                                        </p:tgtEl>
                                        <p:attrNameLst>
                                          <p:attrName>ppt_w</p:attrName>
                                        </p:attrNameLst>
                                      </p:cBhvr>
                                      <p:tavLst>
                                        <p:tav tm="0">
                                          <p:val>
                                            <p:fltVal val="0"/>
                                          </p:val>
                                        </p:tav>
                                        <p:tav tm="100000">
                                          <p:val>
                                            <p:strVal val="#ppt_w"/>
                                          </p:val>
                                        </p:tav>
                                      </p:tavLst>
                                    </p:anim>
                                    <p:anim calcmode="lin" valueType="num">
                                      <p:cBhvr>
                                        <p:cTn id="43" dur="35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2" grpId="0"/>
      <p:bldP spid="4" grpId="0" bldLvl="0" animBg="1"/>
      <p:bldP spid="6" grpId="0"/>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31140" y="1156970"/>
          <a:ext cx="11687175" cy="5306695"/>
        </p:xfrm>
        <a:graphic>
          <a:graphicData uri="http://schemas.openxmlformats.org/drawingml/2006/table">
            <a:tbl>
              <a:tblPr firstRow="1" bandRow="1">
                <a:tableStyleId>{5C22544A-7EE6-4342-B048-85BDC9FD1C3A}</a:tableStyleId>
              </a:tblPr>
              <a:tblGrid>
                <a:gridCol w="4897120"/>
                <a:gridCol w="679005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8.</a:t>
                      </a:r>
                      <a:r>
                        <a:rPr lang="zh-CN" altLang="en-US" sz="2400"/>
                        <a:t>站在人类的立场上</a:t>
                      </a:r>
                      <a:r>
                        <a:rPr lang="en-US" altLang="zh-CN" sz="2400"/>
                        <a:t>/ 从社会的角度出发/ 从进化论的角度/ 从道德立场上说/ 从用户的角度来看/ 从事务处理的角度</a:t>
                      </a:r>
                      <a:endParaRPr lang="en-US" altLang="zh-CN" sz="2400"/>
                    </a:p>
                    <a:p>
                      <a:pPr fontAlgn="auto">
                        <a:lnSpc>
                          <a:spcPts val="3580"/>
                        </a:lnSpc>
                        <a:buNone/>
                      </a:pPr>
                      <a:r>
                        <a:rPr lang="en-US" altLang="zh-CN" sz="2400"/>
                        <a:t>9.</a:t>
                      </a:r>
                      <a:r>
                        <a:rPr lang="zh-CN" altLang="en-US" sz="2400"/>
                        <a:t>站在生态学的角度上，大范围的使用杀虫剂也不是最佳的选择。</a:t>
                      </a:r>
                      <a:endParaRPr lang="zh-CN" altLang="en-US" sz="2400"/>
                    </a:p>
                    <a:p>
                      <a:pPr fontAlgn="auto">
                        <a:lnSpc>
                          <a:spcPts val="3580"/>
                        </a:lnSpc>
                        <a:buNone/>
                      </a:pPr>
                      <a:r>
                        <a:rPr lang="en-US" altLang="zh-CN" sz="2400"/>
                        <a:t>10.</a:t>
                      </a:r>
                      <a:r>
                        <a:rPr lang="zh-CN" altLang="en-US" sz="2400"/>
                        <a:t>针对这一问题,父母应该了解学校的立场,并且作为学校和学生之间的桥梁。</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629285" y="1396365"/>
            <a:ext cx="9453245" cy="521970"/>
          </a:xfrm>
          <a:prstGeom prst="rect">
            <a:avLst/>
          </a:prstGeom>
          <a:noFill/>
        </p:spPr>
        <p:txBody>
          <a:bodyPr wrap="square" rtlCol="0" anchor="t">
            <a:spAutoFit/>
          </a:bodyPr>
          <a:p>
            <a:pPr indent="0">
              <a:buNone/>
            </a:pPr>
            <a:r>
              <a:rPr lang="en-US" sz="2800" b="1">
                <a:solidFill>
                  <a:schemeClr val="bg1"/>
                </a:solidFill>
                <a:latin typeface="Times New Roman" panose="02020603050405020304" pitchFamily="18" charset="0"/>
                <a:cs typeface="Times New Roman" panose="02020603050405020304" pitchFamily="18" charset="0"/>
                <a:sym typeface="+mn-ea"/>
              </a:rPr>
              <a:t>standpoint</a:t>
            </a:r>
            <a:r>
              <a:rPr lang="en-US" sz="2800" b="1" i="1">
                <a:solidFill>
                  <a:schemeClr val="bg1"/>
                </a:solidFill>
                <a:latin typeface="Times New Roman" panose="02020603050405020304" pitchFamily="18" charset="0"/>
                <a:cs typeface="Times New Roman" panose="02020603050405020304" pitchFamily="18" charset="0"/>
                <a:sym typeface="+mn-ea"/>
              </a:rPr>
              <a:t> </a:t>
            </a:r>
            <a:r>
              <a:rPr lang="en-US" sz="1600" b="1" i="1">
                <a:solidFill>
                  <a:schemeClr val="bg1"/>
                </a:solidFill>
                <a:latin typeface="Times New Roman" panose="02020603050405020304" pitchFamily="18" charset="0"/>
                <a:cs typeface="Times New Roman" panose="02020603050405020304" pitchFamily="18" charset="0"/>
                <a:sym typeface="+mn-ea"/>
              </a:rPr>
              <a:t>n. 立场；观点</a:t>
            </a:r>
            <a:endParaRPr lang="en-US" sz="28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094605" y="3696335"/>
            <a:ext cx="6824345" cy="1198880"/>
          </a:xfrm>
          <a:prstGeom prst="rect">
            <a:avLst/>
          </a:prstGeom>
          <a:noFill/>
        </p:spPr>
        <p:txBody>
          <a:bodyPr wrap="square" rtlCol="0" anchor="t">
            <a:spAutoFit/>
          </a:bodyPr>
          <a:p>
            <a:r>
              <a:rPr lang="en-US" sz="2400" b="1"/>
              <a:t>9</a:t>
            </a:r>
            <a:r>
              <a:rPr sz="2400" b="1"/>
              <a:t>. Nor is the large-scale use of pesticides the best option </a:t>
            </a:r>
            <a:r>
              <a:rPr sz="2400" b="1">
                <a:solidFill>
                  <a:srgbClr val="0070C0"/>
                </a:solidFill>
              </a:rPr>
              <a:t>from an ecological standpoint.</a:t>
            </a:r>
            <a:r>
              <a:rPr sz="2400" b="1"/>
              <a:t> </a:t>
            </a:r>
            <a:endParaRPr sz="2400" b="1"/>
          </a:p>
        </p:txBody>
      </p:sp>
      <p:sp>
        <p:nvSpPr>
          <p:cNvPr id="17" name="文本框 16"/>
          <p:cNvSpPr txBox="1"/>
          <p:nvPr/>
        </p:nvSpPr>
        <p:spPr>
          <a:xfrm>
            <a:off x="5094605" y="4895215"/>
            <a:ext cx="6824345" cy="1568450"/>
          </a:xfrm>
          <a:prstGeom prst="rect">
            <a:avLst/>
          </a:prstGeom>
          <a:noFill/>
        </p:spPr>
        <p:txBody>
          <a:bodyPr wrap="square" rtlCol="0" anchor="t">
            <a:spAutoFit/>
          </a:bodyPr>
          <a:p>
            <a:r>
              <a:rPr lang="en-US" sz="2400" b="1"/>
              <a:t>10</a:t>
            </a:r>
            <a:r>
              <a:rPr sz="2400" b="1"/>
              <a:t>. Concerning this issue, parents should understand the school</a:t>
            </a:r>
            <a:r>
              <a:rPr lang="en-US" sz="2400" b="1"/>
              <a:t>'</a:t>
            </a:r>
            <a:r>
              <a:rPr sz="2400" b="1"/>
              <a:t>s </a:t>
            </a:r>
            <a:r>
              <a:rPr sz="2400" b="1">
                <a:solidFill>
                  <a:srgbClr val="0070C0"/>
                </a:solidFill>
              </a:rPr>
              <a:t>standpoint</a:t>
            </a:r>
            <a:r>
              <a:rPr sz="2400" b="1"/>
              <a:t> and act as a bridge between the school and students. </a:t>
            </a:r>
            <a:endParaRPr sz="2400" b="1"/>
          </a:p>
        </p:txBody>
      </p:sp>
      <p:sp>
        <p:nvSpPr>
          <p:cNvPr id="2" name="文本框 1"/>
          <p:cNvSpPr txBox="1"/>
          <p:nvPr/>
        </p:nvSpPr>
        <p:spPr>
          <a:xfrm>
            <a:off x="1287780" y="309880"/>
            <a:ext cx="2192655" cy="521970"/>
          </a:xfrm>
          <a:prstGeom prst="rect">
            <a:avLst/>
          </a:prstGeom>
          <a:noFill/>
        </p:spPr>
        <p:txBody>
          <a:bodyPr wrap="square" rtlCol="0">
            <a:spAutoFit/>
          </a:bodyPr>
          <a:p>
            <a:r>
              <a:rPr lang="zh-CN" altLang="en-US" sz="2800" b="1" spc="300" dirty="0">
                <a:solidFill>
                  <a:schemeClr val="tx1">
                    <a:lumMod val="75000"/>
                    <a:lumOff val="25000"/>
                  </a:schemeClr>
                </a:solidFill>
              </a:rPr>
              <a:t>观点；理念</a:t>
            </a:r>
            <a:endParaRPr lang="zh-CN" altLang="en-US" sz="2800" b="1" spc="300" dirty="0">
              <a:solidFill>
                <a:schemeClr val="tx1">
                  <a:lumMod val="75000"/>
                  <a:lumOff val="25000"/>
                </a:schemeClr>
              </a:solidFill>
            </a:endParaRPr>
          </a:p>
        </p:txBody>
      </p:sp>
      <p:sp>
        <p:nvSpPr>
          <p:cNvPr id="4" name="矩形 3"/>
          <p:cNvSpPr/>
          <p:nvPr/>
        </p:nvSpPr>
        <p:spPr>
          <a:xfrm>
            <a:off x="3575281" y="439679"/>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6" name="矩形 5"/>
          <p:cNvSpPr/>
          <p:nvPr/>
        </p:nvSpPr>
        <p:spPr>
          <a:xfrm>
            <a:off x="3792251" y="309863"/>
            <a:ext cx="1558925" cy="521970"/>
          </a:xfrm>
          <a:prstGeom prst="rect">
            <a:avLst/>
          </a:prstGeom>
        </p:spPr>
        <p:txBody>
          <a:bodyPr wrap="none">
            <a:spAutoFit/>
          </a:bodyPr>
          <a:p>
            <a:pPr algn="l"/>
            <a:r>
              <a:rPr lang="en-US" altLang="zh-CN" sz="2800" b="1" dirty="0" smtClean="0">
                <a:solidFill>
                  <a:schemeClr val="tx1">
                    <a:lumMod val="75000"/>
                    <a:lumOff val="25000"/>
                  </a:schemeClr>
                </a:solidFill>
              </a:rPr>
              <a:t>opinion</a:t>
            </a:r>
            <a:endParaRPr lang="en-US" altLang="zh-CN" sz="2800" b="1" dirty="0" smtClean="0">
              <a:solidFill>
                <a:schemeClr val="tx1">
                  <a:lumMod val="75000"/>
                  <a:lumOff val="25000"/>
                </a:schemeClr>
              </a:solidFill>
            </a:endParaRPr>
          </a:p>
        </p:txBody>
      </p:sp>
      <p:sp>
        <p:nvSpPr>
          <p:cNvPr id="3" name="文本框 2"/>
          <p:cNvSpPr txBox="1"/>
          <p:nvPr/>
        </p:nvSpPr>
        <p:spPr>
          <a:xfrm>
            <a:off x="5092700" y="2174875"/>
            <a:ext cx="6825615" cy="1476375"/>
          </a:xfrm>
          <a:prstGeom prst="rect">
            <a:avLst/>
          </a:prstGeom>
          <a:noFill/>
        </p:spPr>
        <p:txBody>
          <a:bodyPr wrap="square" rtlCol="0" anchor="t">
            <a:spAutoFit/>
          </a:bodyPr>
          <a:p>
            <a:r>
              <a:rPr lang="en-US" sz="2400" b="1"/>
              <a:t>8.</a:t>
            </a:r>
            <a:r>
              <a:rPr sz="2400" b="1"/>
              <a:t>from a human/ a social</a:t>
            </a:r>
            <a:r>
              <a:rPr lang="en-US" sz="2400" b="1"/>
              <a:t>/</a:t>
            </a:r>
            <a:r>
              <a:rPr sz="2400" b="1"/>
              <a:t> an evolutionary</a:t>
            </a:r>
            <a:r>
              <a:rPr lang="en-US" sz="2400" b="1"/>
              <a:t>/ </a:t>
            </a:r>
            <a:r>
              <a:rPr sz="2400" b="1"/>
              <a:t>a moral</a:t>
            </a:r>
            <a:r>
              <a:rPr lang="en-US" sz="2400" b="1"/>
              <a:t>/</a:t>
            </a:r>
            <a:r>
              <a:rPr sz="2400" b="1"/>
              <a:t>  a user</a:t>
            </a:r>
            <a:r>
              <a:rPr lang="en-US" sz="2400" b="1"/>
              <a:t>/</a:t>
            </a:r>
            <a:r>
              <a:rPr sz="2400" b="1"/>
              <a:t> a </a:t>
            </a:r>
            <a:r>
              <a:rPr sz="2400" b="1" u="sng"/>
              <a:t>transaction</a:t>
            </a:r>
            <a:r>
              <a:rPr sz="2400" b="1"/>
              <a:t>-processing</a:t>
            </a:r>
            <a:r>
              <a:rPr lang="en-US" sz="2400" b="1"/>
              <a:t>/</a:t>
            </a:r>
            <a:r>
              <a:rPr sz="2400" b="1"/>
              <a:t> </a:t>
            </a:r>
            <a:r>
              <a:rPr sz="2400" b="1">
                <a:solidFill>
                  <a:srgbClr val="0070C0"/>
                </a:solidFill>
              </a:rPr>
              <a:t>standpoint</a:t>
            </a:r>
            <a:r>
              <a:rPr sz="2400" b="1"/>
              <a:t>   </a:t>
            </a:r>
            <a:endParaRPr sz="2400" b="1"/>
          </a:p>
          <a:p>
            <a:pPr marL="285750" indent="-285750">
              <a:buFont typeface="Arial" panose="020B0604020202020204" pitchFamily="34" charset="0"/>
              <a:buChar char="•"/>
            </a:pPr>
            <a:r>
              <a:rPr lang="zh-CN" altLang="en-US" sz="1800" i="1"/>
              <a:t>transaction/trænˈzækʃn/n. 交易；事务；办理</a:t>
            </a:r>
            <a:r>
              <a:rPr lang="zh-CN" altLang="en-US" sz="1800" i="1">
                <a:sym typeface="+mn-ea"/>
              </a:rPr>
              <a:t>；</a:t>
            </a:r>
            <a:r>
              <a:rPr lang="zh-CN" altLang="en-US" sz="1800" i="1"/>
              <a:t>事务处理</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47"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8561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671950" y="6039051"/>
            <a:ext cx="520050" cy="819282"/>
          </a:xfrm>
          <a:prstGeom prst="rect">
            <a:avLst/>
          </a:prstGeom>
        </p:spPr>
      </p:pic>
      <p:sp>
        <p:nvSpPr>
          <p:cNvPr id="23" name="圆角矩形 22"/>
          <p:cNvSpPr/>
          <p:nvPr/>
        </p:nvSpPr>
        <p:spPr>
          <a:xfrm>
            <a:off x="310964" y="-45900"/>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nvGrpSpPr>
          <p:cNvPr id="22" name="组合 21"/>
          <p:cNvGrpSpPr/>
          <p:nvPr/>
        </p:nvGrpSpPr>
        <p:grpSpPr>
          <a:xfrm>
            <a:off x="289800" y="-45900"/>
            <a:ext cx="720670" cy="968693"/>
            <a:chOff x="4438980" y="1414639"/>
            <a:chExt cx="720670" cy="968693"/>
          </a:xfrm>
        </p:grpSpPr>
        <p:sp>
          <p:nvSpPr>
            <p:cNvPr id="8" name="圆角矩形 7"/>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bg1"/>
                </a:solidFill>
              </a:endParaRPr>
            </a:p>
          </p:txBody>
        </p:sp>
      </p:grpSp>
      <p:sp>
        <p:nvSpPr>
          <p:cNvPr id="2" name="TextBox 6"/>
          <p:cNvSpPr txBox="1"/>
          <p:nvPr/>
        </p:nvSpPr>
        <p:spPr>
          <a:xfrm>
            <a:off x="5410479" y="1169194"/>
            <a:ext cx="5944486" cy="521970"/>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en-US" sz="2800" b="1">
                <a:solidFill>
                  <a:schemeClr val="accent2">
                    <a:lumMod val="50000"/>
                  </a:schemeClr>
                </a:solidFill>
                <a:latin typeface="Times New Roman" panose="02020603050405020304" pitchFamily="18" charset="0"/>
                <a:ea typeface="+mn-ea"/>
                <a:cs typeface="Times New Roman" panose="02020603050405020304" pitchFamily="18" charset="0"/>
                <a:sym typeface="+mn-ea"/>
              </a:rPr>
              <a:t>selection </a:t>
            </a:r>
            <a:r>
              <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/sɪˈlekʃn/ n. 选择，挑选；精选品；选拔</a:t>
            </a:r>
            <a:endParaRPr lang="en-US" altLang="zh-CN" sz="1600" b="1" i="1" dirty="0">
              <a:solidFill>
                <a:schemeClr val="accent2">
                  <a:lumMod val="50000"/>
                </a:schemeClr>
              </a:solidFill>
              <a:latin typeface="Times New Roman" panose="02020603050405020304" pitchFamily="18" charset="0"/>
              <a:ea typeface="+mn-ea"/>
              <a:cs typeface="Times New Roman" panose="02020603050405020304" pitchFamily="18" charset="0"/>
              <a:sym typeface="+mn-ea"/>
            </a:endParaRPr>
          </a:p>
        </p:txBody>
      </p:sp>
      <p:sp>
        <p:nvSpPr>
          <p:cNvPr id="6" name="TextBox 7"/>
          <p:cNvSpPr txBox="1"/>
          <p:nvPr/>
        </p:nvSpPr>
        <p:spPr>
          <a:xfrm>
            <a:off x="5410479" y="1943397"/>
            <a:ext cx="5922325" cy="521970"/>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en-US" sz="2800" b="1">
                <a:solidFill>
                  <a:schemeClr val="accent2">
                    <a:lumMod val="50000"/>
                  </a:schemeClr>
                </a:solidFill>
                <a:latin typeface="Times New Roman" panose="02020603050405020304" pitchFamily="18" charset="0"/>
                <a:ea typeface="+mn-ea"/>
                <a:cs typeface="Times New Roman" panose="02020603050405020304" pitchFamily="18" charset="0"/>
                <a:sym typeface="+mn-ea"/>
              </a:rPr>
              <a:t>choice </a:t>
            </a:r>
            <a:r>
              <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/tʃɔɪs/ n. 选择；选择权；精选品</a:t>
            </a:r>
            <a:endParaRPr lang="en-US" altLang="zh-CN" sz="1600" b="1" i="1" dirty="0">
              <a:solidFill>
                <a:schemeClr val="accent2">
                  <a:lumMod val="50000"/>
                </a:schemeClr>
              </a:solidFill>
              <a:latin typeface="Times New Roman" panose="02020603050405020304" pitchFamily="18" charset="0"/>
              <a:cs typeface="Times New Roman" panose="02020603050405020304" pitchFamily="18" charset="0"/>
              <a:sym typeface="+mn-ea"/>
            </a:endParaRPr>
          </a:p>
        </p:txBody>
      </p:sp>
      <p:sp>
        <p:nvSpPr>
          <p:cNvPr id="4" name="Oval 10"/>
          <p:cNvSpPr>
            <a:spLocks noChangeArrowheads="1"/>
          </p:cNvSpPr>
          <p:nvPr/>
        </p:nvSpPr>
        <p:spPr bwMode="auto">
          <a:xfrm>
            <a:off x="4761973" y="1203722"/>
            <a:ext cx="463458" cy="463458"/>
          </a:xfrm>
          <a:prstGeom prst="ellipse">
            <a:avLst/>
          </a:prstGeom>
          <a:solidFill>
            <a:schemeClr val="accent2">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1</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9" name="Oval 13"/>
          <p:cNvSpPr>
            <a:spLocks noChangeArrowheads="1"/>
          </p:cNvSpPr>
          <p:nvPr/>
        </p:nvSpPr>
        <p:spPr bwMode="auto">
          <a:xfrm>
            <a:off x="4762066" y="1972388"/>
            <a:ext cx="464716" cy="463458"/>
          </a:xfrm>
          <a:prstGeom prst="ellipse">
            <a:avLst/>
          </a:prstGeom>
          <a:solidFill>
            <a:schemeClr val="accent2">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2</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2" name="TextBox 10"/>
          <p:cNvSpPr txBox="1"/>
          <p:nvPr/>
        </p:nvSpPr>
        <p:spPr>
          <a:xfrm>
            <a:off x="5410479" y="2635230"/>
            <a:ext cx="5922325" cy="521970"/>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en-US" sz="2800" b="1">
                <a:solidFill>
                  <a:schemeClr val="accent2">
                    <a:lumMod val="50000"/>
                  </a:schemeClr>
                </a:solidFill>
                <a:latin typeface="Times New Roman" panose="02020603050405020304" pitchFamily="18" charset="0"/>
                <a:ea typeface="+mn-ea"/>
                <a:cs typeface="Times New Roman" panose="02020603050405020304" pitchFamily="18" charset="0"/>
                <a:sym typeface="+mn-ea"/>
              </a:rPr>
              <a:t>option </a:t>
            </a:r>
            <a:r>
              <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/ˈɒpʃn/ n.选择； 选项；选择权；选择的自由 </a:t>
            </a:r>
            <a:endParaRPr lang="en-US" altLang="zh-CN" sz="1600" b="1" i="1" dirty="0">
              <a:solidFill>
                <a:schemeClr val="accent2">
                  <a:lumMod val="50000"/>
                </a:schemeClr>
              </a:solidFill>
              <a:latin typeface="Times New Roman" panose="02020603050405020304" pitchFamily="18" charset="0"/>
              <a:ea typeface="+mn-ea"/>
              <a:cs typeface="Times New Roman" panose="02020603050405020304" pitchFamily="18" charset="0"/>
              <a:sym typeface="+mn-ea"/>
            </a:endParaRPr>
          </a:p>
        </p:txBody>
      </p:sp>
      <p:sp>
        <p:nvSpPr>
          <p:cNvPr id="13" name="Oval 13"/>
          <p:cNvSpPr>
            <a:spLocks noChangeArrowheads="1"/>
          </p:cNvSpPr>
          <p:nvPr/>
        </p:nvSpPr>
        <p:spPr bwMode="auto">
          <a:xfrm>
            <a:off x="4762066" y="2757444"/>
            <a:ext cx="464716" cy="463458"/>
          </a:xfrm>
          <a:prstGeom prst="ellipse">
            <a:avLst/>
          </a:prstGeom>
          <a:solidFill>
            <a:schemeClr val="accent2">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3</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4" name="TextBox 12"/>
          <p:cNvSpPr txBox="1"/>
          <p:nvPr/>
        </p:nvSpPr>
        <p:spPr>
          <a:xfrm>
            <a:off x="5410200" y="3510915"/>
            <a:ext cx="6473825" cy="768350"/>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en-US" sz="2800" b="1">
                <a:solidFill>
                  <a:schemeClr val="accent2">
                    <a:lumMod val="50000"/>
                  </a:schemeClr>
                </a:solidFill>
                <a:latin typeface="Times New Roman" panose="02020603050405020304" pitchFamily="18" charset="0"/>
                <a:ea typeface="+mn-ea"/>
                <a:cs typeface="Times New Roman" panose="02020603050405020304" pitchFamily="18" charset="0"/>
                <a:sym typeface="+mn-ea"/>
              </a:rPr>
              <a:t>substitute </a:t>
            </a:r>
            <a:r>
              <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/ˈsʌbstɪtjuːt/ n. </a:t>
            </a:r>
            <a:r>
              <a:rPr lang="zh-CN" alt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另一种选择；</a:t>
            </a:r>
            <a:r>
              <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代用品；代替者</a:t>
            </a:r>
            <a:r>
              <a:rPr lang="zh-CN" alt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a:t>
            </a:r>
            <a:r>
              <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 替补            </a:t>
            </a:r>
            <a:endPar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endParaRPr>
          </a:p>
          <a:p>
            <a:pPr algn="l"/>
            <a:r>
              <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                                                   vi. 替代  vt. 代替</a:t>
            </a:r>
            <a:endParaRPr lang="en-US" altLang="zh-CN" sz="1600" b="1" i="1" dirty="0">
              <a:solidFill>
                <a:schemeClr val="accent2">
                  <a:lumMod val="50000"/>
                </a:schemeClr>
              </a:solidFill>
              <a:latin typeface="Times New Roman" panose="02020603050405020304" pitchFamily="18" charset="0"/>
              <a:ea typeface="+mn-ea"/>
              <a:cs typeface="Times New Roman" panose="02020603050405020304" pitchFamily="18" charset="0"/>
              <a:sym typeface="+mn-ea"/>
            </a:endParaRPr>
          </a:p>
        </p:txBody>
      </p:sp>
      <p:sp>
        <p:nvSpPr>
          <p:cNvPr id="15" name="Oval 13"/>
          <p:cNvSpPr>
            <a:spLocks noChangeArrowheads="1"/>
          </p:cNvSpPr>
          <p:nvPr/>
        </p:nvSpPr>
        <p:spPr bwMode="auto">
          <a:xfrm>
            <a:off x="4762066" y="3632926"/>
            <a:ext cx="464716" cy="463458"/>
          </a:xfrm>
          <a:prstGeom prst="ellipse">
            <a:avLst/>
          </a:prstGeom>
          <a:solidFill>
            <a:schemeClr val="accent2">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4</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6" name="TextBox 14"/>
          <p:cNvSpPr txBox="1"/>
          <p:nvPr/>
        </p:nvSpPr>
        <p:spPr>
          <a:xfrm>
            <a:off x="5410200" y="4407535"/>
            <a:ext cx="6261100" cy="768350"/>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pPr algn="l"/>
            <a:r>
              <a:rPr lang="en-US" sz="2800" b="1">
                <a:solidFill>
                  <a:schemeClr val="accent2">
                    <a:lumMod val="50000"/>
                  </a:schemeClr>
                </a:solidFill>
                <a:latin typeface="Times New Roman" panose="02020603050405020304" pitchFamily="18" charset="0"/>
                <a:ea typeface="+mn-ea"/>
                <a:cs typeface="Times New Roman" panose="02020603050405020304" pitchFamily="18" charset="0"/>
                <a:sym typeface="+mn-ea"/>
              </a:rPr>
              <a:t>alternative </a:t>
            </a:r>
            <a:r>
              <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/ɔːlˈtɜːnətɪv/ n. 二中择一；供替代的选择</a:t>
            </a:r>
            <a:endPar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endParaRPr>
          </a:p>
          <a:p>
            <a:pPr algn="l"/>
            <a:r>
              <a:rPr lang="en-US" sz="1600" b="1" i="1">
                <a:solidFill>
                  <a:schemeClr val="accent2">
                    <a:lumMod val="50000"/>
                  </a:schemeClr>
                </a:solidFill>
                <a:latin typeface="Times New Roman" panose="02020603050405020304" pitchFamily="18" charset="0"/>
                <a:ea typeface="+mn-ea"/>
                <a:cs typeface="Times New Roman" panose="02020603050405020304" pitchFamily="18" charset="0"/>
                <a:sym typeface="+mn-ea"/>
              </a:rPr>
              <a:t>                                                      adj. 供选择的；选择性的；交替的</a:t>
            </a:r>
            <a:endParaRPr lang="en-US" altLang="zh-CN" sz="1600" b="1" i="1" dirty="0">
              <a:solidFill>
                <a:schemeClr val="accent2">
                  <a:lumMod val="50000"/>
                </a:schemeClr>
              </a:solidFill>
              <a:latin typeface="Times New Roman" panose="02020603050405020304" pitchFamily="18" charset="0"/>
              <a:ea typeface="+mn-ea"/>
              <a:cs typeface="Times New Roman" panose="02020603050405020304" pitchFamily="18" charset="0"/>
              <a:sym typeface="+mn-ea"/>
            </a:endParaRPr>
          </a:p>
        </p:txBody>
      </p:sp>
      <p:sp>
        <p:nvSpPr>
          <p:cNvPr id="17" name="Oval 13"/>
          <p:cNvSpPr>
            <a:spLocks noChangeArrowheads="1"/>
          </p:cNvSpPr>
          <p:nvPr/>
        </p:nvSpPr>
        <p:spPr bwMode="auto">
          <a:xfrm>
            <a:off x="4762066" y="4522033"/>
            <a:ext cx="464716" cy="463458"/>
          </a:xfrm>
          <a:prstGeom prst="ellipse">
            <a:avLst/>
          </a:prstGeom>
          <a:solidFill>
            <a:schemeClr val="accent2">
              <a:lumMod val="50000"/>
            </a:schemeClr>
          </a:solidFill>
          <a:ln w="19050">
            <a:solidFill>
              <a:srgbClr val="FFFFFF"/>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5</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20" name="Freeform 5"/>
          <p:cNvSpPr>
            <a:spLocks noEditPoints="1"/>
          </p:cNvSpPr>
          <p:nvPr/>
        </p:nvSpPr>
        <p:spPr bwMode="auto">
          <a:xfrm rot="925172">
            <a:off x="-246099" y="1802240"/>
            <a:ext cx="4354235" cy="4358695"/>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accent2">
              <a:lumMod val="50000"/>
            </a:schemeClr>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1" name="Freeform 26"/>
          <p:cNvSpPr>
            <a:spLocks noEditPoints="1"/>
          </p:cNvSpPr>
          <p:nvPr/>
        </p:nvSpPr>
        <p:spPr bwMode="auto">
          <a:xfrm>
            <a:off x="1865630" y="3626485"/>
            <a:ext cx="1633220" cy="895350"/>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accent2">
              <a:lumMod val="50000"/>
            </a:schemeClr>
          </a:solidFill>
          <a:ln>
            <a:noFill/>
          </a:ln>
        </p:spPr>
        <p:txBody>
          <a:bodyPr vert="horz" wrap="square" lIns="91440" tIns="45720" rIns="91440" bIns="45720" numCol="1" anchor="t" anchorCtr="0" compatLnSpc="1"/>
          <a:lstStyle/>
          <a:p>
            <a:endParaRPr lang="zh-CN" altLang="en-US">
              <a:solidFill>
                <a:srgbClr val="E96969"/>
              </a:solidFill>
            </a:endParaRPr>
          </a:p>
        </p:txBody>
      </p:sp>
      <p:sp>
        <p:nvSpPr>
          <p:cNvPr id="26" name="文本框 25"/>
          <p:cNvSpPr txBox="1"/>
          <p:nvPr/>
        </p:nvSpPr>
        <p:spPr>
          <a:xfrm>
            <a:off x="1152525" y="349250"/>
            <a:ext cx="3540125" cy="521970"/>
          </a:xfrm>
          <a:prstGeom prst="rect">
            <a:avLst/>
          </a:prstGeom>
          <a:noFill/>
        </p:spPr>
        <p:txBody>
          <a:bodyPr wrap="square" rtlCol="0">
            <a:spAutoFit/>
          </a:bodyPr>
          <a:p>
            <a:r>
              <a:rPr lang="zh-CN" altLang="en-US" sz="2800" b="1" spc="300" dirty="0">
                <a:solidFill>
                  <a:schemeClr val="tx1">
                    <a:lumMod val="75000"/>
                    <a:lumOff val="25000"/>
                  </a:schemeClr>
                </a:solidFill>
              </a:rPr>
              <a:t>决定；决策；选择</a:t>
            </a:r>
            <a:endParaRPr lang="zh-CN" altLang="en-US" sz="2800" b="1" spc="300" dirty="0">
              <a:solidFill>
                <a:schemeClr val="tx1">
                  <a:lumMod val="75000"/>
                  <a:lumOff val="25000"/>
                </a:schemeClr>
              </a:solidFill>
            </a:endParaRPr>
          </a:p>
        </p:txBody>
      </p:sp>
      <p:sp>
        <p:nvSpPr>
          <p:cNvPr id="27" name="矩形 26"/>
          <p:cNvSpPr/>
          <p:nvPr/>
        </p:nvSpPr>
        <p:spPr>
          <a:xfrm>
            <a:off x="4523971" y="4403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28" name="矩形 27"/>
          <p:cNvSpPr/>
          <p:nvPr/>
        </p:nvSpPr>
        <p:spPr>
          <a:xfrm>
            <a:off x="4834921" y="348598"/>
            <a:ext cx="1659890" cy="521970"/>
          </a:xfrm>
          <a:prstGeom prst="rect">
            <a:avLst/>
          </a:prstGeom>
        </p:spPr>
        <p:txBody>
          <a:bodyPr wrap="none">
            <a:spAutoFit/>
          </a:bodyPr>
          <a:p>
            <a:pPr algn="l"/>
            <a:r>
              <a:rPr lang="en-US" altLang="zh-CN" sz="2800" b="1" dirty="0" smtClean="0">
                <a:solidFill>
                  <a:schemeClr val="tx1">
                    <a:lumMod val="75000"/>
                    <a:lumOff val="25000"/>
                  </a:schemeClr>
                </a:solidFill>
              </a:rPr>
              <a:t>decision</a:t>
            </a:r>
            <a:endParaRPr lang="en-US" altLang="zh-CN" sz="2800" b="1" dirty="0" smtClean="0">
              <a:solidFill>
                <a:schemeClr val="tx1">
                  <a:lumMod val="75000"/>
                  <a:lumOff val="25000"/>
                </a:schemeClr>
              </a:solidFill>
            </a:endParaRP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27"/>
                                        </p:tgtEl>
                                        <p:attrNameLst>
                                          <p:attrName>style.visibility</p:attrName>
                                        </p:attrNameLst>
                                      </p:cBhvr>
                                      <p:to>
                                        <p:strVal val="visible"/>
                                      </p:to>
                                    </p:set>
                                    <p:animEffect transition="in" filter="barn(outHorizontal)">
                                      <p:cBhvr>
                                        <p:cTn id="16" dur="500"/>
                                        <p:tgtEl>
                                          <p:spTgt spid="27"/>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50" fill="hold"/>
                                        <p:tgtEl>
                                          <p:spTgt spid="28"/>
                                        </p:tgtEl>
                                        <p:attrNameLst>
                                          <p:attrName>ppt_x</p:attrName>
                                        </p:attrNameLst>
                                      </p:cBhvr>
                                      <p:tavLst>
                                        <p:tav tm="0">
                                          <p:val>
                                            <p:strVal val="#ppt_x-#ppt_w/2"/>
                                          </p:val>
                                        </p:tav>
                                        <p:tav tm="100000">
                                          <p:val>
                                            <p:strVal val="#ppt_x"/>
                                          </p:val>
                                        </p:tav>
                                      </p:tavLst>
                                    </p:anim>
                                    <p:anim calcmode="lin" valueType="num">
                                      <p:cBhvr>
                                        <p:cTn id="20" dur="350" fill="hold"/>
                                        <p:tgtEl>
                                          <p:spTgt spid="28"/>
                                        </p:tgtEl>
                                        <p:attrNameLst>
                                          <p:attrName>ppt_y</p:attrName>
                                        </p:attrNameLst>
                                      </p:cBhvr>
                                      <p:tavLst>
                                        <p:tav tm="0">
                                          <p:val>
                                            <p:strVal val="#ppt_y"/>
                                          </p:val>
                                        </p:tav>
                                        <p:tav tm="100000">
                                          <p:val>
                                            <p:strVal val="#ppt_y"/>
                                          </p:val>
                                        </p:tav>
                                      </p:tavLst>
                                    </p:anim>
                                    <p:anim calcmode="lin" valueType="num">
                                      <p:cBhvr>
                                        <p:cTn id="21" dur="350" fill="hold"/>
                                        <p:tgtEl>
                                          <p:spTgt spid="28"/>
                                        </p:tgtEl>
                                        <p:attrNameLst>
                                          <p:attrName>ppt_w</p:attrName>
                                        </p:attrNameLst>
                                      </p:cBhvr>
                                      <p:tavLst>
                                        <p:tav tm="0">
                                          <p:val>
                                            <p:fltVal val="0"/>
                                          </p:val>
                                        </p:tav>
                                        <p:tav tm="100000">
                                          <p:val>
                                            <p:strVal val="#ppt_w"/>
                                          </p:val>
                                        </p:tav>
                                      </p:tavLst>
                                    </p:anim>
                                    <p:anim calcmode="lin" valueType="num">
                                      <p:cBhvr>
                                        <p:cTn id="22" dur="35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750"/>
                                        <p:tgtEl>
                                          <p:spTgt spid="29"/>
                                        </p:tgtEl>
                                      </p:cBhvr>
                                    </p:animEffect>
                                    <p:anim calcmode="lin" valueType="num">
                                      <p:cBhvr>
                                        <p:cTn id="56" dur="750" fill="hold"/>
                                        <p:tgtEl>
                                          <p:spTgt spid="29"/>
                                        </p:tgtEl>
                                        <p:attrNameLst>
                                          <p:attrName>ppt_x</p:attrName>
                                        </p:attrNameLst>
                                      </p:cBhvr>
                                      <p:tavLst>
                                        <p:tav tm="0">
                                          <p:val>
                                            <p:strVal val="#ppt_x"/>
                                          </p:val>
                                        </p:tav>
                                        <p:tav tm="100000">
                                          <p:val>
                                            <p:strVal val="#ppt_x"/>
                                          </p:val>
                                        </p:tav>
                                      </p:tavLst>
                                    </p:anim>
                                    <p:anim calcmode="lin" valueType="num">
                                      <p:cBhvr>
                                        <p:cTn id="57"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ldLvl="0" animBg="1"/>
      <p:bldP spid="28" grpId="0"/>
      <p:bldP spid="2" grpId="0"/>
      <p:bldP spid="2" grpId="1"/>
      <p:bldP spid="6" grpId="0"/>
      <p:bldP spid="6" grpId="1"/>
      <p:bldP spid="12" grpId="0"/>
      <p:bldP spid="12" grpId="1"/>
      <p:bldP spid="14" grpId="0"/>
      <p:bldP spid="14"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289800" y="-45900"/>
            <a:ext cx="720670" cy="968693"/>
            <a:chOff x="4438980" y="1414639"/>
            <a:chExt cx="720670" cy="968693"/>
          </a:xfrm>
        </p:grpSpPr>
        <p:sp>
          <p:nvSpPr>
            <p:cNvPr id="23" name="圆角矩形 22"/>
            <p:cNvSpPr/>
            <p:nvPr/>
          </p:nvSpPr>
          <p:spPr>
            <a:xfrm>
              <a:off x="4460144" y="1414639"/>
              <a:ext cx="673167" cy="877520"/>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4" name="文本框 23"/>
            <p:cNvSpPr txBox="1"/>
            <p:nvPr/>
          </p:nvSpPr>
          <p:spPr>
            <a:xfrm>
              <a:off x="4438980" y="1655847"/>
              <a:ext cx="720670" cy="583565"/>
            </a:xfrm>
            <a:prstGeom prst="rect">
              <a:avLst/>
            </a:prstGeom>
            <a:noFill/>
          </p:spPr>
          <p:txBody>
            <a:bodyPr wrap="square" rtlCol="0">
              <a:spAutoFit/>
            </a:bodyPr>
            <a:lstStyle/>
            <a:p>
              <a:pPr algn="ctr"/>
              <a:r>
                <a:rPr lang="en-US" altLang="zh-CN" sz="3200" dirty="0" smtClean="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0" name="圆角矩形 9"/>
            <p:cNvSpPr/>
            <p:nvPr/>
          </p:nvSpPr>
          <p:spPr>
            <a:xfrm>
              <a:off x="4460144" y="2329040"/>
              <a:ext cx="673167" cy="54292"/>
            </a:xfrm>
            <a:prstGeom prst="roundRect">
              <a:avLst>
                <a:gd name="adj" fmla="val 1800"/>
              </a:avLst>
            </a:prstGeom>
            <a:solidFill>
              <a:schemeClr val="accent2">
                <a:lumMod val="50000"/>
              </a:schemeClr>
            </a:solidFill>
            <a:ln w="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sp>
        <p:nvSpPr>
          <p:cNvPr id="25" name="矩形 24"/>
          <p:cNvSpPr/>
          <p:nvPr/>
        </p:nvSpPr>
        <p:spPr>
          <a:xfrm>
            <a:off x="0" y="6704663"/>
            <a:ext cx="12192000" cy="17238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50000"/>
                </a:schemeClr>
              </a:solidFill>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538600" y="103706"/>
            <a:ext cx="520050" cy="819282"/>
          </a:xfrm>
          <a:prstGeom prst="rect">
            <a:avLst/>
          </a:prstGeom>
        </p:spPr>
      </p:pic>
      <p:sp>
        <p:nvSpPr>
          <p:cNvPr id="3" name="文本框 2"/>
          <p:cNvSpPr txBox="1"/>
          <p:nvPr/>
        </p:nvSpPr>
        <p:spPr>
          <a:xfrm>
            <a:off x="1152525" y="349250"/>
            <a:ext cx="3540125" cy="521970"/>
          </a:xfrm>
          <a:prstGeom prst="rect">
            <a:avLst/>
          </a:prstGeom>
          <a:noFill/>
        </p:spPr>
        <p:txBody>
          <a:bodyPr wrap="square" rtlCol="0">
            <a:spAutoFit/>
          </a:bodyPr>
          <a:p>
            <a:r>
              <a:rPr lang="zh-CN" altLang="en-US" sz="2800" b="1" spc="300" dirty="0">
                <a:solidFill>
                  <a:schemeClr val="tx1">
                    <a:lumMod val="75000"/>
                    <a:lumOff val="25000"/>
                  </a:schemeClr>
                </a:solidFill>
              </a:rPr>
              <a:t>决定；决策；选择</a:t>
            </a:r>
            <a:endParaRPr lang="zh-CN" altLang="en-US" sz="2800" b="1" spc="300" dirty="0">
              <a:solidFill>
                <a:schemeClr val="tx1">
                  <a:lumMod val="75000"/>
                  <a:lumOff val="25000"/>
                </a:schemeClr>
              </a:solidFill>
            </a:endParaRPr>
          </a:p>
        </p:txBody>
      </p:sp>
      <p:sp>
        <p:nvSpPr>
          <p:cNvPr id="13" name="矩形 12"/>
          <p:cNvSpPr/>
          <p:nvPr/>
        </p:nvSpPr>
        <p:spPr>
          <a:xfrm>
            <a:off x="4523971" y="440314"/>
            <a:ext cx="45719" cy="3397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600">
              <a:solidFill>
                <a:sysClr val="windowText" lastClr="000000"/>
              </a:solidFill>
            </a:endParaRPr>
          </a:p>
        </p:txBody>
      </p:sp>
      <p:sp>
        <p:nvSpPr>
          <p:cNvPr id="14" name="矩形 13"/>
          <p:cNvSpPr/>
          <p:nvPr/>
        </p:nvSpPr>
        <p:spPr>
          <a:xfrm>
            <a:off x="4834921" y="348598"/>
            <a:ext cx="1659890" cy="521970"/>
          </a:xfrm>
          <a:prstGeom prst="rect">
            <a:avLst/>
          </a:prstGeom>
        </p:spPr>
        <p:txBody>
          <a:bodyPr wrap="none">
            <a:spAutoFit/>
          </a:bodyPr>
          <a:p>
            <a:pPr algn="l"/>
            <a:r>
              <a:rPr lang="en-US" altLang="zh-CN" sz="2800" b="1" dirty="0" smtClean="0">
                <a:solidFill>
                  <a:schemeClr val="tx1">
                    <a:lumMod val="75000"/>
                    <a:lumOff val="25000"/>
                  </a:schemeClr>
                </a:solidFill>
              </a:rPr>
              <a:t>decision</a:t>
            </a:r>
            <a:endParaRPr lang="en-US" altLang="zh-CN" sz="2800" b="1" dirty="0" smtClean="0">
              <a:solidFill>
                <a:schemeClr val="tx1">
                  <a:lumMod val="75000"/>
                  <a:lumOff val="25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6630" y="12700"/>
            <a:ext cx="2941955" cy="766445"/>
          </a:xfrm>
          <a:prstGeom prst="rect">
            <a:avLst/>
          </a:prstGeom>
        </p:spPr>
      </p:pic>
      <p:graphicFrame>
        <p:nvGraphicFramePr>
          <p:cNvPr id="7" name="表格 6"/>
          <p:cNvGraphicFramePr/>
          <p:nvPr>
            <p:custDataLst>
              <p:tags r:id="rId3"/>
            </p:custDataLst>
          </p:nvPr>
        </p:nvGraphicFramePr>
        <p:xfrm>
          <a:off x="259080" y="1156970"/>
          <a:ext cx="11659870" cy="5306695"/>
        </p:xfrm>
        <a:graphic>
          <a:graphicData uri="http://schemas.openxmlformats.org/drawingml/2006/table">
            <a:tbl>
              <a:tblPr firstRow="1" bandRow="1">
                <a:tableStyleId>{5C22544A-7EE6-4342-B048-85BDC9FD1C3A}</a:tableStyleId>
              </a:tblPr>
              <a:tblGrid>
                <a:gridCol w="4996815"/>
                <a:gridCol w="6663055"/>
              </a:tblGrid>
              <a:tr h="938530">
                <a:tc gridSpan="2">
                  <a:txBody>
                    <a:bodyPr/>
                    <a:p>
                      <a:pPr>
                        <a:buNone/>
                      </a:pPr>
                      <a:endParaRPr lang="zh-CN" altLang="en-US"/>
                    </a:p>
                  </a:txBody>
                  <a:tcPr>
                    <a:solidFill>
                      <a:schemeClr val="accent2">
                        <a:lumMod val="50000"/>
                      </a:schemeClr>
                    </a:solidFill>
                  </a:tcPr>
                </a:tc>
                <a:tc hMerge="1">
                  <a:tcPr/>
                </a:tc>
              </a:tr>
              <a:tr h="4368165">
                <a:tc>
                  <a:txBody>
                    <a:bodyPr/>
                    <a:p>
                      <a:pPr fontAlgn="auto">
                        <a:lnSpc>
                          <a:spcPts val="3580"/>
                        </a:lnSpc>
                        <a:buNone/>
                      </a:pPr>
                      <a:r>
                        <a:rPr lang="en-US" altLang="zh-CN" sz="2400"/>
                        <a:t>1</a:t>
                      </a:r>
                      <a:r>
                        <a:rPr lang="zh-CN" altLang="en-US" sz="2400"/>
                        <a:t>.好的决定</a:t>
                      </a:r>
                      <a:endParaRPr lang="zh-CN" altLang="en-US" sz="2400"/>
                    </a:p>
                    <a:p>
                      <a:pPr algn="l" fontAlgn="auto">
                        <a:lnSpc>
                          <a:spcPts val="3580"/>
                        </a:lnSpc>
                        <a:buNone/>
                      </a:pPr>
                      <a:r>
                        <a:rPr lang="zh-CN" altLang="en-US" i="1">
                          <a:sym typeface="+mn-ea"/>
                        </a:rPr>
                        <a:t>(</a:t>
                      </a:r>
                      <a:r>
                        <a:rPr lang="zh-CN" altLang="en-US" i="1">
                          <a:solidFill>
                            <a:srgbClr val="FF0000"/>
                          </a:solidFill>
                          <a:sym typeface="+mn-ea"/>
                        </a:rPr>
                        <a:t>2018年11月浙江高考文本原句：</a:t>
                      </a:r>
                      <a:r>
                        <a:rPr lang="zh-CN" altLang="en-US" i="1">
                          <a:sym typeface="+mn-ea"/>
                        </a:rPr>
                        <a:t>keep in mind that you are </a:t>
                      </a:r>
                      <a:r>
                        <a:rPr lang="zh-CN" altLang="en-US" i="1">
                          <a:solidFill>
                            <a:srgbClr val="002060"/>
                          </a:solidFill>
                          <a:sym typeface="+mn-ea"/>
                        </a:rPr>
                        <a:t>making decision</a:t>
                      </a:r>
                      <a:r>
                        <a:rPr lang="zh-CN" altLang="en-US" i="1">
                          <a:sym typeface="+mn-ea"/>
                        </a:rPr>
                        <a:t> about the next four years of your life, and do all the research you can to make sure you are </a:t>
                      </a:r>
                      <a:r>
                        <a:rPr lang="zh-CN" altLang="en-US" i="1">
                          <a:solidFill>
                            <a:srgbClr val="002060"/>
                          </a:solidFill>
                          <a:sym typeface="+mn-ea"/>
                        </a:rPr>
                        <a:t>making the right one</a:t>
                      </a:r>
                      <a:r>
                        <a:rPr lang="zh-CN" altLang="en-US" i="1">
                          <a:sym typeface="+mn-ea"/>
                        </a:rPr>
                        <a:t>.</a:t>
                      </a:r>
                      <a:r>
                        <a:rPr lang="en-US" altLang="zh-CN" i="1">
                          <a:sym typeface="+mn-ea"/>
                        </a:rPr>
                        <a:t>)</a:t>
                      </a:r>
                      <a:endParaRPr lang="zh-CN" altLang="en-US" sz="2400"/>
                    </a:p>
                    <a:p>
                      <a:pPr fontAlgn="auto">
                        <a:lnSpc>
                          <a:spcPts val="3580"/>
                        </a:lnSpc>
                        <a:buNone/>
                      </a:pPr>
                      <a:r>
                        <a:rPr lang="en-US" altLang="zh-CN" sz="2400"/>
                        <a:t>2.谷歌将面临棘手的战略抉择：要么不遗余力地继续推进，要么将之独立分割出去，要么干脆停产。</a:t>
                      </a:r>
                      <a:endParaRPr lang="zh-CN" altLang="en-US" sz="2400"/>
                    </a:p>
                  </a:txBody>
                  <a:tcPr/>
                </a:tc>
                <a:tc>
                  <a:txBody>
                    <a:bodyPr/>
                    <a:p>
                      <a:pPr>
                        <a:buNone/>
                      </a:pPr>
                      <a:endParaRPr lang="zh-CN" altLang="en-US"/>
                    </a:p>
                  </a:txBody>
                  <a:tcPr/>
                </a:tc>
              </a:tr>
            </a:tbl>
          </a:graphicData>
        </a:graphic>
      </p:graphicFrame>
      <p:sp>
        <p:nvSpPr>
          <p:cNvPr id="15" name="文本框 14"/>
          <p:cNvSpPr txBox="1"/>
          <p:nvPr/>
        </p:nvSpPr>
        <p:spPr>
          <a:xfrm>
            <a:off x="289560" y="1156970"/>
            <a:ext cx="10401935" cy="953135"/>
          </a:xfrm>
          <a:prstGeom prst="rect">
            <a:avLst/>
          </a:prstGeom>
          <a:noFill/>
        </p:spPr>
        <p:txBody>
          <a:bodyPr wrap="square" rtlCol="0" anchor="t">
            <a:spAutoFit/>
          </a:bodyPr>
          <a:p>
            <a:pPr indent="0" algn="l">
              <a:buNone/>
            </a:pPr>
            <a:r>
              <a:rPr lang="en-US" sz="2800" b="1">
                <a:solidFill>
                  <a:schemeClr val="bg1"/>
                </a:solidFill>
                <a:latin typeface="Times New Roman" panose="02020603050405020304" pitchFamily="18" charset="0"/>
                <a:cs typeface="Times New Roman" panose="02020603050405020304" pitchFamily="18" charset="0"/>
                <a:sym typeface="+mn-ea"/>
              </a:rPr>
              <a:t>selection </a:t>
            </a:r>
            <a:r>
              <a:rPr lang="en-US" sz="1600" b="1" i="1">
                <a:solidFill>
                  <a:schemeClr val="bg1"/>
                </a:solidFill>
                <a:latin typeface="Times New Roman" panose="02020603050405020304" pitchFamily="18" charset="0"/>
                <a:cs typeface="Times New Roman" panose="02020603050405020304" pitchFamily="18" charset="0"/>
                <a:sym typeface="+mn-ea"/>
              </a:rPr>
              <a:t>/sɪˈlekʃn/ n. 选择，挑选；精选品；选拔</a:t>
            </a:r>
            <a:endParaRPr lang="en-US" sz="1600" b="1" i="1">
              <a:solidFill>
                <a:schemeClr val="bg1"/>
              </a:solidFill>
              <a:latin typeface="Times New Roman" panose="02020603050405020304" pitchFamily="18" charset="0"/>
              <a:cs typeface="Times New Roman" panose="02020603050405020304" pitchFamily="18" charset="0"/>
              <a:sym typeface="+mn-ea"/>
            </a:endParaRPr>
          </a:p>
          <a:p>
            <a:pPr indent="0" algn="l">
              <a:buNone/>
            </a:pPr>
            <a:r>
              <a:rPr lang="en-US" sz="2800" b="1">
                <a:solidFill>
                  <a:schemeClr val="bg1"/>
                </a:solidFill>
                <a:latin typeface="Times New Roman" panose="02020603050405020304" pitchFamily="18" charset="0"/>
                <a:cs typeface="Times New Roman" panose="02020603050405020304" pitchFamily="18" charset="0"/>
                <a:sym typeface="+mn-ea"/>
              </a:rPr>
              <a:t>choice </a:t>
            </a:r>
            <a:r>
              <a:rPr lang="en-US" sz="1600" b="1" i="1">
                <a:solidFill>
                  <a:schemeClr val="bg1"/>
                </a:solidFill>
                <a:latin typeface="Times New Roman" panose="02020603050405020304" pitchFamily="18" charset="0"/>
                <a:cs typeface="Times New Roman" panose="02020603050405020304" pitchFamily="18" charset="0"/>
                <a:sym typeface="+mn-ea"/>
              </a:rPr>
              <a:t>/tʃɔɪs/ n. 选择；选择权；精选品</a:t>
            </a:r>
            <a:endParaRPr lang="en-US" sz="1600" b="1" i="1">
              <a:solidFill>
                <a:schemeClr val="bg1"/>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247640" y="2065020"/>
            <a:ext cx="6536055" cy="1845310"/>
          </a:xfrm>
          <a:prstGeom prst="rect">
            <a:avLst/>
          </a:prstGeom>
          <a:noFill/>
        </p:spPr>
        <p:txBody>
          <a:bodyPr wrap="square" rtlCol="0" anchor="t">
            <a:spAutoFit/>
          </a:bodyPr>
          <a:p>
            <a:r>
              <a:rPr lang="en-US" altLang="zh-CN" sz="2400" b="1"/>
              <a:t>1</a:t>
            </a:r>
            <a:r>
              <a:rPr lang="zh-CN" altLang="en-US" sz="2400" b="1"/>
              <a:t>. </a:t>
            </a:r>
            <a:r>
              <a:rPr sz="2400" b="1"/>
              <a:t>right/ wise/ splendid/ crucial/ proper/ sensible/ informed/ </a:t>
            </a:r>
            <a:r>
              <a:rPr sz="2400" b="1" u="sng"/>
              <a:t>meticulous</a:t>
            </a:r>
            <a:r>
              <a:rPr sz="2400" b="1"/>
              <a:t> + </a:t>
            </a:r>
            <a:r>
              <a:rPr sz="2400" b="1">
                <a:solidFill>
                  <a:srgbClr val="0070C0"/>
                </a:solidFill>
              </a:rPr>
              <a:t>decision</a:t>
            </a:r>
            <a:r>
              <a:rPr sz="2400" b="1"/>
              <a:t>/ </a:t>
            </a:r>
            <a:r>
              <a:rPr sz="2400" b="1">
                <a:solidFill>
                  <a:srgbClr val="0070C0"/>
                </a:solidFill>
              </a:rPr>
              <a:t>choice</a:t>
            </a:r>
            <a:r>
              <a:rPr sz="2400" b="1"/>
              <a:t>/</a:t>
            </a:r>
            <a:r>
              <a:rPr sz="2400" b="1">
                <a:solidFill>
                  <a:srgbClr val="002060"/>
                </a:solidFill>
              </a:rPr>
              <a:t> </a:t>
            </a:r>
            <a:r>
              <a:rPr sz="2400" b="1">
                <a:solidFill>
                  <a:srgbClr val="0070C0"/>
                </a:solidFill>
              </a:rPr>
              <a:t>option</a:t>
            </a:r>
            <a:r>
              <a:rPr sz="2400" b="1"/>
              <a:t>/ </a:t>
            </a:r>
            <a:r>
              <a:rPr sz="2400" b="1">
                <a:solidFill>
                  <a:srgbClr val="0070C0"/>
                </a:solidFill>
              </a:rPr>
              <a:t>selection</a:t>
            </a:r>
            <a:r>
              <a:rPr sz="2400" b="1"/>
              <a:t>/ </a:t>
            </a:r>
            <a:r>
              <a:rPr sz="2400" b="1">
                <a:solidFill>
                  <a:srgbClr val="0070C0"/>
                </a:solidFill>
              </a:rPr>
              <a:t>substitute</a:t>
            </a:r>
            <a:r>
              <a:rPr sz="2400" b="1"/>
              <a:t>/</a:t>
            </a:r>
            <a:r>
              <a:rPr sz="2400" b="1">
                <a:solidFill>
                  <a:srgbClr val="002060"/>
                </a:solidFill>
              </a:rPr>
              <a:t> </a:t>
            </a:r>
            <a:r>
              <a:rPr sz="2400" b="1">
                <a:solidFill>
                  <a:srgbClr val="0070C0"/>
                </a:solidFill>
              </a:rPr>
              <a:t>alternative</a:t>
            </a:r>
            <a:endParaRPr sz="2400" b="1">
              <a:solidFill>
                <a:srgbClr val="002060"/>
              </a:solidFill>
            </a:endParaRPr>
          </a:p>
          <a:p>
            <a:pPr marL="285750" indent="-285750">
              <a:buFont typeface="Arial" panose="020B0604020202020204" pitchFamily="34" charset="0"/>
              <a:buChar char="•"/>
            </a:pPr>
            <a:r>
              <a:rPr lang="zh-CN" altLang="en-US" i="1">
                <a:sym typeface="+mn-ea"/>
              </a:rPr>
              <a:t>meticulous /mə'tɪkjələs/  adj. 一丝不苟；小心翼翼</a:t>
            </a:r>
            <a:endParaRPr sz="2400" b="1">
              <a:solidFill>
                <a:srgbClr val="002060"/>
              </a:solidFill>
            </a:endParaRPr>
          </a:p>
        </p:txBody>
      </p:sp>
      <p:sp>
        <p:nvSpPr>
          <p:cNvPr id="2" name="文本框 1"/>
          <p:cNvSpPr txBox="1"/>
          <p:nvPr/>
        </p:nvSpPr>
        <p:spPr>
          <a:xfrm>
            <a:off x="5248275" y="3910330"/>
            <a:ext cx="6670675" cy="2584450"/>
          </a:xfrm>
          <a:prstGeom prst="rect">
            <a:avLst/>
          </a:prstGeom>
          <a:noFill/>
        </p:spPr>
        <p:txBody>
          <a:bodyPr wrap="square" rtlCol="0" anchor="t">
            <a:spAutoFit/>
          </a:bodyPr>
          <a:p>
            <a:r>
              <a:rPr lang="en-US" sz="2400" b="1"/>
              <a:t>2. </a:t>
            </a:r>
            <a:r>
              <a:rPr sz="2400" b="1"/>
              <a:t>Google will face a </a:t>
            </a:r>
            <a:r>
              <a:rPr sz="2400" b="1" u="sng"/>
              <a:t>tricky</a:t>
            </a:r>
            <a:r>
              <a:rPr sz="2400" b="1"/>
              <a:t> long-term </a:t>
            </a:r>
            <a:r>
              <a:rPr sz="2400" b="1" u="sng">
                <a:solidFill>
                  <a:srgbClr val="002060"/>
                </a:solidFill>
              </a:rPr>
              <a:t>strategic</a:t>
            </a:r>
            <a:r>
              <a:rPr sz="2400" b="1">
                <a:solidFill>
                  <a:srgbClr val="002060"/>
                </a:solidFill>
              </a:rPr>
              <a:t> </a:t>
            </a:r>
            <a:r>
              <a:rPr sz="2400" b="1">
                <a:solidFill>
                  <a:srgbClr val="0070C0"/>
                </a:solidFill>
              </a:rPr>
              <a:t>choice</a:t>
            </a:r>
            <a:r>
              <a:rPr sz="2400" b="1"/>
              <a:t>: </a:t>
            </a:r>
            <a:r>
              <a:rPr sz="2400" b="1" u="sng"/>
              <a:t>aggressively</a:t>
            </a:r>
            <a:r>
              <a:rPr sz="2400" b="1"/>
              <a:t> </a:t>
            </a:r>
            <a:r>
              <a:rPr sz="2400" b="1" u="sng"/>
              <a:t>pursue</a:t>
            </a:r>
            <a:r>
              <a:rPr sz="2400" b="1"/>
              <a:t> it, </a:t>
            </a:r>
            <a:r>
              <a:rPr sz="2400" b="1" u="sng"/>
              <a:t>spin it off</a:t>
            </a:r>
            <a:r>
              <a:rPr sz="2400" b="1"/>
              <a:t> or simply shut it down</a:t>
            </a:r>
            <a:r>
              <a:rPr lang="en-US" sz="2400" b="1"/>
              <a:t>.</a:t>
            </a:r>
            <a:endParaRPr lang="en-US" sz="2400" b="1"/>
          </a:p>
          <a:p>
            <a:pPr marL="285750" indent="-285750">
              <a:buFont typeface="Arial" panose="020B0604020202020204" pitchFamily="34" charset="0"/>
              <a:buChar char="•"/>
            </a:pPr>
            <a:r>
              <a:rPr lang="zh-CN" altLang="en-US" sz="1800" i="1"/>
              <a:t>tricky/ˈtrɪki/adj. 棘手的；狡猾的；难以捉摸的</a:t>
            </a:r>
            <a:endParaRPr lang="zh-CN" altLang="en-US" sz="1800" i="1"/>
          </a:p>
          <a:p>
            <a:pPr marL="285750" indent="-285750">
              <a:buFont typeface="Arial" panose="020B0604020202020204" pitchFamily="34" charset="0"/>
              <a:buChar char="•"/>
            </a:pPr>
            <a:r>
              <a:rPr lang="zh-CN" altLang="en-US" sz="1800" i="1"/>
              <a:t>strategic /strəˈtiːdʒɪk/ adj. 战略上的，战略的</a:t>
            </a:r>
            <a:endParaRPr lang="zh-CN" altLang="en-US" sz="1800" i="1"/>
          </a:p>
          <a:p>
            <a:pPr marL="285750" indent="-285750">
              <a:buFont typeface="Arial" panose="020B0604020202020204" pitchFamily="34" charset="0"/>
              <a:buChar char="•"/>
            </a:pPr>
            <a:r>
              <a:rPr lang="zh-CN" altLang="en-US" sz="1800" i="1"/>
              <a:t>aggressively  /əˈɡresɪvli/adv. 侵略地；攻击地；有闯劲地</a:t>
            </a:r>
            <a:endParaRPr lang="zh-CN" altLang="en-US" sz="1800" i="1"/>
          </a:p>
          <a:p>
            <a:pPr marL="285750" indent="-285750">
              <a:buFont typeface="Arial" panose="020B0604020202020204" pitchFamily="34" charset="0"/>
              <a:buChar char="•"/>
            </a:pPr>
            <a:r>
              <a:rPr lang="zh-CN" altLang="en-US" sz="1800" i="1"/>
              <a:t>pursue /pəˈsjuː/ vt. 继续进行；从事；追赶</a:t>
            </a:r>
            <a:endParaRPr lang="zh-CN" altLang="en-US" sz="1800" i="1"/>
          </a:p>
          <a:p>
            <a:pPr marL="285750" indent="-285750">
              <a:buFont typeface="Arial" panose="020B0604020202020204" pitchFamily="34" charset="0"/>
              <a:buChar char="•"/>
            </a:pPr>
            <a:r>
              <a:rPr lang="zh-CN" altLang="en-US" sz="1800" i="1"/>
              <a:t>spin /spɪn/ v. 旋转；纺纱；吐丝</a:t>
            </a:r>
            <a:r>
              <a:rPr lang="en-US" altLang="zh-CN" sz="1800" i="1"/>
              <a:t>→</a:t>
            </a:r>
            <a:r>
              <a:rPr lang="zh-CN" altLang="en-US" sz="1800" i="1"/>
              <a:t>spin off 甩掉；剥离</a:t>
            </a:r>
            <a:endParaRPr lang="zh-CN" altLang="en-US" sz="1800"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0" presetClass="entr" presetSubtype="0" fill="hold" nodeType="withEffect">
                                  <p:stCondLst>
                                    <p:cond delay="9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6" presetClass="entr" presetSubtype="42" fill="hold" grpId="0"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7"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50" fill="hold"/>
                                        <p:tgtEl>
                                          <p:spTgt spid="14"/>
                                        </p:tgtEl>
                                        <p:attrNameLst>
                                          <p:attrName>ppt_x</p:attrName>
                                        </p:attrNameLst>
                                      </p:cBhvr>
                                      <p:tavLst>
                                        <p:tav tm="0">
                                          <p:val>
                                            <p:strVal val="#ppt_x-#ppt_w/2"/>
                                          </p:val>
                                        </p:tav>
                                        <p:tav tm="100000">
                                          <p:val>
                                            <p:strVal val="#ppt_x"/>
                                          </p:val>
                                        </p:tav>
                                      </p:tavLst>
                                    </p:anim>
                                    <p:anim calcmode="lin" valueType="num">
                                      <p:cBhvr>
                                        <p:cTn id="20" dur="350" fill="hold"/>
                                        <p:tgtEl>
                                          <p:spTgt spid="14"/>
                                        </p:tgtEl>
                                        <p:attrNameLst>
                                          <p:attrName>ppt_y</p:attrName>
                                        </p:attrNameLst>
                                      </p:cBhvr>
                                      <p:tavLst>
                                        <p:tav tm="0">
                                          <p:val>
                                            <p:strVal val="#ppt_y"/>
                                          </p:val>
                                        </p:tav>
                                        <p:tav tm="100000">
                                          <p:val>
                                            <p:strVal val="#ppt_y"/>
                                          </p:val>
                                        </p:tav>
                                      </p:tavLst>
                                    </p:anim>
                                    <p:anim calcmode="lin" valueType="num">
                                      <p:cBhvr>
                                        <p:cTn id="21" dur="350" fill="hold"/>
                                        <p:tgtEl>
                                          <p:spTgt spid="14"/>
                                        </p:tgtEl>
                                        <p:attrNameLst>
                                          <p:attrName>ppt_w</p:attrName>
                                        </p:attrNameLst>
                                      </p:cBhvr>
                                      <p:tavLst>
                                        <p:tav tm="0">
                                          <p:val>
                                            <p:fltVal val="0"/>
                                          </p:val>
                                        </p:tav>
                                        <p:tav tm="100000">
                                          <p:val>
                                            <p:strVal val="#ppt_w"/>
                                          </p:val>
                                        </p:tav>
                                      </p:tavLst>
                                    </p:anim>
                                    <p:anim calcmode="lin" valueType="num">
                                      <p:cBhvr>
                                        <p:cTn id="22" dur="350" fill="hold"/>
                                        <p:tgtEl>
                                          <p:spTgt spid="14"/>
                                        </p:tgtEl>
                                        <p:attrNameLst>
                                          <p:attrName>ppt_h</p:attrName>
                                        </p:attrNameLst>
                                      </p:cBhvr>
                                      <p:tavLst>
                                        <p:tav tm="0">
                                          <p:val>
                                            <p:strVal val="#ppt_h"/>
                                          </p:val>
                                        </p:tav>
                                        <p:tav tm="100000">
                                          <p:val>
                                            <p:strVal val="#ppt_h"/>
                                          </p:val>
                                        </p:tav>
                                      </p:tavLst>
                                    </p:anim>
                                  </p:childTnLst>
                                </p:cTn>
                              </p:par>
                              <p:par>
                                <p:cTn id="23" presetID="4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ldLvl="0" animBg="1"/>
      <p:bldP spid="14" grpId="0"/>
      <p:bldP spid="16" grpId="0"/>
      <p:bldP spid="16" grpId="1"/>
      <p:bldP spid="2" grpId="0"/>
      <p:bldP spid="2" grpId="1"/>
    </p:bldLst>
  </p:timing>
</p:sld>
</file>

<file path=ppt/tags/tag1.xml><?xml version="1.0" encoding="utf-8"?>
<p:tagLst xmlns:p="http://schemas.openxmlformats.org/presentationml/2006/main">
  <p:tag name="KSO_WM_UNIT_TABLE_BEAUTIFY" val="smartTable{b199f409-e7d5-48ee-b1c0-8b2a85c1df9f}"/>
</p:tagLst>
</file>

<file path=ppt/tags/tag10.xml><?xml version="1.0" encoding="utf-8"?>
<p:tagLst xmlns:p="http://schemas.openxmlformats.org/presentationml/2006/main">
  <p:tag name="KSO_WM_UNIT_TABLE_BEAUTIFY" val="smartTable{b199f409-e7d5-48ee-b1c0-8b2a85c1df9f}"/>
</p:tagLst>
</file>

<file path=ppt/tags/tag11.xml><?xml version="1.0" encoding="utf-8"?>
<p:tagLst xmlns:p="http://schemas.openxmlformats.org/presentationml/2006/main">
  <p:tag name="MH" val="20160517092856"/>
  <p:tag name="MH_LIBRARY" val="GRAPHIC"/>
  <p:tag name="MH_TYPE" val="Other"/>
  <p:tag name="MH_ORDER" val="5"/>
</p:tagLst>
</file>

<file path=ppt/tags/tag12.xml><?xml version="1.0" encoding="utf-8"?>
<p:tagLst xmlns:p="http://schemas.openxmlformats.org/presentationml/2006/main">
  <p:tag name="MH" val="20160517092856"/>
  <p:tag name="MH_LIBRARY" val="GRAPHIC"/>
  <p:tag name="MH_TYPE" val="Other"/>
  <p:tag name="MH_ORDER" val="6"/>
</p:tagLst>
</file>

<file path=ppt/tags/tag13.xml><?xml version="1.0" encoding="utf-8"?>
<p:tagLst xmlns:p="http://schemas.openxmlformats.org/presentationml/2006/main">
  <p:tag name="MH" val="20160517092856"/>
  <p:tag name="MH_LIBRARY" val="GRAPHIC"/>
  <p:tag name="MH_TYPE" val="Other"/>
  <p:tag name="MH_ORDER" val="7"/>
</p:tagLst>
</file>

<file path=ppt/tags/tag14.xml><?xml version="1.0" encoding="utf-8"?>
<p:tagLst xmlns:p="http://schemas.openxmlformats.org/presentationml/2006/main">
  <p:tag name="MH" val="20160517092856"/>
  <p:tag name="MH_LIBRARY" val="GRAPHIC"/>
  <p:tag name="MH_TYPE" val="Other"/>
  <p:tag name="MH_ORDER" val="8"/>
</p:tagLst>
</file>

<file path=ppt/tags/tag15.xml><?xml version="1.0" encoding="utf-8"?>
<p:tagLst xmlns:p="http://schemas.openxmlformats.org/presentationml/2006/main">
  <p:tag name="MH" val="20160517092856"/>
  <p:tag name="MH_LIBRARY" val="GRAPHIC"/>
  <p:tag name="MH_TYPE" val="Other"/>
  <p:tag name="MH_ORDER" val="9"/>
</p:tagLst>
</file>

<file path=ppt/tags/tag16.xml><?xml version="1.0" encoding="utf-8"?>
<p:tagLst xmlns:p="http://schemas.openxmlformats.org/presentationml/2006/main">
  <p:tag name="MH" val="20160517092856"/>
  <p:tag name="MH_LIBRARY" val="GRAPHIC"/>
  <p:tag name="MH_TYPE" val="Other"/>
  <p:tag name="MH_ORDER" val="10"/>
</p:tagLst>
</file>

<file path=ppt/tags/tag17.xml><?xml version="1.0" encoding="utf-8"?>
<p:tagLst xmlns:p="http://schemas.openxmlformats.org/presentationml/2006/main">
  <p:tag name="MH" val="20160517092856"/>
  <p:tag name="MH_LIBRARY" val="GRAPHIC"/>
  <p:tag name="MH_TYPE" val="Other"/>
  <p:tag name="MH_ORDER" val="11"/>
</p:tagLst>
</file>

<file path=ppt/tags/tag18.xml><?xml version="1.0" encoding="utf-8"?>
<p:tagLst xmlns:p="http://schemas.openxmlformats.org/presentationml/2006/main">
  <p:tag name="MH" val="20160517092856"/>
  <p:tag name="MH_LIBRARY" val="GRAPHIC"/>
  <p:tag name="MH_TYPE" val="Other"/>
  <p:tag name="MH_ORDER" val="12"/>
</p:tagLst>
</file>

<file path=ppt/tags/tag19.xml><?xml version="1.0" encoding="utf-8"?>
<p:tagLst xmlns:p="http://schemas.openxmlformats.org/presentationml/2006/main">
  <p:tag name="MH" val="20160517092856"/>
  <p:tag name="MH_LIBRARY" val="GRAPHIC"/>
  <p:tag name="MH_TYPE" val="Title"/>
  <p:tag name="MH_ORDER" val="1"/>
</p:tagLst>
</file>

<file path=ppt/tags/tag2.xml><?xml version="1.0" encoding="utf-8"?>
<p:tagLst xmlns:p="http://schemas.openxmlformats.org/presentationml/2006/main">
  <p:tag name="KSO_WM_UNIT_TABLE_BEAUTIFY" val="smartTable{b199f409-e7d5-48ee-b1c0-8b2a85c1df9f}"/>
</p:tagLst>
</file>

<file path=ppt/tags/tag20.xml><?xml version="1.0" encoding="utf-8"?>
<p:tagLst xmlns:p="http://schemas.openxmlformats.org/presentationml/2006/main">
  <p:tag name="MH" val="20160517092856"/>
  <p:tag name="MH_LIBRARY" val="GRAPHIC"/>
  <p:tag name="MH_TYPE" val="Other"/>
  <p:tag name="MH_ORDER" val="1"/>
</p:tagLst>
</file>

<file path=ppt/tags/tag21.xml><?xml version="1.0" encoding="utf-8"?>
<p:tagLst xmlns:p="http://schemas.openxmlformats.org/presentationml/2006/main">
  <p:tag name="MH" val="20160517092856"/>
  <p:tag name="MH_LIBRARY" val="GRAPHIC"/>
  <p:tag name="MH_TYPE" val="Other"/>
  <p:tag name="MH_ORDER" val="2"/>
</p:tagLst>
</file>

<file path=ppt/tags/tag22.xml><?xml version="1.0" encoding="utf-8"?>
<p:tagLst xmlns:p="http://schemas.openxmlformats.org/presentationml/2006/main">
  <p:tag name="MH" val="20160517092856"/>
  <p:tag name="MH_LIBRARY" val="GRAPHIC"/>
  <p:tag name="MH_TYPE" val="Other"/>
  <p:tag name="MH_ORDER" val="3"/>
</p:tagLst>
</file>

<file path=ppt/tags/tag23.xml><?xml version="1.0" encoding="utf-8"?>
<p:tagLst xmlns:p="http://schemas.openxmlformats.org/presentationml/2006/main">
  <p:tag name="MH" val="20160517092856"/>
  <p:tag name="MH_LIBRARY" val="GRAPHIC"/>
  <p:tag name="MH_TYPE" val="Other"/>
  <p:tag name="MH_ORDER" val="4"/>
</p:tagLst>
</file>

<file path=ppt/tags/tag24.xml><?xml version="1.0" encoding="utf-8"?>
<p:tagLst xmlns:p="http://schemas.openxmlformats.org/presentationml/2006/main">
  <p:tag name="MH" val="20160517092856"/>
  <p:tag name="MH_LIBRARY" val="GRAPHIC"/>
  <p:tag name="MH_TYPE" val="Other"/>
  <p:tag name="MH_ORDER" val="12"/>
</p:tagLst>
</file>

<file path=ppt/tags/tag25.xml><?xml version="1.0" encoding="utf-8"?>
<p:tagLst xmlns:p="http://schemas.openxmlformats.org/presentationml/2006/main">
  <p:tag name="MH" val="20160517092856"/>
  <p:tag name="MH_LIBRARY" val="GRAPHIC"/>
  <p:tag name="MH_TYPE" val="Other"/>
  <p:tag name="MH_ORDER" val="12"/>
</p:tagLst>
</file>

<file path=ppt/tags/tag26.xml><?xml version="1.0" encoding="utf-8"?>
<p:tagLst xmlns:p="http://schemas.openxmlformats.org/presentationml/2006/main">
  <p:tag name="MH" val="20160517092856"/>
  <p:tag name="MH_LIBRARY" val="GRAPHIC"/>
  <p:tag name="MH_TYPE" val="Other"/>
  <p:tag name="MH_ORDER" val="12"/>
</p:tagLst>
</file>

<file path=ppt/tags/tag27.xml><?xml version="1.0" encoding="utf-8"?>
<p:tagLst xmlns:p="http://schemas.openxmlformats.org/presentationml/2006/main">
  <p:tag name="MH" val="20160517092856"/>
  <p:tag name="MH_LIBRARY" val="GRAPHIC"/>
  <p:tag name="MH_TYPE" val="Other"/>
  <p:tag name="MH_ORDER" val="11"/>
</p:tagLst>
</file>

<file path=ppt/tags/tag28.xml><?xml version="1.0" encoding="utf-8"?>
<p:tagLst xmlns:p="http://schemas.openxmlformats.org/presentationml/2006/main">
  <p:tag name="MH" val="20160517092856"/>
  <p:tag name="MH_LIBRARY" val="GRAPHIC"/>
  <p:tag name="MH_TYPE" val="Other"/>
  <p:tag name="MH_ORDER" val="11"/>
</p:tagLst>
</file>

<file path=ppt/tags/tag29.xml><?xml version="1.0" encoding="utf-8"?>
<p:tagLst xmlns:p="http://schemas.openxmlformats.org/presentationml/2006/main">
  <p:tag name="MH" val="20160517092856"/>
  <p:tag name="MH_LIBRARY" val="GRAPHIC"/>
  <p:tag name="MH_TYPE" val="Other"/>
  <p:tag name="MH_ORDER" val="11"/>
</p:tagLst>
</file>

<file path=ppt/tags/tag3.xml><?xml version="1.0" encoding="utf-8"?>
<p:tagLst xmlns:p="http://schemas.openxmlformats.org/presentationml/2006/main">
  <p:tag name="KSO_WM_UNIT_TABLE_BEAUTIFY" val="smartTable{b199f409-e7d5-48ee-b1c0-8b2a85c1df9f}"/>
</p:tagLst>
</file>

<file path=ppt/tags/tag30.xml><?xml version="1.0" encoding="utf-8"?>
<p:tagLst xmlns:p="http://schemas.openxmlformats.org/presentationml/2006/main">
  <p:tag name="KSO_WM_UNIT_TABLE_BEAUTIFY" val="smartTable{b199f409-e7d5-48ee-b1c0-8b2a85c1df9f}"/>
</p:tagLst>
</file>

<file path=ppt/tags/tag31.xml><?xml version="1.0" encoding="utf-8"?>
<p:tagLst xmlns:p="http://schemas.openxmlformats.org/presentationml/2006/main">
  <p:tag name="KSO_WM_UNIT_TABLE_BEAUTIFY" val="smartTable{b199f409-e7d5-48ee-b1c0-8b2a85c1df9f}"/>
</p:tagLst>
</file>

<file path=ppt/tags/tag32.xml><?xml version="1.0" encoding="utf-8"?>
<p:tagLst xmlns:p="http://schemas.openxmlformats.org/presentationml/2006/main">
  <p:tag name="KSO_WM_UNIT_TABLE_BEAUTIFY" val="smartTable{b199f409-e7d5-48ee-b1c0-8b2a85c1df9f}"/>
</p:tagLst>
</file>

<file path=ppt/tags/tag33.xml><?xml version="1.0" encoding="utf-8"?>
<p:tagLst xmlns:p="http://schemas.openxmlformats.org/presentationml/2006/main">
  <p:tag name="KSO_WM_UNIT_TABLE_BEAUTIFY" val="smartTable{b199f409-e7d5-48ee-b1c0-8b2a85c1df9f}"/>
</p:tagLst>
</file>

<file path=ppt/tags/tag34.xml><?xml version="1.0" encoding="utf-8"?>
<p:tagLst xmlns:p="http://schemas.openxmlformats.org/presentationml/2006/main">
  <p:tag name="KSO_WM_UNIT_TABLE_BEAUTIFY" val="smartTable{b199f409-e7d5-48ee-b1c0-8b2a85c1df9f}"/>
</p:tagLst>
</file>

<file path=ppt/tags/tag35.xml><?xml version="1.0" encoding="utf-8"?>
<p:tagLst xmlns:p="http://schemas.openxmlformats.org/presentationml/2006/main">
  <p:tag name="MH" val="20160517090154"/>
  <p:tag name="MH_LIBRARY" val="GRAPHIC"/>
  <p:tag name="MH_TYPE" val="Other"/>
  <p:tag name="MH_ORDER" val="1"/>
</p:tagLst>
</file>

<file path=ppt/tags/tag36.xml><?xml version="1.0" encoding="utf-8"?>
<p:tagLst xmlns:p="http://schemas.openxmlformats.org/presentationml/2006/main">
  <p:tag name="MH" val="20160517090154"/>
  <p:tag name="MH_LIBRARY" val="GRAPHIC"/>
  <p:tag name="MH_TYPE" val="SubTitle"/>
  <p:tag name="MH_ORDER" val="4"/>
</p:tagLst>
</file>

<file path=ppt/tags/tag37.xml><?xml version="1.0" encoding="utf-8"?>
<p:tagLst xmlns:p="http://schemas.openxmlformats.org/presentationml/2006/main">
  <p:tag name="MH" val="20160517090154"/>
  <p:tag name="MH_LIBRARY" val="GRAPHIC"/>
  <p:tag name="MH_TYPE" val="SubTitle"/>
  <p:tag name="MH_ORDER" val="3"/>
</p:tagLst>
</file>

<file path=ppt/tags/tag38.xml><?xml version="1.0" encoding="utf-8"?>
<p:tagLst xmlns:p="http://schemas.openxmlformats.org/presentationml/2006/main">
  <p:tag name="MH" val="20160517090154"/>
  <p:tag name="MH_LIBRARY" val="GRAPHIC"/>
  <p:tag name="MH_TYPE" val="SubTitle"/>
  <p:tag name="MH_ORDER" val="2"/>
</p:tagLst>
</file>

<file path=ppt/tags/tag39.xml><?xml version="1.0" encoding="utf-8"?>
<p:tagLst xmlns:p="http://schemas.openxmlformats.org/presentationml/2006/main">
  <p:tag name="MH" val="20160517090154"/>
  <p:tag name="MH_LIBRARY" val="GRAPHIC"/>
  <p:tag name="MH_TYPE" val="SubTitle"/>
  <p:tag name="MH_ORDER" val="1"/>
</p:tagLst>
</file>

<file path=ppt/tags/tag4.xml><?xml version="1.0" encoding="utf-8"?>
<p:tagLst xmlns:p="http://schemas.openxmlformats.org/presentationml/2006/main">
  <p:tag name="KSO_WM_UNIT_TABLE_BEAUTIFY" val="smartTable{b199f409-e7d5-48ee-b1c0-8b2a85c1df9f}"/>
</p:tagLst>
</file>

<file path=ppt/tags/tag40.xml><?xml version="1.0" encoding="utf-8"?>
<p:tagLst xmlns:p="http://schemas.openxmlformats.org/presentationml/2006/main">
  <p:tag name="MH" val="20160517090154"/>
  <p:tag name="MH_LIBRARY" val="GRAPHIC"/>
  <p:tag name="MH_TYPE" val="Title"/>
  <p:tag name="MH_ORDER" val="1"/>
</p:tagLst>
</file>

<file path=ppt/tags/tag41.xml><?xml version="1.0" encoding="utf-8"?>
<p:tagLst xmlns:p="http://schemas.openxmlformats.org/presentationml/2006/main">
  <p:tag name="MH" val="20160517090154"/>
  <p:tag name="MH_LIBRARY" val="GRAPHIC"/>
  <p:tag name="MH_TYPE" val="Other"/>
  <p:tag name="MH_ORDER" val="2"/>
</p:tagLst>
</file>

<file path=ppt/tags/tag42.xml><?xml version="1.0" encoding="utf-8"?>
<p:tagLst xmlns:p="http://schemas.openxmlformats.org/presentationml/2006/main">
  <p:tag name="MH" val="20160517090154"/>
  <p:tag name="MH_LIBRARY" val="GRAPHIC"/>
  <p:tag name="MH_TYPE" val="Other"/>
  <p:tag name="MH_ORDER" val="3"/>
</p:tagLst>
</file>

<file path=ppt/tags/tag43.xml><?xml version="1.0" encoding="utf-8"?>
<p:tagLst xmlns:p="http://schemas.openxmlformats.org/presentationml/2006/main">
  <p:tag name="MH" val="20160517090154"/>
  <p:tag name="MH_LIBRARY" val="GRAPHIC"/>
  <p:tag name="MH_TYPE" val="Other"/>
  <p:tag name="MH_ORDER" val="4"/>
</p:tagLst>
</file>

<file path=ppt/tags/tag44.xml><?xml version="1.0" encoding="utf-8"?>
<p:tagLst xmlns:p="http://schemas.openxmlformats.org/presentationml/2006/main">
  <p:tag name="MH" val="20160517090154"/>
  <p:tag name="MH_LIBRARY" val="GRAPHIC"/>
  <p:tag name="MH_TYPE" val="Other"/>
  <p:tag name="MH_ORDER" val="5"/>
</p:tagLst>
</file>

<file path=ppt/tags/tag45.xml><?xml version="1.0" encoding="utf-8"?>
<p:tagLst xmlns:p="http://schemas.openxmlformats.org/presentationml/2006/main">
  <p:tag name="MH" val="20160517090154"/>
  <p:tag name="MH_LIBRARY" val="GRAPHIC"/>
  <p:tag name="MH_TYPE" val="Other"/>
  <p:tag name="MH_ORDER" val="6"/>
</p:tagLst>
</file>

<file path=ppt/tags/tag46.xml><?xml version="1.0" encoding="utf-8"?>
<p:tagLst xmlns:p="http://schemas.openxmlformats.org/presentationml/2006/main">
  <p:tag name="MH" val="20160517090154"/>
  <p:tag name="MH_LIBRARY" val="GRAPHIC"/>
  <p:tag name="MH_TYPE" val="Other"/>
  <p:tag name="MH_ORDER" val="7"/>
</p:tagLst>
</file>

<file path=ppt/tags/tag47.xml><?xml version="1.0" encoding="utf-8"?>
<p:tagLst xmlns:p="http://schemas.openxmlformats.org/presentationml/2006/main">
  <p:tag name="MH" val="20160517090154"/>
  <p:tag name="MH_LIBRARY" val="GRAPHIC"/>
  <p:tag name="MH_TYPE" val="Other"/>
  <p:tag name="MH_ORDER" val="8"/>
</p:tagLst>
</file>

<file path=ppt/tags/tag48.xml><?xml version="1.0" encoding="utf-8"?>
<p:tagLst xmlns:p="http://schemas.openxmlformats.org/presentationml/2006/main">
  <p:tag name="MH" val="20160517090154"/>
  <p:tag name="MH_LIBRARY" val="GRAPHIC"/>
  <p:tag name="MH_TYPE" val="Other"/>
  <p:tag name="MH_ORDER" val="9"/>
</p:tagLst>
</file>

<file path=ppt/tags/tag49.xml><?xml version="1.0" encoding="utf-8"?>
<p:tagLst xmlns:p="http://schemas.openxmlformats.org/presentationml/2006/main">
  <p:tag name="KSO_WM_UNIT_TABLE_BEAUTIFY" val="smartTable{b199f409-e7d5-48ee-b1c0-8b2a85c1df9f}"/>
</p:tagLst>
</file>

<file path=ppt/tags/tag5.xml><?xml version="1.0" encoding="utf-8"?>
<p:tagLst xmlns:p="http://schemas.openxmlformats.org/presentationml/2006/main">
  <p:tag name="KSO_WM_UNIT_TABLE_BEAUTIFY" val="smartTable{b199f409-e7d5-48ee-b1c0-8b2a85c1df9f}"/>
</p:tagLst>
</file>

<file path=ppt/tags/tag50.xml><?xml version="1.0" encoding="utf-8"?>
<p:tagLst xmlns:p="http://schemas.openxmlformats.org/presentationml/2006/main">
  <p:tag name="KSO_WM_UNIT_TABLE_BEAUTIFY" val="smartTable{b199f409-e7d5-48ee-b1c0-8b2a85c1df9f}"/>
</p:tagLst>
</file>

<file path=ppt/tags/tag51.xml><?xml version="1.0" encoding="utf-8"?>
<p:tagLst xmlns:p="http://schemas.openxmlformats.org/presentationml/2006/main">
  <p:tag name="KSO_WM_UNIT_TABLE_BEAUTIFY" val="smartTable{b199f409-e7d5-48ee-b1c0-8b2a85c1df9f}"/>
</p:tagLst>
</file>

<file path=ppt/tags/tag52.xml><?xml version="1.0" encoding="utf-8"?>
<p:tagLst xmlns:p="http://schemas.openxmlformats.org/presentationml/2006/main">
  <p:tag name="KSO_WM_UNIT_TABLE_BEAUTIFY" val="smartTable{b199f409-e7d5-48ee-b1c0-8b2a85c1df9f}"/>
</p:tagLst>
</file>

<file path=ppt/tags/tag53.xml><?xml version="1.0" encoding="utf-8"?>
<p:tagLst xmlns:p="http://schemas.openxmlformats.org/presentationml/2006/main">
  <p:tag name="KSO_WM_UNIT_TABLE_BEAUTIFY" val="smartTable{b199f409-e7d5-48ee-b1c0-8b2a85c1df9f}"/>
</p:tagLst>
</file>

<file path=ppt/tags/tag54.xml><?xml version="1.0" encoding="utf-8"?>
<p:tagLst xmlns:p="http://schemas.openxmlformats.org/presentationml/2006/main">
  <p:tag name="KSO_WM_UNIT_TABLE_BEAUTIFY" val="smartTable{b199f409-e7d5-48ee-b1c0-8b2a85c1df9f}"/>
</p:tagLst>
</file>

<file path=ppt/tags/tag55.xml><?xml version="1.0" encoding="utf-8"?>
<p:tagLst xmlns:p="http://schemas.openxmlformats.org/presentationml/2006/main">
  <p:tag name="KSO_WM_UNIT_TABLE_BEAUTIFY" val="smartTable{b199f409-e7d5-48ee-b1c0-8b2a85c1df9f}"/>
</p:tagLst>
</file>

<file path=ppt/tags/tag56.xml><?xml version="1.0" encoding="utf-8"?>
<p:tagLst xmlns:p="http://schemas.openxmlformats.org/presentationml/2006/main">
  <p:tag name="KSO_WM_UNIT_TABLE_BEAUTIFY" val="smartTable{b199f409-e7d5-48ee-b1c0-8b2a85c1df9f}"/>
</p:tagLst>
</file>

<file path=ppt/tags/tag57.xml><?xml version="1.0" encoding="utf-8"?>
<p:tagLst xmlns:p="http://schemas.openxmlformats.org/presentationml/2006/main">
  <p:tag name="KSO_WM_UNIT_TABLE_BEAUTIFY" val="smartTable{b199f409-e7d5-48ee-b1c0-8b2a85c1df9f}"/>
</p:tagLst>
</file>

<file path=ppt/tags/tag58.xml><?xml version="1.0" encoding="utf-8"?>
<p:tagLst xmlns:p="http://schemas.openxmlformats.org/presentationml/2006/main">
  <p:tag name="KSO_WM_UNIT_TABLE_BEAUTIFY" val="smartTable{b199f409-e7d5-48ee-b1c0-8b2a85c1df9f}"/>
</p:tagLst>
</file>

<file path=ppt/tags/tag59.xml><?xml version="1.0" encoding="utf-8"?>
<p:tagLst xmlns:p="http://schemas.openxmlformats.org/presentationml/2006/main">
  <p:tag name="KSO_WM_UNIT_TABLE_BEAUTIFY" val="smartTable{b199f409-e7d5-48ee-b1c0-8b2a85c1df9f}"/>
</p:tagLst>
</file>

<file path=ppt/tags/tag6.xml><?xml version="1.0" encoding="utf-8"?>
<p:tagLst xmlns:p="http://schemas.openxmlformats.org/presentationml/2006/main">
  <p:tag name="KSO_WM_UNIT_TABLE_BEAUTIFY" val="smartTable{b199f409-e7d5-48ee-b1c0-8b2a85c1df9f}"/>
</p:tagLst>
</file>

<file path=ppt/tags/tag60.xml><?xml version="1.0" encoding="utf-8"?>
<p:tagLst xmlns:p="http://schemas.openxmlformats.org/presentationml/2006/main">
  <p:tag name="KSO_WM_UNIT_TABLE_BEAUTIFY" val="smartTable{b199f409-e7d5-48ee-b1c0-8b2a85c1df9f}"/>
</p:tagLst>
</file>

<file path=ppt/tags/tag61.xml><?xml version="1.0" encoding="utf-8"?>
<p:tagLst xmlns:p="http://schemas.openxmlformats.org/presentationml/2006/main">
  <p:tag name="KSO_WM_UNIT_TABLE_BEAUTIFY" val="smartTable{b199f409-e7d5-48ee-b1c0-8b2a85c1df9f}"/>
</p:tagLst>
</file>

<file path=ppt/tags/tag7.xml><?xml version="1.0" encoding="utf-8"?>
<p:tagLst xmlns:p="http://schemas.openxmlformats.org/presentationml/2006/main">
  <p:tag name="KSO_WM_UNIT_TABLE_BEAUTIFY" val="smartTable{b199f409-e7d5-48ee-b1c0-8b2a85c1df9f}"/>
</p:tagLst>
</file>

<file path=ppt/tags/tag8.xml><?xml version="1.0" encoding="utf-8"?>
<p:tagLst xmlns:p="http://schemas.openxmlformats.org/presentationml/2006/main">
  <p:tag name="KSO_WM_UNIT_TABLE_BEAUTIFY" val="smartTable{b199f409-e7d5-48ee-b1c0-8b2a85c1df9f}"/>
</p:tagLst>
</file>

<file path=ppt/tags/tag9.xml><?xml version="1.0" encoding="utf-8"?>
<p:tagLst xmlns:p="http://schemas.openxmlformats.org/presentationml/2006/main">
  <p:tag name="KSO_WM_UNIT_TABLE_BEAUTIFY" val="smartTable{b199f409-e7d5-48ee-b1c0-8b2a85c1df9f}"/>
</p:tagLst>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44546A"/>
      </a:dk2>
      <a:lt2>
        <a:srgbClr val="E7E6E6"/>
      </a:lt2>
      <a:accent1>
        <a:srgbClr val="0070C0"/>
      </a:accent1>
      <a:accent2>
        <a:srgbClr val="07C1CC"/>
      </a:accent2>
      <a:accent3>
        <a:srgbClr val="839192"/>
      </a:accent3>
      <a:accent4>
        <a:srgbClr val="156595"/>
      </a:accent4>
      <a:accent5>
        <a:srgbClr val="FBD78D"/>
      </a:accent5>
      <a:accent6>
        <a:srgbClr val="F25237"/>
      </a:accent6>
      <a:hlink>
        <a:srgbClr val="0563C1"/>
      </a:hlink>
      <a:folHlink>
        <a:srgbClr val="954F72"/>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19615</Words>
  <Application>WPS 演示</Application>
  <PresentationFormat>自定义</PresentationFormat>
  <Paragraphs>878</Paragraphs>
  <Slides>39</Slides>
  <Notes>18</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Arial</vt:lpstr>
      <vt:lpstr>宋体</vt:lpstr>
      <vt:lpstr>Wingdings</vt:lpstr>
      <vt:lpstr>微软雅黑</vt:lpstr>
      <vt:lpstr>Impact</vt:lpstr>
      <vt:lpstr>Lifeline JL</vt:lpstr>
      <vt:lpstr>Shit Happens</vt:lpstr>
      <vt:lpstr>Times New Roman</vt:lpstr>
      <vt:lpstr>Arial Unicode MS</vt:lpstr>
      <vt:lpstr>Calibri</vt:lpstr>
      <vt:lpstr>黑体</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mycomputer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chenjiawei</dc:creator>
  <cp:lastModifiedBy>曹小等</cp:lastModifiedBy>
  <cp:revision>98</cp:revision>
  <dcterms:created xsi:type="dcterms:W3CDTF">2016-05-16T00:02:00Z</dcterms:created>
  <dcterms:modified xsi:type="dcterms:W3CDTF">2019-12-23T06:03:21Z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