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19"/>
  </p:handoutMasterIdLst>
  <p:sldIdLst>
    <p:sldId id="405" r:id="rId3"/>
    <p:sldId id="317" r:id="rId4"/>
    <p:sldId id="379" r:id="rId6"/>
    <p:sldId id="380" r:id="rId7"/>
    <p:sldId id="384" r:id="rId8"/>
    <p:sldId id="394" r:id="rId9"/>
    <p:sldId id="395" r:id="rId10"/>
    <p:sldId id="397" r:id="rId11"/>
    <p:sldId id="387" r:id="rId12"/>
    <p:sldId id="399" r:id="rId13"/>
    <p:sldId id="400" r:id="rId14"/>
    <p:sldId id="401" r:id="rId15"/>
    <p:sldId id="402" r:id="rId16"/>
    <p:sldId id="403" r:id="rId17"/>
    <p:sldId id="404" r:id="rId1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86"/>
      </p:cViewPr>
      <p:guideLst>
        <p:guide orient="horz" pos="2458"/>
        <p:guide pos="305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913D49-4144-4B72-9A55-5D4D462A417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C3791A-11BE-444D-AF53-C46868E963E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C3791A-11BE-444D-AF53-C46868E963E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C3791A-11BE-444D-AF53-C46868E963E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C3791A-11BE-444D-AF53-C46868E963E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C3791A-11BE-444D-AF53-C46868E963E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C3791A-11BE-444D-AF53-C46868E963E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C3791A-11BE-444D-AF53-C46868E963E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C3791A-11BE-444D-AF53-C46868E963E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C3791A-11BE-444D-AF53-C46868E963E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C3791A-11BE-444D-AF53-C46868E963E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C3791A-11BE-444D-AF53-C46868E963E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C3791A-11BE-444D-AF53-C46868E963E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C3791A-11BE-444D-AF53-C46868E963E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C3791A-11BE-444D-AF53-C46868E963E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C3791A-11BE-444D-AF53-C46868E963E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pic>
        <p:nvPicPr>
          <p:cNvPr id="8" name="图片 7" descr="水印"/>
          <p:cNvPicPr>
            <a:picLocks noChangeAspect="1"/>
          </p:cNvPicPr>
          <p:nvPr userDrawn="1"/>
        </p:nvPicPr>
        <p:blipFill>
          <a:blip r:embed="rId12"/>
          <a:stretch>
            <a:fillRect/>
          </a:stretch>
        </p:blipFill>
        <p:spPr>
          <a:xfrm>
            <a:off x="8038465" y="50165"/>
            <a:ext cx="1006475" cy="3257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3" Type="http://schemas.openxmlformats.org/officeDocument/2006/relationships/notesSlide" Target="../notesSlides/notesSlide4.xml"/><Relationship Id="rId22" Type="http://schemas.openxmlformats.org/officeDocument/2006/relationships/slideLayout" Target="../slideLayouts/slideLayout1.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1" Type="http://schemas.openxmlformats.org/officeDocument/2006/relationships/notesSlide" Target="../notesSlides/notesSlide5.xml"/><Relationship Id="rId10" Type="http://schemas.openxmlformats.org/officeDocument/2006/relationships/slideLayout" Target="../slideLayouts/slideLayout1.xml"/><Relationship Id="rId1" Type="http://schemas.openxmlformats.org/officeDocument/2006/relationships/tags" Target="../tags/tag2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2874467" y="2720876"/>
            <a:ext cx="1928813" cy="184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127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1270" b="1">
              <a:solidFill>
                <a:srgbClr val="FF0000"/>
              </a:solidFill>
              <a:latin typeface="HelveticaNeue" panose="02000503000000020004" pitchFamily="2" charset="0"/>
            </a:endParaRPr>
          </a:p>
          <a:p>
            <a:pPr eaLnBrk="1" hangingPunct="1">
              <a:spcBef>
                <a:spcPct val="0"/>
              </a:spcBef>
              <a:buFontTx/>
              <a:buNone/>
              <a:defRPr/>
            </a:pPr>
            <a:endParaRPr lang="en-US" altLang="zh-CN" sz="1270" b="1">
              <a:solidFill>
                <a:srgbClr val="FF0000"/>
              </a:solidFill>
              <a:latin typeface="HelveticaNeue" panose="02000503000000020004" pitchFamily="2" charset="0"/>
            </a:endParaRPr>
          </a:p>
          <a:p>
            <a:pPr eaLnBrk="1" hangingPunct="1">
              <a:spcBef>
                <a:spcPct val="0"/>
              </a:spcBef>
              <a:buFontTx/>
              <a:buNone/>
              <a:defRPr/>
            </a:pPr>
            <a:r>
              <a:rPr lang="zh-CN" altLang="en-US" sz="1270" b="1">
                <a:solidFill>
                  <a:srgbClr val="FF0000"/>
                </a:solidFill>
                <a:latin typeface="HelveticaNeue" panose="02000503000000020004" pitchFamily="2" charset="0"/>
              </a:rPr>
              <a:t>更多教学资源请关注</a:t>
            </a:r>
            <a:endParaRPr lang="en-US" altLang="zh-CN" sz="1270" b="1">
              <a:solidFill>
                <a:srgbClr val="FF0000"/>
              </a:solidFill>
              <a:latin typeface="HelveticaNeue" panose="02000503000000020004" pitchFamily="2" charset="0"/>
            </a:endParaRPr>
          </a:p>
          <a:p>
            <a:pPr eaLnBrk="1" hangingPunct="1">
              <a:spcBef>
                <a:spcPct val="0"/>
              </a:spcBef>
              <a:buFontTx/>
              <a:buNone/>
              <a:defRPr/>
            </a:pPr>
            <a:r>
              <a:rPr lang="zh-CN" altLang="en-US" sz="1270" b="1">
                <a:solidFill>
                  <a:srgbClr val="FF0000"/>
                </a:solidFill>
                <a:latin typeface="HelveticaNeue" panose="02000503000000020004" pitchFamily="2" charset="0"/>
              </a:rPr>
              <a:t>公众号：溯恩高中英语</a:t>
            </a:r>
            <a:endParaRPr lang="zh-CN" altLang="en-US" sz="127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75635" y="3136106"/>
            <a:ext cx="1036737" cy="10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4855071" y="2720877"/>
            <a:ext cx="1645742"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1900" b="1">
                <a:latin typeface="华文新魏" panose="02010800040101010101" pitchFamily="2" charset="-122"/>
              </a:rPr>
              <a:t>知识产权声明</a:t>
            </a:r>
            <a:endParaRPr lang="zh-CN" altLang="en-US" sz="19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350" y="-15240"/>
            <a:ext cx="2379980" cy="501650"/>
          </a:xfrm>
          <a:prstGeom prst="rect">
            <a:avLst/>
          </a:prstGeom>
          <a:gradFill>
            <a:gsLst>
              <a:gs pos="10000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Impact" panose="020B0806030902050204" charset="0"/>
                <a:ea typeface="Lingoes Unicode" panose="020B0604020202020204" charset="-122"/>
                <a:cs typeface="Impact" panose="020B0806030902050204" charset="0"/>
              </a:rPr>
              <a:t>Warming-up</a:t>
            </a:r>
            <a:r>
              <a:rPr lang="en-US" altLang="zh-CN" sz="3200" b="1">
                <a:solidFill>
                  <a:schemeClr val="tx1"/>
                </a:solidFill>
                <a:latin typeface="Impact" panose="020B0806030902050204" charset="0"/>
                <a:cs typeface="Impact" panose="020B0806030902050204" charset="0"/>
              </a:rPr>
              <a:t> </a:t>
            </a:r>
            <a:endParaRPr lang="en-US" altLang="zh-CN" sz="3200" b="1">
              <a:solidFill>
                <a:schemeClr val="tx1"/>
              </a:solidFill>
              <a:latin typeface="Impact" panose="020B0806030902050204" charset="0"/>
              <a:cs typeface="Impact" panose="020B0806030902050204" charset="0"/>
            </a:endParaRPr>
          </a:p>
        </p:txBody>
      </p:sp>
      <p:pic>
        <p:nvPicPr>
          <p:cNvPr id="4" name="图片 3"/>
          <p:cNvPicPr>
            <a:picLocks noChangeAspect="1"/>
          </p:cNvPicPr>
          <p:nvPr/>
        </p:nvPicPr>
        <p:blipFill>
          <a:blip r:embed="rId1"/>
          <a:stretch>
            <a:fillRect/>
          </a:stretch>
        </p:blipFill>
        <p:spPr>
          <a:xfrm>
            <a:off x="426085" y="706120"/>
            <a:ext cx="5364480" cy="3573145"/>
          </a:xfrm>
          <a:prstGeom prst="rect">
            <a:avLst/>
          </a:prstGeom>
        </p:spPr>
      </p:pic>
      <p:sp>
        <p:nvSpPr>
          <p:cNvPr id="8" name="文本框 7"/>
          <p:cNvSpPr txBox="1"/>
          <p:nvPr/>
        </p:nvSpPr>
        <p:spPr>
          <a:xfrm>
            <a:off x="310515" y="4410710"/>
            <a:ext cx="7113270" cy="1314450"/>
          </a:xfrm>
          <a:prstGeom prst="rect">
            <a:avLst/>
          </a:prstGeom>
          <a:solidFill>
            <a:schemeClr val="accent3">
              <a:lumMod val="20000"/>
              <a:lumOff val="80000"/>
            </a:schemeClr>
          </a:solidFill>
        </p:spPr>
        <p:txBody>
          <a:bodyPr wrap="square" rtlCol="0" anchor="t">
            <a:spAutoFit/>
          </a:bodyPr>
          <a:p>
            <a:pPr fontAlgn="auto">
              <a:lnSpc>
                <a:spcPts val="3180"/>
              </a:lnSpc>
            </a:pPr>
            <a:r>
              <a:rPr lang="en-US" altLang="zh-CN" sz="2400" b="1" spc="-100">
                <a:solidFill>
                  <a:schemeClr val="tx1"/>
                </a:solidFill>
                <a:uFillTx/>
                <a:latin typeface="Gulim" panose="020B0600000101010101" charset="-127"/>
                <a:ea typeface="Gulim" panose="020B0600000101010101" charset="-127"/>
                <a:cs typeface="Gulim" panose="020B0600000101010101" charset="-127"/>
              </a:rPr>
              <a:t>Name: Fan Jinshi</a:t>
            </a:r>
            <a:endParaRPr lang="en-US" altLang="zh-CN" sz="2400" b="1" spc="-100">
              <a:solidFill>
                <a:schemeClr val="tx1"/>
              </a:solidFill>
              <a:uFillTx/>
              <a:latin typeface="Gulim" panose="020B0600000101010101" charset="-127"/>
              <a:ea typeface="Gulim" panose="020B0600000101010101" charset="-127"/>
              <a:cs typeface="Gulim" panose="020B0600000101010101" charset="-127"/>
            </a:endParaRPr>
          </a:p>
          <a:p>
            <a:pPr fontAlgn="auto">
              <a:lnSpc>
                <a:spcPts val="3180"/>
              </a:lnSpc>
            </a:pPr>
            <a:r>
              <a:rPr lang="en-US" altLang="zh-CN" sz="2400" b="1" spc="-100">
                <a:solidFill>
                  <a:schemeClr val="tx1"/>
                </a:solidFill>
                <a:uFillTx/>
                <a:latin typeface="Gulim" panose="020B0600000101010101" charset="-127"/>
                <a:ea typeface="Gulim" panose="020B0600000101010101" charset="-127"/>
                <a:cs typeface="Gulim" panose="020B0600000101010101" charset="-127"/>
              </a:rPr>
              <a:t>Birthday: 1938.7</a:t>
            </a:r>
            <a:endParaRPr lang="en-US" altLang="zh-CN" sz="2400" b="1" spc="-100">
              <a:solidFill>
                <a:schemeClr val="tx1"/>
              </a:solidFill>
              <a:uFillTx/>
              <a:latin typeface="Gulim" panose="020B0600000101010101" charset="-127"/>
              <a:ea typeface="Gulim" panose="020B0600000101010101" charset="-127"/>
              <a:cs typeface="Gulim" panose="020B0600000101010101" charset="-127"/>
            </a:endParaRPr>
          </a:p>
          <a:p>
            <a:pPr fontAlgn="auto">
              <a:lnSpc>
                <a:spcPts val="3180"/>
              </a:lnSpc>
            </a:pPr>
            <a:r>
              <a:rPr lang="en-US" sz="2400" b="1" spc="-100">
                <a:solidFill>
                  <a:schemeClr val="tx1"/>
                </a:solidFill>
                <a:uFillTx/>
                <a:latin typeface="Gulim" panose="020B0600000101010101" charset="-127"/>
                <a:ea typeface="Gulim" panose="020B0600000101010101" charset="-127"/>
                <a:cs typeface="Gulim" panose="020B0600000101010101" charset="-127"/>
              </a:rPr>
              <a:t>“Daughter of Dunhuang”</a:t>
            </a:r>
            <a:endParaRPr lang="en-US" sz="2400" b="1" spc="-100">
              <a:solidFill>
                <a:schemeClr val="tx1"/>
              </a:solidFill>
              <a:uFillTx/>
              <a:latin typeface="Gulim" panose="020B0600000101010101" charset="-127"/>
              <a:ea typeface="Gulim" panose="020B0600000101010101" charset="-127"/>
              <a:cs typeface="Gulim" panose="020B0600000101010101" charset="-127"/>
            </a:endParaRPr>
          </a:p>
        </p:txBody>
      </p:sp>
      <p:pic>
        <p:nvPicPr>
          <p:cNvPr id="6" name="图片 5"/>
          <p:cNvPicPr>
            <a:picLocks noChangeAspect="1"/>
          </p:cNvPicPr>
          <p:nvPr/>
        </p:nvPicPr>
        <p:blipFill>
          <a:blip r:embed="rId2"/>
          <a:stretch>
            <a:fillRect/>
          </a:stretch>
        </p:blipFill>
        <p:spPr>
          <a:xfrm>
            <a:off x="5680075" y="706120"/>
            <a:ext cx="3193415" cy="4563745"/>
          </a:xfrm>
          <a:prstGeom prst="rect">
            <a:avLst/>
          </a:prstGeom>
        </p:spPr>
      </p:pic>
      <p:sp>
        <p:nvSpPr>
          <p:cNvPr id="11" name="矩形 10"/>
          <p:cNvSpPr/>
          <p:nvPr/>
        </p:nvSpPr>
        <p:spPr>
          <a:xfrm>
            <a:off x="425768" y="5725160"/>
            <a:ext cx="7755255" cy="583565"/>
          </a:xfrm>
          <a:prstGeom prst="rect">
            <a:avLst/>
          </a:prstGeom>
          <a:noFill/>
          <a:ln>
            <a:noFill/>
          </a:ln>
        </p:spPr>
        <p:txBody>
          <a:bodyPr wrap="none" rtlCol="0" anchor="t">
            <a:spAutoFit/>
          </a:bodyPr>
          <a:p>
            <a:pPr algn="ctr"/>
            <a:r>
              <a:rPr lang="en-US" altLang="zh-CN" sz="3200" b="1">
                <a:solidFill>
                  <a:schemeClr val="tx1"/>
                </a:solidFill>
                <a:effectLst>
                  <a:outerShdw blurRad="38100" dist="19050" dir="2700000" algn="tl" rotWithShape="0">
                    <a:schemeClr val="dk1">
                      <a:alpha val="40000"/>
                    </a:schemeClr>
                  </a:outerShdw>
                </a:effectLst>
              </a:rPr>
              <a:t>What do you want to know about Fan Jinshi?</a:t>
            </a:r>
            <a:endParaRPr lang="en-US" altLang="zh-CN" sz="3200" b="1">
              <a:solidFill>
                <a:schemeClr val="tx1"/>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350" y="-23495"/>
            <a:ext cx="3079750" cy="510540"/>
          </a:xfrm>
          <a:prstGeom prst="rect">
            <a:avLst/>
          </a:prstGeom>
          <a:gradFill>
            <a:gsLst>
              <a:gs pos="10000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a:solidFill>
                  <a:schemeClr val="tx1"/>
                </a:solidFill>
                <a:latin typeface="Impact" panose="020B0806030902050204" charset="0"/>
                <a:cs typeface="Impact" panose="020B0806030902050204" charset="0"/>
              </a:rPr>
              <a:t>Read for Content </a:t>
            </a:r>
            <a:endParaRPr lang="en-US" altLang="zh-CN" sz="3200">
              <a:solidFill>
                <a:schemeClr val="tx1"/>
              </a:solidFill>
              <a:latin typeface="Impact" panose="020B0806030902050204" charset="0"/>
              <a:cs typeface="Impact" panose="020B0806030902050204" charset="0"/>
            </a:endParaRPr>
          </a:p>
        </p:txBody>
      </p:sp>
      <p:sp>
        <p:nvSpPr>
          <p:cNvPr id="3" name="文本框 2"/>
          <p:cNvSpPr txBox="1"/>
          <p:nvPr/>
        </p:nvSpPr>
        <p:spPr>
          <a:xfrm>
            <a:off x="209549" y="519430"/>
            <a:ext cx="8835201" cy="758190"/>
          </a:xfrm>
          <a:prstGeom prst="rect">
            <a:avLst/>
          </a:prstGeom>
          <a:noFill/>
        </p:spPr>
        <p:txBody>
          <a:bodyPr wrap="square" rtlCol="0">
            <a:spAutoFit/>
          </a:bodyPr>
          <a:p>
            <a:pPr fontAlgn="auto">
              <a:lnSpc>
                <a:spcPts val="5200"/>
              </a:lnSpc>
            </a:pPr>
            <a:r>
              <a:rPr lang="en-US" sz="2900" b="1" dirty="0">
                <a:solidFill>
                  <a:schemeClr val="tx1"/>
                </a:solidFill>
                <a:latin typeface="+mj-lt"/>
                <a:ea typeface="Gulim" panose="020B0600000101010101" charset="-127"/>
                <a:cs typeface="+mj-lt"/>
                <a:sym typeface="+mn-ea"/>
              </a:rPr>
              <a:t>1. What's Fan Jinshi's first impression of Dunhuang?  </a:t>
            </a:r>
            <a:endParaRPr lang="en-US" sz="2900" b="1" dirty="0">
              <a:solidFill>
                <a:schemeClr val="tx1"/>
              </a:solidFill>
              <a:latin typeface="+mj-lt"/>
              <a:ea typeface="Gulim" panose="020B0600000101010101" charset="-127"/>
              <a:cs typeface="+mj-lt"/>
              <a:sym typeface="+mn-ea"/>
            </a:endParaRPr>
          </a:p>
        </p:txBody>
      </p:sp>
      <p:sp>
        <p:nvSpPr>
          <p:cNvPr id="4" name="矩形 3"/>
          <p:cNvSpPr/>
          <p:nvPr/>
        </p:nvSpPr>
        <p:spPr>
          <a:xfrm>
            <a:off x="300990" y="1270635"/>
            <a:ext cx="8236585" cy="8883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900">
                <a:solidFill>
                  <a:schemeClr val="tx1"/>
                </a:solidFill>
                <a:latin typeface="Times New Roman" panose="02020603050405020304" charset="0"/>
                <a:cs typeface="Times New Roman" panose="02020603050405020304" charset="0"/>
              </a:rPr>
              <a:t>      </a:t>
            </a:r>
            <a:r>
              <a:rPr lang="en-US" altLang="zh-CN" sz="2900">
                <a:solidFill>
                  <a:schemeClr val="tx1"/>
                </a:solidFill>
                <a:latin typeface="+mj-lt"/>
                <a:ea typeface="Lingoes Unicode" panose="020B0604020202020204" charset="-122"/>
                <a:cs typeface="+mj-lt"/>
              </a:rPr>
              <a:t>However, the land that appeared so dreamy in books </a:t>
            </a:r>
            <a:r>
              <a:rPr lang="en-US" altLang="zh-CN" sz="2900" b="1">
                <a:solidFill>
                  <a:srgbClr val="C00000"/>
                </a:solidFill>
                <a:latin typeface="+mj-lt"/>
                <a:ea typeface="Lingoes Unicode" panose="020B0604020202020204" charset="-122"/>
                <a:cs typeface="+mj-lt"/>
              </a:rPr>
              <a:t>turned her expectations upside down</a:t>
            </a:r>
            <a:r>
              <a:rPr lang="en-US" altLang="zh-CN" sz="2900">
                <a:solidFill>
                  <a:schemeClr val="tx1"/>
                </a:solidFill>
                <a:latin typeface="+mj-lt"/>
                <a:ea typeface="Lingoes Unicode" panose="020B0604020202020204" charset="-122"/>
                <a:cs typeface="+mj-lt"/>
              </a:rPr>
              <a:t>.  </a:t>
            </a:r>
            <a:endParaRPr lang="en-US" altLang="zh-CN" sz="2900">
              <a:solidFill>
                <a:schemeClr val="tx1"/>
              </a:solidFill>
              <a:latin typeface="+mj-lt"/>
              <a:ea typeface="Lingoes Unicode" panose="020B0604020202020204" charset="-122"/>
              <a:cs typeface="+mj-lt"/>
            </a:endParaRPr>
          </a:p>
        </p:txBody>
      </p:sp>
      <p:sp>
        <p:nvSpPr>
          <p:cNvPr id="12" name="矩形标注 11"/>
          <p:cNvSpPr/>
          <p:nvPr/>
        </p:nvSpPr>
        <p:spPr>
          <a:xfrm>
            <a:off x="209550" y="2512060"/>
            <a:ext cx="4104005" cy="842010"/>
          </a:xfrm>
          <a:prstGeom prst="wedgeRectCallout">
            <a:avLst>
              <a:gd name="adj1" fmla="val 39586"/>
              <a:gd name="adj2" fmla="val -90256"/>
            </a:avLst>
          </a:prstGeom>
          <a:solidFill>
            <a:schemeClr val="bg1">
              <a:lumMod val="95000"/>
            </a:schemeClr>
          </a:solidFill>
          <a:ln w="2222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a:solidFill>
                  <a:schemeClr val="tx1">
                    <a:lumMod val="95000"/>
                    <a:lumOff val="5000"/>
                  </a:schemeClr>
                </a:solidFill>
                <a:latin typeface="+mj-lt"/>
                <a:ea typeface="Lingoes Unicode" panose="020B0604020202020204" charset="-122"/>
                <a:cs typeface="+mj-lt"/>
              </a:rPr>
              <a:t>What's the implied meaning of this sentence?  </a:t>
            </a:r>
            <a:r>
              <a:rPr lang="en-US" altLang="zh-CN" sz="2500" b="1">
                <a:solidFill>
                  <a:schemeClr val="tx1">
                    <a:lumMod val="95000"/>
                    <a:lumOff val="5000"/>
                  </a:schemeClr>
                </a:solidFill>
              </a:rPr>
              <a:t> </a:t>
            </a:r>
            <a:endParaRPr lang="en-US" altLang="zh-CN" sz="2500" b="1">
              <a:solidFill>
                <a:schemeClr val="tx1">
                  <a:lumMod val="95000"/>
                  <a:lumOff val="5000"/>
                </a:schemeClr>
              </a:solidFill>
            </a:endParaRPr>
          </a:p>
        </p:txBody>
      </p:sp>
      <p:sp>
        <p:nvSpPr>
          <p:cNvPr id="16" name="文本框 15"/>
          <p:cNvSpPr txBox="1"/>
          <p:nvPr/>
        </p:nvSpPr>
        <p:spPr>
          <a:xfrm>
            <a:off x="4415155" y="2280920"/>
            <a:ext cx="4629785" cy="1691640"/>
          </a:xfrm>
          <a:prstGeom prst="rect">
            <a:avLst/>
          </a:prstGeom>
          <a:solidFill>
            <a:schemeClr val="bg2">
              <a:lumMod val="90000"/>
            </a:schemeClr>
          </a:solidFill>
          <a:ln w="25400" cmpd="sng">
            <a:noFill/>
            <a:prstDash val="solid"/>
          </a:ln>
        </p:spPr>
        <p:txBody>
          <a:bodyPr wrap="square" rtlCol="0">
            <a:spAutoFit/>
          </a:bodyPr>
          <a:p>
            <a:pPr algn="l"/>
            <a:r>
              <a:rPr lang="en-US" sz="2600" b="1">
                <a:solidFill>
                  <a:srgbClr val="C00000"/>
                </a:solidFill>
                <a:latin typeface="+mj-lt"/>
                <a:cs typeface="+mj-lt"/>
                <a:sym typeface="+mn-ea"/>
              </a:rPr>
              <a:t>It was beyond Fan Jinshi's wildest imagination</a:t>
            </a:r>
            <a:r>
              <a:rPr lang="en-US" sz="2600">
                <a:solidFill>
                  <a:schemeClr val="tx1"/>
                </a:solidFill>
                <a:latin typeface="+mj-lt"/>
                <a:cs typeface="+mj-lt"/>
                <a:sym typeface="+mn-ea"/>
              </a:rPr>
              <a:t> that the real condition turned out so different from what's said in books.</a:t>
            </a:r>
            <a:endParaRPr lang="en-US" sz="2600">
              <a:solidFill>
                <a:schemeClr val="tx1"/>
              </a:solidFill>
              <a:latin typeface="+mj-lt"/>
              <a:cs typeface="+mj-lt"/>
              <a:sym typeface="+mn-ea"/>
            </a:endParaRPr>
          </a:p>
        </p:txBody>
      </p:sp>
      <p:sp>
        <p:nvSpPr>
          <p:cNvPr id="2" name="文本框 1"/>
          <p:cNvSpPr txBox="1"/>
          <p:nvPr/>
        </p:nvSpPr>
        <p:spPr>
          <a:xfrm>
            <a:off x="336549" y="4090670"/>
            <a:ext cx="8835201" cy="983615"/>
          </a:xfrm>
          <a:prstGeom prst="rect">
            <a:avLst/>
          </a:prstGeom>
          <a:noFill/>
        </p:spPr>
        <p:txBody>
          <a:bodyPr wrap="square" rtlCol="0">
            <a:spAutoFit/>
          </a:bodyPr>
          <a:p>
            <a:pPr fontAlgn="auto">
              <a:lnSpc>
                <a:spcPct val="100000"/>
              </a:lnSpc>
            </a:pPr>
            <a:r>
              <a:rPr lang="en-US" sz="2900" b="1" dirty="0">
                <a:solidFill>
                  <a:schemeClr val="tx1"/>
                </a:solidFill>
                <a:latin typeface="+mj-lt"/>
                <a:ea typeface="Gulim" panose="020B0600000101010101" charset="-127"/>
                <a:cs typeface="+mj-lt"/>
                <a:sym typeface="+mn-ea"/>
              </a:rPr>
              <a:t>2. Why did Fan go to Dunhuang after graduation without </a:t>
            </a:r>
            <a:endParaRPr lang="en-US" sz="2900" b="1" dirty="0">
              <a:solidFill>
                <a:schemeClr val="tx1"/>
              </a:solidFill>
              <a:latin typeface="+mj-lt"/>
              <a:ea typeface="Gulim" panose="020B0600000101010101" charset="-127"/>
              <a:cs typeface="+mj-lt"/>
              <a:sym typeface="+mn-ea"/>
            </a:endParaRPr>
          </a:p>
          <a:p>
            <a:pPr fontAlgn="auto">
              <a:lnSpc>
                <a:spcPct val="100000"/>
              </a:lnSpc>
            </a:pPr>
            <a:r>
              <a:rPr lang="en-US" sz="2900" b="1" dirty="0">
                <a:solidFill>
                  <a:schemeClr val="tx1"/>
                </a:solidFill>
                <a:latin typeface="+mj-lt"/>
                <a:ea typeface="Gulim" panose="020B0600000101010101" charset="-127"/>
                <a:cs typeface="+mj-lt"/>
                <a:sym typeface="+mn-ea"/>
              </a:rPr>
              <a:t>    hesitation despite bad conditions? </a:t>
            </a:r>
            <a:endParaRPr lang="en-US" sz="2900" b="1" dirty="0">
              <a:solidFill>
                <a:schemeClr val="tx1"/>
              </a:solidFill>
              <a:latin typeface="+mj-lt"/>
              <a:ea typeface="Gulim" panose="020B0600000101010101" charset="-127"/>
              <a:cs typeface="+mj-lt"/>
              <a:sym typeface="+mn-ea"/>
            </a:endParaRPr>
          </a:p>
        </p:txBody>
      </p:sp>
      <p:sp>
        <p:nvSpPr>
          <p:cNvPr id="5" name="矩形 4"/>
          <p:cNvSpPr/>
          <p:nvPr/>
        </p:nvSpPr>
        <p:spPr>
          <a:xfrm>
            <a:off x="356235" y="5128895"/>
            <a:ext cx="8236585" cy="13995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900">
                <a:solidFill>
                  <a:schemeClr val="tx1"/>
                </a:solidFill>
                <a:latin typeface="+mj-lt"/>
                <a:ea typeface="Lingoes Unicode" panose="020B0604020202020204" charset="-122"/>
                <a:cs typeface="+mj-lt"/>
              </a:rPr>
              <a:t>(1). Bearing the </a:t>
            </a:r>
            <a:r>
              <a:rPr lang="en-US" altLang="zh-CN" sz="2900" b="1">
                <a:solidFill>
                  <a:srgbClr val="C00000"/>
                </a:solidFill>
                <a:latin typeface="+mj-lt"/>
                <a:ea typeface="Lingoes Unicode" panose="020B0604020202020204" charset="-122"/>
                <a:cs typeface="+mj-lt"/>
              </a:rPr>
              <a:t>value of serving the country</a:t>
            </a:r>
            <a:r>
              <a:rPr lang="en-US" altLang="zh-CN" sz="2900">
                <a:solidFill>
                  <a:schemeClr val="tx1"/>
                </a:solidFill>
                <a:latin typeface="+mj-lt"/>
                <a:ea typeface="Lingoes Unicode" panose="020B0604020202020204" charset="-122"/>
                <a:cs typeface="+mj-lt"/>
              </a:rPr>
              <a:t>;</a:t>
            </a:r>
            <a:endParaRPr lang="en-US" altLang="zh-CN" sz="2900">
              <a:solidFill>
                <a:schemeClr val="tx1"/>
              </a:solidFill>
              <a:latin typeface="+mj-lt"/>
              <a:ea typeface="Lingoes Unicode" panose="020B0604020202020204" charset="-122"/>
              <a:cs typeface="+mj-lt"/>
            </a:endParaRPr>
          </a:p>
          <a:p>
            <a:pPr algn="l"/>
            <a:r>
              <a:rPr lang="en-US" altLang="zh-CN" sz="2900">
                <a:solidFill>
                  <a:schemeClr val="tx1"/>
                </a:solidFill>
                <a:latin typeface="+mj-lt"/>
                <a:ea typeface="Lingoes Unicode" panose="020B0604020202020204" charset="-122"/>
                <a:cs typeface="+mj-lt"/>
              </a:rPr>
              <a:t>(2). </a:t>
            </a:r>
            <a:r>
              <a:rPr lang="en-US" altLang="zh-CN" sz="2900" b="1">
                <a:solidFill>
                  <a:srgbClr val="C00000"/>
                </a:solidFill>
                <a:latin typeface="+mj-lt"/>
                <a:ea typeface="Lingoes Unicode" panose="020B0604020202020204" charset="-122"/>
                <a:cs typeface="+mj-lt"/>
              </a:rPr>
              <a:t>Moved and inspired</a:t>
            </a:r>
            <a:r>
              <a:rPr lang="en-US" altLang="zh-CN" sz="2900">
                <a:solidFill>
                  <a:schemeClr val="tx1"/>
                </a:solidFill>
                <a:latin typeface="+mj-lt"/>
                <a:ea typeface="Lingoes Unicode" panose="020B0604020202020204" charset="-122"/>
                <a:cs typeface="+mj-lt"/>
              </a:rPr>
              <a:t> by Chang Shutong's devotion;</a:t>
            </a:r>
            <a:endParaRPr lang="en-US" altLang="zh-CN" sz="2900">
              <a:solidFill>
                <a:schemeClr val="tx1"/>
              </a:solidFill>
              <a:latin typeface="+mj-lt"/>
              <a:ea typeface="Lingoes Unicode" panose="020B0604020202020204" charset="-122"/>
              <a:cs typeface="+mj-lt"/>
            </a:endParaRPr>
          </a:p>
          <a:p>
            <a:pPr algn="l"/>
            <a:r>
              <a:rPr lang="en-US" altLang="zh-CN" sz="2900">
                <a:solidFill>
                  <a:schemeClr val="tx1"/>
                </a:solidFill>
                <a:latin typeface="+mj-lt"/>
                <a:ea typeface="Lingoes Unicode" panose="020B0604020202020204" charset="-122"/>
                <a:cs typeface="+mj-lt"/>
              </a:rPr>
              <a:t>(3). Her own </a:t>
            </a:r>
            <a:r>
              <a:rPr lang="en-US" altLang="zh-CN" sz="2900" b="1">
                <a:solidFill>
                  <a:srgbClr val="C00000"/>
                </a:solidFill>
                <a:latin typeface="+mj-lt"/>
                <a:ea typeface="Lingoes Unicode" panose="020B0604020202020204" charset="-122"/>
                <a:cs typeface="+mj-lt"/>
              </a:rPr>
              <a:t>interest and determination</a:t>
            </a:r>
            <a:r>
              <a:rPr lang="en-US" altLang="zh-CN" sz="2900">
                <a:solidFill>
                  <a:schemeClr val="tx1"/>
                </a:solidFill>
                <a:latin typeface="+mj-lt"/>
                <a:ea typeface="Lingoes Unicode" panose="020B0604020202020204" charset="-122"/>
                <a:cs typeface="+mj-lt"/>
              </a:rPr>
              <a:t>.</a:t>
            </a:r>
            <a:endParaRPr lang="en-US" altLang="zh-CN" sz="2900">
              <a:solidFill>
                <a:schemeClr val="tx1"/>
              </a:solidFill>
              <a:latin typeface="+mj-lt"/>
              <a:ea typeface="Lingoes Unicode" panose="020B0604020202020204" charset="-122"/>
              <a:cs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2" grpId="0" bldLvl="0" animBg="1"/>
      <p:bldP spid="16" grpId="0" bldLvl="0" animBg="1"/>
      <p:bldP spid="5" grpId="0" bldLvl="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209550" y="4149725"/>
            <a:ext cx="1543050" cy="2053590"/>
          </a:xfrm>
          <a:prstGeom prst="rect">
            <a:avLst/>
          </a:prstGeom>
        </p:spPr>
      </p:pic>
      <p:sp>
        <p:nvSpPr>
          <p:cNvPr id="6" name="矩形 5"/>
          <p:cNvSpPr/>
          <p:nvPr/>
        </p:nvSpPr>
        <p:spPr>
          <a:xfrm>
            <a:off x="-6350" y="-23495"/>
            <a:ext cx="3079750" cy="510540"/>
          </a:xfrm>
          <a:prstGeom prst="rect">
            <a:avLst/>
          </a:prstGeom>
          <a:gradFill>
            <a:gsLst>
              <a:gs pos="10000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a:solidFill>
                  <a:schemeClr val="tx1"/>
                </a:solidFill>
                <a:latin typeface="Impact" panose="020B0806030902050204" charset="0"/>
                <a:cs typeface="Impact" panose="020B0806030902050204" charset="0"/>
              </a:rPr>
              <a:t>Read for Content </a:t>
            </a:r>
            <a:endParaRPr lang="en-US" altLang="zh-CN" sz="3200">
              <a:solidFill>
                <a:schemeClr val="tx1"/>
              </a:solidFill>
              <a:latin typeface="Impact" panose="020B0806030902050204" charset="0"/>
              <a:cs typeface="Impact" panose="020B0806030902050204" charset="0"/>
            </a:endParaRPr>
          </a:p>
        </p:txBody>
      </p:sp>
      <p:sp>
        <p:nvSpPr>
          <p:cNvPr id="3" name="文本框 2"/>
          <p:cNvSpPr txBox="1"/>
          <p:nvPr/>
        </p:nvSpPr>
        <p:spPr>
          <a:xfrm>
            <a:off x="209549" y="519430"/>
            <a:ext cx="8835201" cy="758190"/>
          </a:xfrm>
          <a:prstGeom prst="rect">
            <a:avLst/>
          </a:prstGeom>
          <a:noFill/>
        </p:spPr>
        <p:txBody>
          <a:bodyPr wrap="square" rtlCol="0">
            <a:spAutoFit/>
          </a:bodyPr>
          <a:p>
            <a:pPr fontAlgn="auto">
              <a:lnSpc>
                <a:spcPts val="5200"/>
              </a:lnSpc>
            </a:pPr>
            <a:r>
              <a:rPr lang="en-US" sz="2900" b="1" dirty="0">
                <a:solidFill>
                  <a:schemeClr val="tx1"/>
                </a:solidFill>
                <a:latin typeface="+mj-lt"/>
                <a:ea typeface="Gulim" panose="020B0600000101010101" charset="-127"/>
                <a:cs typeface="+mj-lt"/>
                <a:sym typeface="+mn-ea"/>
              </a:rPr>
              <a:t>3. What did Fan do to Dunhuang?  </a:t>
            </a:r>
            <a:endParaRPr lang="en-US" sz="2900" b="1" dirty="0">
              <a:solidFill>
                <a:schemeClr val="tx1"/>
              </a:solidFill>
              <a:latin typeface="+mj-lt"/>
              <a:ea typeface="Gulim" panose="020B0600000101010101" charset="-127"/>
              <a:cs typeface="+mj-lt"/>
              <a:sym typeface="+mn-ea"/>
            </a:endParaRPr>
          </a:p>
        </p:txBody>
      </p:sp>
      <p:sp>
        <p:nvSpPr>
          <p:cNvPr id="4" name="矩形 3"/>
          <p:cNvSpPr/>
          <p:nvPr/>
        </p:nvSpPr>
        <p:spPr>
          <a:xfrm>
            <a:off x="209550" y="1270635"/>
            <a:ext cx="8625840" cy="10153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900">
                <a:solidFill>
                  <a:schemeClr val="tx1"/>
                </a:solidFill>
                <a:latin typeface="+mj-lt"/>
                <a:ea typeface="Lingoes Unicode" panose="020B0604020202020204" charset="-122"/>
                <a:cs typeface="+mj-lt"/>
              </a:rPr>
              <a:t>(1). </a:t>
            </a:r>
            <a:r>
              <a:rPr lang="en-US" altLang="zh-CN" sz="2900" b="1">
                <a:solidFill>
                  <a:srgbClr val="C00000"/>
                </a:solidFill>
                <a:latin typeface="+mj-lt"/>
                <a:ea typeface="Lingoes Unicode" panose="020B0604020202020204" charset="-122"/>
                <a:cs typeface="+mj-lt"/>
              </a:rPr>
              <a:t>Investigating and measuring</a:t>
            </a:r>
            <a:r>
              <a:rPr lang="en-US" altLang="zh-CN" sz="2900">
                <a:solidFill>
                  <a:schemeClr val="tx1"/>
                </a:solidFill>
                <a:latin typeface="+mj-lt"/>
                <a:ea typeface="Lingoes Unicode" panose="020B0604020202020204" charset="-122"/>
                <a:cs typeface="+mj-lt"/>
              </a:rPr>
              <a:t> caves;</a:t>
            </a:r>
            <a:endParaRPr lang="en-US" altLang="zh-CN" sz="2900">
              <a:solidFill>
                <a:schemeClr val="tx1"/>
              </a:solidFill>
              <a:latin typeface="+mj-lt"/>
              <a:ea typeface="Lingoes Unicode" panose="020B0604020202020204" charset="-122"/>
              <a:cs typeface="+mj-lt"/>
            </a:endParaRPr>
          </a:p>
          <a:p>
            <a:pPr algn="l"/>
            <a:r>
              <a:rPr lang="en-US" altLang="zh-CN" sz="2900">
                <a:solidFill>
                  <a:schemeClr val="tx1"/>
                </a:solidFill>
                <a:latin typeface="+mj-lt"/>
                <a:ea typeface="Lingoes Unicode" panose="020B0604020202020204" charset="-122"/>
                <a:cs typeface="+mj-lt"/>
              </a:rPr>
              <a:t>(2). </a:t>
            </a:r>
            <a:r>
              <a:rPr lang="en-US" altLang="zh-CN" sz="2900" b="1">
                <a:solidFill>
                  <a:srgbClr val="C00000"/>
                </a:solidFill>
                <a:latin typeface="+mj-lt"/>
                <a:ea typeface="Lingoes Unicode" panose="020B0604020202020204" charset="-122"/>
                <a:cs typeface="+mj-lt"/>
              </a:rPr>
              <a:t>Editing</a:t>
            </a:r>
            <a:r>
              <a:rPr lang="en-US" altLang="zh-CN" sz="2900">
                <a:solidFill>
                  <a:schemeClr val="tx1"/>
                </a:solidFill>
                <a:latin typeface="+mj-lt"/>
                <a:ea typeface="Lingoes Unicode" panose="020B0604020202020204" charset="-122"/>
                <a:cs typeface="+mj-lt"/>
              </a:rPr>
              <a:t> papers, books and publications on Funhuang</a:t>
            </a:r>
            <a:endParaRPr lang="en-US" altLang="zh-CN" sz="2900">
              <a:solidFill>
                <a:schemeClr val="tx1"/>
              </a:solidFill>
              <a:latin typeface="+mj-lt"/>
              <a:ea typeface="Lingoes Unicode" panose="020B0604020202020204" charset="-122"/>
              <a:cs typeface="+mj-lt"/>
            </a:endParaRPr>
          </a:p>
        </p:txBody>
      </p:sp>
      <p:sp>
        <p:nvSpPr>
          <p:cNvPr id="7" name="文本框 6"/>
          <p:cNvSpPr txBox="1"/>
          <p:nvPr/>
        </p:nvSpPr>
        <p:spPr>
          <a:xfrm>
            <a:off x="260349" y="2423795"/>
            <a:ext cx="8835201" cy="537210"/>
          </a:xfrm>
          <a:prstGeom prst="rect">
            <a:avLst/>
          </a:prstGeom>
          <a:noFill/>
        </p:spPr>
        <p:txBody>
          <a:bodyPr wrap="square" rtlCol="0">
            <a:spAutoFit/>
          </a:bodyPr>
          <a:p>
            <a:pPr fontAlgn="auto">
              <a:lnSpc>
                <a:spcPct val="100000"/>
              </a:lnSpc>
            </a:pPr>
            <a:r>
              <a:rPr lang="en-US" sz="2900" b="1" dirty="0">
                <a:solidFill>
                  <a:schemeClr val="tx1"/>
                </a:solidFill>
                <a:latin typeface="+mj-lt"/>
                <a:ea typeface="Gulim" panose="020B0600000101010101" charset="-127"/>
                <a:cs typeface="+mj-lt"/>
                <a:sym typeface="+mn-ea"/>
              </a:rPr>
              <a:t>4. How do you understand Ji Xianlin's comment? </a:t>
            </a:r>
            <a:endParaRPr lang="en-US" sz="2900" b="1" dirty="0">
              <a:solidFill>
                <a:schemeClr val="tx1"/>
              </a:solidFill>
              <a:latin typeface="+mj-lt"/>
              <a:ea typeface="Gulim" panose="020B0600000101010101" charset="-127"/>
              <a:cs typeface="+mj-lt"/>
              <a:sym typeface="+mn-ea"/>
            </a:endParaRPr>
          </a:p>
        </p:txBody>
      </p:sp>
      <p:sp>
        <p:nvSpPr>
          <p:cNvPr id="10" name="文本框 9"/>
          <p:cNvSpPr txBox="1"/>
          <p:nvPr/>
        </p:nvSpPr>
        <p:spPr>
          <a:xfrm>
            <a:off x="1649730" y="3053080"/>
            <a:ext cx="7016750" cy="1599565"/>
          </a:xfrm>
          <a:prstGeom prst="rect">
            <a:avLst/>
          </a:prstGeom>
          <a:solidFill>
            <a:schemeClr val="accent3">
              <a:lumMod val="40000"/>
              <a:lumOff val="60000"/>
            </a:schemeClr>
          </a:solidFill>
        </p:spPr>
        <p:txBody>
          <a:bodyPr wrap="square" rtlCol="0" anchor="t">
            <a:spAutoFit/>
          </a:bodyPr>
          <a:p>
            <a:r>
              <a:rPr lang="en-US" altLang="zh-CN" sz="2600">
                <a:latin typeface="Lingoes Unicode" panose="020B0604020202020204" charset="-122"/>
                <a:ea typeface="Lingoes Unicode" panose="020B0604020202020204" charset="-122"/>
              </a:rPr>
              <a:t>   </a:t>
            </a:r>
            <a:r>
              <a:rPr lang="en-US" altLang="zh-CN" sz="2400">
                <a:latin typeface="+mj-lt"/>
                <a:ea typeface="Lingoes Unicode" panose="020B0604020202020204" charset="-122"/>
                <a:cs typeface="+mj-lt"/>
              </a:rPr>
              <a:t> “</a:t>
            </a:r>
            <a:r>
              <a:rPr lang="en-US" altLang="zh-CN" sz="2400" b="1">
                <a:solidFill>
                  <a:srgbClr val="C00000"/>
                </a:solidFill>
                <a:latin typeface="+mj-lt"/>
                <a:ea typeface="Lingoes Unicode" panose="020B0604020202020204" charset="-122"/>
                <a:cs typeface="+mj-lt"/>
              </a:rPr>
              <a:t>The benefits of Fan's work are beyond measure</a:t>
            </a:r>
            <a:r>
              <a:rPr lang="en-US" altLang="zh-CN" sz="2400">
                <a:latin typeface="+mj-lt"/>
                <a:ea typeface="Lingoes Unicode" panose="020B0604020202020204" charset="-122"/>
                <a:cs typeface="+mj-lt"/>
              </a:rPr>
              <a:t>,” commented Ji Xianlin, a great master of Chinese culture, at the celebration of the 100th anniversary of the discovery of the Du Huang Caves in 2000.</a:t>
            </a:r>
            <a:endParaRPr lang="en-US" altLang="zh-CN" sz="2400" spc="-100">
              <a:solidFill>
                <a:schemeClr val="tx1"/>
              </a:solidFill>
              <a:uFillTx/>
              <a:latin typeface="+mj-lt"/>
              <a:ea typeface="Lingoes Unicode" panose="020B0604020202020204" charset="-122"/>
              <a:cs typeface="+mj-lt"/>
            </a:endParaRPr>
          </a:p>
        </p:txBody>
      </p:sp>
      <p:sp>
        <p:nvSpPr>
          <p:cNvPr id="9" name="文本框 8"/>
          <p:cNvSpPr txBox="1"/>
          <p:nvPr/>
        </p:nvSpPr>
        <p:spPr>
          <a:xfrm>
            <a:off x="2312035" y="4845050"/>
            <a:ext cx="6240145" cy="1691640"/>
          </a:xfrm>
          <a:prstGeom prst="rect">
            <a:avLst/>
          </a:prstGeom>
          <a:solidFill>
            <a:schemeClr val="bg2">
              <a:lumMod val="90000"/>
            </a:schemeClr>
          </a:solidFill>
          <a:ln w="25400" cmpd="sng">
            <a:noFill/>
            <a:prstDash val="solid"/>
          </a:ln>
        </p:spPr>
        <p:txBody>
          <a:bodyPr wrap="square" rtlCol="0">
            <a:spAutoFit/>
          </a:bodyPr>
          <a:p>
            <a:pPr algn="l"/>
            <a:r>
              <a:rPr lang="en-US" sz="2600">
                <a:solidFill>
                  <a:schemeClr val="tx1"/>
                </a:solidFill>
                <a:latin typeface="+mj-lt"/>
                <a:cs typeface="+mj-lt"/>
                <a:sym typeface="+mn-ea"/>
              </a:rPr>
              <a:t>    </a:t>
            </a:r>
            <a:r>
              <a:rPr lang="en-US" sz="2600">
                <a:solidFill>
                  <a:schemeClr val="tx1"/>
                </a:solidFill>
                <a:latin typeface="Times New Roman" panose="02020603050405020304" charset="0"/>
                <a:cs typeface="+mj-lt"/>
                <a:sym typeface="+mn-ea"/>
              </a:rPr>
              <a:t>▪ </a:t>
            </a:r>
            <a:r>
              <a:rPr lang="en-US" sz="2600">
                <a:solidFill>
                  <a:schemeClr val="tx1"/>
                </a:solidFill>
                <a:latin typeface="+mj-lt"/>
                <a:cs typeface="+mj-lt"/>
                <a:sym typeface="+mn-ea"/>
              </a:rPr>
              <a:t>Fan </a:t>
            </a:r>
            <a:r>
              <a:rPr lang="en-US" sz="2600" b="1">
                <a:solidFill>
                  <a:srgbClr val="C00000"/>
                </a:solidFill>
                <a:latin typeface="+mj-lt"/>
                <a:cs typeface="+mj-lt"/>
                <a:sym typeface="+mn-ea"/>
              </a:rPr>
              <a:t>made immeasurable contributions</a:t>
            </a:r>
            <a:r>
              <a:rPr lang="en-US" sz="2600">
                <a:solidFill>
                  <a:schemeClr val="tx1"/>
                </a:solidFill>
                <a:latin typeface="+mj-lt"/>
                <a:cs typeface="+mj-lt"/>
                <a:sym typeface="+mn-ea"/>
              </a:rPr>
              <a:t> to Dun Huang.</a:t>
            </a:r>
            <a:endParaRPr lang="en-US" sz="2600">
              <a:solidFill>
                <a:schemeClr val="tx1"/>
              </a:solidFill>
              <a:latin typeface="+mj-lt"/>
              <a:cs typeface="+mj-lt"/>
              <a:sym typeface="+mn-ea"/>
            </a:endParaRPr>
          </a:p>
          <a:p>
            <a:pPr algn="l"/>
            <a:r>
              <a:rPr lang="en-US" sz="2600">
                <a:solidFill>
                  <a:schemeClr val="tx1"/>
                </a:solidFill>
                <a:latin typeface="+mj-lt"/>
                <a:cs typeface="+mj-lt"/>
                <a:sym typeface="+mn-ea"/>
              </a:rPr>
              <a:t>    </a:t>
            </a:r>
            <a:r>
              <a:rPr lang="en-US" sz="2600">
                <a:solidFill>
                  <a:schemeClr val="tx1"/>
                </a:solidFill>
                <a:latin typeface="Times New Roman" panose="02020603050405020304" charset="0"/>
                <a:cs typeface="+mj-lt"/>
                <a:sym typeface="+mn-ea"/>
              </a:rPr>
              <a:t>▪ </a:t>
            </a:r>
            <a:r>
              <a:rPr lang="en-US" sz="2600">
                <a:solidFill>
                  <a:schemeClr val="tx1"/>
                </a:solidFill>
                <a:latin typeface="+mj-lt"/>
                <a:cs typeface="+mj-lt"/>
                <a:sym typeface="+mn-ea"/>
              </a:rPr>
              <a:t>What Fan did to Dun Huang </a:t>
            </a:r>
            <a:r>
              <a:rPr lang="en-US" sz="2600" b="1">
                <a:solidFill>
                  <a:srgbClr val="C00000"/>
                </a:solidFill>
                <a:latin typeface="+mj-lt"/>
                <a:cs typeface="+mj-lt"/>
                <a:sym typeface="+mn-ea"/>
              </a:rPr>
              <a:t>can't be measured</a:t>
            </a:r>
            <a:r>
              <a:rPr lang="en-US" sz="2600">
                <a:solidFill>
                  <a:schemeClr val="tx1"/>
                </a:solidFill>
                <a:latin typeface="+mj-lt"/>
                <a:cs typeface="+mj-lt"/>
                <a:sym typeface="+mn-ea"/>
              </a:rPr>
              <a:t> by any material. </a:t>
            </a:r>
            <a:endParaRPr lang="en-US" sz="2600">
              <a:solidFill>
                <a:schemeClr val="tx1"/>
              </a:solidFill>
              <a:latin typeface="+mj-lt"/>
              <a:cs typeface="+mj-l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500" fill="hold">
                                          <p:stCondLst>
                                            <p:cond delay="0"/>
                                          </p:stCondLst>
                                        </p:cTn>
                                        <p:tgtEl>
                                          <p:spTgt spid="11"/>
                                        </p:tgtEl>
                                        <p:attrNameLst>
                                          <p:attrName>style.visibility</p:attrName>
                                        </p:attrNameLst>
                                      </p:cBhvr>
                                      <p:to>
                                        <p:strVal val="visible"/>
                                      </p:to>
                                    </p:set>
                                    <p:animEffect transition="in" filter="box(i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7" grpId="0"/>
      <p:bldP spid="10" grpId="0" bldLvl="0" animBg="1"/>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0" y="-23495"/>
            <a:ext cx="3275330" cy="510540"/>
          </a:xfrm>
          <a:prstGeom prst="rect">
            <a:avLst/>
          </a:prstGeom>
          <a:gradFill>
            <a:gsLst>
              <a:gs pos="10000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a:solidFill>
                  <a:schemeClr val="tx1"/>
                </a:solidFill>
                <a:latin typeface="Impact" panose="020B0806030902050204" charset="0"/>
                <a:cs typeface="Impact" panose="020B0806030902050204" charset="0"/>
              </a:rPr>
              <a:t>Read for Structure </a:t>
            </a:r>
            <a:endParaRPr lang="en-US" altLang="zh-CN" sz="3200">
              <a:solidFill>
                <a:schemeClr val="tx1"/>
              </a:solidFill>
              <a:latin typeface="Impact" panose="020B0806030902050204" charset="0"/>
              <a:cs typeface="Impact" panose="020B0806030902050204" charset="0"/>
            </a:endParaRPr>
          </a:p>
        </p:txBody>
      </p:sp>
      <p:pic>
        <p:nvPicPr>
          <p:cNvPr id="3" name="图片 2"/>
          <p:cNvPicPr>
            <a:picLocks noChangeAspect="1"/>
          </p:cNvPicPr>
          <p:nvPr/>
        </p:nvPicPr>
        <p:blipFill>
          <a:blip r:embed="rId1"/>
          <a:stretch>
            <a:fillRect/>
          </a:stretch>
        </p:blipFill>
        <p:spPr>
          <a:xfrm>
            <a:off x="439420" y="761365"/>
            <a:ext cx="5939155" cy="5633720"/>
          </a:xfrm>
          <a:prstGeom prst="rect">
            <a:avLst/>
          </a:prstGeom>
        </p:spPr>
      </p:pic>
      <p:sp>
        <p:nvSpPr>
          <p:cNvPr id="7" name="矩形 6"/>
          <p:cNvSpPr/>
          <p:nvPr/>
        </p:nvSpPr>
        <p:spPr>
          <a:xfrm>
            <a:off x="361315" y="761365"/>
            <a:ext cx="6095365" cy="8794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361315" y="1640840"/>
            <a:ext cx="6095365" cy="21240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361315" y="3764915"/>
            <a:ext cx="6095365" cy="194881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6047740" y="951230"/>
            <a:ext cx="2666365" cy="499110"/>
          </a:xfrm>
          <a:prstGeom prst="rect">
            <a:avLst/>
          </a:prstGeom>
          <a:solidFill>
            <a:schemeClr val="accent3">
              <a:lumMod val="20000"/>
              <a:lumOff val="80000"/>
            </a:schemeClr>
          </a:solidFill>
        </p:spPr>
        <p:txBody>
          <a:bodyPr wrap="square" rtlCol="0" anchor="t">
            <a:spAutoFit/>
          </a:bodyPr>
          <a:p>
            <a:pPr fontAlgn="auto">
              <a:lnSpc>
                <a:spcPts val="3180"/>
              </a:lnSpc>
            </a:pPr>
            <a:r>
              <a:rPr lang="en-US" altLang="zh-CN" sz="2400" b="1" u="sng" spc="-100">
                <a:solidFill>
                  <a:srgbClr val="C00000"/>
                </a:solidFill>
                <a:effectLst>
                  <a:outerShdw blurRad="38100" dist="38100" dir="2700000" algn="tl">
                    <a:srgbClr val="000000">
                      <a:alpha val="43137"/>
                    </a:srgbClr>
                  </a:outerShdw>
                </a:effectLst>
                <a:uFillTx/>
                <a:latin typeface="Gulim" panose="020B0600000101010101" charset="-127"/>
                <a:ea typeface="Gulim" panose="020B0600000101010101" charset="-127"/>
                <a:cs typeface="Gulim" panose="020B0600000101010101" charset="-127"/>
              </a:rPr>
              <a:t>Who</a:t>
            </a:r>
            <a:r>
              <a:rPr lang="en-US" altLang="zh-CN" sz="2400" b="1" spc="-100">
                <a:solidFill>
                  <a:schemeClr val="tx1"/>
                </a:solidFill>
                <a:uFillTx/>
                <a:latin typeface="Gulim" panose="020B0600000101010101" charset="-127"/>
                <a:ea typeface="Gulim" panose="020B0600000101010101" charset="-127"/>
                <a:cs typeface="Gulim" panose="020B0600000101010101" charset="-127"/>
              </a:rPr>
              <a:t> is Fan Jinshi?</a:t>
            </a:r>
            <a:endParaRPr lang="en-US" sz="2400" b="1" spc="-100">
              <a:solidFill>
                <a:schemeClr val="tx1"/>
              </a:solidFill>
              <a:uFillTx/>
              <a:latin typeface="Gulim" panose="020B0600000101010101" charset="-127"/>
              <a:ea typeface="Gulim" panose="020B0600000101010101" charset="-127"/>
              <a:cs typeface="Gulim" panose="020B0600000101010101" charset="-127"/>
            </a:endParaRPr>
          </a:p>
        </p:txBody>
      </p:sp>
      <p:sp>
        <p:nvSpPr>
          <p:cNvPr id="14" name="文本框 13"/>
          <p:cNvSpPr txBox="1"/>
          <p:nvPr/>
        </p:nvSpPr>
        <p:spPr>
          <a:xfrm>
            <a:off x="6043295" y="2245360"/>
            <a:ext cx="2666365" cy="906780"/>
          </a:xfrm>
          <a:prstGeom prst="rect">
            <a:avLst/>
          </a:prstGeom>
          <a:solidFill>
            <a:schemeClr val="accent3">
              <a:lumMod val="20000"/>
              <a:lumOff val="80000"/>
            </a:schemeClr>
          </a:solidFill>
        </p:spPr>
        <p:txBody>
          <a:bodyPr wrap="square" rtlCol="0" anchor="t">
            <a:spAutoFit/>
          </a:bodyPr>
          <a:p>
            <a:pPr fontAlgn="auto">
              <a:lnSpc>
                <a:spcPts val="3180"/>
              </a:lnSpc>
            </a:pPr>
            <a:r>
              <a:rPr lang="en-US" altLang="zh-CN" sz="2400" b="1" u="sng" spc="-100">
                <a:solidFill>
                  <a:srgbClr val="C00000"/>
                </a:solidFill>
                <a:effectLst>
                  <a:outerShdw blurRad="38100" dist="38100" dir="2700000" algn="tl">
                    <a:srgbClr val="000000">
                      <a:alpha val="43137"/>
                    </a:srgbClr>
                  </a:outerShdw>
                </a:effectLst>
                <a:uFillTx/>
                <a:latin typeface="Gulim" panose="020B0600000101010101" charset="-127"/>
                <a:ea typeface="Gulim" panose="020B0600000101010101" charset="-127"/>
                <a:cs typeface="Gulim" panose="020B0600000101010101" charset="-127"/>
              </a:rPr>
              <a:t>Why</a:t>
            </a:r>
            <a:r>
              <a:rPr lang="en-US" altLang="zh-CN" sz="2400" b="1" spc="-100">
                <a:solidFill>
                  <a:schemeClr val="tx1"/>
                </a:solidFill>
                <a:uFillTx/>
                <a:latin typeface="Gulim" panose="020B0600000101010101" charset="-127"/>
                <a:ea typeface="Gulim" panose="020B0600000101010101" charset="-127"/>
                <a:cs typeface="Gulim" panose="020B0600000101010101" charset="-127"/>
              </a:rPr>
              <a:t> did Fan go to Dun Huang?</a:t>
            </a:r>
            <a:endParaRPr lang="en-US" sz="2400" b="1" spc="-100">
              <a:solidFill>
                <a:schemeClr val="tx1"/>
              </a:solidFill>
              <a:uFillTx/>
              <a:latin typeface="Gulim" panose="020B0600000101010101" charset="-127"/>
              <a:ea typeface="Gulim" panose="020B0600000101010101" charset="-127"/>
              <a:cs typeface="Gulim" panose="020B0600000101010101" charset="-127"/>
            </a:endParaRPr>
          </a:p>
        </p:txBody>
      </p:sp>
      <p:sp>
        <p:nvSpPr>
          <p:cNvPr id="15" name="文本框 14"/>
          <p:cNvSpPr txBox="1"/>
          <p:nvPr/>
        </p:nvSpPr>
        <p:spPr>
          <a:xfrm>
            <a:off x="6026785" y="4094480"/>
            <a:ext cx="2666365" cy="906780"/>
          </a:xfrm>
          <a:prstGeom prst="rect">
            <a:avLst/>
          </a:prstGeom>
          <a:solidFill>
            <a:schemeClr val="accent3">
              <a:lumMod val="20000"/>
              <a:lumOff val="80000"/>
            </a:schemeClr>
          </a:solidFill>
        </p:spPr>
        <p:txBody>
          <a:bodyPr wrap="square" rtlCol="0" anchor="t">
            <a:spAutoFit/>
          </a:bodyPr>
          <a:p>
            <a:pPr fontAlgn="auto">
              <a:lnSpc>
                <a:spcPts val="3180"/>
              </a:lnSpc>
            </a:pPr>
            <a:r>
              <a:rPr lang="en-US" altLang="zh-CN" sz="2400" b="1" u="sng" spc="-100">
                <a:solidFill>
                  <a:srgbClr val="C00000"/>
                </a:solidFill>
                <a:effectLst>
                  <a:outerShdw blurRad="38100" dist="38100" dir="2700000" algn="tl">
                    <a:srgbClr val="000000">
                      <a:alpha val="43137"/>
                    </a:srgbClr>
                  </a:outerShdw>
                </a:effectLst>
                <a:uFillTx/>
                <a:latin typeface="Gulim" panose="020B0600000101010101" charset="-127"/>
                <a:ea typeface="Gulim" panose="020B0600000101010101" charset="-127"/>
                <a:cs typeface="Gulim" panose="020B0600000101010101" charset="-127"/>
              </a:rPr>
              <a:t>What</a:t>
            </a:r>
            <a:r>
              <a:rPr lang="en-US" altLang="zh-CN" sz="2400" b="1" spc="-100">
                <a:solidFill>
                  <a:schemeClr val="tx1"/>
                </a:solidFill>
                <a:uFillTx/>
                <a:latin typeface="Gulim" panose="020B0600000101010101" charset="-127"/>
                <a:ea typeface="Gulim" panose="020B0600000101010101" charset="-127"/>
                <a:cs typeface="Gulim" panose="020B0600000101010101" charset="-127"/>
              </a:rPr>
              <a:t> did Fan do to Dun Huang?</a:t>
            </a:r>
            <a:endParaRPr lang="en-US" sz="2400" b="1" spc="-100">
              <a:solidFill>
                <a:schemeClr val="tx1"/>
              </a:solidFill>
              <a:uFillTx/>
              <a:latin typeface="Gulim" panose="020B0600000101010101" charset="-127"/>
              <a:ea typeface="Gulim" panose="020B0600000101010101" charset="-127"/>
              <a:cs typeface="Gulim" panose="020B0600000101010101" charset="-127"/>
            </a:endParaRPr>
          </a:p>
        </p:txBody>
      </p:sp>
      <p:sp>
        <p:nvSpPr>
          <p:cNvPr id="16" name="矩形 15"/>
          <p:cNvSpPr/>
          <p:nvPr/>
        </p:nvSpPr>
        <p:spPr>
          <a:xfrm>
            <a:off x="361315" y="5713730"/>
            <a:ext cx="6095365" cy="680720"/>
          </a:xfrm>
          <a:prstGeom prst="rect">
            <a:avLst/>
          </a:prstGeom>
          <a:noFill/>
          <a:ln w="28575" cmpd="sng">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6010275" y="5584825"/>
            <a:ext cx="2666365" cy="906780"/>
          </a:xfrm>
          <a:prstGeom prst="rect">
            <a:avLst/>
          </a:prstGeom>
          <a:solidFill>
            <a:schemeClr val="accent3">
              <a:lumMod val="20000"/>
              <a:lumOff val="80000"/>
            </a:schemeClr>
          </a:solidFill>
        </p:spPr>
        <p:txBody>
          <a:bodyPr wrap="square" rtlCol="0" anchor="t">
            <a:spAutoFit/>
          </a:bodyPr>
          <a:p>
            <a:pPr fontAlgn="auto">
              <a:lnSpc>
                <a:spcPts val="3180"/>
              </a:lnSpc>
            </a:pPr>
            <a:r>
              <a:rPr lang="en-US" altLang="zh-CN" sz="2400" b="1" u="sng" spc="-100">
                <a:solidFill>
                  <a:srgbClr val="C00000"/>
                </a:solidFill>
                <a:effectLst>
                  <a:outerShdw blurRad="38100" dist="38100" dir="2700000" algn="tl">
                    <a:srgbClr val="000000">
                      <a:alpha val="43137"/>
                    </a:srgbClr>
                  </a:outerShdw>
                </a:effectLst>
                <a:uFillTx/>
                <a:latin typeface="Gulim" panose="020B0600000101010101" charset="-127"/>
                <a:ea typeface="Gulim" panose="020B0600000101010101" charset="-127"/>
                <a:cs typeface="Gulim" panose="020B0600000101010101" charset="-127"/>
              </a:rPr>
              <a:t>How</a:t>
            </a:r>
            <a:r>
              <a:rPr lang="en-US" altLang="zh-CN" sz="2400" b="1" spc="-100">
                <a:solidFill>
                  <a:schemeClr val="tx1"/>
                </a:solidFill>
                <a:uFillTx/>
                <a:latin typeface="Gulim" panose="020B0600000101010101" charset="-127"/>
                <a:ea typeface="Gulim" panose="020B0600000101010101" charset="-127"/>
                <a:cs typeface="Gulim" panose="020B0600000101010101" charset="-127"/>
              </a:rPr>
              <a:t> did people comment Fan?</a:t>
            </a:r>
            <a:endParaRPr lang="en-US" sz="2400" b="1" spc="-100">
              <a:solidFill>
                <a:schemeClr val="tx1"/>
              </a:solidFill>
              <a:uFillTx/>
              <a:latin typeface="Gulim" panose="020B0600000101010101" charset="-127"/>
              <a:ea typeface="Gulim" panose="020B0600000101010101" charset="-127"/>
              <a:cs typeface="Gulim" panose="020B0600000101010101" charset="-127"/>
            </a:endParaRPr>
          </a:p>
        </p:txBody>
      </p:sp>
      <p:cxnSp>
        <p:nvCxnSpPr>
          <p:cNvPr id="18" name="直接箭头连接符 17"/>
          <p:cNvCxnSpPr>
            <a:stCxn id="12" idx="2"/>
            <a:endCxn id="14" idx="0"/>
          </p:cNvCxnSpPr>
          <p:nvPr/>
        </p:nvCxnSpPr>
        <p:spPr>
          <a:xfrm flipH="1">
            <a:off x="7376795" y="1450340"/>
            <a:ext cx="4445" cy="795020"/>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stCxn id="14" idx="2"/>
            <a:endCxn id="15" idx="0"/>
          </p:cNvCxnSpPr>
          <p:nvPr/>
        </p:nvCxnSpPr>
        <p:spPr>
          <a:xfrm flipH="1">
            <a:off x="7360285" y="3152140"/>
            <a:ext cx="16510" cy="942340"/>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a:off x="7379970" y="5012690"/>
            <a:ext cx="635" cy="576580"/>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500"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500" fill="hold">
                                          <p:stCondLst>
                                            <p:cond delay="0"/>
                                          </p:stCondLst>
                                        </p:cTn>
                                        <p:tgtEl>
                                          <p:spTgt spid="14"/>
                                        </p:tgtEl>
                                        <p:attrNameLst>
                                          <p:attrName>style.visibility</p:attrName>
                                        </p:attrNameLst>
                                      </p:cBhvr>
                                      <p:to>
                                        <p:strVal val="visible"/>
                                      </p:to>
                                    </p:set>
                                    <p:animEffect transition="in" filter="box(i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linds(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500" fill="hold">
                                          <p:stCondLst>
                                            <p:cond delay="0"/>
                                          </p:stCondLst>
                                        </p:cTn>
                                        <p:tgtEl>
                                          <p:spTgt spid="15"/>
                                        </p:tgtEl>
                                        <p:attrNameLst>
                                          <p:attrName>style.visibility</p:attrName>
                                        </p:attrNameLst>
                                      </p:cBhvr>
                                      <p:to>
                                        <p:strVal val="visible"/>
                                      </p:to>
                                    </p:set>
                                    <p:animEffect transition="in" filter="box(i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linds(horizont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500" fill="hold">
                                          <p:stCondLst>
                                            <p:cond delay="0"/>
                                          </p:stCondLst>
                                        </p:cTn>
                                        <p:tgtEl>
                                          <p:spTgt spid="17"/>
                                        </p:tgtEl>
                                        <p:attrNameLst>
                                          <p:attrName>style.visibility</p:attrName>
                                        </p:attrNameLst>
                                      </p:cBhvr>
                                      <p:to>
                                        <p:strVal val="visible"/>
                                      </p:to>
                                    </p:set>
                                    <p:animEffect transition="in" filter="box(in)">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5" grpId="0" bldLvl="0" animBg="1"/>
      <p:bldP spid="10" grpId="0" bldLvl="0" animBg="1"/>
      <p:bldP spid="16" grpId="0" bldLvl="0" animBg="1"/>
      <p:bldP spid="12" grpId="0" bldLvl="0" animBg="1"/>
      <p:bldP spid="14" grpId="0" bldLvl="0" animBg="1"/>
      <p:bldP spid="15" grpId="0" bldLvl="0" animBg="1"/>
      <p:bldP spid="17"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0" y="-23495"/>
            <a:ext cx="3029585" cy="510540"/>
          </a:xfrm>
          <a:prstGeom prst="rect">
            <a:avLst/>
          </a:prstGeom>
          <a:gradFill>
            <a:gsLst>
              <a:gs pos="10000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a:solidFill>
                  <a:schemeClr val="tx1"/>
                </a:solidFill>
                <a:latin typeface="Impact" panose="020B0806030902050204" charset="0"/>
                <a:cs typeface="Impact" panose="020B0806030902050204" charset="0"/>
              </a:rPr>
              <a:t>Read for Writing </a:t>
            </a:r>
            <a:endParaRPr lang="en-US" altLang="zh-CN" sz="3200">
              <a:solidFill>
                <a:schemeClr val="tx1"/>
              </a:solidFill>
              <a:latin typeface="Impact" panose="020B0806030902050204" charset="0"/>
              <a:cs typeface="Impact" panose="020B0806030902050204" charset="0"/>
            </a:endParaRPr>
          </a:p>
        </p:txBody>
      </p:sp>
      <p:graphicFrame>
        <p:nvGraphicFramePr>
          <p:cNvPr id="6" name="表格 5"/>
          <p:cNvGraphicFramePr/>
          <p:nvPr/>
        </p:nvGraphicFramePr>
        <p:xfrm>
          <a:off x="417830" y="1946910"/>
          <a:ext cx="8153400" cy="3418840"/>
        </p:xfrm>
        <a:graphic>
          <a:graphicData uri="http://schemas.openxmlformats.org/drawingml/2006/table">
            <a:tbl>
              <a:tblPr firstRow="1" bandRow="1">
                <a:tableStyleId>{5C22544A-7EE6-4342-B048-85BDC9FD1C3A}</a:tableStyleId>
              </a:tblPr>
              <a:tblGrid>
                <a:gridCol w="1587500"/>
                <a:gridCol w="3862705"/>
                <a:gridCol w="2703195"/>
              </a:tblGrid>
              <a:tr h="741680">
                <a:tc>
                  <a:txBody>
                    <a:bodyPr/>
                    <a:p>
                      <a:pPr algn="ctr" fontAlgn="auto">
                        <a:lnSpc>
                          <a:spcPts val="2560"/>
                        </a:lnSpc>
                        <a:buNone/>
                      </a:pPr>
                      <a:r>
                        <a:rPr lang="en-US" altLang="zh-CN" sz="2400" b="1">
                          <a:solidFill>
                            <a:schemeClr val="tx1"/>
                          </a:solidFill>
                          <a:latin typeface="+mj-lt"/>
                          <a:ea typeface="Lingoes Unicode" panose="020B0604020202020204" charset="-122"/>
                          <a:cs typeface="+mj-lt"/>
                        </a:rPr>
                        <a:t>Headline</a:t>
                      </a:r>
                      <a:endParaRPr lang="en-US" altLang="zh-CN" sz="2400" b="1">
                        <a:solidFill>
                          <a:schemeClr val="tx1"/>
                        </a:solidFill>
                        <a:latin typeface="+mj-lt"/>
                        <a:ea typeface="Lingoes Unicode" panose="020B0604020202020204" charset="-122"/>
                        <a:cs typeface="+mj-lt"/>
                      </a:endParaRPr>
                    </a:p>
                  </a:txBody>
                  <a:tcPr>
                    <a:solidFill>
                      <a:schemeClr val="tx2">
                        <a:lumMod val="20000"/>
                        <a:lumOff val="80000"/>
                      </a:schemeClr>
                    </a:solidFill>
                  </a:tcPr>
                </a:tc>
                <a:tc>
                  <a:txBody>
                    <a:bodyPr/>
                    <a:p>
                      <a:pPr fontAlgn="auto">
                        <a:lnSpc>
                          <a:spcPts val="2560"/>
                        </a:lnSpc>
                        <a:buNone/>
                      </a:pPr>
                      <a:r>
                        <a:rPr lang="en-US" altLang="zh-CN" sz="2400" b="0">
                          <a:solidFill>
                            <a:schemeClr val="tx1"/>
                          </a:solidFill>
                          <a:latin typeface="+mj-lt"/>
                          <a:ea typeface="Gulim" panose="020B0600000101010101" charset="-127"/>
                          <a:cs typeface="+mj-lt"/>
                        </a:rPr>
                        <a:t>    Write a title to get the readers' attention</a:t>
                      </a:r>
                      <a:endParaRPr lang="en-US" altLang="zh-CN" sz="2400" b="0">
                        <a:solidFill>
                          <a:schemeClr val="tx1"/>
                        </a:solidFill>
                        <a:latin typeface="+mj-lt"/>
                        <a:ea typeface="Gulim" panose="020B0600000101010101" charset="-127"/>
                        <a:cs typeface="+mj-lt"/>
                      </a:endParaRPr>
                    </a:p>
                  </a:txBody>
                  <a:tcPr>
                    <a:solidFill>
                      <a:schemeClr val="tx2">
                        <a:lumMod val="20000"/>
                        <a:lumOff val="80000"/>
                      </a:schemeClr>
                    </a:solidFill>
                  </a:tcPr>
                </a:tc>
                <a:tc>
                  <a:txBody>
                    <a:bodyPr/>
                    <a:p>
                      <a:pPr fontAlgn="auto">
                        <a:lnSpc>
                          <a:spcPts val="2660"/>
                        </a:lnSpc>
                        <a:buNone/>
                      </a:pPr>
                      <a:endParaRPr lang="zh-CN" altLang="en-US"/>
                    </a:p>
                  </a:txBody>
                  <a:tcPr>
                    <a:solidFill>
                      <a:schemeClr val="tx2">
                        <a:lumMod val="20000"/>
                        <a:lumOff val="80000"/>
                      </a:schemeClr>
                    </a:solidFill>
                  </a:tcPr>
                </a:tc>
              </a:tr>
              <a:tr h="381000">
                <a:tc>
                  <a:txBody>
                    <a:bodyPr/>
                    <a:p>
                      <a:pPr algn="ctr" fontAlgn="auto">
                        <a:lnSpc>
                          <a:spcPts val="2560"/>
                        </a:lnSpc>
                        <a:buNone/>
                      </a:pPr>
                      <a:r>
                        <a:rPr lang="en-US" altLang="zh-CN" sz="2400" b="1">
                          <a:latin typeface="+mj-lt"/>
                          <a:ea typeface="Lingoes Unicode" panose="020B0604020202020204" charset="-122"/>
                          <a:cs typeface="+mj-lt"/>
                        </a:rPr>
                        <a:t>The Lead </a:t>
                      </a:r>
                      <a:endParaRPr lang="en-US" altLang="zh-CN" sz="2400" b="1">
                        <a:latin typeface="+mj-lt"/>
                        <a:ea typeface="Lingoes Unicode" panose="020B0604020202020204" charset="-122"/>
                        <a:cs typeface="+mj-lt"/>
                      </a:endParaRPr>
                    </a:p>
                  </a:txBody>
                  <a:tcPr/>
                </a:tc>
                <a:tc>
                  <a:txBody>
                    <a:bodyPr/>
                    <a:p>
                      <a:pPr fontAlgn="auto">
                        <a:lnSpc>
                          <a:spcPts val="2560"/>
                        </a:lnSpc>
                        <a:buNone/>
                      </a:pPr>
                      <a:r>
                        <a:rPr lang="en-US" altLang="zh-CN" sz="2400" b="0">
                          <a:latin typeface="+mj-lt"/>
                          <a:ea typeface="Gulim" panose="020B0600000101010101" charset="-127"/>
                          <a:cs typeface="+mj-lt"/>
                        </a:rPr>
                        <a:t>    Tell the readers who, what, where, and why</a:t>
                      </a:r>
                      <a:endParaRPr lang="en-US" altLang="zh-CN" sz="2400" b="0">
                        <a:latin typeface="+mj-lt"/>
                        <a:ea typeface="Gulim" panose="020B0600000101010101" charset="-127"/>
                        <a:cs typeface="+mj-lt"/>
                      </a:endParaRPr>
                    </a:p>
                  </a:txBody>
                  <a:tcPr/>
                </a:tc>
                <a:tc>
                  <a:txBody>
                    <a:bodyPr/>
                    <a:p>
                      <a:pPr fontAlgn="auto">
                        <a:lnSpc>
                          <a:spcPts val="2660"/>
                        </a:lnSpc>
                        <a:buNone/>
                      </a:pPr>
                      <a:endParaRPr lang="zh-CN" altLang="en-US"/>
                    </a:p>
                  </a:txBody>
                  <a:tcPr/>
                </a:tc>
              </a:tr>
              <a:tr h="381000">
                <a:tc>
                  <a:txBody>
                    <a:bodyPr/>
                    <a:p>
                      <a:pPr algn="ctr" fontAlgn="auto">
                        <a:lnSpc>
                          <a:spcPts val="2560"/>
                        </a:lnSpc>
                        <a:buNone/>
                      </a:pPr>
                      <a:endParaRPr lang="en-US" altLang="zh-CN" sz="2400" b="1">
                        <a:latin typeface="+mj-lt"/>
                        <a:ea typeface="Lingoes Unicode" panose="020B0604020202020204" charset="-122"/>
                        <a:cs typeface="+mj-lt"/>
                      </a:endParaRPr>
                    </a:p>
                    <a:p>
                      <a:pPr algn="ctr" fontAlgn="auto">
                        <a:lnSpc>
                          <a:spcPts val="2560"/>
                        </a:lnSpc>
                        <a:buNone/>
                      </a:pPr>
                      <a:endParaRPr lang="en-US" altLang="zh-CN" sz="2400" b="1">
                        <a:latin typeface="+mj-lt"/>
                        <a:ea typeface="Lingoes Unicode" panose="020B0604020202020204" charset="-122"/>
                        <a:cs typeface="+mj-lt"/>
                      </a:endParaRPr>
                    </a:p>
                    <a:p>
                      <a:pPr algn="ctr" fontAlgn="auto">
                        <a:lnSpc>
                          <a:spcPts val="2560"/>
                        </a:lnSpc>
                        <a:buNone/>
                      </a:pPr>
                      <a:r>
                        <a:rPr lang="en-US" altLang="zh-CN" sz="2400" b="1">
                          <a:latin typeface="+mj-lt"/>
                          <a:ea typeface="Lingoes Unicode" panose="020B0604020202020204" charset="-122"/>
                          <a:cs typeface="+mj-lt"/>
                        </a:rPr>
                        <a:t>Body</a:t>
                      </a:r>
                      <a:endParaRPr lang="en-US" altLang="zh-CN" sz="2400" b="1">
                        <a:latin typeface="+mj-lt"/>
                        <a:ea typeface="Lingoes Unicode" panose="020B0604020202020204" charset="-122"/>
                        <a:cs typeface="+mj-lt"/>
                      </a:endParaRPr>
                    </a:p>
                  </a:txBody>
                  <a:tcPr/>
                </a:tc>
                <a:tc>
                  <a:txBody>
                    <a:bodyPr/>
                    <a:p>
                      <a:pPr fontAlgn="auto">
                        <a:lnSpc>
                          <a:spcPts val="2560"/>
                        </a:lnSpc>
                        <a:buNone/>
                      </a:pPr>
                      <a:r>
                        <a:rPr lang="en-US" altLang="zh-CN" sz="2400" b="0">
                          <a:latin typeface="+mj-lt"/>
                          <a:ea typeface="Gulim" panose="020B0600000101010101" charset="-127"/>
                          <a:cs typeface="+mj-lt"/>
                        </a:rPr>
                        <a:t>    ▪Explain what fan Jinshi does</a:t>
                      </a:r>
                      <a:endParaRPr lang="en-US" altLang="zh-CN" sz="2400" b="0">
                        <a:latin typeface="+mj-lt"/>
                        <a:ea typeface="Gulim" panose="020B0600000101010101" charset="-127"/>
                        <a:cs typeface="+mj-lt"/>
                      </a:endParaRPr>
                    </a:p>
                    <a:p>
                      <a:pPr fontAlgn="auto">
                        <a:lnSpc>
                          <a:spcPts val="2560"/>
                        </a:lnSpc>
                        <a:buNone/>
                      </a:pPr>
                      <a:r>
                        <a:rPr lang="en-US" altLang="zh-CN" sz="2400" b="0">
                          <a:latin typeface="+mj-lt"/>
                          <a:ea typeface="Gulim" panose="020B0600000101010101" charset="-127"/>
                          <a:cs typeface="+mj-lt"/>
                        </a:rPr>
                        <a:t>    </a:t>
                      </a:r>
                      <a:r>
                        <a:rPr lang="en-US" altLang="zh-CN" sz="2400" b="0">
                          <a:latin typeface="+mj-lt"/>
                          <a:ea typeface="Gulim" panose="020B0600000101010101" charset="-127"/>
                          <a:cs typeface="+mj-lt"/>
                          <a:sym typeface="+mn-ea"/>
                        </a:rPr>
                        <a:t>▪</a:t>
                      </a:r>
                      <a:r>
                        <a:rPr lang="en-US" altLang="zh-CN" sz="2400" b="0">
                          <a:latin typeface="+mj-lt"/>
                          <a:ea typeface="Gulim" panose="020B0600000101010101" charset="-127"/>
                          <a:cs typeface="+mj-lt"/>
                        </a:rPr>
                        <a:t>Explain why Fan Jinshi does this</a:t>
                      </a:r>
                      <a:endParaRPr lang="en-US" altLang="zh-CN" sz="2400" b="0">
                        <a:latin typeface="+mj-lt"/>
                        <a:ea typeface="Gulim" panose="020B0600000101010101" charset="-127"/>
                        <a:cs typeface="+mj-lt"/>
                      </a:endParaRPr>
                    </a:p>
                    <a:p>
                      <a:pPr fontAlgn="auto">
                        <a:lnSpc>
                          <a:spcPts val="2560"/>
                        </a:lnSpc>
                        <a:buNone/>
                      </a:pPr>
                      <a:r>
                        <a:rPr lang="en-US" altLang="zh-CN" sz="2400" b="0">
                          <a:latin typeface="+mj-lt"/>
                          <a:ea typeface="Gulim" panose="020B0600000101010101" charset="-127"/>
                          <a:cs typeface="+mj-lt"/>
                          <a:sym typeface="+mn-ea"/>
                        </a:rPr>
                        <a:t>    ▪Use relative clauses</a:t>
                      </a:r>
                      <a:endParaRPr lang="en-US" altLang="zh-CN" sz="2400" b="0">
                        <a:latin typeface="+mj-lt"/>
                        <a:ea typeface="Gulim" panose="020B0600000101010101" charset="-127"/>
                        <a:cs typeface="+mj-lt"/>
                        <a:sym typeface="+mn-ea"/>
                      </a:endParaRPr>
                    </a:p>
                    <a:p>
                      <a:pPr fontAlgn="auto">
                        <a:lnSpc>
                          <a:spcPts val="2560"/>
                        </a:lnSpc>
                        <a:buNone/>
                      </a:pPr>
                      <a:r>
                        <a:rPr lang="en-US" altLang="zh-CN" sz="2400" b="0">
                          <a:latin typeface="+mj-lt"/>
                          <a:ea typeface="Gulim" panose="020B0600000101010101" charset="-127"/>
                          <a:cs typeface="+mj-lt"/>
                          <a:sym typeface="+mn-ea"/>
                        </a:rPr>
                        <a:t>    ▪Use quote</a:t>
                      </a:r>
                      <a:endParaRPr lang="en-US" altLang="zh-CN" sz="2400" b="0">
                        <a:latin typeface="+mj-lt"/>
                        <a:ea typeface="Gulim" panose="020B0600000101010101" charset="-127"/>
                        <a:cs typeface="+mj-lt"/>
                      </a:endParaRPr>
                    </a:p>
                  </a:txBody>
                  <a:tcPr/>
                </a:tc>
                <a:tc>
                  <a:txBody>
                    <a:bodyPr/>
                    <a:p>
                      <a:pPr fontAlgn="auto">
                        <a:lnSpc>
                          <a:spcPts val="2660"/>
                        </a:lnSpc>
                        <a:buNone/>
                      </a:pPr>
                      <a:endParaRPr lang="zh-CN" altLang="en-US"/>
                    </a:p>
                  </a:txBody>
                  <a:tcPr/>
                </a:tc>
              </a:tr>
              <a:tr h="381000">
                <a:tc>
                  <a:txBody>
                    <a:bodyPr/>
                    <a:p>
                      <a:pPr algn="ctr" fontAlgn="auto">
                        <a:lnSpc>
                          <a:spcPts val="2560"/>
                        </a:lnSpc>
                        <a:buNone/>
                      </a:pPr>
                      <a:endParaRPr lang="en-US" altLang="zh-CN" sz="2400" b="1">
                        <a:latin typeface="+mj-lt"/>
                        <a:ea typeface="Lingoes Unicode" panose="020B0604020202020204" charset="-122"/>
                        <a:cs typeface="+mj-lt"/>
                      </a:endParaRPr>
                    </a:p>
                    <a:p>
                      <a:pPr algn="ctr" fontAlgn="auto">
                        <a:lnSpc>
                          <a:spcPts val="2560"/>
                        </a:lnSpc>
                        <a:buNone/>
                      </a:pPr>
                      <a:r>
                        <a:rPr lang="en-US" altLang="zh-CN" sz="2400" b="1">
                          <a:latin typeface="+mj-lt"/>
                          <a:ea typeface="Lingoes Unicode" panose="020B0604020202020204" charset="-122"/>
                          <a:cs typeface="+mj-lt"/>
                        </a:rPr>
                        <a:t>Ending</a:t>
                      </a:r>
                      <a:endParaRPr lang="en-US" altLang="zh-CN" sz="2400" b="1">
                        <a:latin typeface="+mj-lt"/>
                        <a:ea typeface="Lingoes Unicode" panose="020B0604020202020204" charset="-122"/>
                        <a:cs typeface="+mj-lt"/>
                      </a:endParaRPr>
                    </a:p>
                  </a:txBody>
                  <a:tcPr/>
                </a:tc>
                <a:tc>
                  <a:txBody>
                    <a:bodyPr/>
                    <a:p>
                      <a:pPr fontAlgn="auto">
                        <a:lnSpc>
                          <a:spcPts val="2560"/>
                        </a:lnSpc>
                        <a:buNone/>
                      </a:pPr>
                      <a:r>
                        <a:rPr lang="en-US" altLang="zh-CN" sz="2400" b="0">
                          <a:latin typeface="+mj-lt"/>
                          <a:ea typeface="Gulim" panose="020B0600000101010101" charset="-127"/>
                          <a:cs typeface="+mj-lt"/>
                        </a:rPr>
                        <a:t>    End with a short summary to help the readers remember the main idea</a:t>
                      </a:r>
                      <a:endParaRPr lang="en-US" altLang="zh-CN" sz="2400" b="0">
                        <a:latin typeface="+mj-lt"/>
                        <a:ea typeface="Gulim" panose="020B0600000101010101" charset="-127"/>
                        <a:cs typeface="+mj-lt"/>
                      </a:endParaRPr>
                    </a:p>
                  </a:txBody>
                  <a:tcPr/>
                </a:tc>
                <a:tc>
                  <a:txBody>
                    <a:bodyPr/>
                    <a:p>
                      <a:pPr fontAlgn="auto">
                        <a:lnSpc>
                          <a:spcPts val="2660"/>
                        </a:lnSpc>
                        <a:buNone/>
                      </a:pPr>
                      <a:endParaRPr lang="zh-CN" altLang="en-US"/>
                    </a:p>
                  </a:txBody>
                  <a:tcPr/>
                </a:tc>
              </a:tr>
            </a:tbl>
          </a:graphicData>
        </a:graphic>
      </p:graphicFrame>
      <p:sp>
        <p:nvSpPr>
          <p:cNvPr id="10" name="文本框 9"/>
          <p:cNvSpPr txBox="1"/>
          <p:nvPr/>
        </p:nvSpPr>
        <p:spPr>
          <a:xfrm>
            <a:off x="346075" y="625475"/>
            <a:ext cx="8307705" cy="1198880"/>
          </a:xfrm>
          <a:prstGeom prst="rect">
            <a:avLst/>
          </a:prstGeom>
          <a:solidFill>
            <a:schemeClr val="bg1">
              <a:lumMod val="95000"/>
            </a:schemeClr>
          </a:solidFill>
        </p:spPr>
        <p:txBody>
          <a:bodyPr wrap="square" rtlCol="0" anchor="t">
            <a:spAutoFit/>
          </a:bodyPr>
          <a:p>
            <a:r>
              <a:rPr lang="en-US" altLang="zh-CN" sz="2400" spc="-100">
                <a:solidFill>
                  <a:schemeClr val="tx1"/>
                </a:solidFill>
                <a:uFillTx/>
                <a:latin typeface="+mj-lt"/>
                <a:ea typeface="Lingoes Unicode" panose="020B0604020202020204" charset="-122"/>
                <a:cs typeface="+mj-lt"/>
              </a:rPr>
              <a:t>     </a:t>
            </a:r>
            <a:r>
              <a:rPr lang="en-US" altLang="zh-CN" sz="2400" b="1" spc="-100">
                <a:solidFill>
                  <a:schemeClr val="tx1"/>
                </a:solidFill>
                <a:uFillTx/>
                <a:latin typeface="+mj-lt"/>
                <a:ea typeface="Lingoes Unicode" panose="020B0604020202020204" charset="-122"/>
                <a:cs typeface="+mj-lt"/>
              </a:rPr>
              <a:t>On Stepember 17, 2019, Fan Jinshi was awarded an honorable title for her outstanding work in protecting cultural heritagez. Write a news report based on this incident. </a:t>
            </a:r>
            <a:endParaRPr lang="en-US" altLang="zh-CN" sz="2400" b="1" spc="-100">
              <a:solidFill>
                <a:schemeClr val="tx1"/>
              </a:solidFill>
              <a:uFillTx/>
              <a:latin typeface="+mj-lt"/>
              <a:ea typeface="Lingoes Unicode" panose="020B0604020202020204" charset="-122"/>
              <a:cs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500"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0" y="-23495"/>
            <a:ext cx="3029585" cy="510540"/>
          </a:xfrm>
          <a:prstGeom prst="rect">
            <a:avLst/>
          </a:prstGeom>
          <a:gradFill>
            <a:gsLst>
              <a:gs pos="10000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a:solidFill>
                  <a:schemeClr val="tx1"/>
                </a:solidFill>
                <a:latin typeface="Impact" panose="020B0806030902050204" charset="0"/>
                <a:cs typeface="Impact" panose="020B0806030902050204" charset="0"/>
              </a:rPr>
              <a:t>Read for Writing </a:t>
            </a:r>
            <a:endParaRPr lang="en-US" altLang="zh-CN" sz="3200">
              <a:solidFill>
                <a:schemeClr val="tx1"/>
              </a:solidFill>
              <a:latin typeface="Impact" panose="020B0806030902050204" charset="0"/>
              <a:cs typeface="Impact" panose="020B0806030902050204" charset="0"/>
            </a:endParaRPr>
          </a:p>
        </p:txBody>
      </p:sp>
      <p:sp>
        <p:nvSpPr>
          <p:cNvPr id="10" name="文本框 9"/>
          <p:cNvSpPr txBox="1"/>
          <p:nvPr/>
        </p:nvSpPr>
        <p:spPr>
          <a:xfrm>
            <a:off x="236220" y="481965"/>
            <a:ext cx="8613775" cy="6369685"/>
          </a:xfrm>
          <a:prstGeom prst="rect">
            <a:avLst/>
          </a:prstGeom>
          <a:solidFill>
            <a:schemeClr val="bg1">
              <a:lumMod val="95000"/>
            </a:schemeClr>
          </a:solidFill>
        </p:spPr>
        <p:txBody>
          <a:bodyPr wrap="square" rtlCol="0" anchor="t">
            <a:spAutoFit/>
          </a:bodyPr>
          <a:p>
            <a:pPr algn="ctr"/>
            <a:r>
              <a:rPr lang="en-US" altLang="zh-CN" sz="2400" b="1" spc="-100">
                <a:solidFill>
                  <a:schemeClr val="tx1"/>
                </a:solidFill>
                <a:uFillTx/>
                <a:latin typeface="+mj-lt"/>
                <a:ea typeface="Lingoes Unicode" panose="020B0604020202020204" charset="-122"/>
                <a:cs typeface="+mj-lt"/>
              </a:rPr>
              <a:t>Fan Jinshi: “Daughter of Dunhuang”</a:t>
            </a:r>
            <a:endParaRPr lang="en-US" altLang="zh-CN" sz="2400" b="1" spc="-100">
              <a:solidFill>
                <a:schemeClr val="tx1"/>
              </a:solidFill>
              <a:uFillTx/>
              <a:latin typeface="+mj-lt"/>
              <a:ea typeface="Lingoes Unicode" panose="020B0604020202020204" charset="-122"/>
              <a:cs typeface="+mj-lt"/>
            </a:endParaRPr>
          </a:p>
          <a:p>
            <a:r>
              <a:rPr lang="en-US" altLang="zh-CN" sz="2400" i="1" spc="-100">
                <a:solidFill>
                  <a:schemeClr val="tx1"/>
                </a:solidFill>
                <a:uFillTx/>
                <a:latin typeface="+mj-lt"/>
                <a:ea typeface="Lingoes Unicode" panose="020B0604020202020204" charset="-122"/>
                <a:cs typeface="+mj-lt"/>
              </a:rPr>
              <a:t>       Yugao,  12 September 2019</a:t>
            </a:r>
            <a:r>
              <a:rPr lang="en-US" altLang="zh-CN" sz="2400" spc="-100">
                <a:solidFill>
                  <a:schemeClr val="tx1"/>
                </a:solidFill>
                <a:uFillTx/>
                <a:latin typeface="+mj-lt"/>
                <a:ea typeface="Lingoes Unicode" panose="020B0604020202020204" charset="-122"/>
                <a:cs typeface="+mj-lt"/>
              </a:rPr>
              <a:t>—Fan Shijin, president of the Dunhuang Academy,  was awarded an honorable title for her life-time preservation of the Dunhuang Mogao Grottoes.</a:t>
            </a:r>
            <a:endParaRPr lang="en-US" altLang="zh-CN" sz="2400" spc="-100">
              <a:solidFill>
                <a:schemeClr val="tx1"/>
              </a:solidFill>
              <a:uFillTx/>
              <a:latin typeface="+mj-lt"/>
              <a:ea typeface="Lingoes Unicode" panose="020B0604020202020204" charset="-122"/>
              <a:cs typeface="+mj-lt"/>
            </a:endParaRPr>
          </a:p>
          <a:p>
            <a:r>
              <a:rPr lang="en-US" altLang="zh-CN" sz="2400" spc="-100">
                <a:solidFill>
                  <a:schemeClr val="tx1"/>
                </a:solidFill>
                <a:uFillTx/>
                <a:latin typeface="+mj-lt"/>
                <a:ea typeface="Lingoes Unicode" panose="020B0604020202020204" charset="-122"/>
                <a:cs typeface="+mj-lt"/>
              </a:rPr>
              <a:t>      After graduating from Peking University in 1963, Fan went to Dunhuang to fulfill her dream to serve the country without hestitation despite the poor local conditions. From then on, she has devoted the four decades to the study of Dunhuang culture.</a:t>
            </a:r>
            <a:endParaRPr lang="en-US" altLang="zh-CN" sz="2400" spc="-100">
              <a:solidFill>
                <a:schemeClr val="tx1"/>
              </a:solidFill>
              <a:uFillTx/>
              <a:latin typeface="+mj-lt"/>
              <a:ea typeface="Lingoes Unicode" panose="020B0604020202020204" charset="-122"/>
              <a:cs typeface="+mj-lt"/>
            </a:endParaRPr>
          </a:p>
          <a:p>
            <a:r>
              <a:rPr lang="en-US" altLang="zh-CN" sz="2400" spc="-100">
                <a:solidFill>
                  <a:schemeClr val="tx1"/>
                </a:solidFill>
                <a:uFillTx/>
                <a:latin typeface="+mj-lt"/>
                <a:ea typeface="Lingoes Unicode" panose="020B0604020202020204" charset="-122"/>
                <a:cs typeface="+mj-lt"/>
              </a:rPr>
              <a:t>      With perservance and persistence, she investigated and measured caves, finally completing the chronicling of the Dunhuang Caves dating from different period. Moreover, she cooperated with scientists worldwide to recording and collecting digital images of the valuable frescoes, which greatly popularizing the cultural relics.</a:t>
            </a:r>
            <a:endParaRPr lang="en-US" altLang="zh-CN" sz="2400" spc="-100">
              <a:solidFill>
                <a:schemeClr val="tx1"/>
              </a:solidFill>
              <a:uFillTx/>
              <a:latin typeface="+mj-lt"/>
              <a:ea typeface="Lingoes Unicode" panose="020B0604020202020204" charset="-122"/>
              <a:cs typeface="+mj-lt"/>
            </a:endParaRPr>
          </a:p>
          <a:p>
            <a:r>
              <a:rPr lang="en-US" altLang="zh-CN" sz="2400" spc="-100">
                <a:solidFill>
                  <a:schemeClr val="tx1"/>
                </a:solidFill>
                <a:uFillTx/>
                <a:latin typeface="+mj-lt"/>
                <a:ea typeface="Lingoes Unicode" panose="020B0604020202020204" charset="-122"/>
                <a:cs typeface="+mj-lt"/>
              </a:rPr>
              <a:t>      </a:t>
            </a:r>
            <a:r>
              <a:rPr lang="en-US" altLang="zh-CN" sz="2400" spc="-100">
                <a:uFillTx/>
                <a:latin typeface="+mj-lt"/>
                <a:ea typeface="Lingoes Unicode" panose="020B0604020202020204" charset="-122"/>
                <a:cs typeface="+mj-lt"/>
                <a:sym typeface="+mn-ea"/>
              </a:rPr>
              <a:t>“The benefits of Fan's work are beyond measure,”  commented Ji Xianlin. </a:t>
            </a:r>
            <a:endParaRPr lang="en-US" altLang="zh-CN" sz="2400" spc="-100">
              <a:uFillTx/>
              <a:latin typeface="+mj-lt"/>
              <a:ea typeface="Lingoes Unicode" panose="020B0604020202020204" charset="-122"/>
              <a:cs typeface="+mj-lt"/>
              <a:sym typeface="+mn-ea"/>
            </a:endParaRPr>
          </a:p>
          <a:p>
            <a:r>
              <a:rPr lang="en-US" altLang="zh-CN" sz="2400" spc="-100">
                <a:uFillTx/>
                <a:latin typeface="+mj-lt"/>
                <a:ea typeface="Lingoes Unicode" panose="020B0604020202020204" charset="-122"/>
                <a:cs typeface="+mj-lt"/>
                <a:sym typeface="+mn-ea"/>
              </a:rPr>
              <a:t>     Now she's got a new name: “Daughter of Dunhuang”. </a:t>
            </a:r>
            <a:r>
              <a:rPr lang="en-US" altLang="zh-CN" sz="2400" spc="-100">
                <a:solidFill>
                  <a:schemeClr val="tx1"/>
                </a:solidFill>
                <a:uFillTx/>
                <a:latin typeface="+mj-lt"/>
                <a:ea typeface="Lingoes Unicode" panose="020B0604020202020204" charset="-122"/>
                <a:cs typeface="+mj-lt"/>
              </a:rPr>
              <a:t>Just like what Fan said: “</a:t>
            </a:r>
            <a:r>
              <a:rPr lang="en-US" altLang="zh-CN" sz="2400" spc="-100">
                <a:uFillTx/>
                <a:latin typeface="+mj-lt"/>
                <a:ea typeface="Lingoes Unicode" panose="020B0604020202020204" charset="-122"/>
                <a:cs typeface="+mj-lt"/>
                <a:sym typeface="+mn-ea"/>
              </a:rPr>
              <a:t>The longer I've stayed here, the deeper my love has grown for Dunhuang." </a:t>
            </a:r>
            <a:endParaRPr lang="en-US" altLang="zh-CN" sz="2400" spc="-100">
              <a:solidFill>
                <a:schemeClr val="tx1"/>
              </a:solidFill>
              <a:uFillTx/>
              <a:latin typeface="+mj-lt"/>
              <a:ea typeface="Lingoes Unicode" panose="020B0604020202020204" charset="-122"/>
              <a:cs typeface="+mj-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98220" y="853440"/>
            <a:ext cx="8474710" cy="758190"/>
          </a:xfrm>
          <a:prstGeom prst="rect">
            <a:avLst/>
          </a:prstGeom>
          <a:noFill/>
        </p:spPr>
        <p:txBody>
          <a:bodyPr wrap="square" rtlCol="0">
            <a:spAutoFit/>
          </a:bodyPr>
          <a:lstStyle/>
          <a:p>
            <a:pPr fontAlgn="auto">
              <a:lnSpc>
                <a:spcPts val="5200"/>
              </a:lnSpc>
            </a:pPr>
            <a:r>
              <a:rPr lang="en-US" sz="4200" b="1">
                <a:solidFill>
                  <a:schemeClr val="tx1"/>
                </a:solidFill>
                <a:uFillTx/>
                <a:latin typeface="+mj-lt"/>
                <a:ea typeface="Lingoes Unicode" panose="020B0604020202020204" charset="-122"/>
                <a:cs typeface="+mj-lt"/>
                <a:sym typeface="+mn-ea"/>
              </a:rPr>
              <a:t>Safeguarding Cultural Heritage</a:t>
            </a:r>
            <a:endParaRPr lang="en-US" sz="4200" b="1">
              <a:solidFill>
                <a:schemeClr val="tx1"/>
              </a:solidFill>
              <a:uFillTx/>
              <a:latin typeface="+mj-lt"/>
              <a:ea typeface="Lingoes Unicode" panose="020B0604020202020204" charset="-122"/>
              <a:cs typeface="+mj-lt"/>
              <a:sym typeface="+mn-ea"/>
            </a:endParaRPr>
          </a:p>
        </p:txBody>
      </p:sp>
      <p:pic>
        <p:nvPicPr>
          <p:cNvPr id="3" name="图片 2"/>
          <p:cNvPicPr>
            <a:picLocks noChangeAspect="1"/>
          </p:cNvPicPr>
          <p:nvPr/>
        </p:nvPicPr>
        <p:blipFill>
          <a:blip r:embed="rId1"/>
          <a:stretch>
            <a:fillRect/>
          </a:stretch>
        </p:blipFill>
        <p:spPr>
          <a:xfrm>
            <a:off x="-1905" y="4771390"/>
            <a:ext cx="3914140" cy="2098675"/>
          </a:xfrm>
          <a:prstGeom prst="rect">
            <a:avLst/>
          </a:prstGeom>
        </p:spPr>
      </p:pic>
      <p:pic>
        <p:nvPicPr>
          <p:cNvPr id="9" name="图片 8"/>
          <p:cNvPicPr>
            <a:picLocks noChangeAspect="1"/>
          </p:cNvPicPr>
          <p:nvPr/>
        </p:nvPicPr>
        <p:blipFill>
          <a:blip r:embed="rId2"/>
          <a:srcRect r="1553"/>
          <a:stretch>
            <a:fillRect/>
          </a:stretch>
        </p:blipFill>
        <p:spPr>
          <a:xfrm>
            <a:off x="-1905" y="4679315"/>
            <a:ext cx="3914775" cy="2190750"/>
          </a:xfrm>
          <a:prstGeom prst="rect">
            <a:avLst/>
          </a:prstGeom>
        </p:spPr>
      </p:pic>
      <p:pic>
        <p:nvPicPr>
          <p:cNvPr id="4" name="图片 3"/>
          <p:cNvPicPr>
            <a:picLocks noChangeAspect="1"/>
          </p:cNvPicPr>
          <p:nvPr/>
        </p:nvPicPr>
        <p:blipFill>
          <a:blip r:embed="rId3"/>
          <a:srcRect r="4645" b="6130"/>
          <a:stretch>
            <a:fillRect/>
          </a:stretch>
        </p:blipFill>
        <p:spPr>
          <a:xfrm>
            <a:off x="3909695" y="2165985"/>
            <a:ext cx="5227320" cy="3432810"/>
          </a:xfrm>
          <a:prstGeom prst="rect">
            <a:avLst/>
          </a:prstGeom>
        </p:spPr>
      </p:pic>
      <p:pic>
        <p:nvPicPr>
          <p:cNvPr id="8" name="图片 7"/>
          <p:cNvPicPr>
            <a:picLocks noChangeAspect="1"/>
          </p:cNvPicPr>
          <p:nvPr/>
        </p:nvPicPr>
        <p:blipFill>
          <a:blip r:embed="rId4"/>
          <a:stretch>
            <a:fillRect/>
          </a:stretch>
        </p:blipFill>
        <p:spPr>
          <a:xfrm>
            <a:off x="635" y="2165985"/>
            <a:ext cx="3911600" cy="2607945"/>
          </a:xfrm>
          <a:prstGeom prst="rect">
            <a:avLst/>
          </a:prstGeom>
        </p:spPr>
      </p:pic>
      <p:pic>
        <p:nvPicPr>
          <p:cNvPr id="6" name="图片 5"/>
          <p:cNvPicPr>
            <a:picLocks noChangeAspect="1"/>
          </p:cNvPicPr>
          <p:nvPr/>
        </p:nvPicPr>
        <p:blipFill>
          <a:blip r:embed="rId5"/>
          <a:srcRect t="19517" b="20233"/>
          <a:stretch>
            <a:fillRect/>
          </a:stretch>
        </p:blipFill>
        <p:spPr>
          <a:xfrm>
            <a:off x="3912235" y="5422900"/>
            <a:ext cx="5227320" cy="1440815"/>
          </a:xfrm>
          <a:prstGeom prst="rect">
            <a:avLst/>
          </a:prstGeom>
        </p:spPr>
      </p:pic>
      <p:pic>
        <p:nvPicPr>
          <p:cNvPr id="10" name="图片 9"/>
          <p:cNvPicPr>
            <a:picLocks noChangeAspect="1"/>
          </p:cNvPicPr>
          <p:nvPr/>
        </p:nvPicPr>
        <p:blipFill>
          <a:blip r:embed="rId6"/>
          <a:srcRect b="13538"/>
          <a:stretch>
            <a:fillRect/>
          </a:stretch>
        </p:blipFill>
        <p:spPr>
          <a:xfrm>
            <a:off x="1270" y="4773930"/>
            <a:ext cx="3911600" cy="209931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350" y="-15240"/>
            <a:ext cx="2379980" cy="501650"/>
          </a:xfrm>
          <a:prstGeom prst="rect">
            <a:avLst/>
          </a:prstGeom>
          <a:gradFill>
            <a:gsLst>
              <a:gs pos="10000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Impact" panose="020B0806030902050204" charset="0"/>
                <a:ea typeface="Lingoes Unicode" panose="020B0604020202020204" charset="-122"/>
                <a:cs typeface="Impact" panose="020B0806030902050204" charset="0"/>
              </a:rPr>
              <a:t>Warming-up</a:t>
            </a:r>
            <a:r>
              <a:rPr lang="en-US" altLang="zh-CN" sz="3200" b="1">
                <a:solidFill>
                  <a:schemeClr val="tx1"/>
                </a:solidFill>
                <a:latin typeface="Impact" panose="020B0806030902050204" charset="0"/>
                <a:cs typeface="Impact" panose="020B0806030902050204" charset="0"/>
              </a:rPr>
              <a:t> </a:t>
            </a:r>
            <a:endParaRPr lang="en-US" altLang="zh-CN" sz="3200" b="1">
              <a:solidFill>
                <a:schemeClr val="tx1"/>
              </a:solidFill>
              <a:latin typeface="Impact" panose="020B0806030902050204" charset="0"/>
              <a:cs typeface="Impact" panose="020B0806030902050204" charset="0"/>
            </a:endParaRPr>
          </a:p>
        </p:txBody>
      </p:sp>
      <p:pic>
        <p:nvPicPr>
          <p:cNvPr id="3" name="图片 2"/>
          <p:cNvPicPr>
            <a:picLocks noChangeAspect="1"/>
          </p:cNvPicPr>
          <p:nvPr/>
        </p:nvPicPr>
        <p:blipFill>
          <a:blip r:embed="rId1"/>
          <a:stretch>
            <a:fillRect/>
          </a:stretch>
        </p:blipFill>
        <p:spPr>
          <a:xfrm>
            <a:off x="6288405" y="284480"/>
            <a:ext cx="2668905" cy="3676015"/>
          </a:xfrm>
          <a:prstGeom prst="rect">
            <a:avLst/>
          </a:prstGeom>
        </p:spPr>
      </p:pic>
      <p:sp>
        <p:nvSpPr>
          <p:cNvPr id="2" name="文本框 1"/>
          <p:cNvSpPr txBox="1"/>
          <p:nvPr/>
        </p:nvSpPr>
        <p:spPr>
          <a:xfrm>
            <a:off x="172085" y="625475"/>
            <a:ext cx="5996940" cy="4523105"/>
          </a:xfrm>
          <a:prstGeom prst="rect">
            <a:avLst/>
          </a:prstGeom>
          <a:solidFill>
            <a:schemeClr val="accent3">
              <a:lumMod val="20000"/>
              <a:lumOff val="80000"/>
            </a:schemeClr>
          </a:solidFill>
        </p:spPr>
        <p:txBody>
          <a:bodyPr wrap="square" rtlCol="0" anchor="t">
            <a:spAutoFit/>
          </a:bodyPr>
          <a:p>
            <a:r>
              <a:rPr lang="en-US" altLang="zh-CN" sz="2400">
                <a:latin typeface="Lingoes Unicode" panose="020B0604020202020204" charset="-122"/>
                <a:ea typeface="Lingoes Unicode" panose="020B0604020202020204" charset="-122"/>
              </a:rPr>
              <a:t>   </a:t>
            </a:r>
            <a:r>
              <a:rPr lang="en-US" altLang="zh-CN" sz="2400" b="1">
                <a:latin typeface="Lingoes Unicode" panose="020B0604020202020204" charset="-122"/>
                <a:ea typeface="Lingoes Unicode" panose="020B0604020202020204" charset="-122"/>
              </a:rPr>
              <a:t> </a:t>
            </a:r>
            <a:r>
              <a:rPr lang="zh-CN" altLang="en-US" sz="2400" b="1" spc="-100">
                <a:solidFill>
                  <a:schemeClr val="tx1"/>
                </a:solidFill>
                <a:uFillTx/>
                <a:latin typeface="Lingoes Unicode" panose="020B0604020202020204" charset="-122"/>
                <a:ea typeface="Lingoes Unicode" panose="020B0604020202020204" charset="-122"/>
              </a:rPr>
              <a:t> </a:t>
            </a:r>
            <a:r>
              <a:rPr lang="en-US" altLang="zh-CN" sz="2400" b="1" spc="-100">
                <a:solidFill>
                  <a:schemeClr val="tx1"/>
                </a:solidFill>
                <a:uFillTx/>
                <a:latin typeface="Gulim" panose="020B0600000101010101" charset="-127"/>
                <a:ea typeface="Gulim" panose="020B0600000101010101" charset="-127"/>
                <a:cs typeface="Gulim" panose="020B0600000101010101" charset="-127"/>
              </a:rPr>
              <a:t>L</a:t>
            </a:r>
            <a:r>
              <a:rPr lang="zh-CN" altLang="en-US" sz="2400" b="1" spc="-100">
                <a:solidFill>
                  <a:schemeClr val="tx1"/>
                </a:solidFill>
                <a:uFillTx/>
                <a:latin typeface="Gulim" panose="020B0600000101010101" charset="-127"/>
                <a:ea typeface="Gulim" panose="020B0600000101010101" charset="-127"/>
                <a:cs typeface="Gulim" panose="020B0600000101010101" charset="-127"/>
              </a:rPr>
              <a:t>ocated in western China's Gansu Province. </a:t>
            </a:r>
            <a:r>
              <a:rPr lang="zh-CN" altLang="en-US" sz="2400" b="1" spc="-100">
                <a:solidFill>
                  <a:schemeClr val="tx1"/>
                </a:solidFill>
                <a:uFillTx/>
                <a:latin typeface="Gulim" panose="020B0600000101010101" charset="-127"/>
                <a:ea typeface="Gulim" panose="020B0600000101010101" charset="-127"/>
                <a:cs typeface="Gulim" panose="020B0600000101010101" charset="-127"/>
                <a:sym typeface="+mn-ea"/>
              </a:rPr>
              <a:t>Dunhuang Mogao Caves</a:t>
            </a:r>
            <a:r>
              <a:rPr lang="zh-CN" altLang="en-US" sz="2400" b="1" spc="-100">
                <a:solidFill>
                  <a:schemeClr val="tx1"/>
                </a:solidFill>
                <a:uFillTx/>
                <a:latin typeface="Gulim" panose="020B0600000101010101" charset="-127"/>
                <a:ea typeface="Gulim" panose="020B0600000101010101" charset="-127"/>
                <a:cs typeface="Gulim" panose="020B0600000101010101" charset="-127"/>
              </a:rPr>
              <a:t> were cut a cliff 25 kilometers southeast to Dunhuang, on a mount called Mingsha. </a:t>
            </a:r>
            <a:r>
              <a:rPr lang="en-US" altLang="zh-CN" sz="2400" b="1" spc="-100">
                <a:solidFill>
                  <a:schemeClr val="tx1"/>
                </a:solidFill>
                <a:uFillTx/>
                <a:latin typeface="Gulim" panose="020B0600000101010101" charset="-127"/>
                <a:ea typeface="Gulim" panose="020B0600000101010101" charset="-127"/>
                <a:cs typeface="Gulim" panose="020B0600000101010101" charset="-127"/>
              </a:rPr>
              <a:t>The caves are</a:t>
            </a:r>
            <a:r>
              <a:rPr lang="zh-CN" altLang="en-US" sz="2400" b="1" spc="-100">
                <a:solidFill>
                  <a:schemeClr val="tx1"/>
                </a:solidFill>
                <a:uFillTx/>
                <a:latin typeface="Gulim" panose="020B0600000101010101" charset="-127"/>
                <a:ea typeface="Gulim" panose="020B0600000101010101" charset="-127"/>
                <a:cs typeface="Gulim" panose="020B0600000101010101" charset="-127"/>
              </a:rPr>
              <a:t> regarded the biggest and the longest preserved Buddhist art treasures, with more than 46,000 square meters of frescoes </a:t>
            </a:r>
            <a:r>
              <a:rPr lang="en-US" altLang="zh-CN" sz="2400" b="1" spc="-100">
                <a:solidFill>
                  <a:schemeClr val="tx1"/>
                </a:solidFill>
                <a:uFillTx/>
                <a:latin typeface="Gulim" panose="020B0600000101010101" charset="-127"/>
                <a:ea typeface="Gulim" panose="020B0600000101010101" charset="-127"/>
                <a:cs typeface="Gulim" panose="020B0600000101010101" charset="-127"/>
              </a:rPr>
              <a:t>(</a:t>
            </a:r>
            <a:r>
              <a:rPr lang="zh-CN" altLang="zh-CN" sz="2400" b="1" spc="-100">
                <a:solidFill>
                  <a:schemeClr val="tx1"/>
                </a:solidFill>
                <a:uFillTx/>
                <a:latin typeface="Gulim" panose="020B0600000101010101" charset="-127"/>
                <a:ea typeface="Gulim" panose="020B0600000101010101" charset="-127"/>
                <a:cs typeface="Gulim" panose="020B0600000101010101" charset="-127"/>
              </a:rPr>
              <a:t>壁画</a:t>
            </a:r>
            <a:r>
              <a:rPr lang="en-US" altLang="zh-CN" sz="2400" b="1" spc="-100">
                <a:solidFill>
                  <a:schemeClr val="tx1"/>
                </a:solidFill>
                <a:uFillTx/>
                <a:latin typeface="Gulim" panose="020B0600000101010101" charset="-127"/>
                <a:ea typeface="Gulim" panose="020B0600000101010101" charset="-127"/>
                <a:cs typeface="Gulim" panose="020B0600000101010101" charset="-127"/>
              </a:rPr>
              <a:t>) </a:t>
            </a:r>
            <a:r>
              <a:rPr lang="zh-CN" altLang="en-US" sz="2400" b="1" spc="-100">
                <a:solidFill>
                  <a:schemeClr val="tx1"/>
                </a:solidFill>
                <a:uFillTx/>
                <a:latin typeface="Gulim" panose="020B0600000101010101" charset="-127"/>
                <a:ea typeface="Gulim" panose="020B0600000101010101" charset="-127"/>
                <a:cs typeface="Gulim" panose="020B0600000101010101" charset="-127"/>
              </a:rPr>
              <a:t>in 735 caves. </a:t>
            </a:r>
            <a:r>
              <a:rPr lang="en-US" altLang="zh-CN" sz="2400" b="1" spc="-100">
                <a:solidFill>
                  <a:schemeClr val="tx1"/>
                </a:solidFill>
                <a:uFillTx/>
                <a:latin typeface="Gulim" panose="020B0600000101010101" charset="-127"/>
                <a:ea typeface="Gulim" panose="020B0600000101010101" charset="-127"/>
                <a:cs typeface="Gulim" panose="020B0600000101010101" charset="-127"/>
              </a:rPr>
              <a:t>which</a:t>
            </a:r>
            <a:r>
              <a:rPr lang="zh-CN" altLang="en-US" sz="2400" b="1" spc="-100">
                <a:solidFill>
                  <a:schemeClr val="tx1"/>
                </a:solidFill>
                <a:uFillTx/>
                <a:latin typeface="Gulim" panose="020B0600000101010101" charset="-127"/>
                <a:ea typeface="Gulim" panose="020B0600000101010101" charset="-127"/>
                <a:cs typeface="Gulim" panose="020B0600000101010101" charset="-127"/>
              </a:rPr>
              <a:t> </a:t>
            </a:r>
            <a:r>
              <a:rPr lang="en-US" altLang="zh-CN" sz="2400" b="1" spc="-100">
                <a:solidFill>
                  <a:schemeClr val="tx1"/>
                </a:solidFill>
                <a:uFillTx/>
                <a:latin typeface="Gulim" panose="020B0600000101010101" charset="-127"/>
                <a:ea typeface="Gulim" panose="020B0600000101010101" charset="-127"/>
                <a:cs typeface="Gulim" panose="020B0600000101010101" charset="-127"/>
              </a:rPr>
              <a:t>show</a:t>
            </a:r>
            <a:r>
              <a:rPr lang="zh-CN" altLang="en-US" sz="2400" b="1" spc="-100">
                <a:solidFill>
                  <a:schemeClr val="tx1"/>
                </a:solidFill>
                <a:uFillTx/>
                <a:latin typeface="Gulim" panose="020B0600000101010101" charset="-127"/>
                <a:ea typeface="Gulim" panose="020B0600000101010101" charset="-127"/>
                <a:cs typeface="Gulim" panose="020B0600000101010101" charset="-127"/>
              </a:rPr>
              <a:t> Buddha's images and behaviour, and the relationship between Buddha and men. Dancing </a:t>
            </a:r>
            <a:endParaRPr lang="zh-CN" altLang="en-US" sz="2400" b="1" spc="-100">
              <a:solidFill>
                <a:schemeClr val="tx1"/>
              </a:solidFill>
              <a:uFillTx/>
              <a:latin typeface="Gulim" panose="020B0600000101010101" charset="-127"/>
              <a:ea typeface="Gulim" panose="020B0600000101010101" charset="-127"/>
              <a:cs typeface="Gulim" panose="020B0600000101010101" charset="-127"/>
            </a:endParaRPr>
          </a:p>
          <a:p>
            <a:r>
              <a:rPr lang="zh-CN" altLang="en-US" sz="2400" b="1" spc="-100">
                <a:solidFill>
                  <a:schemeClr val="tx1"/>
                </a:solidFill>
                <a:uFillTx/>
                <a:latin typeface="Gulim" panose="020B0600000101010101" charset="-127"/>
                <a:ea typeface="Gulim" panose="020B0600000101010101" charset="-127"/>
                <a:cs typeface="Gulim" panose="020B0600000101010101" charset="-127"/>
              </a:rPr>
              <a:t>images in Dunhuang frescoes are a </a:t>
            </a:r>
            <a:endParaRPr lang="zh-CN" altLang="en-US" sz="2400" b="1" spc="-100">
              <a:solidFill>
                <a:schemeClr val="tx1"/>
              </a:solidFill>
              <a:uFillTx/>
              <a:latin typeface="Gulim" panose="020B0600000101010101" charset="-127"/>
              <a:ea typeface="Gulim" panose="020B0600000101010101" charset="-127"/>
              <a:cs typeface="Gulim" panose="020B0600000101010101" charset="-127"/>
            </a:endParaRPr>
          </a:p>
          <a:p>
            <a:r>
              <a:rPr lang="zh-CN" altLang="en-US" sz="2400" b="1" spc="-100">
                <a:solidFill>
                  <a:schemeClr val="tx1"/>
                </a:solidFill>
                <a:uFillTx/>
                <a:latin typeface="Gulim" panose="020B0600000101010101" charset="-127"/>
                <a:ea typeface="Gulim" panose="020B0600000101010101" charset="-127"/>
                <a:cs typeface="Gulim" panose="020B0600000101010101" charset="-127"/>
              </a:rPr>
              <a:t>brilliant jewel for all human beings. </a:t>
            </a:r>
            <a:endParaRPr lang="zh-CN" altLang="en-US" sz="2400" b="1" spc="-100">
              <a:solidFill>
                <a:schemeClr val="tx1"/>
              </a:solidFill>
              <a:uFillTx/>
              <a:latin typeface="Gulim" panose="020B0600000101010101" charset="-127"/>
              <a:ea typeface="Gulim" panose="020B0600000101010101" charset="-127"/>
              <a:cs typeface="Gulim" panose="020B0600000101010101" charset="-127"/>
            </a:endParaRPr>
          </a:p>
        </p:txBody>
      </p:sp>
      <p:pic>
        <p:nvPicPr>
          <p:cNvPr id="5" name="图片 4"/>
          <p:cNvPicPr>
            <a:picLocks noChangeAspect="1"/>
          </p:cNvPicPr>
          <p:nvPr/>
        </p:nvPicPr>
        <p:blipFill>
          <a:blip r:embed="rId2"/>
          <a:srcRect b="4349"/>
          <a:stretch>
            <a:fillRect/>
          </a:stretch>
        </p:blipFill>
        <p:spPr>
          <a:xfrm>
            <a:off x="5165090" y="4032250"/>
            <a:ext cx="3159125" cy="1996440"/>
          </a:xfrm>
          <a:prstGeom prst="rect">
            <a:avLst/>
          </a:prstGeom>
        </p:spPr>
      </p:pic>
      <p:sp>
        <p:nvSpPr>
          <p:cNvPr id="12" name="矩形 11"/>
          <p:cNvSpPr/>
          <p:nvPr/>
        </p:nvSpPr>
        <p:spPr>
          <a:xfrm>
            <a:off x="876300" y="5285105"/>
            <a:ext cx="3646170" cy="1076325"/>
          </a:xfrm>
          <a:prstGeom prst="rect">
            <a:avLst/>
          </a:prstGeom>
          <a:noFill/>
          <a:ln>
            <a:noFill/>
          </a:ln>
        </p:spPr>
        <p:txBody>
          <a:bodyPr wrap="none" rtlCol="0" anchor="t">
            <a:spAutoFit/>
          </a:bodyPr>
          <a:p>
            <a:pPr algn="ctr"/>
            <a:r>
              <a:rPr lang="en-US" altLang="zh-CN" sz="3200" b="1">
                <a:solidFill>
                  <a:schemeClr val="tx1"/>
                </a:solidFill>
                <a:effectLst>
                  <a:outerShdw blurRad="38100" dist="19050" dir="2700000" algn="tl" rotWithShape="0">
                    <a:schemeClr val="dk1">
                      <a:alpha val="40000"/>
                    </a:schemeClr>
                  </a:outerShdw>
                </a:effectLst>
              </a:rPr>
              <a:t>What do you know </a:t>
            </a:r>
            <a:endParaRPr lang="en-US" altLang="zh-CN" sz="3200" b="1">
              <a:solidFill>
                <a:schemeClr val="tx1"/>
              </a:solidFill>
              <a:effectLst>
                <a:outerShdw blurRad="38100" dist="19050" dir="2700000" algn="tl" rotWithShape="0">
                  <a:schemeClr val="dk1">
                    <a:alpha val="40000"/>
                  </a:schemeClr>
                </a:outerShdw>
              </a:effectLst>
            </a:endParaRPr>
          </a:p>
          <a:p>
            <a:pPr algn="ctr"/>
            <a:r>
              <a:rPr lang="en-US" altLang="zh-CN" sz="3200" b="1">
                <a:solidFill>
                  <a:schemeClr val="tx1"/>
                </a:solidFill>
                <a:effectLst>
                  <a:outerShdw blurRad="38100" dist="19050" dir="2700000" algn="tl" rotWithShape="0">
                    <a:schemeClr val="dk1">
                      <a:alpha val="40000"/>
                    </a:schemeClr>
                  </a:outerShdw>
                </a:effectLst>
              </a:rPr>
              <a:t>about Mogao caves?</a:t>
            </a:r>
            <a:endParaRPr lang="en-US" altLang="zh-CN" sz="3200" b="1">
              <a:solidFill>
                <a:schemeClr val="tx1"/>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350" y="-23495"/>
            <a:ext cx="3079750" cy="510540"/>
          </a:xfrm>
          <a:prstGeom prst="rect">
            <a:avLst/>
          </a:prstGeom>
          <a:gradFill>
            <a:gsLst>
              <a:gs pos="10000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a:solidFill>
                  <a:schemeClr val="tx1"/>
                </a:solidFill>
                <a:latin typeface="Impact" panose="020B0806030902050204" charset="0"/>
                <a:cs typeface="Impact" panose="020B0806030902050204" charset="0"/>
              </a:rPr>
              <a:t>Read for Content </a:t>
            </a:r>
            <a:endParaRPr lang="en-US" altLang="zh-CN" sz="3200">
              <a:solidFill>
                <a:schemeClr val="tx1"/>
              </a:solidFill>
              <a:latin typeface="Impact" panose="020B0806030902050204" charset="0"/>
              <a:cs typeface="Impact" panose="020B0806030902050204" charset="0"/>
            </a:endParaRPr>
          </a:p>
        </p:txBody>
      </p:sp>
      <p:sp>
        <p:nvSpPr>
          <p:cNvPr id="3" name="文本框 2"/>
          <p:cNvSpPr txBox="1"/>
          <p:nvPr/>
        </p:nvSpPr>
        <p:spPr>
          <a:xfrm>
            <a:off x="209549" y="519430"/>
            <a:ext cx="8835201" cy="758190"/>
          </a:xfrm>
          <a:prstGeom prst="rect">
            <a:avLst/>
          </a:prstGeom>
          <a:noFill/>
        </p:spPr>
        <p:txBody>
          <a:bodyPr wrap="square" rtlCol="0">
            <a:spAutoFit/>
          </a:bodyPr>
          <a:p>
            <a:pPr fontAlgn="auto">
              <a:lnSpc>
                <a:spcPts val="5200"/>
              </a:lnSpc>
            </a:pPr>
            <a:r>
              <a:rPr lang="en-US" sz="2900" b="1" dirty="0">
                <a:solidFill>
                  <a:schemeClr val="tx1"/>
                </a:solidFill>
                <a:latin typeface="+mj-lt"/>
                <a:ea typeface="Gulim" panose="020B0600000101010101" charset="-127"/>
                <a:cs typeface="+mj-lt"/>
                <a:sym typeface="+mn-ea"/>
              </a:rPr>
              <a:t>1. What are researchers and scientists doing?  </a:t>
            </a:r>
            <a:endParaRPr lang="en-US" sz="2900" b="1" dirty="0">
              <a:solidFill>
                <a:schemeClr val="tx1"/>
              </a:solidFill>
              <a:latin typeface="+mj-lt"/>
              <a:ea typeface="Gulim" panose="020B0600000101010101" charset="-127"/>
              <a:cs typeface="+mj-lt"/>
              <a:sym typeface="+mn-ea"/>
            </a:endParaRPr>
          </a:p>
        </p:txBody>
      </p:sp>
      <p:sp>
        <p:nvSpPr>
          <p:cNvPr id="4" name="矩形 3"/>
          <p:cNvSpPr/>
          <p:nvPr/>
        </p:nvSpPr>
        <p:spPr>
          <a:xfrm>
            <a:off x="300990" y="1270635"/>
            <a:ext cx="8236585" cy="17754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900">
                <a:solidFill>
                  <a:schemeClr val="tx1"/>
                </a:solidFill>
                <a:latin typeface="Times New Roman" panose="02020603050405020304" charset="0"/>
                <a:cs typeface="Times New Roman" panose="02020603050405020304" charset="0"/>
              </a:rPr>
              <a:t>      </a:t>
            </a:r>
            <a:r>
              <a:rPr lang="en-US" altLang="zh-CN" sz="2900">
                <a:solidFill>
                  <a:schemeClr val="tx1"/>
                </a:solidFill>
                <a:latin typeface="+mj-lt"/>
                <a:ea typeface="Lingoes Unicode" panose="020B0604020202020204" charset="-122"/>
                <a:cs typeface="+mj-lt"/>
              </a:rPr>
              <a:t>A group of researchers and scientists from China and other countries are working together to </a:t>
            </a:r>
            <a:r>
              <a:rPr lang="en-US" altLang="zh-CN" sz="2900" b="1">
                <a:solidFill>
                  <a:srgbClr val="C00000"/>
                </a:solidFill>
                <a:latin typeface="+mj-lt"/>
                <a:ea typeface="Lingoes Unicode" panose="020B0604020202020204" charset="-122"/>
                <a:cs typeface="+mj-lt"/>
              </a:rPr>
              <a:t>help increase knowledge</a:t>
            </a:r>
            <a:r>
              <a:rPr lang="en-US" altLang="zh-CN" sz="2900">
                <a:solidFill>
                  <a:schemeClr val="tx1"/>
                </a:solidFill>
                <a:latin typeface="+mj-lt"/>
                <a:ea typeface="Lingoes Unicode" panose="020B0604020202020204" charset="-122"/>
                <a:cs typeface="+mj-lt"/>
              </a:rPr>
              <a:t> and </a:t>
            </a:r>
            <a:r>
              <a:rPr lang="en-US" altLang="zh-CN" sz="2900" b="1">
                <a:solidFill>
                  <a:srgbClr val="C00000"/>
                </a:solidFill>
                <a:latin typeface="+mj-lt"/>
                <a:ea typeface="Lingoes Unicode" panose="020B0604020202020204" charset="-122"/>
                <a:cs typeface="+mj-lt"/>
              </a:rPr>
              <a:t>appreciation of China's ancient cultural heritage</a:t>
            </a:r>
            <a:r>
              <a:rPr lang="en-US" altLang="zh-CN" sz="2900">
                <a:solidFill>
                  <a:schemeClr val="tx1"/>
                </a:solidFill>
                <a:latin typeface="+mj-lt"/>
                <a:ea typeface="Lingoes Unicode" panose="020B0604020202020204" charset="-122"/>
                <a:cs typeface="+mj-lt"/>
              </a:rPr>
              <a:t>.  </a:t>
            </a:r>
            <a:endParaRPr lang="en-US" altLang="zh-CN" sz="2900">
              <a:solidFill>
                <a:schemeClr val="tx1"/>
              </a:solidFill>
              <a:latin typeface="+mj-lt"/>
              <a:ea typeface="Lingoes Unicode" panose="020B0604020202020204" charset="-122"/>
              <a:cs typeface="+mj-lt"/>
            </a:endParaRPr>
          </a:p>
        </p:txBody>
      </p:sp>
      <p:sp>
        <p:nvSpPr>
          <p:cNvPr id="7" name="文本框 6"/>
          <p:cNvSpPr txBox="1"/>
          <p:nvPr/>
        </p:nvSpPr>
        <p:spPr>
          <a:xfrm>
            <a:off x="4411345" y="3254375"/>
            <a:ext cx="4455160" cy="3046095"/>
          </a:xfrm>
          <a:prstGeom prst="rect">
            <a:avLst/>
          </a:prstGeom>
          <a:solidFill>
            <a:schemeClr val="accent3">
              <a:lumMod val="20000"/>
              <a:lumOff val="80000"/>
            </a:schemeClr>
          </a:solidFill>
        </p:spPr>
        <p:txBody>
          <a:bodyPr wrap="square" rtlCol="0" anchor="t">
            <a:spAutoFit/>
          </a:bodyPr>
          <a:p>
            <a:r>
              <a:rPr lang="en-US" altLang="zh-CN" sz="2400">
                <a:latin typeface="Lingoes Unicode" panose="020B0604020202020204" charset="-122"/>
                <a:ea typeface="Lingoes Unicode" panose="020B0604020202020204" charset="-122"/>
              </a:rPr>
              <a:t>   </a:t>
            </a:r>
            <a:r>
              <a:rPr lang="en-US" altLang="zh-CN" sz="2400" b="1">
                <a:latin typeface="Lingoes Unicode" panose="020B0604020202020204" charset="-122"/>
                <a:ea typeface="Lingoes Unicode" panose="020B0604020202020204" charset="-122"/>
              </a:rPr>
              <a:t> </a:t>
            </a:r>
            <a:r>
              <a:rPr lang="zh-CN" altLang="en-US" sz="2400" b="1" spc="-100">
                <a:solidFill>
                  <a:schemeClr val="tx1"/>
                </a:solidFill>
                <a:uFillTx/>
                <a:latin typeface="Lingoes Unicode" panose="020B0604020202020204" charset="-122"/>
                <a:ea typeface="Lingoes Unicode" panose="020B0604020202020204" charset="-122"/>
              </a:rPr>
              <a:t> </a:t>
            </a:r>
            <a:r>
              <a:rPr lang="en-US" sz="2400" b="1" spc="-100">
                <a:solidFill>
                  <a:schemeClr val="tx1"/>
                </a:solidFill>
                <a:uFillTx/>
                <a:latin typeface="Gulim" panose="020B0600000101010101" charset="-127"/>
                <a:ea typeface="Gulim" panose="020B0600000101010101" charset="-127"/>
                <a:cs typeface="Gulim" panose="020B0600000101010101" charset="-127"/>
              </a:rPr>
              <a:t>They are recording and collecting digital images of cultural relics from the Mogao cave...Nearly 5000,000 high-quality digital photographs have been produced since the international project started in 1994.</a:t>
            </a:r>
            <a:r>
              <a:rPr lang="zh-CN" altLang="en-US" sz="2400" b="1" spc="-100">
                <a:solidFill>
                  <a:schemeClr val="tx1"/>
                </a:solidFill>
                <a:uFillTx/>
                <a:latin typeface="Gulim" panose="020B0600000101010101" charset="-127"/>
                <a:ea typeface="Gulim" panose="020B0600000101010101" charset="-127"/>
                <a:cs typeface="Gulim" panose="020B0600000101010101" charset="-127"/>
              </a:rPr>
              <a:t> </a:t>
            </a:r>
            <a:endParaRPr lang="zh-CN" altLang="en-US" sz="2400" b="1" spc="-100">
              <a:solidFill>
                <a:schemeClr val="tx1"/>
              </a:solidFill>
              <a:uFillTx/>
              <a:latin typeface="Gulim" panose="020B0600000101010101" charset="-127"/>
              <a:ea typeface="Gulim" panose="020B0600000101010101" charset="-127"/>
              <a:cs typeface="Gulim" panose="020B0600000101010101" charset="-127"/>
            </a:endParaRPr>
          </a:p>
        </p:txBody>
      </p:sp>
      <p:sp>
        <p:nvSpPr>
          <p:cNvPr id="12" name="矩形标注 11"/>
          <p:cNvSpPr/>
          <p:nvPr/>
        </p:nvSpPr>
        <p:spPr>
          <a:xfrm>
            <a:off x="496570" y="5819775"/>
            <a:ext cx="3891280" cy="791845"/>
          </a:xfrm>
          <a:prstGeom prst="wedgeRectCallout">
            <a:avLst>
              <a:gd name="adj1" fmla="val 52661"/>
              <a:gd name="adj2" fmla="val -82798"/>
            </a:avLst>
          </a:prstGeom>
          <a:solidFill>
            <a:schemeClr val="bg1">
              <a:lumMod val="95000"/>
            </a:schemeClr>
          </a:solidFill>
          <a:ln w="2222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ts val="2820"/>
              </a:lnSpc>
            </a:pPr>
            <a:r>
              <a:rPr lang="en-US" altLang="zh-CN" sz="2600" b="1">
                <a:solidFill>
                  <a:schemeClr val="tx1">
                    <a:lumMod val="95000"/>
                    <a:lumOff val="5000"/>
                  </a:schemeClr>
                </a:solidFill>
                <a:latin typeface="+mj-lt"/>
                <a:ea typeface="Lingoes Unicode" panose="020B0604020202020204" charset="-122"/>
                <a:cs typeface="+mj-lt"/>
              </a:rPr>
              <a:t>What's the function of </a:t>
            </a:r>
            <a:endParaRPr lang="en-US" altLang="zh-CN" sz="2600" b="1">
              <a:solidFill>
                <a:schemeClr val="tx1">
                  <a:lumMod val="95000"/>
                  <a:lumOff val="5000"/>
                </a:schemeClr>
              </a:solidFill>
              <a:latin typeface="+mj-lt"/>
              <a:ea typeface="Lingoes Unicode" panose="020B0604020202020204" charset="-122"/>
              <a:cs typeface="+mj-lt"/>
            </a:endParaRPr>
          </a:p>
          <a:p>
            <a:pPr algn="ctr" fontAlgn="auto">
              <a:lnSpc>
                <a:spcPts val="2820"/>
              </a:lnSpc>
            </a:pPr>
            <a:r>
              <a:rPr lang="en-US" altLang="zh-CN" sz="2600" b="1">
                <a:solidFill>
                  <a:schemeClr val="tx1">
                    <a:lumMod val="95000"/>
                    <a:lumOff val="5000"/>
                  </a:schemeClr>
                </a:solidFill>
                <a:latin typeface="+mj-lt"/>
                <a:ea typeface="Lingoes Unicode" panose="020B0604020202020204" charset="-122"/>
                <a:cs typeface="+mj-lt"/>
              </a:rPr>
              <a:t>these two sentences?</a:t>
            </a:r>
            <a:r>
              <a:rPr lang="en-US" altLang="zh-CN" sz="2800" b="1">
                <a:solidFill>
                  <a:schemeClr val="tx1">
                    <a:lumMod val="95000"/>
                    <a:lumOff val="5000"/>
                  </a:schemeClr>
                </a:solidFill>
                <a:latin typeface="+mj-lt"/>
                <a:ea typeface="Lingoes Unicode" panose="020B0604020202020204" charset="-122"/>
                <a:cs typeface="+mj-lt"/>
              </a:rPr>
              <a:t>  </a:t>
            </a:r>
            <a:r>
              <a:rPr lang="en-US" altLang="zh-CN" sz="2500" b="1">
                <a:solidFill>
                  <a:schemeClr val="tx1">
                    <a:lumMod val="95000"/>
                    <a:lumOff val="5000"/>
                  </a:schemeClr>
                </a:solidFill>
              </a:rPr>
              <a:t> </a:t>
            </a:r>
            <a:endParaRPr lang="en-US" altLang="zh-CN" sz="2500" b="1">
              <a:solidFill>
                <a:schemeClr val="tx1">
                  <a:lumMod val="95000"/>
                  <a:lumOff val="5000"/>
                </a:schemeClr>
              </a:solidFill>
            </a:endParaRPr>
          </a:p>
        </p:txBody>
      </p:sp>
      <p:pic>
        <p:nvPicPr>
          <p:cNvPr id="13" name="图片 12"/>
          <p:cNvPicPr>
            <a:picLocks noChangeAspect="1"/>
          </p:cNvPicPr>
          <p:nvPr/>
        </p:nvPicPr>
        <p:blipFill>
          <a:blip r:embed="rId1"/>
          <a:srcRect t="4207"/>
          <a:stretch>
            <a:fillRect/>
          </a:stretch>
        </p:blipFill>
        <p:spPr>
          <a:xfrm>
            <a:off x="300990" y="3237865"/>
            <a:ext cx="3869690" cy="24326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500" fill="hold">
                                          <p:stCondLst>
                                            <p:cond delay="0"/>
                                          </p:stCondLst>
                                        </p:cTn>
                                        <p:tgtEl>
                                          <p:spTgt spid="13"/>
                                        </p:tgtEl>
                                        <p:attrNameLst>
                                          <p:attrName>style.visibility</p:attrName>
                                        </p:attrNameLst>
                                      </p:cBhvr>
                                      <p:to>
                                        <p:strVal val="visible"/>
                                      </p:to>
                                    </p:set>
                                    <p:animEffect transition="in" filter="box(i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7"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89560" y="685800"/>
            <a:ext cx="8663940" cy="983615"/>
          </a:xfrm>
          <a:prstGeom prst="rect">
            <a:avLst/>
          </a:prstGeom>
          <a:noFill/>
        </p:spPr>
        <p:txBody>
          <a:bodyPr wrap="square" rtlCol="0">
            <a:spAutoFit/>
          </a:bodyPr>
          <a:lstStyle/>
          <a:p>
            <a:pPr fontAlgn="auto">
              <a:lnSpc>
                <a:spcPct val="100000"/>
              </a:lnSpc>
            </a:pPr>
            <a:r>
              <a:rPr lang="en-US" sz="2900" b="1">
                <a:solidFill>
                  <a:schemeClr val="tx1"/>
                </a:solidFill>
                <a:latin typeface="+mj-lt"/>
                <a:ea typeface="Lingoes Unicode" panose="020B0604020202020204" charset="-122"/>
                <a:cs typeface="+mj-lt"/>
                <a:sym typeface="+mn-ea"/>
              </a:rPr>
              <a:t>2. Why did scientists and researchers do such work </a:t>
            </a:r>
            <a:endParaRPr lang="en-US" sz="2900" b="1">
              <a:solidFill>
                <a:schemeClr val="tx1"/>
              </a:solidFill>
              <a:latin typeface="+mj-lt"/>
              <a:ea typeface="Lingoes Unicode" panose="020B0604020202020204" charset="-122"/>
              <a:cs typeface="+mj-lt"/>
              <a:sym typeface="+mn-ea"/>
            </a:endParaRPr>
          </a:p>
          <a:p>
            <a:pPr fontAlgn="auto">
              <a:lnSpc>
                <a:spcPct val="100000"/>
              </a:lnSpc>
            </a:pPr>
            <a:r>
              <a:rPr lang="en-US" sz="2900" b="1">
                <a:solidFill>
                  <a:schemeClr val="tx1"/>
                </a:solidFill>
                <a:latin typeface="+mj-lt"/>
                <a:ea typeface="Lingoes Unicode" panose="020B0604020202020204" charset="-122"/>
                <a:cs typeface="+mj-lt"/>
                <a:sym typeface="+mn-ea"/>
              </a:rPr>
              <a:t>    in Mogao Caves?</a:t>
            </a:r>
            <a:endParaRPr lang="en-US" sz="2900" b="1">
              <a:solidFill>
                <a:schemeClr val="tx1"/>
              </a:solidFill>
              <a:latin typeface="+mj-lt"/>
              <a:ea typeface="Lingoes Unicode" panose="020B0604020202020204" charset="-122"/>
              <a:cs typeface="+mj-lt"/>
              <a:sym typeface="+mn-ea"/>
            </a:endParaRPr>
          </a:p>
        </p:txBody>
      </p:sp>
      <p:sp>
        <p:nvSpPr>
          <p:cNvPr id="26" name="圆角矩形 25"/>
          <p:cNvSpPr/>
          <p:nvPr>
            <p:custDataLst>
              <p:tags r:id="rId1"/>
            </p:custDataLst>
          </p:nvPr>
        </p:nvSpPr>
        <p:spPr>
          <a:xfrm>
            <a:off x="641350" y="1878330"/>
            <a:ext cx="2297430" cy="3300095"/>
          </a:xfrm>
          <a:prstGeom prst="roundRect">
            <a:avLst>
              <a:gd name="adj" fmla="val 6990"/>
            </a:avLst>
          </a:prstGeom>
          <a:solidFill>
            <a:srgbClr val="1F74AD">
              <a:lumMod val="20000"/>
              <a:lumOff val="80000"/>
            </a:srgbClr>
          </a:solidFill>
          <a:ln w="3175" cap="flat" cmpd="sng" algn="ctr">
            <a:noFill/>
            <a:prstDash val="solid"/>
            <a:miter lim="800000"/>
          </a:ln>
          <a:effectLst/>
        </p:spPr>
        <p:txBody>
          <a:bodyPr lIns="90000" tIns="720000" rtlCol="0" anchor="ctr" anchorCtr="0">
            <a:noAutofit/>
          </a:bodyPr>
          <a:lstStyle/>
          <a:p>
            <a:pPr algn="ctr">
              <a:lnSpc>
                <a:spcPct val="120000"/>
              </a:lnSpc>
            </a:pPr>
            <a:endParaRPr lang="zh-CN" altLang="en-US" dirty="0">
              <a:solidFill>
                <a:srgbClr val="1F74AD">
                  <a:lumMod val="75000"/>
                </a:srgbClr>
              </a:solidFill>
              <a:latin typeface="Arial" panose="020B0604020202020204" pitchFamily="34" charset="0"/>
              <a:ea typeface="微软雅黑" panose="020B0503020204020204" charset="-122"/>
              <a:sym typeface="Arial" panose="020B0604020202020204" pitchFamily="34" charset="0"/>
            </a:endParaRPr>
          </a:p>
        </p:txBody>
      </p:sp>
      <p:sp>
        <p:nvSpPr>
          <p:cNvPr id="27" name="矩形 26"/>
          <p:cNvSpPr/>
          <p:nvPr>
            <p:custDataLst>
              <p:tags r:id="rId2"/>
            </p:custDataLst>
          </p:nvPr>
        </p:nvSpPr>
        <p:spPr>
          <a:xfrm>
            <a:off x="739775" y="2049780"/>
            <a:ext cx="2135505" cy="480060"/>
          </a:xfrm>
          <a:prstGeom prst="rect">
            <a:avLst/>
          </a:prstGeom>
          <a:solidFill>
            <a:srgbClr val="1F74AD"/>
          </a:solidFill>
          <a:ln w="12700" cap="flat" cmpd="sng" algn="ctr">
            <a:noFill/>
            <a:prstDash val="solid"/>
            <a:miter lim="800000"/>
          </a:ln>
          <a:effectLst/>
        </p:spPr>
        <p:txBody>
          <a:bodyPr lIns="0" tIns="0" rIns="0" bIns="0" rtlCol="0" anchor="ctr">
            <a:noAutofit/>
          </a:bodyPr>
          <a:lstStyle/>
          <a:p>
            <a:pPr algn="ctr">
              <a:lnSpc>
                <a:spcPct val="120000"/>
              </a:lnSpc>
            </a:pPr>
            <a:endParaRPr lang="en-US" altLang="zh-CN" dirty="0">
              <a:solidFill>
                <a:sysClr val="window" lastClr="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9" name="文本框 28"/>
          <p:cNvSpPr txBox="1"/>
          <p:nvPr>
            <p:custDataLst>
              <p:tags r:id="rId3"/>
            </p:custDataLst>
          </p:nvPr>
        </p:nvSpPr>
        <p:spPr>
          <a:xfrm>
            <a:off x="628650" y="2581275"/>
            <a:ext cx="2390775" cy="2128520"/>
          </a:xfrm>
          <a:prstGeom prst="rect">
            <a:avLst/>
          </a:prstGeom>
          <a:noFill/>
        </p:spPr>
        <p:txBody>
          <a:bodyPr wrap="square" rtlCol="0" anchor="ctr">
            <a:normAutofit lnSpcReduction="10000"/>
          </a:bodyPr>
          <a:lstStyle/>
          <a:p>
            <a:pPr algn="l" fontAlgn="auto">
              <a:lnSpc>
                <a:spcPct val="120000"/>
              </a:lnSpc>
            </a:pPr>
            <a:r>
              <a:rPr lang="en-US" altLang="zh-CN" sz="2400">
                <a:solidFill>
                  <a:srgbClr val="000000"/>
                </a:solidFill>
                <a:uFillTx/>
                <a:latin typeface="Lingoes Unicode" panose="020B0604020202020204" charset="-122"/>
                <a:ea typeface="Lingoes Unicode" panose="020B0604020202020204" charset="-122"/>
                <a:cs typeface="Times New Roman" panose="02020603050405020304" charset="0"/>
                <a:sym typeface="Arial" panose="020B0604020202020204" pitchFamily="34" charset="0"/>
              </a:rPr>
              <a:t>    </a:t>
            </a:r>
            <a:r>
              <a:rPr lang="en-US" altLang="zh-CN" sz="2600">
                <a:solidFill>
                  <a:srgbClr val="000000"/>
                </a:solidFill>
                <a:uFillTx/>
                <a:latin typeface="+mj-lt"/>
                <a:ea typeface="Lingoes Unicode" panose="020B0604020202020204" charset="-122"/>
                <a:cs typeface="+mj-lt"/>
                <a:sym typeface="Arial" panose="020B0604020202020204" pitchFamily="34" charset="0"/>
              </a:rPr>
              <a:t>A </a:t>
            </a:r>
            <a:r>
              <a:rPr lang="en-US" altLang="zh-CN" sz="2600" b="1">
                <a:solidFill>
                  <a:srgbClr val="C00000"/>
                </a:solidFill>
                <a:uFillTx/>
                <a:latin typeface="+mj-lt"/>
                <a:ea typeface="Lingoes Unicode" panose="020B0604020202020204" charset="-122"/>
                <a:cs typeface="+mj-lt"/>
                <a:sym typeface="Arial" panose="020B0604020202020204" pitchFamily="34" charset="0"/>
              </a:rPr>
              <a:t>key stop</a:t>
            </a:r>
            <a:r>
              <a:rPr lang="en-US" altLang="zh-CN" sz="2600">
                <a:solidFill>
                  <a:srgbClr val="000000"/>
                </a:solidFill>
                <a:uFillTx/>
                <a:latin typeface="+mj-lt"/>
                <a:ea typeface="Lingoes Unicode" panose="020B0604020202020204" charset="-122"/>
                <a:cs typeface="+mj-lt"/>
                <a:sym typeface="Arial" panose="020B0604020202020204" pitchFamily="34" charset="0"/>
              </a:rPr>
              <a:t> along the Silk Road in China's </a:t>
            </a:r>
            <a:endParaRPr lang="en-US" altLang="zh-CN" sz="2600">
              <a:solidFill>
                <a:srgbClr val="000000"/>
              </a:solidFill>
              <a:uFillTx/>
              <a:latin typeface="+mj-lt"/>
              <a:ea typeface="Lingoes Unicode" panose="020B0604020202020204" charset="-122"/>
              <a:cs typeface="+mj-lt"/>
              <a:sym typeface="Arial" panose="020B0604020202020204" pitchFamily="34" charset="0"/>
            </a:endParaRPr>
          </a:p>
          <a:p>
            <a:pPr algn="l" fontAlgn="auto">
              <a:lnSpc>
                <a:spcPct val="120000"/>
              </a:lnSpc>
            </a:pPr>
            <a:r>
              <a:rPr lang="en-US" altLang="zh-CN" sz="2600">
                <a:solidFill>
                  <a:srgbClr val="000000"/>
                </a:solidFill>
                <a:uFillTx/>
                <a:latin typeface="+mj-lt"/>
                <a:ea typeface="Lingoes Unicode" panose="020B0604020202020204" charset="-122"/>
                <a:cs typeface="+mj-lt"/>
                <a:sym typeface="Arial" panose="020B0604020202020204" pitchFamily="34" charset="0"/>
              </a:rPr>
              <a:t>ancient history </a:t>
            </a:r>
            <a:endParaRPr lang="en-US" altLang="zh-CN" sz="2600">
              <a:solidFill>
                <a:srgbClr val="000000"/>
              </a:solidFill>
              <a:uFillTx/>
              <a:latin typeface="+mj-lt"/>
              <a:ea typeface="Lingoes Unicode" panose="020B0604020202020204" charset="-122"/>
              <a:cs typeface="+mj-lt"/>
              <a:sym typeface="Arial" panose="020B0604020202020204" pitchFamily="34" charset="0"/>
            </a:endParaRPr>
          </a:p>
        </p:txBody>
      </p:sp>
      <p:sp>
        <p:nvSpPr>
          <p:cNvPr id="28" name="圆角矩形 27"/>
          <p:cNvSpPr/>
          <p:nvPr>
            <p:custDataLst>
              <p:tags r:id="rId4"/>
            </p:custDataLst>
          </p:nvPr>
        </p:nvSpPr>
        <p:spPr>
          <a:xfrm>
            <a:off x="3091180" y="1878330"/>
            <a:ext cx="2279015" cy="3300095"/>
          </a:xfrm>
          <a:prstGeom prst="roundRect">
            <a:avLst>
              <a:gd name="adj" fmla="val 6990"/>
            </a:avLst>
          </a:prstGeom>
          <a:solidFill>
            <a:srgbClr val="3498DB">
              <a:lumMod val="20000"/>
              <a:lumOff val="80000"/>
            </a:srgbClr>
          </a:solidFill>
          <a:ln w="3175" cap="flat" cmpd="sng" algn="ctr">
            <a:noFill/>
            <a:prstDash val="solid"/>
            <a:miter lim="800000"/>
          </a:ln>
          <a:effectLst/>
        </p:spPr>
        <p:txBody>
          <a:bodyPr lIns="90000" tIns="720000" rtlCol="0" anchor="ctr" anchorCtr="0">
            <a:noAutofit/>
          </a:bodyPr>
          <a:lstStyle/>
          <a:p>
            <a:pPr algn="ctr">
              <a:lnSpc>
                <a:spcPct val="120000"/>
              </a:lnSpc>
            </a:pPr>
            <a:endParaRPr lang="zh-CN" altLang="en-US" dirty="0">
              <a:solidFill>
                <a:srgbClr val="3498DB">
                  <a:lumMod val="75000"/>
                </a:srgbClr>
              </a:solidFill>
              <a:latin typeface="Arial" panose="020B0604020202020204" pitchFamily="34" charset="0"/>
              <a:ea typeface="微软雅黑" panose="020B0503020204020204" charset="-122"/>
              <a:sym typeface="Arial" panose="020B0604020202020204" pitchFamily="34" charset="0"/>
            </a:endParaRPr>
          </a:p>
        </p:txBody>
      </p:sp>
      <p:sp>
        <p:nvSpPr>
          <p:cNvPr id="30" name="矩形 29"/>
          <p:cNvSpPr/>
          <p:nvPr>
            <p:custDataLst>
              <p:tags r:id="rId5"/>
            </p:custDataLst>
          </p:nvPr>
        </p:nvSpPr>
        <p:spPr>
          <a:xfrm>
            <a:off x="3091180" y="2049780"/>
            <a:ext cx="2208530" cy="480060"/>
          </a:xfrm>
          <a:prstGeom prst="rect">
            <a:avLst/>
          </a:prstGeom>
          <a:solidFill>
            <a:srgbClr val="3498DB"/>
          </a:solidFill>
          <a:ln w="12700" cap="flat" cmpd="sng" algn="ctr">
            <a:noFill/>
            <a:prstDash val="solid"/>
            <a:miter lim="800000"/>
          </a:ln>
          <a:effectLst/>
        </p:spPr>
        <p:txBody>
          <a:bodyPr lIns="0" tIns="0" rIns="0" bIns="0" rtlCol="0" anchor="ctr">
            <a:noAutofit/>
          </a:bodyPr>
          <a:lstStyle/>
          <a:p>
            <a:pPr algn="ctr">
              <a:lnSpc>
                <a:spcPct val="120000"/>
              </a:lnSpc>
            </a:pPr>
            <a:endParaRPr lang="en-US" altLang="zh-CN" dirty="0">
              <a:solidFill>
                <a:sysClr val="window" lastClr="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3" name="圆角矩形 32"/>
          <p:cNvSpPr/>
          <p:nvPr>
            <p:custDataLst>
              <p:tags r:id="rId6"/>
            </p:custDataLst>
          </p:nvPr>
        </p:nvSpPr>
        <p:spPr>
          <a:xfrm>
            <a:off x="5514340" y="1878330"/>
            <a:ext cx="2240280" cy="3300095"/>
          </a:xfrm>
          <a:prstGeom prst="roundRect">
            <a:avLst>
              <a:gd name="adj" fmla="val 6990"/>
            </a:avLst>
          </a:prstGeom>
          <a:solidFill>
            <a:srgbClr val="1AA3AA">
              <a:lumMod val="20000"/>
              <a:lumOff val="80000"/>
            </a:srgbClr>
          </a:solidFill>
          <a:ln w="3175" cap="flat" cmpd="sng" algn="ctr">
            <a:noFill/>
            <a:prstDash val="solid"/>
            <a:miter lim="800000"/>
          </a:ln>
          <a:effectLst/>
        </p:spPr>
        <p:txBody>
          <a:bodyPr lIns="90000" tIns="720000" rtlCol="0" anchor="ctr" anchorCtr="0">
            <a:noAutofit/>
          </a:bodyPr>
          <a:lstStyle/>
          <a:p>
            <a:pPr algn="ctr">
              <a:lnSpc>
                <a:spcPct val="120000"/>
              </a:lnSpc>
            </a:pPr>
            <a:endParaRPr lang="zh-CN" altLang="en-US" dirty="0">
              <a:solidFill>
                <a:srgbClr val="1AA3AA">
                  <a:lumMod val="75000"/>
                </a:srgbClr>
              </a:solidFill>
              <a:latin typeface="Arial" panose="020B0604020202020204" pitchFamily="34" charset="0"/>
              <a:ea typeface="微软雅黑" panose="020B0503020204020204" charset="-122"/>
              <a:sym typeface="Arial" panose="020B0604020202020204" pitchFamily="34" charset="0"/>
            </a:endParaRPr>
          </a:p>
        </p:txBody>
      </p:sp>
      <p:sp>
        <p:nvSpPr>
          <p:cNvPr id="37" name="矩形 36"/>
          <p:cNvSpPr/>
          <p:nvPr>
            <p:custDataLst>
              <p:tags r:id="rId7"/>
            </p:custDataLst>
          </p:nvPr>
        </p:nvSpPr>
        <p:spPr>
          <a:xfrm>
            <a:off x="5514340" y="2049780"/>
            <a:ext cx="2239645" cy="480060"/>
          </a:xfrm>
          <a:prstGeom prst="rect">
            <a:avLst/>
          </a:prstGeom>
          <a:solidFill>
            <a:srgbClr val="1AA3AA"/>
          </a:solidFill>
          <a:ln w="12700" cap="flat" cmpd="sng" algn="ctr">
            <a:noFill/>
            <a:prstDash val="solid"/>
            <a:miter lim="800000"/>
          </a:ln>
          <a:effectLst/>
        </p:spPr>
        <p:txBody>
          <a:bodyPr lIns="0" tIns="0" rIns="0" bIns="0" rtlCol="0" anchor="ctr">
            <a:noAutofit/>
          </a:bodyPr>
          <a:lstStyle/>
          <a:p>
            <a:pPr algn="ctr">
              <a:lnSpc>
                <a:spcPct val="120000"/>
              </a:lnSpc>
            </a:pPr>
            <a:endParaRPr lang="en-US" altLang="zh-CN" dirty="0">
              <a:solidFill>
                <a:sysClr val="window" lastClr="FFFFFF"/>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39" name="组合 38"/>
          <p:cNvGrpSpPr/>
          <p:nvPr>
            <p:custDataLst>
              <p:tags r:id="rId8"/>
            </p:custDataLst>
          </p:nvPr>
        </p:nvGrpSpPr>
        <p:grpSpPr>
          <a:xfrm>
            <a:off x="2495550" y="2211705"/>
            <a:ext cx="977900" cy="153035"/>
            <a:chOff x="2988804" y="2771321"/>
            <a:chExt cx="1039228" cy="151990"/>
          </a:xfrm>
        </p:grpSpPr>
        <p:sp>
          <p:nvSpPr>
            <p:cNvPr id="40" name="椭圆 39"/>
            <p:cNvSpPr/>
            <p:nvPr>
              <p:custDataLst>
                <p:tags r:id="rId9"/>
              </p:custDataLst>
            </p:nvPr>
          </p:nvSpPr>
          <p:spPr>
            <a:xfrm>
              <a:off x="2988804" y="2774198"/>
              <a:ext cx="149113" cy="149113"/>
            </a:xfrm>
            <a:prstGeom prst="ellipse">
              <a:avLst/>
            </a:prstGeom>
            <a:solidFill>
              <a:sysClr val="window" lastClr="FFFFFF"/>
            </a:solidFill>
            <a:ln w="25400" cap="flat" cmpd="sng" algn="ctr">
              <a:solidFill>
                <a:srgbClr val="1F74AD">
                  <a:lumMod val="75000"/>
                </a:srgbClr>
              </a:solidFill>
              <a:prstDash val="solid"/>
              <a:miter lim="800000"/>
            </a:ln>
            <a:effectLst/>
          </p:spPr>
          <p:txBody>
            <a:bodyPr rtlCol="0" anchor="ctr">
              <a:normAutofit fontScale="25000" lnSpcReduction="20000"/>
            </a:bodyPr>
            <a:lstStyle/>
            <a:p>
              <a:pPr algn="ctr">
                <a:lnSpc>
                  <a:spcPct val="14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41" name="椭圆 40"/>
            <p:cNvSpPr/>
            <p:nvPr>
              <p:custDataLst>
                <p:tags r:id="rId10"/>
              </p:custDataLst>
            </p:nvPr>
          </p:nvSpPr>
          <p:spPr>
            <a:xfrm>
              <a:off x="3878919" y="2771321"/>
              <a:ext cx="149113" cy="149113"/>
            </a:xfrm>
            <a:prstGeom prst="ellipse">
              <a:avLst/>
            </a:prstGeom>
            <a:solidFill>
              <a:sysClr val="window" lastClr="FFFFFF"/>
            </a:solidFill>
            <a:ln w="25400" cap="flat" cmpd="sng" algn="ctr">
              <a:solidFill>
                <a:srgbClr val="3498DB">
                  <a:lumMod val="75000"/>
                </a:srgbClr>
              </a:solidFill>
              <a:prstDash val="solid"/>
              <a:miter lim="800000"/>
            </a:ln>
            <a:effectLst/>
          </p:spPr>
          <p:txBody>
            <a:bodyPr rtlCol="0" anchor="ctr">
              <a:normAutofit fontScale="25000" lnSpcReduction="20000"/>
            </a:bodyPr>
            <a:lstStyle/>
            <a:p>
              <a:pPr algn="ctr">
                <a:lnSpc>
                  <a:spcPct val="14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42" name="圆角矩形 41"/>
            <p:cNvSpPr/>
            <p:nvPr>
              <p:custDataLst>
                <p:tags r:id="rId11"/>
              </p:custDataLst>
            </p:nvPr>
          </p:nvSpPr>
          <p:spPr>
            <a:xfrm>
              <a:off x="3029655" y="2809753"/>
              <a:ext cx="967134" cy="78001"/>
            </a:xfrm>
            <a:prstGeom prst="roundRect">
              <a:avLst>
                <a:gd name="adj" fmla="val 50000"/>
              </a:avLst>
            </a:prstGeom>
            <a:gradFill>
              <a:gsLst>
                <a:gs pos="0">
                  <a:sysClr val="window" lastClr="FFFFFF"/>
                </a:gs>
                <a:gs pos="25000">
                  <a:srgbClr val="FBFBFB"/>
                </a:gs>
                <a:gs pos="37000">
                  <a:srgbClr val="F8F8F8"/>
                </a:gs>
                <a:gs pos="89000">
                  <a:sysClr val="window" lastClr="FFFFFF">
                    <a:lumMod val="85000"/>
                  </a:sysClr>
                </a:gs>
                <a:gs pos="78000">
                  <a:srgbClr val="E7E7E7"/>
                </a:gs>
              </a:gsLst>
              <a:path path="circle">
                <a:fillToRect l="50000" t="50000" r="50000" b="50000"/>
              </a:path>
            </a:gradFill>
            <a:ln w="12700" cap="flat" cmpd="sng" algn="ctr">
              <a:noFill/>
              <a:prstDash val="solid"/>
              <a:miter lim="800000"/>
            </a:ln>
            <a:effectLst>
              <a:outerShdw blurRad="88900" sx="101000" sy="101000" algn="ctr" rotWithShape="0">
                <a:prstClr val="black">
                  <a:alpha val="30000"/>
                </a:prstClr>
              </a:outerShdw>
            </a:effectLst>
          </p:spPr>
          <p:txBody>
            <a:bodyPr rtlCol="0" anchor="ctr">
              <a:normAutofit fontScale="25000" lnSpcReduction="20000"/>
            </a:bodyPr>
            <a:lstStyle/>
            <a:p>
              <a:pPr algn="ctr">
                <a:lnSpc>
                  <a:spcPct val="140000"/>
                </a:lnSpc>
              </a:pPr>
              <a:r>
                <a:rPr lang="en-US" altLang="zh-CN" sz="1400" dirty="0">
                  <a:latin typeface="Arial" panose="020B0604020202020204" pitchFamily="34" charset="0"/>
                  <a:ea typeface="微软雅黑" panose="020B0503020204020204" charset="-122"/>
                  <a:sym typeface="Arial" panose="020B0604020202020204" pitchFamily="34" charset="0"/>
                </a:rPr>
                <a:t> </a:t>
              </a:r>
              <a:endParaRPr lang="zh-CN" altLang="en-US" sz="1400" dirty="0">
                <a:latin typeface="Arial" panose="020B0604020202020204" pitchFamily="34" charset="0"/>
                <a:ea typeface="微软雅黑" panose="020B0503020204020204" charset="-122"/>
                <a:sym typeface="Arial" panose="020B0604020202020204" pitchFamily="34" charset="0"/>
              </a:endParaRPr>
            </a:p>
          </p:txBody>
        </p:sp>
      </p:grpSp>
      <p:grpSp>
        <p:nvGrpSpPr>
          <p:cNvPr id="44" name="组合 43"/>
          <p:cNvGrpSpPr/>
          <p:nvPr>
            <p:custDataLst>
              <p:tags r:id="rId12"/>
            </p:custDataLst>
          </p:nvPr>
        </p:nvGrpSpPr>
        <p:grpSpPr>
          <a:xfrm>
            <a:off x="4827724" y="2211510"/>
            <a:ext cx="1030454" cy="153038"/>
            <a:chOff x="5146746" y="2771321"/>
            <a:chExt cx="1023400" cy="151990"/>
          </a:xfrm>
        </p:grpSpPr>
        <p:sp>
          <p:nvSpPr>
            <p:cNvPr id="47" name="椭圆 46"/>
            <p:cNvSpPr/>
            <p:nvPr>
              <p:custDataLst>
                <p:tags r:id="rId13"/>
              </p:custDataLst>
            </p:nvPr>
          </p:nvSpPr>
          <p:spPr>
            <a:xfrm>
              <a:off x="5146746" y="2774198"/>
              <a:ext cx="149113" cy="149113"/>
            </a:xfrm>
            <a:prstGeom prst="ellipse">
              <a:avLst/>
            </a:prstGeom>
            <a:solidFill>
              <a:sysClr val="window" lastClr="FFFFFF"/>
            </a:solidFill>
            <a:ln w="25400" cap="flat" cmpd="sng" algn="ctr">
              <a:solidFill>
                <a:srgbClr val="3498DB">
                  <a:lumMod val="75000"/>
                </a:srgbClr>
              </a:solidFill>
              <a:prstDash val="solid"/>
              <a:miter lim="800000"/>
            </a:ln>
            <a:effectLst/>
          </p:spPr>
          <p:txBody>
            <a:bodyPr rtlCol="0" anchor="ctr">
              <a:normAutofit fontScale="25000" lnSpcReduction="20000"/>
            </a:bodyPr>
            <a:lstStyle/>
            <a:p>
              <a:pPr algn="ctr">
                <a:lnSpc>
                  <a:spcPct val="14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50" name="椭圆 49"/>
            <p:cNvSpPr/>
            <p:nvPr>
              <p:custDataLst>
                <p:tags r:id="rId14"/>
              </p:custDataLst>
            </p:nvPr>
          </p:nvSpPr>
          <p:spPr>
            <a:xfrm>
              <a:off x="6021033" y="2771321"/>
              <a:ext cx="149113" cy="149113"/>
            </a:xfrm>
            <a:prstGeom prst="ellipse">
              <a:avLst/>
            </a:prstGeom>
            <a:solidFill>
              <a:sysClr val="window" lastClr="FFFFFF"/>
            </a:solidFill>
            <a:ln w="25400" cap="flat" cmpd="sng" algn="ctr">
              <a:solidFill>
                <a:srgbClr val="1AA3AA">
                  <a:lumMod val="75000"/>
                </a:srgbClr>
              </a:solidFill>
              <a:prstDash val="solid"/>
              <a:miter lim="800000"/>
            </a:ln>
            <a:effectLst/>
          </p:spPr>
          <p:txBody>
            <a:bodyPr rtlCol="0" anchor="ctr">
              <a:normAutofit fontScale="25000" lnSpcReduction="20000"/>
            </a:bodyPr>
            <a:lstStyle/>
            <a:p>
              <a:pPr algn="ctr">
                <a:lnSpc>
                  <a:spcPct val="14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51" name="圆角矩形 50"/>
            <p:cNvSpPr/>
            <p:nvPr>
              <p:custDataLst>
                <p:tags r:id="rId15"/>
              </p:custDataLst>
            </p:nvPr>
          </p:nvSpPr>
          <p:spPr>
            <a:xfrm>
              <a:off x="5177986" y="2809753"/>
              <a:ext cx="957285" cy="78001"/>
            </a:xfrm>
            <a:prstGeom prst="roundRect">
              <a:avLst>
                <a:gd name="adj" fmla="val 50000"/>
              </a:avLst>
            </a:prstGeom>
            <a:gradFill>
              <a:gsLst>
                <a:gs pos="0">
                  <a:sysClr val="window" lastClr="FFFFFF"/>
                </a:gs>
                <a:gs pos="25000">
                  <a:srgbClr val="FBFBFB"/>
                </a:gs>
                <a:gs pos="37000">
                  <a:srgbClr val="F8F8F8"/>
                </a:gs>
                <a:gs pos="89000">
                  <a:sysClr val="window" lastClr="FFFFFF">
                    <a:lumMod val="85000"/>
                  </a:sysClr>
                </a:gs>
                <a:gs pos="78000">
                  <a:srgbClr val="E7E7E7"/>
                </a:gs>
              </a:gsLst>
              <a:path path="circle">
                <a:fillToRect l="50000" t="50000" r="50000" b="50000"/>
              </a:path>
            </a:gradFill>
            <a:ln w="12700" cap="flat" cmpd="sng" algn="ctr">
              <a:noFill/>
              <a:prstDash val="solid"/>
              <a:miter lim="800000"/>
            </a:ln>
            <a:effectLst>
              <a:outerShdw blurRad="88900" sx="101000" sy="101000" algn="ctr" rotWithShape="0">
                <a:prstClr val="black">
                  <a:alpha val="30000"/>
                </a:prstClr>
              </a:outerShdw>
            </a:effectLst>
          </p:spPr>
          <p:txBody>
            <a:bodyPr rtlCol="0" anchor="ctr">
              <a:normAutofit fontScale="25000" lnSpcReduction="20000"/>
            </a:bodyPr>
            <a:lstStyle/>
            <a:p>
              <a:pPr algn="ctr">
                <a:lnSpc>
                  <a:spcPct val="14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52" name="圆角矩形 51"/>
            <p:cNvSpPr/>
            <p:nvPr>
              <p:custDataLst>
                <p:tags r:id="rId16"/>
              </p:custDataLst>
            </p:nvPr>
          </p:nvSpPr>
          <p:spPr>
            <a:xfrm>
              <a:off x="5177986" y="2809753"/>
              <a:ext cx="957285" cy="78001"/>
            </a:xfrm>
            <a:prstGeom prst="roundRect">
              <a:avLst>
                <a:gd name="adj" fmla="val 50000"/>
              </a:avLst>
            </a:prstGeom>
            <a:gradFill flip="none" rotWithShape="1">
              <a:gsLst>
                <a:gs pos="29000">
                  <a:srgbClr val="000000">
                    <a:alpha val="2000"/>
                  </a:srgbClr>
                </a:gs>
                <a:gs pos="100000">
                  <a:srgbClr val="000000">
                    <a:alpha val="13000"/>
                  </a:srgbClr>
                </a:gs>
              </a:gsLst>
              <a:path path="rect">
                <a:fillToRect l="50000" t="50000" r="50000" b="50000"/>
              </a:path>
              <a:tileRect/>
            </a:gradFill>
            <a:ln w="12700" cap="flat" cmpd="sng" algn="ctr">
              <a:noFill/>
              <a:prstDash val="solid"/>
              <a:miter lim="800000"/>
            </a:ln>
            <a:effectLst>
              <a:outerShdw blurRad="63500" sx="102000" sy="102000" algn="ctr" rotWithShape="0">
                <a:prstClr val="black">
                  <a:alpha val="40000"/>
                </a:prstClr>
              </a:outerShdw>
            </a:effectLst>
          </p:spPr>
          <p:txBody>
            <a:bodyPr rtlCol="0" anchor="ctr">
              <a:normAutofit fontScale="25000" lnSpcReduction="20000"/>
            </a:bodyPr>
            <a:lstStyle/>
            <a:p>
              <a:pPr algn="ctr">
                <a:lnSpc>
                  <a:spcPct val="14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grpSp>
      <p:sp>
        <p:nvSpPr>
          <p:cNvPr id="53" name="文本框 52"/>
          <p:cNvSpPr txBox="1"/>
          <p:nvPr>
            <p:custDataLst>
              <p:tags r:id="rId17"/>
            </p:custDataLst>
          </p:nvPr>
        </p:nvSpPr>
        <p:spPr>
          <a:xfrm>
            <a:off x="1508237" y="2072071"/>
            <a:ext cx="549009" cy="435395"/>
          </a:xfrm>
          <a:prstGeom prst="rect">
            <a:avLst/>
          </a:prstGeom>
          <a:noFill/>
        </p:spPr>
        <p:txBody>
          <a:bodyPr wrap="square" lIns="91440" tIns="45720" rIns="91440" bIns="45720" rtlCol="0" anchor="ctr">
            <a:normAutofit fontScale="67500" lnSpcReduction="20000"/>
          </a:bodyPr>
          <a:lstStyle/>
          <a:p>
            <a:pPr algn="ctr">
              <a:lnSpc>
                <a:spcPct val="130000"/>
              </a:lnSpc>
            </a:pPr>
            <a:r>
              <a:rPr lang="en-US" altLang="zh-CN" sz="2800" b="1" dirty="0">
                <a:solidFill>
                  <a:sysClr val="window" lastClr="FFFFFF"/>
                </a:solidFill>
                <a:latin typeface="Arial" panose="020B0604020202020204" pitchFamily="34" charset="0"/>
                <a:ea typeface="微软雅黑" panose="020B0503020204020204" charset="-122"/>
                <a:sym typeface="Arial" panose="020B0604020202020204" pitchFamily="34" charset="0"/>
              </a:rPr>
              <a:t>01</a:t>
            </a:r>
            <a:endParaRPr lang="zh-CN" altLang="en-US" sz="28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4" name="文本框 53"/>
          <p:cNvSpPr txBox="1"/>
          <p:nvPr>
            <p:custDataLst>
              <p:tags r:id="rId18"/>
            </p:custDataLst>
          </p:nvPr>
        </p:nvSpPr>
        <p:spPr>
          <a:xfrm>
            <a:off x="3859663" y="2072071"/>
            <a:ext cx="549009" cy="435395"/>
          </a:xfrm>
          <a:prstGeom prst="rect">
            <a:avLst/>
          </a:prstGeom>
          <a:noFill/>
        </p:spPr>
        <p:txBody>
          <a:bodyPr wrap="square" lIns="91440" tIns="45720" rIns="91440" bIns="45720" rtlCol="0" anchor="ctr">
            <a:normAutofit fontScale="67500" lnSpcReduction="20000"/>
          </a:bodyPr>
          <a:lstStyle/>
          <a:p>
            <a:pPr algn="ctr">
              <a:lnSpc>
                <a:spcPct val="130000"/>
              </a:lnSpc>
            </a:pPr>
            <a:r>
              <a:rPr lang="en-US" altLang="zh-CN" sz="2800" b="1" dirty="0">
                <a:solidFill>
                  <a:sysClr val="window" lastClr="FFFFFF"/>
                </a:solidFill>
                <a:latin typeface="Arial" panose="020B0604020202020204" pitchFamily="34" charset="0"/>
                <a:ea typeface="微软雅黑" panose="020B0503020204020204" charset="-122"/>
                <a:sym typeface="Arial" panose="020B0604020202020204" pitchFamily="34" charset="0"/>
              </a:rPr>
              <a:t>02</a:t>
            </a:r>
            <a:endParaRPr lang="zh-CN" altLang="en-US" sz="28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5" name="文本框 54"/>
          <p:cNvSpPr txBox="1"/>
          <p:nvPr>
            <p:custDataLst>
              <p:tags r:id="rId19"/>
            </p:custDataLst>
          </p:nvPr>
        </p:nvSpPr>
        <p:spPr>
          <a:xfrm>
            <a:off x="6354599" y="2072071"/>
            <a:ext cx="549009" cy="435395"/>
          </a:xfrm>
          <a:prstGeom prst="rect">
            <a:avLst/>
          </a:prstGeom>
          <a:noFill/>
        </p:spPr>
        <p:txBody>
          <a:bodyPr wrap="square" lIns="91440" tIns="45720" rIns="91440" bIns="45720" rtlCol="0" anchor="ctr">
            <a:normAutofit fontScale="67500" lnSpcReduction="20000"/>
          </a:bodyPr>
          <a:lstStyle/>
          <a:p>
            <a:pPr algn="ctr">
              <a:lnSpc>
                <a:spcPct val="130000"/>
              </a:lnSpc>
            </a:pPr>
            <a:r>
              <a:rPr lang="en-US" altLang="zh-CN" sz="2800" b="1" dirty="0">
                <a:solidFill>
                  <a:sysClr val="window" lastClr="FFFFFF"/>
                </a:solidFill>
                <a:latin typeface="Arial" panose="020B0604020202020204" pitchFamily="34" charset="0"/>
                <a:ea typeface="微软雅黑" panose="020B0503020204020204" charset="-122"/>
                <a:sym typeface="Arial" panose="020B0604020202020204" pitchFamily="34" charset="0"/>
              </a:rPr>
              <a:t>03</a:t>
            </a:r>
            <a:endParaRPr lang="zh-CN" altLang="en-US" sz="28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 name="文本框 4"/>
          <p:cNvSpPr txBox="1"/>
          <p:nvPr>
            <p:custDataLst>
              <p:tags r:id="rId20"/>
            </p:custDataLst>
          </p:nvPr>
        </p:nvSpPr>
        <p:spPr>
          <a:xfrm>
            <a:off x="3051810" y="2564765"/>
            <a:ext cx="2390775" cy="2128520"/>
          </a:xfrm>
          <a:prstGeom prst="rect">
            <a:avLst/>
          </a:prstGeom>
          <a:noFill/>
        </p:spPr>
        <p:txBody>
          <a:bodyPr wrap="square" rtlCol="0" anchor="ctr">
            <a:normAutofit fontScale="90000"/>
          </a:bodyPr>
          <a:p>
            <a:pPr algn="l" fontAlgn="auto">
              <a:lnSpc>
                <a:spcPct val="100000"/>
              </a:lnSpc>
            </a:pPr>
            <a:r>
              <a:rPr lang="en-US" altLang="zh-CN" sz="2400">
                <a:solidFill>
                  <a:srgbClr val="000000"/>
                </a:solidFill>
                <a:uFillTx/>
                <a:latin typeface="Lingoes Unicode" panose="020B0604020202020204" charset="-122"/>
                <a:ea typeface="Lingoes Unicode" panose="020B0604020202020204" charset="-122"/>
                <a:cs typeface="Times New Roman" panose="02020603050405020304" charset="0"/>
                <a:sym typeface="Arial" panose="020B0604020202020204" pitchFamily="34" charset="0"/>
              </a:rPr>
              <a:t>    </a:t>
            </a:r>
            <a:r>
              <a:rPr lang="en-US" altLang="zh-CN" sz="2600">
                <a:solidFill>
                  <a:srgbClr val="000000"/>
                </a:solidFill>
                <a:uFillTx/>
                <a:latin typeface="+mj-lt"/>
                <a:ea typeface="Lingoes Unicode" panose="020B0604020202020204" charset="-122"/>
                <a:cs typeface="+mj-lt"/>
                <a:sym typeface="Arial" panose="020B0604020202020204" pitchFamily="34" charset="0"/>
              </a:rPr>
              <a:t>A </a:t>
            </a:r>
            <a:r>
              <a:rPr lang="en-US" altLang="zh-CN" sz="2600" b="1">
                <a:solidFill>
                  <a:srgbClr val="C00000"/>
                </a:solidFill>
                <a:uFillTx/>
                <a:latin typeface="+mj-lt"/>
                <a:ea typeface="Lingoes Unicode" panose="020B0604020202020204" charset="-122"/>
                <a:cs typeface="+mj-lt"/>
                <a:sym typeface="Arial" panose="020B0604020202020204" pitchFamily="34" charset="0"/>
              </a:rPr>
              <a:t>meeting point </a:t>
            </a:r>
            <a:r>
              <a:rPr lang="en-US" altLang="zh-CN" sz="2600">
                <a:solidFill>
                  <a:srgbClr val="000000"/>
                </a:solidFill>
                <a:uFillTx/>
                <a:latin typeface="+mj-lt"/>
                <a:ea typeface="Lingoes Unicode" panose="020B0604020202020204" charset="-122"/>
                <a:cs typeface="+mj-lt"/>
                <a:sym typeface="Arial" panose="020B0604020202020204" pitchFamily="34" charset="0"/>
              </a:rPr>
              <a:t>for different cultures and </a:t>
            </a:r>
            <a:r>
              <a:rPr lang="en-US" altLang="zh-CN" sz="2600" b="1">
                <a:solidFill>
                  <a:srgbClr val="C00000"/>
                </a:solidFill>
                <a:uFillTx/>
                <a:latin typeface="+mj-lt"/>
                <a:ea typeface="Lingoes Unicode" panose="020B0604020202020204" charset="-122"/>
                <a:cs typeface="+mj-lt"/>
                <a:sym typeface="Arial" panose="020B0604020202020204" pitchFamily="34" charset="0"/>
              </a:rPr>
              <a:t>part of</a:t>
            </a:r>
            <a:r>
              <a:rPr lang="en-US" altLang="zh-CN" sz="2600">
                <a:solidFill>
                  <a:srgbClr val="000000"/>
                </a:solidFill>
                <a:uFillTx/>
                <a:latin typeface="+mj-lt"/>
                <a:ea typeface="Lingoes Unicode" panose="020B0604020202020204" charset="-122"/>
                <a:cs typeface="+mj-lt"/>
                <a:sym typeface="Arial" panose="020B0604020202020204" pitchFamily="34" charset="0"/>
              </a:rPr>
              <a:t> many countries' </a:t>
            </a:r>
            <a:r>
              <a:rPr lang="en-US" altLang="zh-CN" sz="2600" b="1">
                <a:solidFill>
                  <a:srgbClr val="C00000"/>
                </a:solidFill>
                <a:uFillTx/>
                <a:latin typeface="+mj-lt"/>
                <a:ea typeface="Lingoes Unicode" panose="020B0604020202020204" charset="-122"/>
                <a:cs typeface="+mj-lt"/>
                <a:sym typeface="Arial" panose="020B0604020202020204" pitchFamily="34" charset="0"/>
              </a:rPr>
              <a:t>history</a:t>
            </a:r>
            <a:r>
              <a:rPr lang="en-US" altLang="zh-CN" sz="2600">
                <a:solidFill>
                  <a:srgbClr val="000000"/>
                </a:solidFill>
                <a:uFillTx/>
                <a:latin typeface="+mj-lt"/>
                <a:ea typeface="Lingoes Unicode" panose="020B0604020202020204" charset="-122"/>
                <a:cs typeface="+mj-lt"/>
                <a:sym typeface="Arial" panose="020B0604020202020204" pitchFamily="34" charset="0"/>
              </a:rPr>
              <a:t> </a:t>
            </a:r>
            <a:endParaRPr lang="en-US" altLang="zh-CN" sz="2600">
              <a:solidFill>
                <a:srgbClr val="000000"/>
              </a:solidFill>
              <a:uFillTx/>
              <a:latin typeface="+mj-lt"/>
              <a:ea typeface="Lingoes Unicode" panose="020B0604020202020204" charset="-122"/>
              <a:cs typeface="+mj-lt"/>
              <a:sym typeface="Arial" panose="020B0604020202020204" pitchFamily="34" charset="0"/>
            </a:endParaRPr>
          </a:p>
        </p:txBody>
      </p:sp>
      <p:sp>
        <p:nvSpPr>
          <p:cNvPr id="7" name="文本框 6"/>
          <p:cNvSpPr txBox="1"/>
          <p:nvPr>
            <p:custDataLst>
              <p:tags r:id="rId21"/>
            </p:custDataLst>
          </p:nvPr>
        </p:nvSpPr>
        <p:spPr>
          <a:xfrm>
            <a:off x="5474970" y="2548255"/>
            <a:ext cx="2390775" cy="2128520"/>
          </a:xfrm>
          <a:prstGeom prst="rect">
            <a:avLst/>
          </a:prstGeom>
          <a:noFill/>
        </p:spPr>
        <p:txBody>
          <a:bodyPr wrap="square" rtlCol="0" anchor="ctr">
            <a:normAutofit/>
          </a:bodyPr>
          <a:p>
            <a:pPr algn="l" fontAlgn="auto">
              <a:lnSpc>
                <a:spcPct val="110000"/>
              </a:lnSpc>
            </a:pPr>
            <a:r>
              <a:rPr lang="en-US" altLang="zh-CN" sz="2400">
                <a:solidFill>
                  <a:srgbClr val="000000"/>
                </a:solidFill>
                <a:uFillTx/>
                <a:latin typeface="Lingoes Unicode" panose="020B0604020202020204" charset="-122"/>
                <a:ea typeface="Lingoes Unicode" panose="020B0604020202020204" charset="-122"/>
                <a:cs typeface="Times New Roman" panose="02020603050405020304" charset="0"/>
                <a:sym typeface="Arial" panose="020B0604020202020204" pitchFamily="34" charset="0"/>
              </a:rPr>
              <a:t>  </a:t>
            </a:r>
            <a:r>
              <a:rPr lang="en-US" altLang="zh-CN" sz="2600">
                <a:solidFill>
                  <a:srgbClr val="000000"/>
                </a:solidFill>
                <a:uFillTx/>
                <a:latin typeface="Lingoes Unicode" panose="020B0604020202020204" charset="-122"/>
                <a:ea typeface="Lingoes Unicode" panose="020B0604020202020204" charset="-122"/>
                <a:cs typeface="Times New Roman" panose="02020603050405020304" charset="0"/>
                <a:sym typeface="Arial" panose="020B0604020202020204" pitchFamily="34" charset="0"/>
              </a:rPr>
              <a:t>  </a:t>
            </a:r>
            <a:r>
              <a:rPr lang="en-US" altLang="zh-CN" sz="2600">
                <a:solidFill>
                  <a:srgbClr val="000000"/>
                </a:solidFill>
                <a:uFillTx/>
                <a:latin typeface="+mj-lt"/>
                <a:ea typeface="Lingoes Unicode" panose="020B0604020202020204" charset="-122"/>
                <a:cs typeface="+mj-lt"/>
                <a:sym typeface="Arial" panose="020B0604020202020204" pitchFamily="34" charset="0"/>
              </a:rPr>
              <a:t>Today as </a:t>
            </a:r>
            <a:r>
              <a:rPr lang="en-US" altLang="zh-CN" sz="2600" b="1">
                <a:solidFill>
                  <a:srgbClr val="C00000"/>
                </a:solidFill>
                <a:uFillTx/>
                <a:latin typeface="+mj-lt"/>
                <a:ea typeface="Lingoes Unicode" panose="020B0604020202020204" charset="-122"/>
                <a:cs typeface="+mj-lt"/>
                <a:sym typeface="Arial" panose="020B0604020202020204" pitchFamily="34" charset="0"/>
              </a:rPr>
              <a:t>international</a:t>
            </a:r>
            <a:r>
              <a:rPr lang="en-US" altLang="zh-CN" sz="2600">
                <a:solidFill>
                  <a:srgbClr val="000000"/>
                </a:solidFill>
                <a:uFillTx/>
                <a:latin typeface="+mj-lt"/>
                <a:ea typeface="Lingoes Unicode" panose="020B0604020202020204" charset="-122"/>
                <a:cs typeface="+mj-lt"/>
                <a:sym typeface="Arial" panose="020B0604020202020204" pitchFamily="34" charset="0"/>
              </a:rPr>
              <a:t> as they were in the history </a:t>
            </a:r>
            <a:r>
              <a:rPr lang="en-US" altLang="zh-CN" sz="2400">
                <a:solidFill>
                  <a:srgbClr val="000000"/>
                </a:solidFill>
                <a:uFillTx/>
                <a:latin typeface="+mj-lt"/>
                <a:ea typeface="Lingoes Unicode" panose="020B0604020202020204" charset="-122"/>
                <a:cs typeface="+mj-lt"/>
                <a:sym typeface="Arial" panose="020B0604020202020204" pitchFamily="34" charset="0"/>
              </a:rPr>
              <a:t> </a:t>
            </a:r>
            <a:endParaRPr lang="en-US" altLang="zh-CN" sz="2400">
              <a:solidFill>
                <a:srgbClr val="000000"/>
              </a:solidFill>
              <a:uFillTx/>
              <a:latin typeface="+mj-lt"/>
              <a:ea typeface="Lingoes Unicode" panose="020B0604020202020204" charset="-122"/>
              <a:cs typeface="+mj-lt"/>
              <a:sym typeface="Arial" panose="020B0604020202020204" pitchFamily="34" charset="0"/>
            </a:endParaRPr>
          </a:p>
        </p:txBody>
      </p:sp>
      <p:sp>
        <p:nvSpPr>
          <p:cNvPr id="9" name="椭圆 8"/>
          <p:cNvSpPr/>
          <p:nvPr/>
        </p:nvSpPr>
        <p:spPr>
          <a:xfrm>
            <a:off x="1715135" y="4081780"/>
            <a:ext cx="1097280" cy="614045"/>
          </a:xfrm>
          <a:prstGeom prst="ellipse">
            <a:avLst/>
          </a:prstGeom>
          <a:noFill/>
          <a:ln w="349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p:nvSpPr>
        <p:spPr>
          <a:xfrm>
            <a:off x="3051810" y="4081145"/>
            <a:ext cx="1097280" cy="614045"/>
          </a:xfrm>
          <a:prstGeom prst="ellipse">
            <a:avLst/>
          </a:prstGeom>
          <a:noFill/>
          <a:ln w="349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椭圆 10"/>
          <p:cNvSpPr/>
          <p:nvPr/>
        </p:nvSpPr>
        <p:spPr>
          <a:xfrm>
            <a:off x="5822950" y="2781300"/>
            <a:ext cx="944245" cy="572135"/>
          </a:xfrm>
          <a:prstGeom prst="ellipse">
            <a:avLst/>
          </a:prstGeom>
          <a:noFill/>
          <a:ln w="349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2" name="直接箭头连接符 11"/>
          <p:cNvCxnSpPr>
            <a:stCxn id="9" idx="4"/>
          </p:cNvCxnSpPr>
          <p:nvPr/>
        </p:nvCxnSpPr>
        <p:spPr>
          <a:xfrm>
            <a:off x="2263775" y="4695825"/>
            <a:ext cx="2575560" cy="681355"/>
          </a:xfrm>
          <a:prstGeom prst="straightConnector1">
            <a:avLst/>
          </a:prstGeom>
          <a:ln w="25400"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3616960" y="4706620"/>
            <a:ext cx="1243330" cy="666115"/>
          </a:xfrm>
          <a:prstGeom prst="straightConnector1">
            <a:avLst/>
          </a:prstGeom>
          <a:ln w="25400"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a:stCxn id="11" idx="4"/>
            <a:endCxn id="16" idx="0"/>
          </p:cNvCxnSpPr>
          <p:nvPr/>
        </p:nvCxnSpPr>
        <p:spPr>
          <a:xfrm flipH="1">
            <a:off x="4756785" y="3353435"/>
            <a:ext cx="1538605" cy="2019935"/>
          </a:xfrm>
          <a:prstGeom prst="straightConnector1">
            <a:avLst/>
          </a:prstGeom>
          <a:ln w="25400"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2427605" y="5373370"/>
            <a:ext cx="4657725" cy="1291590"/>
          </a:xfrm>
          <a:prstGeom prst="rect">
            <a:avLst/>
          </a:prstGeom>
          <a:solidFill>
            <a:schemeClr val="bg2">
              <a:lumMod val="90000"/>
            </a:schemeClr>
          </a:solidFill>
          <a:ln w="25400" cmpd="sng">
            <a:noFill/>
            <a:prstDash val="solid"/>
          </a:ln>
        </p:spPr>
        <p:txBody>
          <a:bodyPr wrap="square" rtlCol="0">
            <a:spAutoFit/>
          </a:bodyPr>
          <a:p>
            <a:pPr algn="l"/>
            <a:r>
              <a:rPr lang="en-US" sz="2600" b="1">
                <a:solidFill>
                  <a:schemeClr val="tx1"/>
                </a:solidFill>
                <a:latin typeface="+mj-lt"/>
                <a:ea typeface="Lingoes Unicode" panose="020B0604020202020204" charset="-122"/>
                <a:cs typeface="+mj-lt"/>
                <a:sym typeface="+mn-ea"/>
              </a:rPr>
              <a:t>Mogao Caves are important </a:t>
            </a:r>
            <a:r>
              <a:rPr lang="en-US" sz="2600" b="1">
                <a:solidFill>
                  <a:srgbClr val="C00000"/>
                </a:solidFill>
                <a:latin typeface="+mj-lt"/>
                <a:ea typeface="Lingoes Unicode" panose="020B0604020202020204" charset="-122"/>
                <a:cs typeface="+mj-lt"/>
                <a:sym typeface="+mn-ea"/>
              </a:rPr>
              <a:t>both in history and today</a:t>
            </a:r>
            <a:r>
              <a:rPr lang="en-US" sz="2600" b="1">
                <a:solidFill>
                  <a:schemeClr val="tx1"/>
                </a:solidFill>
                <a:latin typeface="+mj-lt"/>
                <a:ea typeface="Lingoes Unicode" panose="020B0604020202020204" charset="-122"/>
                <a:cs typeface="+mj-lt"/>
                <a:sym typeface="+mn-ea"/>
              </a:rPr>
              <a:t>, which bear significant value.</a:t>
            </a:r>
            <a:endParaRPr lang="en-US" sz="2600" b="1">
              <a:solidFill>
                <a:schemeClr val="tx1"/>
              </a:solidFill>
              <a:latin typeface="+mj-lt"/>
              <a:cs typeface="+mj-lt"/>
              <a:sym typeface="+mn-ea"/>
            </a:endParaRPr>
          </a:p>
        </p:txBody>
      </p:sp>
      <p:sp>
        <p:nvSpPr>
          <p:cNvPr id="17" name="矩形 16"/>
          <p:cNvSpPr/>
          <p:nvPr/>
        </p:nvSpPr>
        <p:spPr>
          <a:xfrm>
            <a:off x="-6350" y="-23495"/>
            <a:ext cx="3079750" cy="510540"/>
          </a:xfrm>
          <a:prstGeom prst="rect">
            <a:avLst/>
          </a:prstGeom>
          <a:gradFill>
            <a:gsLst>
              <a:gs pos="10000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a:solidFill>
                  <a:schemeClr val="tx1"/>
                </a:solidFill>
                <a:latin typeface="Impact" panose="020B0806030902050204" charset="0"/>
                <a:cs typeface="Impact" panose="020B0806030902050204" charset="0"/>
              </a:rPr>
              <a:t>Read for Content </a:t>
            </a:r>
            <a:endParaRPr lang="en-US" altLang="zh-CN" sz="3200">
              <a:solidFill>
                <a:schemeClr val="tx1"/>
              </a:solidFill>
              <a:latin typeface="Impact" panose="020B0806030902050204" charset="0"/>
              <a:cs typeface="Impact" panose="020B080603090205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par>
                                <p:cTn id="34" presetID="3"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linds(horizontal)">
                                      <p:cBhvr>
                                        <p:cTn id="36" dur="500"/>
                                        <p:tgtEl>
                                          <p:spTgt spid="13"/>
                                        </p:tgtEl>
                                      </p:cBhvr>
                                    </p:animEffect>
                                  </p:childTnLst>
                                </p:cTn>
                              </p:par>
                              <p:par>
                                <p:cTn id="37" presetID="3" presetClass="entr" presetSubtype="1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linds(horizont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linds(horizont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 grpId="0"/>
      <p:bldP spid="7" grpId="0"/>
      <p:bldP spid="9" grpId="0" bldLvl="0" animBg="1"/>
      <p:bldP spid="10" grpId="0" bldLvl="0" animBg="1"/>
      <p:bldP spid="11" grpId="0" bldLvl="0" animBg="1"/>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9695" y="685800"/>
            <a:ext cx="9029065" cy="983615"/>
          </a:xfrm>
          <a:prstGeom prst="rect">
            <a:avLst/>
          </a:prstGeom>
          <a:noFill/>
        </p:spPr>
        <p:txBody>
          <a:bodyPr wrap="square" rtlCol="0">
            <a:spAutoFit/>
          </a:bodyPr>
          <a:lstStyle/>
          <a:p>
            <a:pPr fontAlgn="auto">
              <a:lnSpc>
                <a:spcPct val="100000"/>
              </a:lnSpc>
            </a:pPr>
            <a:r>
              <a:rPr lang="en-US" sz="2900" b="1">
                <a:solidFill>
                  <a:schemeClr val="tx1"/>
                </a:solidFill>
                <a:latin typeface="+mj-lt"/>
                <a:ea typeface="Lingoes Unicode" panose="020B0604020202020204" charset="-122"/>
                <a:cs typeface="+mj-lt"/>
                <a:sym typeface="+mn-ea"/>
              </a:rPr>
              <a:t>3. Why do scientists and researchers share so many </a:t>
            </a:r>
            <a:endParaRPr lang="en-US" sz="2900" b="1">
              <a:solidFill>
                <a:schemeClr val="tx1"/>
              </a:solidFill>
              <a:latin typeface="+mj-lt"/>
              <a:ea typeface="Lingoes Unicode" panose="020B0604020202020204" charset="-122"/>
              <a:cs typeface="+mj-lt"/>
              <a:sym typeface="+mn-ea"/>
            </a:endParaRPr>
          </a:p>
          <a:p>
            <a:pPr fontAlgn="auto">
              <a:lnSpc>
                <a:spcPct val="100000"/>
              </a:lnSpc>
            </a:pPr>
            <a:r>
              <a:rPr lang="en-US" sz="2900" b="1">
                <a:solidFill>
                  <a:schemeClr val="tx1"/>
                </a:solidFill>
                <a:latin typeface="+mj-lt"/>
                <a:ea typeface="Lingoes Unicode" panose="020B0604020202020204" charset="-122"/>
                <a:cs typeface="+mj-lt"/>
                <a:sym typeface="+mn-ea"/>
              </a:rPr>
              <a:t>    digital photos?</a:t>
            </a:r>
            <a:endParaRPr lang="en-US" sz="2900" b="1">
              <a:solidFill>
                <a:schemeClr val="tx1"/>
              </a:solidFill>
              <a:latin typeface="+mj-lt"/>
              <a:ea typeface="Lingoes Unicode" panose="020B0604020202020204" charset="-122"/>
              <a:cs typeface="+mj-lt"/>
              <a:sym typeface="+mn-ea"/>
            </a:endParaRPr>
          </a:p>
        </p:txBody>
      </p:sp>
      <p:sp>
        <p:nvSpPr>
          <p:cNvPr id="19" name="对角圆角矩形 3"/>
          <p:cNvSpPr/>
          <p:nvPr>
            <p:custDataLst>
              <p:tags r:id="rId1"/>
            </p:custDataLst>
          </p:nvPr>
        </p:nvSpPr>
        <p:spPr>
          <a:xfrm>
            <a:off x="642620" y="1827530"/>
            <a:ext cx="6922135" cy="1228090"/>
          </a:xfrm>
          <a:prstGeom prst="round2DiagRect">
            <a:avLst>
              <a:gd name="adj1" fmla="val 0"/>
              <a:gd name="adj2" fmla="val 0"/>
            </a:avLst>
          </a:prstGeom>
          <a:noFill/>
          <a:ln w="25400">
            <a:solidFill>
              <a:srgbClr val="8590CA"/>
            </a:solidFill>
          </a:ln>
          <a:effectLst/>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20000"/>
              </a:lnSpc>
            </a:pPr>
            <a:endParaRPr lang="da-DK" altLang="zh-CN" dirty="0">
              <a:solidFill>
                <a:srgbClr val="8590CA">
                  <a:lumMod val="50000"/>
                </a:srgbClr>
              </a:solidFill>
              <a:latin typeface="Arial" panose="020B0604020202020204" pitchFamily="34" charset="0"/>
              <a:ea typeface="微软雅黑" panose="020B0503020204020204" charset="-122"/>
              <a:sym typeface="Arial" panose="020B0604020202020204" pitchFamily="34" charset="0"/>
            </a:endParaRPr>
          </a:p>
        </p:txBody>
      </p:sp>
      <p:sp>
        <p:nvSpPr>
          <p:cNvPr id="20" name="文本框 19"/>
          <p:cNvSpPr txBox="1"/>
          <p:nvPr>
            <p:custDataLst>
              <p:tags r:id="rId2"/>
            </p:custDataLst>
          </p:nvPr>
        </p:nvSpPr>
        <p:spPr>
          <a:xfrm>
            <a:off x="1434465" y="1849120"/>
            <a:ext cx="6186170" cy="1184275"/>
          </a:xfrm>
          <a:prstGeom prst="rect">
            <a:avLst/>
          </a:prstGeom>
          <a:noFill/>
        </p:spPr>
        <p:txBody>
          <a:bodyPr wrap="square" rtlCol="0">
            <a:noAutofit/>
          </a:bodyPr>
          <a:p>
            <a:pPr fontAlgn="auto">
              <a:lnSpc>
                <a:spcPts val="2820"/>
              </a:lnSpc>
            </a:pPr>
            <a:r>
              <a:rPr lang="en-US" altLang="zh-CN" sz="2600">
                <a:solidFill>
                  <a:sysClr val="windowText" lastClr="000000"/>
                </a:solidFill>
                <a:uFillTx/>
                <a:latin typeface="+mj-lt"/>
                <a:ea typeface="Lingoes Unicode" panose="020B0604020202020204" charset="-122"/>
                <a:cs typeface="+mj-lt"/>
                <a:sym typeface="Arial" panose="020B0604020202020204" pitchFamily="34" charset="0"/>
              </a:rPr>
              <a:t>To </a:t>
            </a:r>
            <a:r>
              <a:rPr lang="en-US" altLang="zh-CN" sz="2600" b="1">
                <a:solidFill>
                  <a:srgbClr val="C00000"/>
                </a:solidFill>
                <a:uFillTx/>
                <a:latin typeface="+mj-lt"/>
                <a:ea typeface="Lingoes Unicode" panose="020B0604020202020204" charset="-122"/>
                <a:cs typeface="+mj-lt"/>
                <a:sym typeface="Arial" panose="020B0604020202020204" pitchFamily="34" charset="0"/>
              </a:rPr>
              <a:t>promote</a:t>
            </a:r>
            <a:r>
              <a:rPr lang="en-US" altLang="zh-CN" sz="2600">
                <a:solidFill>
                  <a:sysClr val="windowText" lastClr="000000"/>
                </a:solidFill>
                <a:uFillTx/>
                <a:latin typeface="+mj-lt"/>
                <a:ea typeface="Lingoes Unicode" panose="020B0604020202020204" charset="-122"/>
                <a:cs typeface="+mj-lt"/>
                <a:sym typeface="Arial" panose="020B0604020202020204" pitchFamily="34" charset="0"/>
              </a:rPr>
              <a:t> even </a:t>
            </a:r>
            <a:r>
              <a:rPr lang="en-US" altLang="zh-CN" sz="2600" b="1">
                <a:solidFill>
                  <a:srgbClr val="C00000"/>
                </a:solidFill>
                <a:uFillTx/>
                <a:latin typeface="+mj-lt"/>
                <a:ea typeface="Lingoes Unicode" panose="020B0604020202020204" charset="-122"/>
                <a:cs typeface="+mj-lt"/>
                <a:sym typeface="Arial" panose="020B0604020202020204" pitchFamily="34" charset="0"/>
              </a:rPr>
              <a:t>wider interest</a:t>
            </a:r>
            <a:r>
              <a:rPr lang="en-US" altLang="zh-CN" sz="2600">
                <a:solidFill>
                  <a:sysClr val="windowText" lastClr="000000"/>
                </a:solidFill>
                <a:uFillTx/>
                <a:latin typeface="+mj-lt"/>
                <a:ea typeface="Lingoes Unicode" panose="020B0604020202020204" charset="-122"/>
                <a:cs typeface="+mj-lt"/>
                <a:sym typeface="Arial" panose="020B0604020202020204" pitchFamily="34" charset="0"/>
              </a:rPr>
              <a:t> around the world in China's ancient history, culture and traditions </a:t>
            </a:r>
            <a:endParaRPr lang="en-US" altLang="zh-CN" sz="2600">
              <a:solidFill>
                <a:sysClr val="windowText" lastClr="000000"/>
              </a:solidFill>
              <a:uFillTx/>
              <a:latin typeface="+mj-lt"/>
              <a:ea typeface="Lingoes Unicode" panose="020B0604020202020204" charset="-122"/>
              <a:cs typeface="+mj-lt"/>
              <a:sym typeface="Arial" panose="020B0604020202020204" pitchFamily="34" charset="0"/>
            </a:endParaRPr>
          </a:p>
        </p:txBody>
      </p:sp>
      <p:sp>
        <p:nvSpPr>
          <p:cNvPr id="24" name="矩形 23"/>
          <p:cNvSpPr/>
          <p:nvPr>
            <p:custDataLst>
              <p:tags r:id="rId3"/>
            </p:custDataLst>
          </p:nvPr>
        </p:nvSpPr>
        <p:spPr>
          <a:xfrm>
            <a:off x="810049" y="2188011"/>
            <a:ext cx="567418" cy="551090"/>
          </a:xfrm>
          <a:prstGeom prst="rect">
            <a:avLst/>
          </a:prstGeom>
          <a:solidFill>
            <a:srgbClr val="8590CA"/>
          </a:solidFill>
          <a:ln w="12700" cap="flat" cmpd="sng" algn="ctr">
            <a:noFill/>
            <a:prstDash val="solid"/>
            <a:miter lim="800000"/>
          </a:ln>
          <a:effectLst/>
        </p:spPr>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5" name="矩形 24"/>
          <p:cNvSpPr/>
          <p:nvPr>
            <p:custDataLst>
              <p:tags r:id="rId4"/>
            </p:custDataLst>
          </p:nvPr>
        </p:nvSpPr>
        <p:spPr>
          <a:xfrm>
            <a:off x="810668" y="2216181"/>
            <a:ext cx="566181" cy="494751"/>
          </a:xfrm>
          <a:prstGeom prst="rect">
            <a:avLst/>
          </a:prstGeom>
        </p:spPr>
        <p:txBody>
          <a:bodyPr wrap="square" anchor="ctr">
            <a:normAutofit lnSpcReduction="10000"/>
          </a:bodyPr>
          <a:p>
            <a:pPr algn="ctr">
              <a:lnSpc>
                <a:spcPct val="120000"/>
              </a:lnSpc>
            </a:pPr>
            <a:r>
              <a:rPr lang="en-US" altLang="zh-CN" sz="2400" b="1"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01</a:t>
            </a:r>
            <a:endParaRPr lang="zh-CN" altLang="en-US" sz="2400" b="1" spc="15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 name="对角圆角矩形 3"/>
          <p:cNvSpPr/>
          <p:nvPr>
            <p:custDataLst>
              <p:tags r:id="rId5"/>
            </p:custDataLst>
          </p:nvPr>
        </p:nvSpPr>
        <p:spPr>
          <a:xfrm>
            <a:off x="642620" y="3227070"/>
            <a:ext cx="6922135" cy="1520825"/>
          </a:xfrm>
          <a:prstGeom prst="round2DiagRect">
            <a:avLst>
              <a:gd name="adj1" fmla="val 0"/>
              <a:gd name="adj2" fmla="val 0"/>
            </a:avLst>
          </a:prstGeom>
          <a:noFill/>
          <a:ln w="25400">
            <a:solidFill>
              <a:srgbClr val="8EAADC"/>
            </a:solidFill>
          </a:ln>
          <a:effectLst/>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20000"/>
              </a:lnSpc>
            </a:pPr>
            <a:endParaRPr lang="da-DK" altLang="zh-CN" dirty="0">
              <a:solidFill>
                <a:srgbClr val="8590CA">
                  <a:lumMod val="50000"/>
                </a:srgbClr>
              </a:solidFill>
              <a:latin typeface="Arial" panose="020B0604020202020204" pitchFamily="34" charset="0"/>
              <a:ea typeface="微软雅黑" panose="020B0503020204020204" charset="-122"/>
              <a:sym typeface="Arial" panose="020B0604020202020204" pitchFamily="34" charset="0"/>
            </a:endParaRPr>
          </a:p>
        </p:txBody>
      </p:sp>
      <p:sp>
        <p:nvSpPr>
          <p:cNvPr id="31" name="文本框 30"/>
          <p:cNvSpPr txBox="1"/>
          <p:nvPr>
            <p:custDataLst>
              <p:tags r:id="rId6"/>
            </p:custDataLst>
          </p:nvPr>
        </p:nvSpPr>
        <p:spPr>
          <a:xfrm>
            <a:off x="1488440" y="3227070"/>
            <a:ext cx="6132195" cy="1507490"/>
          </a:xfrm>
          <a:prstGeom prst="rect">
            <a:avLst/>
          </a:prstGeom>
          <a:noFill/>
        </p:spPr>
        <p:txBody>
          <a:bodyPr wrap="square" rtlCol="0">
            <a:noAutofit/>
          </a:bodyPr>
          <a:p>
            <a:pPr fontAlgn="auto">
              <a:lnSpc>
                <a:spcPts val="2820"/>
              </a:lnSpc>
            </a:pPr>
            <a:r>
              <a:rPr lang="en-US" altLang="zh-CN" sz="2600">
                <a:solidFill>
                  <a:sysClr val="windowText" lastClr="000000"/>
                </a:solidFill>
                <a:uFillTx/>
                <a:ea typeface="Lingoes Unicode" panose="020B0604020202020204" charset="-122"/>
                <a:cs typeface="+mn-lt"/>
                <a:sym typeface="Arial" panose="020B0604020202020204" pitchFamily="34" charset="0"/>
              </a:rPr>
              <a:t>To </a:t>
            </a:r>
            <a:r>
              <a:rPr lang="en-US" altLang="zh-CN" sz="2600" b="1">
                <a:solidFill>
                  <a:srgbClr val="C00000"/>
                </a:solidFill>
                <a:uFillTx/>
                <a:ea typeface="Lingoes Unicode" panose="020B0604020202020204" charset="-122"/>
                <a:cs typeface="+mn-lt"/>
                <a:sym typeface="Arial" panose="020B0604020202020204" pitchFamily="34" charset="0"/>
              </a:rPr>
              <a:t>further educate</a:t>
            </a:r>
            <a:r>
              <a:rPr lang="en-US" altLang="zh-CN" sz="2600">
                <a:solidFill>
                  <a:sysClr val="windowText" lastClr="000000"/>
                </a:solidFill>
                <a:uFillTx/>
                <a:ea typeface="Lingoes Unicode" panose="020B0604020202020204" charset="-122"/>
                <a:cs typeface="+mn-lt"/>
                <a:sym typeface="Arial" panose="020B0604020202020204" pitchFamily="34" charset="0"/>
              </a:rPr>
              <a:t> people about the importance of safeguarding historic and cultural relics for future generations to understand and appreciate </a:t>
            </a:r>
            <a:endParaRPr lang="en-US" altLang="zh-CN" sz="2600">
              <a:solidFill>
                <a:sysClr val="windowText" lastClr="000000"/>
              </a:solidFill>
              <a:uFillTx/>
              <a:ea typeface="Lingoes Unicode" panose="020B0604020202020204" charset="-122"/>
              <a:cs typeface="+mn-lt"/>
              <a:sym typeface="Arial" panose="020B0604020202020204" pitchFamily="34" charset="0"/>
            </a:endParaRPr>
          </a:p>
        </p:txBody>
      </p:sp>
      <p:sp>
        <p:nvSpPr>
          <p:cNvPr id="3" name="矩形 2"/>
          <p:cNvSpPr/>
          <p:nvPr>
            <p:custDataLst>
              <p:tags r:id="rId7"/>
            </p:custDataLst>
          </p:nvPr>
        </p:nvSpPr>
        <p:spPr>
          <a:xfrm>
            <a:off x="810049" y="3874571"/>
            <a:ext cx="567418" cy="551090"/>
          </a:xfrm>
          <a:prstGeom prst="rect">
            <a:avLst/>
          </a:prstGeom>
          <a:solidFill>
            <a:srgbClr val="8EAADC"/>
          </a:solidFill>
          <a:ln w="12700" cap="flat" cmpd="sng" algn="ctr">
            <a:noFill/>
            <a:prstDash val="solid"/>
            <a:miter lim="800000"/>
          </a:ln>
          <a:effectLst/>
        </p:spPr>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4" name="矩形 33"/>
          <p:cNvSpPr/>
          <p:nvPr>
            <p:custDataLst>
              <p:tags r:id="rId8"/>
            </p:custDataLst>
          </p:nvPr>
        </p:nvSpPr>
        <p:spPr>
          <a:xfrm>
            <a:off x="810668" y="3902741"/>
            <a:ext cx="566181" cy="494751"/>
          </a:xfrm>
          <a:prstGeom prst="rect">
            <a:avLst/>
          </a:prstGeom>
        </p:spPr>
        <p:txBody>
          <a:bodyPr wrap="square" anchor="ctr">
            <a:normAutofit lnSpcReduction="10000"/>
          </a:bodyPr>
          <a:p>
            <a:pPr algn="ctr">
              <a:lnSpc>
                <a:spcPct val="120000"/>
              </a:lnSpc>
            </a:pPr>
            <a:r>
              <a:rPr lang="en-US" altLang="zh-CN" sz="2400" b="1"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02</a:t>
            </a:r>
            <a:endParaRPr lang="zh-CN" altLang="en-US" sz="2400" b="1" spc="15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0" name="文本框 9"/>
          <p:cNvSpPr txBox="1"/>
          <p:nvPr/>
        </p:nvSpPr>
        <p:spPr>
          <a:xfrm>
            <a:off x="1641475" y="5003800"/>
            <a:ext cx="7298055" cy="1599565"/>
          </a:xfrm>
          <a:prstGeom prst="rect">
            <a:avLst/>
          </a:prstGeom>
          <a:solidFill>
            <a:schemeClr val="accent3">
              <a:lumMod val="40000"/>
              <a:lumOff val="60000"/>
            </a:schemeClr>
          </a:solidFill>
        </p:spPr>
        <p:txBody>
          <a:bodyPr wrap="square" rtlCol="0" anchor="t">
            <a:spAutoFit/>
          </a:bodyPr>
          <a:p>
            <a:r>
              <a:rPr lang="en-US" altLang="zh-CN" sz="2600">
                <a:latin typeface="Lingoes Unicode" panose="020B0604020202020204" charset="-122"/>
                <a:ea typeface="Lingoes Unicode" panose="020B0604020202020204" charset="-122"/>
              </a:rPr>
              <a:t>   </a:t>
            </a:r>
            <a:r>
              <a:rPr lang="en-US" altLang="zh-CN" sz="2400">
                <a:latin typeface="+mj-lt"/>
                <a:ea typeface="Lingoes Unicode" panose="020B0604020202020204" charset="-122"/>
                <a:cs typeface="+mj-lt"/>
              </a:rPr>
              <a:t> </a:t>
            </a:r>
            <a:r>
              <a:rPr lang="en-US" altLang="zh-CN" sz="2400" spc="-100">
                <a:solidFill>
                  <a:schemeClr val="tx1"/>
                </a:solidFill>
                <a:uFillTx/>
                <a:latin typeface="+mj-lt"/>
                <a:ea typeface="Lingoes Unicode" panose="020B0604020202020204" charset="-122"/>
                <a:cs typeface="+mj-lt"/>
              </a:rPr>
              <a:t>“Appreciating one's own cultural heritage is very important for understanding oneself. Appreciating the cultural heritage of other countries is very important for international communication and understanding.”</a:t>
            </a:r>
            <a:endParaRPr lang="en-US" altLang="zh-CN" sz="2400" spc="-100">
              <a:solidFill>
                <a:schemeClr val="tx1"/>
              </a:solidFill>
              <a:uFillTx/>
              <a:latin typeface="+mj-lt"/>
              <a:ea typeface="Lingoes Unicode" panose="020B0604020202020204" charset="-122"/>
              <a:cs typeface="+mj-lt"/>
            </a:endParaRPr>
          </a:p>
        </p:txBody>
      </p:sp>
      <p:pic>
        <p:nvPicPr>
          <p:cNvPr id="11" name="图片 10"/>
          <p:cNvPicPr>
            <a:picLocks noChangeAspect="1"/>
          </p:cNvPicPr>
          <p:nvPr/>
        </p:nvPicPr>
        <p:blipFill>
          <a:blip r:embed="rId9"/>
          <a:stretch>
            <a:fillRect/>
          </a:stretch>
        </p:blipFill>
        <p:spPr>
          <a:xfrm>
            <a:off x="359410" y="5146040"/>
            <a:ext cx="1222375" cy="1222375"/>
          </a:xfrm>
          <a:prstGeom prst="rect">
            <a:avLst/>
          </a:prstGeom>
        </p:spPr>
      </p:pic>
      <p:sp>
        <p:nvSpPr>
          <p:cNvPr id="12" name="矩形 11"/>
          <p:cNvSpPr/>
          <p:nvPr/>
        </p:nvSpPr>
        <p:spPr>
          <a:xfrm>
            <a:off x="-6350" y="-23495"/>
            <a:ext cx="3079750" cy="510540"/>
          </a:xfrm>
          <a:prstGeom prst="rect">
            <a:avLst/>
          </a:prstGeom>
          <a:gradFill>
            <a:gsLst>
              <a:gs pos="10000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a:solidFill>
                  <a:schemeClr val="tx1"/>
                </a:solidFill>
                <a:latin typeface="Impact" panose="020B0806030902050204" charset="0"/>
                <a:cs typeface="Impact" panose="020B0806030902050204" charset="0"/>
              </a:rPr>
              <a:t>Read for Content </a:t>
            </a:r>
            <a:endParaRPr lang="en-US" altLang="zh-CN" sz="3200">
              <a:solidFill>
                <a:schemeClr val="tx1"/>
              </a:solidFill>
              <a:latin typeface="Impact" panose="020B0806030902050204" charset="0"/>
              <a:cs typeface="Impact" panose="020B0806030902050204" charset="0"/>
            </a:endParaRPr>
          </a:p>
        </p:txBody>
      </p:sp>
      <p:sp>
        <p:nvSpPr>
          <p:cNvPr id="6" name="文本框 5"/>
          <p:cNvSpPr txBox="1"/>
          <p:nvPr/>
        </p:nvSpPr>
        <p:spPr>
          <a:xfrm>
            <a:off x="5121275" y="5003800"/>
            <a:ext cx="3818890" cy="1599565"/>
          </a:xfrm>
          <a:prstGeom prst="rect">
            <a:avLst/>
          </a:prstGeom>
          <a:solidFill>
            <a:schemeClr val="bg2">
              <a:lumMod val="90000"/>
            </a:schemeClr>
          </a:solidFill>
          <a:ln w="25400" cmpd="sng">
            <a:noFill/>
            <a:prstDash val="solid"/>
          </a:ln>
        </p:spPr>
        <p:txBody>
          <a:bodyPr wrap="square" rtlCol="0">
            <a:spAutoFit/>
          </a:bodyPr>
          <a:p>
            <a:pPr fontAlgn="auto">
              <a:lnSpc>
                <a:spcPct val="100000"/>
              </a:lnSpc>
            </a:pPr>
            <a:r>
              <a:rPr lang="en-US" sz="2600" b="1">
                <a:solidFill>
                  <a:schemeClr val="tx1"/>
                </a:solidFill>
                <a:latin typeface="+mj-lt"/>
                <a:cs typeface="+mj-lt"/>
                <a:sym typeface="+mn-ea"/>
              </a:rPr>
              <a:t>   </a:t>
            </a:r>
            <a:r>
              <a:rPr lang="en-US" sz="2400" b="1">
                <a:solidFill>
                  <a:schemeClr val="tx1"/>
                </a:solidFill>
                <a:latin typeface="+mj-lt"/>
                <a:cs typeface="+mj-lt"/>
                <a:sym typeface="+mn-ea"/>
              </a:rPr>
              <a:t>Culture serves as a bridge for communication and understanding for different cultures.</a:t>
            </a:r>
            <a:endParaRPr lang="en-US" sz="2400" b="1">
              <a:solidFill>
                <a:schemeClr val="tx1"/>
              </a:solidFill>
              <a:latin typeface="+mj-lt"/>
              <a:cs typeface="+mj-lt"/>
              <a:sym typeface="+mn-ea"/>
            </a:endParaRPr>
          </a:p>
        </p:txBody>
      </p:sp>
      <p:sp>
        <p:nvSpPr>
          <p:cNvPr id="5" name="文本框 4"/>
          <p:cNvSpPr txBox="1"/>
          <p:nvPr/>
        </p:nvSpPr>
        <p:spPr>
          <a:xfrm>
            <a:off x="1590040" y="5003800"/>
            <a:ext cx="3531235" cy="1529715"/>
          </a:xfrm>
          <a:prstGeom prst="rect">
            <a:avLst/>
          </a:prstGeom>
          <a:solidFill>
            <a:schemeClr val="bg2">
              <a:lumMod val="90000"/>
            </a:schemeClr>
          </a:solidFill>
          <a:ln w="25400" cmpd="sng">
            <a:noFill/>
            <a:prstDash val="solid"/>
          </a:ln>
        </p:spPr>
        <p:txBody>
          <a:bodyPr wrap="square" rtlCol="0">
            <a:spAutoFit/>
          </a:bodyPr>
          <a:p>
            <a:pPr fontAlgn="auto">
              <a:lnSpc>
                <a:spcPct val="120000"/>
              </a:lnSpc>
            </a:pPr>
            <a:r>
              <a:rPr lang="zh-CN" altLang="en-US" sz="2600" b="1">
                <a:solidFill>
                  <a:schemeClr val="tx1"/>
                </a:solidFill>
                <a:latin typeface="+mj-lt"/>
                <a:cs typeface="+mj-lt"/>
                <a:sym typeface="+mn-ea"/>
              </a:rPr>
              <a:t>各美其美，美人之美，</a:t>
            </a:r>
            <a:endParaRPr lang="zh-CN" altLang="en-US" sz="2600" b="1">
              <a:solidFill>
                <a:schemeClr val="tx1"/>
              </a:solidFill>
              <a:latin typeface="+mj-lt"/>
              <a:cs typeface="+mj-lt"/>
              <a:sym typeface="+mn-ea"/>
            </a:endParaRPr>
          </a:p>
          <a:p>
            <a:pPr fontAlgn="auto">
              <a:lnSpc>
                <a:spcPct val="120000"/>
              </a:lnSpc>
            </a:pPr>
            <a:r>
              <a:rPr lang="zh-CN" altLang="en-US" sz="2600" b="1">
                <a:solidFill>
                  <a:schemeClr val="tx1"/>
                </a:solidFill>
                <a:latin typeface="+mj-lt"/>
                <a:cs typeface="+mj-lt"/>
                <a:sym typeface="+mn-ea"/>
              </a:rPr>
              <a:t>美美与共，天下大同。</a:t>
            </a:r>
            <a:endParaRPr lang="zh-CN" altLang="en-US" sz="2600" b="1">
              <a:solidFill>
                <a:schemeClr val="tx1"/>
              </a:solidFill>
              <a:latin typeface="+mj-lt"/>
              <a:cs typeface="+mj-lt"/>
              <a:sym typeface="+mn-ea"/>
            </a:endParaRPr>
          </a:p>
          <a:p>
            <a:pPr algn="r" fontAlgn="auto">
              <a:lnSpc>
                <a:spcPct val="120000"/>
              </a:lnSpc>
            </a:pPr>
            <a:r>
              <a:rPr lang="en-US" altLang="zh-CN" sz="2600" b="1">
                <a:solidFill>
                  <a:schemeClr val="tx1"/>
                </a:solidFill>
                <a:latin typeface="+mj-lt"/>
                <a:cs typeface="+mj-lt"/>
                <a:sym typeface="+mn-ea"/>
              </a:rPr>
              <a:t>——</a:t>
            </a:r>
            <a:r>
              <a:rPr lang="zh-CN" altLang="en-US" sz="2600" b="1">
                <a:solidFill>
                  <a:schemeClr val="tx1"/>
                </a:solidFill>
                <a:latin typeface="+mj-lt"/>
                <a:cs typeface="+mj-lt"/>
                <a:sym typeface="+mn-ea"/>
              </a:rPr>
              <a:t>费孝通</a:t>
            </a:r>
            <a:endParaRPr lang="zh-CN" altLang="en-US" sz="2600" b="1">
              <a:solidFill>
                <a:schemeClr val="tx1"/>
              </a:solidFill>
              <a:latin typeface="+mj-lt"/>
              <a:cs typeface="+mj-l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linds(horizont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0" grpId="0"/>
      <p:bldP spid="31" grpId="0"/>
      <p:bldP spid="6" grpId="0" bldLvl="0" animBg="1"/>
      <p:bldP spid="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228725" y="798195"/>
            <a:ext cx="6151880" cy="5567045"/>
          </a:xfrm>
          <a:prstGeom prst="rect">
            <a:avLst/>
          </a:prstGeom>
        </p:spPr>
      </p:pic>
      <p:sp>
        <p:nvSpPr>
          <p:cNvPr id="6" name="矩形 5"/>
          <p:cNvSpPr/>
          <p:nvPr/>
        </p:nvSpPr>
        <p:spPr>
          <a:xfrm>
            <a:off x="-6350" y="-23495"/>
            <a:ext cx="3275330" cy="510540"/>
          </a:xfrm>
          <a:prstGeom prst="rect">
            <a:avLst/>
          </a:prstGeom>
          <a:gradFill>
            <a:gsLst>
              <a:gs pos="10000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a:solidFill>
                  <a:schemeClr val="tx1"/>
                </a:solidFill>
                <a:latin typeface="Impact" panose="020B0806030902050204" charset="0"/>
                <a:cs typeface="Impact" panose="020B0806030902050204" charset="0"/>
              </a:rPr>
              <a:t>Read for Structure </a:t>
            </a:r>
            <a:endParaRPr lang="en-US" altLang="zh-CN" sz="3200">
              <a:solidFill>
                <a:schemeClr val="tx1"/>
              </a:solidFill>
              <a:latin typeface="Impact" panose="020B0806030902050204" charset="0"/>
              <a:cs typeface="Impact" panose="020B0806030902050204" charset="0"/>
            </a:endParaRPr>
          </a:p>
        </p:txBody>
      </p:sp>
      <p:sp>
        <p:nvSpPr>
          <p:cNvPr id="12" name="矩形标注 11"/>
          <p:cNvSpPr/>
          <p:nvPr/>
        </p:nvSpPr>
        <p:spPr>
          <a:xfrm>
            <a:off x="4843780" y="286385"/>
            <a:ext cx="1590040" cy="460375"/>
          </a:xfrm>
          <a:prstGeom prst="wedgeRectCallout">
            <a:avLst>
              <a:gd name="adj1" fmla="val -45367"/>
              <a:gd name="adj2" fmla="val 126275"/>
            </a:avLst>
          </a:prstGeom>
          <a:solidFill>
            <a:schemeClr val="bg1">
              <a:lumMod val="95000"/>
            </a:schemeClr>
          </a:solidFill>
          <a:ln w="2222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600" b="1">
                <a:solidFill>
                  <a:schemeClr val="tx1">
                    <a:lumMod val="95000"/>
                    <a:lumOff val="5000"/>
                  </a:schemeClr>
                </a:solidFill>
                <a:latin typeface="+mj-lt"/>
                <a:ea typeface="Lingoes Unicode" panose="020B0604020202020204" charset="-122"/>
                <a:cs typeface="+mj-lt"/>
              </a:rPr>
              <a:t>Headline </a:t>
            </a:r>
            <a:r>
              <a:rPr lang="en-US" altLang="zh-CN" sz="2500" b="1">
                <a:solidFill>
                  <a:schemeClr val="tx1">
                    <a:lumMod val="95000"/>
                    <a:lumOff val="5000"/>
                  </a:schemeClr>
                </a:solidFill>
                <a:latin typeface="Lingoes Unicode" panose="020B0604020202020204" charset="-122"/>
                <a:ea typeface="Lingoes Unicode" panose="020B0604020202020204" charset="-122"/>
              </a:rPr>
              <a:t> </a:t>
            </a:r>
            <a:r>
              <a:rPr lang="en-US" altLang="zh-CN" sz="2500" b="1">
                <a:solidFill>
                  <a:schemeClr val="tx1">
                    <a:lumMod val="95000"/>
                    <a:lumOff val="5000"/>
                  </a:schemeClr>
                </a:solidFill>
              </a:rPr>
              <a:t> </a:t>
            </a:r>
            <a:endParaRPr lang="en-US" altLang="zh-CN" sz="2500" b="1">
              <a:solidFill>
                <a:schemeClr val="tx1">
                  <a:lumMod val="95000"/>
                  <a:lumOff val="5000"/>
                </a:schemeClr>
              </a:solidFill>
            </a:endParaRPr>
          </a:p>
        </p:txBody>
      </p:sp>
      <p:sp>
        <p:nvSpPr>
          <p:cNvPr id="5" name="矩形标注 4"/>
          <p:cNvSpPr/>
          <p:nvPr/>
        </p:nvSpPr>
        <p:spPr>
          <a:xfrm>
            <a:off x="506730" y="1290955"/>
            <a:ext cx="1590040" cy="460375"/>
          </a:xfrm>
          <a:prstGeom prst="wedgeRectCallout">
            <a:avLst>
              <a:gd name="adj1" fmla="val 52116"/>
              <a:gd name="adj2" fmla="val 104068"/>
            </a:avLst>
          </a:prstGeom>
          <a:solidFill>
            <a:schemeClr val="bg1">
              <a:lumMod val="95000"/>
            </a:schemeClr>
          </a:solidFill>
          <a:ln w="2222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600" b="1">
                <a:solidFill>
                  <a:schemeClr val="tx1">
                    <a:lumMod val="95000"/>
                    <a:lumOff val="5000"/>
                  </a:schemeClr>
                </a:solidFill>
                <a:latin typeface="+mj-lt"/>
                <a:ea typeface="Lingoes Unicode" panose="020B0604020202020204" charset="-122"/>
                <a:cs typeface="+mj-lt"/>
              </a:rPr>
              <a:t>Place line</a:t>
            </a:r>
            <a:r>
              <a:rPr lang="en-US" altLang="zh-CN" sz="2500" b="1">
                <a:solidFill>
                  <a:schemeClr val="tx1">
                    <a:lumMod val="95000"/>
                    <a:lumOff val="5000"/>
                  </a:schemeClr>
                </a:solidFill>
                <a:latin typeface="Lingoes Unicode" panose="020B0604020202020204" charset="-122"/>
                <a:ea typeface="Lingoes Unicode" panose="020B0604020202020204" charset="-122"/>
              </a:rPr>
              <a:t>  </a:t>
            </a:r>
            <a:r>
              <a:rPr lang="en-US" altLang="zh-CN" sz="2500" b="1">
                <a:solidFill>
                  <a:schemeClr val="tx1">
                    <a:lumMod val="95000"/>
                    <a:lumOff val="5000"/>
                  </a:schemeClr>
                </a:solidFill>
              </a:rPr>
              <a:t> </a:t>
            </a:r>
            <a:endParaRPr lang="en-US" altLang="zh-CN" sz="2500" b="1">
              <a:solidFill>
                <a:schemeClr val="tx1">
                  <a:lumMod val="95000"/>
                  <a:lumOff val="5000"/>
                </a:schemeClr>
              </a:solidFill>
            </a:endParaRPr>
          </a:p>
        </p:txBody>
      </p:sp>
      <p:sp>
        <p:nvSpPr>
          <p:cNvPr id="7" name="矩形 6"/>
          <p:cNvSpPr/>
          <p:nvPr/>
        </p:nvSpPr>
        <p:spPr>
          <a:xfrm>
            <a:off x="1416050" y="1920875"/>
            <a:ext cx="5824855" cy="44513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标注 7"/>
          <p:cNvSpPr/>
          <p:nvPr/>
        </p:nvSpPr>
        <p:spPr>
          <a:xfrm>
            <a:off x="7240905" y="1350645"/>
            <a:ext cx="1590040" cy="460375"/>
          </a:xfrm>
          <a:prstGeom prst="wedgeRectCallout">
            <a:avLst>
              <a:gd name="adj1" fmla="val -45367"/>
              <a:gd name="adj2" fmla="val 126275"/>
            </a:avLst>
          </a:prstGeom>
          <a:solidFill>
            <a:schemeClr val="bg1">
              <a:lumMod val="95000"/>
            </a:schemeClr>
          </a:solidFill>
          <a:ln w="2222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700" b="1">
                <a:solidFill>
                  <a:schemeClr val="tx1">
                    <a:lumMod val="95000"/>
                    <a:lumOff val="5000"/>
                  </a:schemeClr>
                </a:solidFill>
                <a:latin typeface="+mj-lt"/>
                <a:ea typeface="Lingoes Unicode" panose="020B0604020202020204" charset="-122"/>
                <a:cs typeface="+mj-lt"/>
              </a:rPr>
              <a:t>the Lead </a:t>
            </a:r>
            <a:r>
              <a:rPr lang="en-US" altLang="zh-CN" sz="2500" b="1">
                <a:solidFill>
                  <a:schemeClr val="tx1">
                    <a:lumMod val="95000"/>
                    <a:lumOff val="5000"/>
                  </a:schemeClr>
                </a:solidFill>
                <a:latin typeface="Lingoes Unicode" panose="020B0604020202020204" charset="-122"/>
                <a:ea typeface="Lingoes Unicode" panose="020B0604020202020204" charset="-122"/>
              </a:rPr>
              <a:t> </a:t>
            </a:r>
            <a:r>
              <a:rPr lang="en-US" altLang="zh-CN" sz="2500" b="1">
                <a:solidFill>
                  <a:schemeClr val="tx1">
                    <a:lumMod val="95000"/>
                    <a:lumOff val="5000"/>
                  </a:schemeClr>
                </a:solidFill>
              </a:rPr>
              <a:t> </a:t>
            </a:r>
            <a:endParaRPr lang="en-US" altLang="zh-CN" sz="2500" b="1">
              <a:solidFill>
                <a:schemeClr val="tx1">
                  <a:lumMod val="95000"/>
                  <a:lumOff val="5000"/>
                </a:schemeClr>
              </a:solidFill>
            </a:endParaRPr>
          </a:p>
        </p:txBody>
      </p:sp>
      <p:sp>
        <p:nvSpPr>
          <p:cNvPr id="9" name="矩形 8"/>
          <p:cNvSpPr/>
          <p:nvPr/>
        </p:nvSpPr>
        <p:spPr>
          <a:xfrm>
            <a:off x="1416050" y="2422525"/>
            <a:ext cx="5824855" cy="37934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标注 9"/>
          <p:cNvSpPr/>
          <p:nvPr/>
        </p:nvSpPr>
        <p:spPr>
          <a:xfrm>
            <a:off x="437515" y="3479800"/>
            <a:ext cx="1130300" cy="460375"/>
          </a:xfrm>
          <a:prstGeom prst="wedgeRectCallout">
            <a:avLst>
              <a:gd name="adj1" fmla="val 52116"/>
              <a:gd name="adj2" fmla="val 104068"/>
            </a:avLst>
          </a:prstGeom>
          <a:solidFill>
            <a:schemeClr val="bg1">
              <a:lumMod val="95000"/>
            </a:schemeClr>
          </a:solidFill>
          <a:ln w="2222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700" b="1">
                <a:solidFill>
                  <a:schemeClr val="tx1">
                    <a:lumMod val="95000"/>
                    <a:lumOff val="5000"/>
                  </a:schemeClr>
                </a:solidFill>
                <a:ea typeface="Lingoes Unicode" panose="020B0604020202020204" charset="-122"/>
                <a:cs typeface="+mn-lt"/>
              </a:rPr>
              <a:t>Body </a:t>
            </a:r>
            <a:r>
              <a:rPr lang="en-US" altLang="zh-CN" sz="2500" b="1">
                <a:solidFill>
                  <a:schemeClr val="tx1">
                    <a:lumMod val="95000"/>
                    <a:lumOff val="5000"/>
                  </a:schemeClr>
                </a:solidFill>
                <a:latin typeface="Lingoes Unicode" panose="020B0604020202020204" charset="-122"/>
                <a:ea typeface="Lingoes Unicode" panose="020B0604020202020204" charset="-122"/>
              </a:rPr>
              <a:t> </a:t>
            </a:r>
            <a:r>
              <a:rPr lang="en-US" altLang="zh-CN" sz="2500" b="1">
                <a:solidFill>
                  <a:schemeClr val="tx1">
                    <a:lumMod val="95000"/>
                    <a:lumOff val="5000"/>
                  </a:schemeClr>
                </a:solidFill>
              </a:rPr>
              <a:t> </a:t>
            </a:r>
            <a:endParaRPr lang="en-US" altLang="zh-CN" sz="2500" b="1">
              <a:solidFill>
                <a:schemeClr val="tx1">
                  <a:lumMod val="95000"/>
                  <a:lumOff val="5000"/>
                </a:schemeClr>
              </a:solidFill>
            </a:endParaRPr>
          </a:p>
        </p:txBody>
      </p:sp>
      <p:sp>
        <p:nvSpPr>
          <p:cNvPr id="11" name="矩形 10"/>
          <p:cNvSpPr/>
          <p:nvPr/>
        </p:nvSpPr>
        <p:spPr>
          <a:xfrm>
            <a:off x="1416050" y="5429885"/>
            <a:ext cx="3822700" cy="78613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标注 12"/>
          <p:cNvSpPr/>
          <p:nvPr/>
        </p:nvSpPr>
        <p:spPr>
          <a:xfrm>
            <a:off x="5119370" y="5140960"/>
            <a:ext cx="1368425" cy="460375"/>
          </a:xfrm>
          <a:prstGeom prst="wedgeRectCallout">
            <a:avLst>
              <a:gd name="adj1" fmla="val -45367"/>
              <a:gd name="adj2" fmla="val 126275"/>
            </a:avLst>
          </a:prstGeom>
          <a:solidFill>
            <a:schemeClr val="bg1">
              <a:lumMod val="95000"/>
            </a:schemeClr>
          </a:solidFill>
          <a:ln w="2222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700" b="1">
                <a:solidFill>
                  <a:schemeClr val="tx1">
                    <a:lumMod val="95000"/>
                    <a:lumOff val="5000"/>
                  </a:schemeClr>
                </a:solidFill>
                <a:latin typeface="+mj-lt"/>
                <a:ea typeface="Lingoes Unicode" panose="020B0604020202020204" charset="-122"/>
                <a:cs typeface="+mj-lt"/>
              </a:rPr>
              <a:t>Quotes </a:t>
            </a:r>
            <a:r>
              <a:rPr lang="en-US" altLang="zh-CN" sz="2500" b="1">
                <a:solidFill>
                  <a:schemeClr val="tx1">
                    <a:lumMod val="95000"/>
                    <a:lumOff val="5000"/>
                  </a:schemeClr>
                </a:solidFill>
                <a:latin typeface="Lingoes Unicode" panose="020B0604020202020204" charset="-122"/>
                <a:ea typeface="Lingoes Unicode" panose="020B0604020202020204" charset="-122"/>
              </a:rPr>
              <a:t> </a:t>
            </a:r>
            <a:r>
              <a:rPr lang="en-US" altLang="zh-CN" sz="2500" b="1">
                <a:solidFill>
                  <a:schemeClr val="tx1">
                    <a:lumMod val="95000"/>
                    <a:lumOff val="5000"/>
                  </a:schemeClr>
                </a:solidFill>
              </a:rPr>
              <a:t> </a:t>
            </a:r>
            <a:endParaRPr lang="en-US" altLang="zh-CN" sz="2500" b="1">
              <a:solidFill>
                <a:schemeClr val="tx1">
                  <a:lumMod val="95000"/>
                  <a:lumOff val="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5" grpId="0" bldLvl="0" animBg="1"/>
      <p:bldP spid="7" grpId="0" bldLvl="0" animBg="1"/>
      <p:bldP spid="8" grpId="0" bldLvl="0" animBg="1"/>
      <p:bldP spid="9" grpId="0" bldLvl="0" animBg="1"/>
      <p:bldP spid="10" grpId="0" bldLvl="0" animBg="1"/>
      <p:bldP spid="11" grpId="0" bldLvl="0" animBg="1"/>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nvGraphicFramePr>
        <p:xfrm>
          <a:off x="417830" y="798830"/>
          <a:ext cx="8153400" cy="5455920"/>
        </p:xfrm>
        <a:graphic>
          <a:graphicData uri="http://schemas.openxmlformats.org/drawingml/2006/table">
            <a:tbl>
              <a:tblPr firstRow="1" bandRow="1">
                <a:tableStyleId>{5C22544A-7EE6-4342-B048-85BDC9FD1C3A}</a:tableStyleId>
              </a:tblPr>
              <a:tblGrid>
                <a:gridCol w="1587500"/>
                <a:gridCol w="3564890"/>
                <a:gridCol w="3001010"/>
              </a:tblGrid>
              <a:tr h="381000">
                <a:tc>
                  <a:txBody>
                    <a:bodyPr/>
                    <a:p>
                      <a:pPr algn="ctr">
                        <a:buNone/>
                      </a:pPr>
                      <a:r>
                        <a:rPr lang="en-US" altLang="zh-CN" sz="2400" b="1">
                          <a:solidFill>
                            <a:schemeClr val="tx1"/>
                          </a:solidFill>
                          <a:latin typeface="+mj-lt"/>
                          <a:ea typeface="Lingoes Unicode" panose="020B0604020202020204" charset="-122"/>
                          <a:cs typeface="+mj-lt"/>
                        </a:rPr>
                        <a:t>Headline</a:t>
                      </a:r>
                      <a:endParaRPr lang="en-US" altLang="zh-CN" sz="2400" b="1">
                        <a:solidFill>
                          <a:schemeClr val="tx1"/>
                        </a:solidFill>
                        <a:latin typeface="+mj-lt"/>
                        <a:ea typeface="Lingoes Unicode" panose="020B0604020202020204" charset="-122"/>
                        <a:cs typeface="+mj-lt"/>
                      </a:endParaRPr>
                    </a:p>
                  </a:txBody>
                  <a:tcPr>
                    <a:solidFill>
                      <a:schemeClr val="tx2">
                        <a:lumMod val="20000"/>
                        <a:lumOff val="80000"/>
                      </a:schemeClr>
                    </a:solidFill>
                  </a:tcPr>
                </a:tc>
                <a:tc>
                  <a:txBody>
                    <a:bodyPr/>
                    <a:p>
                      <a:pPr fontAlgn="auto">
                        <a:lnSpc>
                          <a:spcPts val="2200"/>
                        </a:lnSpc>
                        <a:buNone/>
                      </a:pPr>
                      <a:r>
                        <a:rPr lang="en-US" altLang="zh-CN" sz="2000" b="0">
                          <a:solidFill>
                            <a:schemeClr val="tx1"/>
                          </a:solidFill>
                          <a:latin typeface="+mj-lt"/>
                          <a:ea typeface="Lingoes Unicode" panose="020B0604020202020204" charset="-122"/>
                          <a:cs typeface="+mj-lt"/>
                        </a:rPr>
                        <a:t>Promoting Culture Through Digital Images</a:t>
                      </a:r>
                      <a:endParaRPr lang="en-US" altLang="zh-CN" sz="2000" b="0">
                        <a:solidFill>
                          <a:schemeClr val="tx1"/>
                        </a:solidFill>
                        <a:latin typeface="+mj-lt"/>
                        <a:ea typeface="Lingoes Unicode" panose="020B0604020202020204" charset="-122"/>
                        <a:cs typeface="+mj-lt"/>
                      </a:endParaRPr>
                    </a:p>
                  </a:txBody>
                  <a:tcPr>
                    <a:solidFill>
                      <a:schemeClr val="tx2">
                        <a:lumMod val="20000"/>
                        <a:lumOff val="80000"/>
                      </a:schemeClr>
                    </a:solidFill>
                  </a:tcPr>
                </a:tc>
                <a:tc>
                  <a:txBody>
                    <a:bodyPr/>
                    <a:p>
                      <a:pPr>
                        <a:buNone/>
                      </a:pPr>
                      <a:endParaRPr lang="zh-CN" altLang="en-US"/>
                    </a:p>
                  </a:txBody>
                  <a:tcPr>
                    <a:solidFill>
                      <a:schemeClr val="tx2">
                        <a:lumMod val="20000"/>
                        <a:lumOff val="80000"/>
                      </a:schemeClr>
                    </a:solidFill>
                  </a:tcPr>
                </a:tc>
              </a:tr>
              <a:tr h="381000">
                <a:tc>
                  <a:txBody>
                    <a:bodyPr/>
                    <a:p>
                      <a:pPr algn="ctr">
                        <a:buNone/>
                      </a:pPr>
                      <a:r>
                        <a:rPr lang="en-US" altLang="zh-CN" sz="2400" b="1">
                          <a:latin typeface="+mj-lt"/>
                          <a:ea typeface="Lingoes Unicode" panose="020B0604020202020204" charset="-122"/>
                          <a:cs typeface="+mj-lt"/>
                        </a:rPr>
                        <a:t>Place Line</a:t>
                      </a:r>
                      <a:endParaRPr lang="en-US" altLang="zh-CN" sz="2400" b="1">
                        <a:latin typeface="+mj-lt"/>
                        <a:ea typeface="Lingoes Unicode" panose="020B0604020202020204" charset="-122"/>
                        <a:cs typeface="+mj-lt"/>
                      </a:endParaRPr>
                    </a:p>
                  </a:txBody>
                  <a:tcPr/>
                </a:tc>
                <a:tc>
                  <a:txBody>
                    <a:bodyPr/>
                    <a:p>
                      <a:pPr fontAlgn="auto">
                        <a:lnSpc>
                          <a:spcPts val="2200"/>
                        </a:lnSpc>
                        <a:buNone/>
                      </a:pPr>
                      <a:r>
                        <a:rPr lang="en-US" altLang="zh-CN" sz="2000" b="0">
                          <a:latin typeface="+mj-lt"/>
                          <a:ea typeface="Lingoes Unicode" panose="020B0604020202020204" charset="-122"/>
                          <a:cs typeface="+mj-lt"/>
                        </a:rPr>
                        <a:t>Lanzhou, 9 August 2017.</a:t>
                      </a:r>
                      <a:endParaRPr lang="en-US" altLang="zh-CN" sz="2000" b="0">
                        <a:latin typeface="+mj-lt"/>
                        <a:ea typeface="Lingoes Unicode" panose="020B0604020202020204" charset="-122"/>
                        <a:cs typeface="+mj-lt"/>
                      </a:endParaRPr>
                    </a:p>
                  </a:txBody>
                  <a:tcPr/>
                </a:tc>
                <a:tc>
                  <a:txBody>
                    <a:bodyPr/>
                    <a:p>
                      <a:pPr>
                        <a:buNone/>
                      </a:pPr>
                      <a:endParaRPr lang="zh-CN" altLang="en-US"/>
                    </a:p>
                  </a:txBody>
                  <a:tcPr/>
                </a:tc>
              </a:tr>
              <a:tr h="381000">
                <a:tc>
                  <a:txBody>
                    <a:bodyPr/>
                    <a:p>
                      <a:pPr algn="ctr">
                        <a:buNone/>
                      </a:pPr>
                      <a:endParaRPr lang="en-US" altLang="zh-CN" sz="2400" b="1">
                        <a:latin typeface="+mj-lt"/>
                        <a:ea typeface="Lingoes Unicode" panose="020B0604020202020204" charset="-122"/>
                        <a:cs typeface="+mj-lt"/>
                      </a:endParaRPr>
                    </a:p>
                    <a:p>
                      <a:pPr algn="ctr">
                        <a:buNone/>
                      </a:pPr>
                      <a:endParaRPr lang="en-US" altLang="zh-CN" sz="2400" b="1">
                        <a:latin typeface="+mj-lt"/>
                        <a:ea typeface="Lingoes Unicode" panose="020B0604020202020204" charset="-122"/>
                        <a:cs typeface="+mj-lt"/>
                      </a:endParaRPr>
                    </a:p>
                    <a:p>
                      <a:pPr algn="ctr">
                        <a:buNone/>
                      </a:pPr>
                      <a:r>
                        <a:rPr lang="en-US" altLang="zh-CN" sz="2400" b="1">
                          <a:latin typeface="+mj-lt"/>
                          <a:ea typeface="Lingoes Unicode" panose="020B0604020202020204" charset="-122"/>
                          <a:cs typeface="+mj-lt"/>
                        </a:rPr>
                        <a:t>The Lead </a:t>
                      </a:r>
                      <a:endParaRPr lang="en-US" altLang="zh-CN" sz="2400" b="1">
                        <a:latin typeface="+mj-lt"/>
                        <a:ea typeface="Lingoes Unicode" panose="020B0604020202020204" charset="-122"/>
                        <a:cs typeface="+mj-lt"/>
                      </a:endParaRPr>
                    </a:p>
                  </a:txBody>
                  <a:tcPr/>
                </a:tc>
                <a:tc>
                  <a:txBody>
                    <a:bodyPr/>
                    <a:p>
                      <a:pPr fontAlgn="auto">
                        <a:lnSpc>
                          <a:spcPts val="2200"/>
                        </a:lnSpc>
                        <a:buNone/>
                      </a:pPr>
                      <a:r>
                        <a:rPr lang="en-US" altLang="zh-CN" sz="2000" b="0">
                          <a:latin typeface="+mj-lt"/>
                          <a:ea typeface="Lingoes Unicode" panose="020B0604020202020204" charset="-122"/>
                          <a:cs typeface="+mj-lt"/>
                        </a:rPr>
                        <a:t>    </a:t>
                      </a:r>
                      <a:r>
                        <a:rPr lang="zh-CN" altLang="en-US" sz="2000" b="0">
                          <a:latin typeface="+mj-lt"/>
                          <a:ea typeface="Lingoes Unicode" panose="020B0604020202020204" charset="-122"/>
                          <a:cs typeface="+mj-lt"/>
                        </a:rPr>
                        <a:t>A group of researchers and scientists from China and other countries are working together to help increase knowledge and appreciation of China's ancient cultural heritage. </a:t>
                      </a:r>
                      <a:endParaRPr lang="zh-CN" altLang="en-US" sz="2000" b="0">
                        <a:latin typeface="+mj-lt"/>
                        <a:ea typeface="Lingoes Unicode" panose="020B0604020202020204" charset="-122"/>
                        <a:cs typeface="+mj-lt"/>
                      </a:endParaRPr>
                    </a:p>
                  </a:txBody>
                  <a:tcPr/>
                </a:tc>
                <a:tc>
                  <a:txBody>
                    <a:bodyPr/>
                    <a:p>
                      <a:pPr>
                        <a:buNone/>
                      </a:pPr>
                      <a:endParaRPr lang="zh-CN" altLang="en-US"/>
                    </a:p>
                  </a:txBody>
                  <a:tcPr/>
                </a:tc>
              </a:tr>
              <a:tr h="381000">
                <a:tc>
                  <a:txBody>
                    <a:bodyPr/>
                    <a:p>
                      <a:pPr algn="ctr">
                        <a:buNone/>
                      </a:pPr>
                      <a:endParaRPr lang="en-US" altLang="zh-CN" sz="2400" b="1">
                        <a:latin typeface="+mj-lt"/>
                        <a:ea typeface="Lingoes Unicode" panose="020B0604020202020204" charset="-122"/>
                        <a:cs typeface="+mj-lt"/>
                      </a:endParaRPr>
                    </a:p>
                    <a:p>
                      <a:pPr algn="ctr">
                        <a:buNone/>
                      </a:pPr>
                      <a:endParaRPr lang="en-US" altLang="zh-CN" sz="2400" b="1">
                        <a:latin typeface="+mj-lt"/>
                        <a:ea typeface="Lingoes Unicode" panose="020B0604020202020204" charset="-122"/>
                        <a:cs typeface="+mj-lt"/>
                      </a:endParaRPr>
                    </a:p>
                    <a:p>
                      <a:pPr algn="ctr">
                        <a:buNone/>
                      </a:pPr>
                      <a:r>
                        <a:rPr lang="en-US" altLang="zh-CN" sz="2400" b="1">
                          <a:latin typeface="+mj-lt"/>
                          <a:ea typeface="Lingoes Unicode" panose="020B0604020202020204" charset="-122"/>
                          <a:cs typeface="+mj-lt"/>
                        </a:rPr>
                        <a:t>Body</a:t>
                      </a:r>
                      <a:endParaRPr lang="en-US" altLang="zh-CN" sz="2400" b="1">
                        <a:latin typeface="+mj-lt"/>
                        <a:ea typeface="Lingoes Unicode" panose="020B0604020202020204" charset="-122"/>
                        <a:cs typeface="+mj-lt"/>
                      </a:endParaRPr>
                    </a:p>
                  </a:txBody>
                  <a:tcPr/>
                </a:tc>
                <a:tc>
                  <a:txBody>
                    <a:bodyPr/>
                    <a:p>
                      <a:pPr fontAlgn="auto">
                        <a:lnSpc>
                          <a:spcPts val="2200"/>
                        </a:lnSpc>
                        <a:buNone/>
                      </a:pPr>
                      <a:r>
                        <a:rPr lang="en-US" altLang="zh-CN" sz="2000">
                          <a:latin typeface="+mj-lt"/>
                          <a:ea typeface="Lingoes Unicode" panose="020B0604020202020204" charset="-122"/>
                          <a:cs typeface="+mj-lt"/>
                        </a:rPr>
                        <a:t>    They are recording and collecting...</a:t>
                      </a:r>
                      <a:endParaRPr lang="en-US" altLang="zh-CN" sz="2000">
                        <a:latin typeface="+mj-lt"/>
                        <a:ea typeface="Lingoes Unicode" panose="020B0604020202020204" charset="-122"/>
                        <a:cs typeface="+mj-lt"/>
                      </a:endParaRPr>
                    </a:p>
                    <a:p>
                      <a:pPr fontAlgn="auto">
                        <a:lnSpc>
                          <a:spcPts val="2200"/>
                        </a:lnSpc>
                        <a:buNone/>
                      </a:pPr>
                      <a:r>
                        <a:rPr lang="en-US" altLang="zh-CN" sz="2000">
                          <a:latin typeface="+mj-lt"/>
                          <a:ea typeface="Lingoes Unicode" panose="020B0604020202020204" charset="-122"/>
                          <a:cs typeface="+mj-lt"/>
                        </a:rPr>
                        <a:t>    The Mogao Caves have long been a ...</a:t>
                      </a:r>
                      <a:endParaRPr lang="en-US" altLang="zh-CN" sz="2000">
                        <a:latin typeface="+mj-lt"/>
                        <a:ea typeface="Lingoes Unicode" panose="020B0604020202020204" charset="-122"/>
                        <a:cs typeface="+mj-lt"/>
                      </a:endParaRPr>
                    </a:p>
                    <a:p>
                      <a:pPr fontAlgn="auto">
                        <a:lnSpc>
                          <a:spcPts val="2200"/>
                        </a:lnSpc>
                        <a:buNone/>
                      </a:pPr>
                      <a:r>
                        <a:rPr lang="en-US" altLang="zh-CN" sz="2000">
                          <a:latin typeface="+mj-lt"/>
                          <a:ea typeface="Lingoes Unicode" panose="020B0604020202020204" charset="-122"/>
                          <a:cs typeface="+mj-lt"/>
                        </a:rPr>
                        <a:t>    By sharing so many digital photos...</a:t>
                      </a:r>
                      <a:endParaRPr lang="en-US" altLang="zh-CN" sz="2000">
                        <a:latin typeface="+mj-lt"/>
                        <a:ea typeface="Lingoes Unicode" panose="020B0604020202020204" charset="-122"/>
                        <a:cs typeface="+mj-lt"/>
                      </a:endParaRPr>
                    </a:p>
                  </a:txBody>
                  <a:tcPr/>
                </a:tc>
                <a:tc>
                  <a:txBody>
                    <a:bodyPr/>
                    <a:p>
                      <a:pPr>
                        <a:buNone/>
                      </a:pPr>
                      <a:endParaRPr lang="zh-CN" altLang="en-US"/>
                    </a:p>
                  </a:txBody>
                  <a:tcPr/>
                </a:tc>
              </a:tr>
              <a:tr h="381000">
                <a:tc>
                  <a:txBody>
                    <a:bodyPr/>
                    <a:p>
                      <a:pPr algn="ctr">
                        <a:buNone/>
                      </a:pPr>
                      <a:endParaRPr lang="en-US" altLang="zh-CN" sz="2400" b="1">
                        <a:latin typeface="+mj-lt"/>
                        <a:ea typeface="Lingoes Unicode" panose="020B0604020202020204" charset="-122"/>
                        <a:cs typeface="+mj-lt"/>
                      </a:endParaRPr>
                    </a:p>
                    <a:p>
                      <a:pPr algn="ctr">
                        <a:buNone/>
                      </a:pPr>
                      <a:r>
                        <a:rPr lang="en-US" altLang="zh-CN" sz="2400" b="1">
                          <a:latin typeface="+mj-lt"/>
                          <a:ea typeface="Lingoes Unicode" panose="020B0604020202020204" charset="-122"/>
                          <a:cs typeface="+mj-lt"/>
                        </a:rPr>
                        <a:t>Quotes</a:t>
                      </a:r>
                      <a:endParaRPr lang="en-US" altLang="zh-CN" sz="2400" b="1">
                        <a:latin typeface="+mj-lt"/>
                        <a:ea typeface="Lingoes Unicode" panose="020B0604020202020204" charset="-122"/>
                        <a:cs typeface="+mj-lt"/>
                      </a:endParaRPr>
                    </a:p>
                  </a:txBody>
                  <a:tcPr/>
                </a:tc>
                <a:tc>
                  <a:txBody>
                    <a:bodyPr/>
                    <a:p>
                      <a:pPr fontAlgn="auto">
                        <a:lnSpc>
                          <a:spcPts val="2200"/>
                        </a:lnSpc>
                        <a:buNone/>
                      </a:pPr>
                      <a:r>
                        <a:rPr lang="en-US" altLang="zh-CN" sz="2000">
                          <a:latin typeface="+mj-lt"/>
                          <a:ea typeface="Lingoes Unicode" panose="020B0604020202020204" charset="-122"/>
                          <a:cs typeface="+mj-lt"/>
                        </a:rPr>
                        <a:t>    “</a:t>
                      </a:r>
                      <a:r>
                        <a:rPr lang="zh-CN" altLang="en-US" sz="2000">
                          <a:latin typeface="+mj-lt"/>
                          <a:ea typeface="Lingoes Unicode" panose="020B0604020202020204" charset="-122"/>
                          <a:cs typeface="+mj-lt"/>
                        </a:rPr>
                        <a:t>Appreciating one's own cultural heritage is very important for understanding oneself</a:t>
                      </a:r>
                      <a:r>
                        <a:rPr lang="en-US" altLang="zh-CN" sz="2000">
                          <a:latin typeface="+mj-lt"/>
                          <a:ea typeface="Lingoes Unicode" panose="020B0604020202020204" charset="-122"/>
                          <a:cs typeface="+mj-lt"/>
                        </a:rPr>
                        <a:t>...</a:t>
                      </a:r>
                      <a:endParaRPr lang="en-US" altLang="zh-CN" sz="2000">
                        <a:latin typeface="+mj-lt"/>
                        <a:ea typeface="Lingoes Unicode" panose="020B0604020202020204" charset="-122"/>
                        <a:cs typeface="+mj-lt"/>
                      </a:endParaRPr>
                    </a:p>
                  </a:txBody>
                  <a:tcPr/>
                </a:tc>
                <a:tc>
                  <a:txBody>
                    <a:bodyPr/>
                    <a:p>
                      <a:pPr>
                        <a:buNone/>
                      </a:pPr>
                      <a:endParaRPr lang="zh-CN" altLang="en-US"/>
                    </a:p>
                  </a:txBody>
                  <a:tcPr/>
                </a:tc>
              </a:tr>
            </a:tbl>
          </a:graphicData>
        </a:graphic>
      </p:graphicFrame>
      <p:sp>
        <p:nvSpPr>
          <p:cNvPr id="3" name="文本框 2"/>
          <p:cNvSpPr txBox="1"/>
          <p:nvPr/>
        </p:nvSpPr>
        <p:spPr>
          <a:xfrm>
            <a:off x="5654040" y="885190"/>
            <a:ext cx="2916555" cy="491490"/>
          </a:xfrm>
          <a:prstGeom prst="rect">
            <a:avLst/>
          </a:prstGeom>
          <a:noFill/>
        </p:spPr>
        <p:txBody>
          <a:bodyPr wrap="square" rtlCol="0">
            <a:spAutoFit/>
          </a:bodyPr>
          <a:p>
            <a:r>
              <a:rPr lang="en-US" altLang="zh-CN" sz="2600" b="1">
                <a:solidFill>
                  <a:srgbClr val="C00000"/>
                </a:solidFill>
                <a:latin typeface="+mj-lt"/>
                <a:ea typeface="Lingoes Unicode" panose="020B0604020202020204" charset="-122"/>
                <a:cs typeface="+mj-lt"/>
              </a:rPr>
              <a:t>Accurate</a:t>
            </a:r>
            <a:r>
              <a:rPr lang="en-US" altLang="zh-CN" sz="2600">
                <a:latin typeface="+mj-lt"/>
                <a:ea typeface="Lingoes Unicode" panose="020B0604020202020204" charset="-122"/>
                <a:cs typeface="+mj-lt"/>
              </a:rPr>
              <a:t> and </a:t>
            </a:r>
            <a:r>
              <a:rPr lang="en-US" altLang="zh-CN" sz="2600" b="1">
                <a:solidFill>
                  <a:srgbClr val="C00000"/>
                </a:solidFill>
                <a:latin typeface="+mj-lt"/>
                <a:ea typeface="Lingoes Unicode" panose="020B0604020202020204" charset="-122"/>
                <a:cs typeface="+mj-lt"/>
              </a:rPr>
              <a:t>Clear</a:t>
            </a:r>
            <a:endParaRPr lang="en-US" altLang="zh-CN" sz="2600" b="1">
              <a:solidFill>
                <a:srgbClr val="C00000"/>
              </a:solidFill>
              <a:latin typeface="+mj-lt"/>
              <a:ea typeface="Lingoes Unicode" panose="020B0604020202020204" charset="-122"/>
              <a:cs typeface="+mj-lt"/>
            </a:endParaRPr>
          </a:p>
        </p:txBody>
      </p:sp>
      <p:sp>
        <p:nvSpPr>
          <p:cNvPr id="14" name="文本框 13"/>
          <p:cNvSpPr txBox="1"/>
          <p:nvPr/>
        </p:nvSpPr>
        <p:spPr>
          <a:xfrm>
            <a:off x="5709285" y="1453515"/>
            <a:ext cx="2772410" cy="491490"/>
          </a:xfrm>
          <a:prstGeom prst="rect">
            <a:avLst/>
          </a:prstGeom>
          <a:noFill/>
        </p:spPr>
        <p:txBody>
          <a:bodyPr wrap="square" rtlCol="0">
            <a:spAutoFit/>
          </a:bodyPr>
          <a:p>
            <a:r>
              <a:rPr lang="en-US" altLang="zh-CN" sz="2600" b="1">
                <a:solidFill>
                  <a:srgbClr val="C00000"/>
                </a:solidFill>
                <a:latin typeface="+mj-lt"/>
                <a:ea typeface="Lingoes Unicode" panose="020B0604020202020204" charset="-122"/>
                <a:cs typeface="+mj-lt"/>
              </a:rPr>
              <a:t>Place</a:t>
            </a:r>
            <a:r>
              <a:rPr lang="en-US" altLang="zh-CN" sz="2600">
                <a:latin typeface="+mj-lt"/>
                <a:ea typeface="Lingoes Unicode" panose="020B0604020202020204" charset="-122"/>
                <a:cs typeface="+mj-lt"/>
              </a:rPr>
              <a:t> (and </a:t>
            </a:r>
            <a:r>
              <a:rPr lang="en-US" altLang="zh-CN" sz="2600" b="1">
                <a:solidFill>
                  <a:srgbClr val="C00000"/>
                </a:solidFill>
                <a:latin typeface="+mj-lt"/>
                <a:ea typeface="Lingoes Unicode" panose="020B0604020202020204" charset="-122"/>
                <a:cs typeface="+mj-lt"/>
              </a:rPr>
              <a:t>Time</a:t>
            </a:r>
            <a:r>
              <a:rPr lang="en-US" altLang="zh-CN" sz="2600">
                <a:solidFill>
                  <a:schemeClr val="tx1"/>
                </a:solidFill>
                <a:latin typeface="+mj-lt"/>
                <a:ea typeface="Lingoes Unicode" panose="020B0604020202020204" charset="-122"/>
                <a:cs typeface="+mj-lt"/>
              </a:rPr>
              <a:t>)</a:t>
            </a:r>
            <a:endParaRPr lang="en-US" altLang="zh-CN" sz="2600" b="1">
              <a:solidFill>
                <a:schemeClr val="tx1"/>
              </a:solidFill>
              <a:latin typeface="+mj-lt"/>
              <a:ea typeface="Lingoes Unicode" panose="020B0604020202020204" charset="-122"/>
              <a:cs typeface="+mj-lt"/>
            </a:endParaRPr>
          </a:p>
        </p:txBody>
      </p:sp>
      <p:sp>
        <p:nvSpPr>
          <p:cNvPr id="15" name="文本框 14"/>
          <p:cNvSpPr txBox="1"/>
          <p:nvPr/>
        </p:nvSpPr>
        <p:spPr>
          <a:xfrm>
            <a:off x="5637530" y="1991360"/>
            <a:ext cx="1962785" cy="1568450"/>
          </a:xfrm>
          <a:prstGeom prst="rect">
            <a:avLst/>
          </a:prstGeom>
          <a:noFill/>
        </p:spPr>
        <p:txBody>
          <a:bodyPr wrap="square" rtlCol="0">
            <a:spAutoFit/>
          </a:bodyPr>
          <a:p>
            <a:r>
              <a:rPr lang="en-US" altLang="zh-CN" sz="2400" b="1">
                <a:solidFill>
                  <a:srgbClr val="C00000"/>
                </a:solidFill>
                <a:latin typeface="+mj-lt"/>
                <a:ea typeface="Lingoes Unicode" panose="020B0604020202020204" charset="-122"/>
                <a:cs typeface="+mj-lt"/>
              </a:rPr>
              <a:t>Who </a:t>
            </a:r>
            <a:r>
              <a:rPr lang="en-US" altLang="zh-CN" sz="2400" b="1">
                <a:solidFill>
                  <a:schemeClr val="tx1"/>
                </a:solidFill>
                <a:latin typeface="+mj-lt"/>
                <a:ea typeface="Lingoes Unicode" panose="020B0604020202020204" charset="-122"/>
                <a:cs typeface="+mj-lt"/>
              </a:rPr>
              <a:t>(people)</a:t>
            </a:r>
            <a:endParaRPr lang="en-US" altLang="zh-CN" sz="2400" b="1">
              <a:solidFill>
                <a:schemeClr val="tx1"/>
              </a:solidFill>
              <a:latin typeface="+mj-lt"/>
              <a:ea typeface="Lingoes Unicode" panose="020B0604020202020204" charset="-122"/>
              <a:cs typeface="+mj-lt"/>
            </a:endParaRPr>
          </a:p>
          <a:p>
            <a:r>
              <a:rPr lang="en-US" altLang="zh-CN" sz="2400" b="1">
                <a:solidFill>
                  <a:srgbClr val="C00000"/>
                </a:solidFill>
                <a:latin typeface="+mj-lt"/>
                <a:ea typeface="Lingoes Unicode" panose="020B0604020202020204" charset="-122"/>
                <a:cs typeface="+mj-lt"/>
              </a:rPr>
              <a:t>What</a:t>
            </a:r>
            <a:r>
              <a:rPr lang="en-US" altLang="zh-CN" sz="2400" b="1">
                <a:solidFill>
                  <a:schemeClr val="tx1"/>
                </a:solidFill>
                <a:latin typeface="+mj-lt"/>
                <a:ea typeface="Lingoes Unicode" panose="020B0604020202020204" charset="-122"/>
                <a:cs typeface="+mj-lt"/>
              </a:rPr>
              <a:t> (do) </a:t>
            </a:r>
            <a:endParaRPr lang="en-US" altLang="zh-CN" sz="2400" b="1">
              <a:solidFill>
                <a:schemeClr val="tx1"/>
              </a:solidFill>
              <a:latin typeface="+mj-lt"/>
              <a:ea typeface="Lingoes Unicode" panose="020B0604020202020204" charset="-122"/>
              <a:cs typeface="+mj-lt"/>
            </a:endParaRPr>
          </a:p>
          <a:p>
            <a:r>
              <a:rPr lang="en-US" altLang="zh-CN" sz="2400" b="1">
                <a:solidFill>
                  <a:srgbClr val="C00000"/>
                </a:solidFill>
                <a:latin typeface="+mj-lt"/>
                <a:ea typeface="Lingoes Unicode" panose="020B0604020202020204" charset="-122"/>
                <a:cs typeface="+mj-lt"/>
              </a:rPr>
              <a:t>Where</a:t>
            </a:r>
            <a:r>
              <a:rPr lang="en-US" altLang="zh-CN" sz="2400" b="1">
                <a:solidFill>
                  <a:schemeClr val="tx1"/>
                </a:solidFill>
                <a:latin typeface="+mj-lt"/>
                <a:ea typeface="Lingoes Unicode" panose="020B0604020202020204" charset="-122"/>
                <a:cs typeface="+mj-lt"/>
              </a:rPr>
              <a:t> (place)</a:t>
            </a:r>
            <a:endParaRPr lang="en-US" altLang="zh-CN" sz="2400" b="1">
              <a:solidFill>
                <a:schemeClr val="tx1"/>
              </a:solidFill>
              <a:latin typeface="+mj-lt"/>
              <a:ea typeface="Lingoes Unicode" panose="020B0604020202020204" charset="-122"/>
              <a:cs typeface="+mj-lt"/>
            </a:endParaRPr>
          </a:p>
          <a:p>
            <a:r>
              <a:rPr lang="en-US" altLang="zh-CN" sz="2400" b="1">
                <a:solidFill>
                  <a:srgbClr val="C00000"/>
                </a:solidFill>
                <a:latin typeface="+mj-lt"/>
                <a:ea typeface="Lingoes Unicode" panose="020B0604020202020204" charset="-122"/>
                <a:cs typeface="+mj-lt"/>
              </a:rPr>
              <a:t>When </a:t>
            </a:r>
            <a:r>
              <a:rPr lang="en-US" altLang="zh-CN" sz="2400" b="1">
                <a:solidFill>
                  <a:schemeClr val="tx1"/>
                </a:solidFill>
                <a:latin typeface="+mj-lt"/>
                <a:ea typeface="Lingoes Unicode" panose="020B0604020202020204" charset="-122"/>
                <a:cs typeface="+mj-lt"/>
              </a:rPr>
              <a:t>(time) </a:t>
            </a:r>
            <a:endParaRPr lang="en-US" altLang="zh-CN" sz="2400" b="1">
              <a:solidFill>
                <a:schemeClr val="tx1"/>
              </a:solidFill>
              <a:latin typeface="+mj-lt"/>
              <a:ea typeface="Lingoes Unicode" panose="020B0604020202020204" charset="-122"/>
              <a:cs typeface="+mj-lt"/>
            </a:endParaRPr>
          </a:p>
        </p:txBody>
      </p:sp>
      <p:sp>
        <p:nvSpPr>
          <p:cNvPr id="16" name="文本框 15"/>
          <p:cNvSpPr txBox="1"/>
          <p:nvPr/>
        </p:nvSpPr>
        <p:spPr>
          <a:xfrm>
            <a:off x="7532370" y="2656205"/>
            <a:ext cx="894080" cy="891540"/>
          </a:xfrm>
          <a:prstGeom prst="rect">
            <a:avLst/>
          </a:prstGeom>
          <a:noFill/>
        </p:spPr>
        <p:txBody>
          <a:bodyPr wrap="square" rtlCol="0">
            <a:spAutoFit/>
          </a:bodyPr>
          <a:p>
            <a:r>
              <a:rPr lang="en-US" altLang="zh-CN" sz="2600" b="1">
                <a:solidFill>
                  <a:schemeClr val="tx1"/>
                </a:solidFill>
                <a:latin typeface="+mj-lt"/>
                <a:ea typeface="Lingoes Unicode" panose="020B0604020202020204" charset="-122"/>
                <a:cs typeface="+mj-lt"/>
              </a:rPr>
              <a:t>(</a:t>
            </a:r>
            <a:r>
              <a:rPr lang="en-US" altLang="zh-CN" sz="2600" b="1">
                <a:solidFill>
                  <a:srgbClr val="C00000"/>
                </a:solidFill>
                <a:latin typeface="+mj-lt"/>
                <a:ea typeface="Lingoes Unicode" panose="020B0604020202020204" charset="-122"/>
                <a:cs typeface="+mj-lt"/>
              </a:rPr>
              <a:t>why</a:t>
            </a:r>
            <a:endParaRPr lang="en-US" altLang="zh-CN" sz="2600" b="1">
              <a:solidFill>
                <a:srgbClr val="C00000"/>
              </a:solidFill>
              <a:latin typeface="+mj-lt"/>
              <a:ea typeface="Lingoes Unicode" panose="020B0604020202020204" charset="-122"/>
              <a:cs typeface="+mj-lt"/>
            </a:endParaRPr>
          </a:p>
          <a:p>
            <a:r>
              <a:rPr lang="en-US" altLang="zh-CN" sz="2600" b="1">
                <a:solidFill>
                  <a:srgbClr val="C00000"/>
                </a:solidFill>
                <a:latin typeface="+mj-lt"/>
                <a:ea typeface="Lingoes Unicode" panose="020B0604020202020204" charset="-122"/>
                <a:cs typeface="+mj-lt"/>
              </a:rPr>
              <a:t>how</a:t>
            </a:r>
            <a:r>
              <a:rPr lang="en-US" altLang="zh-CN" sz="2600" b="1">
                <a:solidFill>
                  <a:schemeClr val="tx1"/>
                </a:solidFill>
                <a:latin typeface="+mj-lt"/>
                <a:ea typeface="Lingoes Unicode" panose="020B0604020202020204" charset="-122"/>
                <a:cs typeface="+mj-lt"/>
              </a:rPr>
              <a:t>)</a:t>
            </a:r>
            <a:endParaRPr lang="en-US" altLang="zh-CN" sz="2600" b="1">
              <a:solidFill>
                <a:schemeClr val="tx1"/>
              </a:solidFill>
              <a:latin typeface="+mj-lt"/>
              <a:ea typeface="Lingoes Unicode" panose="020B0604020202020204" charset="-122"/>
              <a:cs typeface="+mj-lt"/>
            </a:endParaRPr>
          </a:p>
        </p:txBody>
      </p:sp>
      <p:sp>
        <p:nvSpPr>
          <p:cNvPr id="17" name="文本框 16"/>
          <p:cNvSpPr txBox="1"/>
          <p:nvPr/>
        </p:nvSpPr>
        <p:spPr>
          <a:xfrm>
            <a:off x="5654040" y="3822700"/>
            <a:ext cx="2772410" cy="1291590"/>
          </a:xfrm>
          <a:prstGeom prst="rect">
            <a:avLst/>
          </a:prstGeom>
          <a:noFill/>
        </p:spPr>
        <p:txBody>
          <a:bodyPr wrap="square" rtlCol="0">
            <a:spAutoFit/>
          </a:bodyPr>
          <a:p>
            <a:r>
              <a:rPr lang="en-US" altLang="zh-CN" sz="2600" b="1">
                <a:solidFill>
                  <a:schemeClr val="tx1"/>
                </a:solidFill>
                <a:latin typeface="+mj-lt"/>
                <a:ea typeface="Lingoes Unicode" panose="020B0604020202020204" charset="-122"/>
                <a:cs typeface="+mj-lt"/>
              </a:rPr>
              <a:t>more </a:t>
            </a:r>
            <a:r>
              <a:rPr lang="en-US" altLang="zh-CN" sz="2600" b="1">
                <a:solidFill>
                  <a:srgbClr val="C00000"/>
                </a:solidFill>
                <a:latin typeface="+mj-lt"/>
                <a:ea typeface="Lingoes Unicode" panose="020B0604020202020204" charset="-122"/>
                <a:cs typeface="+mj-lt"/>
              </a:rPr>
              <a:t>Detailed</a:t>
            </a:r>
            <a:r>
              <a:rPr lang="en-US" altLang="zh-CN" sz="2600" b="1">
                <a:solidFill>
                  <a:schemeClr val="tx1"/>
                </a:solidFill>
                <a:latin typeface="+mj-lt"/>
                <a:ea typeface="Lingoes Unicode" panose="020B0604020202020204" charset="-122"/>
                <a:cs typeface="+mj-lt"/>
              </a:rPr>
              <a:t> and </a:t>
            </a:r>
            <a:r>
              <a:rPr lang="en-US" altLang="zh-CN" sz="2600" b="1">
                <a:solidFill>
                  <a:srgbClr val="C00000"/>
                </a:solidFill>
                <a:latin typeface="+mj-lt"/>
                <a:ea typeface="Lingoes Unicode" panose="020B0604020202020204" charset="-122"/>
                <a:cs typeface="+mj-lt"/>
              </a:rPr>
              <a:t>Specific</a:t>
            </a:r>
            <a:r>
              <a:rPr lang="en-US" altLang="zh-CN" sz="2600" b="1">
                <a:solidFill>
                  <a:schemeClr val="tx1"/>
                </a:solidFill>
                <a:latin typeface="+mj-lt"/>
                <a:ea typeface="Lingoes Unicode" panose="020B0604020202020204" charset="-122"/>
                <a:cs typeface="+mj-lt"/>
              </a:rPr>
              <a:t> </a:t>
            </a:r>
            <a:r>
              <a:rPr lang="en-US" altLang="zh-CN" sz="2600" b="1">
                <a:solidFill>
                  <a:srgbClr val="C00000"/>
                </a:solidFill>
                <a:latin typeface="+mj-lt"/>
                <a:ea typeface="Lingoes Unicode" panose="020B0604020202020204" charset="-122"/>
                <a:cs typeface="+mj-lt"/>
              </a:rPr>
              <a:t>facts</a:t>
            </a:r>
            <a:r>
              <a:rPr lang="en-US" altLang="zh-CN" sz="2600" b="1">
                <a:solidFill>
                  <a:schemeClr val="tx1"/>
                </a:solidFill>
                <a:latin typeface="+mj-lt"/>
                <a:ea typeface="Lingoes Unicode" panose="020B0604020202020204" charset="-122"/>
                <a:cs typeface="+mj-lt"/>
              </a:rPr>
              <a:t> stated in the Lead</a:t>
            </a:r>
            <a:endParaRPr lang="en-US" altLang="zh-CN" sz="2600" b="1">
              <a:solidFill>
                <a:schemeClr val="tx1"/>
              </a:solidFill>
              <a:latin typeface="+mj-lt"/>
              <a:ea typeface="Lingoes Unicode" panose="020B0604020202020204" charset="-122"/>
              <a:cs typeface="+mj-lt"/>
            </a:endParaRPr>
          </a:p>
        </p:txBody>
      </p:sp>
      <p:sp>
        <p:nvSpPr>
          <p:cNvPr id="18" name="文本框 17"/>
          <p:cNvSpPr txBox="1"/>
          <p:nvPr/>
        </p:nvSpPr>
        <p:spPr>
          <a:xfrm>
            <a:off x="5709285" y="5456555"/>
            <a:ext cx="2861945" cy="1291590"/>
          </a:xfrm>
          <a:prstGeom prst="rect">
            <a:avLst/>
          </a:prstGeom>
          <a:noFill/>
        </p:spPr>
        <p:txBody>
          <a:bodyPr wrap="square" rtlCol="0">
            <a:spAutoFit/>
          </a:bodyPr>
          <a:p>
            <a:r>
              <a:rPr lang="en-US" altLang="zh-CN" sz="2600" b="1">
                <a:solidFill>
                  <a:srgbClr val="C00000"/>
                </a:solidFill>
                <a:latin typeface="+mj-lt"/>
                <a:ea typeface="Lingoes Unicode" panose="020B0604020202020204" charset="-122"/>
                <a:cs typeface="+mj-lt"/>
              </a:rPr>
              <a:t>Direct  and indirect quotes</a:t>
            </a:r>
            <a:r>
              <a:rPr lang="en-US" altLang="zh-CN" sz="2600" b="1">
                <a:solidFill>
                  <a:schemeClr val="tx1"/>
                </a:solidFill>
                <a:latin typeface="+mj-lt"/>
                <a:ea typeface="Lingoes Unicode" panose="020B0604020202020204" charset="-122"/>
                <a:cs typeface="+mj-lt"/>
              </a:rPr>
              <a:t> to convey information</a:t>
            </a:r>
            <a:endParaRPr lang="en-US" altLang="zh-CN" sz="2600" b="1">
              <a:solidFill>
                <a:schemeClr val="tx1"/>
              </a:solidFill>
              <a:latin typeface="+mj-lt"/>
              <a:ea typeface="Lingoes Unicode" panose="020B0604020202020204" charset="-122"/>
              <a:cs typeface="+mj-lt"/>
            </a:endParaRPr>
          </a:p>
        </p:txBody>
      </p:sp>
      <p:pic>
        <p:nvPicPr>
          <p:cNvPr id="19" name="图片 18"/>
          <p:cNvPicPr>
            <a:picLocks noChangeAspect="1"/>
          </p:cNvPicPr>
          <p:nvPr/>
        </p:nvPicPr>
        <p:blipFill>
          <a:blip r:embed="rId1"/>
          <a:stretch>
            <a:fillRect/>
          </a:stretch>
        </p:blipFill>
        <p:spPr>
          <a:xfrm>
            <a:off x="1656080" y="963295"/>
            <a:ext cx="5832475" cy="5852160"/>
          </a:xfrm>
          <a:prstGeom prst="rect">
            <a:avLst/>
          </a:prstGeom>
        </p:spPr>
      </p:pic>
      <p:sp>
        <p:nvSpPr>
          <p:cNvPr id="20" name="矩形 19"/>
          <p:cNvSpPr/>
          <p:nvPr/>
        </p:nvSpPr>
        <p:spPr>
          <a:xfrm>
            <a:off x="-6350" y="-23495"/>
            <a:ext cx="3275330" cy="510540"/>
          </a:xfrm>
          <a:prstGeom prst="rect">
            <a:avLst/>
          </a:prstGeom>
          <a:gradFill>
            <a:gsLst>
              <a:gs pos="10000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a:solidFill>
                  <a:schemeClr val="tx1"/>
                </a:solidFill>
                <a:latin typeface="Impact" panose="020B0806030902050204" charset="0"/>
                <a:cs typeface="Impact" panose="020B0806030902050204" charset="0"/>
              </a:rPr>
              <a:t>Read for Structure </a:t>
            </a:r>
            <a:endParaRPr lang="en-US" altLang="zh-CN" sz="3200">
              <a:solidFill>
                <a:schemeClr val="tx1"/>
              </a:solidFill>
              <a:latin typeface="Impact" panose="020B0806030902050204" charset="0"/>
              <a:cs typeface="Impact" panose="020B080603090205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500" fill="hold">
                                          <p:stCondLst>
                                            <p:cond delay="0"/>
                                          </p:stCondLst>
                                        </p:cTn>
                                        <p:tgtEl>
                                          <p:spTgt spid="19"/>
                                        </p:tgtEl>
                                        <p:attrNameLst>
                                          <p:attrName>style.visibility</p:attrName>
                                        </p:attrNameLst>
                                      </p:cBhvr>
                                      <p:to>
                                        <p:strVal val="visible"/>
                                      </p:to>
                                    </p:set>
                                    <p:animEffect transition="in" filter="box(in)">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845185" y="1588770"/>
            <a:ext cx="6987540" cy="3644900"/>
          </a:xfrm>
          <a:prstGeom prst="rect">
            <a:avLst/>
          </a:prstGeom>
        </p:spPr>
      </p:pic>
      <p:sp>
        <p:nvSpPr>
          <p:cNvPr id="18" name="矩形 17"/>
          <p:cNvSpPr/>
          <p:nvPr/>
        </p:nvSpPr>
        <p:spPr>
          <a:xfrm>
            <a:off x="844550" y="1560830"/>
            <a:ext cx="6988810" cy="3672840"/>
          </a:xfrm>
          <a:prstGeom prst="rect">
            <a:avLst/>
          </a:prstGeom>
          <a:gradFill>
            <a:gsLst>
              <a:gs pos="100000">
                <a:schemeClr val="bg1">
                  <a:alpha val="87000"/>
                  <a:lumMod val="0"/>
                  <a:lumOff val="100000"/>
                </a:schemeClr>
              </a:gs>
              <a:gs pos="100000">
                <a:srgbClr val="760303"/>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356870" y="4281805"/>
            <a:ext cx="8663940" cy="386080"/>
          </a:xfrm>
          <a:prstGeom prst="rect">
            <a:avLst/>
          </a:prstGeom>
          <a:noFill/>
        </p:spPr>
        <p:txBody>
          <a:bodyPr wrap="square" rtlCol="0">
            <a:spAutoFit/>
          </a:bodyPr>
          <a:lstStyle/>
          <a:p>
            <a:pPr fontAlgn="auto">
              <a:lnSpc>
                <a:spcPts val="2300"/>
              </a:lnSpc>
            </a:pPr>
            <a:r>
              <a:rPr lang="en-US" sz="2200" b="1">
                <a:solidFill>
                  <a:schemeClr val="tx1"/>
                </a:solidFill>
                <a:sym typeface="+mn-ea"/>
              </a:rPr>
              <a:t>    </a:t>
            </a:r>
            <a:endParaRPr lang="en-US" sz="2000">
              <a:solidFill>
                <a:schemeClr val="tx1"/>
              </a:solidFill>
              <a:sym typeface="+mn-ea"/>
            </a:endParaRPr>
          </a:p>
        </p:txBody>
      </p:sp>
      <p:sp>
        <p:nvSpPr>
          <p:cNvPr id="11" name="文本框 10"/>
          <p:cNvSpPr txBox="1"/>
          <p:nvPr/>
        </p:nvSpPr>
        <p:spPr>
          <a:xfrm>
            <a:off x="260350" y="528955"/>
            <a:ext cx="8526145" cy="6134100"/>
          </a:xfrm>
          <a:prstGeom prst="rect">
            <a:avLst/>
          </a:prstGeom>
          <a:noFill/>
        </p:spPr>
        <p:txBody>
          <a:bodyPr wrap="square" rtlCol="0" anchor="t">
            <a:spAutoFit/>
          </a:bodyPr>
          <a:p>
            <a:pPr algn="ctr"/>
            <a:r>
              <a:rPr lang="en-US" altLang="zh-CN" sz="2600" b="1">
                <a:solidFill>
                  <a:schemeClr val="tx1"/>
                </a:solidFill>
                <a:uFillTx/>
                <a:latin typeface="+mj-lt"/>
                <a:ea typeface="Lingoes Unicode" panose="020B0604020202020204" charset="-122"/>
                <a:cs typeface="+mj-lt"/>
              </a:rPr>
              <a:t>Israel Tastes the Majesty of the Mogao Grottoes</a:t>
            </a:r>
            <a:endParaRPr lang="en-US" altLang="zh-CN" sz="2600" b="1">
              <a:solidFill>
                <a:schemeClr val="tx1"/>
              </a:solidFill>
              <a:uFillTx/>
              <a:latin typeface="+mj-lt"/>
              <a:ea typeface="Lingoes Unicode" panose="020B0604020202020204" charset="-122"/>
              <a:cs typeface="+mj-lt"/>
            </a:endParaRPr>
          </a:p>
          <a:p>
            <a:pPr fontAlgn="auto">
              <a:lnSpc>
                <a:spcPts val="1280"/>
              </a:lnSpc>
            </a:pPr>
            <a:endParaRPr lang="en-US" altLang="zh-CN" sz="2400" spc="-100">
              <a:solidFill>
                <a:schemeClr val="tx1"/>
              </a:solidFill>
              <a:uFillTx/>
              <a:latin typeface="+mj-lt"/>
              <a:ea typeface="Lingoes Unicode" panose="020B0604020202020204" charset="-122"/>
              <a:cs typeface="+mj-lt"/>
            </a:endParaRPr>
          </a:p>
          <a:p>
            <a:r>
              <a:rPr lang="en-US" altLang="zh-CN" sz="2400" b="1" spc="-100">
                <a:solidFill>
                  <a:schemeClr val="tx1"/>
                </a:solidFill>
                <a:uFillTx/>
                <a:latin typeface="+mj-lt"/>
                <a:ea typeface="Lingoes Unicode" panose="020B0604020202020204" charset="-122"/>
                <a:cs typeface="+mj-lt"/>
              </a:rPr>
              <a:t>   </a:t>
            </a:r>
            <a:r>
              <a:rPr lang="en-US" altLang="zh-CN" sz="2400">
                <a:solidFill>
                  <a:schemeClr val="tx1"/>
                </a:solidFill>
                <a:uFillTx/>
                <a:latin typeface="+mj-lt"/>
                <a:ea typeface="Lingoes Unicode" panose="020B0604020202020204" charset="-122"/>
                <a:cs typeface="+mj-lt"/>
              </a:rPr>
              <a:t> </a:t>
            </a:r>
            <a:r>
              <a:rPr lang="en-US" altLang="zh-CN" sz="2200">
                <a:solidFill>
                  <a:schemeClr val="tx1"/>
                </a:solidFill>
                <a:uFillTx/>
                <a:latin typeface="+mj-lt"/>
                <a:ea typeface="Lingoes Unicode" panose="020B0604020202020204" charset="-122"/>
                <a:cs typeface="+mj-lt"/>
              </a:rPr>
              <a:t>JERUSALEM—An exhibition about the Mogao Grottoes, a famous UNESCO World Heritage Site in Northwest China's Gansu province, kicked off last week at the China Cultural Center in Israel.</a:t>
            </a:r>
            <a:endParaRPr lang="en-US" altLang="zh-CN" sz="2200">
              <a:solidFill>
                <a:schemeClr val="tx1"/>
              </a:solidFill>
              <a:uFillTx/>
              <a:latin typeface="+mj-lt"/>
              <a:ea typeface="Lingoes Unicode" panose="020B0604020202020204" charset="-122"/>
              <a:cs typeface="+mj-lt"/>
            </a:endParaRPr>
          </a:p>
          <a:p>
            <a:r>
              <a:rPr lang="en-US" altLang="zh-CN" sz="2400" b="1" spc="-100">
                <a:solidFill>
                  <a:schemeClr val="tx1"/>
                </a:solidFill>
                <a:uFillTx/>
                <a:latin typeface="+mj-lt"/>
                <a:ea typeface="Lingoes Unicode" panose="020B0604020202020204" charset="-122"/>
                <a:cs typeface="+mj-lt"/>
              </a:rPr>
              <a:t>   </a:t>
            </a:r>
            <a:r>
              <a:rPr lang="en-US" altLang="zh-CN" sz="2400">
                <a:solidFill>
                  <a:schemeClr val="tx1"/>
                </a:solidFill>
                <a:uFillTx/>
                <a:latin typeface="+mj-lt"/>
                <a:ea typeface="Lingoes Unicode" panose="020B0604020202020204" charset="-122"/>
                <a:cs typeface="+mj-lt"/>
              </a:rPr>
              <a:t> The exhibition, which has been met with fascination by local people, includes two parts—the digital Dunhuang exhibition, and the Chinese painting exhibition.</a:t>
            </a:r>
            <a:endParaRPr lang="en-US" altLang="zh-CN" sz="2400">
              <a:solidFill>
                <a:schemeClr val="tx1"/>
              </a:solidFill>
              <a:uFillTx/>
              <a:latin typeface="+mj-lt"/>
              <a:ea typeface="Lingoes Unicode" panose="020B0604020202020204" charset="-122"/>
              <a:cs typeface="+mj-lt"/>
            </a:endParaRPr>
          </a:p>
          <a:p>
            <a:r>
              <a:rPr lang="en-US" altLang="zh-CN" sz="2400">
                <a:solidFill>
                  <a:schemeClr val="tx1"/>
                </a:solidFill>
                <a:uFillTx/>
                <a:latin typeface="+mj-lt"/>
                <a:ea typeface="Lingoes Unicode" panose="020B0604020202020204" charset="-122"/>
                <a:cs typeface="+mj-lt"/>
              </a:rPr>
              <a:t>    Wearing virtual reality glasses, visitors are able to appreciate the majesty of the famous caves, sculptures and paintings from the Mogao Grottoes, and interact with them.</a:t>
            </a:r>
            <a:endParaRPr lang="en-US" altLang="zh-CN" sz="2400">
              <a:solidFill>
                <a:schemeClr val="tx1"/>
              </a:solidFill>
              <a:uFillTx/>
              <a:latin typeface="+mj-lt"/>
              <a:ea typeface="Lingoes Unicode" panose="020B0604020202020204" charset="-122"/>
              <a:cs typeface="+mj-lt"/>
            </a:endParaRPr>
          </a:p>
          <a:p>
            <a:r>
              <a:rPr lang="en-US" altLang="zh-CN" sz="2400">
                <a:solidFill>
                  <a:schemeClr val="tx1"/>
                </a:solidFill>
                <a:uFillTx/>
                <a:latin typeface="+mj-lt"/>
                <a:ea typeface="Lingoes Unicode" panose="020B0604020202020204" charset="-122"/>
                <a:cs typeface="+mj-lt"/>
              </a:rPr>
              <a:t>    Dozens of Chinese paintings showing the Mogao Grottoes and their art proved to be a star attraction.</a:t>
            </a:r>
            <a:endParaRPr lang="en-US" altLang="zh-CN" sz="2400">
              <a:solidFill>
                <a:schemeClr val="tx1"/>
              </a:solidFill>
              <a:uFillTx/>
              <a:latin typeface="+mj-lt"/>
              <a:ea typeface="Lingoes Unicode" panose="020B0604020202020204" charset="-122"/>
              <a:cs typeface="+mj-lt"/>
            </a:endParaRPr>
          </a:p>
          <a:p>
            <a:r>
              <a:rPr lang="en-US" altLang="zh-CN" sz="2400">
                <a:solidFill>
                  <a:schemeClr val="tx1"/>
                </a:solidFill>
                <a:uFillTx/>
                <a:latin typeface="+mj-lt"/>
                <a:ea typeface="Lingoes Unicode" panose="020B0604020202020204" charset="-122"/>
                <a:cs typeface="+mj-lt"/>
              </a:rPr>
              <a:t>    "It is an incredible cultural heritage and a great treasure of Buddhist knowledge," says Bairey, who has visited China twice. He adds he has a great interest in Chinese culture and would like to know more.</a:t>
            </a:r>
            <a:endParaRPr lang="en-US" altLang="zh-CN" sz="2400">
              <a:solidFill>
                <a:schemeClr val="tx1"/>
              </a:solidFill>
              <a:uFillTx/>
              <a:latin typeface="+mj-lt"/>
              <a:ea typeface="Lingoes Unicode" panose="020B0604020202020204" charset="-122"/>
              <a:cs typeface="+mj-lt"/>
            </a:endParaRPr>
          </a:p>
        </p:txBody>
      </p:sp>
      <p:sp>
        <p:nvSpPr>
          <p:cNvPr id="19" name="文本框 18"/>
          <p:cNvSpPr txBox="1"/>
          <p:nvPr/>
        </p:nvSpPr>
        <p:spPr>
          <a:xfrm>
            <a:off x="260350" y="528955"/>
            <a:ext cx="8526145" cy="6134100"/>
          </a:xfrm>
          <a:prstGeom prst="rect">
            <a:avLst/>
          </a:prstGeom>
          <a:noFill/>
        </p:spPr>
        <p:txBody>
          <a:bodyPr wrap="square" rtlCol="0" anchor="t">
            <a:spAutoFit/>
          </a:bodyPr>
          <a:p>
            <a:pPr algn="ctr"/>
            <a:r>
              <a:rPr lang="en-US" altLang="zh-CN" sz="2600" b="1">
                <a:solidFill>
                  <a:schemeClr val="tx1"/>
                </a:solidFill>
                <a:uFillTx/>
                <a:latin typeface="+mj-lt"/>
                <a:ea typeface="Lingoes Unicode" panose="020B0604020202020204" charset="-122"/>
                <a:cs typeface="+mj-lt"/>
              </a:rPr>
              <a:t>Israel Tastes the Majesty of the Mogao Grottoes</a:t>
            </a:r>
            <a:endParaRPr lang="en-US" altLang="zh-CN" sz="2600" b="1">
              <a:solidFill>
                <a:schemeClr val="tx1"/>
              </a:solidFill>
              <a:uFillTx/>
              <a:latin typeface="+mj-lt"/>
              <a:ea typeface="Lingoes Unicode" panose="020B0604020202020204" charset="-122"/>
              <a:cs typeface="+mj-lt"/>
            </a:endParaRPr>
          </a:p>
          <a:p>
            <a:pPr fontAlgn="auto">
              <a:lnSpc>
                <a:spcPts val="1280"/>
              </a:lnSpc>
            </a:pPr>
            <a:endParaRPr lang="en-US" altLang="zh-CN" sz="2400" spc="-100">
              <a:solidFill>
                <a:schemeClr val="tx1"/>
              </a:solidFill>
              <a:uFillTx/>
              <a:latin typeface="+mj-lt"/>
              <a:ea typeface="Lingoes Unicode" panose="020B0604020202020204" charset="-122"/>
              <a:cs typeface="+mj-lt"/>
            </a:endParaRPr>
          </a:p>
          <a:p>
            <a:r>
              <a:rPr lang="en-US" altLang="zh-CN" sz="2400" b="1" spc="-100">
                <a:solidFill>
                  <a:schemeClr val="tx1"/>
                </a:solidFill>
                <a:uFillTx/>
                <a:latin typeface="+mj-lt"/>
                <a:ea typeface="Lingoes Unicode" panose="020B0604020202020204" charset="-122"/>
                <a:cs typeface="+mj-lt"/>
              </a:rPr>
              <a:t>   </a:t>
            </a:r>
            <a:r>
              <a:rPr lang="en-US" altLang="zh-CN" sz="2400">
                <a:solidFill>
                  <a:schemeClr val="tx1"/>
                </a:solidFill>
                <a:uFillTx/>
                <a:latin typeface="+mj-lt"/>
                <a:ea typeface="Lingoes Unicode" panose="020B0604020202020204" charset="-122"/>
                <a:cs typeface="+mj-lt"/>
              </a:rPr>
              <a:t> </a:t>
            </a:r>
            <a:r>
              <a:rPr lang="en-US" altLang="zh-CN" sz="2200">
                <a:solidFill>
                  <a:srgbClr val="7030A0"/>
                </a:solidFill>
                <a:uFillTx/>
                <a:latin typeface="+mj-lt"/>
                <a:ea typeface="Lingoes Unicode" panose="020B0604020202020204" charset="-122"/>
                <a:cs typeface="+mj-lt"/>
              </a:rPr>
              <a:t>JERUSALEM</a:t>
            </a:r>
            <a:r>
              <a:rPr lang="en-US" altLang="zh-CN" sz="2200">
                <a:solidFill>
                  <a:schemeClr val="tx1"/>
                </a:solidFill>
                <a:uFillTx/>
                <a:latin typeface="+mj-lt"/>
                <a:ea typeface="Lingoes Unicode" panose="020B0604020202020204" charset="-122"/>
                <a:cs typeface="+mj-lt"/>
              </a:rPr>
              <a:t>—</a:t>
            </a:r>
            <a:r>
              <a:rPr lang="en-US" altLang="zh-CN" sz="2200">
                <a:solidFill>
                  <a:srgbClr val="C00000"/>
                </a:solidFill>
                <a:uFillTx/>
                <a:latin typeface="+mj-lt"/>
                <a:ea typeface="Lingoes Unicode" panose="020B0604020202020204" charset="-122"/>
                <a:cs typeface="+mj-lt"/>
              </a:rPr>
              <a:t>An exhibition about the Mogao Grottoes, a famous UNESCO World Heritage Site in Northwest China's Gansu province, kicked off last week at the China Cultural Center in Israel.</a:t>
            </a:r>
            <a:endParaRPr lang="en-US" altLang="zh-CN" sz="2200">
              <a:solidFill>
                <a:schemeClr val="tx1"/>
              </a:solidFill>
              <a:uFillTx/>
              <a:latin typeface="+mj-lt"/>
              <a:ea typeface="Lingoes Unicode" panose="020B0604020202020204" charset="-122"/>
              <a:cs typeface="+mj-lt"/>
            </a:endParaRPr>
          </a:p>
          <a:p>
            <a:r>
              <a:rPr lang="en-US" altLang="zh-CN" sz="2400" b="1" spc="-100">
                <a:solidFill>
                  <a:schemeClr val="tx1"/>
                </a:solidFill>
                <a:uFillTx/>
                <a:latin typeface="+mj-lt"/>
                <a:ea typeface="Lingoes Unicode" panose="020B0604020202020204" charset="-122"/>
                <a:cs typeface="+mj-lt"/>
              </a:rPr>
              <a:t>   </a:t>
            </a:r>
            <a:r>
              <a:rPr lang="en-US" altLang="zh-CN" sz="2400">
                <a:solidFill>
                  <a:schemeClr val="tx1"/>
                </a:solidFill>
                <a:uFillTx/>
                <a:latin typeface="+mj-lt"/>
                <a:ea typeface="Lingoes Unicode" panose="020B0604020202020204" charset="-122"/>
                <a:cs typeface="+mj-lt"/>
              </a:rPr>
              <a:t> The exhibition, which has been met with fascination by local people, includes two parts—the digital Dunhuang exhibition, and the Chinese painting exhibition.</a:t>
            </a:r>
            <a:endParaRPr lang="en-US" altLang="zh-CN" sz="2400">
              <a:solidFill>
                <a:schemeClr val="tx1"/>
              </a:solidFill>
              <a:uFillTx/>
              <a:latin typeface="+mj-lt"/>
              <a:ea typeface="Lingoes Unicode" panose="020B0604020202020204" charset="-122"/>
              <a:cs typeface="+mj-lt"/>
            </a:endParaRPr>
          </a:p>
          <a:p>
            <a:r>
              <a:rPr lang="en-US" altLang="zh-CN" sz="2400">
                <a:solidFill>
                  <a:schemeClr val="tx1"/>
                </a:solidFill>
                <a:uFillTx/>
                <a:latin typeface="+mj-lt"/>
                <a:ea typeface="Lingoes Unicode" panose="020B0604020202020204" charset="-122"/>
                <a:cs typeface="+mj-lt"/>
              </a:rPr>
              <a:t>    Wearing virtual reality glasses, visitors are able to appreciate the majesty of the famous caves, sculptures and paintings from the Mogao Grottoes, and interact with them.</a:t>
            </a:r>
            <a:endParaRPr lang="en-US" altLang="zh-CN" sz="2400">
              <a:solidFill>
                <a:schemeClr val="tx1"/>
              </a:solidFill>
              <a:uFillTx/>
              <a:latin typeface="+mj-lt"/>
              <a:ea typeface="Lingoes Unicode" panose="020B0604020202020204" charset="-122"/>
              <a:cs typeface="+mj-lt"/>
            </a:endParaRPr>
          </a:p>
          <a:p>
            <a:r>
              <a:rPr lang="en-US" altLang="zh-CN" sz="2400">
                <a:solidFill>
                  <a:schemeClr val="tx1"/>
                </a:solidFill>
                <a:uFillTx/>
                <a:latin typeface="+mj-lt"/>
                <a:ea typeface="Lingoes Unicode" panose="020B0604020202020204" charset="-122"/>
                <a:cs typeface="+mj-lt"/>
              </a:rPr>
              <a:t>    Dozens of Chinese paintings showing the Mogao Grottoes and their art proved to be a star attraction.</a:t>
            </a:r>
            <a:endParaRPr lang="en-US" altLang="zh-CN" sz="2400">
              <a:solidFill>
                <a:schemeClr val="tx1"/>
              </a:solidFill>
              <a:uFillTx/>
              <a:latin typeface="+mj-lt"/>
              <a:ea typeface="Lingoes Unicode" panose="020B0604020202020204" charset="-122"/>
              <a:cs typeface="+mj-lt"/>
            </a:endParaRPr>
          </a:p>
          <a:p>
            <a:r>
              <a:rPr lang="en-US" altLang="zh-CN" sz="2400">
                <a:solidFill>
                  <a:schemeClr val="tx1"/>
                </a:solidFill>
                <a:uFillTx/>
                <a:latin typeface="+mj-lt"/>
                <a:ea typeface="Lingoes Unicode" panose="020B0604020202020204" charset="-122"/>
                <a:cs typeface="+mj-lt"/>
              </a:rPr>
              <a:t>   </a:t>
            </a:r>
            <a:r>
              <a:rPr lang="en-US" altLang="zh-CN" sz="2400">
                <a:solidFill>
                  <a:srgbClr val="00B050"/>
                </a:solidFill>
                <a:uFillTx/>
                <a:latin typeface="+mj-lt"/>
                <a:ea typeface="Lingoes Unicode" panose="020B0604020202020204" charset="-122"/>
                <a:cs typeface="+mj-lt"/>
              </a:rPr>
              <a:t> </a:t>
            </a:r>
            <a:r>
              <a:rPr lang="en-US" altLang="zh-CN" sz="2400">
                <a:solidFill>
                  <a:srgbClr val="0000FF"/>
                </a:solidFill>
                <a:uFillTx/>
                <a:latin typeface="+mj-lt"/>
                <a:ea typeface="Lingoes Unicode" panose="020B0604020202020204" charset="-122"/>
                <a:cs typeface="+mj-lt"/>
              </a:rPr>
              <a:t>"It is an incredible cultural heritage and a great treasure of Buddhist knowledge,"</a:t>
            </a:r>
            <a:r>
              <a:rPr lang="en-US" altLang="zh-CN" sz="2400">
                <a:solidFill>
                  <a:schemeClr val="tx1"/>
                </a:solidFill>
                <a:uFillTx/>
                <a:latin typeface="+mj-lt"/>
                <a:ea typeface="Lingoes Unicode" panose="020B0604020202020204" charset="-122"/>
                <a:cs typeface="+mj-lt"/>
              </a:rPr>
              <a:t> says Bairey, who has visited China twice. </a:t>
            </a:r>
            <a:r>
              <a:rPr lang="en-US" altLang="zh-CN" sz="2400">
                <a:solidFill>
                  <a:srgbClr val="0000FF"/>
                </a:solidFill>
                <a:uFillTx/>
                <a:latin typeface="+mj-lt"/>
                <a:ea typeface="Lingoes Unicode" panose="020B0604020202020204" charset="-122"/>
                <a:cs typeface="+mj-lt"/>
              </a:rPr>
              <a:t>He adds he has a great interest in Chinese culture and would like to know more.</a:t>
            </a:r>
            <a:endParaRPr lang="en-US" altLang="zh-CN" sz="2400">
              <a:solidFill>
                <a:srgbClr val="0000FF"/>
              </a:solidFill>
              <a:uFillTx/>
              <a:latin typeface="+mj-lt"/>
              <a:ea typeface="Lingoes Unicode" panose="020B0604020202020204" charset="-122"/>
              <a:cs typeface="+mj-lt"/>
            </a:endParaRPr>
          </a:p>
        </p:txBody>
      </p:sp>
      <p:sp>
        <p:nvSpPr>
          <p:cNvPr id="20" name="矩形 19"/>
          <p:cNvSpPr/>
          <p:nvPr/>
        </p:nvSpPr>
        <p:spPr>
          <a:xfrm>
            <a:off x="-6350" y="-23495"/>
            <a:ext cx="3275330" cy="510540"/>
          </a:xfrm>
          <a:prstGeom prst="rect">
            <a:avLst/>
          </a:prstGeom>
          <a:gradFill>
            <a:gsLst>
              <a:gs pos="10000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a:solidFill>
                  <a:schemeClr val="tx1"/>
                </a:solidFill>
                <a:latin typeface="Impact" panose="020B0806030902050204" charset="0"/>
                <a:cs typeface="Impact" panose="020B0806030902050204" charset="0"/>
              </a:rPr>
              <a:t>Read for Structure </a:t>
            </a:r>
            <a:endParaRPr lang="en-US" altLang="zh-CN" sz="3200">
              <a:solidFill>
                <a:schemeClr val="tx1"/>
              </a:solidFill>
              <a:latin typeface="Impact" panose="020B0806030902050204" charset="0"/>
              <a:cs typeface="Impact" panose="020B080603090205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16_3*l_h_i*1_1_2"/>
  <p:tag name="KSO_WM_TEMPLATE_CATEGORY" val="diagram"/>
  <p:tag name="KSO_WM_TEMPLATE_INDEX" val="116"/>
  <p:tag name="KSO_WM_UNIT_LAYERLEVEL" val="1_1_1"/>
  <p:tag name="KSO_WM_TAG_VERSION" val="1.0"/>
  <p:tag name="KSO_WM_BEAUTIFY_FLAG" val="#wm#"/>
  <p:tag name="KSO_WM_UNIT_FILL_FORE_SCHEMECOLOR_INDEX" val="5"/>
  <p:tag name="KSO_WM_UNIT_FILL_TYPE" val="1"/>
  <p:tag name="KSO_WM_UNIT_TEXT_FILL_FORE_SCHEMECOLOR_INDEX" val="5"/>
  <p:tag name="KSO_WM_UNIT_TEXT_FILL_TYPE"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8"/>
  <p:tag name="KSO_WM_UNIT_ID" val="diagram116_3*l_i*1_8"/>
  <p:tag name="KSO_WM_TEMPLATE_CATEGORY" val="diagram"/>
  <p:tag name="KSO_WM_TEMPLATE_INDEX" val="116"/>
  <p:tag name="KSO_WM_UNIT_LAYERLEVEL" val="1_1"/>
  <p:tag name="KSO_WM_TAG_VERSION" val="1.0"/>
  <p:tag name="KSO_WM_BEAUTIFY_FLAG" val="#wm#"/>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
  <p:tag name="KSO_WM_UNIT_ID" val="diagram116_3*l_i*1_5"/>
  <p:tag name="KSO_WM_TEMPLATE_CATEGORY" val="diagram"/>
  <p:tag name="KSO_WM_TEMPLATE_INDEX" val="116"/>
  <p:tag name="KSO_WM_UNIT_LAYERLEVEL" val="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116_3*l_i*1_2"/>
  <p:tag name="KSO_WM_TEMPLATE_CATEGORY" val="diagram"/>
  <p:tag name="KSO_WM_TEMPLATE_INDEX" val="116"/>
  <p:tag name="KSO_WM_UNIT_LAYERLEVEL" val="1_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7"/>
  <p:tag name="KSO_WM_UNIT_ID" val="diagram116_3*l_i*1_7"/>
  <p:tag name="KSO_WM_TEMPLATE_CATEGORY" val="diagram"/>
  <p:tag name="KSO_WM_TEMPLATE_INDEX" val="116"/>
  <p:tag name="KSO_WM_UNIT_LAYERLEVEL" val="1_1"/>
  <p:tag name="KSO_WM_TAG_VERSION" val="1.0"/>
  <p:tag name="KSO_WM_BEAUTIFY_FLAG" val="#wm#"/>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
  <p:tag name="KSO_WM_UNIT_ID" val="diagram116_3*l_i*1_6"/>
  <p:tag name="KSO_WM_TEMPLATE_CATEGORY" val="diagram"/>
  <p:tag name="KSO_WM_TEMPLATE_INDEX" val="116"/>
  <p:tag name="KSO_WM_UNIT_LAYERLEVEL" val="1_1"/>
  <p:tag name="KSO_WM_TAG_VERSION" val="1.0"/>
  <p:tag name="KSO_WM_BEAUTIFY_FLAG" val="#wm#"/>
  <p:tag name="KSO_WM_UNIT_FILL_FORE_SCHEMECOLOR_INDEX" val="14"/>
  <p:tag name="KSO_WM_UNIT_FILL_TYPE" val="1"/>
  <p:tag name="KSO_WM_UNIT_LINE_FORE_SCHEMECOLOR_INDEX" val="7"/>
  <p:tag name="KSO_WM_UNIT_LINE_FILL_TYPE" val="2"/>
  <p:tag name="KSO_WM_UNIT_TEXT_FILL_FORE_SCHEMECOLOR_INDEX" val="2"/>
  <p:tag name="KSO_WM_UNIT_TEXT_FILL_TYPE"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116_3*l_i*1_4"/>
  <p:tag name="KSO_WM_TEMPLATE_CATEGORY" val="diagram"/>
  <p:tag name="KSO_WM_TEMPLATE_INDEX" val="116"/>
  <p:tag name="KSO_WM_UNIT_LAYERLEVEL" val="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116_3*l_i*1_3"/>
  <p:tag name="KSO_WM_TEMPLATE_CATEGORY" val="diagram"/>
  <p:tag name="KSO_WM_TEMPLATE_INDEX" val="116"/>
  <p:tag name="KSO_WM_UNIT_LAYERLEVEL" val="1_1"/>
  <p:tag name="KSO_WM_TAG_VERSION" val="1.0"/>
  <p:tag name="KSO_WM_BEAUTIFY_FLAG" val="#wm#"/>
  <p:tag name="KSO_WM_UNIT_TEXT_FILL_FORE_SCHEMECOLOR_INDEX" val="2"/>
  <p:tag name="KSO_WM_UNIT_TEXT_FILL_TYPE"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16_3*l_h_i*1_1_1"/>
  <p:tag name="KSO_WM_TEMPLATE_CATEGORY" val="diagram"/>
  <p:tag name="KSO_WM_TEMPLATE_INDEX" val="116"/>
  <p:tag name="KSO_WM_UNIT_LAYERLEVEL" val="1_1_1"/>
  <p:tag name="KSO_WM_TAG_VERSION" val="1.0"/>
  <p:tag name="KSO_WM_BEAUTIFY_FLAG" val="#wm#"/>
  <p:tag name="KSO_WM_UNIT_TEXT_FILL_FORE_SCHEMECOLOR_INDEX" val="14"/>
  <p:tag name="KSO_WM_UNIT_TEXT_FILL_TYPE"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116_3*l_h_i*1_2_1"/>
  <p:tag name="KSO_WM_TEMPLATE_CATEGORY" val="diagram"/>
  <p:tag name="KSO_WM_TEMPLATE_INDEX" val="116"/>
  <p:tag name="KSO_WM_UNIT_LAYERLEVEL" val="1_1_1"/>
  <p:tag name="KSO_WM_TAG_VERSION" val="1.0"/>
  <p:tag name="KSO_WM_BEAUTIFY_FLAG" val="#wm#"/>
  <p:tag name="KSO_WM_UNIT_TEXT_FILL_FORE_SCHEMECOLOR_INDEX" val="14"/>
  <p:tag name="KSO_WM_UNIT_TEXT_FILL_TYPE"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116_3*l_h_i*1_3_1"/>
  <p:tag name="KSO_WM_TEMPLATE_CATEGORY" val="diagram"/>
  <p:tag name="KSO_WM_TEMPLATE_INDEX" val="116"/>
  <p:tag name="KSO_WM_UNIT_LAYERLEVEL" val="1_1_1"/>
  <p:tag name="KSO_WM_TAG_VERSION" val="1.0"/>
  <p:tag name="KSO_WM_BEAUTIFY_FLAG" val="#wm#"/>
  <p:tag name="KSO_WM_UNIT_TEXT_FILL_FORE_SCHEMECOLOR_INDEX" val="14"/>
  <p:tag name="KSO_WM_UNIT_TEXT_FILL_TYPE"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116_3*l_h_i*1_1_3"/>
  <p:tag name="KSO_WM_TEMPLATE_CATEGORY" val="diagram"/>
  <p:tag name="KSO_WM_TEMPLATE_INDEX" val="116"/>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20.xml><?xml version="1.0" encoding="utf-8"?>
<p:tagLst xmlns:p="http://schemas.openxmlformats.org/presentationml/2006/main">
  <p:tag name="KSO_WM_UNIT_PRESET_TEXT" val="单击此处添加文本具体内容，简明扼要的阐述您的观点。"/>
  <p:tag name="KSO_WM_UNIT_NOCLEAR" val="0"/>
  <p:tag name="KSO_WM_UNIT_VALUE" val="6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16_3*l_h_f*1_1_1"/>
  <p:tag name="KSO_WM_TEMPLATE_CATEGORY" val="diagram"/>
  <p:tag name="KSO_WM_TEMPLATE_INDEX" val="116"/>
  <p:tag name="KSO_WM_UNIT_LAYERLEVEL" val="1_1_1"/>
  <p:tag name="KSO_WM_TAG_VERSION" val="1.0"/>
  <p:tag name="KSO_WM_BEAUTIFY_FLAG" val="#wm#"/>
  <p:tag name="KSO_WM_UNIT_TEXT_FILL_FORE_SCHEMECOLOR_INDEX" val="13"/>
  <p:tag name="KSO_WM_UNIT_TEXT_FILL_TYPE" val="1"/>
</p:tagLst>
</file>

<file path=ppt/tags/tag21.xml><?xml version="1.0" encoding="utf-8"?>
<p:tagLst xmlns:p="http://schemas.openxmlformats.org/presentationml/2006/main">
  <p:tag name="KSO_WM_UNIT_PRESET_TEXT" val="单击此处添加文本具体内容，简明扼要的阐述您的观点。"/>
  <p:tag name="KSO_WM_UNIT_NOCLEAR" val="0"/>
  <p:tag name="KSO_WM_UNIT_VALUE" val="6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16_3*l_h_f*1_1_1"/>
  <p:tag name="KSO_WM_TEMPLATE_CATEGORY" val="diagram"/>
  <p:tag name="KSO_WM_TEMPLATE_INDEX" val="116"/>
  <p:tag name="KSO_WM_UNIT_LAYERLEVEL" val="1_1_1"/>
  <p:tag name="KSO_WM_TAG_VERSION" val="1.0"/>
  <p:tag name="KSO_WM_BEAUTIFY_FLAG" val="#wm#"/>
  <p:tag name="KSO_WM_UNIT_TEXT_FILL_FORE_SCHEMECOLOR_INDEX" val="13"/>
  <p:tag name="KSO_WM_UNIT_TEXT_FILL_TYPE" val="1"/>
</p:tagLst>
</file>

<file path=ppt/tags/tag2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71_3*l_h_i*1_1_2"/>
  <p:tag name="KSO_WM_TEMPLATE_CATEGORY" val="diagram"/>
  <p:tag name="KSO_WM_TEMPLATE_INDEX" val="71"/>
  <p:tag name="KSO_WM_UNIT_LAYERLEVEL" val="1_1_1"/>
  <p:tag name="KSO_WM_TAG_VERSION" val="1.0"/>
  <p:tag name="KSO_WM_BEAUTIFY_FLAG" val="#wm#"/>
  <p:tag name="KSO_WM_UNIT_LINE_FORE_SCHEMECOLOR_INDEX" val="5"/>
  <p:tag name="KSO_WM_UNIT_LINE_FILL_TYPE" val="2"/>
  <p:tag name="KSO_WM_UNIT_TEXT_FILL_FORE_SCHEMECOLOR_INDEX" val="5"/>
  <p:tag name="KSO_WM_UNIT_TEXT_FILL_TYPE" val="1"/>
</p:tagLst>
</file>

<file path=ppt/tags/tag23.xml><?xml version="1.0" encoding="utf-8"?>
<p:tagLst xmlns:p="http://schemas.openxmlformats.org/presentationml/2006/main">
  <p:tag name="KSO_WM_UNIT_NOCLEAR" val="0"/>
  <p:tag name="KSO_WM_UNIT_VALUE" val="7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1_3*l_h_f*1_1_1"/>
  <p:tag name="KSO_WM_TEMPLATE_CATEGORY" val="diagram"/>
  <p:tag name="KSO_WM_TEMPLATE_INDEX" val="71"/>
  <p:tag name="KSO_WM_UNIT_LAYERLEVEL" val="1_1_1"/>
  <p:tag name="KSO_WM_TAG_VERSION" val="1.0"/>
  <p:tag name="KSO_WM_BEAUTIFY_FLAG" val="#wm#"/>
  <p:tag name="KSO_WM_UNIT_PRESET_TEXT" val="单击此处添加文本具体内容，简明扼要的阐述您的观点。根据需要可酌情增减文字，以便观者准确的理解您传达的思想。"/>
  <p:tag name="KSO_WM_UNIT_TEXT_FILL_FORE_SCHEMECOLOR_INDEX" val="13"/>
  <p:tag name="KSO_WM_UNIT_TEXT_FILL_TYPE"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1_3*l_h_i*1_1_1"/>
  <p:tag name="KSO_WM_TEMPLATE_CATEGORY" val="diagram"/>
  <p:tag name="KSO_WM_TEMPLATE_INDEX" val="71"/>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71_3*l_h_i*1_1_1"/>
  <p:tag name="KSO_WM_TEMPLATE_CATEGORY" val="diagram"/>
  <p:tag name="KSO_WM_TEMPLATE_INDEX" val="71"/>
  <p:tag name="KSO_WM_UNIT_LAYERLEVEL" val="1_1_1"/>
  <p:tag name="KSO_WM_TAG_VERSION" val="1.0"/>
  <p:tag name="KSO_WM_BEAUTIFY_FLAG" val="#wm#"/>
  <p:tag name="KSO_WM_UNIT_TEXT_FILL_FORE_SCHEMECOLOR_INDEX" val="14"/>
  <p:tag name="KSO_WM_UNIT_TEXT_FILL_TYPE" val="1"/>
</p:tagLst>
</file>

<file path=ppt/tags/tag2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71_3*l_h_i*1_2_2"/>
  <p:tag name="KSO_WM_TEMPLATE_CATEGORY" val="diagram"/>
  <p:tag name="KSO_WM_TEMPLATE_INDEX" val="71"/>
  <p:tag name="KSO_WM_UNIT_LAYERLEVEL" val="1_1_1"/>
  <p:tag name="KSO_WM_TAG_VERSION" val="1.0"/>
  <p:tag name="KSO_WM_BEAUTIFY_FLAG" val="#wm#"/>
  <p:tag name="KSO_WM_UNIT_LINE_FORE_SCHEMECOLOR_INDEX" val="6"/>
  <p:tag name="KSO_WM_UNIT_LINE_FILL_TYPE" val="2"/>
  <p:tag name="KSO_WM_UNIT_TEXT_FILL_FORE_SCHEMECOLOR_INDEX" val="5"/>
  <p:tag name="KSO_WM_UNIT_TEXT_FILL_TYPE" val="1"/>
</p:tagLst>
</file>

<file path=ppt/tags/tag27.xml><?xml version="1.0" encoding="utf-8"?>
<p:tagLst xmlns:p="http://schemas.openxmlformats.org/presentationml/2006/main">
  <p:tag name="KSO_WM_UNIT_NOCLEAR" val="0"/>
  <p:tag name="KSO_WM_UNIT_VALUE" val="7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71_3*l_h_f*1_2_1"/>
  <p:tag name="KSO_WM_TEMPLATE_CATEGORY" val="diagram"/>
  <p:tag name="KSO_WM_TEMPLATE_INDEX" val="71"/>
  <p:tag name="KSO_WM_UNIT_LAYERLEVEL" val="1_1_1"/>
  <p:tag name="KSO_WM_TAG_VERSION" val="1.0"/>
  <p:tag name="KSO_WM_BEAUTIFY_FLAG" val="#wm#"/>
  <p:tag name="KSO_WM_UNIT_PRESET_TEXT" val="单击此处添加文本具体内容，简明扼要的阐述您的观点。根据需要可酌情增减文字，以便观者准确的理解您传达的思想。"/>
  <p:tag name="KSO_WM_UNIT_TEXT_FILL_FORE_SCHEMECOLOR_INDEX" val="13"/>
  <p:tag name="KSO_WM_UNIT_TEXT_FILL_TYPE"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1_3*l_h_i*1_2_1"/>
  <p:tag name="KSO_WM_TEMPLATE_CATEGORY" val="diagram"/>
  <p:tag name="KSO_WM_TEMPLATE_INDEX" val="71"/>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71_3*l_h_i*1_2_1"/>
  <p:tag name="KSO_WM_TEMPLATE_CATEGORY" val="diagram"/>
  <p:tag name="KSO_WM_TEMPLATE_INDEX" val="71"/>
  <p:tag name="KSO_WM_UNIT_LAYERLEVEL" val="1_1_1"/>
  <p:tag name="KSO_WM_TAG_VERSION" val="1.0"/>
  <p:tag name="KSO_WM_BEAUTIFY_FLAG" val="#wm#"/>
  <p:tag name="KSO_WM_UNIT_TEXT_FILL_FORE_SCHEMECOLOR_INDEX" val="14"/>
  <p:tag name="KSO_WM_UNIT_TEXT_FILL_TYPE" val="1"/>
</p:tagLst>
</file>

<file path=ppt/tags/tag3.xml><?xml version="1.0" encoding="utf-8"?>
<p:tagLst xmlns:p="http://schemas.openxmlformats.org/presentationml/2006/main">
  <p:tag name="KSO_WM_UNIT_PRESET_TEXT" val="单击此处添加文本具体内容，简明扼要的阐述您的观点。"/>
  <p:tag name="KSO_WM_UNIT_NOCLEAR" val="0"/>
  <p:tag name="KSO_WM_UNIT_VALUE" val="6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16_3*l_h_f*1_1_1"/>
  <p:tag name="KSO_WM_TEMPLATE_CATEGORY" val="diagram"/>
  <p:tag name="KSO_WM_TEMPLATE_INDEX" val="116"/>
  <p:tag name="KSO_WM_UNIT_LAYERLEVEL" val="1_1_1"/>
  <p:tag name="KSO_WM_TAG_VERSION" val="1.0"/>
  <p:tag name="KSO_WM_BEAUTIFY_FLAG" val="#wm#"/>
  <p:tag name="KSO_WM_UNIT_TEXT_FILL_FORE_SCHEMECOLOR_INDEX" val="13"/>
  <p:tag name="KSO_WM_UNIT_TEXT_FILL_TYPE"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116_3*l_h_i*1_2_2"/>
  <p:tag name="KSO_WM_TEMPLATE_CATEGORY" val="diagram"/>
  <p:tag name="KSO_WM_TEMPLATE_INDEX" val="116"/>
  <p:tag name="KSO_WM_UNIT_LAYERLEVEL" val="1_1_1"/>
  <p:tag name="KSO_WM_TAG_VERSION" val="1.0"/>
  <p:tag name="KSO_WM_BEAUTIFY_FLAG" val="#wm#"/>
  <p:tag name="KSO_WM_UNIT_FILL_FORE_SCHEMECOLOR_INDEX" val="6"/>
  <p:tag name="KSO_WM_UNIT_FILL_TYPE" val="1"/>
  <p:tag name="KSO_WM_UNIT_TEXT_FILL_FORE_SCHEMECOLOR_INDEX" val="6"/>
  <p:tag name="KSO_WM_UNIT_TEXT_FILL_TYPE"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116_3*l_h_i*1_2_3"/>
  <p:tag name="KSO_WM_TEMPLATE_CATEGORY" val="diagram"/>
  <p:tag name="KSO_WM_TEMPLATE_INDEX" val="116"/>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116_3*l_h_i*1_3_2"/>
  <p:tag name="KSO_WM_TEMPLATE_CATEGORY" val="diagram"/>
  <p:tag name="KSO_WM_TEMPLATE_INDEX" val="116"/>
  <p:tag name="KSO_WM_UNIT_LAYERLEVEL" val="1_1_1"/>
  <p:tag name="KSO_WM_TAG_VERSION" val="1.0"/>
  <p:tag name="KSO_WM_BEAUTIFY_FLAG" val="#wm#"/>
  <p:tag name="KSO_WM_UNIT_FILL_FORE_SCHEMECOLOR_INDEX" val="7"/>
  <p:tag name="KSO_WM_UNIT_FILL_TYPE" val="1"/>
  <p:tag name="KSO_WM_UNIT_TEXT_FILL_FORE_SCHEMECOLOR_INDEX" val="7"/>
  <p:tag name="KSO_WM_UNIT_TEXT_FILL_TYP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116_3*l_h_i*1_3_3"/>
  <p:tag name="KSO_WM_TEMPLATE_CATEGORY" val="diagram"/>
  <p:tag name="KSO_WM_TEMPLATE_INDEX" val="116"/>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116_3*l_i*1_1"/>
  <p:tag name="KSO_WM_TEMPLATE_CATEGORY" val="diagram"/>
  <p:tag name="KSO_WM_TEMPLATE_INDEX" val="116"/>
  <p:tag name="KSO_WM_UNIT_LAYERLEVEL" val="1_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9"/>
  <p:tag name="KSO_WM_UNIT_ID" val="diagram116_3*l_i*1_9"/>
  <p:tag name="KSO_WM_TEMPLATE_CATEGORY" val="diagram"/>
  <p:tag name="KSO_WM_TEMPLATE_INDEX" val="116"/>
  <p:tag name="KSO_WM_UNIT_LAYERLEVEL" val="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7558</Words>
  <Application>WPS 演示</Application>
  <PresentationFormat>全屏显示(4:3)</PresentationFormat>
  <Paragraphs>228</Paragraphs>
  <Slides>15</Slides>
  <Notes>11</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15</vt:i4>
      </vt:variant>
    </vt:vector>
  </HeadingPairs>
  <TitlesOfParts>
    <vt:vector size="30" baseType="lpstr">
      <vt:lpstr>Arial</vt:lpstr>
      <vt:lpstr>宋体</vt:lpstr>
      <vt:lpstr>Wingdings</vt:lpstr>
      <vt:lpstr>Lingoes Unicode</vt:lpstr>
      <vt:lpstr>Impact</vt:lpstr>
      <vt:lpstr>Gulim</vt:lpstr>
      <vt:lpstr>Malgun Gothic</vt:lpstr>
      <vt:lpstr>Times New Roman</vt:lpstr>
      <vt:lpstr>微软雅黑</vt:lpstr>
      <vt:lpstr>Calibri</vt:lpstr>
      <vt:lpstr>Arial Unicode MS</vt:lpstr>
      <vt:lpstr>HelveticaNeue</vt:lpstr>
      <vt:lpstr>NumberOnly</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Reading-Main idea1</dc:title>
  <dc:creator>Administrator</dc:creator>
  <cp:lastModifiedBy>曹小等</cp:lastModifiedBy>
  <cp:revision>660</cp:revision>
  <dcterms:created xsi:type="dcterms:W3CDTF">2017-02-15T06:20:00Z</dcterms:created>
  <dcterms:modified xsi:type="dcterms:W3CDTF">2019-12-23T07:25:44Z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2052-11.1.0.9305</vt:lpwstr>
  </property>
</Properties>
</file>