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448" r:id="rId2"/>
    <p:sldId id="317" r:id="rId3"/>
    <p:sldId id="406" r:id="rId4"/>
    <p:sldId id="407" r:id="rId5"/>
    <p:sldId id="408" r:id="rId6"/>
    <p:sldId id="409" r:id="rId7"/>
    <p:sldId id="410" r:id="rId8"/>
    <p:sldId id="411" r:id="rId9"/>
    <p:sldId id="412" r:id="rId10"/>
    <p:sldId id="413" r:id="rId11"/>
    <p:sldId id="414" r:id="rId12"/>
    <p:sldId id="416" r:id="rId13"/>
    <p:sldId id="417" r:id="rId14"/>
    <p:sldId id="427" r:id="rId15"/>
    <p:sldId id="428" r:id="rId16"/>
    <p:sldId id="430" r:id="rId17"/>
    <p:sldId id="431" r:id="rId18"/>
    <p:sldId id="432" r:id="rId19"/>
    <p:sldId id="434" r:id="rId20"/>
    <p:sldId id="435" r:id="rId21"/>
    <p:sldId id="436" r:id="rId22"/>
    <p:sldId id="438" r:id="rId23"/>
    <p:sldId id="437" r:id="rId24"/>
    <p:sldId id="440" r:id="rId25"/>
    <p:sldId id="441" r:id="rId26"/>
    <p:sldId id="442" r:id="rId27"/>
    <p:sldId id="443" r:id="rId28"/>
    <p:sldId id="444" r:id="rId29"/>
    <p:sldId id="445" r:id="rId30"/>
    <p:sldId id="446" r:id="rId31"/>
    <p:sldId id="447"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5">
          <p15:clr>
            <a:srgbClr val="A4A3A4"/>
          </p15:clr>
        </p15:guide>
        <p15:guide id="2" pos="30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77"/>
      </p:cViewPr>
      <p:guideLst>
        <p:guide orient="horz" pos="2545"/>
        <p:guide pos="305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913D49-4144-4B72-9A55-5D4D462A4173}" type="datetimeFigureOut">
              <a:rPr lang="zh-CN" altLang="en-US" smtClean="0"/>
              <a:t>2020/1/10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C3791A-11BE-444D-AF53-C46868E963E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29</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C3791A-11BE-444D-AF53-C46868E963ED}"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2020/1/10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7" name="图片 6" descr="水印"/>
          <p:cNvPicPr>
            <a:picLocks noChangeAspect="1"/>
          </p:cNvPicPr>
          <p:nvPr userDrawn="1"/>
        </p:nvPicPr>
        <p:blipFill>
          <a:blip r:embed="rId13"/>
          <a:stretch>
            <a:fillRect/>
          </a:stretch>
        </p:blipFill>
        <p:spPr>
          <a:xfrm>
            <a:off x="7862530" y="102977"/>
            <a:ext cx="1154662" cy="3736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1554956" y="2169319"/>
            <a:ext cx="3429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25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0" b="1">
              <a:solidFill>
                <a:srgbClr val="FF0000"/>
              </a:solidFill>
              <a:latin typeface="HelveticaNeue" panose="02000503000000020004" pitchFamily="2" charset="0"/>
            </a:endParaRPr>
          </a:p>
          <a:p>
            <a:pPr eaLnBrk="1" hangingPunct="1">
              <a:spcBef>
                <a:spcPct val="0"/>
              </a:spcBef>
              <a:buFontTx/>
              <a:buNone/>
            </a:pP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更多教学资源请关注</a:t>
            </a:r>
            <a:endParaRPr lang="en-US" altLang="zh-CN" sz="2250" b="1">
              <a:solidFill>
                <a:srgbClr val="FF0000"/>
              </a:solidFill>
              <a:latin typeface="HelveticaNeue" panose="02000503000000020004" pitchFamily="2" charset="0"/>
            </a:endParaRPr>
          </a:p>
          <a:p>
            <a:pPr eaLnBrk="1" hangingPunct="1">
              <a:spcBef>
                <a:spcPct val="0"/>
              </a:spcBef>
              <a:buFontTx/>
              <a:buNone/>
            </a:pPr>
            <a:r>
              <a:rPr lang="zh-CN" altLang="en-US" sz="2250"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350" y="2908697"/>
            <a:ext cx="184308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5075637" y="2169319"/>
            <a:ext cx="2925365"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3375" b="1">
                <a:latin typeface="华文新魏" panose="02010800040101010101" pitchFamily="2" charset="-122"/>
              </a:rPr>
              <a:t>知识产权声明</a:t>
            </a:r>
          </a:p>
        </p:txBody>
      </p:sp>
    </p:spTree>
    <p:extLst>
      <p:ext uri="{BB962C8B-B14F-4D97-AF65-F5344CB8AC3E}">
        <p14:creationId xmlns:p14="http://schemas.microsoft.com/office/powerpoint/2010/main" val="288645058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4" name="文本框 3"/>
          <p:cNvSpPr txBox="1"/>
          <p:nvPr/>
        </p:nvSpPr>
        <p:spPr>
          <a:xfrm>
            <a:off x="172085" y="625475"/>
            <a:ext cx="8790305" cy="2091690"/>
          </a:xfrm>
          <a:prstGeom prst="rect">
            <a:avLst/>
          </a:prstGeom>
          <a:solidFill>
            <a:schemeClr val="accent3">
              <a:lumMod val="20000"/>
              <a:lumOff val="80000"/>
            </a:schemeClr>
          </a:solidFill>
        </p:spPr>
        <p:txBody>
          <a:bodyPr wrap="square" rtlCol="0" anchor="t">
            <a:spAutoFit/>
          </a:bodyPr>
          <a:lstStyle/>
          <a:p>
            <a:r>
              <a:rPr lang="en-US" altLang="zh-CN" sz="2200">
                <a:latin typeface="Lingoes Unicode" panose="020B0604020202020204" charset="-122"/>
                <a:ea typeface="Lingoes Unicode" panose="020B0604020202020204" charset="-122"/>
              </a:rPr>
              <a:t>   </a:t>
            </a:r>
            <a:r>
              <a:rPr lang="en-US" altLang="zh-CN" sz="2200" b="1">
                <a:latin typeface="Lingoes Unicode" panose="020B0604020202020204" charset="-122"/>
                <a:ea typeface="Lingoes Unicode" panose="020B0604020202020204" charset="-122"/>
              </a:rPr>
              <a:t>  </a:t>
            </a:r>
            <a:r>
              <a:rPr lang="en-US" altLang="zh-CN" sz="2600" b="1">
                <a:latin typeface="Lingoes Unicode" panose="020B0604020202020204" charset="-122"/>
                <a:ea typeface="Lingoes Unicode" panose="020B0604020202020204" charset="-122"/>
              </a:rPr>
              <a:t> </a:t>
            </a:r>
            <a:r>
              <a:rPr sz="2600" b="1">
                <a:solidFill>
                  <a:schemeClr val="tx1"/>
                </a:solidFill>
                <a:uFillTx/>
                <a:latin typeface="Times New Roman" panose="02020603050405020304" charset="0"/>
                <a:cs typeface="Times New Roman" panose="02020603050405020304" charset="0"/>
              </a:rPr>
              <a:t>Normally</a:t>
            </a:r>
            <a:r>
              <a:rPr sz="2600">
                <a:solidFill>
                  <a:schemeClr val="tx1"/>
                </a:solidFill>
                <a:uFillTx/>
                <a:latin typeface="Times New Roman" panose="02020603050405020304" charset="0"/>
                <a:cs typeface="Times New Roman" panose="02020603050405020304" charset="0"/>
              </a:rPr>
              <a:t>, towns use rock salt to de-ice streets. The salt lowers water’s freezing point, causing ice to melt (融化). </a:t>
            </a:r>
            <a:r>
              <a:rPr sz="2600" b="1">
                <a:solidFill>
                  <a:schemeClr val="tx1"/>
                </a:solidFill>
                <a:uFillTx/>
                <a:latin typeface="Times New Roman" panose="02020603050405020304" charset="0"/>
                <a:cs typeface="Times New Roman" panose="02020603050405020304" charset="0"/>
              </a:rPr>
              <a:t>But</a:t>
            </a:r>
            <a:r>
              <a:rPr sz="2600">
                <a:solidFill>
                  <a:schemeClr val="tx1"/>
                </a:solidFill>
                <a:uFillTx/>
                <a:latin typeface="Times New Roman" panose="02020603050405020304" charset="0"/>
                <a:cs typeface="Times New Roman" panose="02020603050405020304" charset="0"/>
              </a:rPr>
              <a:t> using cheese brine could help both cheese producers and cities save money, while keeping roads safe. Cheese brine has salt in it, which, like the rock salt, helps lower water’s freezing point.</a:t>
            </a:r>
          </a:p>
        </p:txBody>
      </p:sp>
      <p:sp>
        <p:nvSpPr>
          <p:cNvPr id="2" name="矩形 1"/>
          <p:cNvSpPr/>
          <p:nvPr/>
        </p:nvSpPr>
        <p:spPr>
          <a:xfrm>
            <a:off x="172085" y="2913380"/>
            <a:ext cx="8611870" cy="12204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24. Why can cheese brine help keep winter roads ice-free?</a:t>
            </a:r>
          </a:p>
          <a:p>
            <a:pPr algn="l"/>
            <a:r>
              <a:rPr lang="en-US" altLang="zh-CN" sz="2600" b="1">
                <a:solidFill>
                  <a:schemeClr val="tx1"/>
                </a:solidFill>
                <a:latin typeface="Times New Roman" panose="02020603050405020304" charset="0"/>
                <a:cs typeface="Times New Roman" panose="02020603050405020304" charset="0"/>
              </a:rPr>
              <a:t>  A. It is soft.          			B. It contains salt.         </a:t>
            </a:r>
          </a:p>
          <a:p>
            <a:pPr algn="l"/>
            <a:r>
              <a:rPr lang="en-US" altLang="zh-CN" sz="2600" b="1">
                <a:solidFill>
                  <a:schemeClr val="tx1"/>
                </a:solidFill>
                <a:latin typeface="Times New Roman" panose="02020603050405020304" charset="0"/>
                <a:cs typeface="Times New Roman" panose="02020603050405020304" charset="0"/>
              </a:rPr>
              <a:t>  C. It is warm.		   	D. It has milk in it.</a:t>
            </a:r>
          </a:p>
        </p:txBody>
      </p:sp>
      <p:sp>
        <p:nvSpPr>
          <p:cNvPr id="5" name="矩形 4"/>
          <p:cNvSpPr/>
          <p:nvPr/>
        </p:nvSpPr>
        <p:spPr>
          <a:xfrm>
            <a:off x="198821" y="4412404"/>
            <a:ext cx="7337265" cy="461665"/>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zh-CN" altLang="en-US" sz="2400" b="1" dirty="0"/>
              <a:t>细节理解题，理解文中具体信息，考查逻辑性思维</a:t>
            </a:r>
          </a:p>
        </p:txBody>
      </p:sp>
      <p:sp>
        <p:nvSpPr>
          <p:cNvPr id="6" name="圆角矩形 5"/>
          <p:cNvSpPr/>
          <p:nvPr/>
        </p:nvSpPr>
        <p:spPr>
          <a:xfrm>
            <a:off x="4551680" y="2913380"/>
            <a:ext cx="390652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4286885" y="1055370"/>
            <a:ext cx="351536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a:endCxn id="6" idx="0"/>
          </p:cNvCxnSpPr>
          <p:nvPr/>
        </p:nvCxnSpPr>
        <p:spPr>
          <a:xfrm>
            <a:off x="5997575" y="1457325"/>
            <a:ext cx="507365" cy="1456055"/>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198755" y="1055370"/>
            <a:ext cx="399478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下弧形箭头 13"/>
          <p:cNvSpPr/>
          <p:nvPr/>
        </p:nvSpPr>
        <p:spPr>
          <a:xfrm rot="10560000">
            <a:off x="3223260" y="585470"/>
            <a:ext cx="1454785" cy="514350"/>
          </a:xfrm>
          <a:prstGeom prst="curvedUpArrow">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圆角矩形 14"/>
          <p:cNvSpPr/>
          <p:nvPr/>
        </p:nvSpPr>
        <p:spPr>
          <a:xfrm>
            <a:off x="1179195" y="2238375"/>
            <a:ext cx="2374265" cy="401955"/>
          </a:xfrm>
          <a:prstGeom prst="roundRect">
            <a:avLst/>
          </a:prstGeom>
          <a:noFill/>
          <a:ln w="38100"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p:cNvCxnSpPr>
            <a:endCxn id="17" idx="1"/>
          </p:cNvCxnSpPr>
          <p:nvPr/>
        </p:nvCxnSpPr>
        <p:spPr>
          <a:xfrm>
            <a:off x="2232660" y="2640330"/>
            <a:ext cx="2557780" cy="9175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4790440" y="3356610"/>
            <a:ext cx="263334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72085" y="5153025"/>
            <a:ext cx="8611870" cy="9988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a:t>
            </a:r>
            <a:r>
              <a:rPr lang="zh-CN" altLang="en-US" sz="2600" b="1">
                <a:solidFill>
                  <a:schemeClr val="tx1"/>
                </a:solidFill>
                <a:latin typeface="Times New Roman" panose="02020603050405020304" charset="0"/>
                <a:cs typeface="Times New Roman" panose="02020603050405020304" charset="0"/>
              </a:rPr>
              <a:t>附加</a:t>
            </a:r>
            <a:r>
              <a:rPr lang="en-US" altLang="zh-CN" sz="2600" b="1">
                <a:solidFill>
                  <a:schemeClr val="tx1"/>
                </a:solidFill>
                <a:latin typeface="Times New Roman" panose="02020603050405020304" charset="0"/>
                <a:cs typeface="Times New Roman" panose="02020603050405020304" charset="0"/>
              </a:rPr>
              <a:t>] According to this paragraph, what's cheese brine's </a:t>
            </a:r>
          </a:p>
          <a:p>
            <a:pPr algn="l"/>
            <a:r>
              <a:rPr lang="en-US" altLang="zh-CN" sz="2600" b="1">
                <a:solidFill>
                  <a:schemeClr val="tx1"/>
                </a:solidFill>
                <a:latin typeface="Times New Roman" panose="02020603050405020304" charset="0"/>
                <a:cs typeface="Times New Roman" panose="02020603050405020304" charset="0"/>
              </a:rPr>
              <a:t>           advantage over rock salt in de-icing roads?</a:t>
            </a:r>
          </a:p>
        </p:txBody>
      </p:sp>
      <p:sp>
        <p:nvSpPr>
          <p:cNvPr id="3" name="下弧形箭头 2"/>
          <p:cNvSpPr/>
          <p:nvPr/>
        </p:nvSpPr>
        <p:spPr>
          <a:xfrm rot="18480000">
            <a:off x="2054860" y="1732280"/>
            <a:ext cx="1044575" cy="349885"/>
          </a:xfrm>
          <a:prstGeom prst="curvedUpArrow">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500"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500" fill="hold">
                                          <p:stCondLst>
                                            <p:cond delay="0"/>
                                          </p:stCondLst>
                                        </p:cTn>
                                        <p:tgtEl>
                                          <p:spTgt spid="14"/>
                                        </p:tgtEl>
                                        <p:attrNameLst>
                                          <p:attrName>style.visibility</p:attrName>
                                        </p:attrNameLst>
                                      </p:cBhvr>
                                      <p:to>
                                        <p:strVal val="visible"/>
                                      </p:to>
                                    </p:set>
                                    <p:animEffect transition="in" filter="box(i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500" fill="hold">
                                          <p:stCondLst>
                                            <p:cond delay="0"/>
                                          </p:stCondLst>
                                        </p:cTn>
                                        <p:tgtEl>
                                          <p:spTgt spid="3"/>
                                        </p:tgtEl>
                                        <p:attrNameLst>
                                          <p:attrName>style.visibility</p:attrName>
                                        </p:attrNameLst>
                                      </p:cBhvr>
                                      <p:to>
                                        <p:strVal val="visible"/>
                                      </p:to>
                                    </p:set>
                                    <p:animEffect transition="in" filter="box(in)">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500" fill="hold">
                                          <p:stCondLst>
                                            <p:cond delay="0"/>
                                          </p:stCondLst>
                                        </p:cTn>
                                        <p:tgtEl>
                                          <p:spTgt spid="16"/>
                                        </p:tgtEl>
                                        <p:attrNameLst>
                                          <p:attrName>style.visibility</p:attrName>
                                        </p:attrNameLst>
                                      </p:cBhvr>
                                      <p:to>
                                        <p:strVal val="visible"/>
                                      </p:to>
                                    </p:set>
                                    <p:animEffect transition="in" filter="box(i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500" fill="hold">
                                          <p:stCondLst>
                                            <p:cond delay="0"/>
                                          </p:stCondLst>
                                        </p:cTn>
                                        <p:tgtEl>
                                          <p:spTgt spid="18"/>
                                        </p:tgtEl>
                                        <p:attrNameLst>
                                          <p:attrName>style.visibility</p:attrName>
                                        </p:attrNameLst>
                                      </p:cBhvr>
                                      <p:to>
                                        <p:strVal val="visible"/>
                                      </p:to>
                                    </p:set>
                                    <p:animEffect transition="in" filter="box(in)">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13" grpId="0" bldLvl="0" animBg="1"/>
      <p:bldP spid="14" grpId="0" animBg="1"/>
      <p:bldP spid="15" grpId="0" bldLvl="0" animBg="1"/>
      <p:bldP spid="17" grpId="0" bldLvl="0" animBg="1"/>
      <p:bldP spid="18" grpId="0" animBg="1"/>
      <p:bldP spid="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4" name="文本框 3"/>
          <p:cNvSpPr txBox="1"/>
          <p:nvPr/>
        </p:nvSpPr>
        <p:spPr>
          <a:xfrm>
            <a:off x="172085" y="481965"/>
            <a:ext cx="8667115" cy="3569335"/>
          </a:xfrm>
          <a:prstGeom prst="rect">
            <a:avLst/>
          </a:prstGeom>
          <a:solidFill>
            <a:schemeClr val="accent3">
              <a:lumMod val="20000"/>
              <a:lumOff val="80000"/>
            </a:schemeClr>
          </a:solidFill>
        </p:spPr>
        <p:txBody>
          <a:bodyPr wrap="square" rtlCol="0" anchor="t">
            <a:spAutoFit/>
          </a:bodyPr>
          <a:lstStyle/>
          <a:p>
            <a:r>
              <a:rPr lang="en-US" altLang="zh-CN" sz="2200">
                <a:latin typeface="Lingoes Unicode" panose="020B0604020202020204" charset="-122"/>
                <a:ea typeface="Lingoes Unicode" panose="020B0604020202020204" charset="-122"/>
              </a:rPr>
              <a:t>   </a:t>
            </a:r>
            <a:r>
              <a:rPr lang="en-US" altLang="zh-CN" sz="2200" b="1">
                <a:latin typeface="Lingoes Unicode" panose="020B0604020202020204" charset="-122"/>
                <a:ea typeface="Lingoes Unicode" panose="020B0604020202020204" charset="-122"/>
              </a:rPr>
              <a:t>  </a:t>
            </a:r>
            <a:r>
              <a:rPr lang="en-US" altLang="zh-CN" sz="2600" b="1">
                <a:latin typeface="Lingoes Unicode" panose="020B0604020202020204" charset="-122"/>
                <a:ea typeface="Lingoes Unicode" panose="020B0604020202020204" charset="-122"/>
              </a:rPr>
              <a:t> </a:t>
            </a:r>
            <a:r>
              <a:rPr sz="2000">
                <a:solidFill>
                  <a:schemeClr val="tx1"/>
                </a:solidFill>
                <a:uFillTx/>
                <a:latin typeface="Times New Roman" panose="02020603050405020304" charset="0"/>
                <a:cs typeface="Times New Roman" panose="02020603050405020304" charset="0"/>
              </a:rPr>
              <a:t>Normally, towns use rock salt to de-ice streets. The salt lowers water’s freezing point, causing ice to melt (融化). But using cheese brine could help both cheese producers and cities save money, while keeping roads safe. Cheese brine has salt in it, which, like the rock salt, helps lower water’s freezing point.</a:t>
            </a:r>
          </a:p>
          <a:p>
            <a:r>
              <a:rPr sz="2000">
                <a:solidFill>
                  <a:schemeClr val="tx1"/>
                </a:solidFill>
                <a:uFillTx/>
                <a:latin typeface="Times New Roman" panose="02020603050405020304" charset="0"/>
                <a:cs typeface="Times New Roman" panose="02020603050405020304" charset="0"/>
              </a:rPr>
              <a:t>      </a:t>
            </a:r>
            <a:r>
              <a:rPr sz="2000" b="1">
                <a:solidFill>
                  <a:schemeClr val="tx1"/>
                </a:solidFill>
                <a:uFillTx/>
                <a:latin typeface="Times New Roman" panose="02020603050405020304" charset="0"/>
                <a:cs typeface="Times New Roman" panose="02020603050405020304" charset="0"/>
              </a:rPr>
              <a:t>In addition to saving money, cheese brine could also be a more eco-friendly option.</a:t>
            </a:r>
            <a:r>
              <a:rPr sz="2000">
                <a:solidFill>
                  <a:schemeClr val="tx1"/>
                </a:solidFill>
                <a:uFillTx/>
                <a:latin typeface="Times New Roman" panose="02020603050405020304" charset="0"/>
                <a:cs typeface="Times New Roman" panose="02020603050405020304" charset="0"/>
              </a:rPr>
              <a:t> Many people suspect that all the rock salt used every winter is harming the environment.</a:t>
            </a:r>
            <a:r>
              <a:rPr lang="en-US" sz="2000">
                <a:solidFill>
                  <a:schemeClr val="tx1"/>
                </a:solidFill>
                <a:uFillTx/>
                <a:latin typeface="Times New Roman" panose="02020603050405020304" charset="0"/>
                <a:cs typeface="Times New Roman" panose="02020603050405020304" charset="0"/>
              </a:rPr>
              <a:t>..</a:t>
            </a:r>
            <a:endParaRPr sz="2000">
              <a:solidFill>
                <a:schemeClr val="tx1"/>
              </a:solidFill>
              <a:uFillTx/>
              <a:latin typeface="Times New Roman" panose="02020603050405020304" charset="0"/>
              <a:cs typeface="Times New Roman" panose="02020603050405020304" charset="0"/>
            </a:endParaRPr>
          </a:p>
          <a:p>
            <a:r>
              <a:rPr sz="2000">
                <a:solidFill>
                  <a:schemeClr val="tx1"/>
                </a:solidFill>
                <a:uFillTx/>
                <a:latin typeface="Times New Roman" panose="02020603050405020304" charset="0"/>
                <a:cs typeface="Times New Roman" panose="02020603050405020304" charset="0"/>
              </a:rPr>
              <a:t>     </a:t>
            </a:r>
            <a:r>
              <a:rPr lang="en-US" sz="2000">
                <a:solidFill>
                  <a:schemeClr val="tx1"/>
                </a:solidFill>
                <a:uFillTx/>
                <a:latin typeface="Times New Roman" panose="02020603050405020304" charset="0"/>
                <a:cs typeface="Times New Roman" panose="02020603050405020304" charset="0"/>
              </a:rPr>
              <a:t>The chemical washes off roads and goes into the ground. There it can pollute drinking water, harm plants, and eat away soil. By spreading cheese brine on streets before adding a layer of rock salt, Milwaukee may be able to cut its rock salt use by 30 percent.</a:t>
            </a:r>
          </a:p>
        </p:txBody>
      </p:sp>
      <p:sp>
        <p:nvSpPr>
          <p:cNvPr id="2" name="矩形 1"/>
          <p:cNvSpPr/>
          <p:nvPr/>
        </p:nvSpPr>
        <p:spPr>
          <a:xfrm>
            <a:off x="172085" y="4204970"/>
            <a:ext cx="8611870" cy="19437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25. What is a benefit of using cheese brine on roads?</a:t>
            </a:r>
          </a:p>
          <a:p>
            <a:pPr algn="l"/>
            <a:r>
              <a:rPr lang="en-US" altLang="zh-CN" sz="2600" b="1">
                <a:solidFill>
                  <a:schemeClr val="tx1"/>
                </a:solidFill>
                <a:latin typeface="Times New Roman" panose="02020603050405020304" charset="0"/>
                <a:cs typeface="Times New Roman" panose="02020603050405020304" charset="0"/>
              </a:rPr>
              <a:t>  A. Improving air quality.                  </a:t>
            </a:r>
          </a:p>
          <a:p>
            <a:pPr algn="l"/>
            <a:r>
              <a:rPr lang="en-US" altLang="zh-CN" sz="2600" b="1">
                <a:solidFill>
                  <a:schemeClr val="tx1"/>
                </a:solidFill>
                <a:latin typeface="Times New Roman" panose="02020603050405020304" charset="0"/>
                <a:cs typeface="Times New Roman" panose="02020603050405020304" charset="0"/>
              </a:rPr>
              <a:t>  B. Increasing sales of rock salt.</a:t>
            </a:r>
          </a:p>
          <a:p>
            <a:pPr algn="l"/>
            <a:r>
              <a:rPr lang="en-US" altLang="zh-CN" sz="2600" b="1">
                <a:solidFill>
                  <a:schemeClr val="tx1"/>
                </a:solidFill>
                <a:latin typeface="Times New Roman" panose="02020603050405020304" charset="0"/>
                <a:cs typeface="Times New Roman" panose="02020603050405020304" charset="0"/>
              </a:rPr>
              <a:t>  C. Reducing water pollution.                    </a:t>
            </a:r>
          </a:p>
          <a:p>
            <a:pPr algn="l"/>
            <a:r>
              <a:rPr lang="en-US" altLang="zh-CN" sz="2600" b="1">
                <a:solidFill>
                  <a:schemeClr val="tx1"/>
                </a:solidFill>
                <a:latin typeface="Times New Roman" panose="02020603050405020304" charset="0"/>
                <a:cs typeface="Times New Roman" panose="02020603050405020304" charset="0"/>
              </a:rPr>
              <a:t>  D. Saving the cheese industry.</a:t>
            </a:r>
          </a:p>
        </p:txBody>
      </p:sp>
      <p:sp>
        <p:nvSpPr>
          <p:cNvPr id="5" name="矩形 4"/>
          <p:cNvSpPr/>
          <p:nvPr/>
        </p:nvSpPr>
        <p:spPr>
          <a:xfrm>
            <a:off x="198821" y="6278034"/>
            <a:ext cx="7337265" cy="461665"/>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zh-CN" altLang="en-US" sz="2400" b="1" dirty="0"/>
              <a:t>细节理解题，理解文中具体信息，考查逻辑性思维</a:t>
            </a:r>
          </a:p>
        </p:txBody>
      </p:sp>
      <p:sp>
        <p:nvSpPr>
          <p:cNvPr id="20" name="矩形标注 19"/>
          <p:cNvSpPr/>
          <p:nvPr/>
        </p:nvSpPr>
        <p:spPr>
          <a:xfrm>
            <a:off x="6986270" y="43815"/>
            <a:ext cx="1852930" cy="681355"/>
          </a:xfrm>
          <a:prstGeom prst="wedgeRectCallout">
            <a:avLst>
              <a:gd name="adj1" fmla="val 12097"/>
              <a:gd name="adj2" fmla="val 227446"/>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ts val="2600"/>
              </a:lnSpc>
            </a:pPr>
            <a:r>
              <a:rPr lang="en-US" altLang="zh-CN" sz="2700" b="1">
                <a:solidFill>
                  <a:schemeClr val="tx1">
                    <a:lumMod val="95000"/>
                    <a:lumOff val="5000"/>
                  </a:schemeClr>
                </a:solidFill>
                <a:latin typeface="+mj-lt"/>
                <a:ea typeface="Lingoes Unicode" panose="020B0604020202020204" charset="-122"/>
                <a:cs typeface="+mj-lt"/>
              </a:rPr>
              <a:t>transitional sentence </a:t>
            </a:r>
            <a:r>
              <a:rPr lang="en-US" altLang="zh-CN" sz="2500" b="1">
                <a:solidFill>
                  <a:schemeClr val="tx1">
                    <a:lumMod val="95000"/>
                    <a:lumOff val="5000"/>
                  </a:schemeClr>
                </a:solidFill>
                <a:latin typeface="Lingoes Unicode" panose="020B0604020202020204" charset="-122"/>
                <a:ea typeface="Lingoes Unicode" panose="020B0604020202020204" charset="-122"/>
              </a:rPr>
              <a:t> </a:t>
            </a:r>
            <a:r>
              <a:rPr lang="en-US" altLang="zh-CN" sz="2500" b="1">
                <a:solidFill>
                  <a:schemeClr val="tx1">
                    <a:lumMod val="95000"/>
                    <a:lumOff val="5000"/>
                  </a:schemeClr>
                </a:solidFill>
              </a:rPr>
              <a:t> </a:t>
            </a:r>
          </a:p>
        </p:txBody>
      </p:sp>
      <p:sp>
        <p:nvSpPr>
          <p:cNvPr id="3" name="圆角矩形 2"/>
          <p:cNvSpPr/>
          <p:nvPr/>
        </p:nvSpPr>
        <p:spPr>
          <a:xfrm>
            <a:off x="2099310" y="4231640"/>
            <a:ext cx="114744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2099310" y="1797050"/>
            <a:ext cx="167005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6767195" y="1797050"/>
            <a:ext cx="2016760" cy="401955"/>
          </a:xfrm>
          <a:prstGeom prst="roundRect">
            <a:avLst/>
          </a:prstGeom>
          <a:noFill/>
          <a:ln w="28575"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270510" y="1541145"/>
            <a:ext cx="6749415" cy="15240"/>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54635" y="3356610"/>
            <a:ext cx="4749800" cy="2540"/>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6516370" y="3057525"/>
            <a:ext cx="2002790" cy="11430"/>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537710" y="1233805"/>
            <a:ext cx="3994785" cy="34925"/>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a:off x="3186430" y="1340485"/>
            <a:ext cx="1818005" cy="456565"/>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4500245" y="2199005"/>
            <a:ext cx="3035935" cy="1157605"/>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360680" y="5374640"/>
            <a:ext cx="427672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箭头连接符 26"/>
          <p:cNvCxnSpPr>
            <a:endCxn id="26" idx="0"/>
          </p:cNvCxnSpPr>
          <p:nvPr/>
        </p:nvCxnSpPr>
        <p:spPr>
          <a:xfrm flipH="1">
            <a:off x="2499360" y="2199005"/>
            <a:ext cx="5296535" cy="317563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500" fill="hold">
                                          <p:stCondLst>
                                            <p:cond delay="0"/>
                                          </p:stCondLst>
                                        </p:cTn>
                                        <p:tgtEl>
                                          <p:spTgt spid="23"/>
                                        </p:tgtEl>
                                        <p:attrNameLst>
                                          <p:attrName>style.visibility</p:attrName>
                                        </p:attrNameLst>
                                      </p:cBhvr>
                                      <p:to>
                                        <p:strVal val="visible"/>
                                      </p:to>
                                    </p:set>
                                    <p:animEffect transition="in" filter="box(in)">
                                      <p:cBhvr>
                                        <p:cTn id="28" dur="500"/>
                                        <p:tgtEl>
                                          <p:spTgt spid="23"/>
                                        </p:tgtEl>
                                      </p:cBhvr>
                                    </p:animEffect>
                                  </p:childTnLst>
                                </p:cTn>
                              </p:par>
                              <p:par>
                                <p:cTn id="29" presetID="4" presetClass="entr" presetSubtype="16" fill="hold" nodeType="withEffect">
                                  <p:stCondLst>
                                    <p:cond delay="0"/>
                                  </p:stCondLst>
                                  <p:childTnLst>
                                    <p:set>
                                      <p:cBhvr>
                                        <p:cTn id="30" dur="500" fill="hold">
                                          <p:stCondLst>
                                            <p:cond delay="0"/>
                                          </p:stCondLst>
                                        </p:cTn>
                                        <p:tgtEl>
                                          <p:spTgt spid="19"/>
                                        </p:tgtEl>
                                        <p:attrNameLst>
                                          <p:attrName>style.visibility</p:attrName>
                                        </p:attrNameLst>
                                      </p:cBhvr>
                                      <p:to>
                                        <p:strVal val="visible"/>
                                      </p:to>
                                    </p:set>
                                    <p:animEffect transition="in" filter="box(in)">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500" fill="hold">
                                          <p:stCondLst>
                                            <p:cond delay="0"/>
                                          </p:stCondLst>
                                        </p:cTn>
                                        <p:tgtEl>
                                          <p:spTgt spid="24"/>
                                        </p:tgtEl>
                                        <p:attrNameLst>
                                          <p:attrName>style.visibility</p:attrName>
                                        </p:attrNameLst>
                                      </p:cBhvr>
                                      <p:to>
                                        <p:strVal val="visible"/>
                                      </p:to>
                                    </p:set>
                                    <p:animEffect transition="in" filter="box(in)">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500" fill="hold">
                                          <p:stCondLst>
                                            <p:cond delay="0"/>
                                          </p:stCondLst>
                                        </p:cTn>
                                        <p:tgtEl>
                                          <p:spTgt spid="22"/>
                                        </p:tgtEl>
                                        <p:attrNameLst>
                                          <p:attrName>style.visibility</p:attrName>
                                        </p:attrNameLst>
                                      </p:cBhvr>
                                      <p:to>
                                        <p:strVal val="visible"/>
                                      </p:to>
                                    </p:set>
                                    <p:animEffect transition="in" filter="box(in)">
                                      <p:cBhvr>
                                        <p:cTn id="46" dur="500"/>
                                        <p:tgtEl>
                                          <p:spTgt spid="22"/>
                                        </p:tgtEl>
                                      </p:cBhvr>
                                    </p:animEffect>
                                  </p:childTnLst>
                                </p:cTn>
                              </p:par>
                              <p:par>
                                <p:cTn id="47" presetID="4" presetClass="entr" presetSubtype="16" fill="hold" nodeType="withEffect">
                                  <p:stCondLst>
                                    <p:cond delay="0"/>
                                  </p:stCondLst>
                                  <p:childTnLst>
                                    <p:set>
                                      <p:cBhvr>
                                        <p:cTn id="48" dur="500" fill="hold">
                                          <p:stCondLst>
                                            <p:cond delay="0"/>
                                          </p:stCondLst>
                                        </p:cTn>
                                        <p:tgtEl>
                                          <p:spTgt spid="21"/>
                                        </p:tgtEl>
                                        <p:attrNameLst>
                                          <p:attrName>style.visibility</p:attrName>
                                        </p:attrNameLst>
                                      </p:cBhvr>
                                      <p:to>
                                        <p:strVal val="visible"/>
                                      </p:to>
                                    </p:set>
                                    <p:animEffect transition="in" filter="box(in)">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500" fill="hold">
                                          <p:stCondLst>
                                            <p:cond delay="0"/>
                                          </p:stCondLst>
                                        </p:cTn>
                                        <p:tgtEl>
                                          <p:spTgt spid="25"/>
                                        </p:tgtEl>
                                        <p:attrNameLst>
                                          <p:attrName>style.visibility</p:attrName>
                                        </p:attrNameLst>
                                      </p:cBhvr>
                                      <p:to>
                                        <p:strVal val="visible"/>
                                      </p:to>
                                    </p:set>
                                    <p:animEffect transition="in" filter="box(i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500" fill="hold">
                                          <p:stCondLst>
                                            <p:cond delay="0"/>
                                          </p:stCondLst>
                                        </p:cTn>
                                        <p:tgtEl>
                                          <p:spTgt spid="27"/>
                                        </p:tgtEl>
                                        <p:attrNameLst>
                                          <p:attrName>style.visibility</p:attrName>
                                        </p:attrNameLst>
                                      </p:cBhvr>
                                      <p:to>
                                        <p:strVal val="visible"/>
                                      </p:to>
                                    </p:set>
                                    <p:animEffect transition="in" filter="box(in)">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linds(horizontal)">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0" grpId="0" bldLvl="0" animBg="1"/>
      <p:bldP spid="3" grpId="0" bldLvl="0" animBg="1"/>
      <p:bldP spid="10" grpId="0" bldLvl="0" animBg="1"/>
      <p:bldP spid="11" grpId="0" bldLvl="0" animBg="1"/>
      <p:bldP spid="2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2" name="矩形 1"/>
          <p:cNvSpPr/>
          <p:nvPr/>
        </p:nvSpPr>
        <p:spPr>
          <a:xfrm>
            <a:off x="172085" y="3569335"/>
            <a:ext cx="8611870" cy="24072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26. Milwaukee’s new way to de-ice streets may be an   </a:t>
            </a:r>
          </a:p>
          <a:p>
            <a:pPr algn="l"/>
            <a:r>
              <a:rPr lang="en-US" altLang="zh-CN" sz="2600" b="1">
                <a:solidFill>
                  <a:schemeClr val="tx1"/>
                </a:solidFill>
                <a:latin typeface="Times New Roman" panose="02020603050405020304" charset="0"/>
                <a:cs typeface="Times New Roman" panose="02020603050405020304" charset="0"/>
              </a:rPr>
              <a:t>  example of ______.</a:t>
            </a:r>
          </a:p>
          <a:p>
            <a:pPr algn="l"/>
            <a:r>
              <a:rPr lang="en-US" altLang="zh-CN" sz="2600" b="1">
                <a:solidFill>
                  <a:schemeClr val="tx1"/>
                </a:solidFill>
                <a:latin typeface="Times New Roman" panose="02020603050405020304" charset="0"/>
                <a:cs typeface="Times New Roman" panose="02020603050405020304" charset="0"/>
              </a:rPr>
              <a:t>  A. barking up the wrong tree                   </a:t>
            </a:r>
          </a:p>
          <a:p>
            <a:pPr algn="l"/>
            <a:r>
              <a:rPr lang="en-US" altLang="zh-CN" sz="2600" b="1">
                <a:solidFill>
                  <a:schemeClr val="tx1"/>
                </a:solidFill>
                <a:latin typeface="Times New Roman" panose="02020603050405020304" charset="0"/>
                <a:cs typeface="Times New Roman" panose="02020603050405020304" charset="0"/>
              </a:rPr>
              <a:t>  B. putting the cart before the horse</a:t>
            </a:r>
          </a:p>
          <a:p>
            <a:pPr algn="l"/>
            <a:r>
              <a:rPr lang="en-US" altLang="zh-CN" sz="2600" b="1">
                <a:solidFill>
                  <a:schemeClr val="tx1"/>
                </a:solidFill>
                <a:latin typeface="Times New Roman" panose="02020603050405020304" charset="0"/>
                <a:cs typeface="Times New Roman" panose="02020603050405020304" charset="0"/>
              </a:rPr>
              <a:t>  C. robbing Peter to pay Paul                   </a:t>
            </a:r>
          </a:p>
          <a:p>
            <a:pPr algn="l"/>
            <a:r>
              <a:rPr lang="en-US" altLang="zh-CN" sz="2600" b="1">
                <a:solidFill>
                  <a:schemeClr val="tx1"/>
                </a:solidFill>
                <a:latin typeface="Times New Roman" panose="02020603050405020304" charset="0"/>
                <a:cs typeface="Times New Roman" panose="02020603050405020304" charset="0"/>
              </a:rPr>
              <a:t>  D. killing two birds with one stone</a:t>
            </a:r>
          </a:p>
        </p:txBody>
      </p:sp>
      <p:sp>
        <p:nvSpPr>
          <p:cNvPr id="14" name="矩形 13"/>
          <p:cNvSpPr/>
          <p:nvPr/>
        </p:nvSpPr>
        <p:spPr>
          <a:xfrm>
            <a:off x="172151" y="6069119"/>
            <a:ext cx="8826200" cy="460375"/>
          </a:xfrm>
          <a:prstGeom prst="rect">
            <a:avLst/>
          </a:prstGeom>
          <a:solidFill>
            <a:srgbClr val="4AA44A"/>
          </a:solidFill>
          <a:ln>
            <a:solidFill>
              <a:srgbClr val="4AA44A"/>
            </a:solidFill>
          </a:ln>
        </p:spPr>
        <p:txBody>
          <a:bodyPr wrap="square">
            <a:spAutoFit/>
          </a:bodyPr>
          <a:lstStyle/>
          <a:p>
            <a:pPr marL="342900" indent="-342900">
              <a:buFont typeface="Wingdings" panose="05000000000000000000" pitchFamily="2" charset="2"/>
              <a:buChar char="Ø"/>
            </a:pPr>
            <a:r>
              <a:rPr lang="zh-CN" altLang="en-US" sz="2400" b="1" dirty="0"/>
              <a:t>推理判断题，根据所读内容作出判断和推理，考查抽象思维</a:t>
            </a:r>
          </a:p>
        </p:txBody>
      </p:sp>
      <p:sp>
        <p:nvSpPr>
          <p:cNvPr id="4" name="文本框 3"/>
          <p:cNvSpPr txBox="1"/>
          <p:nvPr/>
        </p:nvSpPr>
        <p:spPr>
          <a:xfrm>
            <a:off x="172085" y="553720"/>
            <a:ext cx="8667115" cy="2922905"/>
          </a:xfrm>
          <a:prstGeom prst="rect">
            <a:avLst/>
          </a:prstGeom>
          <a:solidFill>
            <a:schemeClr val="accent3">
              <a:lumMod val="20000"/>
              <a:lumOff val="80000"/>
            </a:schemeClr>
          </a:solidFill>
        </p:spPr>
        <p:txBody>
          <a:bodyPr wrap="square" rtlCol="0" anchor="t">
            <a:spAutoFit/>
          </a:bodyPr>
          <a:lstStyle/>
          <a:p>
            <a:r>
              <a:rPr lang="en-US" altLang="zh-CN" sz="2200">
                <a:latin typeface="Lingoes Unicode" panose="020B0604020202020204" charset="-122"/>
                <a:ea typeface="Lingoes Unicode" panose="020B0604020202020204" charset="-122"/>
              </a:rPr>
              <a:t>   </a:t>
            </a:r>
            <a:r>
              <a:rPr lang="en-US" altLang="zh-CN" sz="2300" b="1">
                <a:latin typeface="Lingoes Unicode" panose="020B0604020202020204" charset="-122"/>
                <a:ea typeface="Lingoes Unicode" panose="020B0604020202020204" charset="-122"/>
              </a:rPr>
              <a:t>   </a:t>
            </a:r>
            <a:r>
              <a:rPr sz="2300">
                <a:solidFill>
                  <a:schemeClr val="tx1"/>
                </a:solidFill>
                <a:uFillTx/>
                <a:latin typeface="Times New Roman" panose="02020603050405020304" charset="0"/>
                <a:cs typeface="Times New Roman" panose="02020603050405020304" charset="0"/>
              </a:rPr>
              <a:t>Normally, towns use rock salt to de-ice streets. The salt lowers water’s freezing point, causing ice to melt (融化). But using cheese brine could help both cheese producers and cities save money, while keeping roads safe. Cheese brine has salt in it, which, like the rock salt, helps lower water’s freezing point.</a:t>
            </a:r>
          </a:p>
          <a:p>
            <a:r>
              <a:rPr sz="2300">
                <a:solidFill>
                  <a:schemeClr val="tx1"/>
                </a:solidFill>
                <a:uFillTx/>
                <a:latin typeface="Times New Roman" panose="02020603050405020304" charset="0"/>
                <a:cs typeface="Times New Roman" panose="02020603050405020304" charset="0"/>
              </a:rPr>
              <a:t>      </a:t>
            </a:r>
            <a:r>
              <a:rPr sz="2300" b="1">
                <a:solidFill>
                  <a:schemeClr val="tx1"/>
                </a:solidFill>
                <a:uFillTx/>
                <a:latin typeface="Times New Roman" panose="02020603050405020304" charset="0"/>
                <a:cs typeface="Times New Roman" panose="02020603050405020304" charset="0"/>
              </a:rPr>
              <a:t>In addition to saving money, cheese brine could also be a more eco-friendly option.</a:t>
            </a:r>
            <a:r>
              <a:rPr sz="2300">
                <a:solidFill>
                  <a:schemeClr val="tx1"/>
                </a:solidFill>
                <a:uFillTx/>
                <a:latin typeface="Times New Roman" panose="02020603050405020304" charset="0"/>
                <a:cs typeface="Times New Roman" panose="02020603050405020304" charset="0"/>
              </a:rPr>
              <a:t> Many people suspect that all the rock salt used every winter is harming the environment.</a:t>
            </a:r>
            <a:r>
              <a:rPr lang="en-US" sz="2300">
                <a:solidFill>
                  <a:schemeClr val="tx1"/>
                </a:solidFill>
                <a:uFillTx/>
                <a:latin typeface="Times New Roman" panose="02020603050405020304" charset="0"/>
                <a:cs typeface="Times New Roman" panose="02020603050405020304" charset="0"/>
              </a:rPr>
              <a:t>..</a:t>
            </a:r>
            <a:endParaRPr lang="en-US" sz="2000">
              <a:solidFill>
                <a:schemeClr val="tx1"/>
              </a:solidFill>
              <a:uFillTx/>
              <a:latin typeface="Times New Roman" panose="02020603050405020304" charset="0"/>
              <a:cs typeface="Times New Roman" panose="02020603050405020304" charset="0"/>
            </a:endParaRPr>
          </a:p>
        </p:txBody>
      </p:sp>
      <p:sp>
        <p:nvSpPr>
          <p:cNvPr id="10" name="圆角矩形 9"/>
          <p:cNvSpPr/>
          <p:nvPr/>
        </p:nvSpPr>
        <p:spPr>
          <a:xfrm>
            <a:off x="2465705" y="2333625"/>
            <a:ext cx="171259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224790" y="2682240"/>
            <a:ext cx="158496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a:endCxn id="10" idx="0"/>
          </p:cNvCxnSpPr>
          <p:nvPr/>
        </p:nvCxnSpPr>
        <p:spPr>
          <a:xfrm flipH="1">
            <a:off x="3322320" y="1014730"/>
            <a:ext cx="1190625" cy="1318895"/>
          </a:xfrm>
          <a:prstGeom prst="straightConnector1">
            <a:avLst/>
          </a:prstGeom>
          <a:ln w="44450" cmpd="sng">
            <a:solidFill>
              <a:srgbClr val="C0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2703830" y="612775"/>
            <a:ext cx="3515995" cy="401955"/>
          </a:xfrm>
          <a:prstGeom prst="roundRect">
            <a:avLst/>
          </a:prstGeom>
          <a:noFill/>
          <a:ln w="28575"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a:endCxn id="3" idx="0"/>
          </p:cNvCxnSpPr>
          <p:nvPr/>
        </p:nvCxnSpPr>
        <p:spPr>
          <a:xfrm flipH="1">
            <a:off x="1017270" y="1014730"/>
            <a:ext cx="3504565" cy="1667510"/>
          </a:xfrm>
          <a:prstGeom prst="straightConnector1">
            <a:avLst/>
          </a:prstGeom>
          <a:ln w="44450" cmpd="sng">
            <a:solidFill>
              <a:srgbClr val="C0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963295" y="3084195"/>
            <a:ext cx="1376680" cy="257683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H="1">
            <a:off x="2339975" y="2735580"/>
            <a:ext cx="897890" cy="292544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a:off x="4500245" y="1014730"/>
            <a:ext cx="21590" cy="464629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386080" y="5553710"/>
            <a:ext cx="500951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500"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500"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500" fill="hold">
                                          <p:stCondLst>
                                            <p:cond delay="0"/>
                                          </p:stCondLst>
                                        </p:cTn>
                                        <p:tgtEl>
                                          <p:spTgt spid="16"/>
                                        </p:tgtEl>
                                        <p:attrNameLst>
                                          <p:attrName>style.visibility</p:attrName>
                                        </p:attrNameLst>
                                      </p:cBhvr>
                                      <p:to>
                                        <p:strVal val="visible"/>
                                      </p:to>
                                    </p:set>
                                    <p:animEffect transition="in" filter="box(i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500" fill="hold">
                                          <p:stCondLst>
                                            <p:cond delay="0"/>
                                          </p:stCondLst>
                                        </p:cTn>
                                        <p:tgtEl>
                                          <p:spTgt spid="5"/>
                                        </p:tgtEl>
                                        <p:attrNameLst>
                                          <p:attrName>style.visibility</p:attrName>
                                        </p:attrNameLst>
                                      </p:cBhvr>
                                      <p:to>
                                        <p:strVal val="visible"/>
                                      </p:to>
                                    </p:set>
                                    <p:animEffect transition="in" filter="box(in)">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500" fill="hold">
                                          <p:stCondLst>
                                            <p:cond delay="0"/>
                                          </p:stCondLst>
                                        </p:cTn>
                                        <p:tgtEl>
                                          <p:spTgt spid="6"/>
                                        </p:tgtEl>
                                        <p:attrNameLst>
                                          <p:attrName>style.visibility</p:attrName>
                                        </p:attrNameLst>
                                      </p:cBhvr>
                                      <p:to>
                                        <p:strVal val="visible"/>
                                      </p:to>
                                    </p:set>
                                    <p:animEffect transition="in" filter="box(in)">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0" grpId="0" bldLvl="0" animBg="1"/>
      <p:bldP spid="3" grpId="0" bldLvl="0" animBg="1"/>
      <p:bldP spid="12" grpId="0" bldLvl="0" animBg="1"/>
      <p:bldP spid="2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5" name="文本框 4"/>
          <p:cNvSpPr txBox="1"/>
          <p:nvPr/>
        </p:nvSpPr>
        <p:spPr>
          <a:xfrm>
            <a:off x="104140" y="516890"/>
            <a:ext cx="8611870" cy="6292850"/>
          </a:xfrm>
          <a:prstGeom prst="rect">
            <a:avLst/>
          </a:prstGeom>
          <a:solidFill>
            <a:schemeClr val="accent3">
              <a:lumMod val="20000"/>
              <a:lumOff val="80000"/>
            </a:schemeClr>
          </a:solidFill>
        </p:spPr>
        <p:txBody>
          <a:bodyPr wrap="square" rtlCol="0">
            <a:spAutoFit/>
          </a:bodyPr>
          <a:lstStyle/>
          <a:p>
            <a:r>
              <a:rPr lang="en-US" altLang="zh-CN" sz="2600" b="1">
                <a:solidFill>
                  <a:schemeClr val="tx1"/>
                </a:solidFill>
                <a:latin typeface="Times New Roman" panose="02020603050405020304" charset="0"/>
              </a:rPr>
              <a:t>▪</a:t>
            </a:r>
            <a:r>
              <a:rPr lang="en-US" altLang="zh-CN" sz="2600" b="1">
                <a:solidFill>
                  <a:srgbClr val="C00000"/>
                </a:solidFill>
                <a:latin typeface="Times New Roman" panose="02020603050405020304" charset="0"/>
                <a:cs typeface="Times New Roman" panose="02020603050405020304" charset="0"/>
                <a:sym typeface="+mn-ea"/>
              </a:rPr>
              <a:t>barking up the wrong tree: </a:t>
            </a:r>
            <a:endParaRPr lang="en-US" altLang="zh-CN" sz="2600" b="1">
              <a:latin typeface="Times New Roman" panose="02020603050405020304" charset="0"/>
              <a:cs typeface="Times New Roman" panose="02020603050405020304" charset="0"/>
              <a:sym typeface="+mn-ea"/>
            </a:endParaRPr>
          </a:p>
          <a:p>
            <a:r>
              <a:rPr lang="en-US" altLang="zh-CN" sz="2600" b="1">
                <a:latin typeface="Times New Roman" panose="02020603050405020304" charset="0"/>
                <a:cs typeface="Times New Roman" panose="02020603050405020304" charset="0"/>
                <a:sym typeface="+mn-ea"/>
              </a:rPr>
              <a:t>   </a:t>
            </a:r>
            <a:r>
              <a:rPr lang="en-US" altLang="zh-CN" sz="2600" b="1" i="1">
                <a:solidFill>
                  <a:schemeClr val="tx1"/>
                </a:solidFill>
                <a:latin typeface="Times New Roman" panose="02020603050405020304" charset="0"/>
                <a:cs typeface="Times New Roman" panose="02020603050405020304" charset="0"/>
                <a:sym typeface="+mn-ea"/>
              </a:rPr>
              <a:t> to make the wrong choice; to ask the wrong person; to follow the wrong course. </a:t>
            </a:r>
            <a:r>
              <a:rPr lang="en-US" altLang="zh-CN" sz="2600" b="1">
                <a:solidFill>
                  <a:schemeClr val="tx1"/>
                </a:solidFill>
                <a:latin typeface="Times New Roman" panose="02020603050405020304" charset="0"/>
                <a:cs typeface="Times New Roman" panose="02020603050405020304" charset="0"/>
                <a:sym typeface="+mn-ea"/>
              </a:rPr>
              <a:t>  </a:t>
            </a:r>
            <a:r>
              <a:rPr lang="en-US" altLang="zh-CN" sz="2600" b="1">
                <a:solidFill>
                  <a:schemeClr val="tx1">
                    <a:lumMod val="95000"/>
                    <a:lumOff val="5000"/>
                  </a:schemeClr>
                </a:solidFill>
                <a:latin typeface="Times New Roman" panose="02020603050405020304" charset="0"/>
                <a:cs typeface="Times New Roman" panose="02020603050405020304" charset="0"/>
                <a:sym typeface="+mn-ea"/>
              </a:rPr>
              <a:t> </a:t>
            </a:r>
          </a:p>
          <a:p>
            <a:r>
              <a:rPr lang="en-US" altLang="zh-CN" sz="2600" b="1">
                <a:latin typeface="Times New Roman" panose="02020603050405020304" charset="0"/>
                <a:cs typeface="Times New Roman" panose="02020603050405020304" charset="0"/>
                <a:sym typeface="+mn-ea"/>
              </a:rPr>
              <a:t>    e.g. If you think I'll help you cheat, you're definitely </a:t>
            </a:r>
          </a:p>
          <a:p>
            <a:r>
              <a:rPr lang="en-US" altLang="zh-CN" sz="2600" b="1">
                <a:latin typeface="Times New Roman" panose="02020603050405020304" charset="0"/>
                <a:cs typeface="Times New Roman" panose="02020603050405020304" charset="0"/>
                <a:sym typeface="+mn-ea"/>
              </a:rPr>
              <a:t>           barking up the wrong tree!</a:t>
            </a:r>
          </a:p>
          <a:p>
            <a:pPr fontAlgn="auto">
              <a:lnSpc>
                <a:spcPts val="1560"/>
              </a:lnSpc>
            </a:pPr>
            <a:endParaRPr lang="en-US" altLang="zh-CN" sz="2600" b="1">
              <a:latin typeface="Times New Roman" panose="02020603050405020304" charset="0"/>
              <a:cs typeface="Times New Roman" panose="02020603050405020304" charset="0"/>
              <a:sym typeface="+mn-ea"/>
            </a:endParaRPr>
          </a:p>
          <a:p>
            <a:r>
              <a:rPr lang="en-US" altLang="zh-CN" sz="2600" b="1">
                <a:latin typeface="Times New Roman" panose="02020603050405020304" charset="0"/>
                <a:sym typeface="+mn-ea"/>
              </a:rPr>
              <a:t>▪</a:t>
            </a:r>
            <a:r>
              <a:rPr lang="en-US" altLang="zh-CN" sz="2600" b="1">
                <a:solidFill>
                  <a:srgbClr val="C00000"/>
                </a:solidFill>
                <a:latin typeface="Times New Roman" panose="02020603050405020304" charset="0"/>
                <a:cs typeface="Times New Roman" panose="02020603050405020304" charset="0"/>
                <a:sym typeface="+mn-ea"/>
              </a:rPr>
              <a:t>put the cart before the horse</a:t>
            </a:r>
            <a:endParaRPr lang="en-US" altLang="zh-CN" sz="2600" b="1">
              <a:solidFill>
                <a:schemeClr val="tx1"/>
              </a:solidFill>
              <a:latin typeface="Times New Roman" panose="02020603050405020304" charset="0"/>
              <a:cs typeface="Times New Roman" panose="02020603050405020304" charset="0"/>
            </a:endParaRPr>
          </a:p>
          <a:p>
            <a:r>
              <a:rPr lang="en-US" altLang="zh-CN" sz="2600" b="1">
                <a:latin typeface="Times New Roman" panose="02020603050405020304" charset="0"/>
                <a:cs typeface="Times New Roman" panose="02020603050405020304" charset="0"/>
                <a:sym typeface="+mn-ea"/>
              </a:rPr>
              <a:t>  </a:t>
            </a:r>
            <a:r>
              <a:rPr lang="en-US" altLang="zh-CN" sz="2600" b="1" i="1">
                <a:latin typeface="Times New Roman" panose="02020603050405020304" charset="0"/>
                <a:cs typeface="Times New Roman" panose="02020603050405020304" charset="0"/>
                <a:sym typeface="+mn-ea"/>
              </a:rPr>
              <a:t>   to have things in the wrong order</a:t>
            </a:r>
          </a:p>
          <a:p>
            <a:r>
              <a:rPr lang="en-US" altLang="zh-CN" sz="2600" b="1">
                <a:latin typeface="Times New Roman" panose="02020603050405020304" charset="0"/>
                <a:cs typeface="Times New Roman" panose="02020603050405020304" charset="0"/>
                <a:sym typeface="+mn-ea"/>
              </a:rPr>
              <a:t>     e.g. Don’t plan the menu before deciding how many </a:t>
            </a:r>
          </a:p>
          <a:p>
            <a:r>
              <a:rPr lang="en-US" altLang="zh-CN" sz="2600" b="1">
                <a:latin typeface="Times New Roman" panose="02020603050405020304" charset="0"/>
                <a:cs typeface="Times New Roman" panose="02020603050405020304" charset="0"/>
                <a:sym typeface="+mn-ea"/>
              </a:rPr>
              <a:t>            people to invite—it’s like putting the cart before </a:t>
            </a:r>
          </a:p>
          <a:p>
            <a:r>
              <a:rPr lang="en-US" altLang="zh-CN" sz="2600" b="1">
                <a:latin typeface="Times New Roman" panose="02020603050405020304" charset="0"/>
                <a:cs typeface="Times New Roman" panose="02020603050405020304" charset="0"/>
                <a:sym typeface="+mn-ea"/>
              </a:rPr>
              <a:t>            the horse.</a:t>
            </a:r>
          </a:p>
          <a:p>
            <a:r>
              <a:rPr lang="en-US" altLang="zh-CN" sz="2600" b="1">
                <a:latin typeface="Times New Roman" panose="02020603050405020304" charset="0"/>
                <a:sym typeface="+mn-ea"/>
              </a:rPr>
              <a:t>▪</a:t>
            </a:r>
            <a:r>
              <a:rPr lang="en-US" altLang="zh-CN" sz="2600" b="1">
                <a:solidFill>
                  <a:srgbClr val="C00000"/>
                </a:solidFill>
                <a:latin typeface="Times New Roman" panose="02020603050405020304" charset="0"/>
                <a:cs typeface="Times New Roman" panose="02020603050405020304" charset="0"/>
                <a:sym typeface="+mn-ea"/>
              </a:rPr>
              <a:t>rob Peter to pay Paul</a:t>
            </a:r>
            <a:endParaRPr lang="en-US" altLang="zh-CN" sz="2600" b="1">
              <a:latin typeface="Times New Roman" panose="02020603050405020304" charset="0"/>
              <a:cs typeface="Times New Roman" panose="02020603050405020304" charset="0"/>
              <a:sym typeface="+mn-ea"/>
            </a:endParaRPr>
          </a:p>
          <a:p>
            <a:r>
              <a:rPr lang="en-US" altLang="zh-CN" sz="2600" b="1">
                <a:latin typeface="Times New Roman" panose="02020603050405020304" charset="0"/>
                <a:cs typeface="Times New Roman" panose="02020603050405020304" charset="0"/>
                <a:sym typeface="+mn-ea"/>
              </a:rPr>
              <a:t>   </a:t>
            </a:r>
            <a:r>
              <a:rPr lang="en-US" altLang="zh-CN" sz="2600" b="1" i="1">
                <a:latin typeface="Times New Roman" panose="02020603050405020304" charset="0"/>
                <a:cs typeface="Times New Roman" panose="02020603050405020304" charset="0"/>
                <a:sym typeface="+mn-ea"/>
              </a:rPr>
              <a:t> to take or borrow from one in order to give or pay something owed to another.</a:t>
            </a:r>
          </a:p>
          <a:p>
            <a:r>
              <a:rPr lang="en-US" altLang="zh-CN" sz="2600" b="1">
                <a:latin typeface="Times New Roman" panose="02020603050405020304" charset="0"/>
                <a:cs typeface="Times New Roman" panose="02020603050405020304" charset="0"/>
                <a:sym typeface="+mn-ea"/>
              </a:rPr>
              <a:t>    e.g. Never use a credit card to pay a debt—that's just </a:t>
            </a:r>
          </a:p>
          <a:p>
            <a:r>
              <a:rPr lang="en-US" altLang="zh-CN" sz="2600" b="1">
                <a:latin typeface="Times New Roman" panose="02020603050405020304" charset="0"/>
                <a:cs typeface="Times New Roman" panose="02020603050405020304" charset="0"/>
                <a:sym typeface="+mn-ea"/>
              </a:rPr>
              <a:t>           robbing Peter to pay Paul!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graphicFrame>
        <p:nvGraphicFramePr>
          <p:cNvPr id="2" name="表格 1"/>
          <p:cNvGraphicFramePr/>
          <p:nvPr/>
        </p:nvGraphicFramePr>
        <p:xfrm>
          <a:off x="594360" y="1163955"/>
          <a:ext cx="7724140" cy="1365885"/>
        </p:xfrm>
        <a:graphic>
          <a:graphicData uri="http://schemas.openxmlformats.org/drawingml/2006/table">
            <a:tbl>
              <a:tblPr firstRow="1" bandRow="1">
                <a:tableStyleId>{5C22544A-7EE6-4342-B048-85BDC9FD1C3A}</a:tableStyleId>
              </a:tblPr>
              <a:tblGrid>
                <a:gridCol w="1607185">
                  <a:extLst>
                    <a:ext uri="{9D8B030D-6E8A-4147-A177-3AD203B41FA5}">
                      <a16:colId xmlns:a16="http://schemas.microsoft.com/office/drawing/2014/main" val="20000"/>
                    </a:ext>
                  </a:extLst>
                </a:gridCol>
                <a:gridCol w="1658620">
                  <a:extLst>
                    <a:ext uri="{9D8B030D-6E8A-4147-A177-3AD203B41FA5}">
                      <a16:colId xmlns:a16="http://schemas.microsoft.com/office/drawing/2014/main" val="20001"/>
                    </a:ext>
                  </a:extLst>
                </a:gridCol>
                <a:gridCol w="2109470">
                  <a:extLst>
                    <a:ext uri="{9D8B030D-6E8A-4147-A177-3AD203B41FA5}">
                      <a16:colId xmlns:a16="http://schemas.microsoft.com/office/drawing/2014/main" val="20002"/>
                    </a:ext>
                  </a:extLst>
                </a:gridCol>
                <a:gridCol w="2348865">
                  <a:extLst>
                    <a:ext uri="{9D8B030D-6E8A-4147-A177-3AD203B41FA5}">
                      <a16:colId xmlns:a16="http://schemas.microsoft.com/office/drawing/2014/main" val="20003"/>
                    </a:ext>
                  </a:extLst>
                </a:gridCol>
              </a:tblGrid>
              <a:tr h="542925">
                <a:tc>
                  <a:txBody>
                    <a:bodyPr/>
                    <a:lstStyle/>
                    <a:p>
                      <a:pPr algn="ctr">
                        <a:buNone/>
                      </a:pPr>
                      <a:r>
                        <a:rPr lang="zh-CN" altLang="en-US" sz="2400" b="1">
                          <a:solidFill>
                            <a:schemeClr val="tx1"/>
                          </a:solidFill>
                          <a:latin typeface="Times New Roman" panose="02020603050405020304" charset="0"/>
                          <a:ea typeface="+mj-ea"/>
                          <a:cs typeface="+mj-lt"/>
                        </a:rPr>
                        <a:t>位置</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词数</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主题语境</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语篇类型</a:t>
                      </a:r>
                    </a:p>
                  </a:txBody>
                  <a:tcPr>
                    <a:solidFill>
                      <a:schemeClr val="tx2">
                        <a:lumMod val="20000"/>
                        <a:lumOff val="80000"/>
                      </a:schemeClr>
                    </a:solidFill>
                  </a:tcPr>
                </a:tc>
                <a:extLst>
                  <a:ext uri="{0D108BD9-81ED-4DB2-BD59-A6C34878D82A}">
                    <a16:rowId xmlns:a16="http://schemas.microsoft.com/office/drawing/2014/main" val="10000"/>
                  </a:ext>
                </a:extLst>
              </a:tr>
              <a:tr h="457200">
                <a:tc>
                  <a:txBody>
                    <a:bodyPr/>
                    <a:lstStyle/>
                    <a:p>
                      <a:pPr algn="ctr">
                        <a:buNone/>
                      </a:pPr>
                      <a:r>
                        <a:rPr lang="en-US" altLang="zh-CN" sz="2400" b="1">
                          <a:latin typeface="Times New Roman" panose="02020603050405020304" charset="0"/>
                          <a:ea typeface="+mj-ea"/>
                          <a:cs typeface="Times New Roman" panose="02020603050405020304" charset="0"/>
                        </a:rPr>
                        <a:t>C</a:t>
                      </a:r>
                      <a:r>
                        <a:rPr lang="zh-CN" altLang="en-US" sz="2400" b="1">
                          <a:latin typeface="Times New Roman" panose="02020603050405020304" charset="0"/>
                          <a:ea typeface="+mj-ea"/>
                          <a:cs typeface="Times New Roman" panose="02020603050405020304" charset="0"/>
                        </a:rPr>
                        <a:t>篇</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273</a:t>
                      </a:r>
                    </a:p>
                  </a:txBody>
                  <a:tcPr/>
                </a:tc>
                <a:tc>
                  <a:txBody>
                    <a:bodyPr/>
                    <a:lstStyle/>
                    <a:p>
                      <a:pPr algn="ctr">
                        <a:buNone/>
                      </a:pPr>
                      <a:r>
                        <a:rPr lang="zh-CN" altLang="en-US" sz="2400" b="1">
                          <a:latin typeface="Times New Roman" panose="02020603050405020304" charset="0"/>
                          <a:ea typeface="+mj-ea"/>
                          <a:cs typeface="Times New Roman" panose="02020603050405020304" charset="0"/>
                        </a:rPr>
                        <a:t>人与自我</a:t>
                      </a:r>
                    </a:p>
                    <a:p>
                      <a:pPr algn="ctr">
                        <a:buNone/>
                      </a:pPr>
                      <a:endParaRPr lang="zh-CN" altLang="en-US" sz="2400" b="1">
                        <a:latin typeface="Times New Roman" panose="02020603050405020304" charset="0"/>
                        <a:ea typeface="+mj-ea"/>
                        <a:cs typeface="Times New Roman" panose="02020603050405020304" charset="0"/>
                      </a:endParaRPr>
                    </a:p>
                  </a:txBody>
                  <a:tcPr/>
                </a:tc>
                <a:tc>
                  <a:txBody>
                    <a:bodyPr/>
                    <a:lstStyle/>
                    <a:p>
                      <a:pPr algn="ctr">
                        <a:buNone/>
                      </a:pPr>
                      <a:r>
                        <a:rPr lang="zh-CN" altLang="en-US" sz="2400" b="1">
                          <a:latin typeface="Times New Roman" panose="02020603050405020304" charset="0"/>
                          <a:ea typeface="+mj-ea"/>
                          <a:cs typeface="Times New Roman" panose="02020603050405020304" charset="0"/>
                        </a:rPr>
                        <a:t>说明文</a:t>
                      </a:r>
                    </a:p>
                    <a:p>
                      <a:pPr algn="ctr">
                        <a:buNone/>
                      </a:pPr>
                      <a:r>
                        <a:rPr lang="zh-CN" altLang="en-US" sz="2400" b="1">
                          <a:latin typeface="Times New Roman" panose="02020603050405020304" charset="0"/>
                          <a:ea typeface="+mj-ea"/>
                          <a:cs typeface="Times New Roman" panose="02020603050405020304" charset="0"/>
                        </a:rPr>
                        <a:t>（科学研究）</a:t>
                      </a:r>
                    </a:p>
                  </a:txBody>
                  <a:tcPr/>
                </a:tc>
                <a:extLst>
                  <a:ext uri="{0D108BD9-81ED-4DB2-BD59-A6C34878D82A}">
                    <a16:rowId xmlns:a16="http://schemas.microsoft.com/office/drawing/2014/main" val="10001"/>
                  </a:ext>
                </a:extLst>
              </a:tr>
            </a:tbl>
          </a:graphicData>
        </a:graphic>
      </p:graphicFrame>
      <p:sp>
        <p:nvSpPr>
          <p:cNvPr id="3" name="矩形 2"/>
          <p:cNvSpPr/>
          <p:nvPr/>
        </p:nvSpPr>
        <p:spPr>
          <a:xfrm>
            <a:off x="453390" y="2895600"/>
            <a:ext cx="8236585" cy="11791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10000"/>
              </a:lnSpc>
            </a:pPr>
            <a:r>
              <a:rPr lang="en-US" altLang="zh-CN" sz="2900">
                <a:solidFill>
                  <a:schemeClr val="tx1"/>
                </a:solidFill>
                <a:latin typeface="Times New Roman" panose="02020603050405020304" charset="0"/>
                <a:cs typeface="Times New Roman" panose="02020603050405020304" charset="0"/>
              </a:rPr>
              <a:t>      </a:t>
            </a:r>
          </a:p>
          <a:p>
            <a:pPr algn="l" fontAlgn="auto">
              <a:lnSpc>
                <a:spcPct val="110000"/>
              </a:lnSpc>
            </a:pPr>
            <a:r>
              <a:rPr lang="en-US" altLang="zh-CN" sz="2900">
                <a:solidFill>
                  <a:schemeClr val="tx1"/>
                </a:solidFill>
                <a:latin typeface="Times New Roman" panose="02020603050405020304" charset="0"/>
                <a:cs typeface="Times New Roman" panose="02020603050405020304" charset="0"/>
              </a:rPr>
              <a:t>      C</a:t>
            </a:r>
            <a:r>
              <a:rPr lang="zh-CN" altLang="en-US" sz="2800" b="1">
                <a:solidFill>
                  <a:schemeClr val="tx1"/>
                </a:solidFill>
                <a:latin typeface="Times New Roman" panose="02020603050405020304" charset="0"/>
                <a:cs typeface="Times New Roman" panose="02020603050405020304" charset="0"/>
              </a:rPr>
              <a:t>篇是一篇典型的科学研究类说明文</a:t>
            </a:r>
            <a:r>
              <a:rPr lang="zh-CN" altLang="en-US" sz="2800" b="1">
                <a:solidFill>
                  <a:schemeClr val="tx1"/>
                </a:solidFill>
                <a:latin typeface="Times New Roman" panose="02020603050405020304" charset="0"/>
                <a:ea typeface="Lingoes Unicode" panose="020B0604020202020204" charset="-122"/>
                <a:cs typeface="Times New Roman" panose="02020603050405020304" charset="0"/>
              </a:rPr>
              <a:t>。研究发现父亲在孩子的成长中极大地影响孩子毅力的养成。</a:t>
            </a:r>
          </a:p>
          <a:p>
            <a:pPr algn="l" fontAlgn="auto">
              <a:lnSpc>
                <a:spcPct val="110000"/>
              </a:lnSpc>
            </a:pPr>
            <a:r>
              <a:rPr lang="zh-CN" altLang="en-US" sz="2800" b="1">
                <a:solidFill>
                  <a:schemeClr val="tx1"/>
                </a:solidFill>
                <a:latin typeface="Times New Roman" panose="02020603050405020304" charset="0"/>
                <a:ea typeface="Lingoes Unicode" panose="020B0604020202020204" charset="-122"/>
                <a:cs typeface="Times New Roman" panose="02020603050405020304" charset="0"/>
              </a:rPr>
              <a:t>      </a:t>
            </a:r>
            <a:r>
              <a:rPr lang="en-US" altLang="zh-CN" sz="2800" b="1">
                <a:solidFill>
                  <a:schemeClr val="tx1"/>
                </a:solidFill>
                <a:latin typeface="Times New Roman" panose="02020603050405020304" charset="0"/>
                <a:ea typeface="Lingoes Unicode" panose="020B0604020202020204" charset="-122"/>
                <a:cs typeface="Times New Roman" panose="0202060305040502030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左大括号 12"/>
          <p:cNvSpPr/>
          <p:nvPr/>
        </p:nvSpPr>
        <p:spPr>
          <a:xfrm>
            <a:off x="1233170" y="1836420"/>
            <a:ext cx="227965" cy="4517390"/>
          </a:xfrm>
          <a:prstGeom prst="leftBrace">
            <a:avLst/>
          </a:prstGeom>
          <a:ln w="25400" cmpd="sng">
            <a:solidFill>
              <a:srgbClr val="C00000"/>
            </a:solidFill>
            <a:prstDash val="solid"/>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4" name="文本框 3"/>
          <p:cNvSpPr txBox="1"/>
          <p:nvPr/>
        </p:nvSpPr>
        <p:spPr>
          <a:xfrm>
            <a:off x="1468755" y="577850"/>
            <a:ext cx="7494905" cy="6123940"/>
          </a:xfrm>
          <a:prstGeom prst="rect">
            <a:avLst/>
          </a:prstGeom>
          <a:noFill/>
        </p:spPr>
        <p:txBody>
          <a:bodyPr wrap="square" rtlCol="0" anchor="t">
            <a:spAutoFit/>
          </a:bodyPr>
          <a:lstStyle/>
          <a:p>
            <a:r>
              <a:rPr lang="en-US">
                <a:solidFill>
                  <a:schemeClr val="tx1"/>
                </a:solidFill>
                <a:uFillTx/>
                <a:latin typeface="Times New Roman" panose="02020603050405020304" charset="0"/>
                <a:ea typeface="Gulim" panose="020B0600000101010101" charset="-127"/>
                <a:cs typeface="Times New Roman" panose="02020603050405020304" charset="0"/>
              </a:rPr>
              <a:t>     </a:t>
            </a:r>
            <a:r>
              <a:rPr lang="en-US" sz="1700">
                <a:solidFill>
                  <a:schemeClr val="tx1"/>
                </a:solidFill>
                <a:uFillTx/>
                <a:latin typeface="Times New Roman" panose="02020603050405020304" charset="0"/>
                <a:ea typeface="Gulim" panose="020B0600000101010101" charset="-127"/>
                <a:cs typeface="Times New Roman" panose="02020603050405020304" charset="0"/>
              </a:rPr>
              <a:t> </a:t>
            </a:r>
            <a:r>
              <a:rPr sz="1700">
                <a:solidFill>
                  <a:schemeClr val="tx1"/>
                </a:solidFill>
                <a:uFillTx/>
                <a:latin typeface="Times New Roman" panose="02020603050405020304" charset="0"/>
                <a:ea typeface="Gulim" panose="020B0600000101010101" charset="-127"/>
                <a:cs typeface="Times New Roman" panose="02020603050405020304" charset="0"/>
              </a:rPr>
              <a:t>Today’s world is not an easy adjustment for young adults. A key skill set for success is persistence (</a:t>
            </a:r>
            <a:r>
              <a:rPr lang="zh-CN" sz="1700">
                <a:solidFill>
                  <a:schemeClr val="tx1"/>
                </a:solidFill>
                <a:uFillTx/>
                <a:latin typeface="Times New Roman" panose="02020603050405020304" charset="0"/>
                <a:ea typeface="宋体" panose="02010600030101010101" pitchFamily="2" charset="-122"/>
                <a:cs typeface="Times New Roman" panose="02020603050405020304" charset="0"/>
              </a:rPr>
              <a:t>毅力</a:t>
            </a:r>
            <a:r>
              <a:rPr sz="1700">
                <a:solidFill>
                  <a:schemeClr val="tx1"/>
                </a:solidFill>
                <a:uFillTx/>
                <a:latin typeface="Times New Roman" panose="02020603050405020304" charset="0"/>
                <a:ea typeface="Gulim" panose="020B0600000101010101" charset="-127"/>
                <a:cs typeface="Times New Roman" panose="02020603050405020304" charset="0"/>
              </a:rPr>
              <a:t>)，a characteristic that researchers say is heavily influenced by fathers. Researchers from Brigham Young University discovered that fathers are in a unique position to help their adolescent children learn persistence.</a:t>
            </a:r>
          </a:p>
          <a:p>
            <a:r>
              <a:rPr sz="1700">
                <a:solidFill>
                  <a:schemeClr val="tx1"/>
                </a:solidFill>
                <a:uFillTx/>
                <a:latin typeface="Times New Roman" panose="02020603050405020304" charset="0"/>
                <a:ea typeface="Gulim" panose="020B0600000101010101" charset="-127"/>
                <a:cs typeface="Times New Roman" panose="02020603050405020304" charset="0"/>
              </a:rPr>
              <a:t>      BYU professors Laura Padilla-Walker and Randal Day arrived at these findings after following 325 American families over several years. And over time, the persistence gained through fathers led to higher achievement in school.</a:t>
            </a:r>
          </a:p>
          <a:p>
            <a:r>
              <a:rPr sz="1700">
                <a:solidFill>
                  <a:schemeClr val="tx1"/>
                </a:solidFill>
                <a:uFillTx/>
                <a:latin typeface="Times New Roman" panose="02020603050405020304" charset="0"/>
                <a:ea typeface="Gulim" panose="020B0600000101010101" charset="-127"/>
                <a:cs typeface="Times New Roman" panose="02020603050405020304" charset="0"/>
              </a:rPr>
              <a:t>      “There are relatively few studies that stress the unique role of fathers.” Padilla-Walker said. “This research also helps to prove that characteristics such as persistence</a:t>
            </a:r>
            <a:r>
              <a:rPr lang="en-US" sz="1700">
                <a:solidFill>
                  <a:schemeClr val="tx1"/>
                </a:solidFill>
                <a:uFillTx/>
                <a:latin typeface="Times New Roman" panose="02020603050405020304" charset="0"/>
                <a:ea typeface="Gulim" panose="020B0600000101010101" charset="-127"/>
                <a:cs typeface="Times New Roman" panose="02020603050405020304" charset="0"/>
              </a:rPr>
              <a:t>—</a:t>
            </a:r>
            <a:r>
              <a:rPr sz="1700">
                <a:solidFill>
                  <a:schemeClr val="tx1"/>
                </a:solidFill>
                <a:uFillTx/>
                <a:latin typeface="Times New Roman" panose="02020603050405020304" charset="0"/>
                <a:ea typeface="Gulim" panose="020B0600000101010101" charset="-127"/>
                <a:cs typeface="Times New Roman" panose="02020603050405020304" charset="0"/>
              </a:rPr>
              <a:t>which can he taught</a:t>
            </a:r>
            <a:r>
              <a:rPr lang="en-US" sz="1700">
                <a:solidFill>
                  <a:schemeClr val="tx1"/>
                </a:solidFill>
                <a:uFillTx/>
                <a:latin typeface="Times New Roman" panose="02020603050405020304" charset="0"/>
                <a:ea typeface="Gulim" panose="020B0600000101010101" charset="-127"/>
                <a:cs typeface="Times New Roman" panose="02020603050405020304" charset="0"/>
              </a:rPr>
              <a:t>—</a:t>
            </a:r>
            <a:r>
              <a:rPr sz="1700">
                <a:solidFill>
                  <a:schemeClr val="tx1"/>
                </a:solidFill>
                <a:uFillTx/>
                <a:latin typeface="Times New Roman" panose="02020603050405020304" charset="0"/>
                <a:ea typeface="Gulim" panose="020B0600000101010101" charset="-127"/>
                <a:cs typeface="Times New Roman" panose="02020603050405020304" charset="0"/>
              </a:rPr>
              <a:t>are key to a child’s life success.”</a:t>
            </a:r>
          </a:p>
          <a:p>
            <a:r>
              <a:rPr sz="1700">
                <a:solidFill>
                  <a:schemeClr val="tx1"/>
                </a:solidFill>
                <a:uFillTx/>
                <a:latin typeface="Times New Roman" panose="02020603050405020304" charset="0"/>
                <a:ea typeface="Gulim" panose="020B0600000101010101" charset="-127"/>
                <a:cs typeface="Times New Roman" panose="02020603050405020304" charset="0"/>
              </a:rPr>
              <a:t>      Researchers determined that dads need to practice an “authoritative” parenting style. Authoritative parenting is not authoritarian: rigid, demanding or controlling. Rather, an authoritative parenting style includes some of the following characteristics: children feel warmth and love from their father; responsibility and the reasons behind rules are stressed</a:t>
            </a:r>
            <a:r>
              <a:rPr lang="en-US" sz="1700">
                <a:solidFill>
                  <a:schemeClr val="tx1"/>
                </a:solidFill>
                <a:uFillTx/>
                <a:latin typeface="Times New Roman" panose="02020603050405020304" charset="0"/>
                <a:ea typeface="Gulim" panose="020B0600000101010101" charset="-127"/>
                <a:cs typeface="Times New Roman" panose="02020603050405020304" charset="0"/>
              </a:rPr>
              <a:t>;</a:t>
            </a:r>
            <a:r>
              <a:rPr sz="1700">
                <a:solidFill>
                  <a:schemeClr val="tx1"/>
                </a:solidFill>
                <a:uFillTx/>
                <a:latin typeface="Times New Roman" panose="02020603050405020304" charset="0"/>
                <a:ea typeface="Gulim" panose="020B0600000101010101" charset="-127"/>
                <a:cs typeface="Times New Roman" panose="02020603050405020304" charset="0"/>
              </a:rPr>
              <a:t>children are given an appropriate level of autonomy (</a:t>
            </a:r>
            <a:r>
              <a:rPr lang="zh-CN" sz="1700">
                <a:solidFill>
                  <a:schemeClr val="tx1"/>
                </a:solidFill>
                <a:uFillTx/>
                <a:latin typeface="Times New Roman" panose="02020603050405020304" charset="0"/>
                <a:ea typeface="宋体" panose="02010600030101010101" pitchFamily="2" charset="-122"/>
                <a:cs typeface="Times New Roman" panose="02020603050405020304" charset="0"/>
              </a:rPr>
              <a:t>自主权</a:t>
            </a:r>
            <a:r>
              <a:rPr sz="1700">
                <a:solidFill>
                  <a:schemeClr val="tx1"/>
                </a:solidFill>
                <a:uFillTx/>
                <a:latin typeface="Times New Roman" panose="02020603050405020304" charset="0"/>
                <a:ea typeface="Gulim" panose="020B0600000101010101" charset="-127"/>
                <a:cs typeface="Times New Roman" panose="02020603050405020304" charset="0"/>
              </a:rPr>
              <a:t>).</a:t>
            </a:r>
          </a:p>
          <a:p>
            <a:r>
              <a:rPr sz="1700">
                <a:solidFill>
                  <a:schemeClr val="tx1"/>
                </a:solidFill>
                <a:uFillTx/>
                <a:latin typeface="Times New Roman" panose="02020603050405020304" charset="0"/>
                <a:ea typeface="Gulim" panose="020B0600000101010101" charset="-127"/>
                <a:cs typeface="Times New Roman" panose="02020603050405020304" charset="0"/>
              </a:rPr>
              <a:t>      In the study, about 52 percent of the dads exhibited above-average levels of authoritative parenting. A key finding is that over time, children raised by an authoritative father were significantly more likely to develop persistence, which leads to better outcomes in school.</a:t>
            </a:r>
          </a:p>
          <a:p>
            <a:r>
              <a:rPr sz="1700">
                <a:solidFill>
                  <a:schemeClr val="tx1"/>
                </a:solidFill>
                <a:uFillTx/>
                <a:latin typeface="Times New Roman" panose="02020603050405020304" charset="0"/>
                <a:ea typeface="Gulim" panose="020B0600000101010101" charset="-127"/>
                <a:cs typeface="Times New Roman" panose="02020603050405020304" charset="0"/>
              </a:rPr>
              <a:t>      This particular study examined 11 to 14-year-olds living in two-parent homes. Yet the researchers suggest that single parents still may play a role in teaching the benefits of persistence, which is an avenue of future research.</a:t>
            </a:r>
          </a:p>
        </p:txBody>
      </p:sp>
      <p:sp>
        <p:nvSpPr>
          <p:cNvPr id="2" name="矩形 1"/>
          <p:cNvSpPr/>
          <p:nvPr/>
        </p:nvSpPr>
        <p:spPr>
          <a:xfrm>
            <a:off x="1532255" y="1208405"/>
            <a:ext cx="7367270" cy="4591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399655" y="1089025"/>
            <a:ext cx="1051560" cy="389255"/>
          </a:xfrm>
          <a:prstGeom prst="ellipse">
            <a:avLst/>
          </a:prstGeom>
          <a:noFill/>
          <a:ln w="3492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标注 5"/>
          <p:cNvSpPr/>
          <p:nvPr/>
        </p:nvSpPr>
        <p:spPr>
          <a:xfrm>
            <a:off x="5127625" y="117475"/>
            <a:ext cx="2390775" cy="460375"/>
          </a:xfrm>
          <a:prstGeom prst="wedgeRectCallout">
            <a:avLst>
              <a:gd name="adj1" fmla="val -46440"/>
              <a:gd name="adj2" fmla="val 189172"/>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Research result </a:t>
            </a:r>
            <a:r>
              <a:rPr lang="en-US" altLang="zh-CN" sz="2500" b="1">
                <a:solidFill>
                  <a:schemeClr val="tx1">
                    <a:lumMod val="95000"/>
                    <a:lumOff val="5000"/>
                  </a:schemeClr>
                </a:solidFill>
                <a:latin typeface="Lingoes Unicode" panose="020B0604020202020204" charset="-122"/>
                <a:ea typeface="Lingoes Unicode" panose="020B0604020202020204" charset="-122"/>
              </a:rPr>
              <a:t> </a:t>
            </a:r>
            <a:r>
              <a:rPr lang="en-US" altLang="zh-CN" sz="2500" b="1">
                <a:solidFill>
                  <a:schemeClr val="tx1">
                    <a:lumMod val="95000"/>
                    <a:lumOff val="5000"/>
                  </a:schemeClr>
                </a:solidFill>
              </a:rPr>
              <a:t> </a:t>
            </a:r>
          </a:p>
        </p:txBody>
      </p:sp>
      <p:sp>
        <p:nvSpPr>
          <p:cNvPr id="7" name="矩形 6"/>
          <p:cNvSpPr/>
          <p:nvPr/>
        </p:nvSpPr>
        <p:spPr>
          <a:xfrm>
            <a:off x="1468755" y="2465705"/>
            <a:ext cx="7367270" cy="8026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629025" y="2389505"/>
            <a:ext cx="1154430" cy="354965"/>
          </a:xfrm>
          <a:prstGeom prst="ellipse">
            <a:avLst/>
          </a:prstGeom>
          <a:noFill/>
          <a:ln w="3492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标注 9"/>
          <p:cNvSpPr/>
          <p:nvPr/>
        </p:nvSpPr>
        <p:spPr>
          <a:xfrm>
            <a:off x="151765" y="1836420"/>
            <a:ext cx="2390775" cy="460375"/>
          </a:xfrm>
          <a:prstGeom prst="wedgeRectCallout">
            <a:avLst>
              <a:gd name="adj1" fmla="val 48671"/>
              <a:gd name="adj2" fmla="val 94965"/>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Research value </a:t>
            </a:r>
            <a:r>
              <a:rPr lang="en-US" altLang="zh-CN" sz="2500" b="1">
                <a:solidFill>
                  <a:schemeClr val="tx1">
                    <a:lumMod val="95000"/>
                    <a:lumOff val="5000"/>
                  </a:schemeClr>
                </a:solidFill>
                <a:latin typeface="Lingoes Unicode" panose="020B0604020202020204" charset="-122"/>
                <a:ea typeface="Lingoes Unicode" panose="020B0604020202020204" charset="-122"/>
              </a:rPr>
              <a:t> </a:t>
            </a:r>
            <a:r>
              <a:rPr lang="en-US" altLang="zh-CN" sz="2500" b="1">
                <a:solidFill>
                  <a:schemeClr val="tx1">
                    <a:lumMod val="95000"/>
                    <a:lumOff val="5000"/>
                  </a:schemeClr>
                </a:solidFill>
              </a:rPr>
              <a:t> </a:t>
            </a:r>
          </a:p>
        </p:txBody>
      </p:sp>
      <p:sp>
        <p:nvSpPr>
          <p:cNvPr id="11" name="矩形 10"/>
          <p:cNvSpPr/>
          <p:nvPr/>
        </p:nvSpPr>
        <p:spPr>
          <a:xfrm>
            <a:off x="4569460" y="5791200"/>
            <a:ext cx="4044950" cy="30099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标注 11"/>
          <p:cNvSpPr/>
          <p:nvPr/>
        </p:nvSpPr>
        <p:spPr>
          <a:xfrm>
            <a:off x="2542540" y="5081270"/>
            <a:ext cx="2585085" cy="460375"/>
          </a:xfrm>
          <a:prstGeom prst="wedgeRectCallout">
            <a:avLst>
              <a:gd name="adj1" fmla="val 48671"/>
              <a:gd name="adj2" fmla="val 94965"/>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Research subject </a:t>
            </a:r>
            <a:r>
              <a:rPr lang="en-US" altLang="zh-CN" sz="2500" b="1">
                <a:solidFill>
                  <a:schemeClr val="tx1">
                    <a:lumMod val="95000"/>
                    <a:lumOff val="5000"/>
                  </a:schemeClr>
                </a:solidFill>
                <a:latin typeface="Lingoes Unicode" panose="020B0604020202020204" charset="-122"/>
                <a:ea typeface="Lingoes Unicode" panose="020B0604020202020204" charset="-122"/>
              </a:rPr>
              <a:t> </a:t>
            </a:r>
            <a:r>
              <a:rPr lang="en-US" altLang="zh-CN" sz="2500" b="1">
                <a:solidFill>
                  <a:schemeClr val="tx1">
                    <a:lumMod val="95000"/>
                    <a:lumOff val="5000"/>
                  </a:schemeClr>
                </a:solidFill>
              </a:rPr>
              <a:t> </a:t>
            </a:r>
          </a:p>
        </p:txBody>
      </p:sp>
      <p:sp>
        <p:nvSpPr>
          <p:cNvPr id="15" name="文本框 14"/>
          <p:cNvSpPr txBox="1"/>
          <p:nvPr/>
        </p:nvSpPr>
        <p:spPr>
          <a:xfrm>
            <a:off x="1270" y="3711575"/>
            <a:ext cx="1467485" cy="906780"/>
          </a:xfrm>
          <a:prstGeom prst="rect">
            <a:avLst/>
          </a:prstGeom>
          <a:solidFill>
            <a:schemeClr val="accent3">
              <a:lumMod val="20000"/>
              <a:lumOff val="80000"/>
            </a:schemeClr>
          </a:solidFill>
        </p:spPr>
        <p:txBody>
          <a:bodyPr wrap="square" rtlCol="0" anchor="t">
            <a:spAutoFit/>
          </a:bodyPr>
          <a:lstStyle/>
          <a:p>
            <a:pPr algn="ctr" fontAlgn="auto">
              <a:lnSpc>
                <a:spcPts val="3180"/>
              </a:lnSpc>
            </a:pPr>
            <a:r>
              <a:rPr lang="en-US" altLang="zh-CN" sz="2100" b="1" u="sng" spc="-100">
                <a:solidFill>
                  <a:srgbClr val="C00000"/>
                </a:solidFill>
                <a:effectLst>
                  <a:outerShdw blurRad="38100" dist="38100" dir="2700000" algn="tl">
                    <a:srgbClr val="000000">
                      <a:alpha val="43137"/>
                    </a:srgbClr>
                  </a:outerShdw>
                </a:effectLst>
                <a:uFillTx/>
                <a:latin typeface="Gulim" panose="020B0600000101010101" charset="-127"/>
                <a:ea typeface="Gulim" panose="020B0600000101010101" charset="-127"/>
                <a:cs typeface="Gulim" panose="020B0600000101010101" charset="-127"/>
              </a:rPr>
              <a:t>Detailed information</a:t>
            </a:r>
            <a:endParaRPr lang="en-US" sz="2100" b="1" spc="-100">
              <a:solidFill>
                <a:schemeClr val="tx1"/>
              </a:solidFill>
              <a:uFillTx/>
              <a:latin typeface="Gulim" panose="020B0600000101010101" charset="-127"/>
              <a:ea typeface="Gulim" panose="020B0600000101010101" charset="-127"/>
              <a:cs typeface="Gulim" panose="020B0600000101010101" charset="-127"/>
            </a:endParaRPr>
          </a:p>
        </p:txBody>
      </p:sp>
      <p:sp>
        <p:nvSpPr>
          <p:cNvPr id="16" name="椭圆 15"/>
          <p:cNvSpPr/>
          <p:nvPr/>
        </p:nvSpPr>
        <p:spPr>
          <a:xfrm>
            <a:off x="3891915" y="2689225"/>
            <a:ext cx="1052830" cy="354965"/>
          </a:xfrm>
          <a:prstGeom prst="ellipse">
            <a:avLst/>
          </a:prstGeom>
          <a:noFill/>
          <a:ln w="3492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500"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500"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500"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500" fill="hold">
                                          <p:stCondLst>
                                            <p:cond delay="0"/>
                                          </p:stCondLst>
                                        </p:cTn>
                                        <p:tgtEl>
                                          <p:spTgt spid="16"/>
                                        </p:tgtEl>
                                        <p:attrNameLst>
                                          <p:attrName>style.visibility</p:attrName>
                                        </p:attrNameLst>
                                      </p:cBhvr>
                                      <p:to>
                                        <p:strVal val="visible"/>
                                      </p:to>
                                    </p:set>
                                    <p:animEffect transition="in" filter="box(i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bldLvl="0" animBg="1"/>
      <p:bldP spid="5" grpId="0" animBg="1"/>
      <p:bldP spid="6" grpId="0" bldLvl="0" animBg="1"/>
      <p:bldP spid="7" grpId="0" bldLvl="0" animBg="1"/>
      <p:bldP spid="8" grpId="0" bldLvl="0" animBg="1"/>
      <p:bldP spid="10" grpId="0" bldLvl="0" animBg="1"/>
      <p:bldP spid="11" grpId="0" bldLvl="0" animBg="1"/>
      <p:bldP spid="12" grpId="0" bldLvl="0" animBg="1"/>
      <p:bldP spid="15" grpId="0" bldLvl="0" animBg="1"/>
      <p:bldP spid="1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260985" y="850900"/>
            <a:ext cx="8790305" cy="1691640"/>
          </a:xfrm>
          <a:prstGeom prst="rect">
            <a:avLst/>
          </a:prstGeom>
          <a:solidFill>
            <a:schemeClr val="accent3">
              <a:lumMod val="20000"/>
              <a:lumOff val="80000"/>
            </a:schemeClr>
          </a:solidFill>
        </p:spPr>
        <p:txBody>
          <a:bodyPr wrap="square" rtlCol="0" anchor="t">
            <a:spAutoFit/>
          </a:bodyPr>
          <a:lstStyle/>
          <a:p>
            <a:r>
              <a:rPr lang="en-US" altLang="zh-CN" sz="2600">
                <a:latin typeface="Lingoes Unicode" panose="020B0604020202020204" charset="-122"/>
                <a:ea typeface="Lingoes Unicode" panose="020B0604020202020204" charset="-122"/>
              </a:rPr>
              <a:t>   </a:t>
            </a:r>
            <a:r>
              <a:rPr lang="en-US" altLang="zh-CN" sz="2600" b="1">
                <a:latin typeface="Lingoes Unicode" panose="020B0604020202020204" charset="-122"/>
                <a:ea typeface="Lingoes Unicode" panose="020B0604020202020204" charset="-122"/>
              </a:rPr>
              <a:t>   </a:t>
            </a:r>
            <a:r>
              <a:rPr sz="2600">
                <a:solidFill>
                  <a:schemeClr val="tx1"/>
                </a:solidFill>
                <a:uFillTx/>
                <a:latin typeface="Times New Roman" panose="02020603050405020304" charset="0"/>
                <a:cs typeface="Times New Roman" panose="02020603050405020304" charset="0"/>
              </a:rPr>
              <a:t>“There are relatively few studies that stress the unique role of fathers.” Padilla-Walker said. “This research also helps to prove that characteristics such as persistence</a:t>
            </a:r>
            <a:r>
              <a:rPr lang="en-US" sz="2600">
                <a:solidFill>
                  <a:schemeClr val="tx1"/>
                </a:solidFill>
                <a:uFillTx/>
                <a:latin typeface="Times New Roman" panose="02020603050405020304" charset="0"/>
                <a:cs typeface="Times New Roman" panose="02020603050405020304" charset="0"/>
              </a:rPr>
              <a:t>—</a:t>
            </a:r>
            <a:r>
              <a:rPr sz="2600">
                <a:solidFill>
                  <a:schemeClr val="tx1"/>
                </a:solidFill>
                <a:uFillTx/>
                <a:latin typeface="Times New Roman" panose="02020603050405020304" charset="0"/>
                <a:cs typeface="Times New Roman" panose="02020603050405020304" charset="0"/>
              </a:rPr>
              <a:t>which can he taught</a:t>
            </a:r>
            <a:r>
              <a:rPr lang="en-US" sz="2600">
                <a:solidFill>
                  <a:schemeClr val="tx1"/>
                </a:solidFill>
                <a:uFillTx/>
                <a:latin typeface="Times New Roman" panose="02020603050405020304" charset="0"/>
                <a:cs typeface="Times New Roman" panose="02020603050405020304" charset="0"/>
              </a:rPr>
              <a:t>—</a:t>
            </a:r>
            <a:r>
              <a:rPr sz="2600">
                <a:solidFill>
                  <a:schemeClr val="tx1"/>
                </a:solidFill>
                <a:uFillTx/>
                <a:latin typeface="Times New Roman" panose="02020603050405020304" charset="0"/>
                <a:cs typeface="Times New Roman" panose="02020603050405020304" charset="0"/>
              </a:rPr>
              <a:t>are key to a child’s life success.”</a:t>
            </a:r>
          </a:p>
        </p:txBody>
      </p:sp>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2" name="矩形 1"/>
          <p:cNvSpPr/>
          <p:nvPr/>
        </p:nvSpPr>
        <p:spPr>
          <a:xfrm>
            <a:off x="260985" y="2907030"/>
            <a:ext cx="8611870" cy="2025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27.What is special about the RYU professors’ study?</a:t>
            </a:r>
          </a:p>
          <a:p>
            <a:pPr algn="l"/>
            <a:r>
              <a:rPr lang="en-US" altLang="zh-CN" sz="2600" b="1">
                <a:solidFill>
                  <a:schemeClr val="tx1"/>
                </a:solidFill>
                <a:latin typeface="Times New Roman" panose="02020603050405020304" charset="0"/>
                <a:cs typeface="Times New Roman" panose="02020603050405020304" charset="0"/>
              </a:rPr>
              <a:t>  A. It centered on fathers’ role in parenting.</a:t>
            </a:r>
          </a:p>
          <a:p>
            <a:pPr algn="l"/>
            <a:r>
              <a:rPr lang="en-US" altLang="zh-CN" sz="2600" b="1">
                <a:solidFill>
                  <a:schemeClr val="tx1"/>
                </a:solidFill>
                <a:latin typeface="Times New Roman" panose="02020603050405020304" charset="0"/>
                <a:cs typeface="Times New Roman" panose="02020603050405020304" charset="0"/>
              </a:rPr>
              <a:t>  B. It was based on a number of large families.</a:t>
            </a:r>
          </a:p>
          <a:p>
            <a:pPr algn="l"/>
            <a:r>
              <a:rPr lang="en-US" altLang="zh-CN" sz="2600" b="1">
                <a:solidFill>
                  <a:schemeClr val="tx1"/>
                </a:solidFill>
                <a:latin typeface="Times New Roman" panose="02020603050405020304" charset="0"/>
                <a:cs typeface="Times New Roman" panose="02020603050405020304" charset="0"/>
              </a:rPr>
              <a:t>  C. It analyzed different kinds of parenting styles.</a:t>
            </a:r>
          </a:p>
          <a:p>
            <a:pPr algn="l"/>
            <a:r>
              <a:rPr lang="en-US" altLang="zh-CN" sz="2600" b="1">
                <a:solidFill>
                  <a:schemeClr val="tx1"/>
                </a:solidFill>
                <a:latin typeface="Times New Roman" panose="02020603050405020304" charset="0"/>
                <a:cs typeface="Times New Roman" panose="02020603050405020304" charset="0"/>
              </a:rPr>
              <a:t>  D. It aimed to improve kids，achievement in school.</a:t>
            </a:r>
          </a:p>
        </p:txBody>
      </p:sp>
      <p:sp>
        <p:nvSpPr>
          <p:cNvPr id="5" name="矩形 4"/>
          <p:cNvSpPr/>
          <p:nvPr/>
        </p:nvSpPr>
        <p:spPr>
          <a:xfrm>
            <a:off x="261051" y="5245524"/>
            <a:ext cx="7337265" cy="461665"/>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zh-CN" altLang="en-US" sz="2400" b="1" dirty="0"/>
              <a:t>细节理解题，理解文中具体信息，考查逻辑性思维</a:t>
            </a:r>
          </a:p>
        </p:txBody>
      </p:sp>
      <p:sp>
        <p:nvSpPr>
          <p:cNvPr id="10" name="圆角矩形 9"/>
          <p:cNvSpPr/>
          <p:nvPr/>
        </p:nvSpPr>
        <p:spPr>
          <a:xfrm>
            <a:off x="1876425" y="2964815"/>
            <a:ext cx="106108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2319020" y="911225"/>
            <a:ext cx="296037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p:cNvCxnSpPr>
            <a:endCxn id="10" idx="0"/>
          </p:cNvCxnSpPr>
          <p:nvPr/>
        </p:nvCxnSpPr>
        <p:spPr>
          <a:xfrm flipH="1">
            <a:off x="2407285" y="1313180"/>
            <a:ext cx="1268730" cy="1651635"/>
          </a:xfrm>
          <a:prstGeom prst="straightConnector1">
            <a:avLst/>
          </a:prstGeom>
          <a:ln w="317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圆角矩形 18"/>
          <p:cNvSpPr/>
          <p:nvPr/>
        </p:nvSpPr>
        <p:spPr>
          <a:xfrm>
            <a:off x="5831205" y="911225"/>
            <a:ext cx="289623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260985" y="1313180"/>
            <a:ext cx="146558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656580" y="958215"/>
            <a:ext cx="1154430" cy="354965"/>
          </a:xfrm>
          <a:prstGeom prst="ellipse">
            <a:avLst/>
          </a:prstGeom>
          <a:noFill/>
          <a:ln w="34925"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63955" y="3366135"/>
            <a:ext cx="1773555" cy="436880"/>
          </a:xfrm>
          <a:prstGeom prst="ellipse">
            <a:avLst/>
          </a:prstGeom>
          <a:noFill/>
          <a:ln w="34925"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箭头连接符 22"/>
          <p:cNvCxnSpPr>
            <a:endCxn id="22" idx="0"/>
          </p:cNvCxnSpPr>
          <p:nvPr/>
        </p:nvCxnSpPr>
        <p:spPr>
          <a:xfrm flipH="1">
            <a:off x="2051050" y="1313180"/>
            <a:ext cx="4179570" cy="2052955"/>
          </a:xfrm>
          <a:prstGeom prst="straightConnector1">
            <a:avLst/>
          </a:prstGeom>
          <a:ln w="3175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500"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500" fill="hold">
                                          <p:stCondLst>
                                            <p:cond delay="0"/>
                                          </p:stCondLst>
                                        </p:cTn>
                                        <p:tgtEl>
                                          <p:spTgt spid="19"/>
                                        </p:tgtEl>
                                        <p:attrNameLst>
                                          <p:attrName>style.visibility</p:attrName>
                                        </p:attrNameLst>
                                      </p:cBhvr>
                                      <p:to>
                                        <p:strVal val="visible"/>
                                      </p:to>
                                    </p:set>
                                    <p:animEffect transition="in" filter="box(in)">
                                      <p:cBhvr>
                                        <p:cTn id="28" dur="500"/>
                                        <p:tgtEl>
                                          <p:spTgt spid="19"/>
                                        </p:tgtEl>
                                      </p:cBhvr>
                                    </p:animEffect>
                                  </p:childTnLst>
                                </p:cTn>
                              </p:par>
                              <p:par>
                                <p:cTn id="29" presetID="4" presetClass="entr" presetSubtype="16" fill="hold" grpId="0" nodeType="withEffect">
                                  <p:stCondLst>
                                    <p:cond delay="0"/>
                                  </p:stCondLst>
                                  <p:childTnLst>
                                    <p:set>
                                      <p:cBhvr>
                                        <p:cTn id="30" dur="500" fill="hold">
                                          <p:stCondLst>
                                            <p:cond delay="0"/>
                                          </p:stCondLst>
                                        </p:cTn>
                                        <p:tgtEl>
                                          <p:spTgt spid="20"/>
                                        </p:tgtEl>
                                        <p:attrNameLst>
                                          <p:attrName>style.visibility</p:attrName>
                                        </p:attrNameLst>
                                      </p:cBhvr>
                                      <p:to>
                                        <p:strVal val="visible"/>
                                      </p:to>
                                    </p:set>
                                    <p:animEffect transition="in" filter="box(in)">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500" fill="hold">
                                          <p:stCondLst>
                                            <p:cond delay="0"/>
                                          </p:stCondLst>
                                        </p:cTn>
                                        <p:tgtEl>
                                          <p:spTgt spid="21"/>
                                        </p:tgtEl>
                                        <p:attrNameLst>
                                          <p:attrName>style.visibility</p:attrName>
                                        </p:attrNameLst>
                                      </p:cBhvr>
                                      <p:to>
                                        <p:strVal val="visible"/>
                                      </p:to>
                                    </p:set>
                                    <p:animEffect transition="in" filter="box(i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500" fill="hold">
                                          <p:stCondLst>
                                            <p:cond delay="0"/>
                                          </p:stCondLst>
                                        </p:cTn>
                                        <p:tgtEl>
                                          <p:spTgt spid="22"/>
                                        </p:tgtEl>
                                        <p:attrNameLst>
                                          <p:attrName>style.visibility</p:attrName>
                                        </p:attrNameLst>
                                      </p:cBhvr>
                                      <p:to>
                                        <p:strVal val="visible"/>
                                      </p:to>
                                    </p:set>
                                    <p:animEffect transition="in" filter="box(in)">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500" fill="hold">
                                          <p:stCondLst>
                                            <p:cond delay="0"/>
                                          </p:stCondLst>
                                        </p:cTn>
                                        <p:tgtEl>
                                          <p:spTgt spid="23"/>
                                        </p:tgtEl>
                                        <p:attrNameLst>
                                          <p:attrName>style.visibility</p:attrName>
                                        </p:attrNameLst>
                                      </p:cBhvr>
                                      <p:to>
                                        <p:strVal val="visible"/>
                                      </p:to>
                                    </p:set>
                                    <p:animEffect transition="in" filter="box(in)">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 grpId="0" bldLvl="0" animBg="1"/>
      <p:bldP spid="11" grpId="0" bldLvl="0" animBg="1"/>
      <p:bldP spid="19" grpId="0" animBg="1"/>
      <p:bldP spid="20" grpId="0" animBg="1"/>
      <p:bldP spid="21" grpId="0" bldLvl="0" animBg="1"/>
      <p:bldP spid="2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4" name="文本框 3"/>
          <p:cNvSpPr txBox="1"/>
          <p:nvPr/>
        </p:nvSpPr>
        <p:spPr>
          <a:xfrm>
            <a:off x="260985" y="638175"/>
            <a:ext cx="8790305" cy="2707005"/>
          </a:xfrm>
          <a:prstGeom prst="rect">
            <a:avLst/>
          </a:prstGeom>
          <a:solidFill>
            <a:schemeClr val="accent3">
              <a:lumMod val="20000"/>
              <a:lumOff val="80000"/>
            </a:schemeClr>
          </a:solidFill>
        </p:spPr>
        <p:txBody>
          <a:bodyPr wrap="square" rtlCol="0" anchor="t">
            <a:spAutoFit/>
          </a:bodyPr>
          <a:lstStyle/>
          <a:p>
            <a:r>
              <a:rPr lang="en-US" altLang="zh-CN" sz="2600">
                <a:latin typeface="Lingoes Unicode" panose="020B0604020202020204" charset="-122"/>
                <a:ea typeface="Lingoes Unicode" panose="020B0604020202020204" charset="-122"/>
              </a:rPr>
              <a:t>   </a:t>
            </a:r>
            <a:r>
              <a:rPr lang="en-US" altLang="zh-CN" sz="2600" b="1">
                <a:latin typeface="Lingoes Unicode" panose="020B0604020202020204" charset="-122"/>
                <a:ea typeface="Lingoes Unicode" panose="020B0604020202020204" charset="-122"/>
              </a:rPr>
              <a:t>   </a:t>
            </a:r>
            <a:r>
              <a:rPr sz="2400">
                <a:solidFill>
                  <a:schemeClr val="tx1"/>
                </a:solidFill>
                <a:uFillTx/>
                <a:latin typeface="Times New Roman" panose="02020603050405020304" charset="0"/>
                <a:cs typeface="Times New Roman" panose="02020603050405020304" charset="0"/>
              </a:rPr>
              <a:t>Researchers determined that dads need to practice an “authoritative” parenting style. Authoritative parenting is not authoritarian: rigid, demanding or controlling. Rather, an authoritative parenting style includes some of the following characteristics: children feel warmth and love from their father; responsibility and the reasons behind rules are stressed； children are given an appropriate level of autonomy (自主权).</a:t>
            </a:r>
          </a:p>
        </p:txBody>
      </p:sp>
      <p:sp>
        <p:nvSpPr>
          <p:cNvPr id="2" name="矩形 1"/>
          <p:cNvSpPr/>
          <p:nvPr/>
        </p:nvSpPr>
        <p:spPr>
          <a:xfrm>
            <a:off x="260985" y="3582035"/>
            <a:ext cx="8611870" cy="16516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28. What would an authoritative father do when raising his </a:t>
            </a:r>
          </a:p>
          <a:p>
            <a:pPr algn="l"/>
            <a:r>
              <a:rPr lang="en-US" altLang="zh-CN" sz="2600" b="1">
                <a:solidFill>
                  <a:schemeClr val="tx1"/>
                </a:solidFill>
                <a:latin typeface="Times New Roman" panose="02020603050405020304" charset="0"/>
                <a:cs typeface="Times New Roman" panose="02020603050405020304" charset="0"/>
              </a:rPr>
              <a:t>    children?</a:t>
            </a:r>
          </a:p>
          <a:p>
            <a:pPr algn="l"/>
            <a:r>
              <a:rPr lang="en-US" altLang="zh-CN" sz="2600" b="1">
                <a:solidFill>
                  <a:schemeClr val="tx1"/>
                </a:solidFill>
                <a:latin typeface="Times New Roman" panose="02020603050405020304" charset="0"/>
                <a:cs typeface="Times New Roman" panose="02020603050405020304" charset="0"/>
              </a:rPr>
              <a:t>  A. Ignore their demands.       B. Make decisions for them.</a:t>
            </a:r>
          </a:p>
          <a:p>
            <a:pPr algn="l"/>
            <a:r>
              <a:rPr lang="en-US" altLang="zh-CN" sz="2600" b="1">
                <a:solidFill>
                  <a:schemeClr val="tx1"/>
                </a:solidFill>
                <a:latin typeface="Times New Roman" panose="02020603050405020304" charset="0"/>
                <a:cs typeface="Times New Roman" panose="02020603050405020304" charset="0"/>
              </a:rPr>
              <a:t>  C. Control their behaviors.   D. Explain the rules to them.</a:t>
            </a:r>
          </a:p>
        </p:txBody>
      </p:sp>
      <p:sp>
        <p:nvSpPr>
          <p:cNvPr id="5" name="矩形 4"/>
          <p:cNvSpPr/>
          <p:nvPr/>
        </p:nvSpPr>
        <p:spPr>
          <a:xfrm>
            <a:off x="261051" y="5460789"/>
            <a:ext cx="7337265" cy="461665"/>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zh-CN" altLang="en-US" sz="2400" b="1" dirty="0"/>
              <a:t>细节理解题，理解文中具体信息，考查逻辑性思维</a:t>
            </a:r>
          </a:p>
        </p:txBody>
      </p:sp>
      <p:sp>
        <p:nvSpPr>
          <p:cNvPr id="3" name="圆角矩形 2"/>
          <p:cNvSpPr/>
          <p:nvPr/>
        </p:nvSpPr>
        <p:spPr>
          <a:xfrm>
            <a:off x="2600325" y="3582035"/>
            <a:ext cx="3318510" cy="46101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972810" y="1366520"/>
            <a:ext cx="3079115" cy="46101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a:endCxn id="3" idx="0"/>
          </p:cNvCxnSpPr>
          <p:nvPr/>
        </p:nvCxnSpPr>
        <p:spPr>
          <a:xfrm flipH="1">
            <a:off x="4259580" y="1827530"/>
            <a:ext cx="3338830" cy="1754505"/>
          </a:xfrm>
          <a:prstGeom prst="straightConnector1">
            <a:avLst/>
          </a:prstGeom>
          <a:ln w="317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1828800" y="2148205"/>
            <a:ext cx="224091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6215380" y="2148205"/>
            <a:ext cx="265811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1308735" y="2943225"/>
            <a:ext cx="253873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260985" y="2550160"/>
            <a:ext cx="419989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4460240" y="4771390"/>
            <a:ext cx="417449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箭头连接符 25"/>
          <p:cNvCxnSpPr>
            <a:stCxn id="25" idx="0"/>
          </p:cNvCxnSpPr>
          <p:nvPr/>
        </p:nvCxnSpPr>
        <p:spPr>
          <a:xfrm flipH="1" flipV="1">
            <a:off x="2835275" y="2952115"/>
            <a:ext cx="3712210" cy="1819275"/>
          </a:xfrm>
          <a:prstGeom prst="straightConnector1">
            <a:avLst/>
          </a:prstGeom>
          <a:ln w="3175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500"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500" fill="hold">
                                          <p:stCondLst>
                                            <p:cond delay="0"/>
                                          </p:stCondLst>
                                        </p:cTn>
                                        <p:tgtEl>
                                          <p:spTgt spid="8"/>
                                        </p:tgtEl>
                                        <p:attrNameLst>
                                          <p:attrName>style.visibility</p:attrName>
                                        </p:attrNameLst>
                                      </p:cBhvr>
                                      <p:to>
                                        <p:strVal val="visible"/>
                                      </p:to>
                                    </p:set>
                                    <p:animEffect transition="in" filter="box(in)">
                                      <p:cBhvr>
                                        <p:cTn id="28" dur="500"/>
                                        <p:tgtEl>
                                          <p:spTgt spid="8"/>
                                        </p:tgtEl>
                                      </p:cBhvr>
                                    </p:animEffect>
                                  </p:childTnLst>
                                </p:cTn>
                              </p:par>
                              <p:par>
                                <p:cTn id="29" presetID="4" presetClass="entr" presetSubtype="16" fill="hold" grpId="0" nodeType="withEffect">
                                  <p:stCondLst>
                                    <p:cond delay="0"/>
                                  </p:stCondLst>
                                  <p:childTnLst>
                                    <p:set>
                                      <p:cBhvr>
                                        <p:cTn id="30" dur="500" fill="hold">
                                          <p:stCondLst>
                                            <p:cond delay="0"/>
                                          </p:stCondLst>
                                        </p:cTn>
                                        <p:tgtEl>
                                          <p:spTgt spid="13"/>
                                        </p:tgtEl>
                                        <p:attrNameLst>
                                          <p:attrName>style.visibility</p:attrName>
                                        </p:attrNameLst>
                                      </p:cBhvr>
                                      <p:to>
                                        <p:strVal val="visible"/>
                                      </p:to>
                                    </p:set>
                                    <p:animEffect transition="in" filter="box(in)">
                                      <p:cBhvr>
                                        <p:cTn id="31" dur="500"/>
                                        <p:tgtEl>
                                          <p:spTgt spid="13"/>
                                        </p:tgtEl>
                                      </p:cBhvr>
                                    </p:animEffect>
                                  </p:childTnLst>
                                </p:cTn>
                              </p:par>
                              <p:par>
                                <p:cTn id="32" presetID="4" presetClass="entr" presetSubtype="16" fill="hold" grpId="0" nodeType="withEffect">
                                  <p:stCondLst>
                                    <p:cond delay="0"/>
                                  </p:stCondLst>
                                  <p:childTnLst>
                                    <p:set>
                                      <p:cBhvr>
                                        <p:cTn id="33" dur="500" fill="hold">
                                          <p:stCondLst>
                                            <p:cond delay="0"/>
                                          </p:stCondLst>
                                        </p:cTn>
                                        <p:tgtEl>
                                          <p:spTgt spid="15"/>
                                        </p:tgtEl>
                                        <p:attrNameLst>
                                          <p:attrName>style.visibility</p:attrName>
                                        </p:attrNameLst>
                                      </p:cBhvr>
                                      <p:to>
                                        <p:strVal val="visible"/>
                                      </p:to>
                                    </p:set>
                                    <p:animEffect transition="in" filter="box(in)">
                                      <p:cBhvr>
                                        <p:cTn id="34" dur="500"/>
                                        <p:tgtEl>
                                          <p:spTgt spid="15"/>
                                        </p:tgtEl>
                                      </p:cBhvr>
                                    </p:animEffect>
                                  </p:childTnLst>
                                </p:cTn>
                              </p:par>
                              <p:par>
                                <p:cTn id="35" presetID="4" presetClass="entr" presetSubtype="16" fill="hold" grpId="0" nodeType="withEffect">
                                  <p:stCondLst>
                                    <p:cond delay="0"/>
                                  </p:stCondLst>
                                  <p:childTnLst>
                                    <p:set>
                                      <p:cBhvr>
                                        <p:cTn id="36" dur="500"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500" fill="hold">
                                          <p:stCondLst>
                                            <p:cond delay="0"/>
                                          </p:stCondLst>
                                        </p:cTn>
                                        <p:tgtEl>
                                          <p:spTgt spid="25"/>
                                        </p:tgtEl>
                                        <p:attrNameLst>
                                          <p:attrName>style.visibility</p:attrName>
                                        </p:attrNameLst>
                                      </p:cBhvr>
                                      <p:to>
                                        <p:strVal val="visible"/>
                                      </p:to>
                                    </p:set>
                                    <p:animEffect transition="in" filter="box(in)">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500" fill="hold">
                                          <p:stCondLst>
                                            <p:cond delay="0"/>
                                          </p:stCondLst>
                                        </p:cTn>
                                        <p:tgtEl>
                                          <p:spTgt spid="26"/>
                                        </p:tgtEl>
                                        <p:attrNameLst>
                                          <p:attrName>style.visibility</p:attrName>
                                        </p:attrNameLst>
                                      </p:cBhvr>
                                      <p:to>
                                        <p:strVal val="visible"/>
                                      </p:to>
                                    </p:set>
                                    <p:animEffect transition="in" filter="box(in)">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bldLvl="0" animBg="1"/>
      <p:bldP spid="6" grpId="0" bldLvl="0" animBg="1"/>
      <p:bldP spid="8" grpId="0" animBg="1"/>
      <p:bldP spid="13" grpId="0" animBg="1"/>
      <p:bldP spid="14" grpId="0" animBg="1"/>
      <p:bldP spid="15" grpId="0" bldLvl="0" animBg="1"/>
      <p:bldP spid="2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4" name="文本框 3"/>
          <p:cNvSpPr txBox="1"/>
          <p:nvPr/>
        </p:nvSpPr>
        <p:spPr>
          <a:xfrm>
            <a:off x="260985" y="732790"/>
            <a:ext cx="8790305" cy="1691640"/>
          </a:xfrm>
          <a:prstGeom prst="rect">
            <a:avLst/>
          </a:prstGeom>
          <a:solidFill>
            <a:schemeClr val="accent3">
              <a:lumMod val="20000"/>
              <a:lumOff val="80000"/>
            </a:schemeClr>
          </a:solidFill>
        </p:spPr>
        <p:txBody>
          <a:bodyPr wrap="square" rtlCol="0" anchor="t">
            <a:spAutoFit/>
          </a:bodyPr>
          <a:lstStyle/>
          <a:p>
            <a:r>
              <a:rPr lang="en-US" altLang="zh-CN" sz="2600">
                <a:latin typeface="Lingoes Unicode" panose="020B0604020202020204" charset="-122"/>
                <a:ea typeface="Lingoes Unicode" panose="020B0604020202020204" charset="-122"/>
              </a:rPr>
              <a:t>   </a:t>
            </a:r>
            <a:r>
              <a:rPr lang="en-US" altLang="zh-CN" sz="2600" b="1">
                <a:latin typeface="Lingoes Unicode" panose="020B0604020202020204" charset="-122"/>
                <a:ea typeface="Lingoes Unicode" panose="020B0604020202020204" charset="-122"/>
              </a:rPr>
              <a:t>   </a:t>
            </a:r>
            <a:r>
              <a:rPr sz="2600">
                <a:solidFill>
                  <a:schemeClr val="tx1"/>
                </a:solidFill>
                <a:uFillTx/>
                <a:latin typeface="Times New Roman" panose="02020603050405020304" charset="0"/>
                <a:cs typeface="Times New Roman" panose="02020603050405020304" charset="0"/>
              </a:rPr>
              <a:t>This particular study examined 11 to 14-year-olds living in two-parent homes. Yet the researchers suggest that single parents still may play a role in teaching the benefits of persistence, which is an avenue of future research.</a:t>
            </a:r>
          </a:p>
        </p:txBody>
      </p:sp>
      <p:sp>
        <p:nvSpPr>
          <p:cNvPr id="2" name="矩形 1"/>
          <p:cNvSpPr/>
          <p:nvPr/>
        </p:nvSpPr>
        <p:spPr>
          <a:xfrm>
            <a:off x="266065" y="3472180"/>
            <a:ext cx="8696325" cy="2366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29. Which group can be a focus of future studies according </a:t>
            </a:r>
          </a:p>
          <a:p>
            <a:pPr algn="l"/>
            <a:r>
              <a:rPr lang="en-US" altLang="zh-CN" sz="2600" b="1">
                <a:solidFill>
                  <a:schemeClr val="tx1"/>
                </a:solidFill>
                <a:latin typeface="Times New Roman" panose="02020603050405020304" charset="0"/>
                <a:cs typeface="Times New Roman" panose="02020603050405020304" charset="0"/>
              </a:rPr>
              <a:t>    to the researchers?</a:t>
            </a:r>
          </a:p>
          <a:p>
            <a:pPr algn="l"/>
            <a:r>
              <a:rPr lang="en-US" altLang="zh-CN" sz="2600" b="1">
                <a:solidFill>
                  <a:schemeClr val="tx1"/>
                </a:solidFill>
                <a:latin typeface="Times New Roman" panose="02020603050405020304" charset="0"/>
                <a:cs typeface="Times New Roman" panose="02020603050405020304" charset="0"/>
              </a:rPr>
              <a:t>  A. Single parents.			</a:t>
            </a:r>
          </a:p>
          <a:p>
            <a:pPr algn="l"/>
            <a:r>
              <a:rPr lang="en-US" altLang="zh-CN" sz="2600" b="1">
                <a:solidFill>
                  <a:schemeClr val="tx1"/>
                </a:solidFill>
                <a:latin typeface="Times New Roman" panose="02020603050405020304" charset="0"/>
                <a:cs typeface="Times New Roman" panose="02020603050405020304" charset="0"/>
              </a:rPr>
              <a:t>  B. Children aged from 11 to 14.</a:t>
            </a:r>
          </a:p>
          <a:p>
            <a:pPr algn="l"/>
            <a:r>
              <a:rPr lang="en-US" altLang="zh-CN" sz="2600" b="1">
                <a:solidFill>
                  <a:schemeClr val="tx1"/>
                </a:solidFill>
                <a:latin typeface="Times New Roman" panose="02020603050405020304" charset="0"/>
                <a:cs typeface="Times New Roman" panose="02020603050405020304" charset="0"/>
              </a:rPr>
              <a:t>  C. Authoritarian fathers.	</a:t>
            </a:r>
          </a:p>
          <a:p>
            <a:pPr algn="l"/>
            <a:r>
              <a:rPr lang="en-US" altLang="zh-CN" sz="2600" b="1">
                <a:solidFill>
                  <a:schemeClr val="tx1"/>
                </a:solidFill>
                <a:latin typeface="Times New Roman" panose="02020603050405020304" charset="0"/>
                <a:cs typeface="Times New Roman" panose="02020603050405020304" charset="0"/>
              </a:rPr>
              <a:t>  D. Mothers in two-parent homes.</a:t>
            </a:r>
          </a:p>
        </p:txBody>
      </p:sp>
      <p:sp>
        <p:nvSpPr>
          <p:cNvPr id="5" name="矩形 4"/>
          <p:cNvSpPr/>
          <p:nvPr/>
        </p:nvSpPr>
        <p:spPr>
          <a:xfrm>
            <a:off x="261051" y="6072294"/>
            <a:ext cx="7337265" cy="461665"/>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zh-CN" altLang="en-US" sz="2400" b="1" dirty="0"/>
              <a:t>细节理解题，理解文中具体信息，考查逻辑性思维</a:t>
            </a:r>
          </a:p>
        </p:txBody>
      </p:sp>
      <p:sp>
        <p:nvSpPr>
          <p:cNvPr id="3" name="圆角矩形 2"/>
          <p:cNvSpPr/>
          <p:nvPr/>
        </p:nvSpPr>
        <p:spPr>
          <a:xfrm>
            <a:off x="3683000" y="3472180"/>
            <a:ext cx="114554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173345" y="3472180"/>
            <a:ext cx="198945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510030" y="1929765"/>
            <a:ext cx="142621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3261360" y="1929765"/>
            <a:ext cx="221932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a:stCxn id="7" idx="2"/>
            <a:endCxn id="3" idx="0"/>
          </p:cNvCxnSpPr>
          <p:nvPr/>
        </p:nvCxnSpPr>
        <p:spPr>
          <a:xfrm>
            <a:off x="2223135" y="2331720"/>
            <a:ext cx="2032635" cy="1140460"/>
          </a:xfrm>
          <a:prstGeom prst="straightConnector1">
            <a:avLst/>
          </a:prstGeom>
          <a:ln w="317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4198620" y="2331720"/>
            <a:ext cx="2032635" cy="1140460"/>
          </a:xfrm>
          <a:prstGeom prst="straightConnector1">
            <a:avLst/>
          </a:prstGeom>
          <a:ln w="317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260350" y="2487295"/>
            <a:ext cx="8790940" cy="829945"/>
          </a:xfrm>
          <a:prstGeom prst="rect">
            <a:avLst/>
          </a:prstGeom>
          <a:solidFill>
            <a:schemeClr val="bg2">
              <a:lumMod val="90000"/>
            </a:schemeClr>
          </a:solidFill>
          <a:ln w="25400" cmpd="sng">
            <a:noFill/>
            <a:prstDash val="solid"/>
          </a:ln>
        </p:spPr>
        <p:txBody>
          <a:bodyPr wrap="square" rtlCol="0">
            <a:spAutoFit/>
          </a:bodyPr>
          <a:lstStyle/>
          <a:p>
            <a:pPr algn="l"/>
            <a:r>
              <a:rPr lang="en-US" sz="2400" b="1">
                <a:solidFill>
                  <a:schemeClr val="tx1"/>
                </a:solidFill>
                <a:latin typeface="Times New Roman" panose="02020603050405020304" charset="0"/>
                <a:ea typeface="Lingoes Unicode" panose="020B0604020202020204" charset="-122"/>
                <a:cs typeface="Times New Roman" panose="02020603050405020304" charset="0"/>
                <a:sym typeface="+mn-ea"/>
              </a:rPr>
              <a:t>avenue: a possible </a:t>
            </a:r>
            <a:r>
              <a:rPr lang="en-US" sz="2400" b="1">
                <a:solidFill>
                  <a:srgbClr val="FF0000"/>
                </a:solidFill>
                <a:latin typeface="Times New Roman" panose="02020603050405020304" charset="0"/>
                <a:ea typeface="Lingoes Unicode" panose="020B0604020202020204" charset="-122"/>
                <a:cs typeface="Times New Roman" panose="02020603050405020304" charset="0"/>
                <a:sym typeface="+mn-ea"/>
              </a:rPr>
              <a:t>way</a:t>
            </a:r>
            <a:r>
              <a:rPr lang="en-US" sz="2400" b="1">
                <a:solidFill>
                  <a:schemeClr val="tx1"/>
                </a:solidFill>
                <a:latin typeface="Times New Roman" panose="02020603050405020304" charset="0"/>
                <a:ea typeface="Lingoes Unicode" panose="020B0604020202020204" charset="-122"/>
                <a:cs typeface="Times New Roman" panose="02020603050405020304" charset="0"/>
                <a:sym typeface="+mn-ea"/>
              </a:rPr>
              <a:t> of achieving something</a:t>
            </a:r>
          </a:p>
          <a:p>
            <a:pPr algn="l"/>
            <a:r>
              <a:rPr lang="en-US" sz="2400" b="1">
                <a:solidFill>
                  <a:schemeClr val="tx1"/>
                </a:solidFill>
                <a:latin typeface="Times New Roman" panose="02020603050405020304" charset="0"/>
                <a:ea typeface="Lingoes Unicode" panose="020B0604020202020204" charset="-122"/>
                <a:cs typeface="Times New Roman" panose="02020603050405020304" charset="0"/>
                <a:sym typeface="+mn-ea"/>
              </a:rPr>
              <a:t>    e.g. There are many </a:t>
            </a:r>
            <a:r>
              <a:rPr lang="en-US" sz="2400" b="1">
                <a:solidFill>
                  <a:srgbClr val="FF0000"/>
                </a:solidFill>
                <a:latin typeface="Times New Roman" panose="02020603050405020304" charset="0"/>
                <a:ea typeface="Lingoes Unicode" panose="020B0604020202020204" charset="-122"/>
                <a:cs typeface="Times New Roman" panose="02020603050405020304" charset="0"/>
                <a:sym typeface="+mn-ea"/>
              </a:rPr>
              <a:t>avenues</a:t>
            </a:r>
            <a:r>
              <a:rPr lang="en-US" sz="2400" b="1">
                <a:solidFill>
                  <a:schemeClr val="tx1"/>
                </a:solidFill>
                <a:latin typeface="Times New Roman" panose="02020603050405020304" charset="0"/>
                <a:ea typeface="Lingoes Unicode" panose="020B0604020202020204" charset="-122"/>
                <a:cs typeface="Times New Roman" panose="02020603050405020304" charset="0"/>
                <a:sym typeface="+mn-ea"/>
              </a:rPr>
              <a:t> open to researchers.</a:t>
            </a:r>
            <a:r>
              <a:rPr lang="en-US" altLang="zh-CN" sz="2400" b="1">
                <a:solidFill>
                  <a:schemeClr val="tx1"/>
                </a:solidFill>
                <a:latin typeface="+mj-lt"/>
                <a:ea typeface="Lingoes Unicode" panose="020B0604020202020204" charset="-122"/>
                <a:cs typeface="+mj-lt"/>
                <a:sym typeface="+mn-ea"/>
              </a:rPr>
              <a:t> </a:t>
            </a:r>
          </a:p>
        </p:txBody>
      </p:sp>
      <p:sp>
        <p:nvSpPr>
          <p:cNvPr id="15" name="圆角矩形 14"/>
          <p:cNvSpPr/>
          <p:nvPr/>
        </p:nvSpPr>
        <p:spPr>
          <a:xfrm>
            <a:off x="7049135" y="1167765"/>
            <a:ext cx="200215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p:nvPr/>
        </p:nvCxnSpPr>
        <p:spPr>
          <a:xfrm flipH="1">
            <a:off x="2195830" y="1569720"/>
            <a:ext cx="5668010" cy="272351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446405" y="4293235"/>
            <a:ext cx="281495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500"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500" fill="hold">
                                          <p:stCondLst>
                                            <p:cond delay="0"/>
                                          </p:stCondLst>
                                        </p:cTn>
                                        <p:tgtEl>
                                          <p:spTgt spid="14"/>
                                        </p:tgtEl>
                                        <p:attrNameLst>
                                          <p:attrName>style.visibility</p:attrName>
                                        </p:attrNameLst>
                                      </p:cBhvr>
                                      <p:to>
                                        <p:strVal val="visible"/>
                                      </p:to>
                                    </p:set>
                                    <p:animEffect transition="in" filter="box(i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par>
                                <p:cTn id="44" presetID="4" presetClass="entr" presetSubtype="16" fill="hold" grpId="0" nodeType="withEffect">
                                  <p:stCondLst>
                                    <p:cond delay="0"/>
                                  </p:stCondLst>
                                  <p:childTnLst>
                                    <p:set>
                                      <p:cBhvr>
                                        <p:cTn id="45" dur="500" fill="hold">
                                          <p:stCondLst>
                                            <p:cond delay="0"/>
                                          </p:stCondLst>
                                        </p:cTn>
                                        <p:tgtEl>
                                          <p:spTgt spid="15"/>
                                        </p:tgtEl>
                                        <p:attrNameLst>
                                          <p:attrName>style.visibility</p:attrName>
                                        </p:attrNameLst>
                                      </p:cBhvr>
                                      <p:to>
                                        <p:strVal val="visible"/>
                                      </p:to>
                                    </p:set>
                                    <p:animEffect transition="in" filter="box(i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500" fill="hold">
                                          <p:stCondLst>
                                            <p:cond delay="0"/>
                                          </p:stCondLst>
                                        </p:cTn>
                                        <p:tgtEl>
                                          <p:spTgt spid="17"/>
                                        </p:tgtEl>
                                        <p:attrNameLst>
                                          <p:attrName>style.visibility</p:attrName>
                                        </p:attrNameLst>
                                      </p:cBhvr>
                                      <p:to>
                                        <p:strVal val="visible"/>
                                      </p:to>
                                    </p:set>
                                    <p:animEffect transition="in" filter="box(in)">
                                      <p:cBhvr>
                                        <p:cTn id="51" dur="500"/>
                                        <p:tgtEl>
                                          <p:spTgt spid="17"/>
                                        </p:tgtEl>
                                      </p:cBhvr>
                                    </p:animEffect>
                                  </p:childTnLst>
                                </p:cTn>
                              </p:par>
                              <p:par>
                                <p:cTn id="52" presetID="4" presetClass="entr" presetSubtype="16" fill="hold" grpId="0" nodeType="withEffect">
                                  <p:stCondLst>
                                    <p:cond delay="0"/>
                                  </p:stCondLst>
                                  <p:childTnLst>
                                    <p:set>
                                      <p:cBhvr>
                                        <p:cTn id="53" dur="500" fill="hold">
                                          <p:stCondLst>
                                            <p:cond delay="0"/>
                                          </p:stCondLst>
                                        </p:cTn>
                                        <p:tgtEl>
                                          <p:spTgt spid="18"/>
                                        </p:tgtEl>
                                        <p:attrNameLst>
                                          <p:attrName>style.visibility</p:attrName>
                                        </p:attrNameLst>
                                      </p:cBhvr>
                                      <p:to>
                                        <p:strVal val="visible"/>
                                      </p:to>
                                    </p:set>
                                    <p:animEffect transition="in" filter="box(in)">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bldLvl="0" animBg="1"/>
      <p:bldP spid="6" grpId="0" bldLvl="0" animBg="1"/>
      <p:bldP spid="7" grpId="0" bldLvl="0" animBg="1"/>
      <p:bldP spid="8" grpId="0" bldLvl="0" animBg="1"/>
      <p:bldP spid="16" grpId="0" bldLvl="0" animBg="1"/>
      <p:bldP spid="15" grpId="0" bldLvl="0" animBg="1"/>
      <p:bldP spid="1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4" name="文本框 3"/>
          <p:cNvSpPr txBox="1"/>
          <p:nvPr/>
        </p:nvSpPr>
        <p:spPr>
          <a:xfrm>
            <a:off x="260985" y="635635"/>
            <a:ext cx="8790305" cy="2491740"/>
          </a:xfrm>
          <a:prstGeom prst="rect">
            <a:avLst/>
          </a:prstGeom>
          <a:solidFill>
            <a:schemeClr val="accent3">
              <a:lumMod val="20000"/>
              <a:lumOff val="80000"/>
            </a:schemeClr>
          </a:solidFill>
        </p:spPr>
        <p:txBody>
          <a:bodyPr wrap="square" rtlCol="0" anchor="t">
            <a:spAutoFit/>
          </a:bodyPr>
          <a:lstStyle/>
          <a:p>
            <a:r>
              <a:rPr lang="en-US" altLang="zh-CN" sz="2600">
                <a:latin typeface="Lingoes Unicode" panose="020B0604020202020204" charset="-122"/>
                <a:ea typeface="Lingoes Unicode" panose="020B0604020202020204" charset="-122"/>
              </a:rPr>
              <a:t>   </a:t>
            </a:r>
            <a:r>
              <a:rPr lang="en-US" altLang="zh-CN" sz="2600" b="1">
                <a:latin typeface="Lingoes Unicode" panose="020B0604020202020204" charset="-122"/>
                <a:ea typeface="Lingoes Unicode" panose="020B0604020202020204" charset="-122"/>
              </a:rPr>
              <a:t>   </a:t>
            </a:r>
            <a:r>
              <a:rPr sz="2600">
                <a:solidFill>
                  <a:schemeClr val="tx1"/>
                </a:solidFill>
                <a:uFillTx/>
                <a:latin typeface="Times New Roman" panose="02020603050405020304" charset="0"/>
                <a:cs typeface="Times New Roman" panose="02020603050405020304" charset="0"/>
              </a:rPr>
              <a:t>Today’s world is not an easy adjustment for young adults. A key skill set for success is persistence (毅力)，a characteristic that researchers say is heavily influenced by fathers. Researchers from Brigham Young University discovered that fathers are in a unique position to help their adolescent children learn persistence.</a:t>
            </a:r>
          </a:p>
        </p:txBody>
      </p:sp>
      <p:sp>
        <p:nvSpPr>
          <p:cNvPr id="2" name="矩形 1"/>
          <p:cNvSpPr/>
          <p:nvPr/>
        </p:nvSpPr>
        <p:spPr>
          <a:xfrm>
            <a:off x="260985" y="3265805"/>
            <a:ext cx="8611870" cy="2025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30. Which of the following is the best title for the text?</a:t>
            </a:r>
          </a:p>
          <a:p>
            <a:pPr algn="l"/>
            <a:r>
              <a:rPr lang="en-US" altLang="zh-CN" sz="2600" b="1">
                <a:solidFill>
                  <a:schemeClr val="tx1"/>
                </a:solidFill>
                <a:latin typeface="Times New Roman" panose="02020603050405020304" charset="0"/>
                <a:cs typeface="Times New Roman" panose="02020603050405020304" charset="0"/>
              </a:rPr>
              <a:t>  A. Three Characteristics of Authoritative Fathers</a:t>
            </a:r>
          </a:p>
          <a:p>
            <a:pPr algn="l"/>
            <a:r>
              <a:rPr lang="en-US" altLang="zh-CN" sz="2600" b="1">
                <a:solidFill>
                  <a:schemeClr val="tx1"/>
                </a:solidFill>
                <a:latin typeface="Times New Roman" panose="02020603050405020304" charset="0"/>
                <a:cs typeface="Times New Roman" panose="02020603050405020304" charset="0"/>
              </a:rPr>
              <a:t>  B. Key Skills for Young Adults to Succeed in Future</a:t>
            </a:r>
          </a:p>
          <a:p>
            <a:pPr algn="l"/>
            <a:r>
              <a:rPr lang="en-US" altLang="zh-CN" sz="2600" b="1">
                <a:solidFill>
                  <a:schemeClr val="tx1"/>
                </a:solidFill>
                <a:latin typeface="Times New Roman" panose="02020603050405020304" charset="0"/>
                <a:cs typeface="Times New Roman" panose="02020603050405020304" charset="0"/>
              </a:rPr>
              <a:t>  C. Children Tend to Learn Determination from Father</a:t>
            </a:r>
          </a:p>
          <a:p>
            <a:pPr algn="l"/>
            <a:r>
              <a:rPr lang="en-US" altLang="zh-CN" sz="2600" b="1">
                <a:solidFill>
                  <a:schemeClr val="tx1"/>
                </a:solidFill>
                <a:latin typeface="Times New Roman" panose="02020603050405020304" charset="0"/>
                <a:cs typeface="Times New Roman" panose="02020603050405020304" charset="0"/>
              </a:rPr>
              <a:t>  D. Family Relationship Influences School Performance</a:t>
            </a:r>
          </a:p>
        </p:txBody>
      </p:sp>
      <p:sp>
        <p:nvSpPr>
          <p:cNvPr id="16" name="矩形 15"/>
          <p:cNvSpPr/>
          <p:nvPr/>
        </p:nvSpPr>
        <p:spPr>
          <a:xfrm>
            <a:off x="261176" y="5383462"/>
            <a:ext cx="8347218" cy="461665"/>
          </a:xfrm>
          <a:prstGeom prst="rect">
            <a:avLst/>
          </a:prstGeom>
          <a:solidFill>
            <a:srgbClr val="4AA44A"/>
          </a:solidFill>
          <a:ln>
            <a:solidFill>
              <a:srgbClr val="4AA44A"/>
            </a:solidFill>
          </a:ln>
        </p:spPr>
        <p:txBody>
          <a:bodyPr wrap="square">
            <a:spAutoFit/>
          </a:bodyPr>
          <a:lstStyle/>
          <a:p>
            <a:pPr marL="342900" indent="-342900">
              <a:buFont typeface="Wingdings" panose="05000000000000000000" pitchFamily="2" charset="2"/>
              <a:buChar char="Ø"/>
            </a:pPr>
            <a:r>
              <a:rPr lang="zh-CN" altLang="en-US" sz="2400" b="1" dirty="0"/>
              <a:t>主旨大意题，理解文章的主旨要义，考查创造性思维</a:t>
            </a:r>
          </a:p>
        </p:txBody>
      </p:sp>
      <p:sp>
        <p:nvSpPr>
          <p:cNvPr id="15" name="圆角矩形 14"/>
          <p:cNvSpPr/>
          <p:nvPr/>
        </p:nvSpPr>
        <p:spPr>
          <a:xfrm>
            <a:off x="6717030" y="1866265"/>
            <a:ext cx="112522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260985" y="2268220"/>
            <a:ext cx="220218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260985" y="2725420"/>
            <a:ext cx="1649095" cy="401955"/>
          </a:xfrm>
          <a:prstGeom prst="roundRect">
            <a:avLst/>
          </a:prstGeom>
          <a:noFill/>
          <a:ln w="38100"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333750" y="4465320"/>
            <a:ext cx="95885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7158990" y="4465320"/>
            <a:ext cx="112522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292600" y="4465320"/>
            <a:ext cx="2177415" cy="401955"/>
          </a:xfrm>
          <a:prstGeom prst="roundRect">
            <a:avLst/>
          </a:prstGeom>
          <a:noFill/>
          <a:ln w="38100"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a:stCxn id="7" idx="0"/>
          </p:cNvCxnSpPr>
          <p:nvPr/>
        </p:nvCxnSpPr>
        <p:spPr>
          <a:xfrm flipH="1" flipV="1">
            <a:off x="1218565" y="2670175"/>
            <a:ext cx="2594610" cy="1795145"/>
          </a:xfrm>
          <a:prstGeom prst="straightConnector1">
            <a:avLst/>
          </a:prstGeom>
          <a:ln w="317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8" idx="0"/>
          </p:cNvCxnSpPr>
          <p:nvPr/>
        </p:nvCxnSpPr>
        <p:spPr>
          <a:xfrm flipH="1" flipV="1">
            <a:off x="7158990" y="2268220"/>
            <a:ext cx="562610" cy="2197100"/>
          </a:xfrm>
          <a:prstGeom prst="straightConnector1">
            <a:avLst/>
          </a:prstGeom>
          <a:ln w="3175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3" idx="0"/>
          </p:cNvCxnSpPr>
          <p:nvPr/>
        </p:nvCxnSpPr>
        <p:spPr>
          <a:xfrm flipH="1" flipV="1">
            <a:off x="894080" y="3127375"/>
            <a:ext cx="4487545" cy="1337945"/>
          </a:xfrm>
          <a:prstGeom prst="straightConnector1">
            <a:avLst/>
          </a:prstGeom>
          <a:ln w="3175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60985" y="5916930"/>
            <a:ext cx="8347710" cy="829945"/>
          </a:xfrm>
          <a:prstGeom prst="rect">
            <a:avLst/>
          </a:prstGeom>
          <a:solidFill>
            <a:schemeClr val="accent3"/>
          </a:solidFill>
          <a:ln>
            <a:solidFill>
              <a:srgbClr val="4AA44A"/>
            </a:solidFill>
          </a:ln>
        </p:spPr>
        <p:txBody>
          <a:bodyPr wrap="square">
            <a:spAutoFit/>
          </a:bodyPr>
          <a:lstStyle/>
          <a:p>
            <a:pPr marL="342900" indent="-342900">
              <a:buFont typeface="Wingdings" panose="05000000000000000000" pitchFamily="2" charset="2"/>
              <a:buChar char="Ø"/>
            </a:pPr>
            <a:r>
              <a:rPr lang="zh-CN" altLang="en-US" sz="2400" b="1" dirty="0"/>
              <a:t>研究类说明文往往第一段呈现</a:t>
            </a:r>
            <a:r>
              <a:rPr lang="zh-CN" altLang="en-US" sz="2400" b="1" dirty="0">
                <a:solidFill>
                  <a:srgbClr val="FF0000"/>
                </a:solidFill>
              </a:rPr>
              <a:t>研究结论</a:t>
            </a:r>
            <a:r>
              <a:rPr lang="zh-CN" altLang="en-US" sz="2400" b="1" dirty="0"/>
              <a:t>（本文中心），</a:t>
            </a:r>
            <a:r>
              <a:rPr lang="zh-CN" altLang="en-US" sz="2400" b="1" dirty="0">
                <a:solidFill>
                  <a:srgbClr val="C00000"/>
                </a:solidFill>
              </a:rPr>
              <a:t>标题选择</a:t>
            </a:r>
            <a:r>
              <a:rPr lang="zh-CN" altLang="en-US" sz="2400" b="1" dirty="0"/>
              <a:t>和</a:t>
            </a:r>
            <a:r>
              <a:rPr lang="zh-CN" altLang="en-US" sz="2400" b="1" dirty="0">
                <a:solidFill>
                  <a:srgbClr val="C00000"/>
                </a:solidFill>
              </a:rPr>
              <a:t>主旨大意题</a:t>
            </a:r>
            <a:r>
              <a:rPr lang="zh-CN" altLang="en-US" sz="2400" b="1" dirty="0"/>
              <a:t>往往都与此有关。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4" presetClass="entr" presetSubtype="16" fill="hold" grpId="0" nodeType="withEffect">
                                  <p:stCondLst>
                                    <p:cond delay="0"/>
                                  </p:stCondLst>
                                  <p:childTnLst>
                                    <p:set>
                                      <p:cBhvr>
                                        <p:cTn id="24" dur="500"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500" fill="hold">
                                          <p:stCondLst>
                                            <p:cond delay="0"/>
                                          </p:stCondLst>
                                        </p:cTn>
                                        <p:tgtEl>
                                          <p:spTgt spid="14"/>
                                        </p:tgtEl>
                                        <p:attrNameLst>
                                          <p:attrName>style.visibility</p:attrName>
                                        </p:attrNameLst>
                                      </p:cBhvr>
                                      <p:to>
                                        <p:strVal val="visible"/>
                                      </p:to>
                                    </p:set>
                                    <p:animEffect transition="in" filter="box(in)">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500" fill="hold">
                                          <p:stCondLst>
                                            <p:cond delay="0"/>
                                          </p:stCondLst>
                                        </p:cTn>
                                        <p:tgtEl>
                                          <p:spTgt spid="26"/>
                                        </p:tgtEl>
                                        <p:attrNameLst>
                                          <p:attrName>style.visibility</p:attrName>
                                        </p:attrNameLst>
                                      </p:cBhvr>
                                      <p:to>
                                        <p:strVal val="visible"/>
                                      </p:to>
                                    </p:set>
                                    <p:animEffect transition="in" filter="box(in)">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500" fill="hold">
                                          <p:stCondLst>
                                            <p:cond delay="0"/>
                                          </p:stCondLst>
                                        </p:cTn>
                                        <p:tgtEl>
                                          <p:spTgt spid="17"/>
                                        </p:tgtEl>
                                        <p:attrNameLst>
                                          <p:attrName>style.visibility</p:attrName>
                                        </p:attrNameLst>
                                      </p:cBhvr>
                                      <p:to>
                                        <p:strVal val="visible"/>
                                      </p:to>
                                    </p:set>
                                    <p:animEffect transition="in" filter="box(i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1"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ox(in)">
                                      <p:cBhvr>
                                        <p:cTn id="50" dur="20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P spid="3" grpId="0" bldLvl="0" animBg="1"/>
      <p:bldP spid="6" grpId="0" bldLvl="0" animBg="1"/>
      <p:bldP spid="7" grpId="0" bldLvl="0" animBg="1"/>
      <p:bldP spid="8" grpId="0" bldLvl="0" animBg="1"/>
      <p:bldP spid="13" grpId="0" bldLvl="0" animBg="1"/>
      <p:bldP spid="2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2420" y="844550"/>
            <a:ext cx="8474710" cy="3267075"/>
          </a:xfrm>
          <a:prstGeom prst="rect">
            <a:avLst/>
          </a:prstGeom>
          <a:noFill/>
        </p:spPr>
        <p:txBody>
          <a:bodyPr wrap="square" rtlCol="0">
            <a:spAutoFit/>
          </a:bodyPr>
          <a:lstStyle/>
          <a:p>
            <a:pPr algn="ctr" fontAlgn="auto">
              <a:lnSpc>
                <a:spcPct val="120000"/>
              </a:lnSpc>
            </a:pPr>
            <a:r>
              <a:rPr lang="zh-CN" altLang="en-US" sz="6000" b="1">
                <a:uFillTx/>
                <a:latin typeface="微软雅黑" panose="020B0503020204020204" charset="-122"/>
                <a:ea typeface="微软雅黑" panose="020B0503020204020204" charset="-122"/>
                <a:cs typeface="微软雅黑" panose="020B0503020204020204" charset="-122"/>
                <a:sym typeface="+mn-ea"/>
              </a:rPr>
              <a:t>浙江省</a:t>
            </a:r>
            <a:r>
              <a:rPr lang="en-US" sz="6000" b="1">
                <a:solidFill>
                  <a:schemeClr val="tx1"/>
                </a:solidFill>
                <a:uFillTx/>
                <a:latin typeface="微软雅黑" panose="020B0503020204020204" charset="-122"/>
                <a:ea typeface="微软雅黑" panose="020B0503020204020204" charset="-122"/>
                <a:cs typeface="微软雅黑" panose="020B0503020204020204" charset="-122"/>
                <a:sym typeface="+mn-ea"/>
              </a:rPr>
              <a:t>2020</a:t>
            </a:r>
            <a:r>
              <a:rPr lang="zh-CN" sz="6000" b="1">
                <a:solidFill>
                  <a:schemeClr val="tx1"/>
                </a:solidFill>
                <a:uFillTx/>
                <a:latin typeface="微软雅黑" panose="020B0503020204020204" charset="-122"/>
                <a:ea typeface="微软雅黑" panose="020B0503020204020204" charset="-122"/>
                <a:cs typeface="微软雅黑" panose="020B0503020204020204" charset="-122"/>
                <a:sym typeface="+mn-ea"/>
              </a:rPr>
              <a:t>年</a:t>
            </a:r>
            <a:r>
              <a:rPr lang="en-US" altLang="zh-CN" sz="6000" b="1">
                <a:solidFill>
                  <a:schemeClr val="tx1"/>
                </a:solidFill>
                <a:uFillTx/>
                <a:latin typeface="微软雅黑" panose="020B0503020204020204" charset="-122"/>
                <a:ea typeface="微软雅黑" panose="020B0503020204020204" charset="-122"/>
                <a:cs typeface="微软雅黑" panose="020B0503020204020204" charset="-122"/>
                <a:sym typeface="+mn-ea"/>
              </a:rPr>
              <a:t>1</a:t>
            </a:r>
            <a:r>
              <a:rPr lang="zh-CN" altLang="en-US" sz="6000" b="1">
                <a:solidFill>
                  <a:schemeClr val="tx1"/>
                </a:solidFill>
                <a:uFillTx/>
                <a:latin typeface="微软雅黑" panose="020B0503020204020204" charset="-122"/>
                <a:ea typeface="微软雅黑" panose="020B0503020204020204" charset="-122"/>
                <a:cs typeface="微软雅黑" panose="020B0503020204020204" charset="-122"/>
                <a:sym typeface="+mn-ea"/>
              </a:rPr>
              <a:t>月高考</a:t>
            </a:r>
          </a:p>
          <a:p>
            <a:pPr algn="ctr" fontAlgn="auto">
              <a:lnSpc>
                <a:spcPct val="120000"/>
              </a:lnSpc>
            </a:pPr>
            <a:r>
              <a:rPr lang="zh-CN" altLang="en-US" sz="6000" b="1">
                <a:solidFill>
                  <a:schemeClr val="tx1"/>
                </a:solidFill>
                <a:uFillTx/>
                <a:latin typeface="微软雅黑" panose="020B0503020204020204" charset="-122"/>
                <a:ea typeface="微软雅黑" panose="020B0503020204020204" charset="-122"/>
                <a:cs typeface="微软雅黑" panose="020B0503020204020204" charset="-122"/>
                <a:sym typeface="+mn-ea"/>
              </a:rPr>
              <a:t>英语试卷分析</a:t>
            </a:r>
          </a:p>
          <a:p>
            <a:pPr algn="ctr" fontAlgn="auto">
              <a:lnSpc>
                <a:spcPct val="120000"/>
              </a:lnSpc>
            </a:pPr>
            <a:endParaRPr lang="zh-CN" altLang="en-US" sz="2400" b="1">
              <a:solidFill>
                <a:schemeClr val="tx1"/>
              </a:solidFill>
              <a:uFillTx/>
              <a:latin typeface="微软雅黑" panose="020B0503020204020204" charset="-122"/>
              <a:ea typeface="微软雅黑" panose="020B0503020204020204" charset="-122"/>
              <a:cs typeface="微软雅黑" panose="020B0503020204020204" charset="-122"/>
              <a:sym typeface="+mn-ea"/>
            </a:endParaRPr>
          </a:p>
          <a:p>
            <a:pPr algn="ctr" fontAlgn="auto">
              <a:lnSpc>
                <a:spcPct val="120000"/>
              </a:lnSpc>
            </a:pPr>
            <a:r>
              <a:rPr lang="zh-CN" altLang="en-US" sz="2800" b="1">
                <a:solidFill>
                  <a:schemeClr val="tx1"/>
                </a:solidFill>
                <a:uFillTx/>
                <a:latin typeface="微软雅黑" panose="020B0503020204020204" charset="-122"/>
                <a:ea typeface="微软雅黑" panose="020B0503020204020204" charset="-122"/>
                <a:cs typeface="微软雅黑" panose="020B0503020204020204" charset="-122"/>
                <a:sym typeface="+mn-ea"/>
              </a:rPr>
              <a:t>余杭高级中学   鲁周焕</a:t>
            </a:r>
          </a:p>
        </p:txBody>
      </p:sp>
      <p:pic>
        <p:nvPicPr>
          <p:cNvPr id="6" name="图片 5"/>
          <p:cNvPicPr>
            <a:picLocks noChangeAspect="1"/>
          </p:cNvPicPr>
          <p:nvPr/>
        </p:nvPicPr>
        <p:blipFill>
          <a:blip r:embed="rId3"/>
          <a:srcRect t="19517" b="20233"/>
          <a:stretch>
            <a:fillRect/>
          </a:stretch>
        </p:blipFill>
        <p:spPr>
          <a:xfrm>
            <a:off x="-23495" y="4376420"/>
            <a:ext cx="9146540" cy="25209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第二节：七选五</a:t>
            </a:r>
            <a:r>
              <a:rPr lang="en-US" altLang="zh-CN" sz="3200" b="1">
                <a:solidFill>
                  <a:schemeClr val="tx1"/>
                </a:solidFill>
                <a:latin typeface="Impact" panose="020B0806030902050204" charset="0"/>
                <a:cs typeface="Impact" panose="020B0806030902050204" charset="0"/>
              </a:rPr>
              <a:t> </a:t>
            </a:r>
          </a:p>
        </p:txBody>
      </p:sp>
      <p:graphicFrame>
        <p:nvGraphicFramePr>
          <p:cNvPr id="2" name="表格 1"/>
          <p:cNvGraphicFramePr/>
          <p:nvPr/>
        </p:nvGraphicFramePr>
        <p:xfrm>
          <a:off x="594360" y="1163955"/>
          <a:ext cx="7724140" cy="1365885"/>
        </p:xfrm>
        <a:graphic>
          <a:graphicData uri="http://schemas.openxmlformats.org/drawingml/2006/table">
            <a:tbl>
              <a:tblPr firstRow="1" bandRow="1">
                <a:tableStyleId>{5C22544A-7EE6-4342-B048-85BDC9FD1C3A}</a:tableStyleId>
              </a:tblPr>
              <a:tblGrid>
                <a:gridCol w="1607185">
                  <a:extLst>
                    <a:ext uri="{9D8B030D-6E8A-4147-A177-3AD203B41FA5}">
                      <a16:colId xmlns:a16="http://schemas.microsoft.com/office/drawing/2014/main" val="20000"/>
                    </a:ext>
                  </a:extLst>
                </a:gridCol>
                <a:gridCol w="1658620">
                  <a:extLst>
                    <a:ext uri="{9D8B030D-6E8A-4147-A177-3AD203B41FA5}">
                      <a16:colId xmlns:a16="http://schemas.microsoft.com/office/drawing/2014/main" val="20001"/>
                    </a:ext>
                  </a:extLst>
                </a:gridCol>
                <a:gridCol w="2109470">
                  <a:extLst>
                    <a:ext uri="{9D8B030D-6E8A-4147-A177-3AD203B41FA5}">
                      <a16:colId xmlns:a16="http://schemas.microsoft.com/office/drawing/2014/main" val="20002"/>
                    </a:ext>
                  </a:extLst>
                </a:gridCol>
                <a:gridCol w="2348865">
                  <a:extLst>
                    <a:ext uri="{9D8B030D-6E8A-4147-A177-3AD203B41FA5}">
                      <a16:colId xmlns:a16="http://schemas.microsoft.com/office/drawing/2014/main" val="20003"/>
                    </a:ext>
                  </a:extLst>
                </a:gridCol>
              </a:tblGrid>
              <a:tr h="542925">
                <a:tc>
                  <a:txBody>
                    <a:bodyPr/>
                    <a:lstStyle/>
                    <a:p>
                      <a:pPr algn="ctr">
                        <a:buNone/>
                      </a:pPr>
                      <a:r>
                        <a:rPr lang="zh-CN" altLang="en-US" sz="2400" b="1">
                          <a:solidFill>
                            <a:schemeClr val="tx1"/>
                          </a:solidFill>
                          <a:latin typeface="Times New Roman" panose="02020603050405020304" charset="0"/>
                          <a:ea typeface="+mj-ea"/>
                          <a:cs typeface="+mj-lt"/>
                        </a:rPr>
                        <a:t>位置</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词数</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主题语境</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语篇类型</a:t>
                      </a:r>
                    </a:p>
                  </a:txBody>
                  <a:tcPr>
                    <a:solidFill>
                      <a:schemeClr val="tx2">
                        <a:lumMod val="20000"/>
                        <a:lumOff val="80000"/>
                      </a:schemeClr>
                    </a:solidFill>
                  </a:tcPr>
                </a:tc>
                <a:extLst>
                  <a:ext uri="{0D108BD9-81ED-4DB2-BD59-A6C34878D82A}">
                    <a16:rowId xmlns:a16="http://schemas.microsoft.com/office/drawing/2014/main" val="10000"/>
                  </a:ext>
                </a:extLst>
              </a:tr>
              <a:tr h="457200">
                <a:tc>
                  <a:txBody>
                    <a:bodyPr/>
                    <a:lstStyle/>
                    <a:p>
                      <a:pPr algn="ctr">
                        <a:buNone/>
                      </a:pPr>
                      <a:r>
                        <a:rPr lang="zh-CN" altLang="en-US" sz="2400" b="1">
                          <a:latin typeface="Times New Roman" panose="02020603050405020304" charset="0"/>
                          <a:ea typeface="+mj-ea"/>
                          <a:cs typeface="Times New Roman" panose="02020603050405020304" charset="0"/>
                        </a:rPr>
                        <a:t>七选五</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281+96</a:t>
                      </a:r>
                    </a:p>
                  </a:txBody>
                  <a:tcPr/>
                </a:tc>
                <a:tc>
                  <a:txBody>
                    <a:bodyPr/>
                    <a:lstStyle/>
                    <a:p>
                      <a:pPr algn="ctr">
                        <a:buNone/>
                      </a:pPr>
                      <a:r>
                        <a:rPr lang="zh-CN" altLang="en-US" sz="2400" b="1">
                          <a:latin typeface="Times New Roman" panose="02020603050405020304" charset="0"/>
                          <a:ea typeface="+mj-ea"/>
                          <a:cs typeface="Times New Roman" panose="02020603050405020304" charset="0"/>
                        </a:rPr>
                        <a:t>人与自然</a:t>
                      </a:r>
                    </a:p>
                    <a:p>
                      <a:pPr algn="ctr">
                        <a:buNone/>
                      </a:pPr>
                      <a:endParaRPr lang="zh-CN" altLang="en-US" sz="2400" b="1">
                        <a:latin typeface="Times New Roman" panose="02020603050405020304" charset="0"/>
                        <a:ea typeface="+mj-ea"/>
                        <a:cs typeface="Times New Roman" panose="02020603050405020304" charset="0"/>
                      </a:endParaRPr>
                    </a:p>
                  </a:txBody>
                  <a:tcPr/>
                </a:tc>
                <a:tc>
                  <a:txBody>
                    <a:bodyPr/>
                    <a:lstStyle/>
                    <a:p>
                      <a:pPr algn="ctr">
                        <a:buNone/>
                      </a:pPr>
                      <a:r>
                        <a:rPr lang="zh-CN" altLang="en-US" sz="2400" b="1">
                          <a:latin typeface="Times New Roman" panose="02020603050405020304" charset="0"/>
                          <a:ea typeface="+mj-ea"/>
                          <a:cs typeface="Times New Roman" panose="02020603050405020304" charset="0"/>
                        </a:rPr>
                        <a:t>说明文</a:t>
                      </a:r>
                    </a:p>
                  </a:txBody>
                  <a:tcPr/>
                </a:tc>
                <a:extLst>
                  <a:ext uri="{0D108BD9-81ED-4DB2-BD59-A6C34878D82A}">
                    <a16:rowId xmlns:a16="http://schemas.microsoft.com/office/drawing/2014/main" val="10001"/>
                  </a:ext>
                </a:extLst>
              </a:tr>
            </a:tbl>
          </a:graphicData>
        </a:graphic>
      </p:graphicFrame>
      <p:sp>
        <p:nvSpPr>
          <p:cNvPr id="3" name="矩形 2"/>
          <p:cNvSpPr/>
          <p:nvPr/>
        </p:nvSpPr>
        <p:spPr>
          <a:xfrm>
            <a:off x="453390" y="2895600"/>
            <a:ext cx="8236585" cy="2219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10000"/>
              </a:lnSpc>
            </a:pPr>
            <a:r>
              <a:rPr lang="en-US" altLang="zh-CN" sz="2900">
                <a:solidFill>
                  <a:schemeClr val="tx1"/>
                </a:solidFill>
                <a:latin typeface="Times New Roman" panose="02020603050405020304" charset="0"/>
                <a:cs typeface="Times New Roman" panose="02020603050405020304" charset="0"/>
              </a:rPr>
              <a:t>      </a:t>
            </a:r>
          </a:p>
          <a:p>
            <a:pPr algn="l" fontAlgn="auto">
              <a:lnSpc>
                <a:spcPct val="110000"/>
              </a:lnSpc>
            </a:pPr>
            <a:r>
              <a:rPr lang="en-US" altLang="zh-CN" sz="2800">
                <a:solidFill>
                  <a:schemeClr val="tx1"/>
                </a:solidFill>
                <a:latin typeface="Times New Roman" panose="02020603050405020304" charset="0"/>
                <a:cs typeface="Times New Roman" panose="02020603050405020304" charset="0"/>
              </a:rPr>
              <a:t>      </a:t>
            </a:r>
            <a:r>
              <a:rPr lang="zh-CN" altLang="en-US" sz="2800" b="1" dirty="0">
                <a:solidFill>
                  <a:schemeClr val="tx1"/>
                </a:solidFill>
                <a:sym typeface="+mn-ea"/>
              </a:rPr>
              <a:t>七选五阅读材料是一篇结构比较清晰的说明文，考查考生对文章的整体内容和结构以及上下文逻辑意义的理解和掌握。文章讲述了在许多国家洁净水来之不易。文章长度适中，题目简单。</a:t>
            </a:r>
            <a:r>
              <a:rPr lang="zh-CN" altLang="en-US" sz="2800" b="1" dirty="0">
                <a:sym typeface="+mn-ea"/>
              </a:rPr>
              <a:t>和</a:t>
            </a:r>
            <a:r>
              <a:rPr lang="zh-CN" altLang="en-US" sz="2900" dirty="0">
                <a:sym typeface="+mn-ea"/>
              </a:rPr>
              <a:t>难度适中。</a:t>
            </a:r>
            <a:endParaRPr lang="zh-CN" altLang="en-US" sz="2800" b="1">
              <a:solidFill>
                <a:schemeClr val="tx1"/>
              </a:solidFill>
              <a:latin typeface="Times New Roman" panose="02020603050405020304" charset="0"/>
              <a:ea typeface="Lingoes Unicode" panose="020B0604020202020204" charset="-122"/>
              <a:cs typeface="Times New Roman" panose="02020603050405020304" charset="0"/>
            </a:endParaRPr>
          </a:p>
          <a:p>
            <a:pPr algn="l" fontAlgn="auto">
              <a:lnSpc>
                <a:spcPct val="110000"/>
              </a:lnSpc>
            </a:pPr>
            <a:r>
              <a:rPr lang="zh-CN" altLang="en-US" sz="2800" b="1">
                <a:solidFill>
                  <a:schemeClr val="tx1"/>
                </a:solidFill>
                <a:latin typeface="Times New Roman" panose="02020603050405020304" charset="0"/>
                <a:ea typeface="Lingoes Unicode" panose="020B0604020202020204" charset="-122"/>
                <a:cs typeface="Times New Roman" panose="02020603050405020304" charset="0"/>
              </a:rPr>
              <a:t>      </a:t>
            </a:r>
            <a:r>
              <a:rPr lang="en-US" altLang="zh-CN" sz="2800" b="1">
                <a:solidFill>
                  <a:schemeClr val="tx1"/>
                </a:solidFill>
                <a:latin typeface="Times New Roman" panose="02020603050405020304" charset="0"/>
                <a:ea typeface="Lingoes Unicode" panose="020B0604020202020204" charset="-122"/>
                <a:cs typeface="Times New Roman" panose="0202060305040502030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10515" y="434340"/>
            <a:ext cx="8653145" cy="5939155"/>
          </a:xfrm>
          <a:prstGeom prst="rect">
            <a:avLst/>
          </a:prstGeom>
          <a:noFill/>
        </p:spPr>
        <p:txBody>
          <a:bodyPr wrap="square" rtlCol="0" anchor="t">
            <a:spAutoFit/>
          </a:bodyPr>
          <a:lstStyle/>
          <a:p>
            <a:r>
              <a:rPr lang="en-US">
                <a:solidFill>
                  <a:schemeClr val="tx1"/>
                </a:solidFill>
                <a:uFillTx/>
                <a:latin typeface="Times New Roman" panose="02020603050405020304" charset="0"/>
                <a:ea typeface="Gulim" panose="020B0600000101010101" charset="-127"/>
                <a:cs typeface="Times New Roman" panose="02020603050405020304" charset="0"/>
              </a:rPr>
              <a:t>     </a:t>
            </a:r>
            <a:r>
              <a:rPr lang="en-US" sz="2000">
                <a:solidFill>
                  <a:schemeClr val="tx1"/>
                </a:solidFill>
                <a:uFillTx/>
                <a:latin typeface="Times New Roman" panose="02020603050405020304" charset="0"/>
                <a:ea typeface="Gulim" panose="020B0600000101010101" charset="-127"/>
                <a:cs typeface="Times New Roman" panose="02020603050405020304" charset="0"/>
              </a:rPr>
              <a:t> </a:t>
            </a:r>
            <a:r>
              <a:rPr sz="2000">
                <a:solidFill>
                  <a:schemeClr val="tx1"/>
                </a:solidFill>
                <a:uFillTx/>
                <a:latin typeface="Times New Roman" panose="02020603050405020304" charset="0"/>
                <a:cs typeface="Times New Roman" panose="02020603050405020304" charset="0"/>
              </a:rPr>
              <a:t>Let’s take a minute to think about the water we use. The human body is 60% water and we need to drink lots of water to be healthy. When we are thirsty we just go to the kitchen and fill a glass with clean water.</a:t>
            </a:r>
          </a:p>
          <a:p>
            <a:r>
              <a:rPr sz="2000">
                <a:solidFill>
                  <a:schemeClr val="tx1"/>
                </a:solidFill>
                <a:uFillTx/>
                <a:latin typeface="Times New Roman" panose="02020603050405020304" charset="0"/>
                <a:cs typeface="Times New Roman" panose="02020603050405020304" charset="0"/>
              </a:rPr>
              <a:t>      </a:t>
            </a:r>
            <a:r>
              <a:rPr sz="2000" u="sng">
                <a:solidFill>
                  <a:schemeClr val="tx1"/>
                </a:solidFill>
                <a:uFillTx/>
                <a:latin typeface="Times New Roman" panose="02020603050405020304" charset="0"/>
                <a:cs typeface="Times New Roman" panose="02020603050405020304" charset="0"/>
              </a:rPr>
              <a:t>    31   </a:t>
            </a:r>
            <a:r>
              <a:rPr sz="2000">
                <a:solidFill>
                  <a:schemeClr val="tx1"/>
                </a:solidFill>
                <a:uFillTx/>
                <a:latin typeface="Times New Roman" panose="02020603050405020304" charset="0"/>
                <a:cs typeface="Times New Roman" panose="02020603050405020304" charset="0"/>
              </a:rPr>
              <a:t> For example, farmers, who produce the food we eat, use water to make the plants grow. When we turn on a light or switch on a TV or a computer we use energy and we need water to produce this energy.</a:t>
            </a:r>
          </a:p>
          <a:p>
            <a:r>
              <a:rPr sz="2000">
                <a:solidFill>
                  <a:schemeClr val="tx1"/>
                </a:solidFill>
                <a:uFillTx/>
                <a:latin typeface="Times New Roman" panose="02020603050405020304" charset="0"/>
                <a:cs typeface="Times New Roman" panose="02020603050405020304" charset="0"/>
              </a:rPr>
              <a:t>      The truth is that we are lucky enough to have clean water whenever we want, but this is not the case for many people around the world.  </a:t>
            </a:r>
            <a:r>
              <a:rPr sz="2000" u="sng">
                <a:uFillTx/>
                <a:latin typeface="Times New Roman" panose="02020603050405020304" charset="0"/>
                <a:cs typeface="Times New Roman" panose="02020603050405020304" charset="0"/>
                <a:sym typeface="+mn-ea"/>
              </a:rPr>
              <a:t>    3</a:t>
            </a:r>
            <a:r>
              <a:rPr lang="en-US" sz="2000" u="sng">
                <a:uFillTx/>
                <a:latin typeface="Times New Roman" panose="02020603050405020304" charset="0"/>
                <a:cs typeface="Times New Roman" panose="02020603050405020304" charset="0"/>
                <a:sym typeface="+mn-ea"/>
              </a:rPr>
              <a:t>2</a:t>
            </a:r>
            <a:r>
              <a:rPr sz="2000" u="sng">
                <a:uFillTx/>
                <a:latin typeface="Times New Roman" panose="02020603050405020304" charset="0"/>
                <a:cs typeface="Times New Roman" panose="02020603050405020304" charset="0"/>
                <a:sym typeface="+mn-ea"/>
              </a:rPr>
              <a:t>   </a:t>
            </a:r>
            <a:r>
              <a:rPr sz="2000">
                <a:solidFill>
                  <a:schemeClr val="tx1"/>
                </a:solidFill>
                <a:uFillTx/>
                <a:latin typeface="Times New Roman" panose="02020603050405020304" charset="0"/>
                <a:cs typeface="Times New Roman" panose="02020603050405020304" charset="0"/>
              </a:rPr>
              <a:t>  That’s around one in 10 people in the world. If we drink dirty water, we can catch diseases from the bacteria and become ill. Every year over 500,000 children die from diarrhoea (腹泻) from dirty water. That’s around 1,400 children every day! Also, in some countries children walk many kilometres every day to get water. </a:t>
            </a:r>
            <a:r>
              <a:rPr sz="2000" u="sng">
                <a:uFillTx/>
                <a:latin typeface="Times New Roman" panose="02020603050405020304" charset="0"/>
                <a:cs typeface="Times New Roman" panose="02020603050405020304" charset="0"/>
                <a:sym typeface="+mn-ea"/>
              </a:rPr>
              <a:t>    3</a:t>
            </a:r>
            <a:r>
              <a:rPr lang="en-US" sz="2000" u="sng">
                <a:uFillTx/>
                <a:latin typeface="Times New Roman" panose="02020603050405020304" charset="0"/>
                <a:cs typeface="Times New Roman" panose="02020603050405020304" charset="0"/>
                <a:sym typeface="+mn-ea"/>
              </a:rPr>
              <a:t>3</a:t>
            </a:r>
            <a:r>
              <a:rPr sz="2000" u="sng">
                <a:uFillTx/>
                <a:latin typeface="Times New Roman" panose="02020603050405020304" charset="0"/>
                <a:cs typeface="Times New Roman" panose="02020603050405020304" charset="0"/>
                <a:sym typeface="+mn-ea"/>
              </a:rPr>
              <a:t>   </a:t>
            </a:r>
            <a:r>
              <a:rPr sz="2000">
                <a:solidFill>
                  <a:schemeClr val="tx1"/>
                </a:solidFill>
                <a:uFillTx/>
                <a:latin typeface="Times New Roman" panose="02020603050405020304" charset="0"/>
                <a:cs typeface="Times New Roman" panose="02020603050405020304" charset="0"/>
              </a:rPr>
              <a:t>  Therefore, they don’t have time to learn how to read or write and don’t get an education.</a:t>
            </a:r>
          </a:p>
          <a:p>
            <a:r>
              <a:rPr sz="2000">
                <a:uFillTx/>
                <a:latin typeface="Times New Roman" panose="02020603050405020304" charset="0"/>
                <a:cs typeface="Times New Roman" panose="02020603050405020304" charset="0"/>
                <a:sym typeface="+mn-ea"/>
              </a:rPr>
              <a:t>      </a:t>
            </a:r>
            <a:r>
              <a:rPr sz="2000" u="sng">
                <a:uFillTx/>
                <a:latin typeface="Times New Roman" panose="02020603050405020304" charset="0"/>
                <a:cs typeface="Times New Roman" panose="02020603050405020304" charset="0"/>
                <a:sym typeface="+mn-ea"/>
              </a:rPr>
              <a:t>    3</a:t>
            </a:r>
            <a:r>
              <a:rPr lang="en-US" sz="2000" u="sng">
                <a:uFillTx/>
                <a:latin typeface="Times New Roman" panose="02020603050405020304" charset="0"/>
                <a:cs typeface="Times New Roman" panose="02020603050405020304" charset="0"/>
                <a:sym typeface="+mn-ea"/>
              </a:rPr>
              <a:t>4</a:t>
            </a:r>
            <a:r>
              <a:rPr sz="2000" u="sng">
                <a:uFillTx/>
                <a:latin typeface="Times New Roman" panose="02020603050405020304" charset="0"/>
                <a:cs typeface="Times New Roman" panose="02020603050405020304" charset="0"/>
                <a:sym typeface="+mn-ea"/>
              </a:rPr>
              <a:t>   </a:t>
            </a:r>
            <a:r>
              <a:rPr sz="2000">
                <a:solidFill>
                  <a:schemeClr val="tx1"/>
                </a:solidFill>
                <a:uFillTx/>
                <a:latin typeface="Times New Roman" panose="02020603050405020304" charset="0"/>
                <a:cs typeface="Times New Roman" panose="02020603050405020304" charset="0"/>
              </a:rPr>
              <a:t>  On this day every year, countries around the world hold events to educate people about the problems of dirty water and that clean water is something that everyone should have around the world. At one school in the UK, children between the ages of 10 and 15 walk 6km with six litres of water. </a:t>
            </a:r>
            <a:r>
              <a:rPr sz="2000" u="sng">
                <a:uFillTx/>
                <a:latin typeface="Times New Roman" panose="02020603050405020304" charset="0"/>
                <a:cs typeface="Times New Roman" panose="02020603050405020304" charset="0"/>
                <a:sym typeface="+mn-ea"/>
              </a:rPr>
              <a:t>    3</a:t>
            </a:r>
            <a:r>
              <a:rPr lang="en-US" sz="2000" u="sng">
                <a:uFillTx/>
                <a:latin typeface="Times New Roman" panose="02020603050405020304" charset="0"/>
                <a:cs typeface="Times New Roman" panose="02020603050405020304" charset="0"/>
                <a:sym typeface="+mn-ea"/>
              </a:rPr>
              <a:t>5</a:t>
            </a:r>
            <a:r>
              <a:rPr sz="2000" u="sng">
                <a:uFillTx/>
                <a:latin typeface="Times New Roman" panose="02020603050405020304" charset="0"/>
                <a:cs typeface="Times New Roman" panose="02020603050405020304" charset="0"/>
                <a:sym typeface="+mn-ea"/>
              </a:rPr>
              <a:t>   </a:t>
            </a:r>
            <a:r>
              <a:rPr sz="2000">
                <a:solidFill>
                  <a:schemeClr val="tx1"/>
                </a:solidFill>
                <a:uFillTx/>
                <a:latin typeface="Times New Roman" panose="02020603050405020304" charset="0"/>
                <a:cs typeface="Times New Roman" panose="02020603050405020304" charset="0"/>
              </a:rPr>
              <a:t> People give them money to do this and all the money helps get clean water to as many people as possible around the world.</a:t>
            </a:r>
          </a:p>
        </p:txBody>
      </p:sp>
      <p:sp>
        <p:nvSpPr>
          <p:cNvPr id="18" name="圆角矩形 17"/>
          <p:cNvSpPr/>
          <p:nvPr/>
        </p:nvSpPr>
        <p:spPr>
          <a:xfrm>
            <a:off x="1480820" y="1343025"/>
            <a:ext cx="141033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7087235" y="2543175"/>
            <a:ext cx="89916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7764780" y="3778250"/>
            <a:ext cx="113792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342900" y="4109720"/>
            <a:ext cx="57594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1960880" y="4398645"/>
            <a:ext cx="930275" cy="3517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843915" y="5616575"/>
            <a:ext cx="636270" cy="3517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2691765" y="5616575"/>
            <a:ext cx="636270" cy="3517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箭头连接符 24"/>
          <p:cNvCxnSpPr/>
          <p:nvPr/>
        </p:nvCxnSpPr>
        <p:spPr>
          <a:xfrm flipH="1" flipV="1">
            <a:off x="899795" y="1179830"/>
            <a:ext cx="575945" cy="37719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55575" y="862965"/>
            <a:ext cx="1488440" cy="460375"/>
          </a:xfrm>
          <a:prstGeom prst="rect">
            <a:avLst/>
          </a:prstGeom>
          <a:solidFill>
            <a:schemeClr val="bg2">
              <a:lumMod val="90000"/>
            </a:schemeClr>
          </a:solidFill>
          <a:ln w="25400" cmpd="sng">
            <a:noFill/>
            <a:prstDash val="solid"/>
          </a:ln>
        </p:spPr>
        <p:txBody>
          <a:bodyPr wrap="square" rtlCol="0">
            <a:spAutoFit/>
          </a:bodyPr>
          <a:lstStyle/>
          <a:p>
            <a:pPr algn="l"/>
            <a:r>
              <a:rPr lang="zh-CN" altLang="en-US" sz="2400" b="1">
                <a:solidFill>
                  <a:schemeClr val="tx1"/>
                </a:solidFill>
                <a:latin typeface="+mj-lt"/>
                <a:ea typeface="Lingoes Unicode" panose="020B0604020202020204" charset="-122"/>
                <a:cs typeface="+mj-lt"/>
                <a:sym typeface="+mn-ea"/>
              </a:rPr>
              <a:t>总分关系</a:t>
            </a:r>
          </a:p>
        </p:txBody>
      </p:sp>
      <p:cxnSp>
        <p:nvCxnSpPr>
          <p:cNvPr id="28" name="直接箭头连接符 27"/>
          <p:cNvCxnSpPr/>
          <p:nvPr/>
        </p:nvCxnSpPr>
        <p:spPr>
          <a:xfrm flipV="1">
            <a:off x="731520" y="3357245"/>
            <a:ext cx="2688590" cy="7524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V="1">
            <a:off x="1096010" y="3429000"/>
            <a:ext cx="2251710" cy="21875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V="1">
            <a:off x="2953385" y="3357245"/>
            <a:ext cx="394335" cy="225933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a:off x="4211955" y="2813050"/>
            <a:ext cx="2875280" cy="25590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3328035" y="2945765"/>
            <a:ext cx="926465" cy="460375"/>
          </a:xfrm>
          <a:prstGeom prst="rect">
            <a:avLst/>
          </a:prstGeom>
          <a:solidFill>
            <a:schemeClr val="bg2">
              <a:lumMod val="90000"/>
            </a:schemeClr>
          </a:solidFill>
          <a:ln w="25400" cmpd="sng">
            <a:noFill/>
            <a:prstDash val="solid"/>
          </a:ln>
        </p:spPr>
        <p:txBody>
          <a:bodyPr wrap="square" rtlCol="0">
            <a:spAutoFit/>
          </a:bodyPr>
          <a:lstStyle/>
          <a:p>
            <a:pPr algn="l"/>
            <a:r>
              <a:rPr lang="zh-CN" altLang="en-US" sz="2400" b="1">
                <a:solidFill>
                  <a:schemeClr val="tx1"/>
                </a:solidFill>
                <a:latin typeface="+mj-lt"/>
                <a:ea typeface="Lingoes Unicode" panose="020B0604020202020204" charset="-122"/>
                <a:cs typeface="+mj-lt"/>
                <a:sym typeface="+mn-ea"/>
              </a:rPr>
              <a:t>指代</a:t>
            </a:r>
          </a:p>
        </p:txBody>
      </p:sp>
      <p:cxnSp>
        <p:nvCxnSpPr>
          <p:cNvPr id="34" name="直接箭头连接符 33"/>
          <p:cNvCxnSpPr/>
          <p:nvPr/>
        </p:nvCxnSpPr>
        <p:spPr>
          <a:xfrm flipH="1" flipV="1">
            <a:off x="7236460" y="4005580"/>
            <a:ext cx="528320" cy="6096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5820410" y="3778250"/>
            <a:ext cx="1488440" cy="460375"/>
          </a:xfrm>
          <a:prstGeom prst="rect">
            <a:avLst/>
          </a:prstGeom>
          <a:solidFill>
            <a:schemeClr val="bg2">
              <a:lumMod val="90000"/>
            </a:schemeClr>
          </a:solidFill>
          <a:ln w="25400" cmpd="sng">
            <a:noFill/>
            <a:prstDash val="solid"/>
          </a:ln>
        </p:spPr>
        <p:txBody>
          <a:bodyPr wrap="square" rtlCol="0">
            <a:spAutoFit/>
          </a:bodyPr>
          <a:lstStyle/>
          <a:p>
            <a:pPr algn="l"/>
            <a:r>
              <a:rPr lang="zh-CN" altLang="en-US" sz="2400" b="1">
                <a:solidFill>
                  <a:schemeClr val="tx1"/>
                </a:solidFill>
                <a:latin typeface="+mj-lt"/>
                <a:ea typeface="Lingoes Unicode" panose="020B0604020202020204" charset="-122"/>
                <a:cs typeface="+mj-lt"/>
                <a:sym typeface="+mn-ea"/>
              </a:rPr>
              <a:t>因果关系</a:t>
            </a:r>
          </a:p>
        </p:txBody>
      </p:sp>
      <p:sp>
        <p:nvSpPr>
          <p:cNvPr id="36" name="矩形 35"/>
          <p:cNvSpPr/>
          <p:nvPr/>
        </p:nvSpPr>
        <p:spPr>
          <a:xfrm>
            <a:off x="692785" y="6315075"/>
            <a:ext cx="6616065" cy="460375"/>
          </a:xfrm>
          <a:prstGeom prst="rect">
            <a:avLst/>
          </a:prstGeom>
          <a:solidFill>
            <a:srgbClr val="4AA44A"/>
          </a:solidFill>
          <a:ln>
            <a:solidFill>
              <a:srgbClr val="4AA44A"/>
            </a:solidFill>
          </a:ln>
        </p:spPr>
        <p:txBody>
          <a:bodyPr wrap="square">
            <a:spAutoFit/>
          </a:bodyPr>
          <a:lstStyle/>
          <a:p>
            <a:pPr marL="342900" indent="-342900">
              <a:buFont typeface="Wingdings" panose="05000000000000000000" pitchFamily="2" charset="2"/>
              <a:buChar char="Ø"/>
            </a:pPr>
            <a:r>
              <a:rPr lang="zh-CN" altLang="en-US" sz="2400" b="1" dirty="0"/>
              <a:t>原文中找到</a:t>
            </a:r>
            <a:r>
              <a:rPr lang="zh-CN" altLang="en-US" sz="2400" b="1" dirty="0">
                <a:sym typeface="+mn-ea"/>
              </a:rPr>
              <a:t>因果、顺序、举例、总分等关系。</a:t>
            </a:r>
            <a:endParaRPr lang="zh-CN" altLang="en-US" sz="2400" b="1" dirty="0"/>
          </a:p>
        </p:txBody>
      </p:sp>
      <p:sp>
        <p:nvSpPr>
          <p:cNvPr id="2" name="矩形 1"/>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第二节：七选五</a:t>
            </a:r>
            <a:r>
              <a:rPr lang="en-US" altLang="zh-CN" sz="3200" b="1">
                <a:solidFill>
                  <a:schemeClr val="tx1"/>
                </a:solidFill>
                <a:latin typeface="Impact" panose="020B0806030902050204" charset="0"/>
                <a:cs typeface="Impact" panose="020B080603090205020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500" fill="hold">
                                          <p:stCondLst>
                                            <p:cond delay="0"/>
                                          </p:stCondLst>
                                        </p:cTn>
                                        <p:tgtEl>
                                          <p:spTgt spid="27"/>
                                        </p:tgtEl>
                                        <p:attrNameLst>
                                          <p:attrName>style.visibility</p:attrName>
                                        </p:attrNameLst>
                                      </p:cBhvr>
                                      <p:to>
                                        <p:strVal val="visible"/>
                                      </p:to>
                                    </p:set>
                                    <p:animEffect transition="in" filter="box(in)">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500" fill="hold">
                                          <p:stCondLst>
                                            <p:cond delay="0"/>
                                          </p:stCondLst>
                                        </p:cTn>
                                        <p:tgtEl>
                                          <p:spTgt spid="19"/>
                                        </p:tgtEl>
                                        <p:attrNameLst>
                                          <p:attrName>style.visibility</p:attrName>
                                        </p:attrNameLst>
                                      </p:cBhvr>
                                      <p:to>
                                        <p:strVal val="visible"/>
                                      </p:to>
                                    </p:set>
                                    <p:animEffect transition="in" filter="box(i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500" fill="hold">
                                          <p:stCondLst>
                                            <p:cond delay="0"/>
                                          </p:stCondLst>
                                        </p:cTn>
                                        <p:tgtEl>
                                          <p:spTgt spid="21"/>
                                        </p:tgtEl>
                                        <p:attrNameLst>
                                          <p:attrName>style.visibility</p:attrName>
                                        </p:attrNameLst>
                                      </p:cBhvr>
                                      <p:to>
                                        <p:strVal val="visible"/>
                                      </p:to>
                                    </p:set>
                                    <p:animEffect transition="in" filter="box(in)">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500" fill="hold">
                                          <p:stCondLst>
                                            <p:cond delay="0"/>
                                          </p:stCondLst>
                                        </p:cTn>
                                        <p:tgtEl>
                                          <p:spTgt spid="22"/>
                                        </p:tgtEl>
                                        <p:attrNameLst>
                                          <p:attrName>style.visibility</p:attrName>
                                        </p:attrNameLst>
                                      </p:cBhvr>
                                      <p:to>
                                        <p:strVal val="visible"/>
                                      </p:to>
                                    </p:set>
                                    <p:animEffect transition="in" filter="box(in)">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500" fill="hold">
                                          <p:stCondLst>
                                            <p:cond delay="0"/>
                                          </p:stCondLst>
                                        </p:cTn>
                                        <p:tgtEl>
                                          <p:spTgt spid="23"/>
                                        </p:tgtEl>
                                        <p:attrNameLst>
                                          <p:attrName>style.visibility</p:attrName>
                                        </p:attrNameLst>
                                      </p:cBhvr>
                                      <p:to>
                                        <p:strVal val="visible"/>
                                      </p:to>
                                    </p:set>
                                    <p:animEffect transition="in" filter="box(in)">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500" fill="hold">
                                          <p:stCondLst>
                                            <p:cond delay="0"/>
                                          </p:stCondLst>
                                        </p:cTn>
                                        <p:tgtEl>
                                          <p:spTgt spid="24"/>
                                        </p:tgtEl>
                                        <p:attrNameLst>
                                          <p:attrName>style.visibility</p:attrName>
                                        </p:attrNameLst>
                                      </p:cBhvr>
                                      <p:to>
                                        <p:strVal val="visible"/>
                                      </p:to>
                                    </p:set>
                                    <p:animEffect transition="in" filter="box(in)">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500" fill="hold">
                                          <p:stCondLst>
                                            <p:cond delay="0"/>
                                          </p:stCondLst>
                                        </p:cTn>
                                        <p:tgtEl>
                                          <p:spTgt spid="35"/>
                                        </p:tgtEl>
                                        <p:attrNameLst>
                                          <p:attrName>style.visibility</p:attrName>
                                        </p:attrNameLst>
                                      </p:cBhvr>
                                      <p:to>
                                        <p:strVal val="visible"/>
                                      </p:to>
                                    </p:set>
                                    <p:animEffect transition="in" filter="box(in)">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box(in)">
                                      <p:cBhvr>
                                        <p:cTn id="73"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0" grpId="0" bldLvl="0" animBg="1"/>
      <p:bldP spid="21" grpId="0" bldLvl="0" animBg="1"/>
      <p:bldP spid="22" grpId="0" bldLvl="0" animBg="1"/>
      <p:bldP spid="23" grpId="0" bldLvl="0" animBg="1"/>
      <p:bldP spid="24" grpId="0" bldLvl="0" animBg="1"/>
      <p:bldP spid="27" grpId="0" animBg="1"/>
      <p:bldP spid="33" grpId="0" bldLvl="0" animBg="1"/>
      <p:bldP spid="35" grpId="0" bldLvl="0" animBg="1"/>
      <p:bldP spid="3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18770" y="506095"/>
            <a:ext cx="8653145" cy="5939155"/>
          </a:xfrm>
          <a:prstGeom prst="rect">
            <a:avLst/>
          </a:prstGeom>
          <a:noFill/>
        </p:spPr>
        <p:txBody>
          <a:bodyPr wrap="square" rtlCol="0" anchor="t">
            <a:spAutoFit/>
          </a:bodyPr>
          <a:lstStyle/>
          <a:p>
            <a:endParaRPr sz="2000">
              <a:solidFill>
                <a:schemeClr val="tx1"/>
              </a:solidFill>
              <a:uFillTx/>
              <a:latin typeface="Times New Roman" panose="02020603050405020304" charset="0"/>
              <a:cs typeface="Times New Roman" panose="02020603050405020304" charset="0"/>
            </a:endParaRPr>
          </a:p>
          <a:p>
            <a:r>
              <a:rPr sz="2400">
                <a:solidFill>
                  <a:schemeClr val="tx1"/>
                </a:solidFill>
                <a:uFillTx/>
                <a:latin typeface="Times New Roman" panose="02020603050405020304" charset="0"/>
                <a:cs typeface="Times New Roman" panose="02020603050405020304" charset="0"/>
              </a:rPr>
              <a:t>A. We use water indirectly too.</a:t>
            </a:r>
          </a:p>
          <a:p>
            <a:r>
              <a:rPr sz="2400">
                <a:solidFill>
                  <a:schemeClr val="tx1"/>
                </a:solidFill>
                <a:uFillTx/>
                <a:latin typeface="Times New Roman" panose="02020603050405020304" charset="0"/>
                <a:cs typeface="Times New Roman" panose="02020603050405020304" charset="0"/>
              </a:rPr>
              <a:t>B. Every system in our body depends on water to function.</a:t>
            </a:r>
          </a:p>
          <a:p>
            <a:endParaRPr sz="2400">
              <a:solidFill>
                <a:schemeClr val="tx1"/>
              </a:solidFill>
              <a:uFillTx/>
              <a:latin typeface="Times New Roman" panose="02020603050405020304" charset="0"/>
              <a:cs typeface="Times New Roman" panose="02020603050405020304" charset="0"/>
            </a:endParaRPr>
          </a:p>
          <a:p>
            <a:r>
              <a:rPr sz="2400">
                <a:solidFill>
                  <a:schemeClr val="tx1"/>
                </a:solidFill>
                <a:uFillTx/>
                <a:latin typeface="Times New Roman" panose="02020603050405020304" charset="0"/>
                <a:cs typeface="Times New Roman" panose="02020603050405020304" charset="0"/>
              </a:rPr>
              <a:t>C. It is to inspire people to learn more about water-related problems.</a:t>
            </a:r>
          </a:p>
          <a:p>
            <a:endParaRPr sz="2400">
              <a:solidFill>
                <a:schemeClr val="tx1"/>
              </a:solidFill>
              <a:uFillTx/>
              <a:latin typeface="Times New Roman" panose="02020603050405020304" charset="0"/>
              <a:cs typeface="Times New Roman" panose="02020603050405020304" charset="0"/>
            </a:endParaRPr>
          </a:p>
          <a:p>
            <a:r>
              <a:rPr sz="2400">
                <a:solidFill>
                  <a:schemeClr val="tx1"/>
                </a:solidFill>
                <a:uFillTx/>
                <a:latin typeface="Times New Roman" panose="02020603050405020304" charset="0"/>
                <a:cs typeface="Times New Roman" panose="02020603050405020304" charset="0"/>
              </a:rPr>
              <a:t>D. If children walk many hours a day to get water, they can’t go to </a:t>
            </a:r>
          </a:p>
          <a:p>
            <a:r>
              <a:rPr sz="2400">
                <a:solidFill>
                  <a:schemeClr val="tx1"/>
                </a:solidFill>
                <a:uFillTx/>
                <a:latin typeface="Times New Roman" panose="02020603050405020304" charset="0"/>
                <a:cs typeface="Times New Roman" panose="02020603050405020304" charset="0"/>
              </a:rPr>
              <a:t>    school.</a:t>
            </a:r>
          </a:p>
          <a:p>
            <a:endParaRPr sz="2400">
              <a:solidFill>
                <a:schemeClr val="tx1"/>
              </a:solidFill>
              <a:uFillTx/>
              <a:latin typeface="Times New Roman" panose="02020603050405020304" charset="0"/>
              <a:cs typeface="Times New Roman" panose="02020603050405020304" charset="0"/>
            </a:endParaRPr>
          </a:p>
          <a:p>
            <a:r>
              <a:rPr sz="2400">
                <a:solidFill>
                  <a:schemeClr val="tx1"/>
                </a:solidFill>
                <a:uFillTx/>
                <a:latin typeface="Times New Roman" panose="02020603050405020304" charset="0"/>
                <a:cs typeface="Times New Roman" panose="02020603050405020304" charset="0"/>
              </a:rPr>
              <a:t>E. Did you know that around 750 million people do not have clean </a:t>
            </a:r>
          </a:p>
          <a:p>
            <a:r>
              <a:rPr sz="2400">
                <a:solidFill>
                  <a:schemeClr val="tx1"/>
                </a:solidFill>
                <a:uFillTx/>
                <a:latin typeface="Times New Roman" panose="02020603050405020304" charset="0"/>
                <a:cs typeface="Times New Roman" panose="02020603050405020304" charset="0"/>
              </a:rPr>
              <a:t>    water to drink?</a:t>
            </a:r>
          </a:p>
          <a:p>
            <a:r>
              <a:rPr sz="2400">
                <a:solidFill>
                  <a:schemeClr val="tx1"/>
                </a:solidFill>
                <a:uFillTx/>
                <a:latin typeface="Times New Roman" panose="02020603050405020304" charset="0"/>
                <a:cs typeface="Times New Roman" panose="02020603050405020304" charset="0"/>
              </a:rPr>
              <a:t>F. In 1993 the United Nations decided that March 22nd is the </a:t>
            </a:r>
          </a:p>
          <a:p>
            <a:r>
              <a:rPr sz="2400">
                <a:solidFill>
                  <a:schemeClr val="tx1"/>
                </a:solidFill>
                <a:uFillTx/>
                <a:latin typeface="Times New Roman" panose="02020603050405020304" charset="0"/>
                <a:cs typeface="Times New Roman" panose="02020603050405020304" charset="0"/>
              </a:rPr>
              <a:t>    World Day for Water.</a:t>
            </a:r>
          </a:p>
          <a:p>
            <a:endParaRPr sz="2400">
              <a:solidFill>
                <a:schemeClr val="tx1"/>
              </a:solidFill>
              <a:uFillTx/>
              <a:latin typeface="Times New Roman" panose="02020603050405020304" charset="0"/>
              <a:cs typeface="Times New Roman" panose="02020603050405020304" charset="0"/>
            </a:endParaRPr>
          </a:p>
          <a:p>
            <a:r>
              <a:rPr sz="2400">
                <a:solidFill>
                  <a:schemeClr val="tx1"/>
                </a:solidFill>
                <a:uFillTx/>
                <a:latin typeface="Times New Roman" panose="02020603050405020304" charset="0"/>
                <a:cs typeface="Times New Roman" panose="02020603050405020304" charset="0"/>
              </a:rPr>
              <a:t>G. In this way, they know how it feels to walk a long </a:t>
            </a:r>
          </a:p>
          <a:p>
            <a:r>
              <a:rPr sz="2400">
                <a:solidFill>
                  <a:schemeClr val="tx1"/>
                </a:solidFill>
                <a:uFillTx/>
                <a:latin typeface="Times New Roman" panose="02020603050405020304" charset="0"/>
                <a:cs typeface="Times New Roman" panose="02020603050405020304" charset="0"/>
              </a:rPr>
              <a:t>     distance carrying heavy bottles.</a:t>
            </a:r>
          </a:p>
        </p:txBody>
      </p:sp>
      <p:sp>
        <p:nvSpPr>
          <p:cNvPr id="3" name="圆角矩形 2"/>
          <p:cNvSpPr/>
          <p:nvPr/>
        </p:nvSpPr>
        <p:spPr>
          <a:xfrm>
            <a:off x="3642995" y="836930"/>
            <a:ext cx="58356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标注 5"/>
          <p:cNvSpPr/>
          <p:nvPr/>
        </p:nvSpPr>
        <p:spPr>
          <a:xfrm>
            <a:off x="4226560" y="53975"/>
            <a:ext cx="3505835" cy="762635"/>
          </a:xfrm>
          <a:prstGeom prst="wedgeRectCallout">
            <a:avLst>
              <a:gd name="adj1" fmla="val -49112"/>
              <a:gd name="adj2" fmla="val 76894"/>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transitional sentence? directly? </a:t>
            </a:r>
            <a:r>
              <a:rPr lang="en-US" altLang="zh-CN" sz="2500" b="1">
                <a:solidFill>
                  <a:schemeClr val="tx1">
                    <a:lumMod val="95000"/>
                    <a:lumOff val="5000"/>
                  </a:schemeClr>
                </a:solidFill>
                <a:latin typeface="Lingoes Unicode" panose="020B0604020202020204" charset="-122"/>
                <a:ea typeface="Lingoes Unicode" panose="020B0604020202020204" charset="-122"/>
              </a:rPr>
              <a:t> </a:t>
            </a:r>
            <a:r>
              <a:rPr lang="en-US" altLang="zh-CN" sz="2500" b="1">
                <a:solidFill>
                  <a:schemeClr val="tx1">
                    <a:lumMod val="95000"/>
                    <a:lumOff val="5000"/>
                  </a:schemeClr>
                </a:solidFill>
              </a:rPr>
              <a:t> </a:t>
            </a:r>
          </a:p>
        </p:txBody>
      </p:sp>
      <p:sp>
        <p:nvSpPr>
          <p:cNvPr id="2" name="圆角矩形 1"/>
          <p:cNvSpPr/>
          <p:nvPr/>
        </p:nvSpPr>
        <p:spPr>
          <a:xfrm>
            <a:off x="702945" y="1238885"/>
            <a:ext cx="178435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252220" y="1945005"/>
            <a:ext cx="213360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标注 6"/>
          <p:cNvSpPr/>
          <p:nvPr/>
        </p:nvSpPr>
        <p:spPr>
          <a:xfrm>
            <a:off x="3484880" y="1640205"/>
            <a:ext cx="2235200" cy="427990"/>
          </a:xfrm>
          <a:prstGeom prst="wedgeRectCallout">
            <a:avLst>
              <a:gd name="adj1" fmla="val -49112"/>
              <a:gd name="adj2" fmla="val 76894"/>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sth's purpose</a:t>
            </a:r>
            <a:r>
              <a:rPr lang="en-US" altLang="zh-CN" sz="2500" b="1">
                <a:solidFill>
                  <a:schemeClr val="tx1">
                    <a:lumMod val="95000"/>
                    <a:lumOff val="5000"/>
                  </a:schemeClr>
                </a:solidFill>
                <a:latin typeface="Lingoes Unicode" panose="020B0604020202020204" charset="-122"/>
                <a:ea typeface="Lingoes Unicode" panose="020B0604020202020204" charset="-122"/>
              </a:rPr>
              <a:t> ?</a:t>
            </a:r>
            <a:r>
              <a:rPr lang="en-US" altLang="zh-CN" sz="2500" b="1">
                <a:solidFill>
                  <a:schemeClr val="tx1">
                    <a:lumMod val="95000"/>
                    <a:lumOff val="5000"/>
                  </a:schemeClr>
                </a:solidFill>
              </a:rPr>
              <a:t> </a:t>
            </a:r>
          </a:p>
        </p:txBody>
      </p:sp>
      <p:sp>
        <p:nvSpPr>
          <p:cNvPr id="8" name="圆角矩形 7"/>
          <p:cNvSpPr/>
          <p:nvPr/>
        </p:nvSpPr>
        <p:spPr>
          <a:xfrm>
            <a:off x="6558915" y="2660015"/>
            <a:ext cx="213360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643255" y="3061970"/>
            <a:ext cx="97472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标注 10"/>
          <p:cNvSpPr/>
          <p:nvPr/>
        </p:nvSpPr>
        <p:spPr>
          <a:xfrm>
            <a:off x="1908175" y="3215005"/>
            <a:ext cx="1247140" cy="427990"/>
          </a:xfrm>
          <a:prstGeom prst="wedgeRectCallout">
            <a:avLst>
              <a:gd name="adj1" fmla="val -61704"/>
              <a:gd name="adj2" fmla="val -54451"/>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result</a:t>
            </a:r>
            <a:r>
              <a:rPr lang="en-US" altLang="zh-CN" sz="2500" b="1">
                <a:solidFill>
                  <a:schemeClr val="tx1">
                    <a:lumMod val="95000"/>
                    <a:lumOff val="5000"/>
                  </a:schemeClr>
                </a:solidFill>
                <a:latin typeface="Lingoes Unicode" panose="020B0604020202020204" charset="-122"/>
                <a:ea typeface="Lingoes Unicode" panose="020B0604020202020204" charset="-122"/>
              </a:rPr>
              <a:t>?</a:t>
            </a:r>
            <a:r>
              <a:rPr lang="en-US" altLang="zh-CN" sz="2500" b="1">
                <a:solidFill>
                  <a:schemeClr val="tx1">
                    <a:lumMod val="95000"/>
                    <a:lumOff val="5000"/>
                  </a:schemeClr>
                </a:solidFill>
              </a:rPr>
              <a:t> </a:t>
            </a:r>
          </a:p>
        </p:txBody>
      </p:sp>
      <p:sp>
        <p:nvSpPr>
          <p:cNvPr id="12" name="圆角矩形 11"/>
          <p:cNvSpPr/>
          <p:nvPr/>
        </p:nvSpPr>
        <p:spPr>
          <a:xfrm>
            <a:off x="4011930" y="3776345"/>
            <a:ext cx="383730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528320" y="4874895"/>
            <a:ext cx="311467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702945" y="5607050"/>
            <a:ext cx="214185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标注 14"/>
          <p:cNvSpPr/>
          <p:nvPr/>
        </p:nvSpPr>
        <p:spPr>
          <a:xfrm>
            <a:off x="3917315" y="5179060"/>
            <a:ext cx="3009900" cy="427990"/>
          </a:xfrm>
          <a:prstGeom prst="wedgeRectCallout">
            <a:avLst>
              <a:gd name="adj1" fmla="val -82516"/>
              <a:gd name="adj2" fmla="val 84866"/>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a:solidFill>
                  <a:schemeClr val="tx1">
                    <a:lumMod val="95000"/>
                    <a:lumOff val="5000"/>
                  </a:schemeClr>
                </a:solidFill>
              </a:rPr>
              <a:t>“this” “they” refer to? </a:t>
            </a:r>
          </a:p>
        </p:txBody>
      </p:sp>
      <p:sp>
        <p:nvSpPr>
          <p:cNvPr id="16" name="矩形 15"/>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第二节：七选五</a:t>
            </a:r>
            <a:r>
              <a:rPr lang="en-US" altLang="zh-CN" sz="3200" b="1">
                <a:solidFill>
                  <a:schemeClr val="tx1"/>
                </a:solidFill>
                <a:latin typeface="Impact" panose="020B0806030902050204" charset="0"/>
                <a:cs typeface="Impact" panose="020B080603090205020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500"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par>
                                <p:cTn id="33" presetID="4" presetClass="entr" presetSubtype="16" fill="hold" grpId="0" nodeType="withEffect">
                                  <p:stCondLst>
                                    <p:cond delay="0"/>
                                  </p:stCondLst>
                                  <p:childTnLst>
                                    <p:set>
                                      <p:cBhvr>
                                        <p:cTn id="34" dur="500" fill="hold">
                                          <p:stCondLst>
                                            <p:cond delay="0"/>
                                          </p:stCondLst>
                                        </p:cTn>
                                        <p:tgtEl>
                                          <p:spTgt spid="10"/>
                                        </p:tgtEl>
                                        <p:attrNameLst>
                                          <p:attrName>style.visibility</p:attrName>
                                        </p:attrNameLst>
                                      </p:cBhvr>
                                      <p:to>
                                        <p:strVal val="visible"/>
                                      </p:to>
                                    </p:set>
                                    <p:animEffect transition="in" filter="box(i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linds(horizont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linds(horizontal)">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2" grpId="0" bldLvl="0" animBg="1"/>
      <p:bldP spid="5" grpId="0" bldLvl="0" animBg="1"/>
      <p:bldP spid="7" grpId="0" bldLvl="0" animBg="1"/>
      <p:bldP spid="8" grpId="0" animBg="1"/>
      <p:bldP spid="10" grpId="0" animBg="1"/>
      <p:bldP spid="11" grpId="0" bldLvl="0" animBg="1"/>
      <p:bldP spid="12" grpId="0" bldLvl="0" animBg="1"/>
      <p:bldP spid="13" grpId="0" bldLvl="0" animBg="1"/>
      <p:bldP spid="14" grpId="0" bldLvl="0" animBg="1"/>
      <p:bldP spid="1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60985" y="635635"/>
            <a:ext cx="8790305" cy="3291840"/>
          </a:xfrm>
          <a:prstGeom prst="rect">
            <a:avLst/>
          </a:prstGeom>
          <a:solidFill>
            <a:schemeClr val="accent3">
              <a:lumMod val="20000"/>
              <a:lumOff val="80000"/>
            </a:schemeClr>
          </a:solidFill>
        </p:spPr>
        <p:txBody>
          <a:bodyPr wrap="square" rtlCol="0" anchor="t">
            <a:spAutoFit/>
          </a:bodyPr>
          <a:lstStyle/>
          <a:p>
            <a:r>
              <a:rPr lang="en-US" altLang="zh-CN" sz="2600">
                <a:latin typeface="Lingoes Unicode" panose="020B0604020202020204" charset="-122"/>
                <a:ea typeface="Lingoes Unicode" panose="020B0604020202020204" charset="-122"/>
              </a:rPr>
              <a:t>   </a:t>
            </a:r>
            <a:r>
              <a:rPr lang="en-US" altLang="zh-CN" sz="2600" b="1">
                <a:latin typeface="Lingoes Unicode" panose="020B0604020202020204" charset="-122"/>
                <a:ea typeface="Lingoes Unicode" panose="020B0604020202020204" charset="-122"/>
              </a:rPr>
              <a:t>   </a:t>
            </a:r>
            <a:r>
              <a:rPr sz="2600">
                <a:uFillTx/>
                <a:latin typeface="Times New Roman" panose="02020603050405020304" charset="0"/>
                <a:cs typeface="Times New Roman" panose="02020603050405020304" charset="0"/>
                <a:sym typeface="+mn-ea"/>
              </a:rPr>
              <a:t>Let’s take a minute to think about the water we use. The human body is 60% water and we need to drink lots of water to be healthy. When we are thirsty we just go to the kitchen and fill a glass with clean water.</a:t>
            </a:r>
            <a:endParaRPr sz="2600">
              <a:solidFill>
                <a:schemeClr val="tx1"/>
              </a:solidFill>
              <a:uFillTx/>
              <a:latin typeface="Times New Roman" panose="02020603050405020304" charset="0"/>
              <a:cs typeface="Times New Roman" panose="02020603050405020304" charset="0"/>
            </a:endParaRPr>
          </a:p>
          <a:p>
            <a:r>
              <a:rPr sz="2600">
                <a:uFillTx/>
                <a:latin typeface="Times New Roman" panose="02020603050405020304" charset="0"/>
                <a:cs typeface="Times New Roman" panose="02020603050405020304" charset="0"/>
                <a:sym typeface="+mn-ea"/>
              </a:rPr>
              <a:t>      </a:t>
            </a:r>
            <a:r>
              <a:rPr sz="2600" u="sng">
                <a:uFillTx/>
                <a:latin typeface="Times New Roman" panose="02020603050405020304" charset="0"/>
                <a:cs typeface="Times New Roman" panose="02020603050405020304" charset="0"/>
                <a:sym typeface="+mn-ea"/>
              </a:rPr>
              <a:t>    31   </a:t>
            </a:r>
            <a:r>
              <a:rPr sz="2600">
                <a:uFillTx/>
                <a:latin typeface="Times New Roman" panose="02020603050405020304" charset="0"/>
                <a:cs typeface="Times New Roman" panose="02020603050405020304" charset="0"/>
                <a:sym typeface="+mn-ea"/>
              </a:rPr>
              <a:t> For example, farmers, who produce the food we eat, use water to make the plants grow. When we turn on a light or switch on a TV or a computer we use energy and we need water to produce this energy.</a:t>
            </a:r>
            <a:endParaRPr sz="2600">
              <a:solidFill>
                <a:schemeClr val="tx1"/>
              </a:solidFill>
              <a:uFillTx/>
              <a:latin typeface="Times New Roman" panose="02020603050405020304" charset="0"/>
              <a:cs typeface="Times New Roman" panose="02020603050405020304" charset="0"/>
            </a:endParaRPr>
          </a:p>
        </p:txBody>
      </p:sp>
      <p:sp>
        <p:nvSpPr>
          <p:cNvPr id="5" name="矩形 4"/>
          <p:cNvSpPr/>
          <p:nvPr/>
        </p:nvSpPr>
        <p:spPr>
          <a:xfrm>
            <a:off x="971550" y="4528820"/>
            <a:ext cx="5246370" cy="441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600" b="1">
                <a:solidFill>
                  <a:schemeClr val="tx1"/>
                </a:solidFill>
                <a:uFillTx/>
                <a:latin typeface="Times New Roman" panose="02020603050405020304" charset="0"/>
                <a:cs typeface="Times New Roman" panose="02020603050405020304" charset="0"/>
                <a:sym typeface="+mn-ea"/>
              </a:rPr>
              <a:t>A. </a:t>
            </a:r>
            <a:r>
              <a:rPr sz="2600" b="1">
                <a:solidFill>
                  <a:schemeClr val="tx1"/>
                </a:solidFill>
                <a:uFillTx/>
                <a:latin typeface="Times New Roman" panose="02020603050405020304" charset="0"/>
                <a:cs typeface="Times New Roman" panose="02020603050405020304" charset="0"/>
                <a:sym typeface="+mn-ea"/>
              </a:rPr>
              <a:t>We use water indirectly too.</a:t>
            </a:r>
            <a:endParaRPr lang="en-US" altLang="zh-CN" sz="2600" b="1">
              <a:solidFill>
                <a:schemeClr val="tx1"/>
              </a:solidFill>
              <a:latin typeface="Times New Roman" panose="02020603050405020304" charset="0"/>
              <a:cs typeface="Times New Roman" panose="02020603050405020304" charset="0"/>
            </a:endParaRPr>
          </a:p>
        </p:txBody>
      </p:sp>
      <p:sp>
        <p:nvSpPr>
          <p:cNvPr id="18" name="圆角矩形 17"/>
          <p:cNvSpPr/>
          <p:nvPr/>
        </p:nvSpPr>
        <p:spPr>
          <a:xfrm>
            <a:off x="5382895" y="687070"/>
            <a:ext cx="235585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flipV="1">
            <a:off x="5909310" y="1484630"/>
            <a:ext cx="2479040" cy="22225"/>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79095" y="3068955"/>
            <a:ext cx="1168400" cy="13335"/>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7304405" y="3429000"/>
            <a:ext cx="1443990" cy="6985"/>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1115695" y="1089660"/>
            <a:ext cx="5478780" cy="18351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6516370" y="1124585"/>
            <a:ext cx="1007745" cy="288290"/>
          </a:xfrm>
          <a:prstGeom prst="straightConnector1">
            <a:avLst/>
          </a:prstGeom>
          <a:noFill/>
          <a:ln w="28575" cap="flat" cmpd="sng" algn="ctr">
            <a:solidFill>
              <a:sysClr val="windowText" lastClr="000000"/>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6516370" y="1124585"/>
            <a:ext cx="1367790" cy="2304415"/>
          </a:xfrm>
          <a:prstGeom prst="straightConnector1">
            <a:avLst/>
          </a:prstGeom>
          <a:noFill/>
          <a:ln w="28575" cap="flat" cmpd="sng" algn="ctr">
            <a:solidFill>
              <a:sysClr val="windowText" lastClr="000000"/>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1761490" y="2263140"/>
            <a:ext cx="186118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箭头连接符 21"/>
          <p:cNvCxnSpPr/>
          <p:nvPr/>
        </p:nvCxnSpPr>
        <p:spPr>
          <a:xfrm flipH="1" flipV="1">
            <a:off x="1226820" y="2167890"/>
            <a:ext cx="575945" cy="37719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379095" y="1707515"/>
            <a:ext cx="1488440" cy="460375"/>
          </a:xfrm>
          <a:prstGeom prst="rect">
            <a:avLst/>
          </a:prstGeom>
          <a:solidFill>
            <a:schemeClr val="bg2">
              <a:lumMod val="90000"/>
            </a:schemeClr>
          </a:solidFill>
          <a:ln w="25400" cmpd="sng">
            <a:noFill/>
            <a:prstDash val="solid"/>
          </a:ln>
        </p:spPr>
        <p:txBody>
          <a:bodyPr wrap="square" rtlCol="0">
            <a:spAutoFit/>
          </a:bodyPr>
          <a:lstStyle/>
          <a:p>
            <a:pPr algn="l"/>
            <a:r>
              <a:rPr lang="zh-CN" altLang="en-US" sz="2400" b="1">
                <a:solidFill>
                  <a:schemeClr val="tx1"/>
                </a:solidFill>
                <a:latin typeface="+mj-lt"/>
                <a:ea typeface="Lingoes Unicode" panose="020B0604020202020204" charset="-122"/>
                <a:cs typeface="+mj-lt"/>
                <a:sym typeface="+mn-ea"/>
              </a:rPr>
              <a:t>总分关系</a:t>
            </a:r>
          </a:p>
        </p:txBody>
      </p:sp>
      <p:cxnSp>
        <p:nvCxnSpPr>
          <p:cNvPr id="24" name="直接箭头连接符 23"/>
          <p:cNvCxnSpPr/>
          <p:nvPr/>
        </p:nvCxnSpPr>
        <p:spPr>
          <a:xfrm>
            <a:off x="971550" y="3068955"/>
            <a:ext cx="3456305" cy="1511935"/>
          </a:xfrm>
          <a:prstGeom prst="straightConnector1">
            <a:avLst/>
          </a:prstGeom>
          <a:noFill/>
          <a:ln w="28575" cap="flat" cmpd="sng" algn="ctr">
            <a:solidFill>
              <a:sysClr val="windowText" lastClr="000000"/>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28" name="圆角矩形 27"/>
          <p:cNvSpPr/>
          <p:nvPr/>
        </p:nvSpPr>
        <p:spPr>
          <a:xfrm>
            <a:off x="3315970" y="4567555"/>
            <a:ext cx="215011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箭头连接符 28"/>
          <p:cNvCxnSpPr>
            <a:endCxn id="28" idx="0"/>
          </p:cNvCxnSpPr>
          <p:nvPr/>
        </p:nvCxnSpPr>
        <p:spPr>
          <a:xfrm flipH="1">
            <a:off x="4391025" y="3338195"/>
            <a:ext cx="2905125" cy="1229360"/>
          </a:xfrm>
          <a:prstGeom prst="straightConnector1">
            <a:avLst/>
          </a:prstGeom>
          <a:noFill/>
          <a:ln w="28575" cap="flat" cmpd="sng" algn="ctr">
            <a:solidFill>
              <a:sysClr val="windowText" lastClr="000000"/>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136525" y="5443220"/>
            <a:ext cx="6240780" cy="9988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a:t>
            </a:r>
            <a:r>
              <a:rPr lang="zh-CN" altLang="en-US" sz="2600" b="1">
                <a:solidFill>
                  <a:schemeClr val="tx1"/>
                </a:solidFill>
                <a:latin typeface="Times New Roman" panose="02020603050405020304" charset="0"/>
                <a:cs typeface="Times New Roman" panose="02020603050405020304" charset="0"/>
              </a:rPr>
              <a:t>附加</a:t>
            </a:r>
            <a:r>
              <a:rPr lang="en-US" altLang="zh-CN" sz="2600" b="1">
                <a:solidFill>
                  <a:schemeClr val="tx1"/>
                </a:solidFill>
                <a:latin typeface="Times New Roman" panose="02020603050405020304" charset="0"/>
                <a:cs typeface="Times New Roman" panose="02020603050405020304" charset="0"/>
              </a:rPr>
              <a:t>] Draw a tree map of the relationship </a:t>
            </a:r>
          </a:p>
          <a:p>
            <a:pPr algn="l"/>
            <a:r>
              <a:rPr lang="en-US" altLang="zh-CN" sz="2600" b="1">
                <a:solidFill>
                  <a:schemeClr val="tx1"/>
                </a:solidFill>
                <a:latin typeface="Times New Roman" panose="02020603050405020304" charset="0"/>
                <a:cs typeface="Times New Roman" panose="02020603050405020304" charset="0"/>
              </a:rPr>
              <a:t>            between these sentences.</a:t>
            </a:r>
          </a:p>
        </p:txBody>
      </p:sp>
      <p:sp>
        <p:nvSpPr>
          <p:cNvPr id="31" name="文本框 30"/>
          <p:cNvSpPr txBox="1"/>
          <p:nvPr/>
        </p:nvSpPr>
        <p:spPr>
          <a:xfrm>
            <a:off x="7553325" y="4040505"/>
            <a:ext cx="679450" cy="583565"/>
          </a:xfrm>
          <a:prstGeom prst="rect">
            <a:avLst/>
          </a:prstGeom>
          <a:noFill/>
        </p:spPr>
        <p:txBody>
          <a:bodyPr wrap="square" rtlCol="0" anchor="t">
            <a:spAutoFit/>
          </a:bodyPr>
          <a:lstStyle/>
          <a:p>
            <a:r>
              <a:rPr lang="zh-CN" altLang="en-US" sz="3200">
                <a:sym typeface="Wingdings 2" panose="05020102010507070707" charset="0"/>
              </a:rPr>
              <a:t></a:t>
            </a:r>
          </a:p>
        </p:txBody>
      </p:sp>
      <p:sp>
        <p:nvSpPr>
          <p:cNvPr id="32" name="文本框 31"/>
          <p:cNvSpPr txBox="1"/>
          <p:nvPr/>
        </p:nvSpPr>
        <p:spPr>
          <a:xfrm>
            <a:off x="7102475" y="4939665"/>
            <a:ext cx="545465" cy="583565"/>
          </a:xfrm>
          <a:prstGeom prst="rect">
            <a:avLst/>
          </a:prstGeom>
          <a:noFill/>
        </p:spPr>
        <p:txBody>
          <a:bodyPr wrap="none" rtlCol="0" anchor="t">
            <a:spAutoFit/>
          </a:bodyPr>
          <a:lstStyle/>
          <a:p>
            <a:r>
              <a:rPr lang="zh-CN" altLang="en-US" sz="3200">
                <a:sym typeface="Wingdings 2" panose="05020102010507070707" charset="0"/>
              </a:rPr>
              <a:t></a:t>
            </a:r>
          </a:p>
        </p:txBody>
      </p:sp>
      <p:sp>
        <p:nvSpPr>
          <p:cNvPr id="33" name="文本框 32"/>
          <p:cNvSpPr txBox="1"/>
          <p:nvPr/>
        </p:nvSpPr>
        <p:spPr>
          <a:xfrm>
            <a:off x="6936105" y="5846445"/>
            <a:ext cx="545465" cy="583565"/>
          </a:xfrm>
          <a:prstGeom prst="rect">
            <a:avLst/>
          </a:prstGeom>
          <a:noFill/>
        </p:spPr>
        <p:txBody>
          <a:bodyPr wrap="none" rtlCol="0" anchor="t">
            <a:spAutoFit/>
          </a:bodyPr>
          <a:lstStyle/>
          <a:p>
            <a:r>
              <a:rPr lang="zh-CN" altLang="en-US" sz="3200">
                <a:sym typeface="Wingdings 2" panose="05020102010507070707" charset="0"/>
              </a:rPr>
              <a:t></a:t>
            </a:r>
          </a:p>
        </p:txBody>
      </p:sp>
      <p:sp>
        <p:nvSpPr>
          <p:cNvPr id="34" name="文本框 33"/>
          <p:cNvSpPr txBox="1"/>
          <p:nvPr/>
        </p:nvSpPr>
        <p:spPr>
          <a:xfrm>
            <a:off x="7615555" y="5852795"/>
            <a:ext cx="545465" cy="583565"/>
          </a:xfrm>
          <a:prstGeom prst="rect">
            <a:avLst/>
          </a:prstGeom>
          <a:noFill/>
        </p:spPr>
        <p:txBody>
          <a:bodyPr wrap="none" rtlCol="0" anchor="t">
            <a:spAutoFit/>
          </a:bodyPr>
          <a:lstStyle/>
          <a:p>
            <a:r>
              <a:rPr lang="zh-CN" altLang="en-US" sz="3200">
                <a:sym typeface="Wingdings 2" panose="05020102010507070707" charset="0"/>
              </a:rPr>
              <a:t></a:t>
            </a:r>
          </a:p>
        </p:txBody>
      </p:sp>
      <p:cxnSp>
        <p:nvCxnSpPr>
          <p:cNvPr id="35" name="直接箭头连接符 34"/>
          <p:cNvCxnSpPr/>
          <p:nvPr/>
        </p:nvCxnSpPr>
        <p:spPr>
          <a:xfrm flipV="1">
            <a:off x="7379970" y="4552315"/>
            <a:ext cx="384175" cy="45974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H="1" flipV="1">
            <a:off x="7924165" y="4531360"/>
            <a:ext cx="248285" cy="40830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7942580" y="4940300"/>
            <a:ext cx="545465" cy="583565"/>
          </a:xfrm>
          <a:prstGeom prst="rect">
            <a:avLst/>
          </a:prstGeom>
          <a:noFill/>
        </p:spPr>
        <p:txBody>
          <a:bodyPr wrap="none" rtlCol="0" anchor="t">
            <a:spAutoFit/>
          </a:bodyPr>
          <a:lstStyle/>
          <a:p>
            <a:r>
              <a:rPr lang="zh-CN" altLang="en-US" sz="3200">
                <a:sym typeface="Wingdings 2" panose="05020102010507070707" charset="0"/>
              </a:rPr>
              <a:t></a:t>
            </a:r>
          </a:p>
        </p:txBody>
      </p:sp>
      <p:cxnSp>
        <p:nvCxnSpPr>
          <p:cNvPr id="38" name="直接箭头连接符 37"/>
          <p:cNvCxnSpPr/>
          <p:nvPr/>
        </p:nvCxnSpPr>
        <p:spPr>
          <a:xfrm flipV="1">
            <a:off x="7237095" y="5443220"/>
            <a:ext cx="86995" cy="4197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34" idx="0"/>
          </p:cNvCxnSpPr>
          <p:nvPr/>
        </p:nvCxnSpPr>
        <p:spPr>
          <a:xfrm flipV="1">
            <a:off x="7888605" y="5498465"/>
            <a:ext cx="344170" cy="4260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H="1" flipV="1">
            <a:off x="8276590" y="5447665"/>
            <a:ext cx="259715" cy="4495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8273045" y="5846755"/>
            <a:ext cx="726440" cy="583565"/>
          </a:xfrm>
          <a:prstGeom prst="rect">
            <a:avLst/>
          </a:prstGeom>
          <a:noFill/>
        </p:spPr>
        <p:txBody>
          <a:bodyPr wrap="square" rtlCol="0" anchor="t">
            <a:spAutoFit/>
          </a:bodyPr>
          <a:lstStyle/>
          <a:p>
            <a:r>
              <a:rPr lang="zh-CN" altLang="en-US" sz="3200">
                <a:sym typeface="Wingdings 2" panose="05020102010507070707" charset="0"/>
              </a:rPr>
              <a:t></a:t>
            </a:r>
          </a:p>
        </p:txBody>
      </p:sp>
      <p:sp>
        <p:nvSpPr>
          <p:cNvPr id="2" name="矩形 1"/>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第二节：七选五</a:t>
            </a:r>
            <a:r>
              <a:rPr lang="en-US" altLang="zh-CN" sz="3200" b="1">
                <a:solidFill>
                  <a:schemeClr val="tx1"/>
                </a:solidFill>
                <a:latin typeface="Impact" panose="020B0806030902050204" charset="0"/>
                <a:cs typeface="Impact" panose="020B080603090205020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500" fill="hold">
                                          <p:stCondLst>
                                            <p:cond delay="0"/>
                                          </p:stCondLst>
                                        </p:cTn>
                                        <p:tgtEl>
                                          <p:spTgt spid="23"/>
                                        </p:tgtEl>
                                        <p:attrNameLst>
                                          <p:attrName>style.visibility</p:attrName>
                                        </p:attrNameLst>
                                      </p:cBhvr>
                                      <p:to>
                                        <p:strVal val="visible"/>
                                      </p:to>
                                    </p:set>
                                    <p:animEffect transition="in" filter="box(i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500"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500"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500" fill="hold">
                                          <p:stCondLst>
                                            <p:cond delay="0"/>
                                          </p:stCondLst>
                                        </p:cTn>
                                        <p:tgtEl>
                                          <p:spTgt spid="21"/>
                                        </p:tgtEl>
                                        <p:attrNameLst>
                                          <p:attrName>style.visibility</p:attrName>
                                        </p:attrNameLst>
                                      </p:cBhvr>
                                      <p:to>
                                        <p:strVal val="visible"/>
                                      </p:to>
                                    </p:set>
                                    <p:animEffect transition="in" filter="box(in)">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500" fill="hold">
                                          <p:stCondLst>
                                            <p:cond delay="0"/>
                                          </p:stCondLst>
                                        </p:cTn>
                                        <p:tgtEl>
                                          <p:spTgt spid="27"/>
                                        </p:tgtEl>
                                        <p:attrNameLst>
                                          <p:attrName>style.visibility</p:attrName>
                                        </p:attrNameLst>
                                      </p:cBhvr>
                                      <p:to>
                                        <p:strVal val="visible"/>
                                      </p:to>
                                    </p:set>
                                    <p:animEffect transition="in" filter="box(in)">
                                      <p:cBhvr>
                                        <p:cTn id="44" dur="500"/>
                                        <p:tgtEl>
                                          <p:spTgt spid="27"/>
                                        </p:tgtEl>
                                      </p:cBhvr>
                                    </p:animEffec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500" fill="hold">
                                          <p:stCondLst>
                                            <p:cond delay="0"/>
                                          </p:stCondLst>
                                        </p:cTn>
                                        <p:tgtEl>
                                          <p:spTgt spid="28"/>
                                        </p:tgtEl>
                                        <p:attrNameLst>
                                          <p:attrName>style.visibility</p:attrName>
                                        </p:attrNameLst>
                                      </p:cBhvr>
                                      <p:to>
                                        <p:strVal val="visible"/>
                                      </p:to>
                                    </p:set>
                                    <p:animEffect transition="in" filter="box(in)">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500" fill="hold">
                                          <p:stCondLst>
                                            <p:cond delay="0"/>
                                          </p:stCondLst>
                                        </p:cTn>
                                        <p:tgtEl>
                                          <p:spTgt spid="30"/>
                                        </p:tgtEl>
                                        <p:attrNameLst>
                                          <p:attrName>style.visibility</p:attrName>
                                        </p:attrNameLst>
                                      </p:cBhvr>
                                      <p:to>
                                        <p:strVal val="visible"/>
                                      </p:to>
                                    </p:set>
                                    <p:animEffect transition="in" filter="box(in)">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500" fill="hold">
                                          <p:stCondLst>
                                            <p:cond delay="0"/>
                                          </p:stCondLst>
                                        </p:cTn>
                                        <p:tgtEl>
                                          <p:spTgt spid="31"/>
                                        </p:tgtEl>
                                        <p:attrNameLst>
                                          <p:attrName>style.visibility</p:attrName>
                                        </p:attrNameLst>
                                      </p:cBhvr>
                                      <p:to>
                                        <p:strVal val="visible"/>
                                      </p:to>
                                    </p:set>
                                    <p:animEffect transition="in" filter="box(in)">
                                      <p:cBhvr>
                                        <p:cTn id="63" dur="500"/>
                                        <p:tgtEl>
                                          <p:spTgt spid="31"/>
                                        </p:tgtEl>
                                      </p:cBhvr>
                                    </p:animEffect>
                                  </p:childTnLst>
                                </p:cTn>
                              </p:par>
                              <p:par>
                                <p:cTn id="64" presetID="4" presetClass="entr" presetSubtype="16" fill="hold" grpId="0" nodeType="withEffect">
                                  <p:stCondLst>
                                    <p:cond delay="0"/>
                                  </p:stCondLst>
                                  <p:childTnLst>
                                    <p:set>
                                      <p:cBhvr>
                                        <p:cTn id="65" dur="500" fill="hold">
                                          <p:stCondLst>
                                            <p:cond delay="0"/>
                                          </p:stCondLst>
                                        </p:cTn>
                                        <p:tgtEl>
                                          <p:spTgt spid="32"/>
                                        </p:tgtEl>
                                        <p:attrNameLst>
                                          <p:attrName>style.visibility</p:attrName>
                                        </p:attrNameLst>
                                      </p:cBhvr>
                                      <p:to>
                                        <p:strVal val="visible"/>
                                      </p:to>
                                    </p:set>
                                    <p:animEffect transition="in" filter="box(in)">
                                      <p:cBhvr>
                                        <p:cTn id="66" dur="500"/>
                                        <p:tgtEl>
                                          <p:spTgt spid="32"/>
                                        </p:tgtEl>
                                      </p:cBhvr>
                                    </p:animEffect>
                                  </p:childTnLst>
                                </p:cTn>
                              </p:par>
                              <p:par>
                                <p:cTn id="67" presetID="4" presetClass="entr" presetSubtype="16" fill="hold" grpId="0" nodeType="withEffect">
                                  <p:stCondLst>
                                    <p:cond delay="0"/>
                                  </p:stCondLst>
                                  <p:childTnLst>
                                    <p:set>
                                      <p:cBhvr>
                                        <p:cTn id="68" dur="500" fill="hold">
                                          <p:stCondLst>
                                            <p:cond delay="0"/>
                                          </p:stCondLst>
                                        </p:cTn>
                                        <p:tgtEl>
                                          <p:spTgt spid="33"/>
                                        </p:tgtEl>
                                        <p:attrNameLst>
                                          <p:attrName>style.visibility</p:attrName>
                                        </p:attrNameLst>
                                      </p:cBhvr>
                                      <p:to>
                                        <p:strVal val="visible"/>
                                      </p:to>
                                    </p:set>
                                    <p:animEffect transition="in" filter="box(in)">
                                      <p:cBhvr>
                                        <p:cTn id="69" dur="500"/>
                                        <p:tgtEl>
                                          <p:spTgt spid="33"/>
                                        </p:tgtEl>
                                      </p:cBhvr>
                                    </p:animEffect>
                                  </p:childTnLst>
                                </p:cTn>
                              </p:par>
                              <p:par>
                                <p:cTn id="70" presetID="4" presetClass="entr" presetSubtype="16" fill="hold" grpId="0" nodeType="withEffect">
                                  <p:stCondLst>
                                    <p:cond delay="0"/>
                                  </p:stCondLst>
                                  <p:childTnLst>
                                    <p:set>
                                      <p:cBhvr>
                                        <p:cTn id="71" dur="500" fill="hold">
                                          <p:stCondLst>
                                            <p:cond delay="0"/>
                                          </p:stCondLst>
                                        </p:cTn>
                                        <p:tgtEl>
                                          <p:spTgt spid="34"/>
                                        </p:tgtEl>
                                        <p:attrNameLst>
                                          <p:attrName>style.visibility</p:attrName>
                                        </p:attrNameLst>
                                      </p:cBhvr>
                                      <p:to>
                                        <p:strVal val="visible"/>
                                      </p:to>
                                    </p:set>
                                    <p:animEffect transition="in" filter="box(in)">
                                      <p:cBhvr>
                                        <p:cTn id="72" dur="500"/>
                                        <p:tgtEl>
                                          <p:spTgt spid="34"/>
                                        </p:tgtEl>
                                      </p:cBhvr>
                                    </p:animEffect>
                                  </p:childTnLst>
                                </p:cTn>
                              </p:par>
                              <p:par>
                                <p:cTn id="73" presetID="4" presetClass="entr" presetSubtype="16" fill="hold" nodeType="withEffect">
                                  <p:stCondLst>
                                    <p:cond delay="0"/>
                                  </p:stCondLst>
                                  <p:childTnLst>
                                    <p:set>
                                      <p:cBhvr>
                                        <p:cTn id="74" dur="500" fill="hold">
                                          <p:stCondLst>
                                            <p:cond delay="0"/>
                                          </p:stCondLst>
                                        </p:cTn>
                                        <p:tgtEl>
                                          <p:spTgt spid="35"/>
                                        </p:tgtEl>
                                        <p:attrNameLst>
                                          <p:attrName>style.visibility</p:attrName>
                                        </p:attrNameLst>
                                      </p:cBhvr>
                                      <p:to>
                                        <p:strVal val="visible"/>
                                      </p:to>
                                    </p:set>
                                    <p:animEffect transition="in" filter="box(in)">
                                      <p:cBhvr>
                                        <p:cTn id="75" dur="500"/>
                                        <p:tgtEl>
                                          <p:spTgt spid="35"/>
                                        </p:tgtEl>
                                      </p:cBhvr>
                                    </p:animEffect>
                                  </p:childTnLst>
                                </p:cTn>
                              </p:par>
                              <p:par>
                                <p:cTn id="76" presetID="4" presetClass="entr" presetSubtype="16" fill="hold" nodeType="withEffect">
                                  <p:stCondLst>
                                    <p:cond delay="0"/>
                                  </p:stCondLst>
                                  <p:childTnLst>
                                    <p:set>
                                      <p:cBhvr>
                                        <p:cTn id="77" dur="500" fill="hold">
                                          <p:stCondLst>
                                            <p:cond delay="0"/>
                                          </p:stCondLst>
                                        </p:cTn>
                                        <p:tgtEl>
                                          <p:spTgt spid="36"/>
                                        </p:tgtEl>
                                        <p:attrNameLst>
                                          <p:attrName>style.visibility</p:attrName>
                                        </p:attrNameLst>
                                      </p:cBhvr>
                                      <p:to>
                                        <p:strVal val="visible"/>
                                      </p:to>
                                    </p:set>
                                    <p:animEffect transition="in" filter="box(in)">
                                      <p:cBhvr>
                                        <p:cTn id="78" dur="500"/>
                                        <p:tgtEl>
                                          <p:spTgt spid="36"/>
                                        </p:tgtEl>
                                      </p:cBhvr>
                                    </p:animEffect>
                                  </p:childTnLst>
                                </p:cTn>
                              </p:par>
                              <p:par>
                                <p:cTn id="79" presetID="4" presetClass="entr" presetSubtype="16" fill="hold" grpId="0" nodeType="withEffect">
                                  <p:stCondLst>
                                    <p:cond delay="0"/>
                                  </p:stCondLst>
                                  <p:childTnLst>
                                    <p:set>
                                      <p:cBhvr>
                                        <p:cTn id="80" dur="500" fill="hold">
                                          <p:stCondLst>
                                            <p:cond delay="0"/>
                                          </p:stCondLst>
                                        </p:cTn>
                                        <p:tgtEl>
                                          <p:spTgt spid="37"/>
                                        </p:tgtEl>
                                        <p:attrNameLst>
                                          <p:attrName>style.visibility</p:attrName>
                                        </p:attrNameLst>
                                      </p:cBhvr>
                                      <p:to>
                                        <p:strVal val="visible"/>
                                      </p:to>
                                    </p:set>
                                    <p:animEffect transition="in" filter="box(in)">
                                      <p:cBhvr>
                                        <p:cTn id="81" dur="500"/>
                                        <p:tgtEl>
                                          <p:spTgt spid="37"/>
                                        </p:tgtEl>
                                      </p:cBhvr>
                                    </p:animEffect>
                                  </p:childTnLst>
                                </p:cTn>
                              </p:par>
                              <p:par>
                                <p:cTn id="82" presetID="4" presetClass="entr" presetSubtype="16" fill="hold" nodeType="withEffect">
                                  <p:stCondLst>
                                    <p:cond delay="0"/>
                                  </p:stCondLst>
                                  <p:childTnLst>
                                    <p:set>
                                      <p:cBhvr>
                                        <p:cTn id="83" dur="500" fill="hold">
                                          <p:stCondLst>
                                            <p:cond delay="0"/>
                                          </p:stCondLst>
                                        </p:cTn>
                                        <p:tgtEl>
                                          <p:spTgt spid="38"/>
                                        </p:tgtEl>
                                        <p:attrNameLst>
                                          <p:attrName>style.visibility</p:attrName>
                                        </p:attrNameLst>
                                      </p:cBhvr>
                                      <p:to>
                                        <p:strVal val="visible"/>
                                      </p:to>
                                    </p:set>
                                    <p:animEffect transition="in" filter="box(in)">
                                      <p:cBhvr>
                                        <p:cTn id="84" dur="500"/>
                                        <p:tgtEl>
                                          <p:spTgt spid="38"/>
                                        </p:tgtEl>
                                      </p:cBhvr>
                                    </p:animEffect>
                                  </p:childTnLst>
                                </p:cTn>
                              </p:par>
                              <p:par>
                                <p:cTn id="85" presetID="4" presetClass="entr" presetSubtype="16" fill="hold" nodeType="withEffect">
                                  <p:stCondLst>
                                    <p:cond delay="0"/>
                                  </p:stCondLst>
                                  <p:childTnLst>
                                    <p:set>
                                      <p:cBhvr>
                                        <p:cTn id="86" dur="500" fill="hold">
                                          <p:stCondLst>
                                            <p:cond delay="0"/>
                                          </p:stCondLst>
                                        </p:cTn>
                                        <p:tgtEl>
                                          <p:spTgt spid="39"/>
                                        </p:tgtEl>
                                        <p:attrNameLst>
                                          <p:attrName>style.visibility</p:attrName>
                                        </p:attrNameLst>
                                      </p:cBhvr>
                                      <p:to>
                                        <p:strVal val="visible"/>
                                      </p:to>
                                    </p:set>
                                    <p:animEffect transition="in" filter="box(in)">
                                      <p:cBhvr>
                                        <p:cTn id="87" dur="500"/>
                                        <p:tgtEl>
                                          <p:spTgt spid="39"/>
                                        </p:tgtEl>
                                      </p:cBhvr>
                                    </p:animEffect>
                                  </p:childTnLst>
                                </p:cTn>
                              </p:par>
                              <p:par>
                                <p:cTn id="88" presetID="4" presetClass="entr" presetSubtype="16" fill="hold" nodeType="withEffect">
                                  <p:stCondLst>
                                    <p:cond delay="0"/>
                                  </p:stCondLst>
                                  <p:childTnLst>
                                    <p:set>
                                      <p:cBhvr>
                                        <p:cTn id="89" dur="500" fill="hold">
                                          <p:stCondLst>
                                            <p:cond delay="0"/>
                                          </p:stCondLst>
                                        </p:cTn>
                                        <p:tgtEl>
                                          <p:spTgt spid="42"/>
                                        </p:tgtEl>
                                        <p:attrNameLst>
                                          <p:attrName>style.visibility</p:attrName>
                                        </p:attrNameLst>
                                      </p:cBhvr>
                                      <p:to>
                                        <p:strVal val="visible"/>
                                      </p:to>
                                    </p:set>
                                    <p:animEffect transition="in" filter="box(in)">
                                      <p:cBhvr>
                                        <p:cTn id="90" dur="500"/>
                                        <p:tgtEl>
                                          <p:spTgt spid="42"/>
                                        </p:tgtEl>
                                      </p:cBhvr>
                                    </p:animEffect>
                                  </p:childTnLst>
                                </p:cTn>
                              </p:par>
                              <p:par>
                                <p:cTn id="91" presetID="4" presetClass="entr" presetSubtype="16" fill="hold" grpId="0" nodeType="withEffect">
                                  <p:stCondLst>
                                    <p:cond delay="0"/>
                                  </p:stCondLst>
                                  <p:childTnLst>
                                    <p:set>
                                      <p:cBhvr>
                                        <p:cTn id="92" dur="500" fill="hold">
                                          <p:stCondLst>
                                            <p:cond delay="0"/>
                                          </p:stCondLst>
                                        </p:cTn>
                                        <p:tgtEl>
                                          <p:spTgt spid="44"/>
                                        </p:tgtEl>
                                        <p:attrNameLst>
                                          <p:attrName>style.visibility</p:attrName>
                                        </p:attrNameLst>
                                      </p:cBhvr>
                                      <p:to>
                                        <p:strVal val="visible"/>
                                      </p:to>
                                    </p:set>
                                    <p:animEffect transition="in" filter="box(in)">
                                      <p:cBhvr>
                                        <p:cTn id="9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1" grpId="0" bldLvl="0" animBg="1"/>
      <p:bldP spid="27" grpId="0" bldLvl="0" animBg="1"/>
      <p:bldP spid="28" grpId="0" bldLvl="0" animBg="1"/>
      <p:bldP spid="30" grpId="0" bldLvl="0" animBg="1"/>
      <p:bldP spid="31" grpId="0"/>
      <p:bldP spid="32" grpId="0"/>
      <p:bldP spid="33" grpId="0"/>
      <p:bldP spid="34" grpId="0"/>
      <p:bldP spid="37"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7475" y="635635"/>
            <a:ext cx="8981440" cy="3692525"/>
          </a:xfrm>
          <a:prstGeom prst="rect">
            <a:avLst/>
          </a:prstGeom>
          <a:solidFill>
            <a:schemeClr val="accent3">
              <a:lumMod val="20000"/>
              <a:lumOff val="80000"/>
            </a:schemeClr>
          </a:solidFill>
        </p:spPr>
        <p:txBody>
          <a:bodyPr wrap="square" rtlCol="0" anchor="t">
            <a:spAutoFit/>
          </a:bodyPr>
          <a:lstStyle/>
          <a:p>
            <a:r>
              <a:rPr lang="en-US" altLang="zh-CN" sz="2600">
                <a:latin typeface="Lingoes Unicode" panose="020B0604020202020204" charset="-122"/>
                <a:ea typeface="Lingoes Unicode" panose="020B0604020202020204" charset="-122"/>
              </a:rPr>
              <a:t>     </a:t>
            </a:r>
            <a:r>
              <a:rPr lang="en-US" altLang="zh-CN" sz="2600">
                <a:latin typeface="Times New Roman" panose="02020603050405020304" charset="0"/>
                <a:ea typeface="Lingoes Unicode" panose="020B0604020202020204" charset="-122"/>
                <a:cs typeface="Times New Roman" panose="02020603050405020304" charset="0"/>
              </a:rPr>
              <a:t> The truth is that we are lucky enough to have clean water whenever we want, but this is not the case for many people around the world. </a:t>
            </a:r>
            <a:r>
              <a:rPr lang="en-US" altLang="zh-CN" sz="2600" u="sng">
                <a:latin typeface="Times New Roman" panose="02020603050405020304" charset="0"/>
                <a:ea typeface="Lingoes Unicode" panose="020B0604020202020204" charset="-122"/>
                <a:cs typeface="Times New Roman" panose="02020603050405020304" charset="0"/>
              </a:rPr>
              <a:t>   32   </a:t>
            </a:r>
            <a:r>
              <a:rPr lang="en-US" altLang="zh-CN" sz="2600">
                <a:latin typeface="Times New Roman" panose="02020603050405020304" charset="0"/>
                <a:ea typeface="Lingoes Unicode" panose="020B0604020202020204" charset="-122"/>
                <a:cs typeface="Times New Roman" panose="02020603050405020304" charset="0"/>
              </a:rPr>
              <a:t> That’s around one in 10 people in the world. If we drink dirty water, we can catch diseases from the bacteria and become ill. Every year over 500,000 children die from diarrhoea (腹泻) from dirty water. That’s around 1,400 children every day! Also, in some countries children walk many kilometres every day to get water. </a:t>
            </a:r>
            <a:r>
              <a:rPr lang="en-US" altLang="zh-CN" sz="2600" u="sng">
                <a:latin typeface="Times New Roman" panose="02020603050405020304" charset="0"/>
                <a:ea typeface="Lingoes Unicode" panose="020B0604020202020204" charset="-122"/>
                <a:cs typeface="Times New Roman" panose="02020603050405020304" charset="0"/>
              </a:rPr>
              <a:t>   33   </a:t>
            </a:r>
            <a:r>
              <a:rPr lang="en-US" altLang="zh-CN" sz="2600">
                <a:latin typeface="Times New Roman" panose="02020603050405020304" charset="0"/>
                <a:ea typeface="Lingoes Unicode" panose="020B0604020202020204" charset="-122"/>
                <a:cs typeface="Times New Roman" panose="02020603050405020304" charset="0"/>
              </a:rPr>
              <a:t> Therefore, they don’t have time to learn how to read or write and don’t get an education.</a:t>
            </a:r>
          </a:p>
        </p:txBody>
      </p:sp>
      <p:sp>
        <p:nvSpPr>
          <p:cNvPr id="5" name="矩形 4"/>
          <p:cNvSpPr/>
          <p:nvPr/>
        </p:nvSpPr>
        <p:spPr>
          <a:xfrm>
            <a:off x="149225" y="4878705"/>
            <a:ext cx="4301490" cy="1224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600" b="1">
                <a:solidFill>
                  <a:schemeClr val="tx1"/>
                </a:solidFill>
                <a:uFillTx/>
                <a:latin typeface="Times New Roman" panose="02020603050405020304" charset="0"/>
                <a:cs typeface="Times New Roman" panose="02020603050405020304" charset="0"/>
                <a:sym typeface="+mn-ea"/>
              </a:rPr>
              <a:t>E. Did you know that around </a:t>
            </a:r>
          </a:p>
          <a:p>
            <a:pPr algn="l"/>
            <a:r>
              <a:rPr sz="2600" b="1">
                <a:solidFill>
                  <a:schemeClr val="tx1"/>
                </a:solidFill>
                <a:uFillTx/>
                <a:latin typeface="Times New Roman" panose="02020603050405020304" charset="0"/>
                <a:cs typeface="Times New Roman" panose="02020603050405020304" charset="0"/>
                <a:sym typeface="+mn-ea"/>
              </a:rPr>
              <a:t>    750 million people do not </a:t>
            </a:r>
          </a:p>
          <a:p>
            <a:pPr algn="l"/>
            <a:r>
              <a:rPr sz="2600" b="1">
                <a:solidFill>
                  <a:schemeClr val="tx1"/>
                </a:solidFill>
                <a:uFillTx/>
                <a:latin typeface="Times New Roman" panose="02020603050405020304" charset="0"/>
                <a:cs typeface="Times New Roman" panose="02020603050405020304" charset="0"/>
                <a:sym typeface="+mn-ea"/>
              </a:rPr>
              <a:t>    have clean water to drink?</a:t>
            </a:r>
          </a:p>
        </p:txBody>
      </p:sp>
      <p:sp>
        <p:nvSpPr>
          <p:cNvPr id="18" name="圆角矩形 17"/>
          <p:cNvSpPr/>
          <p:nvPr/>
        </p:nvSpPr>
        <p:spPr>
          <a:xfrm>
            <a:off x="3509645" y="1484630"/>
            <a:ext cx="67754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flipV="1">
            <a:off x="5330190" y="1864995"/>
            <a:ext cx="2479040" cy="22225"/>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3563620" y="1484630"/>
            <a:ext cx="1651000" cy="37445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749800" y="4878705"/>
            <a:ext cx="4301490" cy="1224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600" b="1">
                <a:solidFill>
                  <a:schemeClr val="tx1"/>
                </a:solidFill>
                <a:uFillTx/>
                <a:latin typeface="Times New Roman" panose="02020603050405020304" charset="0"/>
                <a:cs typeface="Times New Roman" panose="02020603050405020304" charset="0"/>
                <a:sym typeface="+mn-ea"/>
              </a:rPr>
              <a:t>D. If children walk many </a:t>
            </a:r>
          </a:p>
          <a:p>
            <a:pPr algn="l"/>
            <a:r>
              <a:rPr sz="2600" b="1">
                <a:solidFill>
                  <a:schemeClr val="tx1"/>
                </a:solidFill>
                <a:uFillTx/>
                <a:latin typeface="Times New Roman" panose="02020603050405020304" charset="0"/>
                <a:cs typeface="Times New Roman" panose="02020603050405020304" charset="0"/>
                <a:sym typeface="+mn-ea"/>
              </a:rPr>
              <a:t>    hours a day to get water, </a:t>
            </a:r>
          </a:p>
          <a:p>
            <a:pPr algn="l"/>
            <a:r>
              <a:rPr sz="2600" b="1">
                <a:solidFill>
                  <a:schemeClr val="tx1"/>
                </a:solidFill>
                <a:uFillTx/>
                <a:latin typeface="Times New Roman" panose="02020603050405020304" charset="0"/>
                <a:cs typeface="Times New Roman" panose="02020603050405020304" charset="0"/>
                <a:sym typeface="+mn-ea"/>
              </a:rPr>
              <a:t>    they can’t go to school.</a:t>
            </a:r>
          </a:p>
        </p:txBody>
      </p:sp>
      <p:sp>
        <p:nvSpPr>
          <p:cNvPr id="3" name="圆角矩形 2"/>
          <p:cNvSpPr/>
          <p:nvPr/>
        </p:nvSpPr>
        <p:spPr>
          <a:xfrm>
            <a:off x="4187190" y="1082040"/>
            <a:ext cx="163131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标注 5"/>
          <p:cNvSpPr/>
          <p:nvPr/>
        </p:nvSpPr>
        <p:spPr>
          <a:xfrm>
            <a:off x="4618355" y="171450"/>
            <a:ext cx="1844675" cy="464185"/>
          </a:xfrm>
          <a:prstGeom prst="wedgeRectCallout">
            <a:avLst>
              <a:gd name="adj1" fmla="val -38020"/>
              <a:gd name="adj2" fmla="val 141108"/>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not enough</a:t>
            </a:r>
            <a:endParaRPr lang="en-US" altLang="zh-CN" sz="2500" b="1">
              <a:solidFill>
                <a:schemeClr val="tx1">
                  <a:lumMod val="95000"/>
                  <a:lumOff val="5000"/>
                </a:schemeClr>
              </a:solidFill>
            </a:endParaRPr>
          </a:p>
        </p:txBody>
      </p:sp>
      <p:sp>
        <p:nvSpPr>
          <p:cNvPr id="7" name="圆角矩形 6"/>
          <p:cNvSpPr/>
          <p:nvPr/>
        </p:nvSpPr>
        <p:spPr>
          <a:xfrm>
            <a:off x="547370" y="5289550"/>
            <a:ext cx="163131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3118485" y="5289550"/>
            <a:ext cx="107823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a:endCxn id="7" idx="0"/>
          </p:cNvCxnSpPr>
          <p:nvPr/>
        </p:nvCxnSpPr>
        <p:spPr>
          <a:xfrm flipH="1">
            <a:off x="1363345" y="1887220"/>
            <a:ext cx="5280025" cy="34023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5677535" y="3435985"/>
            <a:ext cx="133350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flipV="1">
            <a:off x="5962015" y="4220845"/>
            <a:ext cx="2930525" cy="22225"/>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5818505" y="5692140"/>
            <a:ext cx="268732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p:nvPr/>
        </p:nvCxnSpPr>
        <p:spPr>
          <a:xfrm flipH="1">
            <a:off x="6865620" y="4220845"/>
            <a:ext cx="593090" cy="14401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第二节：七选五</a:t>
            </a:r>
            <a:r>
              <a:rPr lang="en-US" altLang="zh-CN" sz="3200" b="1">
                <a:solidFill>
                  <a:schemeClr val="tx1"/>
                </a:solidFill>
                <a:latin typeface="Impact" panose="020B0806030902050204" charset="0"/>
                <a:cs typeface="Impact" panose="020B080603090205020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500" fill="hold">
                                          <p:stCondLst>
                                            <p:cond delay="0"/>
                                          </p:stCondLst>
                                        </p:cTn>
                                        <p:tgtEl>
                                          <p:spTgt spid="23"/>
                                        </p:tgtEl>
                                        <p:attrNameLst>
                                          <p:attrName>style.visibility</p:attrName>
                                        </p:attrNameLst>
                                      </p:cBhvr>
                                      <p:to>
                                        <p:strVal val="visible"/>
                                      </p:to>
                                    </p:set>
                                    <p:animEffect transition="in" filter="box(i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500"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500"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500"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500" fill="hold">
                                          <p:stCondLst>
                                            <p:cond delay="0"/>
                                          </p:stCondLst>
                                        </p:cTn>
                                        <p:tgtEl>
                                          <p:spTgt spid="14"/>
                                        </p:tgtEl>
                                        <p:attrNameLst>
                                          <p:attrName>style.visibility</p:attrName>
                                        </p:attrNameLst>
                                      </p:cBhvr>
                                      <p:to>
                                        <p:strVal val="visible"/>
                                      </p:to>
                                    </p:set>
                                    <p:animEffect transition="in" filter="box(i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500" fill="hold">
                                          <p:stCondLst>
                                            <p:cond delay="0"/>
                                          </p:stCondLst>
                                        </p:cTn>
                                        <p:tgtEl>
                                          <p:spTgt spid="15"/>
                                        </p:tgtEl>
                                        <p:attrNameLst>
                                          <p:attrName>style.visibility</p:attrName>
                                        </p:attrNameLst>
                                      </p:cBhvr>
                                      <p:to>
                                        <p:strVal val="visible"/>
                                      </p:to>
                                    </p:set>
                                    <p:animEffect transition="in" filter="box(in)">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500" fill="hold">
                                          <p:stCondLst>
                                            <p:cond delay="0"/>
                                          </p:stCondLst>
                                        </p:cTn>
                                        <p:tgtEl>
                                          <p:spTgt spid="16"/>
                                        </p:tgtEl>
                                        <p:attrNameLst>
                                          <p:attrName>style.visibility</p:attrName>
                                        </p:attrNameLst>
                                      </p:cBhvr>
                                      <p:to>
                                        <p:strVal val="visible"/>
                                      </p:to>
                                    </p:set>
                                    <p:animEffect transition="in" filter="box(in)">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3" grpId="0" bldLvl="0" animBg="1"/>
      <p:bldP spid="6" grpId="0" bldLvl="0" animBg="1"/>
      <p:bldP spid="7" grpId="0" bldLvl="0" animBg="1"/>
      <p:bldP spid="8" grpId="0" bldLvl="0" animBg="1"/>
      <p:bldP spid="14" grpId="0" bldLvl="0" animBg="1"/>
      <p:bldP spid="1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7475" y="635635"/>
            <a:ext cx="8981440" cy="2891790"/>
          </a:xfrm>
          <a:prstGeom prst="rect">
            <a:avLst/>
          </a:prstGeom>
          <a:solidFill>
            <a:schemeClr val="accent3">
              <a:lumMod val="20000"/>
              <a:lumOff val="80000"/>
            </a:schemeClr>
          </a:solidFill>
        </p:spPr>
        <p:txBody>
          <a:bodyPr wrap="square" rtlCol="0" anchor="t">
            <a:spAutoFit/>
          </a:bodyPr>
          <a:lstStyle/>
          <a:p>
            <a:r>
              <a:rPr lang="en-US" altLang="zh-CN" sz="2600">
                <a:latin typeface="Lingoes Unicode" panose="020B0604020202020204" charset="-122"/>
                <a:ea typeface="Lingoes Unicode" panose="020B0604020202020204" charset="-122"/>
              </a:rPr>
              <a:t>    </a:t>
            </a:r>
            <a:r>
              <a:rPr lang="en-US" altLang="zh-CN" sz="2600" u="sng">
                <a:latin typeface="Lingoes Unicode" panose="020B0604020202020204" charset="-122"/>
                <a:ea typeface="Lingoes Unicode" panose="020B0604020202020204" charset="-122"/>
              </a:rPr>
              <a:t> </a:t>
            </a:r>
            <a:r>
              <a:rPr lang="en-US" altLang="zh-CN" sz="2600" u="sng">
                <a:latin typeface="Times New Roman" panose="02020603050405020304" charset="0"/>
                <a:ea typeface="Lingoes Unicode" panose="020B0604020202020204" charset="-122"/>
                <a:cs typeface="Times New Roman" panose="02020603050405020304" charset="0"/>
              </a:rPr>
              <a:t>   34    </a:t>
            </a:r>
            <a:r>
              <a:rPr lang="en-US" altLang="zh-CN" sz="2600">
                <a:latin typeface="Times New Roman" panose="02020603050405020304" charset="0"/>
                <a:ea typeface="Lingoes Unicode" panose="020B0604020202020204" charset="-122"/>
                <a:cs typeface="Times New Roman" panose="02020603050405020304" charset="0"/>
              </a:rPr>
              <a:t> On this day every year, countries around the world hold events to educate people about the problems of dirty water and that clean water is something that everyone should have around the world. At one school in the UK, children between the ages of 10 and 15 walk 6km with six litres of water. </a:t>
            </a:r>
            <a:r>
              <a:rPr lang="en-US" altLang="zh-CN" sz="2600" u="sng">
                <a:latin typeface="Times New Roman" panose="02020603050405020304" charset="0"/>
                <a:ea typeface="Lingoes Unicode" panose="020B0604020202020204" charset="-122"/>
                <a:cs typeface="Times New Roman" panose="02020603050405020304" charset="0"/>
              </a:rPr>
              <a:t>   35   </a:t>
            </a:r>
            <a:r>
              <a:rPr lang="en-US" altLang="zh-CN" sz="2600">
                <a:latin typeface="Times New Roman" panose="02020603050405020304" charset="0"/>
                <a:ea typeface="Lingoes Unicode" panose="020B0604020202020204" charset="-122"/>
                <a:cs typeface="Times New Roman" panose="02020603050405020304" charset="0"/>
              </a:rPr>
              <a:t> People give them money to do this and all the money helps get clean water to as many people as possible around the world.</a:t>
            </a:r>
          </a:p>
        </p:txBody>
      </p:sp>
      <p:sp>
        <p:nvSpPr>
          <p:cNvPr id="5" name="矩形 4"/>
          <p:cNvSpPr/>
          <p:nvPr/>
        </p:nvSpPr>
        <p:spPr>
          <a:xfrm>
            <a:off x="98425" y="3992245"/>
            <a:ext cx="4420870" cy="1285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600" b="1">
                <a:solidFill>
                  <a:schemeClr val="tx1"/>
                </a:solidFill>
                <a:uFillTx/>
                <a:latin typeface="Times New Roman" panose="02020603050405020304" charset="0"/>
                <a:cs typeface="Times New Roman" panose="02020603050405020304" charset="0"/>
                <a:sym typeface="+mn-ea"/>
              </a:rPr>
              <a:t>F. In 1993 the United Nations </a:t>
            </a:r>
          </a:p>
          <a:p>
            <a:pPr algn="l"/>
            <a:r>
              <a:rPr sz="2600" b="1">
                <a:solidFill>
                  <a:schemeClr val="tx1"/>
                </a:solidFill>
                <a:uFillTx/>
                <a:latin typeface="Times New Roman" panose="02020603050405020304" charset="0"/>
                <a:cs typeface="Times New Roman" panose="02020603050405020304" charset="0"/>
                <a:sym typeface="+mn-ea"/>
              </a:rPr>
              <a:t>    decided that March 22nd </a:t>
            </a:r>
          </a:p>
          <a:p>
            <a:pPr algn="l"/>
            <a:r>
              <a:rPr sz="2600" b="1">
                <a:solidFill>
                  <a:schemeClr val="tx1"/>
                </a:solidFill>
                <a:uFillTx/>
                <a:latin typeface="Times New Roman" panose="02020603050405020304" charset="0"/>
                <a:cs typeface="Times New Roman" panose="02020603050405020304" charset="0"/>
                <a:sym typeface="+mn-ea"/>
              </a:rPr>
              <a:t>    is the World Day for Water.</a:t>
            </a:r>
          </a:p>
        </p:txBody>
      </p:sp>
      <p:cxnSp>
        <p:nvCxnSpPr>
          <p:cNvPr id="23" name="直接连接符 22"/>
          <p:cNvCxnSpPr/>
          <p:nvPr/>
        </p:nvCxnSpPr>
        <p:spPr>
          <a:xfrm flipV="1">
            <a:off x="2082800" y="1484630"/>
            <a:ext cx="6593840" cy="22225"/>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3" idx="2"/>
            <a:endCxn id="7" idx="0"/>
          </p:cNvCxnSpPr>
          <p:nvPr/>
        </p:nvCxnSpPr>
        <p:spPr>
          <a:xfrm>
            <a:off x="2677160" y="1101090"/>
            <a:ext cx="166370" cy="37738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639310" y="4751070"/>
            <a:ext cx="4301490" cy="1581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600" b="1">
                <a:solidFill>
                  <a:schemeClr val="tx1"/>
                </a:solidFill>
                <a:uFillTx/>
                <a:latin typeface="Times New Roman" panose="02020603050405020304" charset="0"/>
                <a:cs typeface="Times New Roman" panose="02020603050405020304" charset="0"/>
                <a:sym typeface="+mn-ea"/>
              </a:rPr>
              <a:t>G. In this way, they know </a:t>
            </a:r>
          </a:p>
          <a:p>
            <a:pPr algn="l"/>
            <a:r>
              <a:rPr sz="2600" b="1">
                <a:solidFill>
                  <a:schemeClr val="tx1"/>
                </a:solidFill>
                <a:uFillTx/>
                <a:latin typeface="Times New Roman" panose="02020603050405020304" charset="0"/>
                <a:cs typeface="Times New Roman" panose="02020603050405020304" charset="0"/>
                <a:sym typeface="+mn-ea"/>
              </a:rPr>
              <a:t>    how it feels to walk a long </a:t>
            </a:r>
          </a:p>
          <a:p>
            <a:pPr algn="l"/>
            <a:r>
              <a:rPr sz="2600" b="1">
                <a:solidFill>
                  <a:schemeClr val="tx1"/>
                </a:solidFill>
                <a:uFillTx/>
                <a:latin typeface="Times New Roman" panose="02020603050405020304" charset="0"/>
                <a:cs typeface="Times New Roman" panose="02020603050405020304" charset="0"/>
                <a:sym typeface="+mn-ea"/>
              </a:rPr>
              <a:t>   distance carrying heavy </a:t>
            </a:r>
          </a:p>
          <a:p>
            <a:pPr algn="l"/>
            <a:r>
              <a:rPr sz="2600" b="1">
                <a:solidFill>
                  <a:schemeClr val="tx1"/>
                </a:solidFill>
                <a:uFillTx/>
                <a:latin typeface="Times New Roman" panose="02020603050405020304" charset="0"/>
                <a:cs typeface="Times New Roman" panose="02020603050405020304" charset="0"/>
                <a:sym typeface="+mn-ea"/>
              </a:rPr>
              <a:t>    bottles.</a:t>
            </a:r>
          </a:p>
        </p:txBody>
      </p:sp>
      <p:sp>
        <p:nvSpPr>
          <p:cNvPr id="3" name="圆角矩形 2"/>
          <p:cNvSpPr/>
          <p:nvPr/>
        </p:nvSpPr>
        <p:spPr>
          <a:xfrm>
            <a:off x="2082800" y="698500"/>
            <a:ext cx="118872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252220" y="4874895"/>
            <a:ext cx="318198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749300" y="2707005"/>
            <a:ext cx="87376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flipV="1">
            <a:off x="2537460" y="2636520"/>
            <a:ext cx="4483100" cy="5080"/>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5105400" y="4751070"/>
            <a:ext cx="169989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p:nvPr/>
        </p:nvCxnSpPr>
        <p:spPr>
          <a:xfrm>
            <a:off x="4716145" y="2636520"/>
            <a:ext cx="1257300" cy="21145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第二节：七选五</a:t>
            </a:r>
            <a:r>
              <a:rPr lang="en-US" altLang="zh-CN" sz="3200" b="1">
                <a:solidFill>
                  <a:schemeClr val="tx1"/>
                </a:solidFill>
                <a:latin typeface="Impact" panose="020B0806030902050204" charset="0"/>
                <a:cs typeface="Impact" panose="020B0806030902050204" charset="0"/>
              </a:rPr>
              <a:t> </a:t>
            </a:r>
          </a:p>
        </p:txBody>
      </p:sp>
      <p:sp>
        <p:nvSpPr>
          <p:cNvPr id="11" name="圆角矩形 10"/>
          <p:cNvSpPr/>
          <p:nvPr/>
        </p:nvSpPr>
        <p:spPr>
          <a:xfrm>
            <a:off x="6805295" y="4751070"/>
            <a:ext cx="67754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a:endCxn id="11" idx="0"/>
          </p:cNvCxnSpPr>
          <p:nvPr/>
        </p:nvCxnSpPr>
        <p:spPr>
          <a:xfrm>
            <a:off x="1120140" y="3109595"/>
            <a:ext cx="6024245" cy="16414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500"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500"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500"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500" fill="hold">
                                          <p:stCondLst>
                                            <p:cond delay="0"/>
                                          </p:stCondLst>
                                        </p:cTn>
                                        <p:tgtEl>
                                          <p:spTgt spid="14"/>
                                        </p:tgtEl>
                                        <p:attrNameLst>
                                          <p:attrName>style.visibility</p:attrName>
                                        </p:attrNameLst>
                                      </p:cBhvr>
                                      <p:to>
                                        <p:strVal val="visible"/>
                                      </p:to>
                                    </p:set>
                                    <p:animEffect transition="in" filter="box(i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500"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500" fill="hold">
                                          <p:stCondLst>
                                            <p:cond delay="0"/>
                                          </p:stCondLst>
                                        </p:cTn>
                                        <p:tgtEl>
                                          <p:spTgt spid="16"/>
                                        </p:tgtEl>
                                        <p:attrNameLst>
                                          <p:attrName>style.visibility</p:attrName>
                                        </p:attrNameLst>
                                      </p:cBhvr>
                                      <p:to>
                                        <p:strVal val="visible"/>
                                      </p:to>
                                    </p:set>
                                    <p:animEffect transition="in" filter="box(in)">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500" fill="hold">
                                          <p:stCondLst>
                                            <p:cond delay="0"/>
                                          </p:stCondLst>
                                        </p:cTn>
                                        <p:tgtEl>
                                          <p:spTgt spid="11"/>
                                        </p:tgtEl>
                                        <p:attrNameLst>
                                          <p:attrName>style.visibility</p:attrName>
                                        </p:attrNameLst>
                                      </p:cBhvr>
                                      <p:to>
                                        <p:strVal val="visible"/>
                                      </p:to>
                                    </p:set>
                                    <p:animEffect transition="in" filter="box(i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P spid="14" grpId="0" bldLvl="0" animBg="1"/>
      <p:bldP spid="16" grpId="0" bldLvl="0" animBg="1"/>
      <p:bldP spid="11"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第二节：七选五</a:t>
            </a:r>
            <a:r>
              <a:rPr lang="en-US" altLang="zh-CN" sz="3200" b="1">
                <a:solidFill>
                  <a:schemeClr val="tx1"/>
                </a:solidFill>
                <a:latin typeface="Impact" panose="020B0806030902050204" charset="0"/>
                <a:cs typeface="Impact" panose="020B0806030902050204" charset="0"/>
              </a:rPr>
              <a:t> </a:t>
            </a:r>
          </a:p>
        </p:txBody>
      </p:sp>
      <p:graphicFrame>
        <p:nvGraphicFramePr>
          <p:cNvPr id="2" name="表格 1"/>
          <p:cNvGraphicFramePr/>
          <p:nvPr/>
        </p:nvGraphicFramePr>
        <p:xfrm>
          <a:off x="594360" y="686435"/>
          <a:ext cx="7698740" cy="1002665"/>
        </p:xfrm>
        <a:graphic>
          <a:graphicData uri="http://schemas.openxmlformats.org/drawingml/2006/table">
            <a:tbl>
              <a:tblPr firstRow="1" bandRow="1">
                <a:tableStyleId>{5C22544A-7EE6-4342-B048-85BDC9FD1C3A}</a:tableStyleId>
              </a:tblPr>
              <a:tblGrid>
                <a:gridCol w="1602105">
                  <a:extLst>
                    <a:ext uri="{9D8B030D-6E8A-4147-A177-3AD203B41FA5}">
                      <a16:colId xmlns:a16="http://schemas.microsoft.com/office/drawing/2014/main" val="20000"/>
                    </a:ext>
                  </a:extLst>
                </a:gridCol>
                <a:gridCol w="1652905">
                  <a:extLst>
                    <a:ext uri="{9D8B030D-6E8A-4147-A177-3AD203B41FA5}">
                      <a16:colId xmlns:a16="http://schemas.microsoft.com/office/drawing/2014/main" val="20001"/>
                    </a:ext>
                  </a:extLst>
                </a:gridCol>
                <a:gridCol w="2102485">
                  <a:extLst>
                    <a:ext uri="{9D8B030D-6E8A-4147-A177-3AD203B41FA5}">
                      <a16:colId xmlns:a16="http://schemas.microsoft.com/office/drawing/2014/main" val="20002"/>
                    </a:ext>
                  </a:extLst>
                </a:gridCol>
                <a:gridCol w="2341245">
                  <a:extLst>
                    <a:ext uri="{9D8B030D-6E8A-4147-A177-3AD203B41FA5}">
                      <a16:colId xmlns:a16="http://schemas.microsoft.com/office/drawing/2014/main" val="20003"/>
                    </a:ext>
                  </a:extLst>
                </a:gridCol>
              </a:tblGrid>
              <a:tr h="457200">
                <a:tc>
                  <a:txBody>
                    <a:bodyPr/>
                    <a:lstStyle/>
                    <a:p>
                      <a:pPr algn="ctr">
                        <a:buNone/>
                      </a:pPr>
                      <a:r>
                        <a:rPr lang="zh-CN" altLang="en-US" sz="2400" b="1">
                          <a:solidFill>
                            <a:schemeClr val="tx1"/>
                          </a:solidFill>
                          <a:latin typeface="Times New Roman" panose="02020603050405020304" charset="0"/>
                          <a:ea typeface="+mj-ea"/>
                          <a:cs typeface="+mj-lt"/>
                        </a:rPr>
                        <a:t>位置</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词数</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主题语境</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语篇类型</a:t>
                      </a:r>
                    </a:p>
                  </a:txBody>
                  <a:tcPr>
                    <a:solidFill>
                      <a:schemeClr val="tx2">
                        <a:lumMod val="20000"/>
                        <a:lumOff val="80000"/>
                      </a:schemeClr>
                    </a:solidFill>
                  </a:tcPr>
                </a:tc>
                <a:extLst>
                  <a:ext uri="{0D108BD9-81ED-4DB2-BD59-A6C34878D82A}">
                    <a16:rowId xmlns:a16="http://schemas.microsoft.com/office/drawing/2014/main" val="10000"/>
                  </a:ext>
                </a:extLst>
              </a:tr>
              <a:tr h="545465">
                <a:tc>
                  <a:txBody>
                    <a:bodyPr/>
                    <a:lstStyle/>
                    <a:p>
                      <a:pPr algn="ctr">
                        <a:buNone/>
                      </a:pPr>
                      <a:r>
                        <a:rPr lang="zh-CN" altLang="en-US" sz="2400" b="1">
                          <a:latin typeface="Times New Roman" panose="02020603050405020304" charset="0"/>
                          <a:ea typeface="+mj-ea"/>
                          <a:cs typeface="Times New Roman" panose="02020603050405020304" charset="0"/>
                        </a:rPr>
                        <a:t>完形填空</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283</a:t>
                      </a:r>
                    </a:p>
                  </a:txBody>
                  <a:tcPr/>
                </a:tc>
                <a:tc>
                  <a:txBody>
                    <a:bodyPr/>
                    <a:lstStyle/>
                    <a:p>
                      <a:pPr algn="ctr">
                        <a:buNone/>
                      </a:pPr>
                      <a:r>
                        <a:rPr lang="zh-CN" altLang="en-US" sz="2400" b="1">
                          <a:latin typeface="Times New Roman" panose="02020603050405020304" charset="0"/>
                          <a:ea typeface="+mj-ea"/>
                          <a:cs typeface="Times New Roman" panose="02020603050405020304" charset="0"/>
                        </a:rPr>
                        <a:t>人与自然</a:t>
                      </a:r>
                    </a:p>
                  </a:txBody>
                  <a:tcPr/>
                </a:tc>
                <a:tc>
                  <a:txBody>
                    <a:bodyPr/>
                    <a:lstStyle/>
                    <a:p>
                      <a:pPr algn="ctr">
                        <a:buNone/>
                      </a:pPr>
                      <a:r>
                        <a:rPr lang="zh-CN" altLang="en-US" sz="2400" b="1">
                          <a:latin typeface="Times New Roman" panose="02020603050405020304" charset="0"/>
                          <a:ea typeface="+mj-ea"/>
                          <a:cs typeface="Times New Roman" panose="02020603050405020304" charset="0"/>
                        </a:rPr>
                        <a:t>夹叙夹议</a:t>
                      </a:r>
                    </a:p>
                  </a:txBody>
                  <a:tcPr/>
                </a:tc>
                <a:extLst>
                  <a:ext uri="{0D108BD9-81ED-4DB2-BD59-A6C34878D82A}">
                    <a16:rowId xmlns:a16="http://schemas.microsoft.com/office/drawing/2014/main" val="10001"/>
                  </a:ext>
                </a:extLst>
              </a:tr>
            </a:tbl>
          </a:graphicData>
        </a:graphic>
      </p:graphicFrame>
      <p:sp>
        <p:nvSpPr>
          <p:cNvPr id="3" name="矩形 2"/>
          <p:cNvSpPr/>
          <p:nvPr/>
        </p:nvSpPr>
        <p:spPr>
          <a:xfrm>
            <a:off x="382270" y="3211830"/>
            <a:ext cx="8236585" cy="2865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10000"/>
              </a:lnSpc>
            </a:pPr>
            <a:r>
              <a:rPr lang="en-US" altLang="zh-CN" sz="2900">
                <a:solidFill>
                  <a:schemeClr val="tx1"/>
                </a:solidFill>
                <a:latin typeface="Times New Roman" panose="02020603050405020304" charset="0"/>
                <a:cs typeface="Times New Roman" panose="02020603050405020304" charset="0"/>
              </a:rPr>
              <a:t>      </a:t>
            </a:r>
          </a:p>
          <a:p>
            <a:pPr algn="l" fontAlgn="auto">
              <a:lnSpc>
                <a:spcPct val="110000"/>
              </a:lnSpc>
            </a:pPr>
            <a:r>
              <a:rPr lang="en-US" altLang="zh-CN" sz="2800">
                <a:solidFill>
                  <a:schemeClr val="tx1"/>
                </a:solidFill>
                <a:latin typeface="Times New Roman" panose="02020603050405020304" charset="0"/>
                <a:cs typeface="Times New Roman" panose="02020603050405020304" charset="0"/>
              </a:rPr>
              <a:t>      </a:t>
            </a:r>
            <a:r>
              <a:rPr lang="zh-CN" altLang="en-US" sz="2800" b="1">
                <a:solidFill>
                  <a:schemeClr val="tx1"/>
                </a:solidFill>
                <a:latin typeface="Times New Roman" panose="02020603050405020304" charset="0"/>
                <a:cs typeface="Times New Roman" panose="02020603050405020304" charset="0"/>
              </a:rPr>
              <a:t>完形填空</a:t>
            </a:r>
            <a:r>
              <a:rPr lang="zh-CN" altLang="en-US" sz="2800" b="1" dirty="0">
                <a:solidFill>
                  <a:schemeClr val="tx1"/>
                </a:solidFill>
                <a:sym typeface="+mn-ea"/>
              </a:rPr>
              <a:t>材料是一篇夹叙夹议的文章。作者天生就是盲人，小时候有一次趁妈妈不注意，不小心撞到了一棵树，但她并没有哭泣，而是爬起来继续跑，并且以后再也没撞到那棵树上。</a:t>
            </a:r>
          </a:p>
          <a:p>
            <a:pPr algn="l" fontAlgn="auto">
              <a:lnSpc>
                <a:spcPct val="110000"/>
              </a:lnSpc>
            </a:pPr>
            <a:r>
              <a:rPr lang="zh-CN" altLang="en-US" sz="2800" b="1" dirty="0">
                <a:solidFill>
                  <a:schemeClr val="tx1"/>
                </a:solidFill>
                <a:sym typeface="+mn-ea"/>
              </a:rPr>
              <a:t>      成长的路上需要挫折，只有从挫折中学习，以后才会在学习生活中有不怕冒险、勇于尝试的精神。</a:t>
            </a:r>
            <a:r>
              <a:rPr lang="zh-CN" altLang="en-US" sz="2900" dirty="0">
                <a:sym typeface="+mn-ea"/>
              </a:rPr>
              <a:t>。</a:t>
            </a:r>
            <a:endParaRPr lang="zh-CN" altLang="en-US" sz="2800" b="1">
              <a:solidFill>
                <a:schemeClr val="tx1"/>
              </a:solidFill>
              <a:latin typeface="Times New Roman" panose="02020603050405020304" charset="0"/>
              <a:ea typeface="Lingoes Unicode" panose="020B0604020202020204" charset="-122"/>
              <a:cs typeface="Times New Roman" panose="02020603050405020304" charset="0"/>
            </a:endParaRPr>
          </a:p>
          <a:p>
            <a:pPr algn="l" fontAlgn="auto">
              <a:lnSpc>
                <a:spcPct val="110000"/>
              </a:lnSpc>
            </a:pPr>
            <a:r>
              <a:rPr lang="zh-CN" altLang="en-US" sz="2800" b="1">
                <a:solidFill>
                  <a:schemeClr val="tx1"/>
                </a:solidFill>
                <a:latin typeface="Times New Roman" panose="02020603050405020304" charset="0"/>
                <a:ea typeface="Lingoes Unicode" panose="020B0604020202020204" charset="-122"/>
                <a:cs typeface="Times New Roman" panose="02020603050405020304" charset="0"/>
              </a:rPr>
              <a:t>      </a:t>
            </a:r>
            <a:r>
              <a:rPr lang="en-US" altLang="zh-CN" sz="2800" b="1">
                <a:solidFill>
                  <a:schemeClr val="tx1"/>
                </a:solidFill>
                <a:latin typeface="Times New Roman" panose="02020603050405020304" charset="0"/>
                <a:ea typeface="Lingoes Unicode" panose="020B0604020202020204" charset="-122"/>
                <a:cs typeface="Times New Roman" panose="02020603050405020304" charset="0"/>
              </a:rPr>
              <a:t>      </a:t>
            </a:r>
          </a:p>
        </p:txBody>
      </p:sp>
      <p:graphicFrame>
        <p:nvGraphicFramePr>
          <p:cNvPr id="4" name="表格 3"/>
          <p:cNvGraphicFramePr/>
          <p:nvPr/>
        </p:nvGraphicFramePr>
        <p:xfrm>
          <a:off x="568960" y="1946910"/>
          <a:ext cx="7724140" cy="1000125"/>
        </p:xfrm>
        <a:graphic>
          <a:graphicData uri="http://schemas.openxmlformats.org/drawingml/2006/table">
            <a:tbl>
              <a:tblPr firstRow="1" bandRow="1">
                <a:tableStyleId>{5C22544A-7EE6-4342-B048-85BDC9FD1C3A}</a:tableStyleId>
              </a:tblPr>
              <a:tblGrid>
                <a:gridCol w="1607185">
                  <a:extLst>
                    <a:ext uri="{9D8B030D-6E8A-4147-A177-3AD203B41FA5}">
                      <a16:colId xmlns:a16="http://schemas.microsoft.com/office/drawing/2014/main" val="20000"/>
                    </a:ext>
                  </a:extLst>
                </a:gridCol>
                <a:gridCol w="1658620">
                  <a:extLst>
                    <a:ext uri="{9D8B030D-6E8A-4147-A177-3AD203B41FA5}">
                      <a16:colId xmlns:a16="http://schemas.microsoft.com/office/drawing/2014/main" val="20001"/>
                    </a:ext>
                  </a:extLst>
                </a:gridCol>
                <a:gridCol w="2109470">
                  <a:extLst>
                    <a:ext uri="{9D8B030D-6E8A-4147-A177-3AD203B41FA5}">
                      <a16:colId xmlns:a16="http://schemas.microsoft.com/office/drawing/2014/main" val="20002"/>
                    </a:ext>
                  </a:extLst>
                </a:gridCol>
                <a:gridCol w="2348865">
                  <a:extLst>
                    <a:ext uri="{9D8B030D-6E8A-4147-A177-3AD203B41FA5}">
                      <a16:colId xmlns:a16="http://schemas.microsoft.com/office/drawing/2014/main" val="20003"/>
                    </a:ext>
                  </a:extLst>
                </a:gridCol>
              </a:tblGrid>
              <a:tr h="542925">
                <a:tc>
                  <a:txBody>
                    <a:bodyPr/>
                    <a:lstStyle/>
                    <a:p>
                      <a:pPr algn="ctr">
                        <a:buNone/>
                      </a:pPr>
                      <a:r>
                        <a:rPr lang="zh-CN" altLang="en-US" sz="2400" b="1">
                          <a:solidFill>
                            <a:schemeClr val="tx1"/>
                          </a:solidFill>
                          <a:latin typeface="Times New Roman" panose="02020603050405020304" charset="0"/>
                          <a:ea typeface="+mj-ea"/>
                          <a:cs typeface="+mj-lt"/>
                        </a:rPr>
                        <a:t>词性</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名词</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动词</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形容词副词</a:t>
                      </a:r>
                    </a:p>
                  </a:txBody>
                  <a:tcPr>
                    <a:solidFill>
                      <a:schemeClr val="tx2">
                        <a:lumMod val="20000"/>
                        <a:lumOff val="80000"/>
                      </a:schemeClr>
                    </a:solidFill>
                  </a:tcPr>
                </a:tc>
                <a:extLst>
                  <a:ext uri="{0D108BD9-81ED-4DB2-BD59-A6C34878D82A}">
                    <a16:rowId xmlns:a16="http://schemas.microsoft.com/office/drawing/2014/main" val="10000"/>
                  </a:ext>
                </a:extLst>
              </a:tr>
              <a:tr h="457200">
                <a:tc>
                  <a:txBody>
                    <a:bodyPr/>
                    <a:lstStyle/>
                    <a:p>
                      <a:pPr algn="ctr">
                        <a:buNone/>
                      </a:pPr>
                      <a:r>
                        <a:rPr lang="zh-CN" altLang="en-US" sz="2400" b="1">
                          <a:latin typeface="Times New Roman" panose="02020603050405020304" charset="0"/>
                          <a:ea typeface="+mj-ea"/>
                          <a:cs typeface="Times New Roman" panose="02020603050405020304" charset="0"/>
                        </a:rPr>
                        <a:t>个数</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11</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7</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2</a:t>
                      </a: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流程图: 决策 28"/>
          <p:cNvSpPr/>
          <p:nvPr/>
        </p:nvSpPr>
        <p:spPr>
          <a:xfrm>
            <a:off x="7980680" y="2146300"/>
            <a:ext cx="1080135" cy="230441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17475" y="635635"/>
            <a:ext cx="7676515" cy="6092825"/>
          </a:xfrm>
          <a:prstGeom prst="rect">
            <a:avLst/>
          </a:prstGeom>
          <a:solidFill>
            <a:schemeClr val="accent3">
              <a:lumMod val="20000"/>
              <a:lumOff val="80000"/>
            </a:schemeClr>
          </a:solidFill>
        </p:spPr>
        <p:txBody>
          <a:bodyPr wrap="square" rtlCol="0" anchor="t">
            <a:spAutoFit/>
          </a:bodyPr>
          <a:lstStyle/>
          <a:p>
            <a:r>
              <a:rPr lang="en-US" altLang="zh-CN" sz="2600">
                <a:latin typeface="Lingoes Unicode" panose="020B0604020202020204" charset="-122"/>
                <a:ea typeface="Lingoes Unicode" panose="020B0604020202020204" charset="-122"/>
              </a:rPr>
              <a:t>     </a:t>
            </a:r>
            <a:r>
              <a:rPr lang="en-US" altLang="zh-CN" sz="2600">
                <a:latin typeface="Times New Roman" panose="02020603050405020304" charset="0"/>
                <a:ea typeface="Lingoes Unicode" panose="020B0604020202020204" charset="-122"/>
                <a:cs typeface="Times New Roman" panose="02020603050405020304" charset="0"/>
              </a:rPr>
              <a:t> I was born legally blind. Of all the stories of my early childhood, the one about a </a:t>
            </a:r>
            <a:r>
              <a:rPr lang="en-US" altLang="zh-CN" sz="2600" u="sng">
                <a:latin typeface="Times New Roman" panose="02020603050405020304" charset="0"/>
                <a:ea typeface="Lingoes Unicode" panose="020B0604020202020204" charset="-122"/>
                <a:cs typeface="Times New Roman" panose="02020603050405020304" charset="0"/>
              </a:rPr>
              <a:t>  36  </a:t>
            </a:r>
            <a:r>
              <a:rPr lang="en-US" altLang="zh-CN" sz="2600">
                <a:latin typeface="Times New Roman" panose="02020603050405020304" charset="0"/>
                <a:ea typeface="Lingoes Unicode" panose="020B0604020202020204" charset="-122"/>
                <a:cs typeface="Times New Roman" panose="02020603050405020304" charset="0"/>
              </a:rPr>
              <a:t> is my mother’s favorite.</a:t>
            </a:r>
          </a:p>
          <a:p>
            <a:r>
              <a:rPr lang="en-US" altLang="zh-CN" sz="2600">
                <a:latin typeface="Times New Roman" panose="02020603050405020304" charset="0"/>
                <a:ea typeface="Lingoes Unicode" panose="020B0604020202020204" charset="-122"/>
                <a:cs typeface="Times New Roman" panose="02020603050405020304" charset="0"/>
              </a:rPr>
              <a:t>      I was only two when the </a:t>
            </a:r>
            <a:r>
              <a:rPr lang="en-US" altLang="zh-CN" sz="2600" u="sng">
                <a:latin typeface="Times New Roman" panose="02020603050405020304" charset="0"/>
                <a:ea typeface="Lingoes Unicode" panose="020B0604020202020204" charset="-122"/>
                <a:cs typeface="Times New Roman" panose="02020603050405020304" charset="0"/>
              </a:rPr>
              <a:t>  37  </a:t>
            </a:r>
            <a:r>
              <a:rPr lang="en-US" altLang="zh-CN" sz="2600">
                <a:latin typeface="Times New Roman" panose="02020603050405020304" charset="0"/>
                <a:ea typeface="Lingoes Unicode" panose="020B0604020202020204" charset="-122"/>
                <a:cs typeface="Times New Roman" panose="02020603050405020304" charset="0"/>
              </a:rPr>
              <a:t> occurred. We had just arrived home from a trip. Mom lifted me out of the car and </a:t>
            </a:r>
            <a:r>
              <a:rPr lang="en-US" altLang="zh-CN" sz="2600" u="sng">
                <a:latin typeface="Times New Roman" panose="02020603050405020304" charset="0"/>
                <a:ea typeface="Lingoes Unicode" panose="020B0604020202020204" charset="-122"/>
                <a:cs typeface="Times New Roman" panose="02020603050405020304" charset="0"/>
              </a:rPr>
              <a:t>  38  </a:t>
            </a:r>
            <a:r>
              <a:rPr lang="en-US" altLang="zh-CN" sz="2600">
                <a:latin typeface="Times New Roman" panose="02020603050405020304" charset="0"/>
                <a:ea typeface="Lingoes Unicode" panose="020B0604020202020204" charset="-122"/>
                <a:cs typeface="Times New Roman" panose="02020603050405020304" charset="0"/>
              </a:rPr>
              <a:t> to speak to the driver. I took advantage of my brief </a:t>
            </a:r>
            <a:r>
              <a:rPr lang="en-US" altLang="zh-CN" sz="2600" u="sng">
                <a:latin typeface="Times New Roman" panose="02020603050405020304" charset="0"/>
                <a:ea typeface="Lingoes Unicode" panose="020B0604020202020204" charset="-122"/>
                <a:cs typeface="Times New Roman" panose="02020603050405020304" charset="0"/>
              </a:rPr>
              <a:t>  39  </a:t>
            </a:r>
            <a:r>
              <a:rPr lang="en-US" altLang="zh-CN" sz="2600">
                <a:latin typeface="Times New Roman" panose="02020603050405020304" charset="0"/>
                <a:ea typeface="Lingoes Unicode" panose="020B0604020202020204" charset="-122"/>
                <a:cs typeface="Times New Roman" panose="02020603050405020304" charset="0"/>
              </a:rPr>
              <a:t> to dash across...</a:t>
            </a:r>
          </a:p>
          <a:p>
            <a:r>
              <a:rPr lang="en-US" altLang="zh-CN" sz="2600">
                <a:latin typeface="Times New Roman" panose="02020603050405020304" charset="0"/>
                <a:ea typeface="Lingoes Unicode" panose="020B0604020202020204" charset="-122"/>
                <a:cs typeface="Times New Roman" panose="02020603050405020304" charset="0"/>
              </a:rPr>
              <a:t>      Mom loves to use this story as an </a:t>
            </a:r>
            <a:r>
              <a:rPr lang="en-US" altLang="zh-CN" sz="2600" u="sng">
                <a:latin typeface="Times New Roman" panose="02020603050405020304" charset="0"/>
                <a:ea typeface="Lingoes Unicode" panose="020B0604020202020204" charset="-122"/>
                <a:cs typeface="Times New Roman" panose="02020603050405020304" charset="0"/>
              </a:rPr>
              <a:t>  46  </a:t>
            </a:r>
            <a:r>
              <a:rPr lang="en-US" altLang="zh-CN" sz="2600">
                <a:latin typeface="Times New Roman" panose="02020603050405020304" charset="0"/>
                <a:ea typeface="Lingoes Unicode" panose="020B0604020202020204" charset="-122"/>
                <a:cs typeface="Times New Roman" panose="02020603050405020304" charset="0"/>
              </a:rPr>
              <a:t>. It reminds her that children don’t enter life </a:t>
            </a:r>
            <a:r>
              <a:rPr lang="en-US" altLang="zh-CN" sz="2600" u="sng">
                <a:latin typeface="Times New Roman" panose="02020603050405020304" charset="0"/>
                <a:ea typeface="Lingoes Unicode" panose="020B0604020202020204" charset="-122"/>
                <a:cs typeface="Times New Roman" panose="02020603050405020304" charset="0"/>
              </a:rPr>
              <a:t>  47  </a:t>
            </a:r>
            <a:r>
              <a:rPr lang="en-US" altLang="zh-CN" sz="2600">
                <a:latin typeface="Times New Roman" panose="02020603050405020304" charset="0"/>
                <a:ea typeface="Lingoes Unicode" panose="020B0604020202020204" charset="-122"/>
                <a:cs typeface="Times New Roman" panose="02020603050405020304" charset="0"/>
              </a:rPr>
              <a:t> to take risks or unwilling to </a:t>
            </a:r>
            <a:r>
              <a:rPr lang="en-US" altLang="zh-CN" sz="2600" u="sng">
                <a:latin typeface="Times New Roman" panose="02020603050405020304" charset="0"/>
                <a:ea typeface="Lingoes Unicode" panose="020B0604020202020204" charset="-122"/>
                <a:cs typeface="Times New Roman" panose="02020603050405020304" charset="0"/>
              </a:rPr>
              <a:t>  48   </a:t>
            </a:r>
            <a:r>
              <a:rPr lang="en-US" altLang="zh-CN" sz="2600">
                <a:latin typeface="Times New Roman" panose="02020603050405020304" charset="0"/>
                <a:ea typeface="Lingoes Unicode" panose="020B0604020202020204" charset="-122"/>
                <a:cs typeface="Times New Roman" panose="02020603050405020304" charset="0"/>
              </a:rPr>
              <a:t>again when they fall down. She never wanted me to lose that </a:t>
            </a:r>
            <a:r>
              <a:rPr lang="en-US" altLang="zh-CN" sz="2600" u="sng">
                <a:latin typeface="Times New Roman" panose="02020603050405020304" charset="0"/>
                <a:ea typeface="Lingoes Unicode" panose="020B0604020202020204" charset="-122"/>
                <a:cs typeface="Times New Roman" panose="02020603050405020304" charset="0"/>
              </a:rPr>
              <a:t>  49</a:t>
            </a:r>
            <a:r>
              <a:rPr lang="en-US" altLang="zh-CN" sz="2600">
                <a:latin typeface="Times New Roman" panose="02020603050405020304" charset="0"/>
                <a:ea typeface="Lingoes Unicode" panose="020B0604020202020204" charset="-122"/>
                <a:cs typeface="Times New Roman" panose="02020603050405020304" charset="0"/>
              </a:rPr>
              <a:t>   as I...</a:t>
            </a:r>
          </a:p>
          <a:p>
            <a:r>
              <a:rPr lang="en-US" altLang="zh-CN" sz="2600">
                <a:latin typeface="Times New Roman" panose="02020603050405020304" charset="0"/>
                <a:ea typeface="Lingoes Unicode" panose="020B0604020202020204" charset="-122"/>
                <a:cs typeface="Times New Roman" panose="02020603050405020304" charset="0"/>
              </a:rPr>
              <a:t>     We are almost certain to get </a:t>
            </a:r>
            <a:r>
              <a:rPr lang="en-US" altLang="zh-CN" sz="2600" u="sng">
                <a:latin typeface="Times New Roman" panose="02020603050405020304" charset="0"/>
                <a:ea typeface="Lingoes Unicode" panose="020B0604020202020204" charset="-122"/>
                <a:cs typeface="Times New Roman" panose="02020603050405020304" charset="0"/>
              </a:rPr>
              <a:t>  53  </a:t>
            </a:r>
            <a:r>
              <a:rPr lang="en-US" altLang="zh-CN" sz="2600">
                <a:latin typeface="Times New Roman" panose="02020603050405020304" charset="0"/>
                <a:ea typeface="Lingoes Unicode" panose="020B0604020202020204" charset="-122"/>
                <a:cs typeface="Times New Roman" panose="02020603050405020304" charset="0"/>
              </a:rPr>
              <a:t> at some point during the process of achieving our goal. When that happens, don’t sit in the grass and </a:t>
            </a:r>
            <a:r>
              <a:rPr lang="en-US" altLang="zh-CN" sz="2600" u="sng">
                <a:latin typeface="Times New Roman" panose="02020603050405020304" charset="0"/>
                <a:ea typeface="Lingoes Unicode" panose="020B0604020202020204" charset="-122"/>
                <a:cs typeface="Times New Roman" panose="02020603050405020304" charset="0"/>
              </a:rPr>
              <a:t>  54  </a:t>
            </a:r>
            <a:r>
              <a:rPr lang="en-US" altLang="zh-CN" sz="2600">
                <a:latin typeface="Times New Roman" panose="02020603050405020304" charset="0"/>
                <a:ea typeface="Lingoes Unicode" panose="020B0604020202020204" charset="-122"/>
                <a:cs typeface="Times New Roman" panose="02020603050405020304" charset="0"/>
              </a:rPr>
              <a:t>. Just get up and keep on going. It will all be worth it </a:t>
            </a:r>
            <a:r>
              <a:rPr lang="en-US" altLang="zh-CN" sz="2600" u="sng">
                <a:latin typeface="Times New Roman" panose="02020603050405020304" charset="0"/>
                <a:ea typeface="Lingoes Unicode" panose="020B0604020202020204" charset="-122"/>
                <a:cs typeface="Times New Roman" panose="02020603050405020304" charset="0"/>
              </a:rPr>
              <a:t>  55  </a:t>
            </a:r>
            <a:r>
              <a:rPr lang="en-US" altLang="zh-CN" sz="2600">
                <a:latin typeface="Times New Roman" panose="02020603050405020304" charset="0"/>
                <a:ea typeface="Lingoes Unicode" panose="020B0604020202020204" charset="-122"/>
                <a:cs typeface="Times New Roman" panose="02020603050405020304" charset="0"/>
              </a:rPr>
              <a:t>.    </a:t>
            </a:r>
          </a:p>
        </p:txBody>
      </p:sp>
      <p:sp>
        <p:nvSpPr>
          <p:cNvPr id="25" name="矩形 24"/>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微软雅黑" panose="020B0503020204020204" charset="-122"/>
                <a:ea typeface="微软雅黑" panose="020B0503020204020204" charset="-122"/>
                <a:cs typeface="Impact" panose="020B0806030902050204" charset="0"/>
              </a:rPr>
              <a:t>第三节：完形填空</a:t>
            </a:r>
            <a:r>
              <a:rPr lang="en-US" altLang="zh-CN" sz="3200" b="1" dirty="0">
                <a:solidFill>
                  <a:schemeClr val="tx1"/>
                </a:solidFill>
                <a:latin typeface="Impact" panose="020B0806030902050204" charset="0"/>
                <a:cs typeface="Impact" panose="020B0806030902050204" charset="0"/>
              </a:rPr>
              <a:t> </a:t>
            </a:r>
          </a:p>
        </p:txBody>
      </p:sp>
      <p:sp>
        <p:nvSpPr>
          <p:cNvPr id="19" name="圆角矩形 18"/>
          <p:cNvSpPr/>
          <p:nvPr/>
        </p:nvSpPr>
        <p:spPr>
          <a:xfrm>
            <a:off x="3965575" y="720090"/>
            <a:ext cx="3368040" cy="31813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182245" y="1145540"/>
            <a:ext cx="7151370" cy="31813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标注 20"/>
          <p:cNvSpPr/>
          <p:nvPr/>
        </p:nvSpPr>
        <p:spPr>
          <a:xfrm>
            <a:off x="4908550" y="22225"/>
            <a:ext cx="2312670" cy="464185"/>
          </a:xfrm>
          <a:prstGeom prst="wedgeRectCallout">
            <a:avLst>
              <a:gd name="adj1" fmla="val -38020"/>
              <a:gd name="adj2" fmla="val 141108"/>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topic sentence</a:t>
            </a:r>
            <a:endParaRPr lang="en-US" altLang="zh-CN" sz="2500" b="1">
              <a:solidFill>
                <a:schemeClr val="tx1">
                  <a:lumMod val="95000"/>
                  <a:lumOff val="5000"/>
                </a:schemeClr>
              </a:solidFill>
            </a:endParaRPr>
          </a:p>
        </p:txBody>
      </p:sp>
      <p:sp>
        <p:nvSpPr>
          <p:cNvPr id="22" name="文本框 21"/>
          <p:cNvSpPr txBox="1"/>
          <p:nvPr/>
        </p:nvSpPr>
        <p:spPr>
          <a:xfrm>
            <a:off x="4497705" y="1035685"/>
            <a:ext cx="765810" cy="537210"/>
          </a:xfrm>
          <a:prstGeom prst="rect">
            <a:avLst/>
          </a:prstGeom>
          <a:solidFill>
            <a:schemeClr val="tx1"/>
          </a:solidFill>
        </p:spPr>
        <p:txBody>
          <a:bodyPr wrap="square" rtlCol="0">
            <a:spAutoFit/>
          </a:bodyPr>
          <a:lstStyle/>
          <a:p>
            <a:r>
              <a:rPr lang="en-US" altLang="zh-CN" sz="2900" b="1">
                <a:solidFill>
                  <a:srgbClr val="FFFF00"/>
                </a:solidFill>
              </a:rPr>
              <a:t>C</a:t>
            </a:r>
            <a:r>
              <a:rPr lang="zh-CN" altLang="en-US" sz="2900" b="1">
                <a:solidFill>
                  <a:srgbClr val="FFFF00"/>
                </a:solidFill>
              </a:rPr>
              <a:t>位</a:t>
            </a:r>
          </a:p>
        </p:txBody>
      </p:sp>
      <p:sp>
        <p:nvSpPr>
          <p:cNvPr id="24" name="圆角矩形 23"/>
          <p:cNvSpPr/>
          <p:nvPr/>
        </p:nvSpPr>
        <p:spPr>
          <a:xfrm>
            <a:off x="117475" y="4996180"/>
            <a:ext cx="7676515" cy="173228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标注 25"/>
          <p:cNvSpPr/>
          <p:nvPr/>
        </p:nvSpPr>
        <p:spPr>
          <a:xfrm>
            <a:off x="6657975" y="6141720"/>
            <a:ext cx="1885315" cy="464185"/>
          </a:xfrm>
          <a:prstGeom prst="wedgeRectCallout">
            <a:avLst>
              <a:gd name="adj1" fmla="val -40993"/>
              <a:gd name="adj2" fmla="val -126744"/>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Conclusion</a:t>
            </a:r>
            <a:endParaRPr lang="en-US" altLang="zh-CN" sz="2500" b="1">
              <a:solidFill>
                <a:schemeClr val="tx1">
                  <a:lumMod val="95000"/>
                  <a:lumOff val="5000"/>
                </a:schemeClr>
              </a:solidFill>
            </a:endParaRPr>
          </a:p>
        </p:txBody>
      </p:sp>
      <p:sp>
        <p:nvSpPr>
          <p:cNvPr id="27" name="左大括号 26"/>
          <p:cNvSpPr/>
          <p:nvPr/>
        </p:nvSpPr>
        <p:spPr>
          <a:xfrm flipH="1">
            <a:off x="7706360" y="1964055"/>
            <a:ext cx="274320" cy="2669540"/>
          </a:xfrm>
          <a:prstGeom prst="leftBrace">
            <a:avLst/>
          </a:prstGeom>
          <a:ln w="47625" cmpd="sng">
            <a:solidFill>
              <a:srgbClr val="C00000"/>
            </a:solidFill>
            <a:prstDash val="solid"/>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文本框 27"/>
          <p:cNvSpPr txBox="1"/>
          <p:nvPr/>
        </p:nvSpPr>
        <p:spPr>
          <a:xfrm>
            <a:off x="7929880" y="2962275"/>
            <a:ext cx="1177925" cy="499110"/>
          </a:xfrm>
          <a:prstGeom prst="rect">
            <a:avLst/>
          </a:prstGeom>
          <a:solidFill>
            <a:schemeClr val="accent3">
              <a:lumMod val="20000"/>
              <a:lumOff val="80000"/>
            </a:schemeClr>
          </a:solidFill>
        </p:spPr>
        <p:txBody>
          <a:bodyPr wrap="square" rtlCol="0" anchor="t">
            <a:spAutoFit/>
          </a:bodyPr>
          <a:lstStyle/>
          <a:p>
            <a:pPr algn="ctr" fontAlgn="auto">
              <a:lnSpc>
                <a:spcPts val="3180"/>
              </a:lnSpc>
            </a:pPr>
            <a:r>
              <a:rPr lang="en-US" altLang="zh-CN" sz="3000" b="1" u="sng" spc="-100">
                <a:solidFill>
                  <a:srgbClr val="C00000"/>
                </a:solidFill>
                <a:effectLst>
                  <a:outerShdw blurRad="38100" dist="38100" dir="2700000" algn="tl">
                    <a:srgbClr val="000000">
                      <a:alpha val="43137"/>
                    </a:srgbClr>
                  </a:outerShdw>
                </a:effectLst>
                <a:uFillTx/>
                <a:latin typeface="Gulim" panose="020B0600000101010101" charset="-127"/>
                <a:ea typeface="Gulim" panose="020B0600000101010101" charset="-127"/>
                <a:cs typeface="Gulim" panose="020B0600000101010101" charset="-127"/>
              </a:rPr>
              <a:t>Story</a:t>
            </a:r>
            <a:endParaRPr lang="en-US" sz="3000" b="1" spc="-100">
              <a:solidFill>
                <a:schemeClr val="tx1"/>
              </a:solidFill>
              <a:uFillTx/>
              <a:latin typeface="Gulim" panose="020B0600000101010101" charset="-127"/>
              <a:ea typeface="Gulim" panose="020B0600000101010101" charset="-127"/>
              <a:cs typeface="Gulim" panose="020B0600000101010101"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par>
                                <p:cTn id="8" presetID="4" presetClass="entr" presetSubtype="16" fill="hold" grpId="0" nodeType="withEffect">
                                  <p:stCondLst>
                                    <p:cond delay="0"/>
                                  </p:stCondLst>
                                  <p:childTnLst>
                                    <p:set>
                                      <p:cBhvr>
                                        <p:cTn id="9" dur="500" fill="hold">
                                          <p:stCondLst>
                                            <p:cond delay="0"/>
                                          </p:stCondLst>
                                        </p:cTn>
                                        <p:tgtEl>
                                          <p:spTgt spid="20"/>
                                        </p:tgtEl>
                                        <p:attrNameLst>
                                          <p:attrName>style.visibility</p:attrName>
                                        </p:attrNameLst>
                                      </p:cBhvr>
                                      <p:to>
                                        <p:strVal val="visible"/>
                                      </p:to>
                                    </p:set>
                                    <p:animEffect transition="in" filter="box(i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500" fill="hold">
                                          <p:stCondLst>
                                            <p:cond delay="0"/>
                                          </p:stCondLst>
                                        </p:cTn>
                                        <p:tgtEl>
                                          <p:spTgt spid="22"/>
                                        </p:tgtEl>
                                        <p:attrNameLst>
                                          <p:attrName>style.visibility</p:attrName>
                                        </p:attrNameLst>
                                      </p:cBhvr>
                                      <p:to>
                                        <p:strVal val="visible"/>
                                      </p:to>
                                    </p:set>
                                    <p:animEffect transition="in" filter="box(in)">
                                      <p:cBhvr>
                                        <p:cTn id="20" dur="500"/>
                                        <p:tgtEl>
                                          <p:spTgt spid="22"/>
                                        </p:tgtEl>
                                      </p:cBhvr>
                                    </p:animEffect>
                                  </p:childTnLst>
                                </p:cTn>
                              </p:par>
                              <p:par>
                                <p:cTn id="21" presetID="4" presetClass="entr" presetSubtype="16" fill="hold" grpId="0" nodeType="withEffect">
                                  <p:stCondLst>
                                    <p:cond delay="0"/>
                                  </p:stCondLst>
                                  <p:childTnLst>
                                    <p:set>
                                      <p:cBhvr>
                                        <p:cTn id="22" dur="500" fill="hold">
                                          <p:stCondLst>
                                            <p:cond delay="0"/>
                                          </p:stCondLst>
                                        </p:cTn>
                                        <p:tgtEl>
                                          <p:spTgt spid="24"/>
                                        </p:tgtEl>
                                        <p:attrNameLst>
                                          <p:attrName>style.visibility</p:attrName>
                                        </p:attrNameLst>
                                      </p:cBhvr>
                                      <p:to>
                                        <p:strVal val="visible"/>
                                      </p:to>
                                    </p:set>
                                    <p:animEffect transition="in" filter="box(i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linds(horizontal)">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500" fill="hold">
                                          <p:stCondLst>
                                            <p:cond delay="0"/>
                                          </p:stCondLst>
                                        </p:cTn>
                                        <p:tgtEl>
                                          <p:spTgt spid="27"/>
                                        </p:tgtEl>
                                        <p:attrNameLst>
                                          <p:attrName>style.visibility</p:attrName>
                                        </p:attrNameLst>
                                      </p:cBhvr>
                                      <p:to>
                                        <p:strVal val="visible"/>
                                      </p:to>
                                    </p:set>
                                    <p:animEffect transition="in" filter="box(in)">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500" fill="hold">
                                          <p:stCondLst>
                                            <p:cond delay="0"/>
                                          </p:stCondLst>
                                        </p:cTn>
                                        <p:tgtEl>
                                          <p:spTgt spid="28"/>
                                        </p:tgtEl>
                                        <p:attrNameLst>
                                          <p:attrName>style.visibility</p:attrName>
                                        </p:attrNameLst>
                                      </p:cBhvr>
                                      <p:to>
                                        <p:strVal val="visible"/>
                                      </p:to>
                                    </p:set>
                                    <p:animEffect transition="in" filter="box(in)">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500" fill="hold">
                                          <p:stCondLst>
                                            <p:cond delay="0"/>
                                          </p:stCondLst>
                                        </p:cTn>
                                        <p:tgtEl>
                                          <p:spTgt spid="29"/>
                                        </p:tgtEl>
                                        <p:attrNameLst>
                                          <p:attrName>style.visibility</p:attrName>
                                        </p:attrNameLst>
                                      </p:cBhvr>
                                      <p:to>
                                        <p:strVal val="visible"/>
                                      </p:to>
                                    </p:set>
                                    <p:animEffect transition="in" filter="box(in)">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9" grpId="0" bldLvl="0" animBg="1"/>
      <p:bldP spid="20" grpId="0" bldLvl="0" animBg="1"/>
      <p:bldP spid="21" grpId="0" bldLvl="0" animBg="1"/>
      <p:bldP spid="22" grpId="0" bldLvl="0" animBg="1"/>
      <p:bldP spid="24" grpId="0" bldLvl="0" animBg="1"/>
      <p:bldP spid="26" grpId="0" bldLvl="0" animBg="1"/>
      <p:bldP spid="27" grpId="0" bldLvl="0" animBg="1"/>
      <p:bldP spid="28"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3510" y="685800"/>
            <a:ext cx="8981440" cy="5777230"/>
          </a:xfrm>
          <a:prstGeom prst="rect">
            <a:avLst/>
          </a:prstGeom>
          <a:solidFill>
            <a:schemeClr val="accent3">
              <a:lumMod val="20000"/>
              <a:lumOff val="80000"/>
            </a:schemeClr>
          </a:solidFill>
        </p:spPr>
        <p:txBody>
          <a:bodyPr wrap="square" rtlCol="0" anchor="t">
            <a:spAutoFit/>
          </a:bodyPr>
          <a:lstStyle/>
          <a:p>
            <a:pPr fontAlgn="auto">
              <a:lnSpc>
                <a:spcPct val="110000"/>
              </a:lnSpc>
            </a:pPr>
            <a:r>
              <a:rPr lang="en-US" altLang="zh-CN" sz="2600">
                <a:latin typeface="Lingoes Unicode" panose="020B0604020202020204" charset="-122"/>
                <a:ea typeface="Lingoes Unicode" panose="020B0604020202020204" charset="-122"/>
              </a:rPr>
              <a:t>   </a:t>
            </a:r>
            <a:r>
              <a:rPr lang="en-US" altLang="zh-CN" sz="2800">
                <a:latin typeface="Lingoes Unicode" panose="020B0604020202020204" charset="-122"/>
                <a:ea typeface="Lingoes Unicode" panose="020B0604020202020204" charset="-122"/>
              </a:rPr>
              <a:t>   </a:t>
            </a:r>
            <a:r>
              <a:rPr lang="en-US" altLang="zh-CN" sz="2800">
                <a:latin typeface="Times New Roman" panose="02020603050405020304" charset="0"/>
                <a:ea typeface="Lingoes Unicode" panose="020B0604020202020204" charset="-122"/>
                <a:cs typeface="Times New Roman" panose="02020603050405020304" charset="0"/>
                <a:sym typeface="+mn-ea"/>
              </a:rPr>
              <a:t>I was born legally blind. Of all the stories of my early childhood, the one about a </a:t>
            </a:r>
            <a:r>
              <a:rPr lang="en-US" altLang="zh-CN" sz="2800" u="sng">
                <a:latin typeface="Times New Roman" panose="02020603050405020304" charset="0"/>
                <a:ea typeface="Lingoes Unicode" panose="020B0604020202020204" charset="-122"/>
                <a:cs typeface="Times New Roman" panose="02020603050405020304" charset="0"/>
                <a:sym typeface="+mn-ea"/>
              </a:rPr>
              <a:t>     36     </a:t>
            </a:r>
            <a:r>
              <a:rPr lang="en-US" altLang="zh-CN" sz="2800">
                <a:latin typeface="Times New Roman" panose="02020603050405020304" charset="0"/>
                <a:ea typeface="Lingoes Unicode" panose="020B0604020202020204" charset="-122"/>
                <a:cs typeface="Times New Roman" panose="02020603050405020304" charset="0"/>
                <a:sym typeface="+mn-ea"/>
              </a:rPr>
              <a:t> is my mother’s favorite.</a:t>
            </a:r>
            <a:endParaRPr lang="en-US" altLang="zh-CN" sz="2800">
              <a:latin typeface="Times New Roman" panose="02020603050405020304" charset="0"/>
              <a:ea typeface="Lingoes Unicode" panose="020B0604020202020204" charset="-122"/>
              <a:cs typeface="Times New Roman" panose="02020603050405020304" charset="0"/>
            </a:endParaRPr>
          </a:p>
          <a:p>
            <a:pPr fontAlgn="auto">
              <a:lnSpc>
                <a:spcPct val="110000"/>
              </a:lnSpc>
            </a:pPr>
            <a:r>
              <a:rPr lang="en-US" altLang="zh-CN" sz="2800">
                <a:latin typeface="Times New Roman" panose="02020603050405020304" charset="0"/>
                <a:ea typeface="Lingoes Unicode" panose="020B0604020202020204" charset="-122"/>
                <a:cs typeface="Times New Roman" panose="02020603050405020304" charset="0"/>
                <a:sym typeface="+mn-ea"/>
              </a:rPr>
              <a:t>      I was only two when the </a:t>
            </a:r>
            <a:r>
              <a:rPr lang="en-US" altLang="zh-CN" sz="2800" u="sng">
                <a:latin typeface="Times New Roman" panose="02020603050405020304" charset="0"/>
                <a:ea typeface="Lingoes Unicode" panose="020B0604020202020204" charset="-122"/>
                <a:cs typeface="Times New Roman" panose="02020603050405020304" charset="0"/>
                <a:sym typeface="+mn-ea"/>
              </a:rPr>
              <a:t>     37     </a:t>
            </a:r>
            <a:r>
              <a:rPr lang="en-US" altLang="zh-CN" sz="2800">
                <a:latin typeface="Times New Roman" panose="02020603050405020304" charset="0"/>
                <a:ea typeface="Lingoes Unicode" panose="020B0604020202020204" charset="-122"/>
                <a:cs typeface="Times New Roman" panose="02020603050405020304" charset="0"/>
                <a:sym typeface="+mn-ea"/>
              </a:rPr>
              <a:t>   occurred. We had just arrived home from a trip. Mom lifted me out of the car and </a:t>
            </a:r>
            <a:r>
              <a:rPr lang="en-US" altLang="zh-CN" sz="2800" u="sng">
                <a:latin typeface="Times New Roman" panose="02020603050405020304" charset="0"/>
                <a:ea typeface="Lingoes Unicode" panose="020B0604020202020204" charset="-122"/>
                <a:cs typeface="Times New Roman" panose="02020603050405020304" charset="0"/>
                <a:sym typeface="+mn-ea"/>
              </a:rPr>
              <a:t>      38            </a:t>
            </a:r>
            <a:r>
              <a:rPr lang="en-US" altLang="zh-CN" sz="2800">
                <a:latin typeface="Times New Roman" panose="02020603050405020304" charset="0"/>
                <a:ea typeface="Lingoes Unicode" panose="020B0604020202020204" charset="-122"/>
                <a:cs typeface="Times New Roman" panose="02020603050405020304" charset="0"/>
                <a:sym typeface="+mn-ea"/>
              </a:rPr>
              <a:t> to speak to the driver. I took advantage of my brief </a:t>
            </a:r>
            <a:r>
              <a:rPr lang="en-US" altLang="zh-CN" sz="2800" u="sng">
                <a:latin typeface="Times New Roman" panose="02020603050405020304" charset="0"/>
                <a:ea typeface="Lingoes Unicode" panose="020B0604020202020204" charset="-122"/>
                <a:cs typeface="Times New Roman" panose="02020603050405020304" charset="0"/>
                <a:sym typeface="+mn-ea"/>
              </a:rPr>
              <a:t>     39            </a:t>
            </a:r>
            <a:r>
              <a:rPr lang="en-US" altLang="zh-CN" sz="2800">
                <a:latin typeface="Times New Roman" panose="02020603050405020304" charset="0"/>
                <a:ea typeface="Lingoes Unicode" panose="020B0604020202020204" charset="-122"/>
                <a:cs typeface="Times New Roman" panose="02020603050405020304" charset="0"/>
                <a:sym typeface="+mn-ea"/>
              </a:rPr>
              <a:t> to dash across the lawn (草坪)—and hit a large maple tree! I was running so fast that I bounced off the trunk and </a:t>
            </a:r>
            <a:r>
              <a:rPr lang="en-US" altLang="zh-CN" sz="2800" u="sng">
                <a:latin typeface="Times New Roman" panose="02020603050405020304" charset="0"/>
                <a:ea typeface="Lingoes Unicode" panose="020B0604020202020204" charset="-122"/>
                <a:cs typeface="Times New Roman" panose="02020603050405020304" charset="0"/>
                <a:sym typeface="+mn-ea"/>
              </a:rPr>
              <a:t>     40     </a:t>
            </a:r>
            <a:r>
              <a:rPr lang="en-US" altLang="zh-CN" sz="2800">
                <a:latin typeface="Times New Roman" panose="02020603050405020304" charset="0"/>
                <a:ea typeface="Lingoes Unicode" panose="020B0604020202020204" charset="-122"/>
                <a:cs typeface="Times New Roman" panose="02020603050405020304" charset="0"/>
                <a:sym typeface="+mn-ea"/>
              </a:rPr>
              <a:t> on my backside. Mom  </a:t>
            </a:r>
            <a:r>
              <a:rPr lang="en-US" altLang="zh-CN" sz="2800" u="sng">
                <a:latin typeface="Times New Roman" panose="02020603050405020304" charset="0"/>
                <a:ea typeface="Lingoes Unicode" panose="020B0604020202020204" charset="-122"/>
                <a:cs typeface="Times New Roman" panose="02020603050405020304" charset="0"/>
                <a:sym typeface="+mn-ea"/>
              </a:rPr>
              <a:t>      41       </a:t>
            </a:r>
            <a:r>
              <a:rPr lang="en-US" altLang="zh-CN" sz="2800">
                <a:latin typeface="Times New Roman" panose="02020603050405020304" charset="0"/>
                <a:ea typeface="Lingoes Unicode" panose="020B0604020202020204" charset="-122"/>
                <a:cs typeface="Times New Roman" panose="02020603050405020304" charset="0"/>
                <a:sym typeface="+mn-ea"/>
              </a:rPr>
              <a:t> me to start crying, but I just sat there for a minute. Then I </a:t>
            </a:r>
            <a:r>
              <a:rPr lang="en-US" altLang="zh-CN" sz="2800" u="sng">
                <a:latin typeface="Times New Roman" panose="02020603050405020304" charset="0"/>
                <a:ea typeface="Lingoes Unicode" panose="020B0604020202020204" charset="-122"/>
                <a:cs typeface="Times New Roman" panose="02020603050405020304" charset="0"/>
                <a:sym typeface="+mn-ea"/>
              </a:rPr>
              <a:t>     42      </a:t>
            </a:r>
            <a:r>
              <a:rPr lang="en-US" altLang="zh-CN" sz="2800">
                <a:latin typeface="Times New Roman" panose="02020603050405020304" charset="0"/>
                <a:ea typeface="Lingoes Unicode" panose="020B0604020202020204" charset="-122"/>
                <a:cs typeface="Times New Roman" panose="02020603050405020304" charset="0"/>
                <a:sym typeface="+mn-ea"/>
              </a:rPr>
              <a:t> myself up and kept right on going. Mom always </a:t>
            </a:r>
            <a:r>
              <a:rPr lang="en-US" altLang="zh-CN" sz="2800" u="sng">
                <a:latin typeface="Times New Roman" panose="02020603050405020304" charset="0"/>
                <a:ea typeface="Lingoes Unicode" panose="020B0604020202020204" charset="-122"/>
                <a:cs typeface="Times New Roman" panose="02020603050405020304" charset="0"/>
                <a:sym typeface="+mn-ea"/>
              </a:rPr>
              <a:t>     43     </a:t>
            </a:r>
            <a:r>
              <a:rPr lang="en-US" altLang="zh-CN" sz="2800">
                <a:latin typeface="Times New Roman" panose="02020603050405020304" charset="0"/>
                <a:ea typeface="Lingoes Unicode" panose="020B0604020202020204" charset="-122"/>
                <a:cs typeface="Times New Roman" panose="02020603050405020304" charset="0"/>
                <a:sym typeface="+mn-ea"/>
              </a:rPr>
              <a:t> here that, as many times as I </a:t>
            </a:r>
            <a:r>
              <a:rPr lang="en-US" altLang="zh-CN" sz="2800" u="sng">
                <a:latin typeface="Times New Roman" panose="02020603050405020304" charset="0"/>
                <a:ea typeface="Lingoes Unicode" panose="020B0604020202020204" charset="-122"/>
                <a:cs typeface="Times New Roman" panose="02020603050405020304" charset="0"/>
                <a:sym typeface="+mn-ea"/>
              </a:rPr>
              <a:t>      44      </a:t>
            </a:r>
            <a:r>
              <a:rPr lang="en-US" altLang="zh-CN" sz="2800">
                <a:latin typeface="Times New Roman" panose="02020603050405020304" charset="0"/>
                <a:ea typeface="Lingoes Unicode" panose="020B0604020202020204" charset="-122"/>
                <a:cs typeface="Times New Roman" panose="02020603050405020304" charset="0"/>
                <a:sym typeface="+mn-ea"/>
              </a:rPr>
              <a:t> across the lawn after that, I never again </a:t>
            </a:r>
            <a:r>
              <a:rPr lang="en-US" altLang="zh-CN" sz="2800" u="sng">
                <a:latin typeface="Times New Roman" panose="02020603050405020304" charset="0"/>
                <a:ea typeface="Lingoes Unicode" panose="020B0604020202020204" charset="-122"/>
                <a:cs typeface="Times New Roman" panose="02020603050405020304" charset="0"/>
                <a:sym typeface="+mn-ea"/>
              </a:rPr>
              <a:t>      45      </a:t>
            </a:r>
            <a:r>
              <a:rPr lang="en-US" altLang="zh-CN" sz="2800">
                <a:latin typeface="Times New Roman" panose="02020603050405020304" charset="0"/>
                <a:ea typeface="Lingoes Unicode" panose="020B0604020202020204" charset="-122"/>
                <a:cs typeface="Times New Roman" panose="02020603050405020304" charset="0"/>
                <a:sym typeface="+mn-ea"/>
              </a:rPr>
              <a:t> into that tree.</a:t>
            </a:r>
          </a:p>
        </p:txBody>
      </p:sp>
      <p:sp>
        <p:nvSpPr>
          <p:cNvPr id="10" name="矩形 9"/>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微软雅黑" panose="020B0503020204020204" charset="-122"/>
                <a:ea typeface="微软雅黑" panose="020B0503020204020204" charset="-122"/>
                <a:cs typeface="Impact" panose="020B0806030902050204" charset="0"/>
              </a:rPr>
              <a:t>第三节：完形填空</a:t>
            </a:r>
            <a:r>
              <a:rPr lang="en-US" altLang="zh-CN" sz="3200" b="1" dirty="0">
                <a:solidFill>
                  <a:schemeClr val="tx1"/>
                </a:solidFill>
                <a:latin typeface="Impact" panose="020B0806030902050204" charset="0"/>
                <a:cs typeface="Impact" panose="020B0806030902050204" charset="0"/>
              </a:rPr>
              <a:t> </a:t>
            </a:r>
            <a:endParaRPr lang="en-US" altLang="zh-CN" sz="3200" b="1" dirty="0">
              <a:solidFill>
                <a:schemeClr val="tx1"/>
              </a:solidFill>
              <a:latin typeface="Impact" panose="020B0806030902050204" charset="0"/>
              <a:cs typeface="Impact" panose="020B0806030902050204" charset="0"/>
            </a:endParaRPr>
          </a:p>
        </p:txBody>
      </p:sp>
      <p:sp>
        <p:nvSpPr>
          <p:cNvPr id="6" name="圆角矩形 5"/>
          <p:cNvSpPr/>
          <p:nvPr/>
        </p:nvSpPr>
        <p:spPr>
          <a:xfrm>
            <a:off x="5729605" y="793115"/>
            <a:ext cx="106934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flipH="1">
            <a:off x="5292090" y="1195705"/>
            <a:ext cx="914400" cy="64897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310380" y="1686560"/>
            <a:ext cx="1489075" cy="537210"/>
          </a:xfrm>
          <a:prstGeom prst="rect">
            <a:avLst/>
          </a:prstGeom>
          <a:solidFill>
            <a:schemeClr val="tx1"/>
          </a:solidFill>
        </p:spPr>
        <p:txBody>
          <a:bodyPr wrap="square" rtlCol="0">
            <a:spAutoFit/>
          </a:bodyPr>
          <a:lstStyle/>
          <a:p>
            <a:r>
              <a:rPr lang="en-US" sz="2900" b="1">
                <a:solidFill>
                  <a:srgbClr val="FFFF00"/>
                </a:solidFill>
              </a:rPr>
              <a:t>incident</a:t>
            </a:r>
          </a:p>
        </p:txBody>
      </p:sp>
      <p:sp>
        <p:nvSpPr>
          <p:cNvPr id="9" name="文本框 8"/>
          <p:cNvSpPr txBox="1"/>
          <p:nvPr/>
        </p:nvSpPr>
        <p:spPr>
          <a:xfrm>
            <a:off x="254635" y="2572385"/>
            <a:ext cx="1327150" cy="537210"/>
          </a:xfrm>
          <a:prstGeom prst="rect">
            <a:avLst/>
          </a:prstGeom>
          <a:solidFill>
            <a:schemeClr val="tx1"/>
          </a:solidFill>
        </p:spPr>
        <p:txBody>
          <a:bodyPr wrap="square" rtlCol="0">
            <a:spAutoFit/>
          </a:bodyPr>
          <a:lstStyle/>
          <a:p>
            <a:r>
              <a:rPr lang="en-US" sz="2900" b="1">
                <a:solidFill>
                  <a:srgbClr val="FFFF00"/>
                </a:solidFill>
              </a:rPr>
              <a:t>turned</a:t>
            </a:r>
          </a:p>
        </p:txBody>
      </p:sp>
      <p:sp>
        <p:nvSpPr>
          <p:cNvPr id="13" name="圆角矩形 12"/>
          <p:cNvSpPr/>
          <p:nvPr/>
        </p:nvSpPr>
        <p:spPr>
          <a:xfrm>
            <a:off x="1691005" y="2639695"/>
            <a:ext cx="315658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箭头连接符 17"/>
          <p:cNvCxnSpPr/>
          <p:nvPr/>
        </p:nvCxnSpPr>
        <p:spPr>
          <a:xfrm flipH="1">
            <a:off x="1619885" y="3042285"/>
            <a:ext cx="1416685" cy="24257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60020" y="3160395"/>
            <a:ext cx="1530985" cy="537210"/>
          </a:xfrm>
          <a:prstGeom prst="rect">
            <a:avLst/>
          </a:prstGeom>
          <a:solidFill>
            <a:schemeClr val="tx1"/>
          </a:solidFill>
        </p:spPr>
        <p:txBody>
          <a:bodyPr wrap="square" rtlCol="0">
            <a:spAutoFit/>
          </a:bodyPr>
          <a:lstStyle/>
          <a:p>
            <a:r>
              <a:rPr lang="en-US" sz="2900" b="1">
                <a:solidFill>
                  <a:srgbClr val="FFFF00"/>
                </a:solidFill>
              </a:rPr>
              <a:t>freedom</a:t>
            </a:r>
          </a:p>
        </p:txBody>
      </p:sp>
      <p:sp>
        <p:nvSpPr>
          <p:cNvPr id="21" name="圆角矩形 20"/>
          <p:cNvSpPr/>
          <p:nvPr/>
        </p:nvSpPr>
        <p:spPr>
          <a:xfrm>
            <a:off x="5799455" y="3586480"/>
            <a:ext cx="180975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p:nvPr/>
        </p:nvCxnSpPr>
        <p:spPr>
          <a:xfrm flipH="1">
            <a:off x="2051685" y="3816985"/>
            <a:ext cx="3747770" cy="33210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813435" y="3989070"/>
            <a:ext cx="1238885" cy="537210"/>
          </a:xfrm>
          <a:prstGeom prst="rect">
            <a:avLst/>
          </a:prstGeom>
          <a:solidFill>
            <a:schemeClr val="tx1"/>
          </a:solidFill>
        </p:spPr>
        <p:txBody>
          <a:bodyPr wrap="square" rtlCol="0">
            <a:spAutoFit/>
          </a:bodyPr>
          <a:lstStyle/>
          <a:p>
            <a:r>
              <a:rPr lang="en-US" sz="2900" b="1">
                <a:solidFill>
                  <a:srgbClr val="FFFF00"/>
                </a:solidFill>
              </a:rPr>
              <a:t>landed</a:t>
            </a:r>
          </a:p>
        </p:txBody>
      </p:sp>
      <p:sp>
        <p:nvSpPr>
          <p:cNvPr id="26" name="圆角矩形 25"/>
          <p:cNvSpPr/>
          <p:nvPr/>
        </p:nvSpPr>
        <p:spPr>
          <a:xfrm>
            <a:off x="3115310" y="4056380"/>
            <a:ext cx="136652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箭头连接符 26"/>
          <p:cNvCxnSpPr/>
          <p:nvPr/>
        </p:nvCxnSpPr>
        <p:spPr>
          <a:xfrm flipH="1" flipV="1">
            <a:off x="2123440" y="4149090"/>
            <a:ext cx="991870" cy="10985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圆角矩形 27"/>
          <p:cNvSpPr/>
          <p:nvPr/>
        </p:nvSpPr>
        <p:spPr>
          <a:xfrm>
            <a:off x="1266190" y="4526280"/>
            <a:ext cx="60007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箭头连接符 28"/>
          <p:cNvCxnSpPr>
            <a:stCxn id="28" idx="3"/>
          </p:cNvCxnSpPr>
          <p:nvPr/>
        </p:nvCxnSpPr>
        <p:spPr>
          <a:xfrm flipV="1">
            <a:off x="1866265" y="4436745"/>
            <a:ext cx="4145915" cy="29083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5429885" y="4018915"/>
            <a:ext cx="1700530" cy="537210"/>
          </a:xfrm>
          <a:prstGeom prst="rect">
            <a:avLst/>
          </a:prstGeom>
          <a:solidFill>
            <a:schemeClr val="tx1"/>
          </a:solidFill>
        </p:spPr>
        <p:txBody>
          <a:bodyPr wrap="square" rtlCol="0">
            <a:spAutoFit/>
          </a:bodyPr>
          <a:lstStyle/>
          <a:p>
            <a:r>
              <a:rPr lang="en-US" sz="2900" b="1">
                <a:solidFill>
                  <a:srgbClr val="FFFF00"/>
                </a:solidFill>
              </a:rPr>
              <a:t>expected</a:t>
            </a:r>
          </a:p>
        </p:txBody>
      </p:sp>
      <p:sp>
        <p:nvSpPr>
          <p:cNvPr id="31" name="圆角矩形 30"/>
          <p:cNvSpPr/>
          <p:nvPr/>
        </p:nvSpPr>
        <p:spPr>
          <a:xfrm>
            <a:off x="1214755" y="5027930"/>
            <a:ext cx="60007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箭头连接符 31"/>
          <p:cNvCxnSpPr/>
          <p:nvPr/>
        </p:nvCxnSpPr>
        <p:spPr>
          <a:xfrm flipV="1">
            <a:off x="1814830" y="4940935"/>
            <a:ext cx="5133340" cy="27876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6948170" y="4490720"/>
            <a:ext cx="1275080" cy="537210"/>
          </a:xfrm>
          <a:prstGeom prst="rect">
            <a:avLst/>
          </a:prstGeom>
          <a:solidFill>
            <a:schemeClr val="tx1"/>
          </a:solidFill>
        </p:spPr>
        <p:txBody>
          <a:bodyPr wrap="square" rtlCol="0">
            <a:spAutoFit/>
          </a:bodyPr>
          <a:lstStyle/>
          <a:p>
            <a:r>
              <a:rPr lang="en-US" sz="2900" b="1">
                <a:solidFill>
                  <a:srgbClr val="FFFF00"/>
                </a:solidFill>
              </a:rPr>
              <a:t>picked</a:t>
            </a:r>
          </a:p>
        </p:txBody>
      </p:sp>
      <p:sp>
        <p:nvSpPr>
          <p:cNvPr id="34" name="文本框 33"/>
          <p:cNvSpPr txBox="1"/>
          <p:nvPr/>
        </p:nvSpPr>
        <p:spPr>
          <a:xfrm>
            <a:off x="7130415" y="4960620"/>
            <a:ext cx="1258570" cy="537210"/>
          </a:xfrm>
          <a:prstGeom prst="rect">
            <a:avLst/>
          </a:prstGeom>
          <a:solidFill>
            <a:schemeClr val="tx1"/>
          </a:solidFill>
        </p:spPr>
        <p:txBody>
          <a:bodyPr wrap="square" rtlCol="0">
            <a:spAutoFit/>
          </a:bodyPr>
          <a:lstStyle/>
          <a:p>
            <a:r>
              <a:rPr lang="en-US" sz="2900" b="1">
                <a:solidFill>
                  <a:srgbClr val="FFFF00"/>
                </a:solidFill>
              </a:rPr>
              <a:t>added</a:t>
            </a:r>
          </a:p>
        </p:txBody>
      </p:sp>
      <p:sp>
        <p:nvSpPr>
          <p:cNvPr id="35" name="圆角矩形 34"/>
          <p:cNvSpPr/>
          <p:nvPr/>
        </p:nvSpPr>
        <p:spPr>
          <a:xfrm>
            <a:off x="2052320" y="3160395"/>
            <a:ext cx="78740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箭头连接符 35"/>
          <p:cNvCxnSpPr/>
          <p:nvPr/>
        </p:nvCxnSpPr>
        <p:spPr>
          <a:xfrm>
            <a:off x="2496185" y="3562985"/>
            <a:ext cx="2219960" cy="18821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4310380" y="5430520"/>
            <a:ext cx="1419225" cy="537210"/>
          </a:xfrm>
          <a:prstGeom prst="rect">
            <a:avLst/>
          </a:prstGeom>
          <a:solidFill>
            <a:schemeClr val="tx1"/>
          </a:solidFill>
        </p:spPr>
        <p:txBody>
          <a:bodyPr wrap="square" rtlCol="0">
            <a:spAutoFit/>
          </a:bodyPr>
          <a:lstStyle/>
          <a:p>
            <a:r>
              <a:rPr lang="en-US" altLang="zh-CN" sz="2900" b="1" dirty="0" smtClean="0">
                <a:solidFill>
                  <a:srgbClr val="FFFF00"/>
                </a:solidFill>
              </a:rPr>
              <a:t>zoom</a:t>
            </a:r>
            <a:r>
              <a:rPr lang="en-US" sz="2900" b="1" dirty="0" smtClean="0">
                <a:solidFill>
                  <a:srgbClr val="FFFF00"/>
                </a:solidFill>
              </a:rPr>
              <a:t>ed</a:t>
            </a:r>
            <a:endParaRPr lang="en-US" sz="2900" b="1" dirty="0">
              <a:solidFill>
                <a:srgbClr val="FFFF00"/>
              </a:solidFill>
            </a:endParaRPr>
          </a:p>
        </p:txBody>
      </p:sp>
      <p:sp>
        <p:nvSpPr>
          <p:cNvPr id="38" name="文本框 37"/>
          <p:cNvSpPr txBox="1"/>
          <p:nvPr/>
        </p:nvSpPr>
        <p:spPr>
          <a:xfrm>
            <a:off x="2911475" y="5888355"/>
            <a:ext cx="1419225" cy="537210"/>
          </a:xfrm>
          <a:prstGeom prst="rect">
            <a:avLst/>
          </a:prstGeom>
          <a:solidFill>
            <a:schemeClr val="tx1"/>
          </a:solidFill>
        </p:spPr>
        <p:txBody>
          <a:bodyPr wrap="square" rtlCol="0">
            <a:spAutoFit/>
          </a:bodyPr>
          <a:lstStyle/>
          <a:p>
            <a:r>
              <a:rPr lang="en-US" sz="2900" b="1">
                <a:solidFill>
                  <a:srgbClr val="FFFF00"/>
                </a:solidFill>
              </a:rPr>
              <a:t>crashed</a:t>
            </a:r>
          </a:p>
        </p:txBody>
      </p:sp>
      <p:sp>
        <p:nvSpPr>
          <p:cNvPr id="39" name="文本框 38"/>
          <p:cNvSpPr txBox="1"/>
          <p:nvPr/>
        </p:nvSpPr>
        <p:spPr>
          <a:xfrm>
            <a:off x="4330700" y="1093470"/>
            <a:ext cx="925195" cy="537210"/>
          </a:xfrm>
          <a:prstGeom prst="rect">
            <a:avLst/>
          </a:prstGeom>
          <a:solidFill>
            <a:schemeClr val="tx1"/>
          </a:solidFill>
        </p:spPr>
        <p:txBody>
          <a:bodyPr wrap="square" rtlCol="0">
            <a:spAutoFit/>
          </a:bodyPr>
          <a:lstStyle/>
          <a:p>
            <a:r>
              <a:rPr lang="en-US" sz="2900" b="1">
                <a:solidFill>
                  <a:srgbClr val="FFFF00"/>
                </a:solidFill>
              </a:rPr>
              <a:t>tree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500" fill="hold">
                                          <p:stCondLst>
                                            <p:cond delay="0"/>
                                          </p:stCondLst>
                                        </p:cTn>
                                        <p:tgtEl>
                                          <p:spTgt spid="22"/>
                                        </p:tgtEl>
                                        <p:attrNameLst>
                                          <p:attrName>style.visibility</p:attrName>
                                        </p:attrNameLst>
                                      </p:cBhvr>
                                      <p:to>
                                        <p:strVal val="visible"/>
                                      </p:to>
                                    </p:set>
                                    <p:animEffect transition="in" filter="box(in)">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500"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500" fill="hold">
                                          <p:stCondLst>
                                            <p:cond delay="0"/>
                                          </p:stCondLst>
                                        </p:cTn>
                                        <p:tgtEl>
                                          <p:spTgt spid="13"/>
                                        </p:tgtEl>
                                        <p:attrNameLst>
                                          <p:attrName>style.visibility</p:attrName>
                                        </p:attrNameLst>
                                      </p:cBhvr>
                                      <p:to>
                                        <p:strVal val="visible"/>
                                      </p:to>
                                    </p:set>
                                    <p:animEffect transition="in" filter="box(i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500" fill="hold">
                                          <p:stCondLst>
                                            <p:cond delay="0"/>
                                          </p:stCondLst>
                                        </p:cTn>
                                        <p:tgtEl>
                                          <p:spTgt spid="20"/>
                                        </p:tgtEl>
                                        <p:attrNameLst>
                                          <p:attrName>style.visibility</p:attrName>
                                        </p:attrNameLst>
                                      </p:cBhvr>
                                      <p:to>
                                        <p:strVal val="visible"/>
                                      </p:to>
                                    </p:set>
                                    <p:animEffect transition="in" filter="box(i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500" fill="hold">
                                          <p:stCondLst>
                                            <p:cond delay="0"/>
                                          </p:stCondLst>
                                        </p:cTn>
                                        <p:tgtEl>
                                          <p:spTgt spid="21"/>
                                        </p:tgtEl>
                                        <p:attrNameLst>
                                          <p:attrName>style.visibility</p:attrName>
                                        </p:attrNameLst>
                                      </p:cBhvr>
                                      <p:to>
                                        <p:strVal val="visible"/>
                                      </p:to>
                                    </p:set>
                                    <p:animEffect transition="in" filter="box(i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500" fill="hold">
                                          <p:stCondLst>
                                            <p:cond delay="0"/>
                                          </p:stCondLst>
                                        </p:cTn>
                                        <p:tgtEl>
                                          <p:spTgt spid="26"/>
                                        </p:tgtEl>
                                        <p:attrNameLst>
                                          <p:attrName>style.visibility</p:attrName>
                                        </p:attrNameLst>
                                      </p:cBhvr>
                                      <p:to>
                                        <p:strVal val="visible"/>
                                      </p:to>
                                    </p:set>
                                    <p:animEffect transition="in" filter="box(in)">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500" fill="hold">
                                          <p:stCondLst>
                                            <p:cond delay="0"/>
                                          </p:stCondLst>
                                        </p:cTn>
                                        <p:tgtEl>
                                          <p:spTgt spid="25"/>
                                        </p:tgtEl>
                                        <p:attrNameLst>
                                          <p:attrName>style.visibility</p:attrName>
                                        </p:attrNameLst>
                                      </p:cBhvr>
                                      <p:to>
                                        <p:strVal val="visible"/>
                                      </p:to>
                                    </p:set>
                                    <p:animEffect transition="in" filter="box(in)">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500" fill="hold">
                                          <p:stCondLst>
                                            <p:cond delay="0"/>
                                          </p:stCondLst>
                                        </p:cTn>
                                        <p:tgtEl>
                                          <p:spTgt spid="28"/>
                                        </p:tgtEl>
                                        <p:attrNameLst>
                                          <p:attrName>style.visibility</p:attrName>
                                        </p:attrNameLst>
                                      </p:cBhvr>
                                      <p:to>
                                        <p:strVal val="visible"/>
                                      </p:to>
                                    </p:set>
                                    <p:animEffect transition="in" filter="box(in)">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500" fill="hold">
                                          <p:stCondLst>
                                            <p:cond delay="0"/>
                                          </p:stCondLst>
                                        </p:cTn>
                                        <p:tgtEl>
                                          <p:spTgt spid="30"/>
                                        </p:tgtEl>
                                        <p:attrNameLst>
                                          <p:attrName>style.visibility</p:attrName>
                                        </p:attrNameLst>
                                      </p:cBhvr>
                                      <p:to>
                                        <p:strVal val="visible"/>
                                      </p:to>
                                    </p:set>
                                    <p:animEffect transition="in" filter="box(in)">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500" fill="hold">
                                          <p:stCondLst>
                                            <p:cond delay="0"/>
                                          </p:stCondLst>
                                        </p:cTn>
                                        <p:tgtEl>
                                          <p:spTgt spid="31"/>
                                        </p:tgtEl>
                                        <p:attrNameLst>
                                          <p:attrName>style.visibility</p:attrName>
                                        </p:attrNameLst>
                                      </p:cBhvr>
                                      <p:to>
                                        <p:strVal val="visible"/>
                                      </p:to>
                                    </p:set>
                                    <p:animEffect transition="in" filter="box(in)">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grpId="0" nodeType="clickEffect">
                                  <p:stCondLst>
                                    <p:cond delay="0"/>
                                  </p:stCondLst>
                                  <p:childTnLst>
                                    <p:set>
                                      <p:cBhvr>
                                        <p:cTn id="85" dur="500" fill="hold">
                                          <p:stCondLst>
                                            <p:cond delay="0"/>
                                          </p:stCondLst>
                                        </p:cTn>
                                        <p:tgtEl>
                                          <p:spTgt spid="33"/>
                                        </p:tgtEl>
                                        <p:attrNameLst>
                                          <p:attrName>style.visibility</p:attrName>
                                        </p:attrNameLst>
                                      </p:cBhvr>
                                      <p:to>
                                        <p:strVal val="visible"/>
                                      </p:to>
                                    </p:set>
                                    <p:animEffect transition="in" filter="box(in)">
                                      <p:cBhvr>
                                        <p:cTn id="86" dur="500"/>
                                        <p:tgtEl>
                                          <p:spTgt spid="33"/>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500" fill="hold">
                                          <p:stCondLst>
                                            <p:cond delay="0"/>
                                          </p:stCondLst>
                                        </p:cTn>
                                        <p:tgtEl>
                                          <p:spTgt spid="34"/>
                                        </p:tgtEl>
                                        <p:attrNameLst>
                                          <p:attrName>style.visibility</p:attrName>
                                        </p:attrNameLst>
                                      </p:cBhvr>
                                      <p:to>
                                        <p:strVal val="visible"/>
                                      </p:to>
                                    </p:set>
                                    <p:animEffect transition="in" filter="box(in)">
                                      <p:cBhvr>
                                        <p:cTn id="91" dur="500"/>
                                        <p:tgtEl>
                                          <p:spTgt spid="34"/>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grpId="0" nodeType="clickEffect">
                                  <p:stCondLst>
                                    <p:cond delay="0"/>
                                  </p:stCondLst>
                                  <p:childTnLst>
                                    <p:set>
                                      <p:cBhvr>
                                        <p:cTn id="95" dur="500" fill="hold">
                                          <p:stCondLst>
                                            <p:cond delay="0"/>
                                          </p:stCondLst>
                                        </p:cTn>
                                        <p:tgtEl>
                                          <p:spTgt spid="35"/>
                                        </p:tgtEl>
                                        <p:attrNameLst>
                                          <p:attrName>style.visibility</p:attrName>
                                        </p:attrNameLst>
                                      </p:cBhvr>
                                      <p:to>
                                        <p:strVal val="visible"/>
                                      </p:to>
                                    </p:set>
                                    <p:animEffect transition="in" filter="box(in)">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3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4" presetClass="entr" presetSubtype="16" fill="hold" grpId="0" nodeType="clickEffect">
                                  <p:stCondLst>
                                    <p:cond delay="0"/>
                                  </p:stCondLst>
                                  <p:childTnLst>
                                    <p:set>
                                      <p:cBhvr>
                                        <p:cTn id="104" dur="500" fill="hold">
                                          <p:stCondLst>
                                            <p:cond delay="0"/>
                                          </p:stCondLst>
                                        </p:cTn>
                                        <p:tgtEl>
                                          <p:spTgt spid="37"/>
                                        </p:tgtEl>
                                        <p:attrNameLst>
                                          <p:attrName>style.visibility</p:attrName>
                                        </p:attrNameLst>
                                      </p:cBhvr>
                                      <p:to>
                                        <p:strVal val="visible"/>
                                      </p:to>
                                    </p:set>
                                    <p:animEffect transition="in" filter="box(in)">
                                      <p:cBhvr>
                                        <p:cTn id="105" dur="500"/>
                                        <p:tgtEl>
                                          <p:spTgt spid="37"/>
                                        </p:tgtEl>
                                      </p:cBhvr>
                                    </p:animEffect>
                                  </p:childTnLst>
                                </p:cTn>
                              </p:par>
                            </p:childTnLst>
                          </p:cTn>
                        </p:par>
                      </p:childTnLst>
                    </p:cTn>
                  </p:par>
                  <p:par>
                    <p:cTn id="106" fill="hold">
                      <p:stCondLst>
                        <p:cond delay="indefinite"/>
                      </p:stCondLst>
                      <p:childTnLst>
                        <p:par>
                          <p:cTn id="107" fill="hold">
                            <p:stCondLst>
                              <p:cond delay="0"/>
                            </p:stCondLst>
                            <p:childTnLst>
                              <p:par>
                                <p:cTn id="108" presetID="4" presetClass="entr" presetSubtype="16" fill="hold" grpId="0" nodeType="clickEffect">
                                  <p:stCondLst>
                                    <p:cond delay="0"/>
                                  </p:stCondLst>
                                  <p:childTnLst>
                                    <p:set>
                                      <p:cBhvr>
                                        <p:cTn id="109" dur="500" fill="hold">
                                          <p:stCondLst>
                                            <p:cond delay="0"/>
                                          </p:stCondLst>
                                        </p:cTn>
                                        <p:tgtEl>
                                          <p:spTgt spid="38"/>
                                        </p:tgtEl>
                                        <p:attrNameLst>
                                          <p:attrName>style.visibility</p:attrName>
                                        </p:attrNameLst>
                                      </p:cBhvr>
                                      <p:to>
                                        <p:strVal val="visible"/>
                                      </p:to>
                                    </p:set>
                                    <p:animEffect transition="in" filter="box(in)">
                                      <p:cBhvr>
                                        <p:cTn id="110" dur="500"/>
                                        <p:tgtEl>
                                          <p:spTgt spid="38"/>
                                        </p:tgtEl>
                                      </p:cBhvr>
                                    </p:animEffect>
                                  </p:childTnLst>
                                </p:cTn>
                              </p:par>
                            </p:childTnLst>
                          </p:cTn>
                        </p:par>
                      </p:childTnLst>
                    </p:cTn>
                  </p:par>
                  <p:par>
                    <p:cTn id="111" fill="hold">
                      <p:stCondLst>
                        <p:cond delay="indefinite"/>
                      </p:stCondLst>
                      <p:childTnLst>
                        <p:par>
                          <p:cTn id="112" fill="hold">
                            <p:stCondLst>
                              <p:cond delay="0"/>
                            </p:stCondLst>
                            <p:childTnLst>
                              <p:par>
                                <p:cTn id="113" presetID="4" presetClass="entr" presetSubtype="16" fill="hold" grpId="0" nodeType="clickEffect">
                                  <p:stCondLst>
                                    <p:cond delay="0"/>
                                  </p:stCondLst>
                                  <p:childTnLst>
                                    <p:set>
                                      <p:cBhvr>
                                        <p:cTn id="114" dur="500" fill="hold">
                                          <p:stCondLst>
                                            <p:cond delay="0"/>
                                          </p:stCondLst>
                                        </p:cTn>
                                        <p:tgtEl>
                                          <p:spTgt spid="39"/>
                                        </p:tgtEl>
                                        <p:attrNameLst>
                                          <p:attrName>style.visibility</p:attrName>
                                        </p:attrNameLst>
                                      </p:cBhvr>
                                      <p:to>
                                        <p:strVal val="visible"/>
                                      </p:to>
                                    </p:set>
                                    <p:animEffect transition="in" filter="box(in)">
                                      <p:cBhvr>
                                        <p:cTn id="1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2" grpId="0" bldLvl="0" animBg="1"/>
      <p:bldP spid="9" grpId="0" bldLvl="0" animBg="1"/>
      <p:bldP spid="13" grpId="0" bldLvl="0" animBg="1"/>
      <p:bldP spid="20" grpId="0" bldLvl="0" animBg="1"/>
      <p:bldP spid="21" grpId="0" bldLvl="0" animBg="1"/>
      <p:bldP spid="25" grpId="0" bldLvl="0" animBg="1"/>
      <p:bldP spid="26" grpId="0" bldLvl="0" animBg="1"/>
      <p:bldP spid="28" grpId="0" bldLvl="0" animBg="1"/>
      <p:bldP spid="30" grpId="0" bldLvl="0" animBg="1"/>
      <p:bldP spid="31" grpId="0" bldLvl="0" animBg="1"/>
      <p:bldP spid="33" grpId="0" bldLvl="0" animBg="1"/>
      <p:bldP spid="34" grpId="0" bldLvl="0" animBg="1"/>
      <p:bldP spid="35" grpId="0" bldLvl="0" animBg="1"/>
      <p:bldP spid="37" grpId="0" bldLvl="0" animBg="1"/>
      <p:bldP spid="38" grpId="0" bldLvl="0" animBg="1"/>
      <p:bldP spid="3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微软雅黑" panose="020B0503020204020204" charset="-122"/>
                <a:ea typeface="微软雅黑" panose="020B0503020204020204" charset="-122"/>
                <a:cs typeface="Impact" panose="020B0806030902050204" charset="0"/>
              </a:rPr>
              <a:t>第三节：完形填空</a:t>
            </a:r>
            <a:r>
              <a:rPr lang="en-US" altLang="zh-CN" sz="3200" b="1" dirty="0">
                <a:solidFill>
                  <a:schemeClr val="tx1"/>
                </a:solidFill>
                <a:latin typeface="Impact" panose="020B0806030902050204" charset="0"/>
                <a:cs typeface="Impact" panose="020B0806030902050204" charset="0"/>
              </a:rPr>
              <a:t> </a:t>
            </a:r>
            <a:endParaRPr lang="en-US" altLang="zh-CN" sz="3200" b="1" dirty="0">
              <a:solidFill>
                <a:schemeClr val="tx1"/>
              </a:solidFill>
              <a:latin typeface="Impact" panose="020B0806030902050204" charset="0"/>
              <a:cs typeface="Impact" panose="020B0806030902050204" charset="0"/>
            </a:endParaRPr>
          </a:p>
        </p:txBody>
      </p:sp>
      <p:sp>
        <p:nvSpPr>
          <p:cNvPr id="2" name="文本框 1"/>
          <p:cNvSpPr txBox="1"/>
          <p:nvPr/>
        </p:nvSpPr>
        <p:spPr>
          <a:xfrm>
            <a:off x="71755" y="542290"/>
            <a:ext cx="8981440" cy="6251575"/>
          </a:xfrm>
          <a:prstGeom prst="rect">
            <a:avLst/>
          </a:prstGeom>
          <a:solidFill>
            <a:schemeClr val="accent3">
              <a:lumMod val="20000"/>
              <a:lumOff val="80000"/>
            </a:schemeClr>
          </a:solidFill>
        </p:spPr>
        <p:txBody>
          <a:bodyPr wrap="square" rtlCol="0" anchor="t">
            <a:spAutoFit/>
          </a:bodyPr>
          <a:lstStyle/>
          <a:p>
            <a:pPr fontAlgn="auto">
              <a:lnSpc>
                <a:spcPct val="110000"/>
              </a:lnSpc>
            </a:pPr>
            <a:r>
              <a:rPr lang="en-US" altLang="zh-CN" sz="2600">
                <a:latin typeface="Lingoes Unicode" panose="020B0604020202020204" charset="-122"/>
                <a:ea typeface="Lingoes Unicode" panose="020B0604020202020204" charset="-122"/>
              </a:rPr>
              <a:t>   </a:t>
            </a:r>
            <a:r>
              <a:rPr lang="en-US" altLang="zh-CN" sz="2800">
                <a:latin typeface="Lingoes Unicode" panose="020B0604020202020204" charset="-122"/>
                <a:ea typeface="Lingoes Unicode" panose="020B0604020202020204" charset="-122"/>
              </a:rPr>
              <a:t>  </a:t>
            </a:r>
            <a:r>
              <a:rPr lang="en-US" altLang="zh-CN" sz="2800">
                <a:latin typeface="Times New Roman" panose="02020603050405020304" charset="0"/>
                <a:ea typeface="Lingoes Unicode" panose="020B0604020202020204" charset="-122"/>
                <a:cs typeface="Times New Roman" panose="02020603050405020304" charset="0"/>
                <a:sym typeface="+mn-ea"/>
              </a:rPr>
              <a:t> Mom loves to use this story as an </a:t>
            </a:r>
            <a:r>
              <a:rPr lang="en-US" altLang="zh-CN" sz="2800" u="sng">
                <a:latin typeface="Times New Roman" panose="02020603050405020304" charset="0"/>
                <a:ea typeface="Lingoes Unicode" panose="020B0604020202020204" charset="-122"/>
                <a:cs typeface="Times New Roman" panose="02020603050405020304" charset="0"/>
                <a:sym typeface="+mn-ea"/>
              </a:rPr>
              <a:t>      46      </a:t>
            </a:r>
            <a:r>
              <a:rPr lang="en-US" altLang="zh-CN" sz="2800">
                <a:latin typeface="Times New Roman" panose="02020603050405020304" charset="0"/>
                <a:ea typeface="Lingoes Unicode" panose="020B0604020202020204" charset="-122"/>
                <a:cs typeface="Times New Roman" panose="02020603050405020304" charset="0"/>
                <a:sym typeface="+mn-ea"/>
              </a:rPr>
              <a:t>. It reminds her that children don’t enter life </a:t>
            </a:r>
            <a:r>
              <a:rPr lang="en-US" altLang="zh-CN" sz="2800" u="sng">
                <a:latin typeface="Times New Roman" panose="02020603050405020304" charset="0"/>
                <a:ea typeface="Lingoes Unicode" panose="020B0604020202020204" charset="-122"/>
                <a:cs typeface="Times New Roman" panose="02020603050405020304" charset="0"/>
                <a:sym typeface="+mn-ea"/>
              </a:rPr>
              <a:t>     47     </a:t>
            </a:r>
            <a:r>
              <a:rPr lang="en-US" altLang="zh-CN" sz="2800">
                <a:latin typeface="Times New Roman" panose="02020603050405020304" charset="0"/>
                <a:ea typeface="Lingoes Unicode" panose="020B0604020202020204" charset="-122"/>
                <a:cs typeface="Times New Roman" panose="02020603050405020304" charset="0"/>
                <a:sym typeface="+mn-ea"/>
              </a:rPr>
              <a:t> to take risks or unwilling to </a:t>
            </a:r>
            <a:r>
              <a:rPr lang="en-US" altLang="zh-CN" sz="2800" u="sng">
                <a:latin typeface="Times New Roman" panose="02020603050405020304" charset="0"/>
                <a:ea typeface="Lingoes Unicode" panose="020B0604020202020204" charset="-122"/>
                <a:cs typeface="Times New Roman" panose="02020603050405020304" charset="0"/>
                <a:sym typeface="+mn-ea"/>
              </a:rPr>
              <a:t>     48      </a:t>
            </a:r>
            <a:r>
              <a:rPr lang="en-US" altLang="zh-CN" sz="2800">
                <a:latin typeface="Times New Roman" panose="02020603050405020304" charset="0"/>
                <a:ea typeface="Lingoes Unicode" panose="020B0604020202020204" charset="-122"/>
                <a:cs typeface="Times New Roman" panose="02020603050405020304" charset="0"/>
                <a:sym typeface="+mn-ea"/>
              </a:rPr>
              <a:t> again when they fall down. She never wanted me to lose that </a:t>
            </a:r>
            <a:r>
              <a:rPr lang="en-US" altLang="zh-CN" sz="2800" u="sng">
                <a:latin typeface="Times New Roman" panose="02020603050405020304" charset="0"/>
                <a:ea typeface="Lingoes Unicode" panose="020B0604020202020204" charset="-122"/>
                <a:cs typeface="Times New Roman" panose="02020603050405020304" charset="0"/>
                <a:sym typeface="+mn-ea"/>
              </a:rPr>
              <a:t>        49         </a:t>
            </a:r>
            <a:r>
              <a:rPr lang="en-US" altLang="zh-CN" sz="2800">
                <a:latin typeface="Times New Roman" panose="02020603050405020304" charset="0"/>
                <a:ea typeface="Lingoes Unicode" panose="020B0604020202020204" charset="-122"/>
                <a:cs typeface="Times New Roman" panose="02020603050405020304" charset="0"/>
                <a:sym typeface="+mn-ea"/>
              </a:rPr>
              <a:t> as I grew older. When I </a:t>
            </a:r>
          </a:p>
          <a:p>
            <a:pPr fontAlgn="auto">
              <a:lnSpc>
                <a:spcPct val="110000"/>
              </a:lnSpc>
            </a:pPr>
            <a:r>
              <a:rPr lang="en-US" altLang="zh-CN" sz="2800" u="sng">
                <a:latin typeface="Times New Roman" panose="02020603050405020304" charset="0"/>
                <a:ea typeface="Lingoes Unicode" panose="020B0604020202020204" charset="-122"/>
                <a:cs typeface="Times New Roman" panose="02020603050405020304" charset="0"/>
                <a:sym typeface="+mn-ea"/>
              </a:rPr>
              <a:t>     50      </a:t>
            </a:r>
            <a:r>
              <a:rPr lang="en-US" altLang="zh-CN" sz="2800">
                <a:latin typeface="Times New Roman" panose="02020603050405020304" charset="0"/>
                <a:ea typeface="Lingoes Unicode" panose="020B0604020202020204" charset="-122"/>
                <a:cs typeface="Times New Roman" panose="02020603050405020304" charset="0"/>
                <a:sym typeface="+mn-ea"/>
              </a:rPr>
              <a:t>  my major life decisions, I was still that little girl tearing full-speed across the lawn. I studied abroad and later moved away from my parents’ home to look for a </a:t>
            </a:r>
            <a:r>
              <a:rPr lang="en-US" altLang="zh-CN" sz="2800" u="sng">
                <a:latin typeface="Times New Roman" panose="02020603050405020304" charset="0"/>
                <a:ea typeface="Lingoes Unicode" panose="020B0604020202020204" charset="-122"/>
                <a:cs typeface="Times New Roman" panose="02020603050405020304" charset="0"/>
                <a:sym typeface="+mn-ea"/>
              </a:rPr>
              <a:t>     51     </a:t>
            </a:r>
            <a:r>
              <a:rPr lang="en-US" altLang="zh-CN" sz="2800">
                <a:latin typeface="Times New Roman" panose="02020603050405020304" charset="0"/>
                <a:ea typeface="Lingoes Unicode" panose="020B0604020202020204" charset="-122"/>
                <a:cs typeface="Times New Roman" panose="02020603050405020304" charset="0"/>
                <a:sym typeface="+mn-ea"/>
              </a:rPr>
              <a:t>. Through years of </a:t>
            </a:r>
            <a:r>
              <a:rPr lang="en-US" altLang="zh-CN" sz="2800" u="sng">
                <a:latin typeface="Times New Roman" panose="02020603050405020304" charset="0"/>
                <a:ea typeface="Lingoes Unicode" panose="020B0604020202020204" charset="-122"/>
                <a:cs typeface="Times New Roman" panose="02020603050405020304" charset="0"/>
                <a:sym typeface="+mn-ea"/>
              </a:rPr>
              <a:t>      52     </a:t>
            </a:r>
            <a:r>
              <a:rPr lang="en-US" altLang="zh-CN" sz="2800">
                <a:latin typeface="Times New Roman" panose="02020603050405020304" charset="0"/>
                <a:ea typeface="Lingoes Unicode" panose="020B0604020202020204" charset="-122"/>
                <a:cs typeface="Times New Roman" panose="02020603050405020304" charset="0"/>
                <a:sym typeface="+mn-ea"/>
              </a:rPr>
              <a:t>, I have become a respected teacher in a school serving high-need students.</a:t>
            </a:r>
          </a:p>
          <a:p>
            <a:pPr fontAlgn="auto">
              <a:lnSpc>
                <a:spcPct val="110000"/>
              </a:lnSpc>
            </a:pPr>
            <a:r>
              <a:rPr lang="en-US" altLang="zh-CN" sz="2800">
                <a:latin typeface="Times New Roman" panose="02020603050405020304" charset="0"/>
                <a:ea typeface="Lingoes Unicode" panose="020B0604020202020204" charset="-122"/>
                <a:cs typeface="Times New Roman" panose="02020603050405020304" charset="0"/>
                <a:sym typeface="+mn-ea"/>
              </a:rPr>
              <a:t>     We are almost certain to get </a:t>
            </a:r>
            <a:r>
              <a:rPr lang="en-US" altLang="zh-CN" sz="2800" u="sng">
                <a:latin typeface="Times New Roman" panose="02020603050405020304" charset="0"/>
                <a:ea typeface="Lingoes Unicode" panose="020B0604020202020204" charset="-122"/>
                <a:cs typeface="Times New Roman" panose="02020603050405020304" charset="0"/>
                <a:sym typeface="+mn-ea"/>
              </a:rPr>
              <a:t>           53            </a:t>
            </a:r>
            <a:r>
              <a:rPr lang="en-US" altLang="zh-CN" sz="2800">
                <a:latin typeface="Times New Roman" panose="02020603050405020304" charset="0"/>
                <a:ea typeface="Lingoes Unicode" panose="020B0604020202020204" charset="-122"/>
                <a:cs typeface="Times New Roman" panose="02020603050405020304" charset="0"/>
                <a:sym typeface="+mn-ea"/>
              </a:rPr>
              <a:t> at some point during the process of achieving our goal. When that happens, don’t sit in the grass and </a:t>
            </a:r>
            <a:r>
              <a:rPr lang="en-US" altLang="zh-CN" sz="2800" u="sng">
                <a:latin typeface="Times New Roman" panose="02020603050405020304" charset="0"/>
                <a:ea typeface="Lingoes Unicode" panose="020B0604020202020204" charset="-122"/>
                <a:cs typeface="Times New Roman" panose="02020603050405020304" charset="0"/>
                <a:sym typeface="+mn-ea"/>
              </a:rPr>
              <a:t>     54     </a:t>
            </a:r>
            <a:r>
              <a:rPr lang="en-US" altLang="zh-CN" sz="2800">
                <a:latin typeface="Times New Roman" panose="02020603050405020304" charset="0"/>
                <a:ea typeface="Lingoes Unicode" panose="020B0604020202020204" charset="-122"/>
                <a:cs typeface="Times New Roman" panose="02020603050405020304" charset="0"/>
                <a:sym typeface="+mn-ea"/>
              </a:rPr>
              <a:t>. Just get up and keep on going. It will all be worth it </a:t>
            </a:r>
            <a:r>
              <a:rPr lang="en-US" altLang="zh-CN" sz="2800" u="sng">
                <a:latin typeface="Times New Roman" panose="02020603050405020304" charset="0"/>
                <a:ea typeface="Lingoes Unicode" panose="020B0604020202020204" charset="-122"/>
                <a:cs typeface="Times New Roman" panose="02020603050405020304" charset="0"/>
                <a:sym typeface="+mn-ea"/>
              </a:rPr>
              <a:t>        55        </a:t>
            </a:r>
            <a:r>
              <a:rPr lang="en-US" altLang="zh-CN" sz="2800">
                <a:latin typeface="Times New Roman" panose="02020603050405020304" charset="0"/>
                <a:ea typeface="Lingoes Unicode" panose="020B0604020202020204" charset="-122"/>
                <a:cs typeface="Times New Roman" panose="02020603050405020304" charset="0"/>
                <a:sym typeface="+mn-ea"/>
              </a:rPr>
              <a:t>.    </a:t>
            </a:r>
          </a:p>
        </p:txBody>
      </p:sp>
      <p:sp>
        <p:nvSpPr>
          <p:cNvPr id="3" name="文本框 2"/>
          <p:cNvSpPr txBox="1"/>
          <p:nvPr/>
        </p:nvSpPr>
        <p:spPr>
          <a:xfrm>
            <a:off x="5504180" y="542290"/>
            <a:ext cx="1489075" cy="537210"/>
          </a:xfrm>
          <a:prstGeom prst="rect">
            <a:avLst/>
          </a:prstGeom>
          <a:solidFill>
            <a:schemeClr val="tx1"/>
          </a:solidFill>
        </p:spPr>
        <p:txBody>
          <a:bodyPr wrap="square" rtlCol="0">
            <a:spAutoFit/>
          </a:bodyPr>
          <a:lstStyle/>
          <a:p>
            <a:r>
              <a:rPr lang="en-US" sz="2900" b="1">
                <a:solidFill>
                  <a:srgbClr val="FFFF00"/>
                </a:solidFill>
              </a:rPr>
              <a:t>example</a:t>
            </a:r>
          </a:p>
        </p:txBody>
      </p:sp>
      <p:sp>
        <p:nvSpPr>
          <p:cNvPr id="5" name="圆角矩形 4"/>
          <p:cNvSpPr/>
          <p:nvPr/>
        </p:nvSpPr>
        <p:spPr>
          <a:xfrm>
            <a:off x="71755" y="1593850"/>
            <a:ext cx="150304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7858760" y="1130935"/>
            <a:ext cx="50355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p:nvPr/>
        </p:nvCxnSpPr>
        <p:spPr>
          <a:xfrm flipV="1">
            <a:off x="1440180" y="1268730"/>
            <a:ext cx="3204210" cy="32512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808220" y="995680"/>
            <a:ext cx="1191260" cy="537210"/>
          </a:xfrm>
          <a:prstGeom prst="rect">
            <a:avLst/>
          </a:prstGeom>
          <a:solidFill>
            <a:schemeClr val="tx1"/>
          </a:solidFill>
        </p:spPr>
        <p:txBody>
          <a:bodyPr wrap="square" rtlCol="0">
            <a:spAutoFit/>
          </a:bodyPr>
          <a:lstStyle/>
          <a:p>
            <a:r>
              <a:rPr lang="en-US" sz="2900" b="1">
                <a:solidFill>
                  <a:srgbClr val="FFFF00"/>
                </a:solidFill>
              </a:rPr>
              <a:t>afraid</a:t>
            </a:r>
          </a:p>
        </p:txBody>
      </p:sp>
      <p:sp>
        <p:nvSpPr>
          <p:cNvPr id="12" name="文本框 11"/>
          <p:cNvSpPr txBox="1"/>
          <p:nvPr/>
        </p:nvSpPr>
        <p:spPr>
          <a:xfrm>
            <a:off x="2296795" y="1459230"/>
            <a:ext cx="705485" cy="537210"/>
          </a:xfrm>
          <a:prstGeom prst="rect">
            <a:avLst/>
          </a:prstGeom>
          <a:solidFill>
            <a:schemeClr val="tx1"/>
          </a:solidFill>
        </p:spPr>
        <p:txBody>
          <a:bodyPr wrap="square" rtlCol="0">
            <a:spAutoFit/>
          </a:bodyPr>
          <a:lstStyle/>
          <a:p>
            <a:r>
              <a:rPr lang="en-US" sz="2900" b="1">
                <a:solidFill>
                  <a:srgbClr val="FFFF00"/>
                </a:solidFill>
              </a:rPr>
              <a:t>try</a:t>
            </a:r>
          </a:p>
        </p:txBody>
      </p:sp>
      <p:cxnSp>
        <p:nvCxnSpPr>
          <p:cNvPr id="14" name="直接箭头连接符 13"/>
          <p:cNvCxnSpPr>
            <a:endCxn id="12" idx="3"/>
          </p:cNvCxnSpPr>
          <p:nvPr/>
        </p:nvCxnSpPr>
        <p:spPr>
          <a:xfrm flipH="1" flipV="1">
            <a:off x="3002280" y="1727835"/>
            <a:ext cx="993775" cy="3327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487420" y="1996440"/>
            <a:ext cx="1871980" cy="537210"/>
          </a:xfrm>
          <a:prstGeom prst="rect">
            <a:avLst/>
          </a:prstGeom>
          <a:solidFill>
            <a:schemeClr val="tx1"/>
          </a:solidFill>
        </p:spPr>
        <p:txBody>
          <a:bodyPr wrap="square" rtlCol="0">
            <a:spAutoFit/>
          </a:bodyPr>
          <a:lstStyle/>
          <a:p>
            <a:r>
              <a:rPr lang="en-US" sz="2900" b="1">
                <a:solidFill>
                  <a:srgbClr val="FFFF00"/>
                </a:solidFill>
              </a:rPr>
              <a:t>toughness</a:t>
            </a:r>
          </a:p>
        </p:txBody>
      </p:sp>
      <p:sp>
        <p:nvSpPr>
          <p:cNvPr id="17" name="圆角矩形 16"/>
          <p:cNvSpPr/>
          <p:nvPr/>
        </p:nvSpPr>
        <p:spPr>
          <a:xfrm>
            <a:off x="3672205" y="2533650"/>
            <a:ext cx="150304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p:nvPr/>
        </p:nvCxnSpPr>
        <p:spPr>
          <a:xfrm flipH="1" flipV="1">
            <a:off x="1493520" y="2706370"/>
            <a:ext cx="2142490" cy="14605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300990" y="2399030"/>
            <a:ext cx="1191260" cy="537210"/>
          </a:xfrm>
          <a:prstGeom prst="rect">
            <a:avLst/>
          </a:prstGeom>
          <a:solidFill>
            <a:schemeClr val="tx1"/>
          </a:solidFill>
        </p:spPr>
        <p:txBody>
          <a:bodyPr wrap="square" rtlCol="0">
            <a:spAutoFit/>
          </a:bodyPr>
          <a:lstStyle/>
          <a:p>
            <a:r>
              <a:rPr lang="en-US" sz="2900" b="1">
                <a:solidFill>
                  <a:srgbClr val="FFFF00"/>
                </a:solidFill>
              </a:rPr>
              <a:t>made</a:t>
            </a:r>
          </a:p>
        </p:txBody>
      </p:sp>
      <p:sp>
        <p:nvSpPr>
          <p:cNvPr id="40" name="圆角矩形 39"/>
          <p:cNvSpPr/>
          <p:nvPr/>
        </p:nvSpPr>
        <p:spPr>
          <a:xfrm>
            <a:off x="144780" y="4411980"/>
            <a:ext cx="274701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箭头连接符 40"/>
          <p:cNvCxnSpPr/>
          <p:nvPr/>
        </p:nvCxnSpPr>
        <p:spPr>
          <a:xfrm flipV="1">
            <a:off x="2891790" y="3789045"/>
            <a:ext cx="4272915" cy="84328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7489825" y="3399155"/>
            <a:ext cx="740410" cy="537210"/>
          </a:xfrm>
          <a:prstGeom prst="rect">
            <a:avLst/>
          </a:prstGeom>
          <a:solidFill>
            <a:schemeClr val="tx1"/>
          </a:solidFill>
        </p:spPr>
        <p:txBody>
          <a:bodyPr wrap="square" rtlCol="0">
            <a:spAutoFit/>
          </a:bodyPr>
          <a:lstStyle/>
          <a:p>
            <a:r>
              <a:rPr lang="en-US" sz="2900" b="1">
                <a:solidFill>
                  <a:srgbClr val="FFFF00"/>
                </a:solidFill>
              </a:rPr>
              <a:t>job</a:t>
            </a:r>
          </a:p>
        </p:txBody>
      </p:sp>
      <p:sp>
        <p:nvSpPr>
          <p:cNvPr id="43" name="文本框 42"/>
          <p:cNvSpPr txBox="1"/>
          <p:nvPr/>
        </p:nvSpPr>
        <p:spPr>
          <a:xfrm>
            <a:off x="2750820" y="3874770"/>
            <a:ext cx="1322705" cy="537210"/>
          </a:xfrm>
          <a:prstGeom prst="rect">
            <a:avLst/>
          </a:prstGeom>
          <a:solidFill>
            <a:schemeClr val="tx1"/>
          </a:solidFill>
        </p:spPr>
        <p:txBody>
          <a:bodyPr wrap="square" rtlCol="0">
            <a:spAutoFit/>
          </a:bodyPr>
          <a:lstStyle/>
          <a:p>
            <a:r>
              <a:rPr lang="en-US" sz="2900" b="1">
                <a:solidFill>
                  <a:srgbClr val="FFFF00"/>
                </a:solidFill>
              </a:rPr>
              <a:t>efforts</a:t>
            </a:r>
          </a:p>
        </p:txBody>
      </p:sp>
      <p:sp>
        <p:nvSpPr>
          <p:cNvPr id="44" name="圆角矩形 43"/>
          <p:cNvSpPr/>
          <p:nvPr/>
        </p:nvSpPr>
        <p:spPr>
          <a:xfrm>
            <a:off x="5784215" y="1593850"/>
            <a:ext cx="150304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箭头连接符 44"/>
          <p:cNvCxnSpPr/>
          <p:nvPr/>
        </p:nvCxnSpPr>
        <p:spPr>
          <a:xfrm flipH="1">
            <a:off x="5292090" y="1996440"/>
            <a:ext cx="1275715" cy="280035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4644390" y="4796790"/>
            <a:ext cx="2433955" cy="537210"/>
          </a:xfrm>
          <a:prstGeom prst="rect">
            <a:avLst/>
          </a:prstGeom>
          <a:solidFill>
            <a:schemeClr val="tx1"/>
          </a:solidFill>
        </p:spPr>
        <p:txBody>
          <a:bodyPr wrap="square" rtlCol="0">
            <a:spAutoFit/>
          </a:bodyPr>
          <a:lstStyle/>
          <a:p>
            <a:r>
              <a:rPr lang="en-US" sz="2900" b="1">
                <a:solidFill>
                  <a:srgbClr val="FFFF00"/>
                </a:solidFill>
              </a:rPr>
              <a:t>knocked down</a:t>
            </a:r>
          </a:p>
        </p:txBody>
      </p:sp>
      <p:sp>
        <p:nvSpPr>
          <p:cNvPr id="47" name="文本框 46"/>
          <p:cNvSpPr txBox="1"/>
          <p:nvPr/>
        </p:nvSpPr>
        <p:spPr>
          <a:xfrm>
            <a:off x="5359400" y="5698490"/>
            <a:ext cx="740410" cy="537210"/>
          </a:xfrm>
          <a:prstGeom prst="rect">
            <a:avLst/>
          </a:prstGeom>
          <a:solidFill>
            <a:schemeClr val="tx1"/>
          </a:solidFill>
        </p:spPr>
        <p:txBody>
          <a:bodyPr wrap="square" rtlCol="0">
            <a:spAutoFit/>
          </a:bodyPr>
          <a:lstStyle/>
          <a:p>
            <a:r>
              <a:rPr lang="en-US" sz="2900" b="1">
                <a:solidFill>
                  <a:srgbClr val="FFFF00"/>
                </a:solidFill>
              </a:rPr>
              <a:t>cry</a:t>
            </a:r>
          </a:p>
        </p:txBody>
      </p:sp>
      <p:sp>
        <p:nvSpPr>
          <p:cNvPr id="48" name="文本框 47"/>
          <p:cNvSpPr txBox="1"/>
          <p:nvPr/>
        </p:nvSpPr>
        <p:spPr>
          <a:xfrm>
            <a:off x="5318760" y="6235700"/>
            <a:ext cx="1759585" cy="537210"/>
          </a:xfrm>
          <a:prstGeom prst="rect">
            <a:avLst/>
          </a:prstGeom>
          <a:solidFill>
            <a:schemeClr val="tx1"/>
          </a:solidFill>
        </p:spPr>
        <p:txBody>
          <a:bodyPr wrap="square" rtlCol="0">
            <a:spAutoFit/>
          </a:bodyPr>
          <a:lstStyle/>
          <a:p>
            <a:r>
              <a:rPr lang="en-US" sz="2900" b="1">
                <a:solidFill>
                  <a:srgbClr val="FFFF00"/>
                </a:solidFill>
              </a:rPr>
              <a:t>in the end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500"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500"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500"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500" fill="hold">
                                          <p:stCondLst>
                                            <p:cond delay="0"/>
                                          </p:stCondLst>
                                        </p:cTn>
                                        <p:tgtEl>
                                          <p:spTgt spid="12"/>
                                        </p:tgtEl>
                                        <p:attrNameLst>
                                          <p:attrName>style.visibility</p:attrName>
                                        </p:attrNameLst>
                                      </p:cBhvr>
                                      <p:to>
                                        <p:strVal val="visible"/>
                                      </p:to>
                                    </p:set>
                                    <p:animEffect transition="in" filter="box(i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500" fill="hold">
                                          <p:stCondLst>
                                            <p:cond delay="0"/>
                                          </p:stCondLst>
                                        </p:cTn>
                                        <p:tgtEl>
                                          <p:spTgt spid="16"/>
                                        </p:tgtEl>
                                        <p:attrNameLst>
                                          <p:attrName>style.visibility</p:attrName>
                                        </p:attrNameLst>
                                      </p:cBhvr>
                                      <p:to>
                                        <p:strVal val="visible"/>
                                      </p:to>
                                    </p:set>
                                    <p:animEffect transition="in" filter="box(i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500" fill="hold">
                                          <p:stCondLst>
                                            <p:cond delay="0"/>
                                          </p:stCondLst>
                                        </p:cTn>
                                        <p:tgtEl>
                                          <p:spTgt spid="17"/>
                                        </p:tgtEl>
                                        <p:attrNameLst>
                                          <p:attrName>style.visibility</p:attrName>
                                        </p:attrNameLst>
                                      </p:cBhvr>
                                      <p:to>
                                        <p:strVal val="visible"/>
                                      </p:to>
                                    </p:set>
                                    <p:animEffect transition="in" filter="box(i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500" fill="hold">
                                          <p:stCondLst>
                                            <p:cond delay="0"/>
                                          </p:stCondLst>
                                        </p:cTn>
                                        <p:tgtEl>
                                          <p:spTgt spid="23"/>
                                        </p:tgtEl>
                                        <p:attrNameLst>
                                          <p:attrName>style.visibility</p:attrName>
                                        </p:attrNameLst>
                                      </p:cBhvr>
                                      <p:to>
                                        <p:strVal val="visible"/>
                                      </p:to>
                                    </p:set>
                                    <p:animEffect transition="in" filter="box(i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500" fill="hold">
                                          <p:stCondLst>
                                            <p:cond delay="0"/>
                                          </p:stCondLst>
                                        </p:cTn>
                                        <p:tgtEl>
                                          <p:spTgt spid="40"/>
                                        </p:tgtEl>
                                        <p:attrNameLst>
                                          <p:attrName>style.visibility</p:attrName>
                                        </p:attrNameLst>
                                      </p:cBhvr>
                                      <p:to>
                                        <p:strVal val="visible"/>
                                      </p:to>
                                    </p:set>
                                    <p:animEffect transition="in" filter="box(in)">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500" fill="hold">
                                          <p:stCondLst>
                                            <p:cond delay="0"/>
                                          </p:stCondLst>
                                        </p:cTn>
                                        <p:tgtEl>
                                          <p:spTgt spid="42"/>
                                        </p:tgtEl>
                                        <p:attrNameLst>
                                          <p:attrName>style.visibility</p:attrName>
                                        </p:attrNameLst>
                                      </p:cBhvr>
                                      <p:to>
                                        <p:strVal val="visible"/>
                                      </p:to>
                                    </p:set>
                                    <p:animEffect transition="in" filter="box(in)">
                                      <p:cBhvr>
                                        <p:cTn id="68" dur="500"/>
                                        <p:tgtEl>
                                          <p:spTgt spid="42"/>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0" nodeType="clickEffect">
                                  <p:stCondLst>
                                    <p:cond delay="0"/>
                                  </p:stCondLst>
                                  <p:childTnLst>
                                    <p:set>
                                      <p:cBhvr>
                                        <p:cTn id="72" dur="500" fill="hold">
                                          <p:stCondLst>
                                            <p:cond delay="0"/>
                                          </p:stCondLst>
                                        </p:cTn>
                                        <p:tgtEl>
                                          <p:spTgt spid="43"/>
                                        </p:tgtEl>
                                        <p:attrNameLst>
                                          <p:attrName>style.visibility</p:attrName>
                                        </p:attrNameLst>
                                      </p:cBhvr>
                                      <p:to>
                                        <p:strVal val="visible"/>
                                      </p:to>
                                    </p:set>
                                    <p:animEffect transition="in" filter="box(in)">
                                      <p:cBhvr>
                                        <p:cTn id="73" dur="500"/>
                                        <p:tgtEl>
                                          <p:spTgt spid="43"/>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grpId="0" nodeType="clickEffect">
                                  <p:stCondLst>
                                    <p:cond delay="0"/>
                                  </p:stCondLst>
                                  <p:childTnLst>
                                    <p:set>
                                      <p:cBhvr>
                                        <p:cTn id="77" dur="500" fill="hold">
                                          <p:stCondLst>
                                            <p:cond delay="0"/>
                                          </p:stCondLst>
                                        </p:cTn>
                                        <p:tgtEl>
                                          <p:spTgt spid="44"/>
                                        </p:tgtEl>
                                        <p:attrNameLst>
                                          <p:attrName>style.visibility</p:attrName>
                                        </p:attrNameLst>
                                      </p:cBhvr>
                                      <p:to>
                                        <p:strVal val="visible"/>
                                      </p:to>
                                    </p:set>
                                    <p:animEffect transition="in" filter="box(in)">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500" fill="hold">
                                          <p:stCondLst>
                                            <p:cond delay="0"/>
                                          </p:stCondLst>
                                        </p:cTn>
                                        <p:tgtEl>
                                          <p:spTgt spid="46"/>
                                        </p:tgtEl>
                                        <p:attrNameLst>
                                          <p:attrName>style.visibility</p:attrName>
                                        </p:attrNameLst>
                                      </p:cBhvr>
                                      <p:to>
                                        <p:strVal val="visible"/>
                                      </p:to>
                                    </p:set>
                                    <p:animEffect transition="in" filter="box(in)">
                                      <p:cBhvr>
                                        <p:cTn id="87" dur="500"/>
                                        <p:tgtEl>
                                          <p:spTgt spid="46"/>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500" fill="hold">
                                          <p:stCondLst>
                                            <p:cond delay="0"/>
                                          </p:stCondLst>
                                        </p:cTn>
                                        <p:tgtEl>
                                          <p:spTgt spid="47"/>
                                        </p:tgtEl>
                                        <p:attrNameLst>
                                          <p:attrName>style.visibility</p:attrName>
                                        </p:attrNameLst>
                                      </p:cBhvr>
                                      <p:to>
                                        <p:strVal val="visible"/>
                                      </p:to>
                                    </p:set>
                                    <p:animEffect transition="in" filter="box(in)">
                                      <p:cBhvr>
                                        <p:cTn id="92" dur="500"/>
                                        <p:tgtEl>
                                          <p:spTgt spid="47"/>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500" fill="hold">
                                          <p:stCondLst>
                                            <p:cond delay="0"/>
                                          </p:stCondLst>
                                        </p:cTn>
                                        <p:tgtEl>
                                          <p:spTgt spid="48"/>
                                        </p:tgtEl>
                                        <p:attrNameLst>
                                          <p:attrName>style.visibility</p:attrName>
                                        </p:attrNameLst>
                                      </p:cBhvr>
                                      <p:to>
                                        <p:strVal val="visible"/>
                                      </p:to>
                                    </p:set>
                                    <p:animEffect transition="in" filter="box(in)">
                                      <p:cBhvr>
                                        <p:cTn id="9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animBg="1"/>
      <p:bldP spid="15" grpId="0" animBg="1"/>
      <p:bldP spid="11" grpId="0" bldLvl="0" animBg="1"/>
      <p:bldP spid="12" grpId="0" bldLvl="0" animBg="1"/>
      <p:bldP spid="16" grpId="0" bldLvl="0" animBg="1"/>
      <p:bldP spid="17" grpId="0" bldLvl="0" animBg="1"/>
      <p:bldP spid="23" grpId="0" bldLvl="0" animBg="1"/>
      <p:bldP spid="40" grpId="0" bldLvl="0" animBg="1"/>
      <p:bldP spid="42" grpId="0" bldLvl="0" animBg="1"/>
      <p:bldP spid="43" grpId="0" bldLvl="0" animBg="1"/>
      <p:bldP spid="44" grpId="0" bldLvl="0" animBg="1"/>
      <p:bldP spid="46" grpId="0" bldLvl="0" animBg="1"/>
      <p:bldP spid="47" grpId="0" bldLvl="0" animBg="1"/>
      <p:bldP spid="4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graphicFrame>
        <p:nvGraphicFramePr>
          <p:cNvPr id="2" name="表格 1"/>
          <p:cNvGraphicFramePr/>
          <p:nvPr/>
        </p:nvGraphicFramePr>
        <p:xfrm>
          <a:off x="594360" y="858520"/>
          <a:ext cx="7724140" cy="1365885"/>
        </p:xfrm>
        <a:graphic>
          <a:graphicData uri="http://schemas.openxmlformats.org/drawingml/2006/table">
            <a:tbl>
              <a:tblPr firstRow="1" bandRow="1">
                <a:tableStyleId>{5C22544A-7EE6-4342-B048-85BDC9FD1C3A}</a:tableStyleId>
              </a:tblPr>
              <a:tblGrid>
                <a:gridCol w="1607185">
                  <a:extLst>
                    <a:ext uri="{9D8B030D-6E8A-4147-A177-3AD203B41FA5}">
                      <a16:colId xmlns:a16="http://schemas.microsoft.com/office/drawing/2014/main" val="20000"/>
                    </a:ext>
                  </a:extLst>
                </a:gridCol>
                <a:gridCol w="1658620">
                  <a:extLst>
                    <a:ext uri="{9D8B030D-6E8A-4147-A177-3AD203B41FA5}">
                      <a16:colId xmlns:a16="http://schemas.microsoft.com/office/drawing/2014/main" val="20001"/>
                    </a:ext>
                  </a:extLst>
                </a:gridCol>
                <a:gridCol w="2109470">
                  <a:extLst>
                    <a:ext uri="{9D8B030D-6E8A-4147-A177-3AD203B41FA5}">
                      <a16:colId xmlns:a16="http://schemas.microsoft.com/office/drawing/2014/main" val="20002"/>
                    </a:ext>
                  </a:extLst>
                </a:gridCol>
                <a:gridCol w="2348865">
                  <a:extLst>
                    <a:ext uri="{9D8B030D-6E8A-4147-A177-3AD203B41FA5}">
                      <a16:colId xmlns:a16="http://schemas.microsoft.com/office/drawing/2014/main" val="20003"/>
                    </a:ext>
                  </a:extLst>
                </a:gridCol>
              </a:tblGrid>
              <a:tr h="542925">
                <a:tc>
                  <a:txBody>
                    <a:bodyPr/>
                    <a:lstStyle/>
                    <a:p>
                      <a:pPr algn="ctr">
                        <a:buNone/>
                      </a:pPr>
                      <a:r>
                        <a:rPr lang="zh-CN" altLang="en-US" sz="2400" b="1">
                          <a:solidFill>
                            <a:schemeClr val="tx1"/>
                          </a:solidFill>
                          <a:latin typeface="Times New Roman" panose="02020603050405020304" charset="0"/>
                          <a:ea typeface="+mj-ea"/>
                          <a:cs typeface="+mj-lt"/>
                        </a:rPr>
                        <a:t>位置</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词数</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主题语境</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语篇类型</a:t>
                      </a:r>
                    </a:p>
                  </a:txBody>
                  <a:tcPr>
                    <a:solidFill>
                      <a:schemeClr val="tx2">
                        <a:lumMod val="20000"/>
                        <a:lumOff val="80000"/>
                      </a:schemeClr>
                    </a:solidFill>
                  </a:tcPr>
                </a:tc>
                <a:extLst>
                  <a:ext uri="{0D108BD9-81ED-4DB2-BD59-A6C34878D82A}">
                    <a16:rowId xmlns:a16="http://schemas.microsoft.com/office/drawing/2014/main" val="10000"/>
                  </a:ext>
                </a:extLst>
              </a:tr>
              <a:tr h="457200">
                <a:tc>
                  <a:txBody>
                    <a:bodyPr/>
                    <a:lstStyle/>
                    <a:p>
                      <a:pPr algn="ctr">
                        <a:buNone/>
                      </a:pPr>
                      <a:r>
                        <a:rPr lang="en-US" altLang="zh-CN" sz="2400" b="1">
                          <a:latin typeface="Times New Roman" panose="02020603050405020304" charset="0"/>
                          <a:ea typeface="+mj-ea"/>
                          <a:cs typeface="Times New Roman" panose="02020603050405020304" charset="0"/>
                        </a:rPr>
                        <a:t>A</a:t>
                      </a:r>
                      <a:r>
                        <a:rPr lang="zh-CN" altLang="en-US" sz="2400" b="1">
                          <a:latin typeface="Times New Roman" panose="02020603050405020304" charset="0"/>
                          <a:ea typeface="+mj-ea"/>
                          <a:cs typeface="Times New Roman" panose="02020603050405020304" charset="0"/>
                        </a:rPr>
                        <a:t>篇</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316</a:t>
                      </a:r>
                    </a:p>
                  </a:txBody>
                  <a:tcPr/>
                </a:tc>
                <a:tc>
                  <a:txBody>
                    <a:bodyPr/>
                    <a:lstStyle/>
                    <a:p>
                      <a:pPr algn="ctr">
                        <a:buNone/>
                      </a:pPr>
                      <a:r>
                        <a:rPr lang="zh-CN" altLang="en-US" sz="2400" b="1">
                          <a:latin typeface="Times New Roman" panose="02020603050405020304" charset="0"/>
                          <a:ea typeface="+mj-ea"/>
                          <a:cs typeface="Times New Roman" panose="02020603050405020304" charset="0"/>
                        </a:rPr>
                        <a:t>人与自我</a:t>
                      </a:r>
                    </a:p>
                    <a:p>
                      <a:pPr algn="ctr">
                        <a:buNone/>
                      </a:pPr>
                      <a:r>
                        <a:rPr lang="zh-CN" altLang="en-US" sz="2400" b="1">
                          <a:latin typeface="Times New Roman" panose="02020603050405020304" charset="0"/>
                          <a:ea typeface="+mj-ea"/>
                          <a:cs typeface="Times New Roman" panose="02020603050405020304" charset="0"/>
                        </a:rPr>
                        <a:t>（生活与学习）</a:t>
                      </a:r>
                    </a:p>
                  </a:txBody>
                  <a:tcPr/>
                </a:tc>
                <a:tc>
                  <a:txBody>
                    <a:bodyPr/>
                    <a:lstStyle/>
                    <a:p>
                      <a:pPr algn="ctr">
                        <a:buNone/>
                      </a:pPr>
                      <a:r>
                        <a:rPr lang="zh-CN" altLang="en-US" sz="2400" b="1">
                          <a:latin typeface="Times New Roman" panose="02020603050405020304" charset="0"/>
                          <a:ea typeface="+mj-ea"/>
                          <a:cs typeface="Times New Roman" panose="02020603050405020304" charset="0"/>
                        </a:rPr>
                        <a:t>记叙文</a:t>
                      </a:r>
                    </a:p>
                  </a:txBody>
                  <a:tcPr/>
                </a:tc>
                <a:extLst>
                  <a:ext uri="{0D108BD9-81ED-4DB2-BD59-A6C34878D82A}">
                    <a16:rowId xmlns:a16="http://schemas.microsoft.com/office/drawing/2014/main" val="10001"/>
                  </a:ext>
                </a:extLst>
              </a:tr>
            </a:tbl>
          </a:graphicData>
        </a:graphic>
      </p:graphicFrame>
      <p:sp>
        <p:nvSpPr>
          <p:cNvPr id="3" name="矩形 2"/>
          <p:cNvSpPr/>
          <p:nvPr/>
        </p:nvSpPr>
        <p:spPr>
          <a:xfrm>
            <a:off x="453390" y="2459355"/>
            <a:ext cx="8236585" cy="28460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10000"/>
              </a:lnSpc>
            </a:pPr>
            <a:r>
              <a:rPr lang="en-US" altLang="zh-CN" sz="2900">
                <a:solidFill>
                  <a:schemeClr val="tx1"/>
                </a:solidFill>
                <a:latin typeface="Times New Roman" panose="02020603050405020304" charset="0"/>
                <a:cs typeface="Times New Roman" panose="02020603050405020304" charset="0"/>
              </a:rPr>
              <a:t>      </a:t>
            </a:r>
            <a:r>
              <a:rPr lang="en-US" altLang="zh-CN" sz="2800" b="1">
                <a:solidFill>
                  <a:schemeClr val="tx1"/>
                </a:solidFill>
                <a:latin typeface="Times New Roman" panose="02020603050405020304" charset="0"/>
                <a:cs typeface="Times New Roman" panose="02020603050405020304" charset="0"/>
              </a:rPr>
              <a:t>A</a:t>
            </a:r>
            <a:r>
              <a:rPr lang="zh-CN" altLang="en-US" sz="2800" b="1">
                <a:solidFill>
                  <a:schemeClr val="tx1"/>
                </a:solidFill>
                <a:latin typeface="Times New Roman" panose="02020603050405020304" charset="0"/>
                <a:cs typeface="Times New Roman" panose="02020603050405020304" charset="0"/>
              </a:rPr>
              <a:t>篇以第一人称</a:t>
            </a:r>
            <a:r>
              <a:rPr lang="en-US" altLang="zh-CN" sz="2800" b="1">
                <a:solidFill>
                  <a:schemeClr val="tx1"/>
                </a:solidFill>
                <a:latin typeface="Times New Roman" panose="02020603050405020304" charset="0"/>
                <a:cs typeface="Times New Roman" panose="02020603050405020304" charset="0"/>
              </a:rPr>
              <a:t>(“I”)</a:t>
            </a:r>
            <a:r>
              <a:rPr lang="zh-CN" altLang="en-US" sz="2800" b="1">
                <a:solidFill>
                  <a:schemeClr val="tx1"/>
                </a:solidFill>
                <a:latin typeface="Times New Roman" panose="02020603050405020304" charset="0"/>
                <a:cs typeface="Times New Roman" panose="02020603050405020304" charset="0"/>
              </a:rPr>
              <a:t>视角，回忆并讲述了作者（美国著名女作家Eudora Welty）</a:t>
            </a:r>
            <a:r>
              <a:rPr lang="zh-CN" altLang="en-US" sz="2800" b="1">
                <a:solidFill>
                  <a:schemeClr val="tx1"/>
                </a:solidFill>
                <a:latin typeface="Times New Roman" panose="02020603050405020304" charset="0"/>
                <a:ea typeface="Lingoes Unicode" panose="020B0604020202020204" charset="-122"/>
                <a:cs typeface="Times New Roman" panose="02020603050405020304" charset="0"/>
              </a:rPr>
              <a:t>孩童时期阅读的快乐体验：严厉的图书馆员，我如痴如醉地阅读，同样爱好读书的妈妈。</a:t>
            </a:r>
          </a:p>
          <a:p>
            <a:pPr algn="l" fontAlgn="auto">
              <a:lnSpc>
                <a:spcPct val="110000"/>
              </a:lnSpc>
            </a:pPr>
            <a:r>
              <a:rPr lang="zh-CN" altLang="en-US" sz="2800" b="1">
                <a:solidFill>
                  <a:schemeClr val="tx1"/>
                </a:solidFill>
                <a:latin typeface="Times New Roman" panose="02020603050405020304" charset="0"/>
                <a:ea typeface="Lingoes Unicode" panose="020B0604020202020204" charset="-122"/>
                <a:cs typeface="Times New Roman" panose="02020603050405020304" charset="0"/>
              </a:rPr>
              <a:t>      通过阅读此文，可以引导并鼓励学生多多阅读，从书中去获得快乐。</a:t>
            </a:r>
            <a:endParaRPr lang="en-US" altLang="zh-CN" sz="2800" b="1">
              <a:solidFill>
                <a:schemeClr val="tx1"/>
              </a:solidFill>
              <a:latin typeface="Times New Roman" panose="02020603050405020304" charset="0"/>
              <a:ea typeface="Lingoes Unicode" panose="020B0604020202020204" charset="-122"/>
              <a:cs typeface="Times New Roman" panose="02020603050405020304" charset="0"/>
            </a:endParaRPr>
          </a:p>
        </p:txBody>
      </p:sp>
      <p:pic>
        <p:nvPicPr>
          <p:cNvPr id="6" name="图片 5"/>
          <p:cNvPicPr>
            <a:picLocks noChangeAspect="1"/>
          </p:cNvPicPr>
          <p:nvPr/>
        </p:nvPicPr>
        <p:blipFill>
          <a:blip r:embed="rId3"/>
          <a:stretch>
            <a:fillRect/>
          </a:stretch>
        </p:blipFill>
        <p:spPr>
          <a:xfrm>
            <a:off x="265430" y="5540375"/>
            <a:ext cx="8698230" cy="692785"/>
          </a:xfrm>
          <a:prstGeom prst="rect">
            <a:avLst/>
          </a:prstGeom>
        </p:spPr>
      </p:pic>
      <p:sp>
        <p:nvSpPr>
          <p:cNvPr id="7" name="圆角矩形 6"/>
          <p:cNvSpPr/>
          <p:nvPr/>
        </p:nvSpPr>
        <p:spPr>
          <a:xfrm>
            <a:off x="2965450" y="5489575"/>
            <a:ext cx="1188085" cy="30797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500"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第四节：语法填空</a:t>
            </a:r>
            <a:r>
              <a:rPr lang="en-US" altLang="zh-CN" sz="3200" b="1">
                <a:solidFill>
                  <a:schemeClr val="tx1"/>
                </a:solidFill>
                <a:latin typeface="Impact" panose="020B0806030902050204" charset="0"/>
                <a:cs typeface="Impact" panose="020B0806030902050204" charset="0"/>
              </a:rPr>
              <a:t> </a:t>
            </a:r>
          </a:p>
        </p:txBody>
      </p:sp>
      <p:graphicFrame>
        <p:nvGraphicFramePr>
          <p:cNvPr id="2" name="表格 1"/>
          <p:cNvGraphicFramePr/>
          <p:nvPr/>
        </p:nvGraphicFramePr>
        <p:xfrm>
          <a:off x="568960" y="856615"/>
          <a:ext cx="7698740" cy="1002665"/>
        </p:xfrm>
        <a:graphic>
          <a:graphicData uri="http://schemas.openxmlformats.org/drawingml/2006/table">
            <a:tbl>
              <a:tblPr firstRow="1" bandRow="1">
                <a:tableStyleId>{5C22544A-7EE6-4342-B048-85BDC9FD1C3A}</a:tableStyleId>
              </a:tblPr>
              <a:tblGrid>
                <a:gridCol w="1602105">
                  <a:extLst>
                    <a:ext uri="{9D8B030D-6E8A-4147-A177-3AD203B41FA5}">
                      <a16:colId xmlns:a16="http://schemas.microsoft.com/office/drawing/2014/main" val="20000"/>
                    </a:ext>
                  </a:extLst>
                </a:gridCol>
                <a:gridCol w="1652905">
                  <a:extLst>
                    <a:ext uri="{9D8B030D-6E8A-4147-A177-3AD203B41FA5}">
                      <a16:colId xmlns:a16="http://schemas.microsoft.com/office/drawing/2014/main" val="20001"/>
                    </a:ext>
                  </a:extLst>
                </a:gridCol>
                <a:gridCol w="2102485">
                  <a:extLst>
                    <a:ext uri="{9D8B030D-6E8A-4147-A177-3AD203B41FA5}">
                      <a16:colId xmlns:a16="http://schemas.microsoft.com/office/drawing/2014/main" val="20002"/>
                    </a:ext>
                  </a:extLst>
                </a:gridCol>
                <a:gridCol w="2341245">
                  <a:extLst>
                    <a:ext uri="{9D8B030D-6E8A-4147-A177-3AD203B41FA5}">
                      <a16:colId xmlns:a16="http://schemas.microsoft.com/office/drawing/2014/main" val="20003"/>
                    </a:ext>
                  </a:extLst>
                </a:gridCol>
              </a:tblGrid>
              <a:tr h="457200">
                <a:tc>
                  <a:txBody>
                    <a:bodyPr/>
                    <a:lstStyle/>
                    <a:p>
                      <a:pPr algn="ctr">
                        <a:buNone/>
                      </a:pPr>
                      <a:r>
                        <a:rPr lang="zh-CN" altLang="en-US" sz="2400" b="1">
                          <a:solidFill>
                            <a:schemeClr val="tx1"/>
                          </a:solidFill>
                          <a:latin typeface="Times New Roman" panose="02020603050405020304" charset="0"/>
                          <a:ea typeface="+mj-ea"/>
                          <a:cs typeface="+mj-lt"/>
                        </a:rPr>
                        <a:t>位置</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词数</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主题语境</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语篇类型</a:t>
                      </a:r>
                    </a:p>
                  </a:txBody>
                  <a:tcPr>
                    <a:solidFill>
                      <a:schemeClr val="tx2">
                        <a:lumMod val="20000"/>
                        <a:lumOff val="80000"/>
                      </a:schemeClr>
                    </a:solidFill>
                  </a:tcPr>
                </a:tc>
                <a:extLst>
                  <a:ext uri="{0D108BD9-81ED-4DB2-BD59-A6C34878D82A}">
                    <a16:rowId xmlns:a16="http://schemas.microsoft.com/office/drawing/2014/main" val="10000"/>
                  </a:ext>
                </a:extLst>
              </a:tr>
              <a:tr h="545465">
                <a:tc>
                  <a:txBody>
                    <a:bodyPr/>
                    <a:lstStyle/>
                    <a:p>
                      <a:pPr algn="ctr">
                        <a:buNone/>
                      </a:pPr>
                      <a:r>
                        <a:rPr lang="zh-CN" altLang="en-US" sz="2400" b="1">
                          <a:latin typeface="Times New Roman" panose="02020603050405020304" charset="0"/>
                          <a:ea typeface="+mj-ea"/>
                          <a:cs typeface="Times New Roman" panose="02020603050405020304" charset="0"/>
                        </a:rPr>
                        <a:t>语法填空</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221</a:t>
                      </a:r>
                    </a:p>
                  </a:txBody>
                  <a:tcPr/>
                </a:tc>
                <a:tc>
                  <a:txBody>
                    <a:bodyPr/>
                    <a:lstStyle/>
                    <a:p>
                      <a:pPr algn="ctr">
                        <a:buNone/>
                      </a:pPr>
                      <a:r>
                        <a:rPr lang="zh-CN" altLang="en-US" sz="2400" b="1">
                          <a:latin typeface="Times New Roman" panose="02020603050405020304" charset="0"/>
                          <a:ea typeface="+mj-ea"/>
                          <a:cs typeface="Times New Roman" panose="02020603050405020304" charset="0"/>
                        </a:rPr>
                        <a:t>人与社会</a:t>
                      </a:r>
                    </a:p>
                  </a:txBody>
                  <a:tcPr/>
                </a:tc>
                <a:tc>
                  <a:txBody>
                    <a:bodyPr/>
                    <a:lstStyle/>
                    <a:p>
                      <a:pPr algn="ctr">
                        <a:buNone/>
                      </a:pPr>
                      <a:r>
                        <a:rPr lang="zh-CN" altLang="en-US" sz="2400" b="1">
                          <a:latin typeface="Times New Roman" panose="02020603050405020304" charset="0"/>
                          <a:ea typeface="+mj-ea"/>
                          <a:cs typeface="Times New Roman" panose="02020603050405020304" charset="0"/>
                        </a:rPr>
                        <a:t>说明文 </a:t>
                      </a:r>
                    </a:p>
                  </a:txBody>
                  <a:tcPr/>
                </a:tc>
                <a:extLst>
                  <a:ext uri="{0D108BD9-81ED-4DB2-BD59-A6C34878D82A}">
                    <a16:rowId xmlns:a16="http://schemas.microsoft.com/office/drawing/2014/main" val="10001"/>
                  </a:ext>
                </a:extLst>
              </a:tr>
            </a:tbl>
          </a:graphicData>
        </a:graphic>
      </p:graphicFrame>
      <p:sp>
        <p:nvSpPr>
          <p:cNvPr id="3" name="矩形 2"/>
          <p:cNvSpPr/>
          <p:nvPr/>
        </p:nvSpPr>
        <p:spPr>
          <a:xfrm>
            <a:off x="389890" y="3944620"/>
            <a:ext cx="8236585" cy="13150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10000"/>
              </a:lnSpc>
            </a:pPr>
            <a:r>
              <a:rPr lang="en-US" altLang="zh-CN" sz="2900">
                <a:solidFill>
                  <a:schemeClr val="tx1"/>
                </a:solidFill>
                <a:latin typeface="Times New Roman" panose="02020603050405020304" charset="0"/>
                <a:cs typeface="Times New Roman" panose="02020603050405020304" charset="0"/>
              </a:rPr>
              <a:t>      </a:t>
            </a:r>
          </a:p>
          <a:p>
            <a:pPr algn="l" fontAlgn="auto">
              <a:lnSpc>
                <a:spcPct val="110000"/>
              </a:lnSpc>
            </a:pPr>
            <a:r>
              <a:rPr lang="en-US" altLang="zh-CN" sz="2800">
                <a:solidFill>
                  <a:schemeClr val="tx1"/>
                </a:solidFill>
                <a:latin typeface="Times New Roman" panose="02020603050405020304" charset="0"/>
                <a:cs typeface="Times New Roman" panose="02020603050405020304" charset="0"/>
              </a:rPr>
              <a:t>      </a:t>
            </a:r>
            <a:r>
              <a:rPr lang="zh-CN" altLang="en-US" sz="2800" b="1">
                <a:solidFill>
                  <a:schemeClr val="tx1"/>
                </a:solidFill>
                <a:latin typeface="Times New Roman" panose="02020603050405020304" charset="0"/>
                <a:cs typeface="Times New Roman" panose="02020603050405020304" charset="0"/>
              </a:rPr>
              <a:t>语法填空是一篇说明文。讲述了老龄化这个问题。旨在引导学生关注社会热点问题。</a:t>
            </a:r>
            <a:r>
              <a:rPr lang="zh-CN" altLang="en-US" sz="2900" b="1" dirty="0">
                <a:sym typeface="+mn-ea"/>
              </a:rPr>
              <a:t>。</a:t>
            </a:r>
            <a:endParaRPr lang="zh-CN" altLang="en-US" sz="2800" b="1">
              <a:solidFill>
                <a:schemeClr val="tx1"/>
              </a:solidFill>
              <a:latin typeface="Times New Roman" panose="02020603050405020304" charset="0"/>
              <a:ea typeface="Lingoes Unicode" panose="020B0604020202020204" charset="-122"/>
              <a:cs typeface="Times New Roman" panose="02020603050405020304" charset="0"/>
            </a:endParaRPr>
          </a:p>
          <a:p>
            <a:pPr algn="l" fontAlgn="auto">
              <a:lnSpc>
                <a:spcPct val="110000"/>
              </a:lnSpc>
            </a:pPr>
            <a:r>
              <a:rPr lang="zh-CN" altLang="en-US" sz="2800" b="1">
                <a:solidFill>
                  <a:schemeClr val="tx1"/>
                </a:solidFill>
                <a:latin typeface="Times New Roman" panose="02020603050405020304" charset="0"/>
                <a:ea typeface="Lingoes Unicode" panose="020B0604020202020204" charset="-122"/>
                <a:cs typeface="Times New Roman" panose="02020603050405020304" charset="0"/>
              </a:rPr>
              <a:t>      </a:t>
            </a:r>
            <a:r>
              <a:rPr lang="en-US" altLang="zh-CN" sz="2800" b="1">
                <a:solidFill>
                  <a:schemeClr val="tx1"/>
                </a:solidFill>
                <a:latin typeface="Times New Roman" panose="02020603050405020304" charset="0"/>
                <a:ea typeface="Lingoes Unicode" panose="020B0604020202020204" charset="-122"/>
                <a:cs typeface="Times New Roman" panose="02020603050405020304" charset="0"/>
              </a:rPr>
              <a:t>      </a:t>
            </a:r>
          </a:p>
        </p:txBody>
      </p:sp>
      <p:graphicFrame>
        <p:nvGraphicFramePr>
          <p:cNvPr id="4" name="表格 3"/>
          <p:cNvGraphicFramePr/>
          <p:nvPr/>
        </p:nvGraphicFramePr>
        <p:xfrm>
          <a:off x="509270" y="2176780"/>
          <a:ext cx="7724140" cy="1280160"/>
        </p:xfrm>
        <a:graphic>
          <a:graphicData uri="http://schemas.openxmlformats.org/drawingml/2006/table">
            <a:tbl>
              <a:tblPr firstRow="1" bandRow="1">
                <a:tableStyleId>{5C22544A-7EE6-4342-B048-85BDC9FD1C3A}</a:tableStyleId>
              </a:tblPr>
              <a:tblGrid>
                <a:gridCol w="1982470">
                  <a:extLst>
                    <a:ext uri="{9D8B030D-6E8A-4147-A177-3AD203B41FA5}">
                      <a16:colId xmlns:a16="http://schemas.microsoft.com/office/drawing/2014/main" val="20000"/>
                    </a:ext>
                  </a:extLst>
                </a:gridCol>
                <a:gridCol w="1539240">
                  <a:extLst>
                    <a:ext uri="{9D8B030D-6E8A-4147-A177-3AD203B41FA5}">
                      <a16:colId xmlns:a16="http://schemas.microsoft.com/office/drawing/2014/main" val="20001"/>
                    </a:ext>
                  </a:extLst>
                </a:gridCol>
                <a:gridCol w="1359825">
                  <a:extLst>
                    <a:ext uri="{9D8B030D-6E8A-4147-A177-3AD203B41FA5}">
                      <a16:colId xmlns:a16="http://schemas.microsoft.com/office/drawing/2014/main" val="20002"/>
                    </a:ext>
                  </a:extLst>
                </a:gridCol>
                <a:gridCol w="699257">
                  <a:extLst>
                    <a:ext uri="{9D8B030D-6E8A-4147-A177-3AD203B41FA5}">
                      <a16:colId xmlns:a16="http://schemas.microsoft.com/office/drawing/2014/main" val="20003"/>
                    </a:ext>
                  </a:extLst>
                </a:gridCol>
                <a:gridCol w="504404">
                  <a:extLst>
                    <a:ext uri="{9D8B030D-6E8A-4147-A177-3AD203B41FA5}">
                      <a16:colId xmlns:a16="http://schemas.microsoft.com/office/drawing/2014/main" val="20004"/>
                    </a:ext>
                  </a:extLst>
                </a:gridCol>
                <a:gridCol w="777455">
                  <a:extLst>
                    <a:ext uri="{9D8B030D-6E8A-4147-A177-3AD203B41FA5}">
                      <a16:colId xmlns:a16="http://schemas.microsoft.com/office/drawing/2014/main" val="20005"/>
                    </a:ext>
                  </a:extLst>
                </a:gridCol>
                <a:gridCol w="861489">
                  <a:extLst>
                    <a:ext uri="{9D8B030D-6E8A-4147-A177-3AD203B41FA5}">
                      <a16:colId xmlns:a16="http://schemas.microsoft.com/office/drawing/2014/main" val="20006"/>
                    </a:ext>
                  </a:extLst>
                </a:gridCol>
              </a:tblGrid>
              <a:tr h="542925">
                <a:tc>
                  <a:txBody>
                    <a:bodyPr/>
                    <a:lstStyle/>
                    <a:p>
                      <a:pPr algn="ctr">
                        <a:buNone/>
                      </a:pPr>
                      <a:r>
                        <a:rPr lang="zh-CN" altLang="en-US" sz="2400" b="1">
                          <a:solidFill>
                            <a:schemeClr val="tx1"/>
                          </a:solidFill>
                          <a:latin typeface="Times New Roman" panose="02020603050405020304" charset="0"/>
                          <a:ea typeface="+mj-ea"/>
                          <a:cs typeface="+mj-lt"/>
                        </a:rPr>
                        <a:t>动词的时态与语态</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非谓语动词</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形容词和副词</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冠词</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连词</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名词</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固定搭配</a:t>
                      </a:r>
                    </a:p>
                  </a:txBody>
                  <a:tcPr>
                    <a:solidFill>
                      <a:schemeClr val="tx2">
                        <a:lumMod val="20000"/>
                        <a:lumOff val="80000"/>
                      </a:schemeClr>
                    </a:solidFill>
                  </a:tcPr>
                </a:tc>
                <a:extLst>
                  <a:ext uri="{0D108BD9-81ED-4DB2-BD59-A6C34878D82A}">
                    <a16:rowId xmlns:a16="http://schemas.microsoft.com/office/drawing/2014/main" val="10000"/>
                  </a:ext>
                </a:extLst>
              </a:tr>
              <a:tr h="457200">
                <a:tc>
                  <a:txBody>
                    <a:bodyPr/>
                    <a:lstStyle/>
                    <a:p>
                      <a:pPr algn="ctr">
                        <a:buNone/>
                      </a:pPr>
                      <a:r>
                        <a:rPr lang="en-US" altLang="zh-CN" sz="2400" b="1">
                          <a:latin typeface="Times New Roman" panose="02020603050405020304" charset="0"/>
                          <a:ea typeface="+mj-ea"/>
                          <a:cs typeface="Times New Roman" panose="02020603050405020304" charset="0"/>
                        </a:rPr>
                        <a:t>2</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2</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2</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1</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1</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1</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1</a:t>
                      </a: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6210" y="147320"/>
            <a:ext cx="8807450" cy="6739255"/>
          </a:xfrm>
          <a:prstGeom prst="rect">
            <a:avLst/>
          </a:prstGeom>
          <a:solidFill>
            <a:schemeClr val="accent3">
              <a:lumMod val="20000"/>
              <a:lumOff val="80000"/>
            </a:schemeClr>
          </a:solidFill>
        </p:spPr>
        <p:txBody>
          <a:bodyPr wrap="square" rtlCol="0" anchor="t">
            <a:spAutoFit/>
          </a:bodyPr>
          <a:lstStyle/>
          <a:p>
            <a:r>
              <a:rPr lang="en-US">
                <a:solidFill>
                  <a:schemeClr val="tx1"/>
                </a:solidFill>
                <a:uFillTx/>
                <a:latin typeface="Times New Roman" panose="02020603050405020304" charset="0"/>
                <a:ea typeface="Gulim" panose="020B0600000101010101" charset="-127"/>
                <a:cs typeface="Times New Roman" panose="02020603050405020304" charset="0"/>
              </a:rPr>
              <a:t>    </a:t>
            </a:r>
            <a:r>
              <a:rPr lang="en-US" sz="2400">
                <a:solidFill>
                  <a:schemeClr val="tx1"/>
                </a:solidFill>
                <a:uFillTx/>
                <a:latin typeface="Times New Roman" panose="02020603050405020304" charset="0"/>
                <a:ea typeface="Gulim" panose="020B0600000101010101" charset="-127"/>
                <a:cs typeface="Times New Roman" panose="02020603050405020304" charset="0"/>
              </a:rPr>
              <a:t>   </a:t>
            </a:r>
            <a:r>
              <a:rPr sz="2400">
                <a:solidFill>
                  <a:schemeClr val="tx1"/>
                </a:solidFill>
                <a:uFillTx/>
                <a:latin typeface="Times New Roman" panose="02020603050405020304" charset="0"/>
                <a:cs typeface="Times New Roman" panose="02020603050405020304" charset="0"/>
              </a:rPr>
              <a:t>Something significant is happening to the world population - it is aging. The median (中位数的</a:t>
            </a:r>
            <a:r>
              <a:rPr lang="en-US" sz="2400">
                <a:solidFill>
                  <a:schemeClr val="tx1"/>
                </a:solidFill>
                <a:uFillTx/>
                <a:latin typeface="Times New Roman" panose="02020603050405020304" charset="0"/>
                <a:cs typeface="Times New Roman" panose="02020603050405020304" charset="0"/>
              </a:rPr>
              <a:t>) </a:t>
            </a:r>
            <a:r>
              <a:rPr sz="2400">
                <a:solidFill>
                  <a:schemeClr val="tx1"/>
                </a:solidFill>
                <a:uFillTx/>
                <a:latin typeface="Times New Roman" panose="02020603050405020304" charset="0"/>
                <a:cs typeface="Times New Roman" panose="02020603050405020304" charset="0"/>
              </a:rPr>
              <a:t>age of an American in 1950 </a:t>
            </a:r>
            <a:r>
              <a:rPr sz="2400" u="sng">
                <a:solidFill>
                  <a:schemeClr val="tx1"/>
                </a:solidFill>
                <a:uFillTx/>
                <a:latin typeface="Times New Roman" panose="02020603050405020304" charset="0"/>
                <a:cs typeface="Times New Roman" panose="02020603050405020304" charset="0"/>
              </a:rPr>
              <a:t>           56   </a:t>
            </a:r>
            <a:r>
              <a:rPr sz="2400">
                <a:solidFill>
                  <a:schemeClr val="tx1"/>
                </a:solidFill>
                <a:uFillTx/>
                <a:latin typeface="Times New Roman" panose="02020603050405020304" charset="0"/>
                <a:cs typeface="Times New Roman" panose="02020603050405020304" charset="0"/>
              </a:rPr>
              <a:t> (be) 30— today it is 41 and is expected </a:t>
            </a:r>
            <a:r>
              <a:rPr sz="2400" u="sng">
                <a:solidFill>
                  <a:schemeClr val="tx1"/>
                </a:solidFill>
                <a:uFillTx/>
                <a:latin typeface="Times New Roman" panose="02020603050405020304" charset="0"/>
                <a:cs typeface="Times New Roman" panose="02020603050405020304" charset="0"/>
              </a:rPr>
              <a:t>            57           </a:t>
            </a:r>
            <a:r>
              <a:rPr sz="2400">
                <a:solidFill>
                  <a:schemeClr val="tx1"/>
                </a:solidFill>
                <a:uFillTx/>
                <a:latin typeface="Times New Roman" panose="02020603050405020304" charset="0"/>
                <a:cs typeface="Times New Roman" panose="02020603050405020304" charset="0"/>
              </a:rPr>
              <a:t> (increase) to 42 by 2050. For Japan, the </a:t>
            </a:r>
            <a:r>
              <a:rPr sz="2400" u="sng">
                <a:solidFill>
                  <a:schemeClr val="tx1"/>
                </a:solidFill>
                <a:uFillTx/>
                <a:latin typeface="Times New Roman" panose="02020603050405020304" charset="0"/>
                <a:cs typeface="Times New Roman" panose="02020603050405020304" charset="0"/>
              </a:rPr>
              <a:t>         58         </a:t>
            </a:r>
            <a:r>
              <a:rPr sz="2400">
                <a:solidFill>
                  <a:schemeClr val="tx1"/>
                </a:solidFill>
                <a:uFillTx/>
                <a:latin typeface="Times New Roman" panose="02020603050405020304" charset="0"/>
                <a:cs typeface="Times New Roman" panose="02020603050405020304" charset="0"/>
              </a:rPr>
              <a:t> (number) are more striking—22 in 1950, 46 today and 53 in 2050. In 2015, one in 12 people around the world were over 65; by 2050, it will be one in six.</a:t>
            </a:r>
          </a:p>
          <a:p>
            <a:r>
              <a:rPr sz="2400">
                <a:solidFill>
                  <a:schemeClr val="tx1"/>
                </a:solidFill>
                <a:uFillTx/>
                <a:latin typeface="Times New Roman" panose="02020603050405020304" charset="0"/>
                <a:cs typeface="Times New Roman" panose="02020603050405020304" charset="0"/>
              </a:rPr>
              <a:t>      This aging of the population is driven </a:t>
            </a:r>
            <a:r>
              <a:rPr sz="2400" u="sng">
                <a:solidFill>
                  <a:schemeClr val="tx1"/>
                </a:solidFill>
                <a:uFillTx/>
                <a:latin typeface="Times New Roman" panose="02020603050405020304" charset="0"/>
                <a:cs typeface="Times New Roman" panose="02020603050405020304" charset="0"/>
              </a:rPr>
              <a:t>       59       </a:t>
            </a:r>
            <a:r>
              <a:rPr sz="2400">
                <a:solidFill>
                  <a:schemeClr val="tx1"/>
                </a:solidFill>
                <a:uFillTx/>
                <a:latin typeface="Times New Roman" panose="02020603050405020304" charset="0"/>
                <a:cs typeface="Times New Roman" panose="02020603050405020304" charset="0"/>
              </a:rPr>
              <a:t> two factors. The first is declining birth rates, which means old generations are large    </a:t>
            </a:r>
            <a:r>
              <a:rPr sz="2400" u="sng">
                <a:solidFill>
                  <a:schemeClr val="tx1"/>
                </a:solidFill>
                <a:uFillTx/>
                <a:latin typeface="Times New Roman" panose="02020603050405020304" charset="0"/>
                <a:cs typeface="Times New Roman" panose="02020603050405020304" charset="0"/>
              </a:rPr>
              <a:t>60                </a:t>
            </a:r>
            <a:r>
              <a:rPr sz="2400">
                <a:solidFill>
                  <a:schemeClr val="tx1"/>
                </a:solidFill>
                <a:uFillTx/>
                <a:latin typeface="Times New Roman" panose="02020603050405020304" charset="0"/>
                <a:cs typeface="Times New Roman" panose="02020603050405020304" charset="0"/>
              </a:rPr>
              <a:t> (compare) to younger generations, and so, on average, the population becomes </a:t>
            </a:r>
            <a:r>
              <a:rPr sz="2400" u="sng">
                <a:solidFill>
                  <a:schemeClr val="tx1"/>
                </a:solidFill>
                <a:uFillTx/>
                <a:latin typeface="Times New Roman" panose="02020603050405020304" charset="0"/>
                <a:cs typeface="Times New Roman" panose="02020603050405020304" charset="0"/>
              </a:rPr>
              <a:t>        61       </a:t>
            </a:r>
            <a:r>
              <a:rPr sz="2400">
                <a:solidFill>
                  <a:schemeClr val="tx1"/>
                </a:solidFill>
                <a:uFillTx/>
                <a:latin typeface="Times New Roman" panose="02020603050405020304" charset="0"/>
                <a:cs typeface="Times New Roman" panose="02020603050405020304" charset="0"/>
              </a:rPr>
              <a:t> (old) than before. This is </a:t>
            </a:r>
          </a:p>
          <a:p>
            <a:r>
              <a:rPr sz="2400" u="sng">
                <a:solidFill>
                  <a:schemeClr val="tx1"/>
                </a:solidFill>
                <a:uFillTx/>
                <a:latin typeface="Times New Roman" panose="02020603050405020304" charset="0"/>
                <a:cs typeface="Times New Roman" panose="02020603050405020304" charset="0"/>
              </a:rPr>
              <a:t>         62              </a:t>
            </a:r>
            <a:r>
              <a:rPr sz="2400">
                <a:solidFill>
                  <a:schemeClr val="tx1"/>
                </a:solidFill>
                <a:uFillTx/>
                <a:latin typeface="Times New Roman" panose="02020603050405020304" charset="0"/>
                <a:cs typeface="Times New Roman" panose="02020603050405020304" charset="0"/>
              </a:rPr>
              <a:t>(particular) true in the US. The second reason is that people are living longer. A child born in the US today has </a:t>
            </a:r>
            <a:r>
              <a:rPr sz="2400" u="sng">
                <a:solidFill>
                  <a:schemeClr val="tx1"/>
                </a:solidFill>
                <a:uFillTx/>
                <a:latin typeface="Times New Roman" panose="02020603050405020304" charset="0"/>
                <a:cs typeface="Times New Roman" panose="02020603050405020304" charset="0"/>
              </a:rPr>
              <a:t>        63       </a:t>
            </a:r>
            <a:r>
              <a:rPr sz="2400">
                <a:solidFill>
                  <a:schemeClr val="tx1"/>
                </a:solidFill>
                <a:uFillTx/>
                <a:latin typeface="Times New Roman" panose="02020603050405020304" charset="0"/>
                <a:cs typeface="Times New Roman" panose="02020603050405020304" charset="0"/>
              </a:rPr>
              <a:t> very realistic chance of living beyond 100 and needs to plan accordingly.</a:t>
            </a:r>
          </a:p>
          <a:p>
            <a:r>
              <a:rPr sz="2400">
                <a:solidFill>
                  <a:schemeClr val="tx1"/>
                </a:solidFill>
                <a:uFillTx/>
                <a:latin typeface="Times New Roman" panose="02020603050405020304" charset="0"/>
                <a:cs typeface="Times New Roman" panose="02020603050405020304" charset="0"/>
              </a:rPr>
              <a:t>      People tend to focus on the first factor. However, greater attention should </a:t>
            </a:r>
            <a:r>
              <a:rPr sz="2400" u="sng">
                <a:solidFill>
                  <a:schemeClr val="tx1"/>
                </a:solidFill>
                <a:uFillTx/>
                <a:latin typeface="Times New Roman" panose="02020603050405020304" charset="0"/>
                <a:cs typeface="Times New Roman" panose="02020603050405020304" charset="0"/>
              </a:rPr>
              <a:t>          64          </a:t>
            </a:r>
            <a:r>
              <a:rPr sz="2400">
                <a:solidFill>
                  <a:schemeClr val="tx1"/>
                </a:solidFill>
                <a:uFillTx/>
                <a:latin typeface="Times New Roman" panose="02020603050405020304" charset="0"/>
                <a:cs typeface="Times New Roman" panose="02020603050405020304" charset="0"/>
              </a:rPr>
              <a:t> (place) on longevity (长寿). It isn’t just that people are, on average, living longer. It’s also that they are on average healthier </a:t>
            </a:r>
            <a:r>
              <a:rPr sz="2400" u="sng">
                <a:solidFill>
                  <a:schemeClr val="tx1"/>
                </a:solidFill>
                <a:uFillTx/>
                <a:latin typeface="Times New Roman" panose="02020603050405020304" charset="0"/>
                <a:cs typeface="Times New Roman" panose="02020603050405020304" charset="0"/>
              </a:rPr>
              <a:t>       65       </a:t>
            </a:r>
            <a:r>
              <a:rPr sz="2400">
                <a:solidFill>
                  <a:schemeClr val="tx1"/>
                </a:solidFill>
                <a:uFillTx/>
                <a:latin typeface="Times New Roman" panose="02020603050405020304" charset="0"/>
                <a:cs typeface="Times New Roman" panose="02020603050405020304" charset="0"/>
              </a:rPr>
              <a:t> more productive for longer</a:t>
            </a:r>
            <a:r>
              <a:rPr lang="en-US" sz="2400">
                <a:solidFill>
                  <a:schemeClr val="tx1"/>
                </a:solidFill>
                <a:uFillTx/>
                <a:latin typeface="Times New Roman" panose="02020603050405020304" charset="0"/>
                <a:cs typeface="Times New Roman" panose="02020603050405020304" charset="0"/>
              </a:rPr>
              <a:t>...</a:t>
            </a:r>
          </a:p>
        </p:txBody>
      </p:sp>
      <p:sp>
        <p:nvSpPr>
          <p:cNvPr id="44" name="圆角矩形 43"/>
          <p:cNvSpPr/>
          <p:nvPr/>
        </p:nvSpPr>
        <p:spPr>
          <a:xfrm>
            <a:off x="6396355" y="594995"/>
            <a:ext cx="116268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7668895" y="460375"/>
            <a:ext cx="876935" cy="537210"/>
          </a:xfrm>
          <a:prstGeom prst="rect">
            <a:avLst/>
          </a:prstGeom>
          <a:solidFill>
            <a:schemeClr val="tx1"/>
          </a:solidFill>
        </p:spPr>
        <p:txBody>
          <a:bodyPr wrap="square" rtlCol="0">
            <a:spAutoFit/>
          </a:bodyPr>
          <a:lstStyle/>
          <a:p>
            <a:r>
              <a:rPr lang="en-US" sz="2900" b="1">
                <a:solidFill>
                  <a:srgbClr val="FFFF00"/>
                </a:solidFill>
              </a:rPr>
              <a:t>was</a:t>
            </a:r>
          </a:p>
        </p:txBody>
      </p:sp>
      <p:sp>
        <p:nvSpPr>
          <p:cNvPr id="3" name="文本框 2"/>
          <p:cNvSpPr txBox="1"/>
          <p:nvPr/>
        </p:nvSpPr>
        <p:spPr>
          <a:xfrm>
            <a:off x="5189220" y="930275"/>
            <a:ext cx="2076450" cy="537210"/>
          </a:xfrm>
          <a:prstGeom prst="rect">
            <a:avLst/>
          </a:prstGeom>
          <a:solidFill>
            <a:schemeClr val="tx1"/>
          </a:solidFill>
        </p:spPr>
        <p:txBody>
          <a:bodyPr wrap="square" rtlCol="0">
            <a:spAutoFit/>
          </a:bodyPr>
          <a:lstStyle/>
          <a:p>
            <a:r>
              <a:rPr lang="en-US" sz="2900" b="1">
                <a:solidFill>
                  <a:srgbClr val="FFFF00"/>
                </a:solidFill>
              </a:rPr>
              <a:t>to increase</a:t>
            </a:r>
          </a:p>
        </p:txBody>
      </p:sp>
      <p:sp>
        <p:nvSpPr>
          <p:cNvPr id="5" name="圆角矩形 4"/>
          <p:cNvSpPr/>
          <p:nvPr/>
        </p:nvSpPr>
        <p:spPr>
          <a:xfrm>
            <a:off x="3918585" y="997585"/>
            <a:ext cx="116268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6468110" y="1400175"/>
            <a:ext cx="55753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619500" y="1332865"/>
            <a:ext cx="1659890" cy="537210"/>
          </a:xfrm>
          <a:prstGeom prst="rect">
            <a:avLst/>
          </a:prstGeom>
          <a:solidFill>
            <a:schemeClr val="tx1"/>
          </a:solidFill>
        </p:spPr>
        <p:txBody>
          <a:bodyPr wrap="square" rtlCol="0">
            <a:spAutoFit/>
          </a:bodyPr>
          <a:lstStyle/>
          <a:p>
            <a:r>
              <a:rPr lang="en-US" sz="2900" b="1">
                <a:solidFill>
                  <a:srgbClr val="FFFF00"/>
                </a:solidFill>
              </a:rPr>
              <a:t>numbers</a:t>
            </a:r>
          </a:p>
        </p:txBody>
      </p:sp>
      <p:sp>
        <p:nvSpPr>
          <p:cNvPr id="8" name="文本框 7"/>
          <p:cNvSpPr txBox="1"/>
          <p:nvPr/>
        </p:nvSpPr>
        <p:spPr>
          <a:xfrm>
            <a:off x="5683250" y="2334260"/>
            <a:ext cx="638810" cy="537210"/>
          </a:xfrm>
          <a:prstGeom prst="rect">
            <a:avLst/>
          </a:prstGeom>
          <a:solidFill>
            <a:schemeClr val="tx1"/>
          </a:solidFill>
        </p:spPr>
        <p:txBody>
          <a:bodyPr wrap="square" rtlCol="0">
            <a:spAutoFit/>
          </a:bodyPr>
          <a:lstStyle/>
          <a:p>
            <a:r>
              <a:rPr lang="en-US" sz="2900" b="1">
                <a:solidFill>
                  <a:srgbClr val="FFFF00"/>
                </a:solidFill>
              </a:rPr>
              <a:t>by</a:t>
            </a:r>
          </a:p>
        </p:txBody>
      </p:sp>
      <p:sp>
        <p:nvSpPr>
          <p:cNvPr id="9" name="文本框 8"/>
          <p:cNvSpPr txBox="1"/>
          <p:nvPr/>
        </p:nvSpPr>
        <p:spPr>
          <a:xfrm>
            <a:off x="156210" y="3158490"/>
            <a:ext cx="1727835" cy="537210"/>
          </a:xfrm>
          <a:prstGeom prst="rect">
            <a:avLst/>
          </a:prstGeom>
          <a:solidFill>
            <a:schemeClr val="tx1"/>
          </a:solidFill>
        </p:spPr>
        <p:txBody>
          <a:bodyPr wrap="square" rtlCol="0">
            <a:spAutoFit/>
          </a:bodyPr>
          <a:lstStyle/>
          <a:p>
            <a:r>
              <a:rPr lang="en-US" sz="2900" b="1">
                <a:solidFill>
                  <a:srgbClr val="FFFF00"/>
                </a:solidFill>
              </a:rPr>
              <a:t>compared</a:t>
            </a:r>
          </a:p>
        </p:txBody>
      </p:sp>
      <p:sp>
        <p:nvSpPr>
          <p:cNvPr id="10" name="圆角矩形 9"/>
          <p:cNvSpPr/>
          <p:nvPr/>
        </p:nvSpPr>
        <p:spPr>
          <a:xfrm>
            <a:off x="5393690" y="3528695"/>
            <a:ext cx="55753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371215" y="3461385"/>
            <a:ext cx="1056005" cy="537210"/>
          </a:xfrm>
          <a:prstGeom prst="rect">
            <a:avLst/>
          </a:prstGeom>
          <a:solidFill>
            <a:schemeClr val="tx1"/>
          </a:solidFill>
        </p:spPr>
        <p:txBody>
          <a:bodyPr wrap="square" rtlCol="0">
            <a:spAutoFit/>
          </a:bodyPr>
          <a:lstStyle/>
          <a:p>
            <a:r>
              <a:rPr lang="en-US" sz="2900" b="1">
                <a:solidFill>
                  <a:srgbClr val="FFFF00"/>
                </a:solidFill>
              </a:rPr>
              <a:t>older</a:t>
            </a:r>
          </a:p>
        </p:txBody>
      </p:sp>
      <p:sp>
        <p:nvSpPr>
          <p:cNvPr id="12" name="文本框 11"/>
          <p:cNvSpPr txBox="1"/>
          <p:nvPr/>
        </p:nvSpPr>
        <p:spPr>
          <a:xfrm>
            <a:off x="156210" y="3863975"/>
            <a:ext cx="2093595" cy="537210"/>
          </a:xfrm>
          <a:prstGeom prst="rect">
            <a:avLst/>
          </a:prstGeom>
          <a:solidFill>
            <a:schemeClr val="tx1"/>
          </a:solidFill>
        </p:spPr>
        <p:txBody>
          <a:bodyPr wrap="square" rtlCol="0">
            <a:spAutoFit/>
          </a:bodyPr>
          <a:lstStyle/>
          <a:p>
            <a:r>
              <a:rPr lang="en-US" sz="2900" b="1">
                <a:solidFill>
                  <a:srgbClr val="FFFF00"/>
                </a:solidFill>
              </a:rPr>
              <a:t>particularly</a:t>
            </a:r>
          </a:p>
        </p:txBody>
      </p:sp>
      <p:sp>
        <p:nvSpPr>
          <p:cNvPr id="13" name="圆角矩形 12"/>
          <p:cNvSpPr/>
          <p:nvPr/>
        </p:nvSpPr>
        <p:spPr>
          <a:xfrm>
            <a:off x="3749040" y="3931285"/>
            <a:ext cx="557530"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1884045" y="4603115"/>
            <a:ext cx="956945" cy="4025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787640" y="4250055"/>
            <a:ext cx="520065" cy="537210"/>
          </a:xfrm>
          <a:prstGeom prst="rect">
            <a:avLst/>
          </a:prstGeom>
          <a:solidFill>
            <a:schemeClr val="tx1"/>
          </a:solidFill>
        </p:spPr>
        <p:txBody>
          <a:bodyPr wrap="square" rtlCol="0">
            <a:spAutoFit/>
          </a:bodyPr>
          <a:lstStyle/>
          <a:p>
            <a:r>
              <a:rPr lang="en-US" sz="2900" b="1">
                <a:solidFill>
                  <a:srgbClr val="FFFF00"/>
                </a:solidFill>
              </a:rPr>
              <a:t>a</a:t>
            </a:r>
          </a:p>
        </p:txBody>
      </p:sp>
      <p:sp>
        <p:nvSpPr>
          <p:cNvPr id="16" name="文本框 15"/>
          <p:cNvSpPr txBox="1"/>
          <p:nvPr/>
        </p:nvSpPr>
        <p:spPr>
          <a:xfrm>
            <a:off x="1152525" y="5618480"/>
            <a:ext cx="1778635" cy="537210"/>
          </a:xfrm>
          <a:prstGeom prst="rect">
            <a:avLst/>
          </a:prstGeom>
          <a:solidFill>
            <a:schemeClr val="tx1"/>
          </a:solidFill>
        </p:spPr>
        <p:txBody>
          <a:bodyPr wrap="square" rtlCol="0">
            <a:spAutoFit/>
          </a:bodyPr>
          <a:lstStyle/>
          <a:p>
            <a:r>
              <a:rPr lang="en-US" sz="2900" b="1">
                <a:solidFill>
                  <a:srgbClr val="FFFF00"/>
                </a:solidFill>
              </a:rPr>
              <a:t>be placed</a:t>
            </a:r>
          </a:p>
        </p:txBody>
      </p:sp>
      <p:sp>
        <p:nvSpPr>
          <p:cNvPr id="17" name="文本框 16"/>
          <p:cNvSpPr txBox="1"/>
          <p:nvPr/>
        </p:nvSpPr>
        <p:spPr>
          <a:xfrm>
            <a:off x="1640840" y="6349365"/>
            <a:ext cx="1056005" cy="537210"/>
          </a:xfrm>
          <a:prstGeom prst="rect">
            <a:avLst/>
          </a:prstGeom>
          <a:solidFill>
            <a:schemeClr val="tx1"/>
          </a:solidFill>
        </p:spPr>
        <p:txBody>
          <a:bodyPr wrap="square" rtlCol="0">
            <a:spAutoFit/>
          </a:bodyPr>
          <a:lstStyle/>
          <a:p>
            <a:r>
              <a:rPr lang="en-US" sz="2900" b="1">
                <a:solidFill>
                  <a:srgbClr val="FFFF00"/>
                </a:solidFill>
              </a:rPr>
              <a:t>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44"/>
                                        </p:tgtEl>
                                        <p:attrNameLst>
                                          <p:attrName>style.visibility</p:attrName>
                                        </p:attrNameLst>
                                      </p:cBhvr>
                                      <p:to>
                                        <p:strVal val="visible"/>
                                      </p:to>
                                    </p:set>
                                    <p:animEffect transition="in" filter="box(i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500" fill="hold">
                                          <p:stCondLst>
                                            <p:cond delay="0"/>
                                          </p:stCondLst>
                                        </p:cTn>
                                        <p:tgtEl>
                                          <p:spTgt spid="42"/>
                                        </p:tgtEl>
                                        <p:attrNameLst>
                                          <p:attrName>style.visibility</p:attrName>
                                        </p:attrNameLst>
                                      </p:cBhvr>
                                      <p:to>
                                        <p:strVal val="visible"/>
                                      </p:to>
                                    </p:set>
                                    <p:animEffect transition="in" filter="box(i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500"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500"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500"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500"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500"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500"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500" fill="hold">
                                          <p:stCondLst>
                                            <p:cond delay="0"/>
                                          </p:stCondLst>
                                        </p:cTn>
                                        <p:tgtEl>
                                          <p:spTgt spid="10"/>
                                        </p:tgtEl>
                                        <p:attrNameLst>
                                          <p:attrName>style.visibility</p:attrName>
                                        </p:attrNameLst>
                                      </p:cBhvr>
                                      <p:to>
                                        <p:strVal val="visible"/>
                                      </p:to>
                                    </p:set>
                                    <p:animEffect transition="in" filter="box(i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500" fill="hold">
                                          <p:stCondLst>
                                            <p:cond delay="0"/>
                                          </p:stCondLst>
                                        </p:cTn>
                                        <p:tgtEl>
                                          <p:spTgt spid="11"/>
                                        </p:tgtEl>
                                        <p:attrNameLst>
                                          <p:attrName>style.visibility</p:attrName>
                                        </p:attrNameLst>
                                      </p:cBhvr>
                                      <p:to>
                                        <p:strVal val="visible"/>
                                      </p:to>
                                    </p:set>
                                    <p:animEffect transition="in" filter="box(i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500" fill="hold">
                                          <p:stCondLst>
                                            <p:cond delay="0"/>
                                          </p:stCondLst>
                                        </p:cTn>
                                        <p:tgtEl>
                                          <p:spTgt spid="13"/>
                                        </p:tgtEl>
                                        <p:attrNameLst>
                                          <p:attrName>style.visibility</p:attrName>
                                        </p:attrNameLst>
                                      </p:cBhvr>
                                      <p:to>
                                        <p:strVal val="visible"/>
                                      </p:to>
                                    </p:set>
                                    <p:animEffect transition="in" filter="box(i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500" fill="hold">
                                          <p:stCondLst>
                                            <p:cond delay="0"/>
                                          </p:stCondLst>
                                        </p:cTn>
                                        <p:tgtEl>
                                          <p:spTgt spid="14"/>
                                        </p:tgtEl>
                                        <p:attrNameLst>
                                          <p:attrName>style.visibility</p:attrName>
                                        </p:attrNameLst>
                                      </p:cBhvr>
                                      <p:to>
                                        <p:strVal val="visible"/>
                                      </p:to>
                                    </p:set>
                                    <p:animEffect transition="in" filter="box(in)">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500" fill="hold">
                                          <p:stCondLst>
                                            <p:cond delay="0"/>
                                          </p:stCondLst>
                                        </p:cTn>
                                        <p:tgtEl>
                                          <p:spTgt spid="12"/>
                                        </p:tgtEl>
                                        <p:attrNameLst>
                                          <p:attrName>style.visibility</p:attrName>
                                        </p:attrNameLst>
                                      </p:cBhvr>
                                      <p:to>
                                        <p:strVal val="visible"/>
                                      </p:to>
                                    </p:set>
                                    <p:animEffect transition="in" filter="box(in)">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500" fill="hold">
                                          <p:stCondLst>
                                            <p:cond delay="0"/>
                                          </p:stCondLst>
                                        </p:cTn>
                                        <p:tgtEl>
                                          <p:spTgt spid="15"/>
                                        </p:tgtEl>
                                        <p:attrNameLst>
                                          <p:attrName>style.visibility</p:attrName>
                                        </p:attrNameLst>
                                      </p:cBhvr>
                                      <p:to>
                                        <p:strVal val="visible"/>
                                      </p:to>
                                    </p:set>
                                    <p:animEffect transition="in" filter="box(in)">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500" fill="hold">
                                          <p:stCondLst>
                                            <p:cond delay="0"/>
                                          </p:stCondLst>
                                        </p:cTn>
                                        <p:tgtEl>
                                          <p:spTgt spid="16"/>
                                        </p:tgtEl>
                                        <p:attrNameLst>
                                          <p:attrName>style.visibility</p:attrName>
                                        </p:attrNameLst>
                                      </p:cBhvr>
                                      <p:to>
                                        <p:strVal val="visible"/>
                                      </p:to>
                                    </p:set>
                                    <p:animEffect transition="in" filter="box(in)">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500" fill="hold">
                                          <p:stCondLst>
                                            <p:cond delay="0"/>
                                          </p:stCondLst>
                                        </p:cTn>
                                        <p:tgtEl>
                                          <p:spTgt spid="17"/>
                                        </p:tgtEl>
                                        <p:attrNameLst>
                                          <p:attrName>style.visibility</p:attrName>
                                        </p:attrNameLst>
                                      </p:cBhvr>
                                      <p:to>
                                        <p:strVal val="visible"/>
                                      </p:to>
                                    </p:set>
                                    <p:animEffect transition="in" filter="box(in)">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42" grpId="0" bldLvl="0" animBg="1"/>
      <p:bldP spid="3"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6023610" y="2827020"/>
            <a:ext cx="2304415" cy="504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4" name="文本框 3"/>
          <p:cNvSpPr txBox="1"/>
          <p:nvPr/>
        </p:nvSpPr>
        <p:spPr>
          <a:xfrm>
            <a:off x="172085" y="625475"/>
            <a:ext cx="8790305" cy="3476625"/>
          </a:xfrm>
          <a:prstGeom prst="rect">
            <a:avLst/>
          </a:prstGeom>
          <a:solidFill>
            <a:schemeClr val="accent3">
              <a:lumMod val="20000"/>
              <a:lumOff val="80000"/>
            </a:schemeClr>
          </a:solidFill>
        </p:spPr>
        <p:txBody>
          <a:bodyPr wrap="square" rtlCol="0" anchor="t">
            <a:spAutoFit/>
          </a:bodyPr>
          <a:lstStyle/>
          <a:p>
            <a:r>
              <a:rPr lang="en-US" altLang="zh-CN" sz="2200">
                <a:latin typeface="Lingoes Unicode" panose="020B0604020202020204" charset="-122"/>
                <a:ea typeface="Lingoes Unicode" panose="020B0604020202020204" charset="-122"/>
              </a:rPr>
              <a:t>   </a:t>
            </a:r>
            <a:r>
              <a:rPr lang="en-US" altLang="zh-CN" sz="2200" b="1">
                <a:latin typeface="Lingoes Unicode" panose="020B0604020202020204" charset="-122"/>
                <a:ea typeface="Lingoes Unicode" panose="020B0604020202020204" charset="-122"/>
              </a:rPr>
              <a:t> </a:t>
            </a:r>
            <a:r>
              <a:rPr lang="zh-CN" altLang="en-US" sz="2200">
                <a:solidFill>
                  <a:schemeClr val="tx1"/>
                </a:solidFill>
                <a:uFillTx/>
                <a:latin typeface="Times New Roman" panose="02020603050405020304" charset="0"/>
                <a:ea typeface="Lingoes Unicode" panose="020B0604020202020204" charset="-122"/>
                <a:cs typeface="Times New Roman" panose="02020603050405020304" charset="0"/>
              </a:rPr>
              <a:t> </a:t>
            </a:r>
            <a:r>
              <a:rPr sz="2200">
                <a:solidFill>
                  <a:schemeClr val="tx1"/>
                </a:solidFill>
                <a:uFillTx/>
                <a:latin typeface="Times New Roman" panose="02020603050405020304" charset="0"/>
                <a:ea typeface="Gulim" panose="020B0600000101010101" charset="-127"/>
                <a:cs typeface="Times New Roman" panose="02020603050405020304" charset="0"/>
              </a:rPr>
              <a:t>I never knew anyone who’d grown up in Jackson without being afraid of Mrs. Calloway, our librarian. She ran Jackson’s Carnegie Library absolutely by herself. SILENCE in big black letters was on signs hung everywhere. If she thought you were dressed improperly, she sent you straight back home to change your clothes. I was willing; I would do anything to read.</a:t>
            </a:r>
          </a:p>
          <a:p>
            <a:r>
              <a:rPr sz="2200">
                <a:solidFill>
                  <a:schemeClr val="tx1"/>
                </a:solidFill>
                <a:uFillTx/>
                <a:latin typeface="Times New Roman" panose="02020603050405020304" charset="0"/>
                <a:ea typeface="Gulim" panose="020B0600000101010101" charset="-127"/>
                <a:cs typeface="Times New Roman" panose="02020603050405020304" charset="0"/>
              </a:rPr>
              <a:t>      </a:t>
            </a:r>
            <a:r>
              <a:rPr lang="en-US" sz="2200">
                <a:solidFill>
                  <a:schemeClr val="tx1"/>
                </a:solidFill>
                <a:uFillTx/>
                <a:latin typeface="Times New Roman" panose="02020603050405020304" charset="0"/>
                <a:ea typeface="Gulim" panose="020B0600000101010101" charset="-127"/>
                <a:cs typeface="Times New Roman" panose="02020603050405020304" charset="0"/>
              </a:rPr>
              <a:t>...</a:t>
            </a:r>
          </a:p>
          <a:p>
            <a:r>
              <a:rPr lang="en-US" sz="2200">
                <a:solidFill>
                  <a:schemeClr val="tx1"/>
                </a:solidFill>
                <a:uFillTx/>
                <a:latin typeface="Times New Roman" panose="02020603050405020304" charset="0"/>
                <a:ea typeface="Gulim" panose="020B0600000101010101" charset="-127"/>
                <a:cs typeface="Times New Roman" panose="02020603050405020304" charset="0"/>
              </a:rPr>
              <a:t>     </a:t>
            </a:r>
            <a:r>
              <a:rPr sz="2200">
                <a:uFillTx/>
                <a:latin typeface="Times New Roman" panose="02020603050405020304" charset="0"/>
                <a:ea typeface="Gulim" panose="020B0600000101010101" charset="-127"/>
                <a:cs typeface="Times New Roman" panose="02020603050405020304" charset="0"/>
                <a:sym typeface="+mn-ea"/>
              </a:rPr>
              <a:t> Mrs. Calloway made her own rules about books. You could not take back a book to the library on the same day you’d taken it out; it made no difference to her that you’d read every word in it and needed another to start. You could take out two books at a time and two only.</a:t>
            </a:r>
            <a:r>
              <a:rPr lang="en-US" sz="2200">
                <a:uFillTx/>
                <a:latin typeface="Times New Roman" panose="02020603050405020304" charset="0"/>
                <a:ea typeface="Gulim" panose="020B0600000101010101" charset="-127"/>
                <a:cs typeface="Times New Roman" panose="02020603050405020304" charset="0"/>
                <a:sym typeface="+mn-ea"/>
              </a:rPr>
              <a:t>..</a:t>
            </a:r>
            <a:endParaRPr lang="en-US" sz="2200">
              <a:solidFill>
                <a:schemeClr val="tx1"/>
              </a:solidFill>
              <a:uFillTx/>
              <a:latin typeface="Times New Roman" panose="02020603050405020304" charset="0"/>
              <a:ea typeface="Gulim" panose="020B0600000101010101" charset="-127"/>
              <a:cs typeface="Times New Roman" panose="02020603050405020304" charset="0"/>
            </a:endParaRPr>
          </a:p>
        </p:txBody>
      </p:sp>
      <p:sp>
        <p:nvSpPr>
          <p:cNvPr id="2" name="矩形 1"/>
          <p:cNvSpPr/>
          <p:nvPr/>
        </p:nvSpPr>
        <p:spPr>
          <a:xfrm>
            <a:off x="172085" y="4258945"/>
            <a:ext cx="8611870" cy="939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21. Which of the following best describes Mrs. Calloway?</a:t>
            </a:r>
          </a:p>
          <a:p>
            <a:pPr algn="l"/>
            <a:r>
              <a:rPr lang="en-US" altLang="zh-CN" sz="2600" b="1">
                <a:solidFill>
                  <a:schemeClr val="tx1"/>
                </a:solidFill>
                <a:latin typeface="Times New Roman" panose="02020603050405020304" charset="0"/>
                <a:cs typeface="Times New Roman" panose="02020603050405020304" charset="0"/>
              </a:rPr>
              <a:t>  A. Quiet.       B. Strict        C. Humorous.      D. Considerate.</a:t>
            </a:r>
          </a:p>
        </p:txBody>
      </p:sp>
      <p:sp>
        <p:nvSpPr>
          <p:cNvPr id="11" name="矩形 10"/>
          <p:cNvSpPr/>
          <p:nvPr/>
        </p:nvSpPr>
        <p:spPr>
          <a:xfrm>
            <a:off x="172151" y="5310294"/>
            <a:ext cx="7337265" cy="461665"/>
          </a:xfrm>
          <a:prstGeom prst="rect">
            <a:avLst/>
          </a:prstGeom>
          <a:solidFill>
            <a:srgbClr val="4AA44A"/>
          </a:solidFill>
          <a:ln>
            <a:solidFill>
              <a:srgbClr val="4AA44A"/>
            </a:solidFill>
          </a:ln>
        </p:spPr>
        <p:txBody>
          <a:bodyPr wrap="none">
            <a:spAutoFit/>
          </a:bodyPr>
          <a:lstStyle/>
          <a:p>
            <a:pPr marL="342900" indent="-342900">
              <a:buFont typeface="Wingdings" panose="05000000000000000000" pitchFamily="2" charset="2"/>
              <a:buChar char="Ø"/>
            </a:pPr>
            <a:r>
              <a:rPr lang="zh-CN" altLang="en-US" sz="2400" b="1" dirty="0"/>
              <a:t>细节理解题，理解文中具体信息，考查逻辑性思维</a:t>
            </a:r>
          </a:p>
        </p:txBody>
      </p:sp>
      <p:sp>
        <p:nvSpPr>
          <p:cNvPr id="5" name="圆角矩形 4"/>
          <p:cNvSpPr/>
          <p:nvPr/>
        </p:nvSpPr>
        <p:spPr>
          <a:xfrm>
            <a:off x="6023610" y="4258945"/>
            <a:ext cx="2304415" cy="504190"/>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6185535" y="625475"/>
            <a:ext cx="268795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p:nvPr/>
        </p:nvCxnSpPr>
        <p:spPr>
          <a:xfrm flipH="1">
            <a:off x="2988310" y="1027430"/>
            <a:ext cx="4784725" cy="362521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4940935" y="1664335"/>
            <a:ext cx="368490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6132830" y="2668905"/>
            <a:ext cx="1640205"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2264410" y="2668905"/>
            <a:ext cx="239776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a:endCxn id="18" idx="0"/>
          </p:cNvCxnSpPr>
          <p:nvPr/>
        </p:nvCxnSpPr>
        <p:spPr>
          <a:xfrm flipH="1">
            <a:off x="2891790" y="2066290"/>
            <a:ext cx="3686810" cy="26454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endCxn id="18" idx="0"/>
          </p:cNvCxnSpPr>
          <p:nvPr/>
        </p:nvCxnSpPr>
        <p:spPr>
          <a:xfrm flipH="1">
            <a:off x="2891790" y="3070860"/>
            <a:ext cx="537845" cy="16408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endCxn id="18" idx="0"/>
          </p:cNvCxnSpPr>
          <p:nvPr/>
        </p:nvCxnSpPr>
        <p:spPr>
          <a:xfrm flipH="1">
            <a:off x="2891790" y="3068955"/>
            <a:ext cx="3912235" cy="164274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72085" y="5906135"/>
            <a:ext cx="8862060" cy="829945"/>
          </a:xfrm>
          <a:prstGeom prst="rect">
            <a:avLst/>
          </a:prstGeom>
          <a:solidFill>
            <a:schemeClr val="accent3"/>
          </a:solidFill>
          <a:ln>
            <a:solidFill>
              <a:srgbClr val="4AA44A"/>
            </a:solidFill>
          </a:ln>
        </p:spPr>
        <p:txBody>
          <a:bodyPr wrap="square">
            <a:spAutoFit/>
          </a:bodyPr>
          <a:lstStyle/>
          <a:p>
            <a:pPr marL="342900" indent="-342900">
              <a:buFont typeface="Wingdings" panose="05000000000000000000" pitchFamily="2" charset="2"/>
              <a:buChar char="Ø"/>
            </a:pPr>
            <a:r>
              <a:rPr lang="zh-CN" altLang="en-US" sz="2400" b="1" dirty="0"/>
              <a:t>解题时找到题干中的</a:t>
            </a:r>
            <a:r>
              <a:rPr lang="en-US" altLang="zh-CN" sz="2400" b="1" dirty="0"/>
              <a:t>“</a:t>
            </a:r>
            <a:r>
              <a:rPr lang="zh-CN" altLang="en-US" sz="2400" b="1" dirty="0"/>
              <a:t>限定词</a:t>
            </a:r>
            <a:r>
              <a:rPr lang="en-US" altLang="zh-CN" sz="2400" b="1" dirty="0"/>
              <a:t>”</a:t>
            </a:r>
            <a:r>
              <a:rPr lang="zh-CN" altLang="en-US" sz="2400" b="1" dirty="0"/>
              <a:t>，往往是人名</a:t>
            </a:r>
            <a:r>
              <a:rPr lang="en-US" altLang="zh-CN" sz="2400" b="1" dirty="0"/>
              <a:t>(Kate)</a:t>
            </a:r>
            <a:r>
              <a:rPr lang="zh-CN" altLang="en-US" sz="2400" b="1" dirty="0"/>
              <a:t>，地名</a:t>
            </a:r>
            <a:r>
              <a:rPr lang="en-US" altLang="zh-CN" sz="2400" b="1" dirty="0"/>
              <a:t>(Paris)</a:t>
            </a:r>
            <a:r>
              <a:rPr lang="zh-CN" altLang="en-US" sz="2400" b="1" dirty="0"/>
              <a:t>，</a:t>
            </a:r>
          </a:p>
          <a:p>
            <a:pPr indent="0">
              <a:buFont typeface="Wingdings" panose="05000000000000000000" pitchFamily="2" charset="2"/>
              <a:buNone/>
            </a:pPr>
            <a:r>
              <a:rPr lang="zh-CN" altLang="en-US" sz="2400" b="1" dirty="0"/>
              <a:t>    形容词比较等级</a:t>
            </a:r>
            <a:r>
              <a:rPr lang="en-US" altLang="zh-CN" sz="2400" b="1" dirty="0"/>
              <a:t>(largest)</a:t>
            </a:r>
            <a:r>
              <a:rPr lang="zh-CN" altLang="en-US" sz="2400" b="1" dirty="0"/>
              <a:t>，各类信号词</a:t>
            </a:r>
            <a:r>
              <a:rPr lang="en-US" altLang="zh-CN" sz="2400" b="1" dirty="0"/>
              <a:t>(first reaction)</a:t>
            </a:r>
            <a:r>
              <a:rPr lang="zh-CN" altLang="en-US" sz="2400" b="1" dirty="0"/>
              <a:t>等</a:t>
            </a:r>
          </a:p>
        </p:txBody>
      </p:sp>
      <p:sp>
        <p:nvSpPr>
          <p:cNvPr id="16" name="文本框 15"/>
          <p:cNvSpPr txBox="1"/>
          <p:nvPr/>
        </p:nvSpPr>
        <p:spPr>
          <a:xfrm>
            <a:off x="154305" y="5256530"/>
            <a:ext cx="8790940" cy="1568450"/>
          </a:xfrm>
          <a:prstGeom prst="rect">
            <a:avLst/>
          </a:prstGeom>
          <a:solidFill>
            <a:schemeClr val="bg2">
              <a:lumMod val="90000"/>
            </a:schemeClr>
          </a:solidFill>
          <a:ln w="25400" cmpd="sng">
            <a:noFill/>
            <a:prstDash val="solid"/>
          </a:ln>
        </p:spPr>
        <p:txBody>
          <a:bodyPr wrap="square" rtlCol="0">
            <a:spAutoFit/>
          </a:bodyPr>
          <a:lstStyle/>
          <a:p>
            <a:pPr algn="l"/>
            <a:r>
              <a:rPr lang="en-US" sz="2400" b="1">
                <a:solidFill>
                  <a:schemeClr val="tx1"/>
                </a:solidFill>
                <a:latin typeface="Times New Roman" panose="02020603050405020304" charset="0"/>
                <a:ea typeface="Lingoes Unicode" panose="020B0604020202020204" charset="-122"/>
                <a:cs typeface="Times New Roman" panose="02020603050405020304" charset="0"/>
                <a:sym typeface="+mn-ea"/>
              </a:rPr>
              <a:t>[2016-10] 22. Which of the following words best describes Kate's </a:t>
            </a:r>
          </a:p>
          <a:p>
            <a:pPr algn="l"/>
            <a:r>
              <a:rPr lang="en-US" sz="2400" b="1">
                <a:solidFill>
                  <a:schemeClr val="tx1"/>
                </a:solidFill>
                <a:latin typeface="Times New Roman" panose="02020603050405020304" charset="0"/>
                <a:ea typeface="Lingoes Unicode" panose="020B0604020202020204" charset="-122"/>
                <a:cs typeface="Times New Roman" panose="02020603050405020304" charset="0"/>
                <a:sym typeface="+mn-ea"/>
              </a:rPr>
              <a:t>                       journey?</a:t>
            </a:r>
          </a:p>
          <a:p>
            <a:pPr algn="l"/>
            <a:r>
              <a:rPr lang="en-US" altLang="zh-CN" sz="2400" b="1">
                <a:solidFill>
                  <a:schemeClr val="tx1"/>
                </a:solidFill>
                <a:latin typeface="Times New Roman" panose="02020603050405020304" charset="0"/>
                <a:ea typeface="Lingoes Unicode" panose="020B0604020202020204" charset="-122"/>
                <a:cs typeface="Times New Roman" panose="02020603050405020304" charset="0"/>
                <a:sym typeface="+mn-ea"/>
              </a:rPr>
              <a:t>[2018-6] 21. Which of the following best describes British novels </a:t>
            </a:r>
          </a:p>
          <a:p>
            <a:pPr algn="l"/>
            <a:r>
              <a:rPr lang="en-US" altLang="zh-CN" sz="2400" b="1">
                <a:solidFill>
                  <a:schemeClr val="tx1"/>
                </a:solidFill>
                <a:latin typeface="Times New Roman" panose="02020603050405020304" charset="0"/>
                <a:ea typeface="Lingoes Unicode" panose="020B0604020202020204" charset="-122"/>
                <a:cs typeface="Times New Roman" panose="02020603050405020304" charset="0"/>
                <a:sym typeface="+mn-ea"/>
              </a:rPr>
              <a:t>                     in the 18th century?</a:t>
            </a:r>
            <a:r>
              <a:rPr lang="en-US" altLang="zh-CN" sz="2400" b="1">
                <a:solidFill>
                  <a:schemeClr val="tx1"/>
                </a:solidFill>
                <a:latin typeface="+mj-lt"/>
                <a:ea typeface="Lingoes Unicode" panose="020B0604020202020204" charset="-122"/>
                <a:cs typeface="+mj-lt"/>
                <a:sym typeface="+mn-ea"/>
              </a:rPr>
              <a:t> </a:t>
            </a:r>
          </a:p>
        </p:txBody>
      </p:sp>
      <p:sp>
        <p:nvSpPr>
          <p:cNvPr id="18" name="圆角矩形 17"/>
          <p:cNvSpPr/>
          <p:nvPr/>
        </p:nvSpPr>
        <p:spPr>
          <a:xfrm>
            <a:off x="2092960" y="4711700"/>
            <a:ext cx="1597660"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2" nodeType="clickEffect">
                                  <p:stCondLst>
                                    <p:cond delay="0"/>
                                  </p:stCondLst>
                                  <p:childTnLst>
                                    <p:anim calcmode="lin" valueType="num">
                                      <p:cBhvr additive="base">
                                        <p:cTn id="11" dur="500"/>
                                        <p:tgtEl>
                                          <p:spTgt spid="16"/>
                                        </p:tgtEl>
                                        <p:attrNameLst>
                                          <p:attrName>ppt_x</p:attrName>
                                        </p:attrNameLst>
                                      </p:cBhvr>
                                      <p:tavLst>
                                        <p:tav tm="0">
                                          <p:val>
                                            <p:strVal val="ppt_x"/>
                                          </p:val>
                                        </p:tav>
                                        <p:tav tm="100000">
                                          <p:val>
                                            <p:strVal val="ppt_x"/>
                                          </p:val>
                                        </p:tav>
                                      </p:tavLst>
                                    </p:anim>
                                    <p:anim calcmode="lin" valueType="num">
                                      <p:cBhvr additive="base">
                                        <p:cTn id="12" dur="500"/>
                                        <p:tgtEl>
                                          <p:spTgt spid="16"/>
                                        </p:tgtEl>
                                        <p:attrNameLst>
                                          <p:attrName>ppt_y</p:attrName>
                                        </p:attrNameLst>
                                      </p:cBhvr>
                                      <p:tavLst>
                                        <p:tav tm="0">
                                          <p:val>
                                            <p:strVal val="ppt_y"/>
                                          </p:val>
                                        </p:tav>
                                        <p:tav tm="100000">
                                          <p:val>
                                            <p:strVal val="1+ppt_h/2"/>
                                          </p:val>
                                        </p:tav>
                                      </p:tavLst>
                                    </p:anim>
                                    <p:set>
                                      <p:cBhvr>
                                        <p:cTn id="13" dur="1" fill="hold">
                                          <p:stCondLst>
                                            <p:cond delay="499"/>
                                          </p:stCondLst>
                                        </p:cTn>
                                        <p:tgtEl>
                                          <p:spTgt spid="1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linds(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500" fill="hold">
                                          <p:stCondLst>
                                            <p:cond delay="0"/>
                                          </p:stCondLst>
                                        </p:cTn>
                                        <p:tgtEl>
                                          <p:spTgt spid="14"/>
                                        </p:tgtEl>
                                        <p:attrNameLst>
                                          <p:attrName>style.visibility</p:attrName>
                                        </p:attrNameLst>
                                      </p:cBhvr>
                                      <p:to>
                                        <p:strVal val="visible"/>
                                      </p:to>
                                    </p:set>
                                    <p:animEffect transition="in" filter="box(in)">
                                      <p:cBhvr>
                                        <p:cTn id="49" dur="500"/>
                                        <p:tgtEl>
                                          <p:spTgt spid="14"/>
                                        </p:tgtEl>
                                      </p:cBhvr>
                                    </p:animEffect>
                                  </p:childTnLst>
                                </p:cTn>
                              </p:par>
                              <p:par>
                                <p:cTn id="50" presetID="4" presetClass="entr" presetSubtype="16" fill="hold" nodeType="withEffect">
                                  <p:stCondLst>
                                    <p:cond delay="0"/>
                                  </p:stCondLst>
                                  <p:childTnLst>
                                    <p:set>
                                      <p:cBhvr>
                                        <p:cTn id="51" dur="500" fill="hold">
                                          <p:stCondLst>
                                            <p:cond delay="0"/>
                                          </p:stCondLst>
                                        </p:cTn>
                                        <p:tgtEl>
                                          <p:spTgt spid="13"/>
                                        </p:tgtEl>
                                        <p:attrNameLst>
                                          <p:attrName>style.visibility</p:attrName>
                                        </p:attrNameLst>
                                      </p:cBhvr>
                                      <p:to>
                                        <p:strVal val="visible"/>
                                      </p:to>
                                    </p:set>
                                    <p:animEffect transition="in" filter="box(in)">
                                      <p:cBhvr>
                                        <p:cTn id="52" dur="500"/>
                                        <p:tgtEl>
                                          <p:spTgt spid="13"/>
                                        </p:tgtEl>
                                      </p:cBhvr>
                                    </p:animEffect>
                                  </p:childTnLst>
                                </p:cTn>
                              </p:par>
                              <p:par>
                                <p:cTn id="53" presetID="4" presetClass="entr" presetSubtype="16" fill="hold" nodeType="withEffect">
                                  <p:stCondLst>
                                    <p:cond delay="0"/>
                                  </p:stCondLst>
                                  <p:childTnLst>
                                    <p:set>
                                      <p:cBhvr>
                                        <p:cTn id="54" dur="500" fill="hold">
                                          <p:stCondLst>
                                            <p:cond delay="0"/>
                                          </p:stCondLst>
                                        </p:cTn>
                                        <p:tgtEl>
                                          <p:spTgt spid="15"/>
                                        </p:tgtEl>
                                        <p:attrNameLst>
                                          <p:attrName>style.visibility</p:attrName>
                                        </p:attrNameLst>
                                      </p:cBhvr>
                                      <p:to>
                                        <p:strVal val="visible"/>
                                      </p:to>
                                    </p:set>
                                    <p:animEffect transition="in" filter="box(in)">
                                      <p:cBhvr>
                                        <p:cTn id="55" dur="500"/>
                                        <p:tgtEl>
                                          <p:spTgt spid="15"/>
                                        </p:tgtEl>
                                      </p:cBhvr>
                                    </p:animEffect>
                                  </p:childTnLst>
                                </p:cTn>
                              </p:par>
                              <p:par>
                                <p:cTn id="56" presetID="4" presetClass="entr" presetSubtype="16" fill="hold" nodeType="withEffect">
                                  <p:stCondLst>
                                    <p:cond delay="0"/>
                                  </p:stCondLst>
                                  <p:childTnLst>
                                    <p:set>
                                      <p:cBhvr>
                                        <p:cTn id="57" dur="500" fill="hold">
                                          <p:stCondLst>
                                            <p:cond delay="0"/>
                                          </p:stCondLst>
                                        </p:cTn>
                                        <p:tgtEl>
                                          <p:spTgt spid="7"/>
                                        </p:tgtEl>
                                        <p:attrNameLst>
                                          <p:attrName>style.visibility</p:attrName>
                                        </p:attrNameLst>
                                      </p:cBhvr>
                                      <p:to>
                                        <p:strVal val="visible"/>
                                      </p:to>
                                    </p:set>
                                    <p:animEffect transition="in" filter="box(in)">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linds(horizontal)">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ppt_x"/>
                                          </p:val>
                                        </p:tav>
                                        <p:tav tm="100000">
                                          <p:val>
                                            <p:strVal val="#ppt_x"/>
                                          </p:val>
                                        </p:tav>
                                      </p:tavLst>
                                    </p:anim>
                                    <p:anim calcmode="lin" valueType="num">
                                      <p:cBhvr additive="base">
                                        <p:cTn id="6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bldLvl="0" animBg="1"/>
      <p:bldP spid="8" grpId="0" bldLvl="0" animBg="1"/>
      <p:bldP spid="10" grpId="0" bldLvl="0" animBg="1"/>
      <p:bldP spid="12" grpId="0" bldLvl="0" animBg="1"/>
      <p:bldP spid="17" grpId="0" bldLvl="0" animBg="1"/>
      <p:bldP spid="16" grpId="0" bldLvl="0" animBg="1"/>
      <p:bldP spid="16" grpId="2" bldLvl="0" animBg="1"/>
      <p:bldP spid="1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6023610" y="2827020"/>
            <a:ext cx="2304415" cy="504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4" name="文本框 3"/>
          <p:cNvSpPr txBox="1"/>
          <p:nvPr/>
        </p:nvSpPr>
        <p:spPr>
          <a:xfrm>
            <a:off x="172085" y="625475"/>
            <a:ext cx="8790305" cy="3138170"/>
          </a:xfrm>
          <a:prstGeom prst="rect">
            <a:avLst/>
          </a:prstGeom>
          <a:solidFill>
            <a:schemeClr val="accent3">
              <a:lumMod val="20000"/>
              <a:lumOff val="80000"/>
            </a:schemeClr>
          </a:solidFill>
        </p:spPr>
        <p:txBody>
          <a:bodyPr wrap="square" rtlCol="0" anchor="t">
            <a:spAutoFit/>
          </a:bodyPr>
          <a:lstStyle/>
          <a:p>
            <a:r>
              <a:rPr lang="en-US" altLang="zh-CN" sz="2200">
                <a:latin typeface="Lingoes Unicode" panose="020B0604020202020204" charset="-122"/>
                <a:ea typeface="Lingoes Unicode" panose="020B0604020202020204" charset="-122"/>
              </a:rPr>
              <a:t>   </a:t>
            </a:r>
            <a:r>
              <a:rPr lang="en-US" altLang="zh-CN" sz="2200" b="1">
                <a:latin typeface="Lingoes Unicode" panose="020B0604020202020204" charset="-122"/>
                <a:ea typeface="Lingoes Unicode" panose="020B0604020202020204" charset="-122"/>
              </a:rPr>
              <a:t>   </a:t>
            </a:r>
            <a:r>
              <a:rPr lang="en-US" sz="2200">
                <a:solidFill>
                  <a:schemeClr val="tx1"/>
                </a:solidFill>
                <a:uFillTx/>
                <a:latin typeface="Times New Roman" panose="02020603050405020304" charset="0"/>
                <a:cs typeface="Times New Roman" panose="02020603050405020304" charset="0"/>
              </a:rPr>
              <a:t>...</a:t>
            </a:r>
            <a:r>
              <a:rPr sz="2200">
                <a:solidFill>
                  <a:schemeClr val="tx1"/>
                </a:solidFill>
                <a:uFillTx/>
                <a:latin typeface="Times New Roman" panose="02020603050405020304" charset="0"/>
                <a:cs typeface="Times New Roman" panose="02020603050405020304" charset="0"/>
              </a:rPr>
              <a:t>So two by two, I read library books as fast as I could go, rushing them home in the basket of my bicycle. From the minute I reached our house, </a:t>
            </a:r>
          </a:p>
          <a:p>
            <a:r>
              <a:rPr sz="2200">
                <a:solidFill>
                  <a:schemeClr val="tx1"/>
                </a:solidFill>
                <a:uFillTx/>
                <a:latin typeface="Times New Roman" panose="02020603050405020304" charset="0"/>
                <a:cs typeface="Times New Roman" panose="02020603050405020304" charset="0"/>
              </a:rPr>
              <a:t>I started to read. I knew this was extreme happiness, knew it at the time.</a:t>
            </a:r>
          </a:p>
          <a:p>
            <a:r>
              <a:rPr sz="2200">
                <a:solidFill>
                  <a:schemeClr val="tx1"/>
                </a:solidFill>
                <a:uFillTx/>
                <a:latin typeface="Times New Roman" panose="02020603050405020304" charset="0"/>
                <a:cs typeface="Times New Roman" panose="02020603050405020304" charset="0"/>
              </a:rPr>
              <a:t>      My mother shared </a:t>
            </a:r>
            <a:r>
              <a:rPr sz="2200" b="1" u="sng">
                <a:solidFill>
                  <a:schemeClr val="tx1"/>
                </a:solidFill>
                <a:uFillTx/>
                <a:latin typeface="Times New Roman" panose="02020603050405020304" charset="0"/>
                <a:cs typeface="Times New Roman" panose="02020603050405020304" charset="0"/>
              </a:rPr>
              <a:t>this feeling</a:t>
            </a:r>
            <a:r>
              <a:rPr sz="2200">
                <a:solidFill>
                  <a:schemeClr val="tx1"/>
                </a:solidFill>
                <a:uFillTx/>
                <a:latin typeface="Times New Roman" panose="02020603050405020304" charset="0"/>
                <a:cs typeface="Times New Roman" panose="02020603050405020304" charset="0"/>
              </a:rPr>
              <a:t> of mine. Now, I think of her as reading so much of the time while doing something else. I remember her reading a magazine while taking the part of the Wolf in a game of “Little Red Riding Hood” with my brother’s two daughters. She’d just look up at the right time, long enough to answer</a:t>
            </a:r>
            <a:r>
              <a:rPr lang="en-US" sz="2200">
                <a:solidFill>
                  <a:schemeClr val="tx1"/>
                </a:solidFill>
                <a:uFillTx/>
                <a:latin typeface="Times New Roman" panose="02020603050405020304" charset="0"/>
                <a:cs typeface="Times New Roman" panose="02020603050405020304" charset="0"/>
              </a:rPr>
              <a:t>—</a:t>
            </a:r>
            <a:r>
              <a:rPr sz="2200">
                <a:solidFill>
                  <a:schemeClr val="tx1"/>
                </a:solidFill>
                <a:uFillTx/>
                <a:latin typeface="Times New Roman" panose="02020603050405020304" charset="0"/>
                <a:cs typeface="Times New Roman" panose="02020603050405020304" charset="0"/>
              </a:rPr>
              <a:t>in character</a:t>
            </a:r>
            <a:r>
              <a:rPr lang="en-US" sz="2200">
                <a:solidFill>
                  <a:schemeClr val="tx1"/>
                </a:solidFill>
                <a:uFillTx/>
                <a:latin typeface="Times New Roman" panose="02020603050405020304" charset="0"/>
                <a:cs typeface="Times New Roman" panose="02020603050405020304" charset="0"/>
              </a:rPr>
              <a:t>—</a:t>
            </a:r>
            <a:r>
              <a:rPr sz="2200">
                <a:solidFill>
                  <a:schemeClr val="tx1"/>
                </a:solidFill>
                <a:uFillTx/>
                <a:latin typeface="Times New Roman" panose="02020603050405020304" charset="0"/>
                <a:cs typeface="Times New Roman" panose="02020603050405020304" charset="0"/>
              </a:rPr>
              <a:t>“The better to eat you with, my dear,” and go back to her place in the magazine article.</a:t>
            </a:r>
          </a:p>
        </p:txBody>
      </p:sp>
      <p:sp>
        <p:nvSpPr>
          <p:cNvPr id="2" name="矩形 1"/>
          <p:cNvSpPr/>
          <p:nvPr/>
        </p:nvSpPr>
        <p:spPr>
          <a:xfrm>
            <a:off x="172085" y="3960495"/>
            <a:ext cx="8611870" cy="1569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22. What do the underlined words “this felling” refer to in </a:t>
            </a:r>
          </a:p>
          <a:p>
            <a:pPr algn="l"/>
            <a:r>
              <a:rPr lang="en-US" altLang="zh-CN" sz="2600" b="1">
                <a:solidFill>
                  <a:schemeClr val="tx1"/>
                </a:solidFill>
                <a:latin typeface="Times New Roman" panose="02020603050405020304" charset="0"/>
                <a:cs typeface="Times New Roman" panose="02020603050405020304" charset="0"/>
              </a:rPr>
              <a:t>    the last paragraph?</a:t>
            </a:r>
          </a:p>
          <a:p>
            <a:pPr algn="l"/>
            <a:r>
              <a:rPr lang="en-US" altLang="zh-CN" sz="2600" b="1">
                <a:solidFill>
                  <a:schemeClr val="tx1"/>
                </a:solidFill>
                <a:latin typeface="Times New Roman" panose="02020603050405020304" charset="0"/>
                <a:cs typeface="Times New Roman" panose="02020603050405020304" charset="0"/>
              </a:rPr>
              <a:t>  A. Desire to read.		         B. Love for Mrs. Calloway.</a:t>
            </a:r>
          </a:p>
          <a:p>
            <a:pPr algn="l"/>
            <a:r>
              <a:rPr lang="en-US" altLang="zh-CN" sz="2600" b="1">
                <a:solidFill>
                  <a:schemeClr val="tx1"/>
                </a:solidFill>
                <a:latin typeface="Times New Roman" panose="02020603050405020304" charset="0"/>
                <a:cs typeface="Times New Roman" panose="02020603050405020304" charset="0"/>
              </a:rPr>
              <a:t>  C. Interest in games.                D. Fear of the library rules.</a:t>
            </a:r>
          </a:p>
        </p:txBody>
      </p:sp>
      <p:sp>
        <p:nvSpPr>
          <p:cNvPr id="11" name="矩形 10"/>
          <p:cNvSpPr/>
          <p:nvPr/>
        </p:nvSpPr>
        <p:spPr>
          <a:xfrm>
            <a:off x="172151" y="5717329"/>
            <a:ext cx="7565390" cy="460375"/>
          </a:xfrm>
          <a:prstGeom prst="rect">
            <a:avLst/>
          </a:prstGeom>
          <a:solidFill>
            <a:srgbClr val="4AA44A"/>
          </a:solidFill>
          <a:ln>
            <a:solidFill>
              <a:srgbClr val="4AA44A"/>
            </a:solidFill>
          </a:ln>
        </p:spPr>
        <p:txBody>
          <a:bodyPr wrap="none">
            <a:spAutoFit/>
          </a:bodyPr>
          <a:lstStyle/>
          <a:p>
            <a:pPr marL="342900" indent="-342900" algn="l">
              <a:buFont typeface="Wingdings" panose="05000000000000000000" pitchFamily="2" charset="2"/>
              <a:buChar char="Ø"/>
            </a:pPr>
            <a:r>
              <a:rPr lang="zh-CN" altLang="en-US" sz="2400" b="1" dirty="0">
                <a:sym typeface="+mn-ea"/>
              </a:rPr>
              <a:t>词义猜测题，理解文章的基本结构，考查逻辑性思维</a:t>
            </a:r>
            <a:endParaRPr lang="zh-CN" altLang="en-US" sz="2400" b="1" dirty="0"/>
          </a:p>
        </p:txBody>
      </p:sp>
      <p:sp>
        <p:nvSpPr>
          <p:cNvPr id="10" name="圆角矩形 9"/>
          <p:cNvSpPr/>
          <p:nvPr/>
        </p:nvSpPr>
        <p:spPr>
          <a:xfrm>
            <a:off x="5131435" y="3960495"/>
            <a:ext cx="1870710" cy="40195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flipV="1">
            <a:off x="4953635" y="1000760"/>
            <a:ext cx="1069975" cy="1587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4061460" y="1340485"/>
            <a:ext cx="1950720" cy="698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03225" y="1664335"/>
            <a:ext cx="1069975" cy="1587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7192010" y="1016635"/>
            <a:ext cx="1069975" cy="1587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28" name="矩形标注 27"/>
          <p:cNvSpPr/>
          <p:nvPr/>
        </p:nvSpPr>
        <p:spPr>
          <a:xfrm>
            <a:off x="3394710" y="154305"/>
            <a:ext cx="5119370" cy="383540"/>
          </a:xfrm>
          <a:prstGeom prst="wedgeRectCallout">
            <a:avLst>
              <a:gd name="adj1" fmla="val 1081"/>
              <a:gd name="adj2" fmla="val 98991"/>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a:solidFill>
                  <a:schemeClr val="tx1">
                    <a:lumMod val="95000"/>
                    <a:lumOff val="5000"/>
                  </a:schemeClr>
                </a:solidFill>
                <a:latin typeface="+mj-lt"/>
                <a:ea typeface="Lingoes Unicode" panose="020B0604020202020204" charset="-122"/>
                <a:cs typeface="+mj-lt"/>
              </a:rPr>
              <a:t>What does the underlined phrases imply?</a:t>
            </a:r>
            <a:r>
              <a:rPr lang="en-US" altLang="zh-CN" sz="2300" b="1">
                <a:solidFill>
                  <a:schemeClr val="tx1">
                    <a:lumMod val="95000"/>
                    <a:lumOff val="5000"/>
                  </a:schemeClr>
                </a:solidFill>
              </a:rPr>
              <a:t> </a:t>
            </a:r>
          </a:p>
        </p:txBody>
      </p:sp>
      <p:cxnSp>
        <p:nvCxnSpPr>
          <p:cNvPr id="29" name="直接箭头连接符 28"/>
          <p:cNvCxnSpPr>
            <a:endCxn id="33" idx="0"/>
          </p:cNvCxnSpPr>
          <p:nvPr/>
        </p:nvCxnSpPr>
        <p:spPr>
          <a:xfrm>
            <a:off x="916305" y="1742440"/>
            <a:ext cx="803910" cy="30206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H="1">
            <a:off x="1691640" y="1347470"/>
            <a:ext cx="3261995" cy="33775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endCxn id="33" idx="0"/>
          </p:cNvCxnSpPr>
          <p:nvPr/>
        </p:nvCxnSpPr>
        <p:spPr>
          <a:xfrm flipH="1">
            <a:off x="1720215" y="1032510"/>
            <a:ext cx="3816985" cy="37306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endCxn id="33" idx="0"/>
          </p:cNvCxnSpPr>
          <p:nvPr/>
        </p:nvCxnSpPr>
        <p:spPr>
          <a:xfrm flipH="1">
            <a:off x="1720215" y="1000760"/>
            <a:ext cx="6017260" cy="3762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圆角矩形 32"/>
          <p:cNvSpPr/>
          <p:nvPr/>
        </p:nvSpPr>
        <p:spPr>
          <a:xfrm>
            <a:off x="403225" y="4763135"/>
            <a:ext cx="2633345" cy="401955"/>
          </a:xfrm>
          <a:prstGeom prst="roundRect">
            <a:avLst/>
          </a:prstGeom>
          <a:noFill/>
          <a:ln w="28575"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linds(horizontal)">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500" fill="hold">
                                          <p:stCondLst>
                                            <p:cond delay="0"/>
                                          </p:stCondLst>
                                        </p:cTn>
                                        <p:tgtEl>
                                          <p:spTgt spid="29"/>
                                        </p:tgtEl>
                                        <p:attrNameLst>
                                          <p:attrName>style.visibility</p:attrName>
                                        </p:attrNameLst>
                                      </p:cBhvr>
                                      <p:to>
                                        <p:strVal val="visible"/>
                                      </p:to>
                                    </p:set>
                                    <p:animEffect transition="in" filter="box(in)">
                                      <p:cBhvr>
                                        <p:cTn id="41" dur="500"/>
                                        <p:tgtEl>
                                          <p:spTgt spid="29"/>
                                        </p:tgtEl>
                                      </p:cBhvr>
                                    </p:animEffect>
                                  </p:childTnLst>
                                </p:cTn>
                              </p:par>
                              <p:par>
                                <p:cTn id="42" presetID="4" presetClass="entr" presetSubtype="16" fill="hold" nodeType="withEffect">
                                  <p:stCondLst>
                                    <p:cond delay="0"/>
                                  </p:stCondLst>
                                  <p:childTnLst>
                                    <p:set>
                                      <p:cBhvr>
                                        <p:cTn id="43" dur="500" fill="hold">
                                          <p:stCondLst>
                                            <p:cond delay="0"/>
                                          </p:stCondLst>
                                        </p:cTn>
                                        <p:tgtEl>
                                          <p:spTgt spid="30"/>
                                        </p:tgtEl>
                                        <p:attrNameLst>
                                          <p:attrName>style.visibility</p:attrName>
                                        </p:attrNameLst>
                                      </p:cBhvr>
                                      <p:to>
                                        <p:strVal val="visible"/>
                                      </p:to>
                                    </p:set>
                                    <p:animEffect transition="in" filter="box(in)">
                                      <p:cBhvr>
                                        <p:cTn id="44" dur="500"/>
                                        <p:tgtEl>
                                          <p:spTgt spid="30"/>
                                        </p:tgtEl>
                                      </p:cBhvr>
                                    </p:animEffect>
                                  </p:childTnLst>
                                </p:cTn>
                              </p:par>
                              <p:par>
                                <p:cTn id="45" presetID="4" presetClass="entr" presetSubtype="16" fill="hold" nodeType="withEffect">
                                  <p:stCondLst>
                                    <p:cond delay="0"/>
                                  </p:stCondLst>
                                  <p:childTnLst>
                                    <p:set>
                                      <p:cBhvr>
                                        <p:cTn id="46" dur="500" fill="hold">
                                          <p:stCondLst>
                                            <p:cond delay="0"/>
                                          </p:stCondLst>
                                        </p:cTn>
                                        <p:tgtEl>
                                          <p:spTgt spid="31"/>
                                        </p:tgtEl>
                                        <p:attrNameLst>
                                          <p:attrName>style.visibility</p:attrName>
                                        </p:attrNameLst>
                                      </p:cBhvr>
                                      <p:to>
                                        <p:strVal val="visible"/>
                                      </p:to>
                                    </p:set>
                                    <p:animEffect transition="in" filter="box(in)">
                                      <p:cBhvr>
                                        <p:cTn id="47" dur="500"/>
                                        <p:tgtEl>
                                          <p:spTgt spid="31"/>
                                        </p:tgtEl>
                                      </p:cBhvr>
                                    </p:animEffect>
                                  </p:childTnLst>
                                </p:cTn>
                              </p:par>
                              <p:par>
                                <p:cTn id="48" presetID="4" presetClass="entr" presetSubtype="16" fill="hold" nodeType="withEffect">
                                  <p:stCondLst>
                                    <p:cond delay="0"/>
                                  </p:stCondLst>
                                  <p:childTnLst>
                                    <p:set>
                                      <p:cBhvr>
                                        <p:cTn id="49" dur="500" fill="hold">
                                          <p:stCondLst>
                                            <p:cond delay="0"/>
                                          </p:stCondLst>
                                        </p:cTn>
                                        <p:tgtEl>
                                          <p:spTgt spid="32"/>
                                        </p:tgtEl>
                                        <p:attrNameLst>
                                          <p:attrName>style.visibility</p:attrName>
                                        </p:attrNameLst>
                                      </p:cBhvr>
                                      <p:to>
                                        <p:strVal val="visible"/>
                                      </p:to>
                                    </p:set>
                                    <p:animEffect transition="in" filter="box(in)">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linds(horizontal)">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0" grpId="0" bldLvl="0" animBg="1"/>
      <p:bldP spid="28" grpId="0" bldLvl="0" animBg="1"/>
      <p:bldP spid="3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2" name="矩形 1"/>
          <p:cNvSpPr/>
          <p:nvPr/>
        </p:nvSpPr>
        <p:spPr>
          <a:xfrm>
            <a:off x="172085" y="698500"/>
            <a:ext cx="8611870" cy="1390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600" b="1">
                <a:solidFill>
                  <a:schemeClr val="tx1"/>
                </a:solidFill>
                <a:latin typeface="Times New Roman" panose="02020603050405020304" charset="0"/>
                <a:cs typeface="Times New Roman" panose="02020603050405020304" charset="0"/>
              </a:rPr>
              <a:t>23. Where is the text probably from?</a:t>
            </a:r>
          </a:p>
          <a:p>
            <a:pPr algn="l"/>
            <a:r>
              <a:rPr lang="en-US" altLang="zh-CN" sz="2600" b="1">
                <a:solidFill>
                  <a:schemeClr val="tx1"/>
                </a:solidFill>
                <a:latin typeface="Times New Roman" panose="02020603050405020304" charset="0"/>
                <a:cs typeface="Times New Roman" panose="02020603050405020304" charset="0"/>
              </a:rPr>
              <a:t> A. A guidebook.      		  B. An autobiography.   </a:t>
            </a:r>
          </a:p>
          <a:p>
            <a:pPr algn="l"/>
            <a:r>
              <a:rPr lang="en-US" altLang="zh-CN" sz="2600" b="1">
                <a:solidFill>
                  <a:schemeClr val="tx1"/>
                </a:solidFill>
                <a:latin typeface="Times New Roman" panose="02020603050405020304" charset="0"/>
                <a:cs typeface="Times New Roman" panose="02020603050405020304" charset="0"/>
              </a:rPr>
              <a:t> C. A news report.			  D. A book review.</a:t>
            </a:r>
          </a:p>
        </p:txBody>
      </p:sp>
      <p:sp>
        <p:nvSpPr>
          <p:cNvPr id="11" name="矩形 10"/>
          <p:cNvSpPr/>
          <p:nvPr/>
        </p:nvSpPr>
        <p:spPr>
          <a:xfrm>
            <a:off x="172151" y="2215939"/>
            <a:ext cx="7259320" cy="460375"/>
          </a:xfrm>
          <a:prstGeom prst="rect">
            <a:avLst/>
          </a:prstGeom>
          <a:solidFill>
            <a:srgbClr val="4AA44A"/>
          </a:solidFill>
          <a:ln>
            <a:solidFill>
              <a:srgbClr val="4AA44A"/>
            </a:solidFill>
          </a:ln>
        </p:spPr>
        <p:txBody>
          <a:bodyPr wrap="none">
            <a:spAutoFit/>
          </a:bodyPr>
          <a:lstStyle/>
          <a:p>
            <a:pPr marL="342900" indent="-342900" algn="l">
              <a:buFont typeface="Wingdings" panose="05000000000000000000" pitchFamily="2" charset="2"/>
              <a:buChar char="Ø"/>
            </a:pPr>
            <a:r>
              <a:rPr lang="zh-CN" altLang="en-US" sz="2400" b="1" dirty="0">
                <a:sym typeface="+mn-ea"/>
              </a:rPr>
              <a:t>文本出处题，理解语篇结构，了解写作手法与特点</a:t>
            </a:r>
            <a:endParaRPr lang="zh-CN" altLang="en-US" sz="2400" b="1" dirty="0"/>
          </a:p>
        </p:txBody>
      </p:sp>
      <p:sp>
        <p:nvSpPr>
          <p:cNvPr id="5" name="文本框 4"/>
          <p:cNvSpPr txBox="1"/>
          <p:nvPr/>
        </p:nvSpPr>
        <p:spPr>
          <a:xfrm>
            <a:off x="172085" y="2819400"/>
            <a:ext cx="8611870" cy="3969385"/>
          </a:xfrm>
          <a:prstGeom prst="rect">
            <a:avLst/>
          </a:prstGeom>
          <a:solidFill>
            <a:schemeClr val="accent3">
              <a:lumMod val="40000"/>
              <a:lumOff val="60000"/>
            </a:schemeClr>
          </a:solidFill>
        </p:spPr>
        <p:txBody>
          <a:bodyPr wrap="square" rtlCol="0">
            <a:spAutoFit/>
          </a:bodyPr>
          <a:lstStyle/>
          <a:p>
            <a:r>
              <a:rPr lang="en-US" altLang="zh-CN" sz="2800" b="1">
                <a:solidFill>
                  <a:schemeClr val="tx1"/>
                </a:solidFill>
                <a:latin typeface="Times New Roman" panose="02020603050405020304" charset="0"/>
              </a:rPr>
              <a:t>▪</a:t>
            </a:r>
            <a:r>
              <a:rPr lang="en-US" altLang="zh-CN" sz="2800" b="1">
                <a:solidFill>
                  <a:schemeClr val="tx1"/>
                </a:solidFill>
              </a:rPr>
              <a:t>guidebook: a book which </a:t>
            </a:r>
            <a:r>
              <a:rPr lang="en-US" altLang="zh-CN" sz="2800" b="1">
                <a:solidFill>
                  <a:srgbClr val="C00000"/>
                </a:solidFill>
              </a:rPr>
              <a:t>gives information for visitors</a:t>
            </a:r>
            <a:r>
              <a:rPr lang="en-US" altLang="zh-CN" sz="2800" b="1">
                <a:solidFill>
                  <a:schemeClr val="tx1"/>
                </a:solidFill>
              </a:rPr>
              <a:t> </a:t>
            </a:r>
          </a:p>
          <a:p>
            <a:r>
              <a:rPr lang="en-US" altLang="zh-CN" sz="2800" b="1">
                <a:solidFill>
                  <a:schemeClr val="tx1"/>
                </a:solidFill>
              </a:rPr>
              <a:t>                         about a place, such as a city or country</a:t>
            </a:r>
          </a:p>
          <a:p>
            <a:r>
              <a:rPr lang="en-US" altLang="zh-CN" sz="2800" b="1">
                <a:latin typeface="Times New Roman" panose="02020603050405020304" charset="0"/>
                <a:sym typeface="+mn-ea"/>
              </a:rPr>
              <a:t>▪</a:t>
            </a:r>
            <a:r>
              <a:rPr lang="en-US" altLang="zh-CN" sz="2800" b="1">
                <a:latin typeface="Calibri" panose="020F0502020204030204" charset="0"/>
                <a:cs typeface="Calibri" panose="020F0502020204030204" charset="0"/>
                <a:sym typeface="+mn-ea"/>
              </a:rPr>
              <a:t>book review: </a:t>
            </a:r>
            <a:r>
              <a:rPr lang="en-US" altLang="zh-CN" sz="2800" b="1">
                <a:solidFill>
                  <a:schemeClr val="tx1"/>
                </a:solidFill>
                <a:latin typeface="Calibri" panose="020F0502020204030204" charset="0"/>
                <a:cs typeface="Calibri" panose="020F0502020204030204" charset="0"/>
              </a:rPr>
              <a:t> a piece of article that </a:t>
            </a:r>
            <a:r>
              <a:rPr lang="en-US" altLang="zh-CN" sz="2800" b="1">
                <a:solidFill>
                  <a:srgbClr val="C00000"/>
                </a:solidFill>
                <a:latin typeface="Calibri" panose="020F0502020204030204" charset="0"/>
                <a:cs typeface="Calibri" panose="020F0502020204030204" charset="0"/>
              </a:rPr>
              <a:t>goes through the </a:t>
            </a:r>
          </a:p>
          <a:p>
            <a:r>
              <a:rPr lang="en-US" altLang="zh-CN" sz="2800" b="1">
                <a:solidFill>
                  <a:srgbClr val="C00000"/>
                </a:solidFill>
                <a:latin typeface="Calibri" panose="020F0502020204030204" charset="0"/>
                <a:cs typeface="Calibri" panose="020F0502020204030204" charset="0"/>
              </a:rPr>
              <a:t>                               content and form of a book</a:t>
            </a:r>
            <a:r>
              <a:rPr lang="en-US" altLang="zh-CN" sz="2800" b="1">
                <a:solidFill>
                  <a:schemeClr val="tx1"/>
                </a:solidFill>
                <a:latin typeface="Calibri" panose="020F0502020204030204" charset="0"/>
                <a:cs typeface="Calibri" panose="020F0502020204030204" charset="0"/>
              </a:rPr>
              <a:t>, usually </a:t>
            </a:r>
          </a:p>
          <a:p>
            <a:r>
              <a:rPr lang="en-US" altLang="zh-CN" sz="2800" b="1">
                <a:solidFill>
                  <a:schemeClr val="tx1"/>
                </a:solidFill>
                <a:latin typeface="Calibri" panose="020F0502020204030204" charset="0"/>
                <a:cs typeface="Calibri" panose="020F0502020204030204" charset="0"/>
              </a:rPr>
              <a:t>                               with the author's own opinions.</a:t>
            </a:r>
          </a:p>
          <a:p>
            <a:r>
              <a:rPr lang="en-US" altLang="zh-CN" sz="2400" b="1">
                <a:latin typeface="Times New Roman" panose="02020603050405020304" charset="0"/>
                <a:sym typeface="+mn-ea"/>
              </a:rPr>
              <a:t>▪</a:t>
            </a:r>
            <a:r>
              <a:rPr lang="en-US" altLang="zh-CN" sz="2800" b="1">
                <a:latin typeface="Calibri" panose="020F0502020204030204" charset="0"/>
                <a:cs typeface="Calibri" panose="020F0502020204030204" charset="0"/>
                <a:sym typeface="+mn-ea"/>
              </a:rPr>
              <a:t>news report: an article that </a:t>
            </a:r>
            <a:r>
              <a:rPr lang="en-US" altLang="zh-CN" sz="2800" b="1">
                <a:solidFill>
                  <a:srgbClr val="C00000"/>
                </a:solidFill>
                <a:latin typeface="Calibri" panose="020F0502020204030204" charset="0"/>
                <a:cs typeface="Calibri" panose="020F0502020204030204" charset="0"/>
                <a:sym typeface="+mn-ea"/>
              </a:rPr>
              <a:t>tells something that has </a:t>
            </a:r>
          </a:p>
          <a:p>
            <a:r>
              <a:rPr lang="en-US" altLang="zh-CN" sz="2800" b="1">
                <a:solidFill>
                  <a:srgbClr val="C00000"/>
                </a:solidFill>
                <a:latin typeface="Calibri" panose="020F0502020204030204" charset="0"/>
                <a:cs typeface="Calibri" panose="020F0502020204030204" charset="0"/>
                <a:sym typeface="+mn-ea"/>
              </a:rPr>
              <a:t>                            happened recently</a:t>
            </a:r>
            <a:r>
              <a:rPr lang="en-US" altLang="zh-CN" sz="2800" b="1">
                <a:latin typeface="Calibri" panose="020F0502020204030204" charset="0"/>
                <a:cs typeface="Calibri" panose="020F0502020204030204" charset="0"/>
                <a:sym typeface="+mn-ea"/>
              </a:rPr>
              <a:t> (B</a:t>
            </a:r>
            <a:r>
              <a:rPr lang="zh-CN" altLang="en-US" sz="2800" b="1">
                <a:latin typeface="Calibri" panose="020F0502020204030204" charset="0"/>
                <a:cs typeface="Calibri" panose="020F0502020204030204" charset="0"/>
                <a:sym typeface="+mn-ea"/>
              </a:rPr>
              <a:t>篇</a:t>
            </a:r>
            <a:r>
              <a:rPr lang="en-US" altLang="zh-CN" sz="2800" b="1">
                <a:latin typeface="Calibri" panose="020F0502020204030204" charset="0"/>
                <a:cs typeface="Calibri" panose="020F0502020204030204" charset="0"/>
                <a:sym typeface="+mn-ea"/>
              </a:rPr>
              <a:t>)</a:t>
            </a:r>
          </a:p>
          <a:p>
            <a:r>
              <a:rPr lang="en-US" altLang="zh-CN" sz="2800" b="1">
                <a:latin typeface="Times New Roman" panose="02020603050405020304" charset="0"/>
                <a:sym typeface="+mn-ea"/>
              </a:rPr>
              <a:t>▪</a:t>
            </a:r>
            <a:r>
              <a:rPr lang="en-US" altLang="zh-CN" sz="2800" b="1">
                <a:latin typeface="Calibri" panose="020F0502020204030204" charset="0"/>
                <a:cs typeface="Calibri" panose="020F0502020204030204" charset="0"/>
                <a:sym typeface="+mn-ea"/>
              </a:rPr>
              <a:t>autobiography: a book in which </a:t>
            </a:r>
            <a:r>
              <a:rPr lang="en-US" altLang="zh-CN" sz="2800" b="1">
                <a:solidFill>
                  <a:srgbClr val="C00000"/>
                </a:solidFill>
                <a:latin typeface="Calibri" panose="020F0502020204030204" charset="0"/>
                <a:cs typeface="Calibri" panose="020F0502020204030204" charset="0"/>
                <a:sym typeface="+mn-ea"/>
              </a:rPr>
              <a:t>someone writes about </a:t>
            </a:r>
          </a:p>
          <a:p>
            <a:r>
              <a:rPr lang="en-US" altLang="zh-CN" sz="2800" b="1">
                <a:solidFill>
                  <a:srgbClr val="C00000"/>
                </a:solidFill>
                <a:latin typeface="Calibri" panose="020F0502020204030204" charset="0"/>
                <a:cs typeface="Calibri" panose="020F0502020204030204" charset="0"/>
                <a:sym typeface="+mn-ea"/>
              </a:rPr>
              <a:t>                                 their own life</a:t>
            </a:r>
          </a:p>
        </p:txBody>
      </p:sp>
      <p:sp>
        <p:nvSpPr>
          <p:cNvPr id="6" name="圆角矩形标注 5"/>
          <p:cNvSpPr/>
          <p:nvPr/>
        </p:nvSpPr>
        <p:spPr>
          <a:xfrm>
            <a:off x="3147060" y="4555490"/>
            <a:ext cx="5112385" cy="1420495"/>
          </a:xfrm>
          <a:prstGeom prst="wedgeRoundRectCallout">
            <a:avLst>
              <a:gd name="adj1" fmla="val -68333"/>
              <a:gd name="adj2" fmla="val 42713"/>
              <a:gd name="adj3" fmla="val 16667"/>
            </a:avLst>
          </a:prstGeom>
          <a:gradFill>
            <a:gsLst>
              <a:gs pos="100000">
                <a:srgbClr val="FECF40"/>
              </a:gs>
              <a:gs pos="100000">
                <a:srgbClr val="846C2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tx1"/>
                </a:solidFill>
                <a:latin typeface="Calibri" panose="020F0502020204030204" charset="0"/>
                <a:cs typeface="Calibri" panose="020F0502020204030204" charset="0"/>
              </a:rPr>
              <a:t>What's the difference between an </a:t>
            </a:r>
            <a:r>
              <a:rPr lang="en-US" altLang="zh-CN" sz="2800" b="1" u="sng">
                <a:solidFill>
                  <a:schemeClr val="tx1"/>
                </a:solidFill>
                <a:latin typeface="Calibri" panose="020F0502020204030204" charset="0"/>
                <a:cs typeface="Calibri" panose="020F0502020204030204" charset="0"/>
              </a:rPr>
              <a:t>autobiography</a:t>
            </a:r>
            <a:r>
              <a:rPr lang="en-US" altLang="zh-CN" sz="2800" b="1">
                <a:solidFill>
                  <a:schemeClr val="tx1"/>
                </a:solidFill>
                <a:latin typeface="Calibri" panose="020F0502020204030204" charset="0"/>
                <a:cs typeface="Calibri" panose="020F0502020204030204" charset="0"/>
              </a:rPr>
              <a:t> and a </a:t>
            </a:r>
            <a:r>
              <a:rPr lang="en-US" altLang="zh-CN" sz="2800" b="1" u="sng">
                <a:solidFill>
                  <a:schemeClr val="tx1"/>
                </a:solidFill>
                <a:latin typeface="Calibri" panose="020F0502020204030204" charset="0"/>
                <a:cs typeface="Calibri" panose="020F0502020204030204" charset="0"/>
              </a:rPr>
              <a:t>biography</a:t>
            </a:r>
            <a:r>
              <a:rPr lang="en-US" altLang="zh-CN" sz="2800" b="1">
                <a:solidFill>
                  <a:schemeClr val="tx1"/>
                </a:solidFill>
                <a:latin typeface="Calibri" panose="020F0502020204030204" charset="0"/>
                <a:cs typeface="Calibri" panose="020F050202020403020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500"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500"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bldLvl="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5" name="文本框 4"/>
          <p:cNvSpPr txBox="1"/>
          <p:nvPr/>
        </p:nvSpPr>
        <p:spPr>
          <a:xfrm>
            <a:off x="189230" y="723900"/>
            <a:ext cx="8611870" cy="5805805"/>
          </a:xfrm>
          <a:prstGeom prst="rect">
            <a:avLst/>
          </a:prstGeom>
          <a:solidFill>
            <a:schemeClr val="accent3">
              <a:lumMod val="60000"/>
              <a:lumOff val="40000"/>
            </a:schemeClr>
          </a:solidFill>
        </p:spPr>
        <p:txBody>
          <a:bodyPr wrap="square" rtlCol="0">
            <a:spAutoFit/>
          </a:bodyPr>
          <a:lstStyle/>
          <a:p>
            <a:r>
              <a:rPr lang="en-US" altLang="zh-CN" sz="2800" b="1">
                <a:solidFill>
                  <a:schemeClr val="tx1"/>
                </a:solidFill>
              </a:rPr>
              <a:t>    </a:t>
            </a:r>
            <a:r>
              <a:rPr lang="zh-CN" altLang="en-US" sz="2400" b="1">
                <a:solidFill>
                  <a:schemeClr val="tx1"/>
                </a:solidFill>
              </a:rPr>
              <a:t>这是浙江实行新高考后，第一次在阅读理解中考查</a:t>
            </a:r>
            <a:r>
              <a:rPr lang="zh-CN" altLang="en-US" sz="2400" b="1" u="sng">
                <a:solidFill>
                  <a:srgbClr val="C00000"/>
                </a:solidFill>
              </a:rPr>
              <a:t>文本出处题</a:t>
            </a:r>
            <a:r>
              <a:rPr lang="zh-CN" altLang="en-US" sz="2400" b="1">
                <a:solidFill>
                  <a:schemeClr val="tx1"/>
                </a:solidFill>
              </a:rPr>
              <a:t>（全国卷，尤其是</a:t>
            </a:r>
            <a:r>
              <a:rPr lang="en-US" altLang="zh-CN" sz="2400" b="1">
                <a:solidFill>
                  <a:schemeClr val="tx1"/>
                </a:solidFill>
              </a:rPr>
              <a:t>III</a:t>
            </a:r>
            <a:r>
              <a:rPr lang="zh-CN" altLang="en-US" sz="2400" b="1">
                <a:solidFill>
                  <a:schemeClr val="tx1"/>
                </a:solidFill>
              </a:rPr>
              <a:t>卷，基本每年都会考查）。这向我们传递了一些信息：</a:t>
            </a:r>
          </a:p>
          <a:p>
            <a:pPr fontAlgn="auto">
              <a:lnSpc>
                <a:spcPts val="1880"/>
              </a:lnSpc>
            </a:pPr>
            <a:endParaRPr lang="zh-CN" altLang="en-US" sz="2400" b="1">
              <a:solidFill>
                <a:schemeClr val="tx1"/>
              </a:solidFill>
            </a:endParaRPr>
          </a:p>
          <a:p>
            <a:r>
              <a:rPr lang="zh-CN" altLang="en-US" sz="2400" b="1">
                <a:solidFill>
                  <a:schemeClr val="tx1"/>
                </a:solidFill>
              </a:rPr>
              <a:t>    </a:t>
            </a:r>
            <a:r>
              <a:rPr lang="en-US" altLang="zh-CN" sz="2400" b="1">
                <a:solidFill>
                  <a:schemeClr val="tx1"/>
                </a:solidFill>
              </a:rPr>
              <a:t>1. “</a:t>
            </a:r>
            <a:r>
              <a:rPr lang="zh-CN" altLang="en-US" sz="2400" b="1">
                <a:solidFill>
                  <a:schemeClr val="tx1"/>
                </a:solidFill>
              </a:rPr>
              <a:t>语篇类型</a:t>
            </a:r>
            <a:r>
              <a:rPr lang="en-US" altLang="zh-CN" sz="2400" b="1">
                <a:solidFill>
                  <a:schemeClr val="tx1"/>
                </a:solidFill>
              </a:rPr>
              <a:t>”</a:t>
            </a:r>
            <a:r>
              <a:rPr lang="zh-CN" altLang="en-US" sz="2400" b="1">
                <a:solidFill>
                  <a:schemeClr val="tx1"/>
                </a:solidFill>
              </a:rPr>
              <a:t>是</a:t>
            </a:r>
            <a:r>
              <a:rPr lang="en-US" altLang="zh-CN" sz="2400" b="1">
                <a:solidFill>
                  <a:schemeClr val="tx1"/>
                </a:solidFill>
              </a:rPr>
              <a:t>2017</a:t>
            </a:r>
            <a:r>
              <a:rPr lang="zh-CN" altLang="en-US" sz="2400" b="1">
                <a:solidFill>
                  <a:schemeClr val="tx1"/>
                </a:solidFill>
              </a:rPr>
              <a:t>版《课程标准》新增的内容，其</a:t>
            </a:r>
            <a:r>
              <a:rPr lang="en-US" altLang="zh-CN" sz="2400" b="1">
                <a:solidFill>
                  <a:schemeClr val="tx1"/>
                </a:solidFill>
              </a:rPr>
              <a:t>(p.17)</a:t>
            </a:r>
            <a:r>
              <a:rPr lang="zh-CN" altLang="en-US" sz="2400" b="1">
                <a:solidFill>
                  <a:schemeClr val="tx1"/>
                </a:solidFill>
              </a:rPr>
              <a:t>指出：接触和学习不同类型的语篇，</a:t>
            </a:r>
            <a:r>
              <a:rPr lang="zh-CN" altLang="en-US" sz="2400" b="1">
                <a:solidFill>
                  <a:srgbClr val="C00000"/>
                </a:solidFill>
              </a:rPr>
              <a:t>熟悉生活中常见的语篇形式，把握不同语篇的特定结构、文体特征和表达方式</a:t>
            </a:r>
            <a:r>
              <a:rPr lang="zh-CN" altLang="en-US" sz="2400" b="1">
                <a:solidFill>
                  <a:schemeClr val="tx1"/>
                </a:solidFill>
              </a:rPr>
              <a:t>，不仅有助于学生加深对语篇意义的理解，还有助于他们使用不同类型的语篇进行有效的表达与交流。</a:t>
            </a:r>
          </a:p>
          <a:p>
            <a:pPr fontAlgn="auto">
              <a:lnSpc>
                <a:spcPts val="1880"/>
              </a:lnSpc>
            </a:pPr>
            <a:endParaRPr lang="zh-CN" altLang="en-US" sz="2400" b="1">
              <a:solidFill>
                <a:schemeClr val="tx1"/>
              </a:solidFill>
            </a:endParaRPr>
          </a:p>
          <a:p>
            <a:r>
              <a:rPr lang="en-US" altLang="zh-CN" sz="2400" b="1">
                <a:solidFill>
                  <a:schemeClr val="tx1"/>
                </a:solidFill>
              </a:rPr>
              <a:t>    2. </a:t>
            </a:r>
            <a:r>
              <a:rPr lang="zh-CN" altLang="en-US" sz="2400" b="1">
                <a:solidFill>
                  <a:schemeClr val="tx1"/>
                </a:solidFill>
              </a:rPr>
              <a:t>浙江卷由教育部考试中心命制，从近几次来看，风格和全国卷有些类似。在平常的教学中，是不是可以</a:t>
            </a:r>
            <a:r>
              <a:rPr lang="zh-CN" altLang="en-US" sz="2400" b="1">
                <a:solidFill>
                  <a:srgbClr val="C00000"/>
                </a:solidFill>
              </a:rPr>
              <a:t>立足浙江卷，参考全国卷，拓宽视野，扩大格局</a:t>
            </a:r>
            <a:r>
              <a:rPr lang="zh-CN" altLang="en-US" sz="2400" b="1">
                <a:solidFill>
                  <a:schemeClr val="tx1"/>
                </a:solidFill>
              </a:rPr>
              <a:t>。（如</a:t>
            </a:r>
            <a:r>
              <a:rPr lang="en-US" altLang="zh-CN" sz="2400" b="1">
                <a:solidFill>
                  <a:schemeClr val="tx1"/>
                </a:solidFill>
              </a:rPr>
              <a:t>2019</a:t>
            </a:r>
            <a:r>
              <a:rPr lang="zh-CN" altLang="en-US" sz="2400" b="1">
                <a:solidFill>
                  <a:schemeClr val="tx1"/>
                </a:solidFill>
              </a:rPr>
              <a:t>年</a:t>
            </a:r>
            <a:r>
              <a:rPr lang="en-US" altLang="zh-CN" sz="2400" b="1">
                <a:solidFill>
                  <a:schemeClr val="tx1"/>
                </a:solidFill>
              </a:rPr>
              <a:t>6</a:t>
            </a:r>
            <a:r>
              <a:rPr lang="zh-CN" altLang="en-US" sz="2400" b="1">
                <a:solidFill>
                  <a:schemeClr val="tx1"/>
                </a:solidFill>
              </a:rPr>
              <a:t>月高考，全国卷和浙江卷都一反常态，完型填空不是</a:t>
            </a:r>
            <a:r>
              <a:rPr lang="en-US" altLang="zh-CN" sz="2400" b="1">
                <a:solidFill>
                  <a:schemeClr val="tx1"/>
                </a:solidFill>
              </a:rPr>
              <a:t>heart-warming</a:t>
            </a:r>
            <a:r>
              <a:rPr lang="zh-CN" altLang="en-US" sz="2400" b="1">
                <a:solidFill>
                  <a:schemeClr val="tx1"/>
                </a:solidFill>
              </a:rPr>
              <a:t>或是</a:t>
            </a:r>
            <a:r>
              <a:rPr lang="en-US" altLang="zh-CN" sz="2400" b="1">
                <a:solidFill>
                  <a:schemeClr val="tx1"/>
                </a:solidFill>
              </a:rPr>
              <a:t>inspiring</a:t>
            </a:r>
            <a:r>
              <a:rPr lang="zh-CN" altLang="en-US" sz="2400" b="1">
                <a:solidFill>
                  <a:schemeClr val="tx1"/>
                </a:solidFill>
              </a:rPr>
              <a:t>的记叙文，而是关注环保的夹叙夹议，甚至是说明文。）</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graphicFrame>
        <p:nvGraphicFramePr>
          <p:cNvPr id="2" name="表格 1"/>
          <p:cNvGraphicFramePr/>
          <p:nvPr/>
        </p:nvGraphicFramePr>
        <p:xfrm>
          <a:off x="594360" y="1020445"/>
          <a:ext cx="7724140" cy="1365885"/>
        </p:xfrm>
        <a:graphic>
          <a:graphicData uri="http://schemas.openxmlformats.org/drawingml/2006/table">
            <a:tbl>
              <a:tblPr firstRow="1" bandRow="1">
                <a:tableStyleId>{5C22544A-7EE6-4342-B048-85BDC9FD1C3A}</a:tableStyleId>
              </a:tblPr>
              <a:tblGrid>
                <a:gridCol w="1607185">
                  <a:extLst>
                    <a:ext uri="{9D8B030D-6E8A-4147-A177-3AD203B41FA5}">
                      <a16:colId xmlns:a16="http://schemas.microsoft.com/office/drawing/2014/main" val="20000"/>
                    </a:ext>
                  </a:extLst>
                </a:gridCol>
                <a:gridCol w="1658620">
                  <a:extLst>
                    <a:ext uri="{9D8B030D-6E8A-4147-A177-3AD203B41FA5}">
                      <a16:colId xmlns:a16="http://schemas.microsoft.com/office/drawing/2014/main" val="20001"/>
                    </a:ext>
                  </a:extLst>
                </a:gridCol>
                <a:gridCol w="2109470">
                  <a:extLst>
                    <a:ext uri="{9D8B030D-6E8A-4147-A177-3AD203B41FA5}">
                      <a16:colId xmlns:a16="http://schemas.microsoft.com/office/drawing/2014/main" val="20002"/>
                    </a:ext>
                  </a:extLst>
                </a:gridCol>
                <a:gridCol w="2348865">
                  <a:extLst>
                    <a:ext uri="{9D8B030D-6E8A-4147-A177-3AD203B41FA5}">
                      <a16:colId xmlns:a16="http://schemas.microsoft.com/office/drawing/2014/main" val="20003"/>
                    </a:ext>
                  </a:extLst>
                </a:gridCol>
              </a:tblGrid>
              <a:tr h="542925">
                <a:tc>
                  <a:txBody>
                    <a:bodyPr/>
                    <a:lstStyle/>
                    <a:p>
                      <a:pPr algn="ctr">
                        <a:buNone/>
                      </a:pPr>
                      <a:r>
                        <a:rPr lang="zh-CN" altLang="en-US" sz="2400" b="1">
                          <a:solidFill>
                            <a:schemeClr val="tx1"/>
                          </a:solidFill>
                          <a:latin typeface="Times New Roman" panose="02020603050405020304" charset="0"/>
                          <a:ea typeface="+mj-ea"/>
                          <a:cs typeface="+mj-lt"/>
                        </a:rPr>
                        <a:t>位置</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词数</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主题语境</a:t>
                      </a:r>
                    </a:p>
                  </a:txBody>
                  <a:tcPr>
                    <a:solidFill>
                      <a:schemeClr val="tx2">
                        <a:lumMod val="20000"/>
                        <a:lumOff val="80000"/>
                      </a:schemeClr>
                    </a:solidFill>
                  </a:tcPr>
                </a:tc>
                <a:tc>
                  <a:txBody>
                    <a:bodyPr/>
                    <a:lstStyle/>
                    <a:p>
                      <a:pPr algn="ctr">
                        <a:buNone/>
                      </a:pPr>
                      <a:r>
                        <a:rPr lang="zh-CN" altLang="en-US" sz="2400" b="1">
                          <a:solidFill>
                            <a:schemeClr val="tx1"/>
                          </a:solidFill>
                          <a:latin typeface="Times New Roman" panose="02020603050405020304" charset="0"/>
                          <a:ea typeface="+mj-ea"/>
                          <a:cs typeface="+mj-lt"/>
                        </a:rPr>
                        <a:t>语篇类型</a:t>
                      </a:r>
                    </a:p>
                  </a:txBody>
                  <a:tcPr>
                    <a:solidFill>
                      <a:schemeClr val="tx2">
                        <a:lumMod val="20000"/>
                        <a:lumOff val="80000"/>
                      </a:schemeClr>
                    </a:solidFill>
                  </a:tcPr>
                </a:tc>
                <a:extLst>
                  <a:ext uri="{0D108BD9-81ED-4DB2-BD59-A6C34878D82A}">
                    <a16:rowId xmlns:a16="http://schemas.microsoft.com/office/drawing/2014/main" val="10000"/>
                  </a:ext>
                </a:extLst>
              </a:tr>
              <a:tr h="457200">
                <a:tc>
                  <a:txBody>
                    <a:bodyPr/>
                    <a:lstStyle/>
                    <a:p>
                      <a:pPr algn="ctr">
                        <a:buNone/>
                      </a:pPr>
                      <a:r>
                        <a:rPr lang="en-US" altLang="zh-CN" sz="2400" b="1">
                          <a:latin typeface="Times New Roman" panose="02020603050405020304" charset="0"/>
                          <a:ea typeface="+mj-ea"/>
                          <a:cs typeface="Times New Roman" panose="02020603050405020304" charset="0"/>
                        </a:rPr>
                        <a:t>B</a:t>
                      </a:r>
                      <a:r>
                        <a:rPr lang="zh-CN" altLang="en-US" sz="2400" b="1">
                          <a:latin typeface="Times New Roman" panose="02020603050405020304" charset="0"/>
                          <a:ea typeface="+mj-ea"/>
                          <a:cs typeface="Times New Roman" panose="02020603050405020304" charset="0"/>
                        </a:rPr>
                        <a:t>篇</a:t>
                      </a:r>
                    </a:p>
                  </a:txBody>
                  <a:tcPr/>
                </a:tc>
                <a:tc>
                  <a:txBody>
                    <a:bodyPr/>
                    <a:lstStyle/>
                    <a:p>
                      <a:pPr algn="ctr">
                        <a:buNone/>
                      </a:pPr>
                      <a:r>
                        <a:rPr lang="en-US" altLang="zh-CN" sz="2400" b="1">
                          <a:latin typeface="Times New Roman" panose="02020603050405020304" charset="0"/>
                          <a:ea typeface="+mj-ea"/>
                          <a:cs typeface="Times New Roman" panose="02020603050405020304" charset="0"/>
                        </a:rPr>
                        <a:t>333</a:t>
                      </a:r>
                    </a:p>
                  </a:txBody>
                  <a:tcPr/>
                </a:tc>
                <a:tc>
                  <a:txBody>
                    <a:bodyPr/>
                    <a:lstStyle/>
                    <a:p>
                      <a:pPr algn="ctr">
                        <a:buNone/>
                      </a:pPr>
                      <a:r>
                        <a:rPr lang="zh-CN" altLang="en-US" sz="2400" b="1">
                          <a:latin typeface="Times New Roman" panose="02020603050405020304" charset="0"/>
                          <a:ea typeface="+mj-ea"/>
                          <a:cs typeface="Times New Roman" panose="02020603050405020304" charset="0"/>
                        </a:rPr>
                        <a:t>人与自然</a:t>
                      </a:r>
                    </a:p>
                    <a:p>
                      <a:pPr algn="ctr">
                        <a:buNone/>
                      </a:pPr>
                      <a:r>
                        <a:rPr lang="zh-CN" altLang="en-US" sz="2400" b="1">
                          <a:latin typeface="Times New Roman" panose="02020603050405020304" charset="0"/>
                          <a:ea typeface="+mj-ea"/>
                          <a:cs typeface="Times New Roman" panose="02020603050405020304" charset="0"/>
                        </a:rPr>
                        <a:t>（人与环境）</a:t>
                      </a:r>
                    </a:p>
                  </a:txBody>
                  <a:tcPr/>
                </a:tc>
                <a:tc>
                  <a:txBody>
                    <a:bodyPr/>
                    <a:lstStyle/>
                    <a:p>
                      <a:pPr algn="ctr">
                        <a:buNone/>
                      </a:pPr>
                      <a:r>
                        <a:rPr lang="zh-CN" altLang="en-US" sz="2400" b="1">
                          <a:latin typeface="Times New Roman" panose="02020603050405020304" charset="0"/>
                          <a:ea typeface="+mj-ea"/>
                          <a:cs typeface="Times New Roman" panose="02020603050405020304" charset="0"/>
                        </a:rPr>
                        <a:t>说明文</a:t>
                      </a:r>
                    </a:p>
                    <a:p>
                      <a:pPr algn="ctr">
                        <a:buNone/>
                      </a:pPr>
                      <a:r>
                        <a:rPr lang="zh-CN" altLang="en-US" sz="2400" b="1">
                          <a:latin typeface="Times New Roman" panose="02020603050405020304" charset="0"/>
                          <a:ea typeface="+mj-ea"/>
                          <a:cs typeface="Times New Roman" panose="02020603050405020304" charset="0"/>
                        </a:rPr>
                        <a:t>（新闻报道）</a:t>
                      </a:r>
                    </a:p>
                  </a:txBody>
                  <a:tcPr/>
                </a:tc>
                <a:extLst>
                  <a:ext uri="{0D108BD9-81ED-4DB2-BD59-A6C34878D82A}">
                    <a16:rowId xmlns:a16="http://schemas.microsoft.com/office/drawing/2014/main" val="10001"/>
                  </a:ext>
                </a:extLst>
              </a:tr>
            </a:tbl>
          </a:graphicData>
        </a:graphic>
      </p:graphicFrame>
      <p:sp>
        <p:nvSpPr>
          <p:cNvPr id="3" name="矩形 2"/>
          <p:cNvSpPr/>
          <p:nvPr/>
        </p:nvSpPr>
        <p:spPr>
          <a:xfrm>
            <a:off x="453390" y="2790825"/>
            <a:ext cx="8236585" cy="25565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10000"/>
              </a:lnSpc>
            </a:pPr>
            <a:r>
              <a:rPr lang="en-US" altLang="zh-CN" sz="2900">
                <a:solidFill>
                  <a:schemeClr val="tx1"/>
                </a:solidFill>
                <a:latin typeface="Times New Roman" panose="02020603050405020304" charset="0"/>
                <a:cs typeface="Times New Roman" panose="02020603050405020304" charset="0"/>
              </a:rPr>
              <a:t>      </a:t>
            </a:r>
          </a:p>
          <a:p>
            <a:pPr algn="l" fontAlgn="auto">
              <a:lnSpc>
                <a:spcPct val="110000"/>
              </a:lnSpc>
            </a:pPr>
            <a:r>
              <a:rPr lang="en-US" altLang="zh-CN" sz="2900">
                <a:solidFill>
                  <a:schemeClr val="tx1"/>
                </a:solidFill>
                <a:latin typeface="Times New Roman" panose="02020603050405020304" charset="0"/>
                <a:cs typeface="Times New Roman" panose="02020603050405020304" charset="0"/>
              </a:rPr>
              <a:t>      B</a:t>
            </a:r>
            <a:r>
              <a:rPr lang="zh-CN" altLang="en-US" sz="2800" b="1">
                <a:solidFill>
                  <a:schemeClr val="tx1"/>
                </a:solidFill>
                <a:latin typeface="Times New Roman" panose="02020603050405020304" charset="0"/>
                <a:cs typeface="Times New Roman" panose="02020603050405020304" charset="0"/>
              </a:rPr>
              <a:t>篇是一篇典型的新闻报道，与环保有关</a:t>
            </a:r>
            <a:r>
              <a:rPr lang="zh-CN" altLang="en-US" sz="2800" b="1">
                <a:solidFill>
                  <a:schemeClr val="tx1"/>
                </a:solidFill>
                <a:latin typeface="Times New Roman" panose="02020603050405020304" charset="0"/>
                <a:ea typeface="Lingoes Unicode" panose="020B0604020202020204" charset="-122"/>
                <a:cs typeface="Times New Roman" panose="02020603050405020304" charset="0"/>
              </a:rPr>
              <a:t>。威斯康星洲的密尔沃基市用奶酪盐水代替岩盐来除去冬天道路上的冰，而且此种做法一举两得。</a:t>
            </a:r>
          </a:p>
          <a:p>
            <a:pPr algn="l" fontAlgn="auto">
              <a:lnSpc>
                <a:spcPct val="110000"/>
              </a:lnSpc>
            </a:pPr>
            <a:r>
              <a:rPr lang="zh-CN" altLang="en-US" sz="2800" b="1">
                <a:solidFill>
                  <a:schemeClr val="tx1"/>
                </a:solidFill>
                <a:latin typeface="Times New Roman" panose="02020603050405020304" charset="0"/>
                <a:ea typeface="Lingoes Unicode" panose="020B0604020202020204" charset="-122"/>
                <a:cs typeface="Times New Roman" panose="02020603050405020304" charset="0"/>
              </a:rPr>
              <a:t>      </a:t>
            </a:r>
            <a:r>
              <a:rPr lang="zh-CN" altLang="en-US" sz="2800" b="1" dirty="0">
                <a:solidFill>
                  <a:schemeClr val="tx1"/>
                </a:solidFill>
                <a:sym typeface="+mn-ea"/>
              </a:rPr>
              <a:t>阅读此类文章有助于提升学生分析和解决问题的能力、培养学生的批判性思维。</a:t>
            </a:r>
            <a:endParaRPr lang="zh-CN" altLang="en-US" sz="2800" b="1">
              <a:solidFill>
                <a:schemeClr val="tx1"/>
              </a:solidFill>
              <a:latin typeface="Times New Roman" panose="02020603050405020304" charset="0"/>
              <a:ea typeface="Lingoes Unicode" panose="020B0604020202020204" charset="-122"/>
              <a:cs typeface="Times New Roman" panose="02020603050405020304" charset="0"/>
            </a:endParaRPr>
          </a:p>
          <a:p>
            <a:pPr algn="l" fontAlgn="auto">
              <a:lnSpc>
                <a:spcPct val="110000"/>
              </a:lnSpc>
            </a:pPr>
            <a:r>
              <a:rPr lang="en-US" altLang="zh-CN" sz="2800" b="1">
                <a:solidFill>
                  <a:schemeClr val="tx1"/>
                </a:solidFill>
                <a:latin typeface="Times New Roman" panose="02020603050405020304" charset="0"/>
                <a:ea typeface="Lingoes Unicode" panose="020B0604020202020204" charset="-122"/>
                <a:cs typeface="Times New Roman" panose="0202060305040502030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350" y="-15240"/>
            <a:ext cx="3042920" cy="50165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anose="020B0503020204020204" charset="-122"/>
                <a:ea typeface="微软雅黑" panose="020B0503020204020204" charset="-122"/>
                <a:cs typeface="Impact" panose="020B0806030902050204" charset="0"/>
              </a:rPr>
              <a:t>第一节：阅读理解</a:t>
            </a:r>
            <a:r>
              <a:rPr lang="en-US" altLang="zh-CN" sz="3200" b="1">
                <a:solidFill>
                  <a:schemeClr val="tx1"/>
                </a:solidFill>
                <a:latin typeface="Impact" panose="020B0806030902050204" charset="0"/>
                <a:cs typeface="Impact" panose="020B0806030902050204" charset="0"/>
              </a:rPr>
              <a:t> </a:t>
            </a:r>
          </a:p>
        </p:txBody>
      </p:sp>
      <p:sp>
        <p:nvSpPr>
          <p:cNvPr id="4" name="文本框 3"/>
          <p:cNvSpPr txBox="1"/>
          <p:nvPr/>
        </p:nvSpPr>
        <p:spPr>
          <a:xfrm>
            <a:off x="1532255" y="526415"/>
            <a:ext cx="7494905" cy="6031230"/>
          </a:xfrm>
          <a:prstGeom prst="rect">
            <a:avLst/>
          </a:prstGeom>
          <a:noFill/>
        </p:spPr>
        <p:txBody>
          <a:bodyPr wrap="square" rtlCol="0" anchor="t">
            <a:spAutoFit/>
          </a:bodyPr>
          <a:lstStyle/>
          <a:p>
            <a:r>
              <a:rPr lang="en-US">
                <a:solidFill>
                  <a:schemeClr val="tx1"/>
                </a:solidFill>
                <a:uFillTx/>
                <a:latin typeface="Times New Roman" panose="02020603050405020304" charset="0"/>
                <a:ea typeface="Gulim" panose="020B0600000101010101" charset="-127"/>
                <a:cs typeface="Times New Roman" panose="02020603050405020304" charset="0"/>
              </a:rPr>
              <a:t>     </a:t>
            </a:r>
            <a:r>
              <a:rPr lang="en-US" sz="1650">
                <a:solidFill>
                  <a:schemeClr val="tx1"/>
                </a:solidFill>
                <a:uFillTx/>
                <a:latin typeface="Times New Roman" panose="02020603050405020304" charset="0"/>
                <a:ea typeface="Gulim" panose="020B0600000101010101" charset="-127"/>
                <a:cs typeface="Times New Roman" panose="02020603050405020304" charset="0"/>
              </a:rPr>
              <a:t> </a:t>
            </a:r>
            <a:r>
              <a:rPr sz="1600">
                <a:solidFill>
                  <a:schemeClr val="tx1"/>
                </a:solidFill>
                <a:uFillTx/>
                <a:latin typeface="Times New Roman" panose="02020603050405020304" charset="0"/>
                <a:ea typeface="Gulim" panose="020B0600000101010101" charset="-127"/>
                <a:cs typeface="Times New Roman" panose="02020603050405020304" charset="0"/>
              </a:rPr>
              <a:t>Milwaukee, Wisconsin, is road testing a new way to keep winter roads ice-free - by spreading on them cheese brine, the salty liquid used to make soft cheeses, like mozzarella.</a:t>
            </a:r>
          </a:p>
          <a:p>
            <a:r>
              <a:rPr sz="1600">
                <a:solidFill>
                  <a:schemeClr val="tx1"/>
                </a:solidFill>
                <a:uFillTx/>
                <a:latin typeface="Times New Roman" panose="02020603050405020304" charset="0"/>
                <a:ea typeface="Gulim" panose="020B0600000101010101" charset="-127"/>
                <a:cs typeface="Times New Roman" panose="02020603050405020304" charset="0"/>
              </a:rPr>
              <a:t>      Wisconsin. also called “America’s Dairyland,” is famous for its cheese. The state produced 2.8 billion pounds of cheese last year! As a result, there was a lot of leftover cheese brine. Disposing of (</a:t>
            </a:r>
            <a:r>
              <a:rPr lang="zh-CN" sz="1600">
                <a:solidFill>
                  <a:schemeClr val="tx1"/>
                </a:solidFill>
                <a:uFillTx/>
                <a:latin typeface="Times New Roman" panose="02020603050405020304" charset="0"/>
                <a:ea typeface="宋体" panose="02010600030101010101" pitchFamily="2" charset="-122"/>
                <a:cs typeface="Times New Roman" panose="02020603050405020304" charset="0"/>
              </a:rPr>
              <a:t>处置</a:t>
            </a:r>
            <a:r>
              <a:rPr sz="1600">
                <a:solidFill>
                  <a:schemeClr val="tx1"/>
                </a:solidFill>
                <a:uFillTx/>
                <a:latin typeface="Times New Roman" panose="02020603050405020304" charset="0"/>
                <a:ea typeface="Gulim" panose="020B0600000101010101" charset="-127"/>
                <a:cs typeface="Times New Roman" panose="02020603050405020304" charset="0"/>
              </a:rPr>
              <a:t>) the brine can be expensive. So what should cheese makers do with the waste?</a:t>
            </a:r>
          </a:p>
          <a:p>
            <a:r>
              <a:rPr sz="1600">
                <a:solidFill>
                  <a:schemeClr val="tx1"/>
                </a:solidFill>
                <a:uFillTx/>
                <a:latin typeface="Times New Roman" panose="02020603050405020304" charset="0"/>
                <a:ea typeface="Gulim" panose="020B0600000101010101" charset="-127"/>
                <a:cs typeface="Times New Roman" panose="02020603050405020304" charset="0"/>
              </a:rPr>
              <a:t>      Normally, towns use rock salt to de-ice streets. The salt lowers water’s freezing point, causing ice to melt (</a:t>
            </a:r>
            <a:r>
              <a:rPr lang="zh-CN" sz="1600">
                <a:solidFill>
                  <a:schemeClr val="tx1"/>
                </a:solidFill>
                <a:uFillTx/>
                <a:latin typeface="Times New Roman" panose="02020603050405020304" charset="0"/>
                <a:ea typeface="宋体" panose="02010600030101010101" pitchFamily="2" charset="-122"/>
                <a:cs typeface="Times New Roman" panose="02020603050405020304" charset="0"/>
              </a:rPr>
              <a:t>融化</a:t>
            </a:r>
            <a:r>
              <a:rPr sz="1600">
                <a:solidFill>
                  <a:schemeClr val="tx1"/>
                </a:solidFill>
                <a:uFillTx/>
                <a:latin typeface="Times New Roman" panose="02020603050405020304" charset="0"/>
                <a:ea typeface="Gulim" panose="020B0600000101010101" charset="-127"/>
                <a:cs typeface="Times New Roman" panose="02020603050405020304" charset="0"/>
              </a:rPr>
              <a:t>). But using cheese brine could help both cheese producers and cities save money, while keeping roads safe. Cheese brine has salt in it, which, like the rock salt, helps lower water’s freezing point.</a:t>
            </a:r>
          </a:p>
          <a:p>
            <a:r>
              <a:rPr sz="1600">
                <a:solidFill>
                  <a:schemeClr val="tx1"/>
                </a:solidFill>
                <a:uFillTx/>
                <a:latin typeface="Times New Roman" panose="02020603050405020304" charset="0"/>
                <a:ea typeface="Gulim" panose="020B0600000101010101" charset="-127"/>
                <a:cs typeface="Times New Roman" panose="02020603050405020304" charset="0"/>
              </a:rPr>
              <a:t>      In addition to saving money, cheese brine could also be a more eco-friendly option. Many people suspect that all the rock salt used every winter is harming the environment.</a:t>
            </a:r>
          </a:p>
          <a:p>
            <a:r>
              <a:rPr sz="1600">
                <a:solidFill>
                  <a:schemeClr val="tx1"/>
                </a:solidFill>
                <a:uFillTx/>
                <a:latin typeface="Times New Roman" panose="02020603050405020304" charset="0"/>
                <a:ea typeface="Gulim" panose="020B0600000101010101" charset="-127"/>
                <a:cs typeface="Times New Roman" panose="02020603050405020304" charset="0"/>
              </a:rPr>
              <a:t>      Rock salt is made of sodium chloride，the same compound (</a:t>
            </a:r>
            <a:r>
              <a:rPr lang="zh-CN" sz="1600">
                <a:solidFill>
                  <a:schemeClr val="tx1"/>
                </a:solidFill>
                <a:uFillTx/>
                <a:latin typeface="Times New Roman" panose="02020603050405020304" charset="0"/>
                <a:ea typeface="宋体" panose="02010600030101010101" pitchFamily="2" charset="-122"/>
                <a:cs typeface="Times New Roman" panose="02020603050405020304" charset="0"/>
              </a:rPr>
              <a:t>化合物</a:t>
            </a:r>
            <a:r>
              <a:rPr sz="1600">
                <a:solidFill>
                  <a:schemeClr val="tx1"/>
                </a:solidFill>
                <a:uFillTx/>
                <a:latin typeface="Times New Roman" panose="02020603050405020304" charset="0"/>
                <a:ea typeface="Gulim" panose="020B0600000101010101" charset="-127"/>
                <a:cs typeface="Times New Roman" panose="02020603050405020304" charset="0"/>
              </a:rPr>
              <a:t>) in ordinary table salt. Sounds harmless, right? But while you probably add only a small amount of salt to your food, road crews spread about 20 million tons of salt on U. S. roads every year!</a:t>
            </a:r>
          </a:p>
          <a:p>
            <a:r>
              <a:rPr sz="1600">
                <a:solidFill>
                  <a:schemeClr val="tx1"/>
                </a:solidFill>
                <a:uFillTx/>
                <a:latin typeface="Times New Roman" panose="02020603050405020304" charset="0"/>
                <a:ea typeface="Gulim" panose="020B0600000101010101" charset="-127"/>
                <a:cs typeface="Times New Roman" panose="02020603050405020304" charset="0"/>
              </a:rPr>
              <a:t>      The chemical washes off roads and goes into the ground. There it can pollute drinking water, harm plants, and eat away soil. By spreading cheese brine on streets before adding a layer of rock salt, Milwaukee may be able to cut its rock salt use by 30 percent.</a:t>
            </a:r>
          </a:p>
          <a:p>
            <a:r>
              <a:rPr sz="1600">
                <a:solidFill>
                  <a:schemeClr val="tx1"/>
                </a:solidFill>
                <a:uFillTx/>
                <a:latin typeface="Times New Roman" panose="02020603050405020304" charset="0"/>
                <a:ea typeface="Gulim" panose="020B0600000101010101" charset="-127"/>
                <a:cs typeface="Times New Roman" panose="02020603050405020304" charset="0"/>
              </a:rPr>
              <a:t>      Cheese brine has a downside too—a smell similar to that of bad milk. “I don’t really mind it,” Emil Norby told Modern Farmer magazine. He works for one of Wisconsin’s county highway commissions and came up with the idea of using cheese brine. “Our roads smell like Wisconsin!” he said.</a:t>
            </a:r>
          </a:p>
        </p:txBody>
      </p:sp>
      <p:sp>
        <p:nvSpPr>
          <p:cNvPr id="19" name="矩形 18"/>
          <p:cNvSpPr/>
          <p:nvPr/>
        </p:nvSpPr>
        <p:spPr>
          <a:xfrm>
            <a:off x="1532255" y="601345"/>
            <a:ext cx="7367270" cy="7518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标注 19"/>
          <p:cNvSpPr/>
          <p:nvPr/>
        </p:nvSpPr>
        <p:spPr>
          <a:xfrm>
            <a:off x="6763385" y="81280"/>
            <a:ext cx="1590040" cy="460375"/>
          </a:xfrm>
          <a:prstGeom prst="wedgeRectCallout">
            <a:avLst>
              <a:gd name="adj1" fmla="val -45367"/>
              <a:gd name="adj2" fmla="val 126275"/>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the Lead </a:t>
            </a:r>
            <a:r>
              <a:rPr lang="en-US" altLang="zh-CN" sz="2500" b="1">
                <a:solidFill>
                  <a:schemeClr val="tx1">
                    <a:lumMod val="95000"/>
                    <a:lumOff val="5000"/>
                  </a:schemeClr>
                </a:solidFill>
                <a:latin typeface="Lingoes Unicode" panose="020B0604020202020204" charset="-122"/>
                <a:ea typeface="Lingoes Unicode" panose="020B0604020202020204" charset="-122"/>
              </a:rPr>
              <a:t> </a:t>
            </a:r>
            <a:r>
              <a:rPr lang="en-US" altLang="zh-CN" sz="2500" b="1">
                <a:solidFill>
                  <a:schemeClr val="tx1">
                    <a:lumMod val="95000"/>
                    <a:lumOff val="5000"/>
                  </a:schemeClr>
                </a:solidFill>
              </a:rPr>
              <a:t> </a:t>
            </a:r>
          </a:p>
        </p:txBody>
      </p:sp>
      <p:sp>
        <p:nvSpPr>
          <p:cNvPr id="21" name="矩形 20"/>
          <p:cNvSpPr/>
          <p:nvPr/>
        </p:nvSpPr>
        <p:spPr>
          <a:xfrm>
            <a:off x="1532255" y="1353185"/>
            <a:ext cx="7366635" cy="4117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532255" y="5470525"/>
            <a:ext cx="7366000" cy="98171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标注 23"/>
          <p:cNvSpPr/>
          <p:nvPr/>
        </p:nvSpPr>
        <p:spPr>
          <a:xfrm>
            <a:off x="245110" y="5575300"/>
            <a:ext cx="1368425" cy="460375"/>
          </a:xfrm>
          <a:prstGeom prst="wedgeRectCallout">
            <a:avLst>
              <a:gd name="adj1" fmla="val 67354"/>
              <a:gd name="adj2" fmla="val 100344"/>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Quotes </a:t>
            </a:r>
            <a:r>
              <a:rPr lang="en-US" altLang="zh-CN" sz="2500" b="1">
                <a:solidFill>
                  <a:schemeClr val="tx1">
                    <a:lumMod val="95000"/>
                    <a:lumOff val="5000"/>
                  </a:schemeClr>
                </a:solidFill>
                <a:latin typeface="Lingoes Unicode" panose="020B0604020202020204" charset="-122"/>
                <a:ea typeface="Lingoes Unicode" panose="020B0604020202020204" charset="-122"/>
              </a:rPr>
              <a:t> </a:t>
            </a:r>
            <a:r>
              <a:rPr lang="en-US" altLang="zh-CN" sz="2500" b="1">
                <a:solidFill>
                  <a:schemeClr val="tx1">
                    <a:lumMod val="95000"/>
                    <a:lumOff val="5000"/>
                  </a:schemeClr>
                </a:solidFill>
              </a:rPr>
              <a:t> </a:t>
            </a:r>
          </a:p>
        </p:txBody>
      </p:sp>
      <p:sp>
        <p:nvSpPr>
          <p:cNvPr id="25" name="圆角矩形 24"/>
          <p:cNvSpPr/>
          <p:nvPr/>
        </p:nvSpPr>
        <p:spPr>
          <a:xfrm>
            <a:off x="1532255" y="1353185"/>
            <a:ext cx="7365365" cy="2386965"/>
          </a:xfrm>
          <a:prstGeom prst="roundRect">
            <a:avLst/>
          </a:prstGeom>
          <a:noFill/>
          <a:ln w="381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59385" y="2297430"/>
            <a:ext cx="1287145" cy="499110"/>
          </a:xfrm>
          <a:prstGeom prst="rect">
            <a:avLst/>
          </a:prstGeom>
          <a:solidFill>
            <a:schemeClr val="accent3">
              <a:lumMod val="20000"/>
              <a:lumOff val="80000"/>
            </a:schemeClr>
          </a:solidFill>
        </p:spPr>
        <p:txBody>
          <a:bodyPr wrap="square" rtlCol="0" anchor="t">
            <a:spAutoFit/>
          </a:bodyPr>
          <a:lstStyle/>
          <a:p>
            <a:pPr fontAlgn="auto">
              <a:lnSpc>
                <a:spcPts val="3180"/>
              </a:lnSpc>
            </a:pPr>
            <a:r>
              <a:rPr lang="en-US" altLang="zh-CN" sz="2900" b="1" u="sng" spc="-100">
                <a:solidFill>
                  <a:srgbClr val="C00000"/>
                </a:solidFill>
                <a:effectLst>
                  <a:outerShdw blurRad="38100" dist="38100" dir="2700000" algn="tl">
                    <a:srgbClr val="000000">
                      <a:alpha val="43137"/>
                    </a:srgbClr>
                  </a:outerShdw>
                </a:effectLst>
                <a:uFillTx/>
                <a:latin typeface="Gulim" panose="020B0600000101010101" charset="-127"/>
                <a:ea typeface="Gulim" panose="020B0600000101010101" charset="-127"/>
                <a:cs typeface="Gulim" panose="020B0600000101010101" charset="-127"/>
              </a:rPr>
              <a:t>WHY?</a:t>
            </a:r>
            <a:endParaRPr lang="en-US" sz="2900" b="1" spc="-100">
              <a:solidFill>
                <a:schemeClr val="tx1"/>
              </a:solidFill>
              <a:uFillTx/>
              <a:latin typeface="Gulim" panose="020B0600000101010101" charset="-127"/>
              <a:ea typeface="Gulim" panose="020B0600000101010101" charset="-127"/>
              <a:cs typeface="Gulim" panose="020B0600000101010101" charset="-127"/>
            </a:endParaRPr>
          </a:p>
        </p:txBody>
      </p:sp>
      <p:sp>
        <p:nvSpPr>
          <p:cNvPr id="28" name="圆角矩形 27"/>
          <p:cNvSpPr/>
          <p:nvPr/>
        </p:nvSpPr>
        <p:spPr>
          <a:xfrm>
            <a:off x="1532255" y="3740150"/>
            <a:ext cx="7365365" cy="1729740"/>
          </a:xfrm>
          <a:prstGeom prst="roundRect">
            <a:avLst/>
          </a:prstGeom>
          <a:noFill/>
          <a:ln w="38100" cmpd="sng">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45110" y="4204335"/>
            <a:ext cx="1287145" cy="499110"/>
          </a:xfrm>
          <a:prstGeom prst="rect">
            <a:avLst/>
          </a:prstGeom>
          <a:solidFill>
            <a:schemeClr val="accent3">
              <a:lumMod val="20000"/>
              <a:lumOff val="80000"/>
            </a:schemeClr>
          </a:solidFill>
        </p:spPr>
        <p:txBody>
          <a:bodyPr wrap="square" rtlCol="0" anchor="t">
            <a:spAutoFit/>
          </a:bodyPr>
          <a:lstStyle/>
          <a:p>
            <a:pPr fontAlgn="auto">
              <a:lnSpc>
                <a:spcPts val="3180"/>
              </a:lnSpc>
            </a:pPr>
            <a:r>
              <a:rPr lang="en-US" sz="2900" b="1" u="sng" spc="-100">
                <a:solidFill>
                  <a:srgbClr val="0000FF"/>
                </a:solidFill>
                <a:effectLst>
                  <a:outerShdw blurRad="38100" dist="38100" dir="2700000" algn="tl">
                    <a:srgbClr val="000000">
                      <a:alpha val="43137"/>
                    </a:srgbClr>
                  </a:outerShdw>
                </a:effectLst>
                <a:uFillTx/>
                <a:latin typeface="Gulim" panose="020B0600000101010101" charset="-127"/>
                <a:ea typeface="Gulim" panose="020B0600000101010101" charset="-127"/>
                <a:cs typeface="Gulim" panose="020B0600000101010101" charset="-127"/>
              </a:rPr>
              <a:t>How?</a:t>
            </a:r>
          </a:p>
        </p:txBody>
      </p:sp>
      <p:sp>
        <p:nvSpPr>
          <p:cNvPr id="30" name="文本框 29"/>
          <p:cNvSpPr txBox="1"/>
          <p:nvPr/>
        </p:nvSpPr>
        <p:spPr>
          <a:xfrm>
            <a:off x="159385" y="727710"/>
            <a:ext cx="1287145" cy="499110"/>
          </a:xfrm>
          <a:prstGeom prst="rect">
            <a:avLst/>
          </a:prstGeom>
          <a:solidFill>
            <a:schemeClr val="accent3">
              <a:lumMod val="20000"/>
              <a:lumOff val="80000"/>
            </a:schemeClr>
          </a:solidFill>
        </p:spPr>
        <p:txBody>
          <a:bodyPr wrap="square" rtlCol="0" anchor="t">
            <a:spAutoFit/>
          </a:bodyPr>
          <a:lstStyle/>
          <a:p>
            <a:pPr fontAlgn="auto">
              <a:lnSpc>
                <a:spcPts val="3180"/>
              </a:lnSpc>
            </a:pPr>
            <a:r>
              <a:rPr lang="en-US" altLang="zh-CN" sz="2900" b="1" u="sng" spc="-100">
                <a:solidFill>
                  <a:srgbClr val="C00000"/>
                </a:solidFill>
                <a:effectLst>
                  <a:outerShdw blurRad="38100" dist="38100" dir="2700000" algn="tl">
                    <a:srgbClr val="000000">
                      <a:alpha val="43137"/>
                    </a:srgbClr>
                  </a:outerShdw>
                </a:effectLst>
                <a:uFillTx/>
                <a:latin typeface="Gulim" panose="020B0600000101010101" charset="-127"/>
                <a:ea typeface="Gulim" panose="020B0600000101010101" charset="-127"/>
                <a:cs typeface="Gulim" panose="020B0600000101010101" charset="-127"/>
              </a:rPr>
              <a:t>WHAT?</a:t>
            </a:r>
            <a:endParaRPr lang="en-US" sz="2900" b="1" spc="-100">
              <a:solidFill>
                <a:schemeClr val="tx1"/>
              </a:solidFill>
              <a:uFillTx/>
              <a:latin typeface="Gulim" panose="020B0600000101010101" charset="-127"/>
              <a:ea typeface="Gulim" panose="020B0600000101010101" charset="-127"/>
              <a:cs typeface="Gulim" panose="020B0600000101010101" charset="-127"/>
            </a:endParaRPr>
          </a:p>
        </p:txBody>
      </p:sp>
      <p:sp>
        <p:nvSpPr>
          <p:cNvPr id="31" name="矩形标注 30"/>
          <p:cNvSpPr/>
          <p:nvPr/>
        </p:nvSpPr>
        <p:spPr>
          <a:xfrm>
            <a:off x="380365" y="3118485"/>
            <a:ext cx="1152525" cy="460375"/>
          </a:xfrm>
          <a:prstGeom prst="wedgeRectCallout">
            <a:avLst>
              <a:gd name="adj1" fmla="val 67354"/>
              <a:gd name="adj2" fmla="val 100344"/>
            </a:avLst>
          </a:prstGeom>
          <a:solidFill>
            <a:schemeClr val="bg1">
              <a:lumMod val="95000"/>
            </a:schemeClr>
          </a:solidFill>
          <a:ln w="2222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b="1">
                <a:solidFill>
                  <a:schemeClr val="tx1">
                    <a:lumMod val="95000"/>
                    <a:lumOff val="5000"/>
                  </a:schemeClr>
                </a:solidFill>
                <a:latin typeface="+mj-lt"/>
                <a:ea typeface="Lingoes Unicode" panose="020B0604020202020204" charset="-122"/>
                <a:cs typeface="+mj-lt"/>
              </a:rPr>
              <a:t>Body </a:t>
            </a:r>
            <a:r>
              <a:rPr lang="en-US" altLang="zh-CN" sz="2500" b="1">
                <a:solidFill>
                  <a:schemeClr val="tx1">
                    <a:lumMod val="95000"/>
                    <a:lumOff val="5000"/>
                  </a:schemeClr>
                </a:solidFill>
                <a:latin typeface="Lingoes Unicode" panose="020B0604020202020204" charset="-122"/>
                <a:ea typeface="Lingoes Unicode" panose="020B0604020202020204" charset="-122"/>
              </a:rPr>
              <a:t> </a:t>
            </a:r>
            <a:r>
              <a:rPr lang="en-US" altLang="zh-CN" sz="2500" b="1">
                <a:solidFill>
                  <a:schemeClr val="tx1">
                    <a:lumMod val="95000"/>
                    <a:lumOff val="5000"/>
                  </a:schemeClr>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500" fill="hold">
                                          <p:stCondLst>
                                            <p:cond delay="0"/>
                                          </p:stCondLst>
                                        </p:cTn>
                                        <p:tgtEl>
                                          <p:spTgt spid="30"/>
                                        </p:tgtEl>
                                        <p:attrNameLst>
                                          <p:attrName>style.visibility</p:attrName>
                                        </p:attrNameLst>
                                      </p:cBhvr>
                                      <p:to>
                                        <p:strVal val="visible"/>
                                      </p:to>
                                    </p:set>
                                    <p:animEffect transition="in" filter="box(in)">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500" fill="hold">
                                          <p:stCondLst>
                                            <p:cond delay="0"/>
                                          </p:stCondLst>
                                        </p:cTn>
                                        <p:tgtEl>
                                          <p:spTgt spid="26"/>
                                        </p:tgtEl>
                                        <p:attrNameLst>
                                          <p:attrName>style.visibility</p:attrName>
                                        </p:attrNameLst>
                                      </p:cBhvr>
                                      <p:to>
                                        <p:strVal val="visible"/>
                                      </p:to>
                                    </p:set>
                                    <p:animEffect transition="in" filter="box(in)">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linds(horizont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500" fill="hold">
                                          <p:stCondLst>
                                            <p:cond delay="0"/>
                                          </p:stCondLst>
                                        </p:cTn>
                                        <p:tgtEl>
                                          <p:spTgt spid="29"/>
                                        </p:tgtEl>
                                        <p:attrNameLst>
                                          <p:attrName>style.visibility</p:attrName>
                                        </p:attrNameLst>
                                      </p:cBhvr>
                                      <p:to>
                                        <p:strVal val="visible"/>
                                      </p:to>
                                    </p:set>
                                    <p:animEffect transition="in" filter="box(in)">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bldLvl="0" animBg="1"/>
      <p:bldP spid="21" grpId="0" bldLvl="0" animBg="1"/>
      <p:bldP spid="23" grpId="0" bldLvl="0" animBg="1"/>
      <p:bldP spid="24" grpId="0" bldLvl="0" animBg="1"/>
      <p:bldP spid="25" grpId="0" bldLvl="0" animBg="1"/>
      <p:bldP spid="26" grpId="0" bldLvl="0" animBg="1"/>
      <p:bldP spid="28" grpId="0" bldLvl="0" animBg="1"/>
      <p:bldP spid="29" grpId="0" bldLvl="0" animBg="1"/>
      <p:bldP spid="30" grpId="0" bldLvl="0" animBg="1"/>
      <p:bldP spid="31"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4860</Words>
  <Application>Microsoft Office PowerPoint</Application>
  <PresentationFormat>全屏显示(4:3)</PresentationFormat>
  <Paragraphs>397</Paragraphs>
  <Slides>31</Slides>
  <Notes>30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31</vt:i4>
      </vt:variant>
    </vt:vector>
  </HeadingPairs>
  <TitlesOfParts>
    <vt:vector size="44" baseType="lpstr">
      <vt:lpstr>Gulim</vt:lpstr>
      <vt:lpstr>HelveticaNeue</vt:lpstr>
      <vt:lpstr>Lingoes Unicode</vt:lpstr>
      <vt:lpstr>华文新魏</vt:lpstr>
      <vt:lpstr>宋体</vt:lpstr>
      <vt:lpstr>微软雅黑</vt:lpstr>
      <vt:lpstr>Arial</vt:lpstr>
      <vt:lpstr>Calibri</vt:lpstr>
      <vt:lpstr>Impact</vt:lpstr>
      <vt:lpstr>Times New Roman</vt:lpstr>
      <vt:lpstr>Wingdings</vt:lpstr>
      <vt:lpstr>Wingdings 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Reading-Main idea1</dc:title>
  <dc:creator>Administrator</dc:creator>
  <cp:lastModifiedBy>陈 顺坤</cp:lastModifiedBy>
  <cp:revision>795</cp:revision>
  <dcterms:created xsi:type="dcterms:W3CDTF">2017-02-15T06:20:00Z</dcterms:created>
  <dcterms:modified xsi:type="dcterms:W3CDTF">2020-01-10T14:33:31Z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