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87" r:id="rId2"/>
    <p:sldId id="267" r:id="rId3"/>
    <p:sldId id="278" r:id="rId4"/>
    <p:sldId id="279" r:id="rId5"/>
    <p:sldId id="280" r:id="rId6"/>
    <p:sldId id="266" r:id="rId7"/>
    <p:sldId id="263" r:id="rId8"/>
    <p:sldId id="272" r:id="rId9"/>
    <p:sldId id="284" r:id="rId10"/>
    <p:sldId id="283" r:id="rId11"/>
    <p:sldId id="275" r:id="rId12"/>
    <p:sldId id="276" r:id="rId13"/>
    <p:sldId id="285" r:id="rId14"/>
    <p:sldId id="269" r:id="rId15"/>
    <p:sldId id="273" r:id="rId16"/>
    <p:sldId id="286" r:id="rId17"/>
    <p:sldId id="274" r:id="rId18"/>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0033CC"/>
    <a:srgbClr val="FF7C80"/>
    <a:srgbClr val="FF99FF"/>
    <a:srgbClr val="0000FF"/>
    <a:srgbClr val="FF6600"/>
    <a:srgbClr val="FF5050"/>
    <a:srgbClr val="FF99CC"/>
    <a:srgbClr val="996633"/>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9CF1AB2-1976-4502-BF36-3FF5EA218861}" styleName="中度样式 4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98" autoAdjust="0"/>
    <p:restoredTop sz="94660"/>
  </p:normalViewPr>
  <p:slideViewPr>
    <p:cSldViewPr>
      <p:cViewPr varScale="1">
        <p:scale>
          <a:sx n="110" d="100"/>
          <a:sy n="110" d="100"/>
        </p:scale>
        <p:origin x="787" y="6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0C56AC-602A-4A03-9670-0ECD8AA40BBB}" type="datetimeFigureOut">
              <a:rPr lang="zh-CN" altLang="en-US" smtClean="0"/>
              <a:pPr/>
              <a:t>2020/1/12</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839ABB1-BF26-4FDD-89BE-04D21E3A7E5C}" type="slidenum">
              <a:rPr lang="zh-CN" altLang="en-US" smtClean="0"/>
              <a:pPr/>
              <a:t>‹#›</a:t>
            </a:fld>
            <a:endParaRPr lang="zh-CN" altLang="en-US"/>
          </a:p>
        </p:txBody>
      </p:sp>
    </p:spTree>
    <p:extLst>
      <p:ext uri="{BB962C8B-B14F-4D97-AF65-F5344CB8AC3E}">
        <p14:creationId xmlns:p14="http://schemas.microsoft.com/office/powerpoint/2010/main" val="39521160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839ABB1-BF26-4FDD-89BE-04D21E3A7E5C}" type="slidenum">
              <a:rPr lang="zh-CN" altLang="en-US" smtClean="0"/>
              <a:pPr/>
              <a:t>4</a:t>
            </a:fld>
            <a:endParaRPr lang="zh-CN" altLang="en-US"/>
          </a:p>
        </p:txBody>
      </p:sp>
    </p:spTree>
    <p:extLst>
      <p:ext uri="{BB962C8B-B14F-4D97-AF65-F5344CB8AC3E}">
        <p14:creationId xmlns:p14="http://schemas.microsoft.com/office/powerpoint/2010/main" val="31782231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3E6AAEFF-B0E9-4044-A8EB-F78FF2691B73}" type="datetimeFigureOut">
              <a:rPr lang="zh-CN" altLang="en-US" smtClean="0"/>
              <a:pPr/>
              <a:t>2020/1/12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91F39D6-AF47-4814-89A5-0971C2F20E21}" type="slidenum">
              <a:rPr lang="zh-CN" altLang="en-US" smtClean="0"/>
              <a:pPr/>
              <a:t>‹#›</a:t>
            </a:fld>
            <a:endParaRPr lang="zh-CN" altLang="en-US"/>
          </a:p>
        </p:txBody>
      </p:sp>
    </p:spTree>
    <p:extLst>
      <p:ext uri="{BB962C8B-B14F-4D97-AF65-F5344CB8AC3E}">
        <p14:creationId xmlns:p14="http://schemas.microsoft.com/office/powerpoint/2010/main" val="14580724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E6AAEFF-B0E9-4044-A8EB-F78FF2691B73}" type="datetimeFigureOut">
              <a:rPr lang="zh-CN" altLang="en-US" smtClean="0"/>
              <a:pPr/>
              <a:t>2020/1/12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91F39D6-AF47-4814-89A5-0971C2F20E21}" type="slidenum">
              <a:rPr lang="zh-CN" altLang="en-US" smtClean="0"/>
              <a:pPr/>
              <a:t>‹#›</a:t>
            </a:fld>
            <a:endParaRPr lang="zh-CN" altLang="en-US"/>
          </a:p>
        </p:txBody>
      </p:sp>
    </p:spTree>
    <p:extLst>
      <p:ext uri="{BB962C8B-B14F-4D97-AF65-F5344CB8AC3E}">
        <p14:creationId xmlns:p14="http://schemas.microsoft.com/office/powerpoint/2010/main" val="24232711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781"/>
            <a:ext cx="2057400" cy="329088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54781"/>
            <a:ext cx="6019800" cy="329088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E6AAEFF-B0E9-4044-A8EB-F78FF2691B73}" type="datetimeFigureOut">
              <a:rPr lang="zh-CN" altLang="en-US" smtClean="0"/>
              <a:pPr/>
              <a:t>2020/1/12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91F39D6-AF47-4814-89A5-0971C2F20E21}" type="slidenum">
              <a:rPr lang="zh-CN" altLang="en-US" smtClean="0"/>
              <a:pPr/>
              <a:t>‹#›</a:t>
            </a:fld>
            <a:endParaRPr lang="zh-CN" altLang="en-US"/>
          </a:p>
        </p:txBody>
      </p:sp>
    </p:spTree>
    <p:extLst>
      <p:ext uri="{BB962C8B-B14F-4D97-AF65-F5344CB8AC3E}">
        <p14:creationId xmlns:p14="http://schemas.microsoft.com/office/powerpoint/2010/main" val="2578525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E6AAEFF-B0E9-4044-A8EB-F78FF2691B73}" type="datetimeFigureOut">
              <a:rPr lang="zh-CN" altLang="en-US" smtClean="0"/>
              <a:pPr/>
              <a:t>2020/1/12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91F39D6-AF47-4814-89A5-0971C2F20E21}" type="slidenum">
              <a:rPr lang="zh-CN" altLang="en-US" smtClean="0"/>
              <a:pPr/>
              <a:t>‹#›</a:t>
            </a:fld>
            <a:endParaRPr lang="zh-CN" altLang="en-US"/>
          </a:p>
        </p:txBody>
      </p:sp>
    </p:spTree>
    <p:extLst>
      <p:ext uri="{BB962C8B-B14F-4D97-AF65-F5344CB8AC3E}">
        <p14:creationId xmlns:p14="http://schemas.microsoft.com/office/powerpoint/2010/main" val="22789168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3E6AAEFF-B0E9-4044-A8EB-F78FF2691B73}" type="datetimeFigureOut">
              <a:rPr lang="zh-CN" altLang="en-US" smtClean="0"/>
              <a:pPr/>
              <a:t>2020/1/12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91F39D6-AF47-4814-89A5-0971C2F20E21}" type="slidenum">
              <a:rPr lang="zh-CN" altLang="en-US" smtClean="0"/>
              <a:pPr/>
              <a:t>‹#›</a:t>
            </a:fld>
            <a:endParaRPr lang="zh-CN" altLang="en-US"/>
          </a:p>
        </p:txBody>
      </p:sp>
    </p:spTree>
    <p:extLst>
      <p:ext uri="{BB962C8B-B14F-4D97-AF65-F5344CB8AC3E}">
        <p14:creationId xmlns:p14="http://schemas.microsoft.com/office/powerpoint/2010/main" val="2729979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3E6AAEFF-B0E9-4044-A8EB-F78FF2691B73}" type="datetimeFigureOut">
              <a:rPr lang="zh-CN" altLang="en-US" smtClean="0"/>
              <a:pPr/>
              <a:t>2020/1/12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91F39D6-AF47-4814-89A5-0971C2F20E21}" type="slidenum">
              <a:rPr lang="zh-CN" altLang="en-US" smtClean="0"/>
              <a:pPr/>
              <a:t>‹#›</a:t>
            </a:fld>
            <a:endParaRPr lang="zh-CN" altLang="en-US"/>
          </a:p>
        </p:txBody>
      </p:sp>
    </p:spTree>
    <p:extLst>
      <p:ext uri="{BB962C8B-B14F-4D97-AF65-F5344CB8AC3E}">
        <p14:creationId xmlns:p14="http://schemas.microsoft.com/office/powerpoint/2010/main" val="3733925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3E6AAEFF-B0E9-4044-A8EB-F78FF2691B73}" type="datetimeFigureOut">
              <a:rPr lang="zh-CN" altLang="en-US" smtClean="0"/>
              <a:pPr/>
              <a:t>2020/1/12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91F39D6-AF47-4814-89A5-0971C2F20E21}" type="slidenum">
              <a:rPr lang="zh-CN" altLang="en-US" smtClean="0"/>
              <a:pPr/>
              <a:t>‹#›</a:t>
            </a:fld>
            <a:endParaRPr lang="zh-CN" altLang="en-US"/>
          </a:p>
        </p:txBody>
      </p:sp>
    </p:spTree>
    <p:extLst>
      <p:ext uri="{BB962C8B-B14F-4D97-AF65-F5344CB8AC3E}">
        <p14:creationId xmlns:p14="http://schemas.microsoft.com/office/powerpoint/2010/main" val="1441887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3E6AAEFF-B0E9-4044-A8EB-F78FF2691B73}" type="datetimeFigureOut">
              <a:rPr lang="zh-CN" altLang="en-US" smtClean="0"/>
              <a:pPr/>
              <a:t>2020/1/12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91F39D6-AF47-4814-89A5-0971C2F20E21}" type="slidenum">
              <a:rPr lang="zh-CN" altLang="en-US" smtClean="0"/>
              <a:pPr/>
              <a:t>‹#›</a:t>
            </a:fld>
            <a:endParaRPr lang="zh-CN" altLang="en-US"/>
          </a:p>
        </p:txBody>
      </p:sp>
    </p:spTree>
    <p:extLst>
      <p:ext uri="{BB962C8B-B14F-4D97-AF65-F5344CB8AC3E}">
        <p14:creationId xmlns:p14="http://schemas.microsoft.com/office/powerpoint/2010/main" val="41811551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E6AAEFF-B0E9-4044-A8EB-F78FF2691B73}" type="datetimeFigureOut">
              <a:rPr lang="zh-CN" altLang="en-US" smtClean="0"/>
              <a:pPr/>
              <a:t>2020/1/12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91F39D6-AF47-4814-89A5-0971C2F20E21}" type="slidenum">
              <a:rPr lang="zh-CN" altLang="en-US" smtClean="0"/>
              <a:pPr/>
              <a:t>‹#›</a:t>
            </a:fld>
            <a:endParaRPr lang="zh-CN" altLang="en-US"/>
          </a:p>
        </p:txBody>
      </p:sp>
    </p:spTree>
    <p:extLst>
      <p:ext uri="{BB962C8B-B14F-4D97-AF65-F5344CB8AC3E}">
        <p14:creationId xmlns:p14="http://schemas.microsoft.com/office/powerpoint/2010/main" val="2290162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3E6AAEFF-B0E9-4044-A8EB-F78FF2691B73}" type="datetimeFigureOut">
              <a:rPr lang="zh-CN" altLang="en-US" smtClean="0"/>
              <a:pPr/>
              <a:t>2020/1/12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91F39D6-AF47-4814-89A5-0971C2F20E21}" type="slidenum">
              <a:rPr lang="zh-CN" altLang="en-US" smtClean="0"/>
              <a:pPr/>
              <a:t>‹#›</a:t>
            </a:fld>
            <a:endParaRPr lang="zh-CN" altLang="en-US"/>
          </a:p>
        </p:txBody>
      </p:sp>
    </p:spTree>
    <p:extLst>
      <p:ext uri="{BB962C8B-B14F-4D97-AF65-F5344CB8AC3E}">
        <p14:creationId xmlns:p14="http://schemas.microsoft.com/office/powerpoint/2010/main" val="35584827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3E6AAEFF-B0E9-4044-A8EB-F78FF2691B73}" type="datetimeFigureOut">
              <a:rPr lang="zh-CN" altLang="en-US" smtClean="0"/>
              <a:pPr/>
              <a:t>2020/1/12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91F39D6-AF47-4814-89A5-0971C2F20E21}" type="slidenum">
              <a:rPr lang="zh-CN" altLang="en-US" smtClean="0"/>
              <a:pPr/>
              <a:t>‹#›</a:t>
            </a:fld>
            <a:endParaRPr lang="zh-CN" altLang="en-US"/>
          </a:p>
        </p:txBody>
      </p:sp>
    </p:spTree>
    <p:extLst>
      <p:ext uri="{BB962C8B-B14F-4D97-AF65-F5344CB8AC3E}">
        <p14:creationId xmlns:p14="http://schemas.microsoft.com/office/powerpoint/2010/main" val="2362329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E6AAEFF-B0E9-4044-A8EB-F78FF2691B73}" type="datetimeFigureOut">
              <a:rPr lang="zh-CN" altLang="en-US" smtClean="0"/>
              <a:pPr/>
              <a:t>2020/1/12</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91F39D6-AF47-4814-89A5-0971C2F20E21}" type="slidenum">
              <a:rPr lang="zh-CN" altLang="en-US" smtClean="0"/>
              <a:pPr/>
              <a:t>‹#›</a:t>
            </a:fld>
            <a:endParaRPr lang="zh-CN" altLang="en-US"/>
          </a:p>
        </p:txBody>
      </p:sp>
      <p:pic>
        <p:nvPicPr>
          <p:cNvPr id="7" name="图片 6" descr="水印"/>
          <p:cNvPicPr>
            <a:picLocks noChangeAspect="1"/>
          </p:cNvPicPr>
          <p:nvPr userDrawn="1"/>
        </p:nvPicPr>
        <p:blipFill>
          <a:blip r:embed="rId13"/>
          <a:stretch>
            <a:fillRect/>
          </a:stretch>
        </p:blipFill>
        <p:spPr>
          <a:xfrm>
            <a:off x="7862530" y="102977"/>
            <a:ext cx="1154662" cy="373695"/>
          </a:xfrm>
          <a:prstGeom prst="rect">
            <a:avLst/>
          </a:prstGeom>
        </p:spPr>
      </p:pic>
    </p:spTree>
    <p:extLst>
      <p:ext uri="{BB962C8B-B14F-4D97-AF65-F5344CB8AC3E}">
        <p14:creationId xmlns:p14="http://schemas.microsoft.com/office/powerpoint/2010/main" val="35769454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1.png"/><Relationship Id="rId2" Type="http://schemas.microsoft.com/office/2007/relationships/media" Target="../media/media1.mp4"/><Relationship Id="rId1" Type="http://schemas.openxmlformats.org/officeDocument/2006/relationships/video" Target="NULL" TargetMode="Externa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a:extLst>
              <a:ext uri="{FF2B5EF4-FFF2-40B4-BE49-F238E27FC236}">
                <a16:creationId xmlns:a16="http://schemas.microsoft.com/office/drawing/2014/main" id="{1BB92BAB-C431-F540-9ACE-54691F2BD83A}"/>
              </a:ext>
            </a:extLst>
          </p:cNvPr>
          <p:cNvSpPr>
            <a:spLocks noChangeArrowheads="1"/>
          </p:cNvSpPr>
          <p:nvPr/>
        </p:nvSpPr>
        <p:spPr bwMode="auto">
          <a:xfrm>
            <a:off x="2309217" y="1626989"/>
            <a:ext cx="2571750" cy="21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zh-CN" altLang="en-US" sz="1688"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1688" b="1">
              <a:solidFill>
                <a:srgbClr val="FF0000"/>
              </a:solidFill>
              <a:latin typeface="HelveticaNeue" panose="02000503000000020004" pitchFamily="2" charset="0"/>
            </a:endParaRPr>
          </a:p>
          <a:p>
            <a:pPr eaLnBrk="1" hangingPunct="1">
              <a:spcBef>
                <a:spcPct val="0"/>
              </a:spcBef>
              <a:buFontTx/>
              <a:buNone/>
            </a:pPr>
            <a:endParaRPr lang="en-US" altLang="zh-CN" sz="1688" b="1">
              <a:solidFill>
                <a:srgbClr val="FF0000"/>
              </a:solidFill>
              <a:latin typeface="HelveticaNeue" panose="02000503000000020004" pitchFamily="2" charset="0"/>
            </a:endParaRPr>
          </a:p>
          <a:p>
            <a:pPr eaLnBrk="1" hangingPunct="1">
              <a:spcBef>
                <a:spcPct val="0"/>
              </a:spcBef>
              <a:buFontTx/>
              <a:buNone/>
            </a:pPr>
            <a:r>
              <a:rPr lang="zh-CN" altLang="en-US" sz="1688" b="1">
                <a:solidFill>
                  <a:srgbClr val="FF0000"/>
                </a:solidFill>
                <a:latin typeface="HelveticaNeue" panose="02000503000000020004" pitchFamily="2" charset="0"/>
              </a:rPr>
              <a:t>更多教学资源请关注</a:t>
            </a:r>
            <a:endParaRPr lang="en-US" altLang="zh-CN" sz="1688" b="1">
              <a:solidFill>
                <a:srgbClr val="FF0000"/>
              </a:solidFill>
              <a:latin typeface="HelveticaNeue" panose="02000503000000020004" pitchFamily="2" charset="0"/>
            </a:endParaRPr>
          </a:p>
          <a:p>
            <a:pPr eaLnBrk="1" hangingPunct="1">
              <a:spcBef>
                <a:spcPct val="0"/>
              </a:spcBef>
              <a:buFontTx/>
              <a:buNone/>
            </a:pPr>
            <a:r>
              <a:rPr lang="zh-CN" altLang="en-US" sz="1688" b="1">
                <a:solidFill>
                  <a:srgbClr val="FF0000"/>
                </a:solidFill>
                <a:latin typeface="HelveticaNeue" panose="02000503000000020004" pitchFamily="2" charset="0"/>
              </a:rPr>
              <a:t>公众号：溯恩高中英语</a:t>
            </a:r>
          </a:p>
        </p:txBody>
      </p:sp>
      <p:pic>
        <p:nvPicPr>
          <p:cNvPr id="19458" name="图片 2">
            <a:extLst>
              <a:ext uri="{FF2B5EF4-FFF2-40B4-BE49-F238E27FC236}">
                <a16:creationId xmlns:a16="http://schemas.microsoft.com/office/drawing/2014/main" id="{027A5259-9CE5-6C4E-A987-FEFA30554F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3513" y="2181523"/>
            <a:ext cx="1382316" cy="1382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a:extLst>
              <a:ext uri="{FF2B5EF4-FFF2-40B4-BE49-F238E27FC236}">
                <a16:creationId xmlns:a16="http://schemas.microsoft.com/office/drawing/2014/main" id="{5CFC9920-D99F-9042-81D2-C7CE9D821070}"/>
              </a:ext>
            </a:extLst>
          </p:cNvPr>
          <p:cNvSpPr>
            <a:spLocks noChangeArrowheads="1"/>
          </p:cNvSpPr>
          <p:nvPr/>
        </p:nvSpPr>
        <p:spPr bwMode="auto">
          <a:xfrm>
            <a:off x="4949728" y="1626990"/>
            <a:ext cx="2194024" cy="481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zh-CN" altLang="en-US" sz="2531" b="1">
                <a:latin typeface="华文新魏" panose="02010800040101010101" pitchFamily="2" charset="-122"/>
              </a:rPr>
              <a:t>知识产权声明</a:t>
            </a:r>
          </a:p>
        </p:txBody>
      </p:sp>
    </p:spTree>
    <p:extLst>
      <p:ext uri="{BB962C8B-B14F-4D97-AF65-F5344CB8AC3E}">
        <p14:creationId xmlns:p14="http://schemas.microsoft.com/office/powerpoint/2010/main" val="3560017122"/>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图片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419"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3621158" y="51470"/>
            <a:ext cx="4968552" cy="584775"/>
          </a:xfrm>
          <a:prstGeom prst="rect">
            <a:avLst/>
          </a:prstGeom>
          <a:noFill/>
        </p:spPr>
        <p:txBody>
          <a:bodyPr wrap="square" rtlCol="0">
            <a:spAutoFit/>
          </a:bodyPr>
          <a:lstStyle/>
          <a:p>
            <a:r>
              <a:rPr lang="en-US" altLang="zh-CN" sz="3200" b="1" dirty="0" smtClean="0">
                <a:solidFill>
                  <a:schemeClr val="accent6">
                    <a:lumMod val="50000"/>
                  </a:schemeClr>
                </a:solidFill>
              </a:rPr>
              <a:t>Reading for language  </a:t>
            </a:r>
            <a:endParaRPr lang="zh-CN" altLang="en-US" sz="3200" b="1" dirty="0">
              <a:solidFill>
                <a:schemeClr val="accent6">
                  <a:lumMod val="50000"/>
                </a:schemeClr>
              </a:solidFill>
            </a:endParaRPr>
          </a:p>
        </p:txBody>
      </p:sp>
      <p:sp>
        <p:nvSpPr>
          <p:cNvPr id="8" name="TextBox 7"/>
          <p:cNvSpPr txBox="1"/>
          <p:nvPr/>
        </p:nvSpPr>
        <p:spPr>
          <a:xfrm>
            <a:off x="899592" y="1030673"/>
            <a:ext cx="7803302" cy="523220"/>
          </a:xfrm>
          <a:prstGeom prst="rect">
            <a:avLst/>
          </a:prstGeom>
          <a:noFill/>
        </p:spPr>
        <p:txBody>
          <a:bodyPr wrap="square" rtlCol="0">
            <a:spAutoFit/>
          </a:bodyPr>
          <a:lstStyle/>
          <a:p>
            <a:r>
              <a:rPr lang="en-US" altLang="zh-CN" sz="2800" b="1" dirty="0" smtClean="0">
                <a:solidFill>
                  <a:srgbClr val="0070C0"/>
                </a:solidFill>
                <a:latin typeface="Times New Roman" pitchFamily="18" charset="0"/>
                <a:cs typeface="Times New Roman" pitchFamily="18" charset="0"/>
              </a:rPr>
              <a:t>How do you know they were in a bad mood?</a:t>
            </a:r>
            <a:endParaRPr lang="zh-CN" altLang="en-US" sz="2800" b="1" dirty="0">
              <a:solidFill>
                <a:srgbClr val="0070C0"/>
              </a:solidFill>
              <a:latin typeface="Times New Roman" pitchFamily="18" charset="0"/>
              <a:cs typeface="Times New Roman" pitchFamily="18" charset="0"/>
            </a:endParaRPr>
          </a:p>
        </p:txBody>
      </p:sp>
      <p:sp>
        <p:nvSpPr>
          <p:cNvPr id="9" name="上箭头标注 8"/>
          <p:cNvSpPr/>
          <p:nvPr/>
        </p:nvSpPr>
        <p:spPr>
          <a:xfrm>
            <a:off x="148476" y="1721051"/>
            <a:ext cx="8888019" cy="2958202"/>
          </a:xfrm>
          <a:prstGeom prst="upArrowCallout">
            <a:avLst>
              <a:gd name="adj1" fmla="val 26416"/>
              <a:gd name="adj2" fmla="val 24970"/>
              <a:gd name="adj3" fmla="val 19351"/>
              <a:gd name="adj4" fmla="val 7492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66666" y="2427734"/>
            <a:ext cx="8969830" cy="2246769"/>
          </a:xfrm>
          <a:prstGeom prst="rect">
            <a:avLst/>
          </a:prstGeom>
        </p:spPr>
        <p:txBody>
          <a:bodyPr wrap="square">
            <a:spAutoFit/>
          </a:bodyPr>
          <a:lstStyle/>
          <a:p>
            <a:r>
              <a:rPr lang="zh-CN" altLang="zh-CN" sz="2000" dirty="0" smtClean="0">
                <a:solidFill>
                  <a:schemeClr val="tx1">
                    <a:lumMod val="65000"/>
                    <a:lumOff val="35000"/>
                  </a:schemeClr>
                </a:solidFill>
                <a:latin typeface="Times New Roman" pitchFamily="18" charset="0"/>
                <a:cs typeface="Times New Roman" pitchFamily="18" charset="0"/>
              </a:rPr>
              <a:t>④</a:t>
            </a:r>
            <a:r>
              <a:rPr lang="en-US" altLang="zh-CN" sz="2000" dirty="0" smtClean="0">
                <a:solidFill>
                  <a:schemeClr val="tx1">
                    <a:lumMod val="65000"/>
                    <a:lumOff val="35000"/>
                  </a:schemeClr>
                </a:solidFill>
                <a:latin typeface="Times New Roman" pitchFamily="18" charset="0"/>
                <a:cs typeface="Times New Roman" pitchFamily="18" charset="0"/>
              </a:rPr>
              <a:t>The house seemed quiet as a tomb without the boy living there. All that week, Poppy didn’t seem interested in her dinner, her favorite toy, or even in her daily walk. Her owners were sad too, but they knew their son would be </a:t>
            </a:r>
            <a:r>
              <a:rPr lang="en-US" altLang="zh-CN" sz="2000" u="sng" dirty="0" smtClean="0">
                <a:solidFill>
                  <a:schemeClr val="tx1">
                    <a:lumMod val="65000"/>
                    <a:lumOff val="35000"/>
                  </a:schemeClr>
                </a:solidFill>
                <a:latin typeface="Times New Roman" pitchFamily="18" charset="0"/>
                <a:cs typeface="Times New Roman" pitchFamily="18" charset="0"/>
              </a:rPr>
              <a:t>back</a:t>
            </a:r>
            <a:r>
              <a:rPr lang="en-US" altLang="zh-CN" sz="2000" dirty="0" smtClean="0">
                <a:solidFill>
                  <a:schemeClr val="tx1">
                    <a:lumMod val="65000"/>
                    <a:lumOff val="35000"/>
                  </a:schemeClr>
                </a:solidFill>
                <a:latin typeface="Times New Roman" pitchFamily="18" charset="0"/>
                <a:cs typeface="Times New Roman" pitchFamily="18" charset="0"/>
              </a:rPr>
              <a:t> to visit. Poppy didn’t.</a:t>
            </a:r>
            <a:endParaRPr lang="zh-CN" altLang="zh-CN" sz="2000" dirty="0" smtClean="0">
              <a:solidFill>
                <a:schemeClr val="tx1">
                  <a:lumMod val="65000"/>
                  <a:lumOff val="35000"/>
                </a:schemeClr>
              </a:solidFill>
              <a:latin typeface="Times New Roman" pitchFamily="18" charset="0"/>
              <a:cs typeface="Times New Roman" pitchFamily="18" charset="0"/>
            </a:endParaRPr>
          </a:p>
          <a:p>
            <a:r>
              <a:rPr lang="zh-CN" altLang="zh-CN" sz="2000" dirty="0" smtClean="0">
                <a:solidFill>
                  <a:schemeClr val="tx1">
                    <a:lumMod val="65000"/>
                    <a:lumOff val="35000"/>
                  </a:schemeClr>
                </a:solidFill>
                <a:latin typeface="Times New Roman" pitchFamily="18" charset="0"/>
                <a:cs typeface="Times New Roman" pitchFamily="18" charset="0"/>
              </a:rPr>
              <a:t>⑤</a:t>
            </a:r>
            <a:r>
              <a:rPr lang="en-US" altLang="zh-CN" sz="2000" dirty="0" smtClean="0">
                <a:solidFill>
                  <a:schemeClr val="tx1">
                    <a:lumMod val="65000"/>
                    <a:lumOff val="35000"/>
                  </a:schemeClr>
                </a:solidFill>
                <a:latin typeface="Times New Roman" pitchFamily="18" charset="0"/>
                <a:cs typeface="Times New Roman" pitchFamily="18" charset="0"/>
              </a:rPr>
              <a:t>They offered the dog some of her favorite peanut butter treats. They even let her sit on the sofa, but the old girl just wasn’t her usual </a:t>
            </a:r>
            <a:r>
              <a:rPr lang="en-US" altLang="zh-CN" sz="2000" u="sng" dirty="0" smtClean="0">
                <a:solidFill>
                  <a:schemeClr val="tx1">
                    <a:lumMod val="65000"/>
                    <a:lumOff val="35000"/>
                  </a:schemeClr>
                </a:solidFill>
                <a:latin typeface="Times New Roman" pitchFamily="18" charset="0"/>
                <a:cs typeface="Times New Roman" pitchFamily="18" charset="0"/>
              </a:rPr>
              <a:t>cheerful</a:t>
            </a:r>
            <a:r>
              <a:rPr lang="en-US" altLang="zh-CN" sz="2000" dirty="0" smtClean="0">
                <a:solidFill>
                  <a:schemeClr val="tx1">
                    <a:lumMod val="65000"/>
                    <a:lumOff val="35000"/>
                  </a:schemeClr>
                </a:solidFill>
                <a:latin typeface="Times New Roman" pitchFamily="18" charset="0"/>
                <a:cs typeface="Times New Roman" pitchFamily="18" charset="0"/>
              </a:rPr>
              <a:t> self. Her owners started to get worried. “What should we do to cheer Poppy up?” asked Dad. “We’ve tried everything.”</a:t>
            </a:r>
            <a:endParaRPr lang="zh-CN" altLang="zh-CN" sz="2000" dirty="0" smtClean="0">
              <a:solidFill>
                <a:schemeClr val="tx1">
                  <a:lumMod val="65000"/>
                  <a:lumOff val="35000"/>
                </a:schemeClr>
              </a:solidFill>
              <a:latin typeface="Times New Roman" pitchFamily="18" charset="0"/>
              <a:cs typeface="Times New Roman" pitchFamily="18" charset="0"/>
            </a:endParaRPr>
          </a:p>
        </p:txBody>
      </p:sp>
      <p:sp>
        <p:nvSpPr>
          <p:cNvPr id="12" name="矩形 11"/>
          <p:cNvSpPr/>
          <p:nvPr/>
        </p:nvSpPr>
        <p:spPr>
          <a:xfrm>
            <a:off x="72008" y="2423694"/>
            <a:ext cx="8964488" cy="2246769"/>
          </a:xfrm>
          <a:prstGeom prst="rect">
            <a:avLst/>
          </a:prstGeom>
        </p:spPr>
        <p:txBody>
          <a:bodyPr wrap="square">
            <a:spAutoFit/>
          </a:bodyPr>
          <a:lstStyle/>
          <a:p>
            <a:r>
              <a:rPr lang="zh-CN" altLang="zh-CN" sz="2000" dirty="0" smtClean="0">
                <a:solidFill>
                  <a:schemeClr val="tx1">
                    <a:lumMod val="65000"/>
                    <a:lumOff val="35000"/>
                  </a:schemeClr>
                </a:solidFill>
                <a:latin typeface="Times New Roman" pitchFamily="18" charset="0"/>
                <a:cs typeface="Times New Roman" pitchFamily="18" charset="0"/>
              </a:rPr>
              <a:t>④</a:t>
            </a:r>
            <a:r>
              <a:rPr lang="en-US" altLang="zh-CN" sz="2000" dirty="0" smtClean="0">
                <a:solidFill>
                  <a:schemeClr val="tx1">
                    <a:lumMod val="65000"/>
                    <a:lumOff val="35000"/>
                  </a:schemeClr>
                </a:solidFill>
                <a:latin typeface="Times New Roman" pitchFamily="18" charset="0"/>
                <a:cs typeface="Times New Roman" pitchFamily="18" charset="0"/>
              </a:rPr>
              <a:t>The house seemed quiet </a:t>
            </a:r>
            <a:r>
              <a:rPr lang="en-US" altLang="zh-CN" sz="2000" dirty="0" smtClean="0">
                <a:solidFill>
                  <a:srgbClr val="FF0000"/>
                </a:solidFill>
                <a:latin typeface="Times New Roman" pitchFamily="18" charset="0"/>
                <a:cs typeface="Times New Roman" pitchFamily="18" charset="0"/>
              </a:rPr>
              <a:t>as a tomb </a:t>
            </a:r>
            <a:r>
              <a:rPr lang="en-US" altLang="zh-CN" sz="2000" dirty="0" smtClean="0">
                <a:solidFill>
                  <a:schemeClr val="tx1">
                    <a:lumMod val="65000"/>
                    <a:lumOff val="35000"/>
                  </a:schemeClr>
                </a:solidFill>
                <a:latin typeface="Times New Roman" pitchFamily="18" charset="0"/>
                <a:cs typeface="Times New Roman" pitchFamily="18" charset="0"/>
              </a:rPr>
              <a:t>without the boy living there. All that week, Poppy </a:t>
            </a:r>
            <a:r>
              <a:rPr lang="en-US" altLang="zh-CN" sz="2000" dirty="0" smtClean="0">
                <a:solidFill>
                  <a:srgbClr val="FF0000"/>
                </a:solidFill>
                <a:latin typeface="Times New Roman" pitchFamily="18" charset="0"/>
                <a:cs typeface="Times New Roman" pitchFamily="18" charset="0"/>
              </a:rPr>
              <a:t>didn’t seem interested in </a:t>
            </a:r>
            <a:r>
              <a:rPr lang="en-US" altLang="zh-CN" sz="2000" dirty="0" smtClean="0">
                <a:solidFill>
                  <a:schemeClr val="tx1">
                    <a:lumMod val="65000"/>
                    <a:lumOff val="35000"/>
                  </a:schemeClr>
                </a:solidFill>
                <a:latin typeface="Times New Roman" pitchFamily="18" charset="0"/>
                <a:cs typeface="Times New Roman" pitchFamily="18" charset="0"/>
              </a:rPr>
              <a:t>her dinner, her favorite toy, or even in her daily walk. Her owners </a:t>
            </a:r>
            <a:r>
              <a:rPr lang="en-US" altLang="zh-CN" sz="2000" dirty="0" smtClean="0">
                <a:solidFill>
                  <a:srgbClr val="FF0000"/>
                </a:solidFill>
                <a:latin typeface="Times New Roman" pitchFamily="18" charset="0"/>
                <a:cs typeface="Times New Roman" pitchFamily="18" charset="0"/>
              </a:rPr>
              <a:t>were sad too</a:t>
            </a:r>
            <a:r>
              <a:rPr lang="en-US" altLang="zh-CN" sz="2000" dirty="0" smtClean="0">
                <a:solidFill>
                  <a:schemeClr val="tx1">
                    <a:lumMod val="65000"/>
                    <a:lumOff val="35000"/>
                  </a:schemeClr>
                </a:solidFill>
                <a:latin typeface="Times New Roman" pitchFamily="18" charset="0"/>
                <a:cs typeface="Times New Roman" pitchFamily="18" charset="0"/>
              </a:rPr>
              <a:t>, but they knew their son would be </a:t>
            </a:r>
            <a:r>
              <a:rPr lang="en-US" altLang="zh-CN" sz="2000" u="sng" dirty="0" smtClean="0">
                <a:solidFill>
                  <a:schemeClr val="tx1">
                    <a:lumMod val="65000"/>
                    <a:lumOff val="35000"/>
                  </a:schemeClr>
                </a:solidFill>
                <a:latin typeface="Times New Roman" pitchFamily="18" charset="0"/>
                <a:cs typeface="Times New Roman" pitchFamily="18" charset="0"/>
              </a:rPr>
              <a:t>back</a:t>
            </a:r>
            <a:r>
              <a:rPr lang="en-US" altLang="zh-CN" sz="2000" dirty="0" smtClean="0">
                <a:solidFill>
                  <a:schemeClr val="tx1">
                    <a:lumMod val="65000"/>
                    <a:lumOff val="35000"/>
                  </a:schemeClr>
                </a:solidFill>
                <a:latin typeface="Times New Roman" pitchFamily="18" charset="0"/>
                <a:cs typeface="Times New Roman" pitchFamily="18" charset="0"/>
              </a:rPr>
              <a:t> to visit. Poppy didn’t.</a:t>
            </a:r>
            <a:endParaRPr lang="zh-CN" altLang="zh-CN" sz="2000" dirty="0" smtClean="0">
              <a:solidFill>
                <a:schemeClr val="tx1">
                  <a:lumMod val="65000"/>
                  <a:lumOff val="35000"/>
                </a:schemeClr>
              </a:solidFill>
              <a:latin typeface="Times New Roman" pitchFamily="18" charset="0"/>
              <a:cs typeface="Times New Roman" pitchFamily="18" charset="0"/>
            </a:endParaRPr>
          </a:p>
          <a:p>
            <a:r>
              <a:rPr lang="zh-CN" altLang="zh-CN" sz="2000" dirty="0" smtClean="0">
                <a:solidFill>
                  <a:schemeClr val="tx1">
                    <a:lumMod val="65000"/>
                    <a:lumOff val="35000"/>
                  </a:schemeClr>
                </a:solidFill>
                <a:latin typeface="Times New Roman" pitchFamily="18" charset="0"/>
                <a:cs typeface="Times New Roman" pitchFamily="18" charset="0"/>
              </a:rPr>
              <a:t>⑤</a:t>
            </a:r>
            <a:r>
              <a:rPr lang="en-US" altLang="zh-CN" sz="2000" dirty="0" smtClean="0">
                <a:solidFill>
                  <a:schemeClr val="tx1">
                    <a:lumMod val="65000"/>
                    <a:lumOff val="35000"/>
                  </a:schemeClr>
                </a:solidFill>
                <a:latin typeface="Times New Roman" pitchFamily="18" charset="0"/>
                <a:cs typeface="Times New Roman" pitchFamily="18" charset="0"/>
              </a:rPr>
              <a:t>They offered the dog some of her favorite peanut butter treats. They even let her sit on the sofa, but the old girl just </a:t>
            </a:r>
            <a:r>
              <a:rPr lang="en-US" altLang="zh-CN" sz="2000" dirty="0" smtClean="0">
                <a:solidFill>
                  <a:srgbClr val="FF0000"/>
                </a:solidFill>
                <a:latin typeface="Times New Roman" pitchFamily="18" charset="0"/>
                <a:cs typeface="Times New Roman" pitchFamily="18" charset="0"/>
              </a:rPr>
              <a:t>wasn’t her usual </a:t>
            </a:r>
            <a:r>
              <a:rPr lang="en-US" altLang="zh-CN" sz="2000" u="sng" dirty="0" smtClean="0">
                <a:solidFill>
                  <a:srgbClr val="FF0000"/>
                </a:solidFill>
                <a:latin typeface="Times New Roman" pitchFamily="18" charset="0"/>
                <a:cs typeface="Times New Roman" pitchFamily="18" charset="0"/>
              </a:rPr>
              <a:t>cheerful</a:t>
            </a:r>
            <a:r>
              <a:rPr lang="en-US" altLang="zh-CN" sz="2000" dirty="0" smtClean="0">
                <a:solidFill>
                  <a:srgbClr val="FF0000"/>
                </a:solidFill>
                <a:latin typeface="Times New Roman" pitchFamily="18" charset="0"/>
                <a:cs typeface="Times New Roman" pitchFamily="18" charset="0"/>
              </a:rPr>
              <a:t> self</a:t>
            </a:r>
            <a:r>
              <a:rPr lang="en-US" altLang="zh-CN" sz="2000" dirty="0" smtClean="0">
                <a:solidFill>
                  <a:schemeClr val="tx1">
                    <a:lumMod val="65000"/>
                    <a:lumOff val="35000"/>
                  </a:schemeClr>
                </a:solidFill>
                <a:latin typeface="Times New Roman" pitchFamily="18" charset="0"/>
                <a:cs typeface="Times New Roman" pitchFamily="18" charset="0"/>
              </a:rPr>
              <a:t>. Her owners started to get worried. “What should we do to cheer Poppy up?” asked Dad. “We’ve tried everything.”</a:t>
            </a:r>
            <a:endParaRPr lang="zh-CN" altLang="zh-CN" sz="2000" dirty="0" smtClean="0">
              <a:solidFill>
                <a:schemeClr val="tx1">
                  <a:lumMod val="65000"/>
                  <a:lumOff val="35000"/>
                </a:schemeClr>
              </a:solidFill>
              <a:latin typeface="Times New Roman" pitchFamily="18" charset="0"/>
              <a:cs typeface="Times New Roman" pitchFamily="18" charset="0"/>
            </a:endParaRPr>
          </a:p>
        </p:txBody>
      </p:sp>
      <p:sp>
        <p:nvSpPr>
          <p:cNvPr id="13" name="TextBox 12"/>
          <p:cNvSpPr txBox="1"/>
          <p:nvPr/>
        </p:nvSpPr>
        <p:spPr>
          <a:xfrm>
            <a:off x="3860102" y="1261505"/>
            <a:ext cx="2944146" cy="584775"/>
          </a:xfrm>
          <a:prstGeom prst="rect">
            <a:avLst/>
          </a:prstGeom>
          <a:noFill/>
        </p:spPr>
        <p:txBody>
          <a:bodyPr wrap="square" rtlCol="0">
            <a:spAutoFit/>
          </a:bodyPr>
          <a:lstStyle/>
          <a:p>
            <a:r>
              <a:rPr lang="en-US" altLang="zh-CN" sz="3200" b="1" dirty="0">
                <a:solidFill>
                  <a:srgbClr val="0000FF"/>
                </a:solidFill>
                <a:latin typeface="Times New Roman" pitchFamily="18" charset="0"/>
                <a:cs typeface="Times New Roman" pitchFamily="18" charset="0"/>
              </a:rPr>
              <a:t>i</a:t>
            </a:r>
            <a:r>
              <a:rPr lang="en-US" altLang="zh-CN" sz="3200" b="1" dirty="0" smtClean="0">
                <a:solidFill>
                  <a:srgbClr val="0000FF"/>
                </a:solidFill>
                <a:latin typeface="Times New Roman" pitchFamily="18" charset="0"/>
                <a:cs typeface="Times New Roman" pitchFamily="18" charset="0"/>
              </a:rPr>
              <a:t>n low spirits</a:t>
            </a:r>
            <a:endParaRPr lang="zh-CN" altLang="en-US" sz="3200" b="1" dirty="0">
              <a:solidFill>
                <a:srgbClr val="0000FF"/>
              </a:solidFill>
              <a:latin typeface="Times New Roman" pitchFamily="18" charset="0"/>
              <a:cs typeface="Times New Roman" pitchFamily="18" charset="0"/>
            </a:endParaRPr>
          </a:p>
        </p:txBody>
      </p:sp>
      <p:pic>
        <p:nvPicPr>
          <p:cNvPr id="14" name="图片 13"/>
          <p:cNvPicPr>
            <a:picLocks noChangeAspect="1"/>
          </p:cNvPicPr>
          <p:nvPr/>
        </p:nvPicPr>
        <p:blipFill>
          <a:blip r:embed="rId3" cstate="print">
            <a:clrChange>
              <a:clrFrom>
                <a:srgbClr val="F6F6F6">
                  <a:alpha val="100000"/>
                </a:srgbClr>
              </a:clrFrom>
              <a:clrTo>
                <a:srgbClr val="F6F6F6">
                  <a:alpha val="100000"/>
                  <a:alpha val="0"/>
                </a:srgbClr>
              </a:clrTo>
            </a:clrChange>
          </a:blip>
          <a:stretch>
            <a:fillRect/>
          </a:stretch>
        </p:blipFill>
        <p:spPr>
          <a:xfrm rot="10800000">
            <a:off x="3246380" y="1324016"/>
            <a:ext cx="749556" cy="459754"/>
          </a:xfrm>
          <a:prstGeom prst="rect">
            <a:avLst/>
          </a:prstGeom>
        </p:spPr>
      </p:pic>
      <p:sp>
        <p:nvSpPr>
          <p:cNvPr id="15" name="TextBox 14"/>
          <p:cNvSpPr txBox="1"/>
          <p:nvPr/>
        </p:nvSpPr>
        <p:spPr>
          <a:xfrm>
            <a:off x="251520" y="936610"/>
            <a:ext cx="3030018" cy="1015663"/>
          </a:xfrm>
          <a:prstGeom prst="rect">
            <a:avLst/>
          </a:prstGeom>
          <a:solidFill>
            <a:schemeClr val="accent2">
              <a:lumMod val="20000"/>
              <a:lumOff val="80000"/>
            </a:schemeClr>
          </a:solidFill>
        </p:spPr>
        <p:txBody>
          <a:bodyPr wrap="square" rtlCol="0">
            <a:spAutoFit/>
          </a:bodyPr>
          <a:lstStyle/>
          <a:p>
            <a:r>
              <a:rPr lang="en-US" altLang="zh-CN" sz="2000" b="1" dirty="0" smtClean="0">
                <a:solidFill>
                  <a:srgbClr val="C00000"/>
                </a:solidFill>
              </a:rPr>
              <a:t>Tip1:</a:t>
            </a:r>
            <a:r>
              <a:rPr lang="en-US" altLang="zh-CN" sz="2000" b="1" dirty="0" smtClean="0"/>
              <a:t> Show a vivid scene of sadness through subtle description of action.</a:t>
            </a:r>
            <a:endParaRPr lang="zh-CN" altLang="en-US" sz="2000" b="1" dirty="0"/>
          </a:p>
        </p:txBody>
      </p:sp>
      <p:pic>
        <p:nvPicPr>
          <p:cNvPr id="16" name="图片 15" descr="水印"/>
          <p:cNvPicPr>
            <a:picLocks noChangeAspect="1"/>
          </p:cNvPicPr>
          <p:nvPr/>
        </p:nvPicPr>
        <p:blipFill>
          <a:blip r:embed="rId4"/>
          <a:stretch>
            <a:fillRect/>
          </a:stretch>
        </p:blipFill>
        <p:spPr>
          <a:xfrm>
            <a:off x="7862530" y="102977"/>
            <a:ext cx="1154662" cy="373695"/>
          </a:xfrm>
          <a:prstGeom prst="rect">
            <a:avLst/>
          </a:prstGeom>
        </p:spPr>
      </p:pic>
    </p:spTree>
    <p:extLst>
      <p:ext uri="{BB962C8B-B14F-4D97-AF65-F5344CB8AC3E}">
        <p14:creationId xmlns:p14="http://schemas.microsoft.com/office/powerpoint/2010/main" val="2692765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heel(1)">
                                      <p:cBhvr>
                                        <p:cTn id="21" dur="20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arn(inVertical)">
                                      <p:cBhvr>
                                        <p:cTn id="3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2" grpId="0"/>
      <p:bldP spid="13" grpId="0"/>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图片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3635896" y="-987"/>
            <a:ext cx="4968552" cy="584775"/>
          </a:xfrm>
          <a:prstGeom prst="rect">
            <a:avLst/>
          </a:prstGeom>
          <a:noFill/>
        </p:spPr>
        <p:txBody>
          <a:bodyPr wrap="square" rtlCol="0">
            <a:spAutoFit/>
          </a:bodyPr>
          <a:lstStyle/>
          <a:p>
            <a:r>
              <a:rPr lang="en-US" altLang="zh-CN" sz="3200" b="1" dirty="0" smtClean="0">
                <a:solidFill>
                  <a:schemeClr val="accent6">
                    <a:lumMod val="50000"/>
                  </a:schemeClr>
                </a:solidFill>
              </a:rPr>
              <a:t>Reading for characters </a:t>
            </a:r>
            <a:endParaRPr lang="zh-CN" altLang="en-US" sz="3200" b="1" dirty="0">
              <a:solidFill>
                <a:schemeClr val="accent6">
                  <a:lumMod val="50000"/>
                </a:schemeClr>
              </a:solidFill>
            </a:endParaRPr>
          </a:p>
        </p:txBody>
      </p:sp>
      <p:sp>
        <p:nvSpPr>
          <p:cNvPr id="4" name="矩形 3"/>
          <p:cNvSpPr/>
          <p:nvPr/>
        </p:nvSpPr>
        <p:spPr>
          <a:xfrm>
            <a:off x="323528" y="1191663"/>
            <a:ext cx="8640960" cy="3785652"/>
          </a:xfrm>
          <a:prstGeom prst="rect">
            <a:avLst/>
          </a:prstGeom>
        </p:spPr>
        <p:txBody>
          <a:bodyPr wrap="square">
            <a:spAutoFit/>
          </a:bodyPr>
          <a:lstStyle/>
          <a:p>
            <a:r>
              <a:rPr lang="zh-CN" altLang="zh-CN" sz="2000" dirty="0" smtClean="0">
                <a:latin typeface="Times New Roman" pitchFamily="18" charset="0"/>
                <a:cs typeface="Times New Roman" pitchFamily="18" charset="0"/>
              </a:rPr>
              <a:t>①</a:t>
            </a:r>
            <a:r>
              <a:rPr lang="en-US" altLang="zh-CN" sz="2000" dirty="0" smtClean="0">
                <a:latin typeface="Times New Roman" pitchFamily="18" charset="0"/>
                <a:cs typeface="Times New Roman" pitchFamily="18" charset="0"/>
              </a:rPr>
              <a:t>“I’m going to miss you so much, </a:t>
            </a:r>
            <a:r>
              <a:rPr lang="en-US" altLang="zh-CN" sz="2000" u="sng" dirty="0" smtClean="0">
                <a:latin typeface="Times New Roman" pitchFamily="18" charset="0"/>
                <a:cs typeface="Times New Roman" pitchFamily="18" charset="0"/>
              </a:rPr>
              <a:t>Poppy</a:t>
            </a:r>
            <a:r>
              <a:rPr lang="en-US" altLang="zh-CN" sz="2000" dirty="0" smtClean="0">
                <a:latin typeface="Times New Roman" pitchFamily="18" charset="0"/>
                <a:cs typeface="Times New Roman" pitchFamily="18" charset="0"/>
              </a:rPr>
              <a:t>,” said the tall, thin teenager. He bent down to hug his old friend goodbye. He stood up, hugged his </a:t>
            </a:r>
            <a:r>
              <a:rPr lang="en-US" altLang="zh-CN" sz="2000" u="sng" dirty="0" smtClean="0">
                <a:latin typeface="Times New Roman" pitchFamily="18" charset="0"/>
                <a:cs typeface="Times New Roman" pitchFamily="18" charset="0"/>
              </a:rPr>
              <a:t>parents</a:t>
            </a:r>
            <a:r>
              <a:rPr lang="en-US" altLang="zh-CN" sz="2000" dirty="0" smtClean="0">
                <a:latin typeface="Times New Roman" pitchFamily="18" charset="0"/>
                <a:cs typeface="Times New Roman" pitchFamily="18" charset="0"/>
              </a:rPr>
              <a:t>, and smiled, trying not to let his emotions (</a:t>
            </a:r>
            <a:r>
              <a:rPr lang="zh-CN" altLang="zh-CN" sz="2000" dirty="0" smtClean="0">
                <a:latin typeface="Times New Roman" pitchFamily="18" charset="0"/>
                <a:cs typeface="Times New Roman" pitchFamily="18" charset="0"/>
              </a:rPr>
              <a:t>情绪</a:t>
            </a:r>
            <a:r>
              <a:rPr lang="en-US" altLang="zh-CN" sz="2000" dirty="0" smtClean="0">
                <a:latin typeface="Times New Roman" pitchFamily="18" charset="0"/>
                <a:cs typeface="Times New Roman" pitchFamily="18" charset="0"/>
              </a:rPr>
              <a:t>) get the better of him.</a:t>
            </a:r>
            <a:endParaRPr lang="zh-CN" altLang="zh-CN" sz="2000" dirty="0" smtClean="0">
              <a:latin typeface="Times New Roman" pitchFamily="18" charset="0"/>
              <a:cs typeface="Times New Roman" pitchFamily="18" charset="0"/>
            </a:endParaRPr>
          </a:p>
          <a:p>
            <a:r>
              <a:rPr lang="zh-CN" altLang="zh-CN" sz="2000" dirty="0" smtClean="0">
                <a:latin typeface="Times New Roman" pitchFamily="18" charset="0"/>
                <a:cs typeface="Times New Roman" pitchFamily="18" charset="0"/>
              </a:rPr>
              <a:t>②</a:t>
            </a:r>
            <a:r>
              <a:rPr lang="en-US" altLang="zh-CN" sz="2000" dirty="0" smtClean="0">
                <a:latin typeface="Times New Roman" pitchFamily="18" charset="0"/>
                <a:cs typeface="Times New Roman" pitchFamily="18" charset="0"/>
              </a:rPr>
              <a:t>His parents were not quite able to keep theirs under control. They had driven their son several hours out of town to the </a:t>
            </a:r>
            <a:r>
              <a:rPr lang="en-US" altLang="zh-CN" sz="2000" u="sng" dirty="0" smtClean="0">
                <a:latin typeface="Times New Roman" pitchFamily="18" charset="0"/>
                <a:cs typeface="Times New Roman" pitchFamily="18" charset="0"/>
              </a:rPr>
              <a:t>university</a:t>
            </a:r>
            <a:r>
              <a:rPr lang="en-US" altLang="zh-CN" sz="2000" dirty="0" smtClean="0">
                <a:latin typeface="Times New Roman" pitchFamily="18" charset="0"/>
                <a:cs typeface="Times New Roman" pitchFamily="18" charset="0"/>
              </a:rPr>
              <a:t> where he would soon be living and studying. It was time to say goodbye for now at least. The family </a:t>
            </a:r>
            <a:r>
              <a:rPr lang="en-US" altLang="zh-CN" sz="2000" u="sng" dirty="0" smtClean="0">
                <a:latin typeface="Times New Roman" pitchFamily="18" charset="0"/>
                <a:cs typeface="Times New Roman" pitchFamily="18" charset="0"/>
              </a:rPr>
              <a:t>hugged</a:t>
            </a:r>
            <a:r>
              <a:rPr lang="en-US" altLang="zh-CN" sz="2000" dirty="0" smtClean="0">
                <a:latin typeface="Times New Roman" pitchFamily="18" charset="0"/>
                <a:cs typeface="Times New Roman" pitchFamily="18" charset="0"/>
              </a:rPr>
              <a:t> and smiled through misty eyes and then laughed.</a:t>
            </a:r>
            <a:endParaRPr lang="zh-CN" altLang="zh-CN" sz="2000" dirty="0" smtClean="0">
              <a:latin typeface="Times New Roman" pitchFamily="18" charset="0"/>
              <a:cs typeface="Times New Roman" pitchFamily="18" charset="0"/>
            </a:endParaRPr>
          </a:p>
          <a:p>
            <a:r>
              <a:rPr lang="zh-CN" altLang="zh-CN" sz="2000" dirty="0" smtClean="0">
                <a:latin typeface="Times New Roman" pitchFamily="18" charset="0"/>
                <a:cs typeface="Times New Roman" pitchFamily="18" charset="0"/>
              </a:rPr>
              <a:t>③</a:t>
            </a:r>
            <a:r>
              <a:rPr lang="en-US" altLang="zh-CN" sz="2000" dirty="0" smtClean="0">
                <a:latin typeface="Times New Roman" pitchFamily="18" charset="0"/>
                <a:cs typeface="Times New Roman" pitchFamily="18" charset="0"/>
              </a:rPr>
              <a:t>The </a:t>
            </a:r>
            <a:r>
              <a:rPr lang="en-US" altLang="zh-CN" sz="2000" u="sng" dirty="0" smtClean="0">
                <a:latin typeface="Times New Roman" pitchFamily="18" charset="0"/>
                <a:cs typeface="Times New Roman" pitchFamily="18" charset="0"/>
              </a:rPr>
              <a:t>boy</a:t>
            </a:r>
            <a:r>
              <a:rPr lang="en-US" altLang="zh-CN" sz="2000" dirty="0" smtClean="0">
                <a:latin typeface="Times New Roman" pitchFamily="18" charset="0"/>
                <a:cs typeface="Times New Roman" pitchFamily="18" charset="0"/>
              </a:rPr>
              <a:t> lifted the last bag onto his shoulder, and flashed a bright smile. “I guess this is it,” he said. “I’ll see you back home in a month, okay?” His parents nodded, and they </a:t>
            </a:r>
            <a:r>
              <a:rPr lang="en-US" altLang="zh-CN" sz="2000" u="sng" dirty="0" smtClean="0">
                <a:latin typeface="Times New Roman" pitchFamily="18" charset="0"/>
                <a:cs typeface="Times New Roman" pitchFamily="18" charset="0"/>
              </a:rPr>
              <a:t>watched</a:t>
            </a:r>
            <a:r>
              <a:rPr lang="en-US" altLang="zh-CN" sz="2000" dirty="0" smtClean="0">
                <a:latin typeface="Times New Roman" pitchFamily="18" charset="0"/>
                <a:cs typeface="Times New Roman" pitchFamily="18" charset="0"/>
              </a:rPr>
              <a:t> as he walked out of sight into the crowds of hundreds of students and parents. The boy’s mother turned to the </a:t>
            </a:r>
            <a:r>
              <a:rPr lang="en-US" altLang="zh-CN" sz="2000" u="sng" dirty="0" smtClean="0">
                <a:latin typeface="Times New Roman" pitchFamily="18" charset="0"/>
                <a:cs typeface="Times New Roman" pitchFamily="18" charset="0"/>
              </a:rPr>
              <a:t>dog</a:t>
            </a:r>
            <a:r>
              <a:rPr lang="en-US" altLang="zh-CN" sz="2000" dirty="0" smtClean="0">
                <a:latin typeface="Times New Roman" pitchFamily="18" charset="0"/>
                <a:cs typeface="Times New Roman" pitchFamily="18" charset="0"/>
              </a:rPr>
              <a:t>, “Okay, Poppy, time to go back home.”</a:t>
            </a:r>
            <a:endParaRPr lang="zh-CN" altLang="zh-CN" sz="2000" dirty="0" smtClean="0">
              <a:latin typeface="Times New Roman" pitchFamily="18" charset="0"/>
              <a:cs typeface="Times New Roman" pitchFamily="18" charset="0"/>
            </a:endParaRPr>
          </a:p>
        </p:txBody>
      </p:sp>
      <p:sp>
        <p:nvSpPr>
          <p:cNvPr id="6" name="圆角矩形 5"/>
          <p:cNvSpPr/>
          <p:nvPr/>
        </p:nvSpPr>
        <p:spPr>
          <a:xfrm>
            <a:off x="4078762" y="1815666"/>
            <a:ext cx="1728192" cy="360040"/>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3463727" y="627534"/>
            <a:ext cx="4276625" cy="461665"/>
          </a:xfrm>
          <a:prstGeom prst="rect">
            <a:avLst/>
          </a:prstGeom>
          <a:noFill/>
          <a:ln w="12700">
            <a:solidFill>
              <a:srgbClr val="C00000"/>
            </a:solidFill>
          </a:ln>
        </p:spPr>
        <p:txBody>
          <a:bodyPr wrap="square" rtlCol="0">
            <a:spAutoFit/>
          </a:bodyPr>
          <a:lstStyle/>
          <a:p>
            <a:r>
              <a:rPr lang="en-US" altLang="zh-CN" sz="2400" b="1" dirty="0" smtClean="0">
                <a:latin typeface="Times New Roman" pitchFamily="18" charset="0"/>
                <a:cs typeface="Times New Roman" pitchFamily="18" charset="0"/>
              </a:rPr>
              <a:t>The boy: grown-up/considerate</a:t>
            </a:r>
            <a:endParaRPr lang="zh-CN" altLang="en-US" sz="2400" b="1" dirty="0">
              <a:latin typeface="Times New Roman" pitchFamily="18" charset="0"/>
              <a:cs typeface="Times New Roman" pitchFamily="18" charset="0"/>
            </a:endParaRPr>
          </a:p>
        </p:txBody>
      </p:sp>
      <p:sp>
        <p:nvSpPr>
          <p:cNvPr id="5" name="圆角矩形 4"/>
          <p:cNvSpPr/>
          <p:nvPr/>
        </p:nvSpPr>
        <p:spPr>
          <a:xfrm>
            <a:off x="6390202" y="1815666"/>
            <a:ext cx="1152128" cy="360040"/>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smtClean="0">
                <a:solidFill>
                  <a:srgbClr val="0000FF"/>
                </a:solidFill>
                <a:latin typeface="Times New Roman" pitchFamily="18" charset="0"/>
                <a:cs typeface="Times New Roman" pitchFamily="18" charset="0"/>
              </a:rPr>
              <a:t>defeat</a:t>
            </a:r>
            <a:endParaRPr lang="zh-CN" altLang="en-US" sz="2400" b="1" dirty="0">
              <a:solidFill>
                <a:srgbClr val="0000FF"/>
              </a:solidFill>
              <a:latin typeface="Times New Roman" pitchFamily="18" charset="0"/>
              <a:cs typeface="Times New Roman" pitchFamily="18" charset="0"/>
            </a:endParaRPr>
          </a:p>
        </p:txBody>
      </p:sp>
      <p:sp>
        <p:nvSpPr>
          <p:cNvPr id="18" name="椭圆 17"/>
          <p:cNvSpPr/>
          <p:nvPr/>
        </p:nvSpPr>
        <p:spPr>
          <a:xfrm>
            <a:off x="245063" y="1847322"/>
            <a:ext cx="5904656" cy="360040"/>
          </a:xfrm>
          <a:prstGeom prst="ellipse">
            <a:avLst/>
          </a:prstGeom>
          <a:solidFill>
            <a:srgbClr val="C00000">
              <a:alpha val="20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5580112" y="3271506"/>
            <a:ext cx="2376264" cy="472698"/>
          </a:xfrm>
          <a:prstGeom prst="ellipse">
            <a:avLst/>
          </a:prstGeom>
          <a:solidFill>
            <a:srgbClr val="C00000">
              <a:alpha val="20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313724" y="3652987"/>
            <a:ext cx="6516724" cy="328682"/>
          </a:xfrm>
          <a:prstGeom prst="ellipse">
            <a:avLst/>
          </a:prstGeom>
          <a:solidFill>
            <a:srgbClr val="C00000">
              <a:alpha val="20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1817644" y="2139702"/>
            <a:ext cx="4927950" cy="432048"/>
          </a:xfrm>
          <a:prstGeom prst="ellipse">
            <a:avLst/>
          </a:prstGeom>
          <a:solidFill>
            <a:schemeClr val="accent3">
              <a:lumMod val="60000"/>
              <a:lumOff val="40000"/>
              <a:alpha val="3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318828" y="3057142"/>
            <a:ext cx="2851788" cy="432048"/>
          </a:xfrm>
          <a:prstGeom prst="ellipse">
            <a:avLst/>
          </a:prstGeom>
          <a:solidFill>
            <a:schemeClr val="accent3">
              <a:lumMod val="60000"/>
              <a:lumOff val="40000"/>
              <a:alpha val="3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1267560" y="3981669"/>
            <a:ext cx="4165479" cy="360040"/>
          </a:xfrm>
          <a:prstGeom prst="ellipse">
            <a:avLst/>
          </a:prstGeom>
          <a:solidFill>
            <a:schemeClr val="accent3">
              <a:lumMod val="60000"/>
              <a:lumOff val="40000"/>
              <a:alpha val="3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TextBox 24"/>
          <p:cNvSpPr txBox="1"/>
          <p:nvPr/>
        </p:nvSpPr>
        <p:spPr>
          <a:xfrm>
            <a:off x="1817644" y="4659982"/>
            <a:ext cx="4522237" cy="461665"/>
          </a:xfrm>
          <a:prstGeom prst="rect">
            <a:avLst/>
          </a:prstGeom>
          <a:noFill/>
          <a:ln w="12700">
            <a:solidFill>
              <a:schemeClr val="accent3">
                <a:lumMod val="75000"/>
              </a:schemeClr>
            </a:solidFill>
          </a:ln>
        </p:spPr>
        <p:txBody>
          <a:bodyPr wrap="square" rtlCol="0">
            <a:spAutoFit/>
          </a:bodyPr>
          <a:lstStyle/>
          <a:p>
            <a:r>
              <a:rPr lang="en-US" altLang="zh-CN" sz="2400" b="1" dirty="0">
                <a:latin typeface="Times New Roman" pitchFamily="18" charset="0"/>
                <a:cs typeface="Times New Roman" pitchFamily="18" charset="0"/>
              </a:rPr>
              <a:t>P</a:t>
            </a:r>
            <a:r>
              <a:rPr lang="en-US" altLang="zh-CN" sz="2400" b="1" dirty="0" smtClean="0">
                <a:latin typeface="Times New Roman" pitchFamily="18" charset="0"/>
                <a:cs typeface="Times New Roman" pitchFamily="18" charset="0"/>
              </a:rPr>
              <a:t>arents: care for…/depend on… </a:t>
            </a:r>
            <a:endParaRPr lang="zh-CN" altLang="en-US" sz="2400" b="1" dirty="0">
              <a:latin typeface="Times New Roman" pitchFamily="18" charset="0"/>
              <a:cs typeface="Times New Roman" pitchFamily="18" charset="0"/>
            </a:endParaRPr>
          </a:p>
        </p:txBody>
      </p:sp>
      <p:cxnSp>
        <p:nvCxnSpPr>
          <p:cNvPr id="27" name="直接箭头连接符 26"/>
          <p:cNvCxnSpPr>
            <a:stCxn id="18" idx="0"/>
          </p:cNvCxnSpPr>
          <p:nvPr/>
        </p:nvCxnSpPr>
        <p:spPr>
          <a:xfrm flipV="1">
            <a:off x="3197391" y="1089199"/>
            <a:ext cx="881371" cy="758123"/>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直接箭头连接符 29"/>
          <p:cNvCxnSpPr/>
          <p:nvPr/>
        </p:nvCxnSpPr>
        <p:spPr>
          <a:xfrm flipV="1">
            <a:off x="4856516" y="1089199"/>
            <a:ext cx="0" cy="2564866"/>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直接箭头连接符 31"/>
          <p:cNvCxnSpPr/>
          <p:nvPr/>
        </p:nvCxnSpPr>
        <p:spPr>
          <a:xfrm flipH="1" flipV="1">
            <a:off x="6035318" y="1089199"/>
            <a:ext cx="756084" cy="2182308"/>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9" name="直接箭头连接符 38"/>
          <p:cNvCxnSpPr/>
          <p:nvPr/>
        </p:nvCxnSpPr>
        <p:spPr>
          <a:xfrm>
            <a:off x="1817644" y="3507855"/>
            <a:ext cx="575150" cy="1152127"/>
          </a:xfrm>
          <a:prstGeom prst="straightConnector1">
            <a:avLst/>
          </a:prstGeom>
          <a:ln w="2857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1" name="直接箭头连接符 40"/>
          <p:cNvCxnSpPr/>
          <p:nvPr/>
        </p:nvCxnSpPr>
        <p:spPr>
          <a:xfrm>
            <a:off x="3491880" y="4341709"/>
            <a:ext cx="0" cy="318273"/>
          </a:xfrm>
          <a:prstGeom prst="straightConnector1">
            <a:avLst/>
          </a:prstGeom>
          <a:ln w="2857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3" name="直接箭头连接符 42"/>
          <p:cNvCxnSpPr/>
          <p:nvPr/>
        </p:nvCxnSpPr>
        <p:spPr>
          <a:xfrm flipH="1">
            <a:off x="4804907" y="2496700"/>
            <a:ext cx="1256264" cy="2186667"/>
          </a:xfrm>
          <a:prstGeom prst="straightConnector1">
            <a:avLst/>
          </a:prstGeom>
          <a:ln w="2857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184276" y="430121"/>
            <a:ext cx="3113081" cy="738664"/>
          </a:xfrm>
          <a:prstGeom prst="rect">
            <a:avLst/>
          </a:prstGeom>
          <a:solidFill>
            <a:schemeClr val="accent2">
              <a:lumMod val="20000"/>
              <a:lumOff val="80000"/>
            </a:schemeClr>
          </a:solidFill>
        </p:spPr>
        <p:txBody>
          <a:bodyPr wrap="square" rtlCol="0">
            <a:spAutoFit/>
          </a:bodyPr>
          <a:lstStyle/>
          <a:p>
            <a:r>
              <a:rPr lang="en-US" altLang="zh-CN" sz="2100" b="1" dirty="0" smtClean="0">
                <a:solidFill>
                  <a:srgbClr val="C00000"/>
                </a:solidFill>
              </a:rPr>
              <a:t>Tip2:</a:t>
            </a:r>
            <a:r>
              <a:rPr lang="en-US" altLang="zh-CN" sz="2100" b="1" dirty="0" smtClean="0"/>
              <a:t> </a:t>
            </a:r>
            <a:r>
              <a:rPr lang="en-US" altLang="zh-CN" sz="2100" b="1" dirty="0"/>
              <a:t>Understand the characters before writing.</a:t>
            </a:r>
            <a:endParaRPr lang="zh-CN" altLang="en-US" sz="2100" b="1" dirty="0"/>
          </a:p>
        </p:txBody>
      </p:sp>
      <p:sp>
        <p:nvSpPr>
          <p:cNvPr id="52" name="椭圆 51"/>
          <p:cNvSpPr/>
          <p:nvPr/>
        </p:nvSpPr>
        <p:spPr>
          <a:xfrm>
            <a:off x="8103807" y="567500"/>
            <a:ext cx="1001282" cy="58173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smtClean="0">
                <a:solidFill>
                  <a:srgbClr val="C00000"/>
                </a:solidFill>
                <a:latin typeface="Times New Roman" pitchFamily="18" charset="0"/>
                <a:cs typeface="Times New Roman" pitchFamily="18" charset="0"/>
              </a:rPr>
              <a:t>love</a:t>
            </a:r>
            <a:endParaRPr lang="zh-CN" altLang="en-US" sz="2400" b="1" dirty="0">
              <a:solidFill>
                <a:srgbClr val="C00000"/>
              </a:solidFill>
              <a:latin typeface="Times New Roman" pitchFamily="18" charset="0"/>
              <a:cs typeface="Times New Roman" pitchFamily="18" charset="0"/>
            </a:endParaRPr>
          </a:p>
        </p:txBody>
      </p:sp>
      <p:sp>
        <p:nvSpPr>
          <p:cNvPr id="53" name="椭圆 52"/>
          <p:cNvSpPr/>
          <p:nvPr/>
        </p:nvSpPr>
        <p:spPr>
          <a:xfrm>
            <a:off x="6919648" y="4599948"/>
            <a:ext cx="1001282" cy="58173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smtClean="0">
                <a:solidFill>
                  <a:srgbClr val="C00000"/>
                </a:solidFill>
                <a:latin typeface="Times New Roman" pitchFamily="18" charset="0"/>
                <a:cs typeface="Times New Roman" pitchFamily="18" charset="0"/>
              </a:rPr>
              <a:t>love</a:t>
            </a:r>
            <a:endParaRPr lang="zh-CN" altLang="en-US" sz="2400" b="1" dirty="0">
              <a:solidFill>
                <a:srgbClr val="C00000"/>
              </a:solidFill>
              <a:latin typeface="Times New Roman" pitchFamily="18" charset="0"/>
              <a:cs typeface="Times New Roman" pitchFamily="18" charset="0"/>
            </a:endParaRPr>
          </a:p>
        </p:txBody>
      </p:sp>
      <p:sp>
        <p:nvSpPr>
          <p:cNvPr id="54" name="右箭头 53"/>
          <p:cNvSpPr/>
          <p:nvPr/>
        </p:nvSpPr>
        <p:spPr>
          <a:xfrm>
            <a:off x="7740352" y="699542"/>
            <a:ext cx="363455" cy="266480"/>
          </a:xfrm>
          <a:prstGeom prst="rightArrow">
            <a:avLst>
              <a:gd name="adj1" fmla="val 50000"/>
              <a:gd name="adj2" fmla="val 4152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右箭头 54"/>
          <p:cNvSpPr/>
          <p:nvPr/>
        </p:nvSpPr>
        <p:spPr>
          <a:xfrm>
            <a:off x="6339881" y="4734415"/>
            <a:ext cx="585632" cy="31279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6" name="图片 25" descr="水印"/>
          <p:cNvPicPr>
            <a:picLocks noChangeAspect="1"/>
          </p:cNvPicPr>
          <p:nvPr/>
        </p:nvPicPr>
        <p:blipFill>
          <a:blip r:embed="rId3"/>
          <a:stretch>
            <a:fillRect/>
          </a:stretch>
        </p:blipFill>
        <p:spPr>
          <a:xfrm>
            <a:off x="7862530" y="102977"/>
            <a:ext cx="1154662" cy="373695"/>
          </a:xfrm>
          <a:prstGeom prst="rect">
            <a:avLst/>
          </a:prstGeom>
        </p:spPr>
      </p:pic>
    </p:spTree>
    <p:extLst>
      <p:ext uri="{BB962C8B-B14F-4D97-AF65-F5344CB8AC3E}">
        <p14:creationId xmlns:p14="http://schemas.microsoft.com/office/powerpoint/2010/main" val="367787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inVertical)">
                                      <p:cBhvr>
                                        <p:cTn id="17" dur="500"/>
                                        <p:tgtEl>
                                          <p:spTgt spid="18"/>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barn(inVertical)">
                                      <p:cBhvr>
                                        <p:cTn id="20" dur="500"/>
                                        <p:tgtEl>
                                          <p:spTgt spid="20"/>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barn(inVertical)">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wipe(down)">
                                      <p:cBhvr>
                                        <p:cTn id="28" dur="500"/>
                                        <p:tgtEl>
                                          <p:spTgt spid="27"/>
                                        </p:tgtEl>
                                      </p:cBhvr>
                                    </p:animEffect>
                                  </p:childTnLst>
                                </p:cTn>
                              </p:par>
                              <p:par>
                                <p:cTn id="29" presetID="22" presetClass="entr" presetSubtype="4" fill="hold" nodeType="with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down)">
                                      <p:cBhvr>
                                        <p:cTn id="31" dur="500"/>
                                        <p:tgtEl>
                                          <p:spTgt spid="30"/>
                                        </p:tgtEl>
                                      </p:cBhvr>
                                    </p:animEffect>
                                  </p:childTnLst>
                                </p:cTn>
                              </p:par>
                              <p:par>
                                <p:cTn id="32" presetID="22" presetClass="entr" presetSubtype="4" fill="hold" nodeType="with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down)">
                                      <p:cBhvr>
                                        <p:cTn id="34" dur="500"/>
                                        <p:tgtEl>
                                          <p:spTgt spid="3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down)">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down)">
                                      <p:cBhvr>
                                        <p:cTn id="44" dur="500"/>
                                        <p:tgtEl>
                                          <p:spTgt spid="22"/>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wipe(down)">
                                      <p:cBhvr>
                                        <p:cTn id="47" dur="500"/>
                                        <p:tgtEl>
                                          <p:spTgt spid="23"/>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down)">
                                      <p:cBhvr>
                                        <p:cTn id="50" dur="500"/>
                                        <p:tgtEl>
                                          <p:spTgt spid="24"/>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nodeType="clickEffect">
                                  <p:stCondLst>
                                    <p:cond delay="0"/>
                                  </p:stCondLst>
                                  <p:childTnLst>
                                    <p:set>
                                      <p:cBhvr>
                                        <p:cTn id="54" dur="1" fill="hold">
                                          <p:stCondLst>
                                            <p:cond delay="0"/>
                                          </p:stCondLst>
                                        </p:cTn>
                                        <p:tgtEl>
                                          <p:spTgt spid="39"/>
                                        </p:tgtEl>
                                        <p:attrNameLst>
                                          <p:attrName>style.visibility</p:attrName>
                                        </p:attrNameLst>
                                      </p:cBhvr>
                                      <p:to>
                                        <p:strVal val="visible"/>
                                      </p:to>
                                    </p:set>
                                    <p:animEffect transition="in" filter="wipe(down)">
                                      <p:cBhvr>
                                        <p:cTn id="55" dur="500"/>
                                        <p:tgtEl>
                                          <p:spTgt spid="39"/>
                                        </p:tgtEl>
                                      </p:cBhvr>
                                    </p:animEffect>
                                  </p:childTnLst>
                                </p:cTn>
                              </p:par>
                              <p:par>
                                <p:cTn id="56" presetID="22" presetClass="entr" presetSubtype="4" fill="hold" nodeType="withEffect">
                                  <p:stCondLst>
                                    <p:cond delay="0"/>
                                  </p:stCondLst>
                                  <p:childTnLst>
                                    <p:set>
                                      <p:cBhvr>
                                        <p:cTn id="57" dur="1" fill="hold">
                                          <p:stCondLst>
                                            <p:cond delay="0"/>
                                          </p:stCondLst>
                                        </p:cTn>
                                        <p:tgtEl>
                                          <p:spTgt spid="41"/>
                                        </p:tgtEl>
                                        <p:attrNameLst>
                                          <p:attrName>style.visibility</p:attrName>
                                        </p:attrNameLst>
                                      </p:cBhvr>
                                      <p:to>
                                        <p:strVal val="visible"/>
                                      </p:to>
                                    </p:set>
                                    <p:animEffect transition="in" filter="wipe(down)">
                                      <p:cBhvr>
                                        <p:cTn id="58" dur="500"/>
                                        <p:tgtEl>
                                          <p:spTgt spid="41"/>
                                        </p:tgtEl>
                                      </p:cBhvr>
                                    </p:animEffect>
                                  </p:childTnLst>
                                </p:cTn>
                              </p:par>
                              <p:par>
                                <p:cTn id="59" presetID="22" presetClass="entr" presetSubtype="4"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wipe(down)">
                                      <p:cBhvr>
                                        <p:cTn id="61" dur="500"/>
                                        <p:tgtEl>
                                          <p:spTgt spid="43"/>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wipe(down)">
                                      <p:cBhvr>
                                        <p:cTn id="66" dur="500"/>
                                        <p:tgtEl>
                                          <p:spTgt spid="25"/>
                                        </p:tgtEl>
                                      </p:cBhvr>
                                    </p:animEffect>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fade">
                                      <p:cBhvr>
                                        <p:cTn id="71" dur="1000"/>
                                        <p:tgtEl>
                                          <p:spTgt spid="54"/>
                                        </p:tgtEl>
                                      </p:cBhvr>
                                    </p:animEffect>
                                    <p:anim calcmode="lin" valueType="num">
                                      <p:cBhvr>
                                        <p:cTn id="72" dur="1000" fill="hold"/>
                                        <p:tgtEl>
                                          <p:spTgt spid="54"/>
                                        </p:tgtEl>
                                        <p:attrNameLst>
                                          <p:attrName>ppt_x</p:attrName>
                                        </p:attrNameLst>
                                      </p:cBhvr>
                                      <p:tavLst>
                                        <p:tav tm="0">
                                          <p:val>
                                            <p:strVal val="#ppt_x"/>
                                          </p:val>
                                        </p:tav>
                                        <p:tav tm="100000">
                                          <p:val>
                                            <p:strVal val="#ppt_x"/>
                                          </p:val>
                                        </p:tav>
                                      </p:tavLst>
                                    </p:anim>
                                    <p:anim calcmode="lin" valueType="num">
                                      <p:cBhvr>
                                        <p:cTn id="73" dur="1000" fill="hold"/>
                                        <p:tgtEl>
                                          <p:spTgt spid="54"/>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fade">
                                      <p:cBhvr>
                                        <p:cTn id="76" dur="1000"/>
                                        <p:tgtEl>
                                          <p:spTgt spid="52"/>
                                        </p:tgtEl>
                                      </p:cBhvr>
                                    </p:animEffect>
                                    <p:anim calcmode="lin" valueType="num">
                                      <p:cBhvr>
                                        <p:cTn id="77" dur="1000" fill="hold"/>
                                        <p:tgtEl>
                                          <p:spTgt spid="52"/>
                                        </p:tgtEl>
                                        <p:attrNameLst>
                                          <p:attrName>ppt_x</p:attrName>
                                        </p:attrNameLst>
                                      </p:cBhvr>
                                      <p:tavLst>
                                        <p:tav tm="0">
                                          <p:val>
                                            <p:strVal val="#ppt_x"/>
                                          </p:val>
                                        </p:tav>
                                        <p:tav tm="100000">
                                          <p:val>
                                            <p:strVal val="#ppt_x"/>
                                          </p:val>
                                        </p:tav>
                                      </p:tavLst>
                                    </p:anim>
                                    <p:anim calcmode="lin" valueType="num">
                                      <p:cBhvr>
                                        <p:cTn id="78" dur="1000" fill="hold"/>
                                        <p:tgtEl>
                                          <p:spTgt spid="52"/>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55"/>
                                        </p:tgtEl>
                                        <p:attrNameLst>
                                          <p:attrName>style.visibility</p:attrName>
                                        </p:attrNameLst>
                                      </p:cBhvr>
                                      <p:to>
                                        <p:strVal val="visible"/>
                                      </p:to>
                                    </p:set>
                                    <p:animEffect transition="in" filter="fade">
                                      <p:cBhvr>
                                        <p:cTn id="81" dur="1000"/>
                                        <p:tgtEl>
                                          <p:spTgt spid="55"/>
                                        </p:tgtEl>
                                      </p:cBhvr>
                                    </p:animEffect>
                                    <p:anim calcmode="lin" valueType="num">
                                      <p:cBhvr>
                                        <p:cTn id="82" dur="1000" fill="hold"/>
                                        <p:tgtEl>
                                          <p:spTgt spid="55"/>
                                        </p:tgtEl>
                                        <p:attrNameLst>
                                          <p:attrName>ppt_x</p:attrName>
                                        </p:attrNameLst>
                                      </p:cBhvr>
                                      <p:tavLst>
                                        <p:tav tm="0">
                                          <p:val>
                                            <p:strVal val="#ppt_x"/>
                                          </p:val>
                                        </p:tav>
                                        <p:tav tm="100000">
                                          <p:val>
                                            <p:strVal val="#ppt_x"/>
                                          </p:val>
                                        </p:tav>
                                      </p:tavLst>
                                    </p:anim>
                                    <p:anim calcmode="lin" valueType="num">
                                      <p:cBhvr>
                                        <p:cTn id="83" dur="1000" fill="hold"/>
                                        <p:tgtEl>
                                          <p:spTgt spid="55"/>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53"/>
                                        </p:tgtEl>
                                        <p:attrNameLst>
                                          <p:attrName>style.visibility</p:attrName>
                                        </p:attrNameLst>
                                      </p:cBhvr>
                                      <p:to>
                                        <p:strVal val="visible"/>
                                      </p:to>
                                    </p:set>
                                    <p:animEffect transition="in" filter="fade">
                                      <p:cBhvr>
                                        <p:cTn id="86" dur="1000"/>
                                        <p:tgtEl>
                                          <p:spTgt spid="53"/>
                                        </p:tgtEl>
                                      </p:cBhvr>
                                    </p:animEffect>
                                    <p:anim calcmode="lin" valueType="num">
                                      <p:cBhvr>
                                        <p:cTn id="87" dur="1000" fill="hold"/>
                                        <p:tgtEl>
                                          <p:spTgt spid="53"/>
                                        </p:tgtEl>
                                        <p:attrNameLst>
                                          <p:attrName>ppt_x</p:attrName>
                                        </p:attrNameLst>
                                      </p:cBhvr>
                                      <p:tavLst>
                                        <p:tav tm="0">
                                          <p:val>
                                            <p:strVal val="#ppt_x"/>
                                          </p:val>
                                        </p:tav>
                                        <p:tav tm="100000">
                                          <p:val>
                                            <p:strVal val="#ppt_x"/>
                                          </p:val>
                                        </p:tav>
                                      </p:tavLst>
                                    </p:anim>
                                    <p:anim calcmode="lin" valueType="num">
                                      <p:cBhvr>
                                        <p:cTn id="88"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2" presetClass="entr" presetSubtype="4" fill="hold" grpId="0" nodeType="clickEffect">
                                  <p:stCondLst>
                                    <p:cond delay="0"/>
                                  </p:stCondLst>
                                  <p:childTnLst>
                                    <p:set>
                                      <p:cBhvr>
                                        <p:cTn id="92" dur="1" fill="hold">
                                          <p:stCondLst>
                                            <p:cond delay="0"/>
                                          </p:stCondLst>
                                        </p:cTn>
                                        <p:tgtEl>
                                          <p:spTgt spid="44"/>
                                        </p:tgtEl>
                                        <p:attrNameLst>
                                          <p:attrName>style.visibility</p:attrName>
                                        </p:attrNameLst>
                                      </p:cBhvr>
                                      <p:to>
                                        <p:strVal val="visible"/>
                                      </p:to>
                                    </p:set>
                                    <p:animEffect transition="in" filter="wipe(down)">
                                      <p:cBhvr>
                                        <p:cTn id="93"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5" grpId="0" animBg="1"/>
      <p:bldP spid="18" grpId="0" animBg="1"/>
      <p:bldP spid="20" grpId="0" animBg="1"/>
      <p:bldP spid="21" grpId="0" animBg="1"/>
      <p:bldP spid="22" grpId="0" animBg="1"/>
      <p:bldP spid="23" grpId="0" animBg="1"/>
      <p:bldP spid="24" grpId="0" animBg="1"/>
      <p:bldP spid="25" grpId="0" animBg="1"/>
      <p:bldP spid="44" grpId="0" animBg="1"/>
      <p:bldP spid="52" grpId="0" animBg="1"/>
      <p:bldP spid="53" grpId="0" animBg="1"/>
      <p:bldP spid="54" grpId="0" animBg="1"/>
      <p:bldP spid="5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图片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3563888" y="123478"/>
            <a:ext cx="4968552" cy="584775"/>
          </a:xfrm>
          <a:prstGeom prst="rect">
            <a:avLst/>
          </a:prstGeom>
          <a:noFill/>
        </p:spPr>
        <p:txBody>
          <a:bodyPr wrap="square" rtlCol="0">
            <a:spAutoFit/>
          </a:bodyPr>
          <a:lstStyle/>
          <a:p>
            <a:r>
              <a:rPr lang="en-US" altLang="zh-CN" sz="3200" b="1" dirty="0" smtClean="0">
                <a:solidFill>
                  <a:schemeClr val="accent6">
                    <a:lumMod val="50000"/>
                  </a:schemeClr>
                </a:solidFill>
              </a:rPr>
              <a:t>Reading for theme </a:t>
            </a:r>
            <a:endParaRPr lang="zh-CN" altLang="en-US" sz="3200" b="1" dirty="0">
              <a:solidFill>
                <a:schemeClr val="accent6">
                  <a:lumMod val="50000"/>
                </a:schemeClr>
              </a:solidFill>
            </a:endParaRPr>
          </a:p>
        </p:txBody>
      </p:sp>
      <p:sp>
        <p:nvSpPr>
          <p:cNvPr id="7" name="矩形 6"/>
          <p:cNvSpPr/>
          <p:nvPr/>
        </p:nvSpPr>
        <p:spPr>
          <a:xfrm>
            <a:off x="48511" y="1242881"/>
            <a:ext cx="9001000" cy="2246769"/>
          </a:xfrm>
          <a:prstGeom prst="rect">
            <a:avLst/>
          </a:prstGeom>
          <a:ln w="3175">
            <a:solidFill>
              <a:schemeClr val="tx1"/>
            </a:solidFill>
          </a:ln>
        </p:spPr>
        <p:txBody>
          <a:bodyPr wrap="square">
            <a:spAutoFit/>
          </a:bodyPr>
          <a:lstStyle/>
          <a:p>
            <a:r>
              <a:rPr lang="zh-CN" altLang="zh-CN" sz="2000" dirty="0" smtClean="0">
                <a:latin typeface="Times New Roman" pitchFamily="18" charset="0"/>
                <a:cs typeface="Times New Roman" pitchFamily="18" charset="0"/>
              </a:rPr>
              <a:t>④</a:t>
            </a:r>
            <a:r>
              <a:rPr lang="en-US" altLang="zh-CN" sz="2000" dirty="0" smtClean="0">
                <a:latin typeface="Times New Roman" pitchFamily="18" charset="0"/>
                <a:cs typeface="Times New Roman" pitchFamily="18" charset="0"/>
              </a:rPr>
              <a:t>The </a:t>
            </a:r>
            <a:r>
              <a:rPr lang="en-US" altLang="zh-CN" sz="2000" dirty="0">
                <a:latin typeface="Times New Roman" pitchFamily="18" charset="0"/>
                <a:cs typeface="Times New Roman" pitchFamily="18" charset="0"/>
              </a:rPr>
              <a:t>house seemed quiet as a tomb without the boy living there. All that week, </a:t>
            </a:r>
            <a:r>
              <a:rPr lang="en-US" altLang="zh-CN" sz="2000" dirty="0">
                <a:solidFill>
                  <a:srgbClr val="0033CC"/>
                </a:solidFill>
                <a:latin typeface="Times New Roman" pitchFamily="18" charset="0"/>
                <a:cs typeface="Times New Roman" pitchFamily="18" charset="0"/>
              </a:rPr>
              <a:t>Poppy didn’t seem interested in her dinner, her favorite toy, or even in her daily walk. </a:t>
            </a:r>
            <a:r>
              <a:rPr lang="en-US" altLang="zh-CN" sz="2000" dirty="0">
                <a:latin typeface="Times New Roman" pitchFamily="18" charset="0"/>
                <a:cs typeface="Times New Roman" pitchFamily="18" charset="0"/>
              </a:rPr>
              <a:t>Her owners were sad too, but they knew their son would be back to visit. Poppy didn’t.</a:t>
            </a:r>
            <a:endParaRPr lang="zh-CN" altLang="zh-CN" sz="2000" dirty="0">
              <a:latin typeface="Times New Roman" pitchFamily="18" charset="0"/>
              <a:cs typeface="Times New Roman" pitchFamily="18" charset="0"/>
            </a:endParaRPr>
          </a:p>
          <a:p>
            <a:r>
              <a:rPr lang="zh-CN" altLang="zh-CN" sz="2000" dirty="0" smtClean="0">
                <a:latin typeface="Times New Roman" pitchFamily="18" charset="0"/>
                <a:cs typeface="Times New Roman" pitchFamily="18" charset="0"/>
              </a:rPr>
              <a:t>⑤</a:t>
            </a:r>
            <a:r>
              <a:rPr lang="en-US" altLang="zh-CN" sz="2000" dirty="0">
                <a:latin typeface="Times New Roman" pitchFamily="18" charset="0"/>
                <a:cs typeface="Times New Roman" pitchFamily="18" charset="0"/>
              </a:rPr>
              <a:t>They offered the dog some of her favorite peanut butter treats. They even let her sit on the sofa, </a:t>
            </a:r>
            <a:r>
              <a:rPr lang="en-US" altLang="zh-CN" sz="2000" dirty="0">
                <a:solidFill>
                  <a:srgbClr val="0033CC"/>
                </a:solidFill>
                <a:latin typeface="Times New Roman" pitchFamily="18" charset="0"/>
                <a:cs typeface="Times New Roman" pitchFamily="18" charset="0"/>
              </a:rPr>
              <a:t>but the old girl just wasn’t her usual </a:t>
            </a:r>
            <a:r>
              <a:rPr lang="en-US" altLang="zh-CN" sz="2000" u="sng" dirty="0">
                <a:solidFill>
                  <a:srgbClr val="0033CC"/>
                </a:solidFill>
                <a:latin typeface="Times New Roman" pitchFamily="18" charset="0"/>
                <a:cs typeface="Times New Roman" pitchFamily="18" charset="0"/>
              </a:rPr>
              <a:t>cheerful</a:t>
            </a:r>
            <a:r>
              <a:rPr lang="en-US" altLang="zh-CN" sz="2000" dirty="0">
                <a:solidFill>
                  <a:srgbClr val="0033CC"/>
                </a:solidFill>
                <a:latin typeface="Times New Roman" pitchFamily="18" charset="0"/>
                <a:cs typeface="Times New Roman" pitchFamily="18" charset="0"/>
              </a:rPr>
              <a:t> self.</a:t>
            </a:r>
            <a:r>
              <a:rPr lang="en-US" altLang="zh-CN" sz="2000" dirty="0">
                <a:solidFill>
                  <a:srgbClr val="C00000"/>
                </a:solidFill>
                <a:latin typeface="Times New Roman" pitchFamily="18" charset="0"/>
                <a:cs typeface="Times New Roman" pitchFamily="18" charset="0"/>
              </a:rPr>
              <a:t> </a:t>
            </a:r>
            <a:r>
              <a:rPr lang="en-US" altLang="zh-CN" sz="2000" dirty="0">
                <a:latin typeface="Times New Roman" pitchFamily="18" charset="0"/>
                <a:cs typeface="Times New Roman" pitchFamily="18" charset="0"/>
              </a:rPr>
              <a:t>Her owners started to get worried. “What should we do to cheer Poppy up?” asked Dad. “We’ve tried everything.”</a:t>
            </a:r>
            <a:r>
              <a:rPr lang="zh-CN" altLang="zh-CN" sz="2000" dirty="0">
                <a:latin typeface="Times New Roman" pitchFamily="18" charset="0"/>
                <a:cs typeface="Times New Roman" pitchFamily="18" charset="0"/>
              </a:rPr>
              <a:t> </a:t>
            </a:r>
            <a:endParaRPr lang="en-US" altLang="zh-CN" sz="2000" dirty="0">
              <a:latin typeface="Times New Roman" pitchFamily="18" charset="0"/>
              <a:cs typeface="Times New Roman" pitchFamily="18" charset="0"/>
            </a:endParaRPr>
          </a:p>
        </p:txBody>
      </p:sp>
      <p:sp>
        <p:nvSpPr>
          <p:cNvPr id="11" name="TextBox 10"/>
          <p:cNvSpPr txBox="1"/>
          <p:nvPr/>
        </p:nvSpPr>
        <p:spPr>
          <a:xfrm>
            <a:off x="1043608" y="3907177"/>
            <a:ext cx="5400600" cy="461665"/>
          </a:xfrm>
          <a:prstGeom prst="rect">
            <a:avLst/>
          </a:prstGeom>
          <a:noFill/>
          <a:ln>
            <a:solidFill>
              <a:srgbClr val="0033CC"/>
            </a:solidFill>
          </a:ln>
        </p:spPr>
        <p:txBody>
          <a:bodyPr wrap="square" rtlCol="0">
            <a:spAutoFit/>
          </a:bodyPr>
          <a:lstStyle/>
          <a:p>
            <a:r>
              <a:rPr lang="en-US" altLang="zh-CN" sz="2400" b="1" dirty="0" smtClean="0">
                <a:solidFill>
                  <a:srgbClr val="0033CC"/>
                </a:solidFill>
                <a:latin typeface="Times New Roman" pitchFamily="18" charset="0"/>
                <a:cs typeface="Times New Roman" pitchFamily="18" charset="0"/>
              </a:rPr>
              <a:t>Poppy: miss the boy/depend on the boy</a:t>
            </a:r>
            <a:endParaRPr lang="zh-CN" altLang="en-US" sz="2400" b="1" dirty="0">
              <a:solidFill>
                <a:srgbClr val="0033CC"/>
              </a:solidFill>
              <a:latin typeface="Times New Roman" pitchFamily="18" charset="0"/>
              <a:cs typeface="Times New Roman" pitchFamily="18" charset="0"/>
            </a:endParaRPr>
          </a:p>
        </p:txBody>
      </p:sp>
      <p:sp>
        <p:nvSpPr>
          <p:cNvPr id="12" name="椭圆 11"/>
          <p:cNvSpPr/>
          <p:nvPr/>
        </p:nvSpPr>
        <p:spPr>
          <a:xfrm>
            <a:off x="913520" y="2218935"/>
            <a:ext cx="864096" cy="351329"/>
          </a:xfrm>
          <a:prstGeom prst="ellipse">
            <a:avLst/>
          </a:prstGeom>
          <a:no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3815916" y="2220421"/>
            <a:ext cx="828092" cy="351329"/>
          </a:xfrm>
          <a:prstGeom prst="ellipse">
            <a:avLst/>
          </a:prstGeom>
          <a:no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7279130" y="2190600"/>
            <a:ext cx="936104" cy="351329"/>
          </a:xfrm>
          <a:prstGeom prst="ellipse">
            <a:avLst/>
          </a:prstGeom>
          <a:no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99791" y="2787774"/>
            <a:ext cx="1231845" cy="351329"/>
          </a:xfrm>
          <a:prstGeom prst="ellipse">
            <a:avLst/>
          </a:prstGeom>
          <a:no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下箭头 15"/>
          <p:cNvSpPr/>
          <p:nvPr/>
        </p:nvSpPr>
        <p:spPr>
          <a:xfrm>
            <a:off x="3024554" y="3489650"/>
            <a:ext cx="468052" cy="41752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右箭头 17"/>
          <p:cNvSpPr/>
          <p:nvPr/>
        </p:nvSpPr>
        <p:spPr>
          <a:xfrm rot="630925">
            <a:off x="6489262" y="4022326"/>
            <a:ext cx="713382" cy="31279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7243126" y="3985521"/>
            <a:ext cx="1296144" cy="82414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smtClean="0">
                <a:solidFill>
                  <a:srgbClr val="C00000"/>
                </a:solidFill>
                <a:latin typeface="Times New Roman" pitchFamily="18" charset="0"/>
                <a:cs typeface="Times New Roman" pitchFamily="18" charset="0"/>
              </a:rPr>
              <a:t>love</a:t>
            </a:r>
            <a:endParaRPr lang="zh-CN" altLang="en-US" sz="3200" b="1" dirty="0">
              <a:solidFill>
                <a:srgbClr val="C00000"/>
              </a:solidFill>
              <a:latin typeface="Times New Roman" pitchFamily="18" charset="0"/>
              <a:cs typeface="Times New Roman" pitchFamily="18" charset="0"/>
            </a:endParaRPr>
          </a:p>
        </p:txBody>
      </p:sp>
      <p:sp>
        <p:nvSpPr>
          <p:cNvPr id="20" name="TextBox 19"/>
          <p:cNvSpPr txBox="1"/>
          <p:nvPr/>
        </p:nvSpPr>
        <p:spPr>
          <a:xfrm>
            <a:off x="1043608" y="4528153"/>
            <a:ext cx="5400600" cy="461665"/>
          </a:xfrm>
          <a:prstGeom prst="rect">
            <a:avLst/>
          </a:prstGeom>
          <a:noFill/>
          <a:ln>
            <a:solidFill>
              <a:srgbClr val="C00000"/>
            </a:solidFill>
          </a:ln>
        </p:spPr>
        <p:txBody>
          <a:bodyPr wrap="square" rtlCol="0">
            <a:spAutoFit/>
          </a:bodyPr>
          <a:lstStyle/>
          <a:p>
            <a:r>
              <a:rPr lang="en-US" altLang="zh-CN" sz="2400" b="1" dirty="0" smtClean="0">
                <a:solidFill>
                  <a:srgbClr val="C00000"/>
                </a:solidFill>
                <a:latin typeface="Times New Roman" pitchFamily="18" charset="0"/>
                <a:cs typeface="Times New Roman" pitchFamily="18" charset="0"/>
              </a:rPr>
              <a:t>Parents: got worried about Poppy</a:t>
            </a:r>
            <a:endParaRPr lang="zh-CN" altLang="en-US" sz="2400" b="1" dirty="0">
              <a:solidFill>
                <a:srgbClr val="C00000"/>
              </a:solidFill>
              <a:latin typeface="Times New Roman" pitchFamily="18" charset="0"/>
              <a:cs typeface="Times New Roman" pitchFamily="18" charset="0"/>
            </a:endParaRPr>
          </a:p>
        </p:txBody>
      </p:sp>
      <p:sp>
        <p:nvSpPr>
          <p:cNvPr id="22" name="右箭头 21"/>
          <p:cNvSpPr/>
          <p:nvPr/>
        </p:nvSpPr>
        <p:spPr>
          <a:xfrm rot="20072411">
            <a:off x="6558309" y="4494461"/>
            <a:ext cx="655108" cy="31279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TextBox 22"/>
          <p:cNvSpPr txBox="1"/>
          <p:nvPr/>
        </p:nvSpPr>
        <p:spPr>
          <a:xfrm>
            <a:off x="395536" y="404682"/>
            <a:ext cx="3022817" cy="830997"/>
          </a:xfrm>
          <a:prstGeom prst="rect">
            <a:avLst/>
          </a:prstGeom>
          <a:solidFill>
            <a:schemeClr val="accent2">
              <a:lumMod val="20000"/>
              <a:lumOff val="80000"/>
            </a:schemeClr>
          </a:solidFill>
        </p:spPr>
        <p:txBody>
          <a:bodyPr wrap="square" rtlCol="0">
            <a:spAutoFit/>
          </a:bodyPr>
          <a:lstStyle/>
          <a:p>
            <a:r>
              <a:rPr lang="en-US" altLang="zh-CN" sz="2400" b="1" dirty="0" smtClean="0">
                <a:solidFill>
                  <a:srgbClr val="C00000"/>
                </a:solidFill>
              </a:rPr>
              <a:t>Tip3:</a:t>
            </a:r>
            <a:r>
              <a:rPr lang="en-US" altLang="zh-CN" sz="2400" b="1" dirty="0" smtClean="0"/>
              <a:t> </a:t>
            </a:r>
            <a:r>
              <a:rPr lang="en-US" altLang="zh-CN" sz="2400" b="1" dirty="0"/>
              <a:t>Understand the </a:t>
            </a:r>
            <a:r>
              <a:rPr lang="en-US" altLang="zh-CN" sz="2400" b="1" dirty="0" smtClean="0"/>
              <a:t>theme </a:t>
            </a:r>
            <a:r>
              <a:rPr lang="en-US" altLang="zh-CN" sz="2400" b="1" dirty="0"/>
              <a:t>before writing.</a:t>
            </a:r>
            <a:endParaRPr lang="zh-CN" altLang="en-US" sz="2400" b="1" dirty="0"/>
          </a:p>
        </p:txBody>
      </p:sp>
      <p:pic>
        <p:nvPicPr>
          <p:cNvPr id="17" name="图片 16" descr="水印"/>
          <p:cNvPicPr>
            <a:picLocks noChangeAspect="1"/>
          </p:cNvPicPr>
          <p:nvPr/>
        </p:nvPicPr>
        <p:blipFill>
          <a:blip r:embed="rId3"/>
          <a:stretch>
            <a:fillRect/>
          </a:stretch>
        </p:blipFill>
        <p:spPr>
          <a:xfrm>
            <a:off x="7862530" y="102977"/>
            <a:ext cx="1154662" cy="373695"/>
          </a:xfrm>
          <a:prstGeom prst="rect">
            <a:avLst/>
          </a:prstGeom>
        </p:spPr>
      </p:pic>
    </p:spTree>
    <p:extLst>
      <p:ext uri="{BB962C8B-B14F-4D97-AF65-F5344CB8AC3E}">
        <p14:creationId xmlns:p14="http://schemas.microsoft.com/office/powerpoint/2010/main" val="367787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inVertical)">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arn(inVertical)">
                                      <p:cBhvr>
                                        <p:cTn id="16" dur="500"/>
                                        <p:tgtEl>
                                          <p:spTgt spid="12"/>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inVertical)">
                                      <p:cBhvr>
                                        <p:cTn id="19" dur="500"/>
                                        <p:tgtEl>
                                          <p:spTgt spid="15"/>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barn(inVertical)">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barn(inVertical)">
                                      <p:cBhvr>
                                        <p:cTn id="30" dur="500"/>
                                        <p:tgtEl>
                                          <p:spTgt spid="20"/>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ipe(down)">
                                      <p:cBhvr>
                                        <p:cTn id="35" dur="500"/>
                                        <p:tgtEl>
                                          <p:spTgt spid="18"/>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down)">
                                      <p:cBhvr>
                                        <p:cTn id="38" dur="500"/>
                                        <p:tgtEl>
                                          <p:spTgt spid="22"/>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down)">
                                      <p:cBhvr>
                                        <p:cTn id="41" dur="500"/>
                                        <p:tgtEl>
                                          <p:spTgt spid="19"/>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wipe(down)">
                                      <p:cBhvr>
                                        <p:cTn id="4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8" grpId="0" animBg="1"/>
      <p:bldP spid="19" grpId="0" animBg="1"/>
      <p:bldP spid="20" grpId="0" animBg="1"/>
      <p:bldP spid="22" grpId="0" animBg="1"/>
      <p:bldP spid="2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图片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7319"/>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3536031" y="49931"/>
            <a:ext cx="4968552" cy="523220"/>
          </a:xfrm>
          <a:prstGeom prst="rect">
            <a:avLst/>
          </a:prstGeom>
          <a:noFill/>
        </p:spPr>
        <p:txBody>
          <a:bodyPr wrap="square" rtlCol="0">
            <a:spAutoFit/>
          </a:bodyPr>
          <a:lstStyle/>
          <a:p>
            <a:r>
              <a:rPr lang="en-US" altLang="zh-CN" sz="2800" b="1" dirty="0" smtClean="0">
                <a:solidFill>
                  <a:schemeClr val="accent6">
                    <a:lumMod val="50000"/>
                  </a:schemeClr>
                </a:solidFill>
              </a:rPr>
              <a:t>Reading the given sentences</a:t>
            </a:r>
            <a:endParaRPr lang="zh-CN" altLang="en-US" sz="2800" b="1" dirty="0">
              <a:solidFill>
                <a:schemeClr val="accent6">
                  <a:lumMod val="50000"/>
                </a:schemeClr>
              </a:solidFill>
            </a:endParaRPr>
          </a:p>
        </p:txBody>
      </p:sp>
      <p:sp>
        <p:nvSpPr>
          <p:cNvPr id="9" name="矩形 8"/>
          <p:cNvSpPr/>
          <p:nvPr/>
        </p:nvSpPr>
        <p:spPr>
          <a:xfrm>
            <a:off x="229377" y="627534"/>
            <a:ext cx="8685246" cy="1323439"/>
          </a:xfrm>
          <a:prstGeom prst="rect">
            <a:avLst/>
          </a:prstGeom>
          <a:ln w="3175">
            <a:solidFill>
              <a:schemeClr val="tx1"/>
            </a:solidFill>
          </a:ln>
        </p:spPr>
        <p:txBody>
          <a:bodyPr wrap="square">
            <a:spAutoFit/>
          </a:bodyPr>
          <a:lstStyle/>
          <a:p>
            <a:r>
              <a:rPr lang="en-US" altLang="zh-CN" sz="2000" dirty="0" smtClean="0">
                <a:latin typeface="Times New Roman" pitchFamily="18" charset="0"/>
                <a:cs typeface="Times New Roman" pitchFamily="18" charset="0"/>
              </a:rPr>
              <a:t>⑥It </a:t>
            </a:r>
            <a:r>
              <a:rPr lang="en-US" altLang="zh-CN" sz="2000" dirty="0">
                <a:latin typeface="Times New Roman" pitchFamily="18" charset="0"/>
                <a:cs typeface="Times New Roman" pitchFamily="18" charset="0"/>
              </a:rPr>
              <a:t>didn’t take </a:t>
            </a:r>
            <a:r>
              <a:rPr lang="en-US" altLang="zh-CN" sz="2000" dirty="0" smtClean="0">
                <a:latin typeface="Times New Roman" pitchFamily="18" charset="0"/>
                <a:cs typeface="Times New Roman" pitchFamily="18" charset="0"/>
              </a:rPr>
              <a:t>long </a:t>
            </a:r>
            <a:r>
              <a:rPr lang="en-US" altLang="zh-CN" sz="2000" dirty="0">
                <a:latin typeface="Times New Roman" pitchFamily="18" charset="0"/>
                <a:cs typeface="Times New Roman" pitchFamily="18" charset="0"/>
              </a:rPr>
              <a:t>before they walked through the front door carrying a big box. </a:t>
            </a:r>
            <a:r>
              <a:rPr lang="en-US" altLang="zh-CN" sz="2000" dirty="0" smtClean="0">
                <a:latin typeface="Times New Roman" pitchFamily="18" charset="0"/>
                <a:cs typeface="Times New Roman" pitchFamily="18" charset="0"/>
              </a:rPr>
              <a:t>Poppy welcomed </a:t>
            </a:r>
            <a:r>
              <a:rPr lang="en-US" altLang="zh-CN" sz="2000" dirty="0">
                <a:latin typeface="Times New Roman" pitchFamily="18" charset="0"/>
                <a:cs typeface="Times New Roman" pitchFamily="18" charset="0"/>
              </a:rPr>
              <a:t>them home as usual, but when she saw the box. she stopped. She </a:t>
            </a:r>
            <a:r>
              <a:rPr lang="en-US" altLang="zh-CN" sz="2000" dirty="0">
                <a:solidFill>
                  <a:srgbClr val="C00000"/>
                </a:solidFill>
                <a:latin typeface="Times New Roman" pitchFamily="18" charset="0"/>
                <a:cs typeface="Times New Roman" pitchFamily="18" charset="0"/>
              </a:rPr>
              <a:t>put her nose on </a:t>
            </a:r>
            <a:r>
              <a:rPr lang="en-US" altLang="zh-CN" sz="2000" dirty="0">
                <a:latin typeface="Times New Roman" pitchFamily="18" charset="0"/>
                <a:cs typeface="Times New Roman" pitchFamily="18" charset="0"/>
              </a:rPr>
              <a:t>it. </a:t>
            </a:r>
            <a:r>
              <a:rPr lang="en-US" altLang="zh-CN" sz="2000" dirty="0">
                <a:solidFill>
                  <a:srgbClr val="C00000"/>
                </a:solidFill>
                <a:latin typeface="Times New Roman" pitchFamily="18" charset="0"/>
                <a:cs typeface="Times New Roman" pitchFamily="18" charset="0"/>
              </a:rPr>
              <a:t>Her tail began wagging </a:t>
            </a:r>
            <a:r>
              <a:rPr lang="en-US" altLang="zh-CN" sz="2000" dirty="0">
                <a:latin typeface="Times New Roman" pitchFamily="18" charset="0"/>
                <a:cs typeface="Times New Roman" pitchFamily="18" charset="0"/>
              </a:rPr>
              <a:t>(</a:t>
            </a:r>
            <a:r>
              <a:rPr lang="zh-CN" altLang="zh-CN" sz="2000" dirty="0">
                <a:latin typeface="Times New Roman" pitchFamily="18" charset="0"/>
                <a:cs typeface="Times New Roman" pitchFamily="18" charset="0"/>
              </a:rPr>
              <a:t>摆动</a:t>
            </a:r>
            <a:r>
              <a:rPr lang="en-US" altLang="zh-CN" sz="2000" dirty="0">
                <a:latin typeface="Times New Roman" pitchFamily="18" charset="0"/>
                <a:cs typeface="Times New Roman" pitchFamily="18" charset="0"/>
              </a:rPr>
              <a:t>) ever so slowly, </a:t>
            </a:r>
            <a:r>
              <a:rPr lang="en-US" altLang="zh-CN" sz="2000" dirty="0">
                <a:solidFill>
                  <a:srgbClr val="C00000"/>
                </a:solidFill>
                <a:latin typeface="Times New Roman" pitchFamily="18" charset="0"/>
                <a:cs typeface="Times New Roman" pitchFamily="18" charset="0"/>
              </a:rPr>
              <a:t>then faster as she caught the smell</a:t>
            </a:r>
            <a:r>
              <a:rPr lang="en-US" altLang="zh-CN" sz="2000" dirty="0">
                <a:latin typeface="Times New Roman" pitchFamily="18" charset="0"/>
                <a:cs typeface="Times New Roman" pitchFamily="18" charset="0"/>
              </a:rPr>
              <a:t>.</a:t>
            </a:r>
            <a:endParaRPr lang="zh-CN" altLang="zh-CN" sz="2000" dirty="0">
              <a:latin typeface="Times New Roman" pitchFamily="18" charset="0"/>
              <a:cs typeface="Times New Roman" pitchFamily="18" charset="0"/>
            </a:endParaRPr>
          </a:p>
        </p:txBody>
      </p:sp>
      <p:sp>
        <p:nvSpPr>
          <p:cNvPr id="4" name="下箭头 3"/>
          <p:cNvSpPr/>
          <p:nvPr/>
        </p:nvSpPr>
        <p:spPr>
          <a:xfrm>
            <a:off x="5343169" y="1980611"/>
            <a:ext cx="432048" cy="9361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p:cNvSpPr txBox="1"/>
          <p:nvPr/>
        </p:nvSpPr>
        <p:spPr>
          <a:xfrm>
            <a:off x="251520" y="2916741"/>
            <a:ext cx="8064896" cy="369332"/>
          </a:xfrm>
          <a:prstGeom prst="rect">
            <a:avLst/>
          </a:prstGeom>
          <a:noFill/>
        </p:spPr>
        <p:txBody>
          <a:bodyPr wrap="square" rtlCol="0">
            <a:spAutoFit/>
          </a:bodyPr>
          <a:lstStyle/>
          <a:p>
            <a:endParaRPr lang="zh-CN" altLang="en-US" dirty="0"/>
          </a:p>
        </p:txBody>
      </p:sp>
      <p:sp>
        <p:nvSpPr>
          <p:cNvPr id="12" name="Rectangle 1"/>
          <p:cNvSpPr>
            <a:spLocks noChangeArrowheads="1"/>
          </p:cNvSpPr>
          <p:nvPr/>
        </p:nvSpPr>
        <p:spPr bwMode="auto">
          <a:xfrm>
            <a:off x="229377" y="2916741"/>
            <a:ext cx="8784976" cy="1569660"/>
          </a:xfrm>
          <a:prstGeom prst="rect">
            <a:avLst/>
          </a:prstGeom>
          <a:noFill/>
          <a:ln w="317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4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Para.1 Dad opened the box and a sweet little dog appeared.</a:t>
            </a:r>
          </a:p>
          <a:p>
            <a:pPr marL="0" marR="0" lvl="0" indent="0" algn="l" defTabSz="914400" rtl="0" eaLnBrk="1" fontAlgn="base" latinLnBrk="0" hangingPunct="1">
              <a:lnSpc>
                <a:spcPct val="100000"/>
              </a:lnSpc>
              <a:spcBef>
                <a:spcPct val="0"/>
              </a:spcBef>
              <a:spcAft>
                <a:spcPct val="0"/>
              </a:spcAft>
              <a:buClrTx/>
              <a:buSzTx/>
              <a:buFontTx/>
              <a:buNone/>
              <a:tabLst/>
            </a:pPr>
            <a:endParaRPr lang="en-US" altLang="zh-CN" sz="2400" dirty="0">
              <a:latin typeface="Times New Roman" pitchFamily="18" charset="0"/>
              <a:ea typeface="宋体" pitchFamily="2" charset="-122"/>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CN" sz="24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Para.2 A few weeks later, the boy arrived home</a:t>
            </a:r>
            <a:r>
              <a:rPr kumimoji="0" lang="en-US" altLang="zh-CN" sz="2400" b="0" i="0" u="none" strike="noStrike" cap="none" normalizeH="0" dirty="0" smtClean="0">
                <a:ln>
                  <a:noFill/>
                </a:ln>
                <a:solidFill>
                  <a:schemeClr val="tx1"/>
                </a:solidFill>
                <a:effectLst/>
                <a:latin typeface="Times New Roman" pitchFamily="18" charset="0"/>
                <a:ea typeface="宋体" pitchFamily="2" charset="-122"/>
                <a:cs typeface="Times New Roman" pitchFamily="18" charset="0"/>
              </a:rPr>
              <a:t> </a:t>
            </a:r>
            <a:r>
              <a:rPr kumimoji="0" lang="en-US" altLang="zh-CN" sz="24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from the university. </a:t>
            </a:r>
            <a:endParaRPr kumimoji="0" lang="en-US" altLang="zh-CN" sz="24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11" name="TextBox 10"/>
          <p:cNvSpPr txBox="1"/>
          <p:nvPr/>
        </p:nvSpPr>
        <p:spPr>
          <a:xfrm>
            <a:off x="4097018" y="2919267"/>
            <a:ext cx="2736304" cy="461665"/>
          </a:xfrm>
          <a:prstGeom prst="rect">
            <a:avLst/>
          </a:prstGeom>
          <a:noFill/>
        </p:spPr>
        <p:txBody>
          <a:bodyPr wrap="square" rtlCol="0">
            <a:spAutoFit/>
          </a:bodyPr>
          <a:lstStyle/>
          <a:p>
            <a:r>
              <a:rPr lang="en-US" altLang="zh-CN" sz="2400" dirty="0">
                <a:solidFill>
                  <a:srgbClr val="FF0000"/>
                </a:solidFill>
                <a:latin typeface="Times New Roman" pitchFamily="18" charset="0"/>
                <a:ea typeface="宋体" pitchFamily="2" charset="-122"/>
                <a:cs typeface="Times New Roman" pitchFamily="18" charset="0"/>
              </a:rPr>
              <a:t>a sweet little dog</a:t>
            </a:r>
            <a:endParaRPr lang="zh-CN" altLang="en-US" sz="2400" dirty="0">
              <a:solidFill>
                <a:srgbClr val="FF0000"/>
              </a:solidFill>
            </a:endParaRPr>
          </a:p>
        </p:txBody>
      </p:sp>
      <p:sp>
        <p:nvSpPr>
          <p:cNvPr id="13" name="矩形 12"/>
          <p:cNvSpPr/>
          <p:nvPr/>
        </p:nvSpPr>
        <p:spPr>
          <a:xfrm>
            <a:off x="3396678" y="4024736"/>
            <a:ext cx="1175322" cy="461665"/>
          </a:xfrm>
          <a:prstGeom prst="rect">
            <a:avLst/>
          </a:prstGeom>
        </p:spPr>
        <p:txBody>
          <a:bodyPr wrap="none">
            <a:spAutoFit/>
          </a:bodyPr>
          <a:lstStyle/>
          <a:p>
            <a:r>
              <a:rPr lang="en-US" altLang="zh-CN" sz="2400" dirty="0">
                <a:solidFill>
                  <a:srgbClr val="FF0000"/>
                </a:solidFill>
                <a:latin typeface="Times New Roman" pitchFamily="18" charset="0"/>
                <a:ea typeface="宋体" pitchFamily="2" charset="-122"/>
                <a:cs typeface="Times New Roman" pitchFamily="18" charset="0"/>
              </a:rPr>
              <a:t>the boy </a:t>
            </a:r>
            <a:endParaRPr lang="zh-CN" altLang="en-US" sz="2400" dirty="0">
              <a:solidFill>
                <a:srgbClr val="FF0000"/>
              </a:solidFill>
            </a:endParaRPr>
          </a:p>
        </p:txBody>
      </p:sp>
      <p:sp>
        <p:nvSpPr>
          <p:cNvPr id="15" name="TextBox 14"/>
          <p:cNvSpPr txBox="1"/>
          <p:nvPr/>
        </p:nvSpPr>
        <p:spPr>
          <a:xfrm>
            <a:off x="60107" y="2148182"/>
            <a:ext cx="5256584" cy="430887"/>
          </a:xfrm>
          <a:prstGeom prst="rect">
            <a:avLst/>
          </a:prstGeom>
          <a:solidFill>
            <a:schemeClr val="accent2">
              <a:lumMod val="20000"/>
              <a:lumOff val="80000"/>
            </a:schemeClr>
          </a:solidFill>
        </p:spPr>
        <p:txBody>
          <a:bodyPr wrap="square" rtlCol="0">
            <a:spAutoFit/>
          </a:bodyPr>
          <a:lstStyle/>
          <a:p>
            <a:r>
              <a:rPr lang="en-US" altLang="zh-CN" sz="2200" b="1" dirty="0" smtClean="0">
                <a:solidFill>
                  <a:srgbClr val="C00000"/>
                </a:solidFill>
              </a:rPr>
              <a:t>Tip4:</a:t>
            </a:r>
            <a:r>
              <a:rPr lang="en-US" altLang="zh-CN" sz="2200" b="1" dirty="0" smtClean="0"/>
              <a:t> Catch hints from the given sentences.</a:t>
            </a:r>
            <a:endParaRPr lang="zh-CN" altLang="en-US" sz="2200" b="1" dirty="0"/>
          </a:p>
        </p:txBody>
      </p:sp>
      <p:pic>
        <p:nvPicPr>
          <p:cNvPr id="14" name="图片 13" descr="水印"/>
          <p:cNvPicPr>
            <a:picLocks noChangeAspect="1"/>
          </p:cNvPicPr>
          <p:nvPr/>
        </p:nvPicPr>
        <p:blipFill>
          <a:blip r:embed="rId3"/>
          <a:stretch>
            <a:fillRect/>
          </a:stretch>
        </p:blipFill>
        <p:spPr>
          <a:xfrm>
            <a:off x="7862530" y="102977"/>
            <a:ext cx="1154662" cy="373695"/>
          </a:xfrm>
          <a:prstGeom prst="rect">
            <a:avLst/>
          </a:prstGeom>
        </p:spPr>
      </p:pic>
    </p:spTree>
    <p:extLst>
      <p:ext uri="{BB962C8B-B14F-4D97-AF65-F5344CB8AC3E}">
        <p14:creationId xmlns:p14="http://schemas.microsoft.com/office/powerpoint/2010/main" val="3066856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图片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339"/>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3563888" y="72769"/>
            <a:ext cx="4968552" cy="523220"/>
          </a:xfrm>
          <a:prstGeom prst="rect">
            <a:avLst/>
          </a:prstGeom>
          <a:noFill/>
        </p:spPr>
        <p:txBody>
          <a:bodyPr wrap="square" rtlCol="0">
            <a:spAutoFit/>
          </a:bodyPr>
          <a:lstStyle/>
          <a:p>
            <a:r>
              <a:rPr lang="en-US" altLang="zh-CN" sz="2800" b="1" dirty="0" smtClean="0">
                <a:solidFill>
                  <a:schemeClr val="accent6">
                    <a:lumMod val="50000"/>
                  </a:schemeClr>
                </a:solidFill>
              </a:rPr>
              <a:t>Reading the given sentences</a:t>
            </a:r>
            <a:endParaRPr lang="zh-CN" altLang="en-US" sz="2800" b="1" dirty="0">
              <a:solidFill>
                <a:schemeClr val="accent6">
                  <a:lumMod val="50000"/>
                </a:schemeClr>
              </a:solidFill>
            </a:endParaRPr>
          </a:p>
        </p:txBody>
      </p:sp>
      <p:sp>
        <p:nvSpPr>
          <p:cNvPr id="12289" name="Rectangle 1"/>
          <p:cNvSpPr>
            <a:spLocks noChangeArrowheads="1"/>
          </p:cNvSpPr>
          <p:nvPr/>
        </p:nvSpPr>
        <p:spPr bwMode="auto">
          <a:xfrm>
            <a:off x="46928" y="965897"/>
            <a:ext cx="8856984"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8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Para.1 Dad opened the box and </a:t>
            </a:r>
            <a:r>
              <a:rPr kumimoji="0" lang="en-US" altLang="zh-CN" sz="2800" b="0" i="0" u="none" strike="noStrike" cap="none" normalizeH="0" baseline="0" dirty="0" smtClean="0">
                <a:ln>
                  <a:noFill/>
                </a:ln>
                <a:solidFill>
                  <a:srgbClr val="FF0000"/>
                </a:solidFill>
                <a:effectLst/>
                <a:latin typeface="Times New Roman" pitchFamily="18" charset="0"/>
                <a:ea typeface="宋体" pitchFamily="2" charset="-122"/>
                <a:cs typeface="Times New Roman" pitchFamily="18" charset="0"/>
              </a:rPr>
              <a:t>a sweet little dog </a:t>
            </a:r>
            <a:r>
              <a:rPr kumimoji="0" lang="en-US" altLang="zh-CN" sz="28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appeared.</a:t>
            </a:r>
          </a:p>
          <a:p>
            <a:pPr marL="0" marR="0" lvl="0" indent="0" algn="l" defTabSz="914400" rtl="0" eaLnBrk="1" fontAlgn="base" latinLnBrk="0" hangingPunct="1">
              <a:lnSpc>
                <a:spcPct val="100000"/>
              </a:lnSpc>
              <a:spcBef>
                <a:spcPct val="0"/>
              </a:spcBef>
              <a:spcAft>
                <a:spcPct val="0"/>
              </a:spcAft>
              <a:buClrTx/>
              <a:buSzTx/>
              <a:buFontTx/>
              <a:buNone/>
              <a:tabLst/>
            </a:pPr>
            <a:endParaRPr lang="en-US" altLang="zh-CN" sz="2800" dirty="0" smtClean="0">
              <a:latin typeface="Times New Roman" pitchFamily="18" charset="0"/>
              <a:ea typeface="宋体" pitchFamily="2" charset="-122"/>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CN" sz="28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CN" sz="28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8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Para.2 A few weeks later, </a:t>
            </a:r>
            <a:r>
              <a:rPr kumimoji="0" lang="en-US" altLang="zh-CN" sz="2800" b="0" i="0" u="none" strike="noStrike" cap="none" normalizeH="0" baseline="0" dirty="0" smtClean="0">
                <a:ln>
                  <a:noFill/>
                </a:ln>
                <a:solidFill>
                  <a:srgbClr val="FF0000"/>
                </a:solidFill>
                <a:effectLst/>
                <a:latin typeface="Times New Roman" pitchFamily="18" charset="0"/>
                <a:ea typeface="宋体" pitchFamily="2" charset="-122"/>
                <a:cs typeface="Times New Roman" pitchFamily="18" charset="0"/>
              </a:rPr>
              <a:t>the boy </a:t>
            </a:r>
            <a:r>
              <a:rPr kumimoji="0" lang="en-US" altLang="zh-CN" sz="28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arrived home from the university. </a:t>
            </a:r>
            <a:endParaRPr kumimoji="0" lang="en-US" altLang="zh-CN" sz="28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5" name="TextBox 4"/>
          <p:cNvSpPr txBox="1"/>
          <p:nvPr/>
        </p:nvSpPr>
        <p:spPr>
          <a:xfrm>
            <a:off x="4061222" y="1419622"/>
            <a:ext cx="5047282" cy="1477328"/>
          </a:xfrm>
          <a:prstGeom prst="rect">
            <a:avLst/>
          </a:prstGeom>
          <a:noFill/>
          <a:ln>
            <a:solidFill>
              <a:schemeClr val="tx1"/>
            </a:solidFill>
            <a:prstDash val="lgDash"/>
          </a:ln>
        </p:spPr>
        <p:txBody>
          <a:bodyPr wrap="square" rtlCol="0">
            <a:spAutoFit/>
          </a:bodyPr>
          <a:lstStyle/>
          <a:p>
            <a:pPr marL="285750" indent="-285750">
              <a:buFont typeface="Wingdings" pitchFamily="2" charset="2"/>
              <a:buChar char="Ø"/>
            </a:pPr>
            <a:r>
              <a:rPr lang="en-US" altLang="zh-CN" dirty="0" smtClean="0">
                <a:latin typeface="Times New Roman" pitchFamily="18" charset="0"/>
                <a:cs typeface="Times New Roman" pitchFamily="18" charset="0"/>
              </a:rPr>
              <a:t>What was Poppy’s reaction? How did Poppy feel?</a:t>
            </a:r>
          </a:p>
          <a:p>
            <a:pPr marL="285750" indent="-285750">
              <a:buFont typeface="Wingdings" pitchFamily="2" charset="2"/>
              <a:buChar char="Ø"/>
            </a:pPr>
            <a:r>
              <a:rPr lang="en-US" altLang="zh-CN" dirty="0" smtClean="0">
                <a:latin typeface="Times New Roman" pitchFamily="18" charset="0"/>
                <a:cs typeface="Times New Roman" pitchFamily="18" charset="0"/>
              </a:rPr>
              <a:t>What about the little dog?</a:t>
            </a:r>
            <a:endParaRPr lang="en-US" altLang="zh-CN" dirty="0">
              <a:latin typeface="Times New Roman" pitchFamily="18" charset="0"/>
              <a:cs typeface="Times New Roman" pitchFamily="18" charset="0"/>
            </a:endParaRPr>
          </a:p>
          <a:p>
            <a:pPr marL="285750" indent="-285750">
              <a:buFont typeface="Wingdings" pitchFamily="2" charset="2"/>
              <a:buChar char="Ø"/>
            </a:pPr>
            <a:r>
              <a:rPr lang="en-US" altLang="zh-CN" dirty="0" smtClean="0">
                <a:latin typeface="Times New Roman" pitchFamily="18" charset="0"/>
                <a:cs typeface="Times New Roman" pitchFamily="18" charset="0"/>
              </a:rPr>
              <a:t>What would the two dogs do?</a:t>
            </a:r>
          </a:p>
          <a:p>
            <a:pPr marL="285750" indent="-285750">
              <a:buFont typeface="Wingdings" pitchFamily="2" charset="2"/>
              <a:buChar char="Ø"/>
            </a:pPr>
            <a:r>
              <a:rPr lang="en-US" altLang="zh-CN" dirty="0" smtClean="0">
                <a:latin typeface="Times New Roman" pitchFamily="18" charset="0"/>
                <a:cs typeface="Times New Roman" pitchFamily="18" charset="0"/>
              </a:rPr>
              <a:t>How did parents feel?</a:t>
            </a:r>
          </a:p>
          <a:p>
            <a:pPr marL="285750" indent="-285750">
              <a:buFont typeface="Wingdings" pitchFamily="2" charset="2"/>
              <a:buChar char="Ø"/>
            </a:pPr>
            <a:r>
              <a:rPr lang="en-US" altLang="zh-CN" dirty="0" smtClean="0">
                <a:latin typeface="Times New Roman" pitchFamily="18" charset="0"/>
                <a:cs typeface="Times New Roman" pitchFamily="18" charset="0"/>
              </a:rPr>
              <a:t>…</a:t>
            </a:r>
          </a:p>
        </p:txBody>
      </p:sp>
      <p:sp>
        <p:nvSpPr>
          <p:cNvPr id="8" name="TextBox 7"/>
          <p:cNvSpPr txBox="1"/>
          <p:nvPr/>
        </p:nvSpPr>
        <p:spPr>
          <a:xfrm>
            <a:off x="4061222" y="3291830"/>
            <a:ext cx="4961532" cy="1631216"/>
          </a:xfrm>
          <a:prstGeom prst="rect">
            <a:avLst/>
          </a:prstGeom>
          <a:noFill/>
          <a:ln>
            <a:solidFill>
              <a:schemeClr val="tx1"/>
            </a:solidFill>
            <a:prstDash val="lgDash"/>
          </a:ln>
        </p:spPr>
        <p:txBody>
          <a:bodyPr wrap="square" rtlCol="0">
            <a:spAutoFit/>
          </a:bodyPr>
          <a:lstStyle/>
          <a:p>
            <a:pPr marL="342900" indent="-342900">
              <a:buFont typeface="Wingdings" pitchFamily="2" charset="2"/>
              <a:buChar char="Ø"/>
            </a:pPr>
            <a:r>
              <a:rPr lang="en-US" altLang="zh-CN" sz="2000" dirty="0" smtClean="0">
                <a:latin typeface="Times New Roman" pitchFamily="18" charset="0"/>
                <a:cs typeface="Times New Roman" pitchFamily="18" charset="0"/>
              </a:rPr>
              <a:t>Did Poppy still love the boy?</a:t>
            </a:r>
          </a:p>
          <a:p>
            <a:pPr marL="342900" indent="-342900">
              <a:buFont typeface="Wingdings" pitchFamily="2" charset="2"/>
              <a:buChar char="Ø"/>
            </a:pPr>
            <a:r>
              <a:rPr lang="en-US" altLang="zh-CN" sz="2000" dirty="0" smtClean="0">
                <a:latin typeface="Times New Roman" pitchFamily="18" charset="0"/>
                <a:cs typeface="Times New Roman" pitchFamily="18" charset="0"/>
              </a:rPr>
              <a:t>What did the boy do when meeting Poppy?</a:t>
            </a:r>
          </a:p>
          <a:p>
            <a:pPr marL="342900" indent="-342900">
              <a:buFont typeface="Wingdings" pitchFamily="2" charset="2"/>
              <a:buChar char="Ø"/>
            </a:pPr>
            <a:r>
              <a:rPr lang="en-US" altLang="zh-CN" sz="2000" dirty="0" smtClean="0">
                <a:latin typeface="Times New Roman" pitchFamily="18" charset="0"/>
                <a:cs typeface="Times New Roman" pitchFamily="18" charset="0"/>
              </a:rPr>
              <a:t>What was the boy’s reaction to the puppy?</a:t>
            </a:r>
          </a:p>
          <a:p>
            <a:pPr marL="342900" indent="-342900">
              <a:buFont typeface="Wingdings" pitchFamily="2" charset="2"/>
              <a:buChar char="Ø"/>
            </a:pPr>
            <a:r>
              <a:rPr lang="en-US" altLang="zh-CN" sz="2000" dirty="0" smtClean="0">
                <a:latin typeface="Times New Roman" pitchFamily="18" charset="0"/>
                <a:cs typeface="Times New Roman" pitchFamily="18" charset="0"/>
              </a:rPr>
              <a:t>What might parents do/say?</a:t>
            </a:r>
          </a:p>
          <a:p>
            <a:pPr marL="342900" indent="-342900">
              <a:buFont typeface="Wingdings" pitchFamily="2" charset="2"/>
              <a:buChar char="Ø"/>
            </a:pPr>
            <a:r>
              <a:rPr lang="en-US" altLang="zh-CN" sz="2000" dirty="0" smtClean="0">
                <a:latin typeface="Times New Roman" pitchFamily="18" charset="0"/>
                <a:cs typeface="Times New Roman" pitchFamily="18" charset="0"/>
              </a:rPr>
              <a:t>…</a:t>
            </a:r>
            <a:endParaRPr lang="zh-CN" altLang="en-US" sz="2000" dirty="0">
              <a:latin typeface="Times New Roman" pitchFamily="18" charset="0"/>
              <a:cs typeface="Times New Roman" pitchFamily="18" charset="0"/>
            </a:endParaRPr>
          </a:p>
        </p:txBody>
      </p:sp>
      <p:grpSp>
        <p:nvGrpSpPr>
          <p:cNvPr id="9" name="组合 8"/>
          <p:cNvGrpSpPr/>
          <p:nvPr/>
        </p:nvGrpSpPr>
        <p:grpSpPr>
          <a:xfrm>
            <a:off x="423678" y="1467349"/>
            <a:ext cx="3749285" cy="1211556"/>
            <a:chOff x="1482213" y="1137469"/>
            <a:chExt cx="3881875" cy="1362646"/>
          </a:xfrm>
        </p:grpSpPr>
        <p:grpSp>
          <p:nvGrpSpPr>
            <p:cNvPr id="10" name="组合 9"/>
            <p:cNvGrpSpPr/>
            <p:nvPr/>
          </p:nvGrpSpPr>
          <p:grpSpPr>
            <a:xfrm>
              <a:off x="1482213" y="1137469"/>
              <a:ext cx="3881875" cy="1362646"/>
              <a:chOff x="1482213" y="1137469"/>
              <a:chExt cx="3881875" cy="1362646"/>
            </a:xfrm>
          </p:grpSpPr>
          <p:sp>
            <p:nvSpPr>
              <p:cNvPr id="12" name="TextBox 11"/>
              <p:cNvSpPr txBox="1"/>
              <p:nvPr/>
            </p:nvSpPr>
            <p:spPr>
              <a:xfrm>
                <a:off x="3779912" y="1977243"/>
                <a:ext cx="1584176" cy="519238"/>
              </a:xfrm>
              <a:prstGeom prst="rect">
                <a:avLst/>
              </a:prstGeom>
              <a:noFill/>
            </p:spPr>
            <p:txBody>
              <a:bodyPr wrap="square" rtlCol="0">
                <a:spAutoFit/>
              </a:bodyPr>
              <a:lstStyle/>
              <a:p>
                <a:r>
                  <a:rPr lang="en-US" altLang="zh-CN" sz="2400" b="1" dirty="0" smtClean="0">
                    <a:solidFill>
                      <a:srgbClr val="0000FF"/>
                    </a:solidFill>
                    <a:latin typeface="Times New Roman" pitchFamily="18" charset="0"/>
                    <a:cs typeface="Times New Roman" pitchFamily="18" charset="0"/>
                  </a:rPr>
                  <a:t>Puppy </a:t>
                </a:r>
                <a:endParaRPr lang="zh-CN" altLang="en-US" sz="2400" b="1" dirty="0">
                  <a:solidFill>
                    <a:srgbClr val="0000FF"/>
                  </a:solidFill>
                  <a:latin typeface="Times New Roman" pitchFamily="18" charset="0"/>
                  <a:cs typeface="Times New Roman" pitchFamily="18" charset="0"/>
                </a:endParaRPr>
              </a:p>
            </p:txBody>
          </p:sp>
          <p:sp>
            <p:nvSpPr>
              <p:cNvPr id="13" name="TextBox 12"/>
              <p:cNvSpPr txBox="1"/>
              <p:nvPr/>
            </p:nvSpPr>
            <p:spPr>
              <a:xfrm>
                <a:off x="1482213" y="1980877"/>
                <a:ext cx="1152467" cy="519238"/>
              </a:xfrm>
              <a:prstGeom prst="rect">
                <a:avLst/>
              </a:prstGeom>
              <a:noFill/>
            </p:spPr>
            <p:txBody>
              <a:bodyPr wrap="square" rtlCol="0">
                <a:spAutoFit/>
              </a:bodyPr>
              <a:lstStyle/>
              <a:p>
                <a:r>
                  <a:rPr lang="en-US" altLang="zh-CN" sz="2400" b="1" dirty="0" smtClean="0">
                    <a:solidFill>
                      <a:srgbClr val="0000FF"/>
                    </a:solidFill>
                    <a:latin typeface="Times New Roman" pitchFamily="18" charset="0"/>
                    <a:cs typeface="Times New Roman" pitchFamily="18" charset="0"/>
                  </a:rPr>
                  <a:t>Poppy </a:t>
                </a:r>
                <a:endParaRPr lang="zh-CN" altLang="en-US" sz="2400" b="1" dirty="0">
                  <a:solidFill>
                    <a:srgbClr val="0000FF"/>
                  </a:solidFill>
                  <a:latin typeface="Times New Roman" pitchFamily="18" charset="0"/>
                  <a:cs typeface="Times New Roman" pitchFamily="18" charset="0"/>
                </a:endParaRPr>
              </a:p>
            </p:txBody>
          </p:sp>
          <p:sp>
            <p:nvSpPr>
              <p:cNvPr id="14" name="TextBox 13"/>
              <p:cNvSpPr txBox="1"/>
              <p:nvPr/>
            </p:nvSpPr>
            <p:spPr>
              <a:xfrm>
                <a:off x="2450434" y="1137469"/>
                <a:ext cx="1224136" cy="519238"/>
              </a:xfrm>
              <a:prstGeom prst="rect">
                <a:avLst/>
              </a:prstGeom>
              <a:noFill/>
            </p:spPr>
            <p:txBody>
              <a:bodyPr wrap="square" rtlCol="0">
                <a:spAutoFit/>
              </a:bodyPr>
              <a:lstStyle/>
              <a:p>
                <a:r>
                  <a:rPr lang="en-US" altLang="zh-CN" sz="2400" b="1" dirty="0" smtClean="0">
                    <a:solidFill>
                      <a:srgbClr val="0000FF"/>
                    </a:solidFill>
                    <a:latin typeface="Times New Roman" pitchFamily="18" charset="0"/>
                    <a:cs typeface="Times New Roman" pitchFamily="18" charset="0"/>
                  </a:rPr>
                  <a:t>Parents </a:t>
                </a:r>
                <a:endParaRPr lang="zh-CN" altLang="en-US" sz="2400" b="1" dirty="0">
                  <a:solidFill>
                    <a:srgbClr val="0000FF"/>
                  </a:solidFill>
                  <a:latin typeface="Times New Roman" pitchFamily="18" charset="0"/>
                  <a:cs typeface="Times New Roman" pitchFamily="18" charset="0"/>
                </a:endParaRPr>
              </a:p>
            </p:txBody>
          </p:sp>
          <p:cxnSp>
            <p:nvCxnSpPr>
              <p:cNvPr id="15" name="直接连接符 14"/>
              <p:cNvCxnSpPr/>
              <p:nvPr/>
            </p:nvCxnSpPr>
            <p:spPr>
              <a:xfrm>
                <a:off x="3527884" y="1542101"/>
                <a:ext cx="684076" cy="54006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V="1">
                <a:off x="1979712" y="1542101"/>
                <a:ext cx="576064" cy="57606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 name="直接箭头连接符 16"/>
              <p:cNvCxnSpPr/>
              <p:nvPr/>
            </p:nvCxnSpPr>
            <p:spPr>
              <a:xfrm>
                <a:off x="2411760" y="2211710"/>
                <a:ext cx="1440160" cy="0"/>
              </a:xfrm>
              <a:prstGeom prst="straightConnector1">
                <a:avLst/>
              </a:prstGeom>
              <a:ln w="57150">
                <a:headEnd type="arrow"/>
                <a:tailEnd type="arrow"/>
              </a:ln>
            </p:spPr>
            <p:style>
              <a:lnRef idx="1">
                <a:schemeClr val="accent1"/>
              </a:lnRef>
              <a:fillRef idx="0">
                <a:schemeClr val="accent1"/>
              </a:fillRef>
              <a:effectRef idx="0">
                <a:schemeClr val="accent1"/>
              </a:effectRef>
              <a:fontRef idx="minor">
                <a:schemeClr val="tx1"/>
              </a:fontRef>
            </p:style>
          </p:cxnSp>
        </p:grpSp>
        <p:sp>
          <p:nvSpPr>
            <p:cNvPr id="11" name="椭圆 10"/>
            <p:cNvSpPr/>
            <p:nvPr/>
          </p:nvSpPr>
          <p:spPr>
            <a:xfrm>
              <a:off x="2520109" y="1546048"/>
              <a:ext cx="1084785" cy="536113"/>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smtClean="0">
                  <a:solidFill>
                    <a:srgbClr val="C00000"/>
                  </a:solidFill>
                  <a:latin typeface="Times New Roman" pitchFamily="18" charset="0"/>
                  <a:cs typeface="Times New Roman" pitchFamily="18" charset="0"/>
                </a:rPr>
                <a:t>love</a:t>
              </a:r>
              <a:endParaRPr lang="zh-CN" altLang="en-US" sz="2400" b="1" dirty="0">
                <a:solidFill>
                  <a:srgbClr val="C00000"/>
                </a:solidFill>
                <a:latin typeface="Times New Roman" pitchFamily="18" charset="0"/>
                <a:cs typeface="Times New Roman" pitchFamily="18" charset="0"/>
              </a:endParaRPr>
            </a:p>
          </p:txBody>
        </p:sp>
      </p:grpSp>
      <p:sp>
        <p:nvSpPr>
          <p:cNvPr id="30" name="TextBox 29"/>
          <p:cNvSpPr txBox="1"/>
          <p:nvPr/>
        </p:nvSpPr>
        <p:spPr>
          <a:xfrm>
            <a:off x="60107" y="555526"/>
            <a:ext cx="4655909" cy="400110"/>
          </a:xfrm>
          <a:prstGeom prst="rect">
            <a:avLst/>
          </a:prstGeom>
          <a:solidFill>
            <a:schemeClr val="accent2">
              <a:lumMod val="20000"/>
              <a:lumOff val="80000"/>
            </a:schemeClr>
          </a:solidFill>
        </p:spPr>
        <p:txBody>
          <a:bodyPr wrap="square" rtlCol="0">
            <a:spAutoFit/>
          </a:bodyPr>
          <a:lstStyle/>
          <a:p>
            <a:r>
              <a:rPr lang="en-US" altLang="zh-CN" sz="2000" b="1" dirty="0" smtClean="0">
                <a:solidFill>
                  <a:srgbClr val="C00000"/>
                </a:solidFill>
              </a:rPr>
              <a:t>Tip4:</a:t>
            </a:r>
            <a:r>
              <a:rPr lang="en-US" altLang="zh-CN" sz="2000" b="1" dirty="0" smtClean="0"/>
              <a:t> Catch hints from the given sentences.</a:t>
            </a:r>
            <a:endParaRPr lang="zh-CN" altLang="en-US" sz="2000" b="1" dirty="0"/>
          </a:p>
        </p:txBody>
      </p:sp>
      <p:grpSp>
        <p:nvGrpSpPr>
          <p:cNvPr id="33" name="组合 32"/>
          <p:cNvGrpSpPr/>
          <p:nvPr/>
        </p:nvGrpSpPr>
        <p:grpSpPr>
          <a:xfrm>
            <a:off x="511071" y="3435846"/>
            <a:ext cx="3376454" cy="1449452"/>
            <a:chOff x="511071" y="3435846"/>
            <a:chExt cx="3376454" cy="1449452"/>
          </a:xfrm>
        </p:grpSpPr>
        <p:grpSp>
          <p:nvGrpSpPr>
            <p:cNvPr id="18" name="组合 17"/>
            <p:cNvGrpSpPr/>
            <p:nvPr/>
          </p:nvGrpSpPr>
          <p:grpSpPr>
            <a:xfrm>
              <a:off x="511071" y="3673590"/>
              <a:ext cx="3376454" cy="1211708"/>
              <a:chOff x="3126025" y="1748304"/>
              <a:chExt cx="3376454" cy="1211708"/>
            </a:xfrm>
          </p:grpSpPr>
          <p:sp>
            <p:nvSpPr>
              <p:cNvPr id="19" name="Bent Arrow 111"/>
              <p:cNvSpPr/>
              <p:nvPr/>
            </p:nvSpPr>
            <p:spPr>
              <a:xfrm>
                <a:off x="3491880" y="1748304"/>
                <a:ext cx="969038" cy="421840"/>
              </a:xfrm>
              <a:prstGeom prst="bentArrow">
                <a:avLst/>
              </a:prstGeom>
              <a:ln>
                <a:noFill/>
              </a:ln>
              <a:effectLst>
                <a:outerShdw blurRad="50800" dist="1016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lIns="51428" tIns="25714" rIns="51428" bIns="25714" rtlCol="0" anchor="ctr"/>
              <a:lstStyle/>
              <a:p>
                <a:pPr algn="ctr"/>
                <a:endParaRPr lang="en-US">
                  <a:solidFill>
                    <a:schemeClr val="tx1"/>
                  </a:solidFill>
                  <a:cs typeface="+mn-ea"/>
                  <a:sym typeface="+mn-lt"/>
                </a:endParaRPr>
              </a:p>
            </p:txBody>
          </p:sp>
          <p:grpSp>
            <p:nvGrpSpPr>
              <p:cNvPr id="20" name="组合 19"/>
              <p:cNvGrpSpPr/>
              <p:nvPr/>
            </p:nvGrpSpPr>
            <p:grpSpPr>
              <a:xfrm>
                <a:off x="3126025" y="1748304"/>
                <a:ext cx="3376454" cy="1211708"/>
                <a:chOff x="3126025" y="1748304"/>
                <a:chExt cx="3376454" cy="1211708"/>
              </a:xfrm>
            </p:grpSpPr>
            <p:grpSp>
              <p:nvGrpSpPr>
                <p:cNvPr id="21" name="组合 20"/>
                <p:cNvGrpSpPr/>
                <p:nvPr/>
              </p:nvGrpSpPr>
              <p:grpSpPr>
                <a:xfrm>
                  <a:off x="3126025" y="1748304"/>
                  <a:ext cx="3376454" cy="1211708"/>
                  <a:chOff x="3126025" y="1748304"/>
                  <a:chExt cx="3376454" cy="1211708"/>
                </a:xfrm>
              </p:grpSpPr>
              <p:sp>
                <p:nvSpPr>
                  <p:cNvPr id="24" name="Bent Arrow 112"/>
                  <p:cNvSpPr/>
                  <p:nvPr/>
                </p:nvSpPr>
                <p:spPr>
                  <a:xfrm flipH="1">
                    <a:off x="4954706" y="1748304"/>
                    <a:ext cx="936104" cy="381668"/>
                  </a:xfrm>
                  <a:prstGeom prst="bentArrow">
                    <a:avLst/>
                  </a:prstGeom>
                  <a:solidFill>
                    <a:schemeClr val="accent3"/>
                  </a:solidFill>
                  <a:ln>
                    <a:noFill/>
                  </a:ln>
                  <a:effectLst>
                    <a:outerShdw blurRad="50800" dist="1016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lIns="51428" tIns="25714" rIns="51428" bIns="25714" rtlCol="0" anchor="ctr"/>
                  <a:lstStyle/>
                  <a:p>
                    <a:pPr algn="ctr"/>
                    <a:endParaRPr lang="en-US" dirty="0">
                      <a:solidFill>
                        <a:schemeClr val="tx1"/>
                      </a:solidFill>
                      <a:cs typeface="+mn-ea"/>
                      <a:sym typeface="+mn-lt"/>
                    </a:endParaRPr>
                  </a:p>
                </p:txBody>
              </p:sp>
              <p:sp>
                <p:nvSpPr>
                  <p:cNvPr id="25" name="Bent Arrow 150"/>
                  <p:cNvSpPr/>
                  <p:nvPr/>
                </p:nvSpPr>
                <p:spPr>
                  <a:xfrm rot="10800000" flipH="1">
                    <a:off x="3491880" y="2435429"/>
                    <a:ext cx="969038" cy="352346"/>
                  </a:xfrm>
                  <a:prstGeom prst="bentArrow">
                    <a:avLst/>
                  </a:prstGeom>
                  <a:solidFill>
                    <a:schemeClr val="accent4"/>
                  </a:solidFill>
                  <a:ln>
                    <a:noFill/>
                  </a:ln>
                  <a:effectLst>
                    <a:outerShdw blurRad="50800" dist="1016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lIns="51428" tIns="25714" rIns="51428" bIns="25714" rtlCol="0" anchor="ctr"/>
                  <a:lstStyle/>
                  <a:p>
                    <a:pPr algn="ctr"/>
                    <a:endParaRPr lang="en-US">
                      <a:solidFill>
                        <a:schemeClr val="tx1"/>
                      </a:solidFill>
                      <a:cs typeface="+mn-ea"/>
                      <a:sym typeface="+mn-lt"/>
                    </a:endParaRPr>
                  </a:p>
                </p:txBody>
              </p:sp>
              <p:sp>
                <p:nvSpPr>
                  <p:cNvPr id="26" name="Bent Arrow 111"/>
                  <p:cNvSpPr/>
                  <p:nvPr/>
                </p:nvSpPr>
                <p:spPr>
                  <a:xfrm rot="10800000">
                    <a:off x="5054639" y="2435427"/>
                    <a:ext cx="836171" cy="352347"/>
                  </a:xfrm>
                  <a:prstGeom prst="bentArrow">
                    <a:avLst/>
                  </a:prstGeom>
                  <a:solidFill>
                    <a:schemeClr val="accent6">
                      <a:lumMod val="75000"/>
                    </a:schemeClr>
                  </a:solidFill>
                  <a:ln>
                    <a:noFill/>
                  </a:ln>
                  <a:effectLst>
                    <a:outerShdw blurRad="50800" dist="1016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lIns="51428" tIns="25714" rIns="51428" bIns="25714" rtlCol="0" anchor="ctr"/>
                  <a:lstStyle/>
                  <a:p>
                    <a:pPr algn="ctr"/>
                    <a:endParaRPr lang="en-US">
                      <a:solidFill>
                        <a:schemeClr val="tx1"/>
                      </a:solidFill>
                      <a:cs typeface="+mn-ea"/>
                      <a:sym typeface="+mn-lt"/>
                    </a:endParaRPr>
                  </a:p>
                </p:txBody>
              </p:sp>
              <p:sp>
                <p:nvSpPr>
                  <p:cNvPr id="27" name="TextBox 26"/>
                  <p:cNvSpPr txBox="1"/>
                  <p:nvPr/>
                </p:nvSpPr>
                <p:spPr>
                  <a:xfrm>
                    <a:off x="3126025" y="2120133"/>
                    <a:ext cx="1008180" cy="369332"/>
                  </a:xfrm>
                  <a:prstGeom prst="rect">
                    <a:avLst/>
                  </a:prstGeom>
                  <a:noFill/>
                </p:spPr>
                <p:txBody>
                  <a:bodyPr wrap="square" rtlCol="0">
                    <a:spAutoFit/>
                  </a:bodyPr>
                  <a:lstStyle/>
                  <a:p>
                    <a:r>
                      <a:rPr lang="en-US" altLang="zh-CN" b="1" dirty="0" smtClean="0">
                        <a:solidFill>
                          <a:schemeClr val="tx1">
                            <a:lumMod val="95000"/>
                            <a:lumOff val="5000"/>
                          </a:schemeClr>
                        </a:solidFill>
                        <a:latin typeface="Times New Roman" pitchFamily="18" charset="0"/>
                        <a:cs typeface="Times New Roman" pitchFamily="18" charset="0"/>
                      </a:rPr>
                      <a:t>Puppy </a:t>
                    </a:r>
                    <a:endParaRPr lang="zh-CN" altLang="en-US" b="1" dirty="0">
                      <a:solidFill>
                        <a:schemeClr val="tx1">
                          <a:lumMod val="95000"/>
                          <a:lumOff val="5000"/>
                        </a:schemeClr>
                      </a:solidFill>
                      <a:latin typeface="Times New Roman" pitchFamily="18" charset="0"/>
                      <a:cs typeface="Times New Roman" pitchFamily="18" charset="0"/>
                    </a:endParaRPr>
                  </a:p>
                </p:txBody>
              </p:sp>
              <p:sp>
                <p:nvSpPr>
                  <p:cNvPr id="28" name="TextBox 27"/>
                  <p:cNvSpPr txBox="1"/>
                  <p:nvPr/>
                </p:nvSpPr>
                <p:spPr>
                  <a:xfrm>
                    <a:off x="5350012" y="2116290"/>
                    <a:ext cx="1152467" cy="369332"/>
                  </a:xfrm>
                  <a:prstGeom prst="rect">
                    <a:avLst/>
                  </a:prstGeom>
                  <a:noFill/>
                </p:spPr>
                <p:txBody>
                  <a:bodyPr wrap="square" rtlCol="0">
                    <a:spAutoFit/>
                  </a:bodyPr>
                  <a:lstStyle/>
                  <a:p>
                    <a:r>
                      <a:rPr lang="en-US" altLang="zh-CN" b="1" dirty="0" smtClean="0">
                        <a:solidFill>
                          <a:schemeClr val="tx1">
                            <a:lumMod val="95000"/>
                            <a:lumOff val="5000"/>
                          </a:schemeClr>
                        </a:solidFill>
                        <a:latin typeface="Times New Roman" pitchFamily="18" charset="0"/>
                        <a:cs typeface="Times New Roman" pitchFamily="18" charset="0"/>
                      </a:rPr>
                      <a:t>Poppy </a:t>
                    </a:r>
                    <a:endParaRPr lang="zh-CN" altLang="en-US" b="1" dirty="0">
                      <a:solidFill>
                        <a:schemeClr val="tx1">
                          <a:lumMod val="95000"/>
                          <a:lumOff val="5000"/>
                        </a:schemeClr>
                      </a:solidFill>
                      <a:latin typeface="Times New Roman" pitchFamily="18" charset="0"/>
                      <a:cs typeface="Times New Roman" pitchFamily="18" charset="0"/>
                    </a:endParaRPr>
                  </a:p>
                </p:txBody>
              </p:sp>
              <p:sp>
                <p:nvSpPr>
                  <p:cNvPr id="29" name="TextBox 28"/>
                  <p:cNvSpPr txBox="1"/>
                  <p:nvPr/>
                </p:nvSpPr>
                <p:spPr>
                  <a:xfrm>
                    <a:off x="4306634" y="2590680"/>
                    <a:ext cx="1224136" cy="369332"/>
                  </a:xfrm>
                  <a:prstGeom prst="rect">
                    <a:avLst/>
                  </a:prstGeom>
                  <a:noFill/>
                </p:spPr>
                <p:txBody>
                  <a:bodyPr wrap="square" rtlCol="0">
                    <a:spAutoFit/>
                  </a:bodyPr>
                  <a:lstStyle/>
                  <a:p>
                    <a:r>
                      <a:rPr lang="en-US" altLang="zh-CN" b="1" dirty="0" smtClean="0">
                        <a:solidFill>
                          <a:schemeClr val="tx1">
                            <a:lumMod val="95000"/>
                            <a:lumOff val="5000"/>
                          </a:schemeClr>
                        </a:solidFill>
                        <a:latin typeface="Times New Roman" pitchFamily="18" charset="0"/>
                        <a:cs typeface="Times New Roman" pitchFamily="18" charset="0"/>
                      </a:rPr>
                      <a:t>Parents </a:t>
                    </a:r>
                    <a:endParaRPr lang="zh-CN" altLang="en-US" b="1" dirty="0">
                      <a:solidFill>
                        <a:schemeClr val="tx1">
                          <a:lumMod val="95000"/>
                          <a:lumOff val="5000"/>
                        </a:schemeClr>
                      </a:solidFill>
                      <a:latin typeface="Times New Roman" pitchFamily="18" charset="0"/>
                      <a:cs typeface="Times New Roman" pitchFamily="18" charset="0"/>
                    </a:endParaRPr>
                  </a:p>
                </p:txBody>
              </p:sp>
            </p:grpSp>
            <p:sp>
              <p:nvSpPr>
                <p:cNvPr id="22" name="心形 21"/>
                <p:cNvSpPr/>
                <p:nvPr/>
              </p:nvSpPr>
              <p:spPr>
                <a:xfrm>
                  <a:off x="4269892" y="1939138"/>
                  <a:ext cx="806164" cy="672463"/>
                </a:xfrm>
                <a:prstGeom prst="heart">
                  <a:avLst/>
                </a:prstGeom>
                <a:solidFill>
                  <a:srgbClr val="FF7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TextBox 22"/>
                <p:cNvSpPr txBox="1"/>
                <p:nvPr/>
              </p:nvSpPr>
              <p:spPr>
                <a:xfrm>
                  <a:off x="4369498" y="2085512"/>
                  <a:ext cx="720080" cy="400110"/>
                </a:xfrm>
                <a:prstGeom prst="rect">
                  <a:avLst/>
                </a:prstGeom>
                <a:noFill/>
              </p:spPr>
              <p:txBody>
                <a:bodyPr wrap="square" rtlCol="0">
                  <a:spAutoFit/>
                </a:bodyPr>
                <a:lstStyle/>
                <a:p>
                  <a:r>
                    <a:rPr lang="en-US" altLang="zh-CN" sz="2000" b="1" dirty="0" smtClean="0">
                      <a:solidFill>
                        <a:srgbClr val="0033CC"/>
                      </a:solidFill>
                      <a:latin typeface="Times New Roman" pitchFamily="18" charset="0"/>
                      <a:cs typeface="Times New Roman" pitchFamily="18" charset="0"/>
                    </a:rPr>
                    <a:t>love</a:t>
                  </a:r>
                  <a:endParaRPr lang="zh-CN" altLang="en-US" sz="2000" b="1" dirty="0">
                    <a:solidFill>
                      <a:srgbClr val="0033CC"/>
                    </a:solidFill>
                    <a:latin typeface="Times New Roman" pitchFamily="18" charset="0"/>
                    <a:cs typeface="Times New Roman" pitchFamily="18" charset="0"/>
                  </a:endParaRPr>
                </a:p>
              </p:txBody>
            </p:sp>
          </p:grpSp>
        </p:grpSp>
        <p:sp>
          <p:nvSpPr>
            <p:cNvPr id="32" name="TextBox 31"/>
            <p:cNvSpPr txBox="1"/>
            <p:nvPr/>
          </p:nvSpPr>
          <p:spPr>
            <a:xfrm>
              <a:off x="1619672" y="3435846"/>
              <a:ext cx="1008180" cy="369332"/>
            </a:xfrm>
            <a:prstGeom prst="rect">
              <a:avLst/>
            </a:prstGeom>
            <a:noFill/>
          </p:spPr>
          <p:txBody>
            <a:bodyPr wrap="square" rtlCol="0">
              <a:spAutoFit/>
            </a:bodyPr>
            <a:lstStyle/>
            <a:p>
              <a:r>
                <a:rPr lang="en-US" altLang="zh-CN" b="1" dirty="0" smtClean="0">
                  <a:solidFill>
                    <a:schemeClr val="tx1">
                      <a:lumMod val="95000"/>
                      <a:lumOff val="5000"/>
                    </a:schemeClr>
                  </a:solidFill>
                  <a:latin typeface="Times New Roman" pitchFamily="18" charset="0"/>
                  <a:cs typeface="Times New Roman" pitchFamily="18" charset="0"/>
                </a:rPr>
                <a:t>The boy </a:t>
              </a:r>
              <a:endParaRPr lang="zh-CN" altLang="en-US" b="1" dirty="0">
                <a:solidFill>
                  <a:schemeClr val="tx1">
                    <a:lumMod val="95000"/>
                    <a:lumOff val="5000"/>
                  </a:schemeClr>
                </a:solidFill>
                <a:latin typeface="Times New Roman" pitchFamily="18" charset="0"/>
                <a:cs typeface="Times New Roman" pitchFamily="18" charset="0"/>
              </a:endParaRPr>
            </a:p>
          </p:txBody>
        </p:sp>
      </p:grpSp>
      <p:pic>
        <p:nvPicPr>
          <p:cNvPr id="31" name="图片 30" descr="水印"/>
          <p:cNvPicPr>
            <a:picLocks noChangeAspect="1"/>
          </p:cNvPicPr>
          <p:nvPr/>
        </p:nvPicPr>
        <p:blipFill>
          <a:blip r:embed="rId3"/>
          <a:stretch>
            <a:fillRect/>
          </a:stretch>
        </p:blipFill>
        <p:spPr>
          <a:xfrm>
            <a:off x="7862530" y="102977"/>
            <a:ext cx="1154662" cy="373695"/>
          </a:xfrm>
          <a:prstGeom prst="rect">
            <a:avLst/>
          </a:prstGeom>
        </p:spPr>
      </p:pic>
    </p:spTree>
    <p:extLst>
      <p:ext uri="{BB962C8B-B14F-4D97-AF65-F5344CB8AC3E}">
        <p14:creationId xmlns:p14="http://schemas.microsoft.com/office/powerpoint/2010/main" val="367787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checkerboard(across)">
                                      <p:cBhvr>
                                        <p:cTn id="17" dur="5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randombar(horizontal)">
                                      <p:cBhvr>
                                        <p:cTn id="2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3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图片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3347864" y="123478"/>
            <a:ext cx="3744416" cy="707886"/>
          </a:xfrm>
          <a:prstGeom prst="rect">
            <a:avLst/>
          </a:prstGeom>
          <a:noFill/>
        </p:spPr>
        <p:txBody>
          <a:bodyPr wrap="square" rtlCol="0">
            <a:spAutoFit/>
          </a:bodyPr>
          <a:lstStyle/>
          <a:p>
            <a:r>
              <a:rPr lang="en-US" altLang="zh-CN" sz="4000" b="1" dirty="0" smtClean="0">
                <a:solidFill>
                  <a:schemeClr val="accent6">
                    <a:lumMod val="50000"/>
                  </a:schemeClr>
                </a:solidFill>
              </a:rPr>
              <a:t>Writing </a:t>
            </a:r>
            <a:endParaRPr lang="zh-CN" altLang="en-US" sz="4000" b="1" dirty="0">
              <a:solidFill>
                <a:schemeClr val="accent6">
                  <a:lumMod val="50000"/>
                </a:schemeClr>
              </a:solidFill>
            </a:endParaRPr>
          </a:p>
        </p:txBody>
      </p:sp>
      <p:sp>
        <p:nvSpPr>
          <p:cNvPr id="17" name="矩形 16"/>
          <p:cNvSpPr/>
          <p:nvPr/>
        </p:nvSpPr>
        <p:spPr>
          <a:xfrm>
            <a:off x="1045465" y="775455"/>
            <a:ext cx="7311045" cy="523220"/>
          </a:xfrm>
          <a:prstGeom prst="rect">
            <a:avLst/>
          </a:prstGeom>
        </p:spPr>
        <p:txBody>
          <a:bodyPr wrap="square">
            <a:spAutoFit/>
          </a:bodyPr>
          <a:lstStyle/>
          <a:p>
            <a:r>
              <a:rPr lang="en-US" altLang="zh-CN" sz="2800" b="1" dirty="0" smtClean="0">
                <a:solidFill>
                  <a:srgbClr val="0070C0"/>
                </a:solidFill>
              </a:rPr>
              <a:t>When writing, keep the following tips in mind.</a:t>
            </a:r>
            <a:endParaRPr lang="zh-CN" altLang="zh-CN" sz="2800" dirty="0">
              <a:solidFill>
                <a:srgbClr val="0070C0"/>
              </a:solidFill>
            </a:endParaRPr>
          </a:p>
        </p:txBody>
      </p:sp>
      <p:sp>
        <p:nvSpPr>
          <p:cNvPr id="18" name="圆角矩形 17"/>
          <p:cNvSpPr/>
          <p:nvPr/>
        </p:nvSpPr>
        <p:spPr>
          <a:xfrm>
            <a:off x="1018623" y="1420501"/>
            <a:ext cx="7095021" cy="309634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US" altLang="zh-CN" sz="2000" b="1" dirty="0" smtClean="0">
              <a:solidFill>
                <a:srgbClr val="C00000"/>
              </a:solidFill>
            </a:endParaRPr>
          </a:p>
          <a:p>
            <a:pPr lvl="0"/>
            <a:endParaRPr lang="en-US" altLang="zh-CN" sz="2000" b="1" dirty="0">
              <a:solidFill>
                <a:srgbClr val="C00000"/>
              </a:solidFill>
            </a:endParaRPr>
          </a:p>
          <a:p>
            <a:pPr lvl="0"/>
            <a:endParaRPr lang="en-US" altLang="zh-CN" sz="2000" b="1" dirty="0" smtClean="0">
              <a:solidFill>
                <a:srgbClr val="C00000"/>
              </a:solidFill>
            </a:endParaRPr>
          </a:p>
          <a:p>
            <a:pPr lvl="0"/>
            <a:endParaRPr lang="zh-CN" altLang="en-US" sz="2200" b="1" dirty="0">
              <a:solidFill>
                <a:schemeClr val="tx1"/>
              </a:solidFill>
            </a:endParaRPr>
          </a:p>
          <a:p>
            <a:pPr lvl="0"/>
            <a:endParaRPr lang="zh-CN" altLang="en-US" sz="2000" b="1" dirty="0">
              <a:solidFill>
                <a:prstClr val="black"/>
              </a:solidFill>
            </a:endParaRPr>
          </a:p>
          <a:p>
            <a:endParaRPr lang="en-US" altLang="zh-CN" b="1" dirty="0">
              <a:solidFill>
                <a:schemeClr val="accent5">
                  <a:lumMod val="50000"/>
                </a:schemeClr>
              </a:solidFill>
            </a:endParaRPr>
          </a:p>
          <a:p>
            <a:r>
              <a:rPr lang="en-US" altLang="zh-CN" b="1" dirty="0" smtClean="0"/>
              <a:t>description </a:t>
            </a:r>
            <a:r>
              <a:rPr lang="en-US" altLang="zh-CN" b="1" dirty="0"/>
              <a:t>of action.</a:t>
            </a:r>
            <a:endParaRPr lang="zh-CN" altLang="en-US" b="1" dirty="0"/>
          </a:p>
        </p:txBody>
      </p:sp>
      <p:sp>
        <p:nvSpPr>
          <p:cNvPr id="20" name="TextBox 19"/>
          <p:cNvSpPr txBox="1"/>
          <p:nvPr/>
        </p:nvSpPr>
        <p:spPr>
          <a:xfrm>
            <a:off x="1213723" y="1495402"/>
            <a:ext cx="6814661" cy="2800767"/>
          </a:xfrm>
          <a:prstGeom prst="rect">
            <a:avLst/>
          </a:prstGeom>
          <a:noFill/>
        </p:spPr>
        <p:txBody>
          <a:bodyPr wrap="square" rtlCol="0">
            <a:spAutoFit/>
          </a:bodyPr>
          <a:lstStyle/>
          <a:p>
            <a:pPr lvl="0"/>
            <a:r>
              <a:rPr lang="en-US" altLang="zh-CN" sz="2200" b="1" dirty="0">
                <a:solidFill>
                  <a:srgbClr val="C00000"/>
                </a:solidFill>
                <a:latin typeface="Times New Roman" pitchFamily="18" charset="0"/>
                <a:cs typeface="Times New Roman" pitchFamily="18" charset="0"/>
              </a:rPr>
              <a:t>Tip1: </a:t>
            </a:r>
            <a:r>
              <a:rPr lang="en-US" altLang="zh-CN" sz="2200" b="1" dirty="0">
                <a:solidFill>
                  <a:prstClr val="black"/>
                </a:solidFill>
                <a:latin typeface="Times New Roman" pitchFamily="18" charset="0"/>
                <a:cs typeface="Times New Roman" pitchFamily="18" charset="0"/>
              </a:rPr>
              <a:t>Try to show a vivid scene through subtle description of </a:t>
            </a:r>
            <a:r>
              <a:rPr lang="en-US" altLang="zh-CN" sz="2200" b="1" dirty="0" smtClean="0">
                <a:solidFill>
                  <a:prstClr val="black"/>
                </a:solidFill>
                <a:latin typeface="Times New Roman" pitchFamily="18" charset="0"/>
                <a:cs typeface="Times New Roman" pitchFamily="18" charset="0"/>
              </a:rPr>
              <a:t>the characters’ action or words.</a:t>
            </a:r>
            <a:r>
              <a:rPr lang="en-US" altLang="zh-CN" sz="2200" b="1" dirty="0" smtClean="0">
                <a:solidFill>
                  <a:srgbClr val="C00000"/>
                </a:solidFill>
                <a:latin typeface="Times New Roman" pitchFamily="18" charset="0"/>
                <a:cs typeface="Times New Roman" pitchFamily="18" charset="0"/>
              </a:rPr>
              <a:t> </a:t>
            </a:r>
            <a:endParaRPr lang="en-US" altLang="zh-CN" sz="2200" b="1" dirty="0">
              <a:solidFill>
                <a:srgbClr val="C00000"/>
              </a:solidFill>
              <a:latin typeface="Times New Roman" pitchFamily="18" charset="0"/>
              <a:cs typeface="Times New Roman" pitchFamily="18" charset="0"/>
            </a:endParaRPr>
          </a:p>
          <a:p>
            <a:pPr lvl="0"/>
            <a:r>
              <a:rPr lang="en-US" altLang="zh-CN" sz="2200" b="1" dirty="0">
                <a:solidFill>
                  <a:srgbClr val="C00000"/>
                </a:solidFill>
                <a:latin typeface="Times New Roman" pitchFamily="18" charset="0"/>
                <a:cs typeface="Times New Roman" pitchFamily="18" charset="0"/>
              </a:rPr>
              <a:t>Tip2: </a:t>
            </a:r>
            <a:r>
              <a:rPr lang="en-US" altLang="zh-CN" sz="2200" b="1" dirty="0">
                <a:solidFill>
                  <a:prstClr val="black"/>
                </a:solidFill>
                <a:latin typeface="Times New Roman" pitchFamily="18" charset="0"/>
                <a:cs typeface="Times New Roman" pitchFamily="18" charset="0"/>
              </a:rPr>
              <a:t>Try to understand the </a:t>
            </a:r>
            <a:r>
              <a:rPr lang="en-US" altLang="zh-CN" sz="2200" b="1" dirty="0" smtClean="0">
                <a:solidFill>
                  <a:prstClr val="black"/>
                </a:solidFill>
                <a:latin typeface="Times New Roman" pitchFamily="18" charset="0"/>
                <a:cs typeface="Times New Roman" pitchFamily="18" charset="0"/>
              </a:rPr>
              <a:t>characters.</a:t>
            </a:r>
            <a:endParaRPr lang="en-US" altLang="zh-CN" sz="2200" b="1" dirty="0">
              <a:solidFill>
                <a:prstClr val="black"/>
              </a:solidFill>
              <a:latin typeface="Times New Roman" pitchFamily="18" charset="0"/>
              <a:cs typeface="Times New Roman" pitchFamily="18" charset="0"/>
            </a:endParaRPr>
          </a:p>
          <a:p>
            <a:pPr lvl="0"/>
            <a:r>
              <a:rPr lang="en-US" altLang="zh-CN" sz="2200" b="1" dirty="0">
                <a:solidFill>
                  <a:srgbClr val="C00000"/>
                </a:solidFill>
                <a:latin typeface="Times New Roman" pitchFamily="18" charset="0"/>
                <a:cs typeface="Times New Roman" pitchFamily="18" charset="0"/>
              </a:rPr>
              <a:t>Tip3: </a:t>
            </a:r>
            <a:r>
              <a:rPr lang="en-US" altLang="zh-CN" sz="2200" b="1" dirty="0">
                <a:solidFill>
                  <a:prstClr val="black"/>
                </a:solidFill>
                <a:latin typeface="Times New Roman" pitchFamily="18" charset="0"/>
                <a:cs typeface="Times New Roman" pitchFamily="18" charset="0"/>
              </a:rPr>
              <a:t>Try to </a:t>
            </a:r>
            <a:r>
              <a:rPr lang="en-US" altLang="zh-CN" sz="2200" b="1" dirty="0" smtClean="0">
                <a:solidFill>
                  <a:prstClr val="black"/>
                </a:solidFill>
                <a:latin typeface="Times New Roman" pitchFamily="18" charset="0"/>
                <a:cs typeface="Times New Roman" pitchFamily="18" charset="0"/>
              </a:rPr>
              <a:t>catch </a:t>
            </a:r>
            <a:r>
              <a:rPr lang="en-US" altLang="zh-CN" sz="2200" b="1" dirty="0">
                <a:solidFill>
                  <a:prstClr val="black"/>
                </a:solidFill>
                <a:latin typeface="Times New Roman" pitchFamily="18" charset="0"/>
                <a:cs typeface="Times New Roman" pitchFamily="18" charset="0"/>
              </a:rPr>
              <a:t>the theme before writing.</a:t>
            </a:r>
            <a:r>
              <a:rPr lang="en-US" altLang="zh-CN" sz="2200" b="1" dirty="0">
                <a:solidFill>
                  <a:srgbClr val="C00000"/>
                </a:solidFill>
                <a:latin typeface="Times New Roman" pitchFamily="18" charset="0"/>
                <a:cs typeface="Times New Roman" pitchFamily="18" charset="0"/>
              </a:rPr>
              <a:t> </a:t>
            </a:r>
          </a:p>
          <a:p>
            <a:pPr lvl="0"/>
            <a:r>
              <a:rPr lang="en-US" altLang="zh-CN" sz="2200" b="1" dirty="0">
                <a:solidFill>
                  <a:srgbClr val="C00000"/>
                </a:solidFill>
                <a:latin typeface="Times New Roman" pitchFamily="18" charset="0"/>
                <a:cs typeface="Times New Roman" pitchFamily="18" charset="0"/>
              </a:rPr>
              <a:t>Tip4:</a:t>
            </a:r>
            <a:r>
              <a:rPr lang="en-US" altLang="zh-CN" sz="2200" b="1" dirty="0">
                <a:solidFill>
                  <a:prstClr val="black"/>
                </a:solidFill>
                <a:latin typeface="Times New Roman" pitchFamily="18" charset="0"/>
                <a:cs typeface="Times New Roman" pitchFamily="18" charset="0"/>
              </a:rPr>
              <a:t> Try to </a:t>
            </a:r>
            <a:r>
              <a:rPr lang="en-US" altLang="zh-CN" sz="2200" b="1" dirty="0" smtClean="0">
                <a:solidFill>
                  <a:prstClr val="black"/>
                </a:solidFill>
                <a:latin typeface="Times New Roman" pitchFamily="18" charset="0"/>
                <a:cs typeface="Times New Roman" pitchFamily="18" charset="0"/>
              </a:rPr>
              <a:t>find </a:t>
            </a:r>
            <a:r>
              <a:rPr lang="en-US" altLang="zh-CN" sz="2200" b="1" dirty="0">
                <a:solidFill>
                  <a:prstClr val="black"/>
                </a:solidFill>
                <a:latin typeface="Times New Roman" pitchFamily="18" charset="0"/>
                <a:cs typeface="Times New Roman" pitchFamily="18" charset="0"/>
              </a:rPr>
              <a:t>as </a:t>
            </a:r>
            <a:r>
              <a:rPr lang="en-US" altLang="zh-CN" sz="2200" b="1" dirty="0" smtClean="0">
                <a:solidFill>
                  <a:prstClr val="black"/>
                </a:solidFill>
                <a:latin typeface="Times New Roman" pitchFamily="18" charset="0"/>
                <a:cs typeface="Times New Roman" pitchFamily="18" charset="0"/>
              </a:rPr>
              <a:t>many </a:t>
            </a:r>
            <a:r>
              <a:rPr lang="en-US" altLang="zh-CN" sz="2200" b="1" dirty="0">
                <a:solidFill>
                  <a:prstClr val="black"/>
                </a:solidFill>
                <a:latin typeface="Times New Roman" pitchFamily="18" charset="0"/>
                <a:cs typeface="Times New Roman" pitchFamily="18" charset="0"/>
              </a:rPr>
              <a:t>hints as possible from the text. </a:t>
            </a:r>
          </a:p>
          <a:p>
            <a:pPr lvl="0"/>
            <a:r>
              <a:rPr lang="en-US" altLang="zh-CN" sz="2200" b="1" dirty="0">
                <a:solidFill>
                  <a:srgbClr val="C00000"/>
                </a:solidFill>
                <a:latin typeface="Times New Roman" pitchFamily="18" charset="0"/>
                <a:cs typeface="Times New Roman" pitchFamily="18" charset="0"/>
              </a:rPr>
              <a:t>Tip5: </a:t>
            </a:r>
            <a:r>
              <a:rPr lang="en-US" altLang="zh-CN" sz="2200" b="1" dirty="0">
                <a:solidFill>
                  <a:prstClr val="black"/>
                </a:solidFill>
                <a:latin typeface="Times New Roman" pitchFamily="18" charset="0"/>
                <a:cs typeface="Times New Roman" pitchFamily="18" charset="0"/>
              </a:rPr>
              <a:t>Read the last paragraph and the given sentences more carefully.</a:t>
            </a:r>
            <a:endParaRPr lang="zh-CN" altLang="en-US" sz="2200" b="1" dirty="0">
              <a:solidFill>
                <a:prstClr val="black"/>
              </a:solidFill>
              <a:latin typeface="Times New Roman" pitchFamily="18" charset="0"/>
              <a:cs typeface="Times New Roman" pitchFamily="18" charset="0"/>
            </a:endParaRPr>
          </a:p>
        </p:txBody>
      </p:sp>
      <p:pic>
        <p:nvPicPr>
          <p:cNvPr id="7" name="图片 6" descr="水印"/>
          <p:cNvPicPr>
            <a:picLocks noChangeAspect="1"/>
          </p:cNvPicPr>
          <p:nvPr/>
        </p:nvPicPr>
        <p:blipFill>
          <a:blip r:embed="rId3"/>
          <a:stretch>
            <a:fillRect/>
          </a:stretch>
        </p:blipFill>
        <p:spPr>
          <a:xfrm>
            <a:off x="7862530" y="102977"/>
            <a:ext cx="1154662" cy="373695"/>
          </a:xfrm>
          <a:prstGeom prst="rect">
            <a:avLst/>
          </a:prstGeom>
        </p:spPr>
      </p:pic>
    </p:spTree>
    <p:extLst>
      <p:ext uri="{BB962C8B-B14F-4D97-AF65-F5344CB8AC3E}">
        <p14:creationId xmlns:p14="http://schemas.microsoft.com/office/powerpoint/2010/main" val="36778787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图片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2699792" y="195486"/>
            <a:ext cx="4536504" cy="646331"/>
          </a:xfrm>
          <a:prstGeom prst="rect">
            <a:avLst/>
          </a:prstGeom>
          <a:noFill/>
        </p:spPr>
        <p:txBody>
          <a:bodyPr wrap="square" rtlCol="0">
            <a:spAutoFit/>
          </a:bodyPr>
          <a:lstStyle/>
          <a:p>
            <a:r>
              <a:rPr lang="en-US" altLang="zh-CN" sz="3600" b="1" dirty="0" smtClean="0">
                <a:solidFill>
                  <a:schemeClr val="accent6">
                    <a:lumMod val="50000"/>
                  </a:schemeClr>
                </a:solidFill>
              </a:rPr>
              <a:t>A possible version </a:t>
            </a:r>
            <a:endParaRPr lang="zh-CN" altLang="en-US" sz="3600" b="1" dirty="0">
              <a:solidFill>
                <a:schemeClr val="accent6">
                  <a:lumMod val="50000"/>
                </a:schemeClr>
              </a:solidFill>
            </a:endParaRPr>
          </a:p>
        </p:txBody>
      </p:sp>
      <p:sp>
        <p:nvSpPr>
          <p:cNvPr id="17" name="矩形 16"/>
          <p:cNvSpPr/>
          <p:nvPr/>
        </p:nvSpPr>
        <p:spPr>
          <a:xfrm>
            <a:off x="251520" y="843558"/>
            <a:ext cx="8352928" cy="3970318"/>
          </a:xfrm>
          <a:prstGeom prst="rect">
            <a:avLst/>
          </a:prstGeom>
          <a:ln>
            <a:solidFill>
              <a:schemeClr val="tx1"/>
            </a:solidFill>
            <a:prstDash val="lgDashDotDot"/>
          </a:ln>
        </p:spPr>
        <p:txBody>
          <a:bodyPr wrap="square">
            <a:spAutoFit/>
          </a:bodyPr>
          <a:lstStyle/>
          <a:p>
            <a:r>
              <a:rPr lang="en-US" altLang="zh-CN" b="1" dirty="0"/>
              <a:t>Para.1 Dad opened the box and a sweet little dog appeared. </a:t>
            </a:r>
            <a:r>
              <a:rPr lang="en-US" altLang="zh-CN" u="sng" dirty="0"/>
              <a:t>Poppy</a:t>
            </a:r>
            <a:r>
              <a:rPr lang="en-US" altLang="zh-CN" dirty="0"/>
              <a:t> stared at the puppy, surprised and excited. She approached cautiously, barked and then started to lick his face. The little </a:t>
            </a:r>
            <a:r>
              <a:rPr lang="en-US" altLang="zh-CN" u="sng" dirty="0"/>
              <a:t>dog</a:t>
            </a:r>
            <a:r>
              <a:rPr lang="en-US" altLang="zh-CN" dirty="0"/>
              <a:t> jumped out of the </a:t>
            </a:r>
            <a:r>
              <a:rPr lang="en-US" altLang="zh-CN" u="sng" dirty="0"/>
              <a:t>box</a:t>
            </a:r>
            <a:r>
              <a:rPr lang="en-US" altLang="zh-CN" dirty="0"/>
              <a:t>, wagged his tail and barked in a friendly way. He sniffed every corner of the new home, and then ran around Poppy, which brought great joy to the old girl. </a:t>
            </a:r>
            <a:r>
              <a:rPr lang="en-US" altLang="zh-CN" u="sng" dirty="0"/>
              <a:t>Watching</a:t>
            </a:r>
            <a:r>
              <a:rPr lang="en-US" altLang="zh-CN" dirty="0"/>
              <a:t> the happy scene, Dad and Mom looked at each other, beaming proudly. </a:t>
            </a:r>
            <a:endParaRPr lang="zh-CN" altLang="zh-CN" dirty="0"/>
          </a:p>
          <a:p>
            <a:r>
              <a:rPr lang="en-US" altLang="zh-CN" b="1" dirty="0"/>
              <a:t> </a:t>
            </a:r>
            <a:endParaRPr lang="zh-CN" altLang="zh-CN" dirty="0"/>
          </a:p>
          <a:p>
            <a:r>
              <a:rPr lang="en-US" altLang="zh-CN" b="1" dirty="0"/>
              <a:t>Para.2 A few weeks later, the boy arrived home from the university. </a:t>
            </a:r>
            <a:r>
              <a:rPr lang="en-US" altLang="zh-CN" dirty="0"/>
              <a:t>As he entered the doorstep, Poppy trotted to him and got up on his back legs, trying to lick her </a:t>
            </a:r>
            <a:r>
              <a:rPr lang="en-US" altLang="zh-CN" dirty="0" smtClean="0"/>
              <a:t>old friend. </a:t>
            </a:r>
            <a:r>
              <a:rPr lang="en-US" altLang="zh-CN" dirty="0"/>
              <a:t>The </a:t>
            </a:r>
            <a:r>
              <a:rPr lang="en-US" altLang="zh-CN" u="sng" dirty="0"/>
              <a:t>boy</a:t>
            </a:r>
            <a:r>
              <a:rPr lang="en-US" altLang="zh-CN" dirty="0"/>
              <a:t> crouched, put his arms round Poppy’s neck and scratched her behind the ears. Suddenly, he noticed a little head poke out of the kennel. He felt so puzzled that he turned to his </a:t>
            </a:r>
            <a:r>
              <a:rPr lang="en-US" altLang="zh-CN" u="sng" dirty="0"/>
              <a:t>parents</a:t>
            </a:r>
            <a:r>
              <a:rPr lang="en-US" altLang="zh-CN" dirty="0"/>
              <a:t>. “We’ve got the puppy for Poppy. Now she is as </a:t>
            </a:r>
            <a:r>
              <a:rPr lang="en-US" altLang="zh-CN" u="sng" dirty="0"/>
              <a:t>cheerful</a:t>
            </a:r>
            <a:r>
              <a:rPr lang="en-US" altLang="zh-CN" dirty="0"/>
              <a:t> as before.” Mom chuckled with delight. “What a good idea!” The boy </a:t>
            </a:r>
            <a:r>
              <a:rPr lang="en-US" altLang="zh-CN" u="sng" dirty="0"/>
              <a:t>hugged</a:t>
            </a:r>
            <a:r>
              <a:rPr lang="en-US" altLang="zh-CN" dirty="0"/>
              <a:t> both dogs, smiling. </a:t>
            </a:r>
            <a:endParaRPr lang="en-US" altLang="zh-CN" dirty="0" smtClean="0"/>
          </a:p>
          <a:p>
            <a:r>
              <a:rPr lang="en-US" altLang="zh-CN" dirty="0"/>
              <a:t> </a:t>
            </a:r>
            <a:r>
              <a:rPr lang="en-US" altLang="zh-CN" dirty="0" smtClean="0"/>
              <a:t>                                                                                                                                 —by Daisy   </a:t>
            </a:r>
            <a:endParaRPr lang="zh-CN" altLang="zh-CN" dirty="0"/>
          </a:p>
        </p:txBody>
      </p:sp>
      <p:pic>
        <p:nvPicPr>
          <p:cNvPr id="6" name="图片 5" descr="水印"/>
          <p:cNvPicPr>
            <a:picLocks noChangeAspect="1"/>
          </p:cNvPicPr>
          <p:nvPr/>
        </p:nvPicPr>
        <p:blipFill>
          <a:blip r:embed="rId3"/>
          <a:stretch>
            <a:fillRect/>
          </a:stretch>
        </p:blipFill>
        <p:spPr>
          <a:xfrm>
            <a:off x="7862530" y="102977"/>
            <a:ext cx="1154662" cy="373695"/>
          </a:xfrm>
          <a:prstGeom prst="rect">
            <a:avLst/>
          </a:prstGeom>
        </p:spPr>
      </p:pic>
    </p:spTree>
    <p:extLst>
      <p:ext uri="{BB962C8B-B14F-4D97-AF65-F5344CB8AC3E}">
        <p14:creationId xmlns:p14="http://schemas.microsoft.com/office/powerpoint/2010/main" val="32725172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图片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17"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descr="D:\RJDir\个人桌面\timgNKQDGYJ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79712" y="2571750"/>
            <a:ext cx="4608512" cy="236145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187624" y="771550"/>
            <a:ext cx="7056784" cy="1569660"/>
          </a:xfrm>
          <a:prstGeom prst="rect">
            <a:avLst/>
          </a:prstGeom>
          <a:noFill/>
        </p:spPr>
        <p:txBody>
          <a:bodyPr wrap="square" rtlCol="0">
            <a:spAutoFit/>
          </a:bodyPr>
          <a:lstStyle/>
          <a:p>
            <a:r>
              <a:rPr lang="en-US" altLang="zh-CN" sz="9600" dirty="0" smtClean="0">
                <a:solidFill>
                  <a:srgbClr val="0070C0"/>
                </a:solidFill>
                <a:latin typeface="Arial Rounded MT Bold" pitchFamily="34" charset="0"/>
              </a:rPr>
              <a:t>Thank you!</a:t>
            </a:r>
            <a:endParaRPr lang="zh-CN" altLang="en-US" sz="9600" dirty="0">
              <a:solidFill>
                <a:srgbClr val="0070C0"/>
              </a:solidFill>
              <a:latin typeface="Arial Rounded MT Bold" pitchFamily="34" charset="0"/>
            </a:endParaRPr>
          </a:p>
        </p:txBody>
      </p:sp>
      <p:pic>
        <p:nvPicPr>
          <p:cNvPr id="6" name="图片 5" descr="水印"/>
          <p:cNvPicPr>
            <a:picLocks noChangeAspect="1"/>
          </p:cNvPicPr>
          <p:nvPr/>
        </p:nvPicPr>
        <p:blipFill>
          <a:blip r:embed="rId4"/>
          <a:stretch>
            <a:fillRect/>
          </a:stretch>
        </p:blipFill>
        <p:spPr>
          <a:xfrm>
            <a:off x="7862530" y="102977"/>
            <a:ext cx="1154662" cy="373695"/>
          </a:xfrm>
          <a:prstGeom prst="rect">
            <a:avLst/>
          </a:prstGeom>
        </p:spPr>
      </p:pic>
    </p:spTree>
    <p:extLst>
      <p:ext uri="{BB962C8B-B14F-4D97-AF65-F5344CB8AC3E}">
        <p14:creationId xmlns:p14="http://schemas.microsoft.com/office/powerpoint/2010/main" val="36778787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图片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2"/>
          <p:cNvPicPr>
            <a:picLocks noChangeAspect="1"/>
          </p:cNvPicPr>
          <p:nvPr/>
        </p:nvPicPr>
        <p:blipFill>
          <a:blip r:embed="rId3" cstate="print"/>
          <a:stretch>
            <a:fillRect/>
          </a:stretch>
        </p:blipFill>
        <p:spPr>
          <a:xfrm>
            <a:off x="6228184" y="2787774"/>
            <a:ext cx="2915816" cy="2355726"/>
          </a:xfrm>
          <a:prstGeom prst="ellipse">
            <a:avLst/>
          </a:prstGeom>
          <a:ln>
            <a:noFill/>
          </a:ln>
          <a:effectLst>
            <a:softEdge rad="112500"/>
          </a:effectLst>
        </p:spPr>
      </p:pic>
      <p:sp>
        <p:nvSpPr>
          <p:cNvPr id="4" name="TextBox 3"/>
          <p:cNvSpPr txBox="1"/>
          <p:nvPr/>
        </p:nvSpPr>
        <p:spPr>
          <a:xfrm>
            <a:off x="672547" y="1046519"/>
            <a:ext cx="7704856" cy="2123658"/>
          </a:xfrm>
          <a:prstGeom prst="rect">
            <a:avLst/>
          </a:prstGeom>
          <a:noFill/>
        </p:spPr>
        <p:txBody>
          <a:bodyPr wrap="square" rtlCol="0">
            <a:spAutoFit/>
          </a:bodyPr>
          <a:lstStyle/>
          <a:p>
            <a:r>
              <a:rPr lang="en-US" altLang="zh-CN" sz="6600" b="1" dirty="0" smtClean="0"/>
              <a:t>Continuation Writing</a:t>
            </a:r>
          </a:p>
          <a:p>
            <a:r>
              <a:rPr lang="en-US" altLang="zh-CN" sz="6600" b="1" dirty="0" smtClean="0"/>
              <a:t>        </a:t>
            </a:r>
            <a:r>
              <a:rPr lang="en-US" altLang="zh-CN" sz="5400" b="1" dirty="0" smtClean="0"/>
              <a:t>2020.1</a:t>
            </a:r>
            <a:r>
              <a:rPr lang="zh-CN" altLang="en-US" sz="5400" b="1" dirty="0" smtClean="0"/>
              <a:t>浙江卷</a:t>
            </a:r>
            <a:r>
              <a:rPr lang="en-US" altLang="zh-CN" sz="5400" b="1" dirty="0" smtClean="0"/>
              <a:t> </a:t>
            </a:r>
            <a:endParaRPr lang="zh-CN" altLang="en-US" sz="5400" b="1" dirty="0"/>
          </a:p>
        </p:txBody>
      </p:sp>
      <p:sp>
        <p:nvSpPr>
          <p:cNvPr id="6" name="TextBox 5"/>
          <p:cNvSpPr txBox="1"/>
          <p:nvPr/>
        </p:nvSpPr>
        <p:spPr>
          <a:xfrm>
            <a:off x="2915816" y="4144043"/>
            <a:ext cx="3168352" cy="400110"/>
          </a:xfrm>
          <a:prstGeom prst="rect">
            <a:avLst/>
          </a:prstGeom>
          <a:noFill/>
        </p:spPr>
        <p:txBody>
          <a:bodyPr wrap="square" rtlCol="0">
            <a:spAutoFit/>
          </a:bodyPr>
          <a:lstStyle/>
          <a:p>
            <a:r>
              <a:rPr lang="zh-CN" altLang="en-US" sz="2000" b="1" dirty="0">
                <a:solidFill>
                  <a:schemeClr val="accent5">
                    <a:lumMod val="50000"/>
                  </a:schemeClr>
                </a:solidFill>
                <a:latin typeface="楷体" pitchFamily="49" charset="-122"/>
                <a:ea typeface="楷体" pitchFamily="49" charset="-122"/>
              </a:rPr>
              <a:t>上虞</a:t>
            </a:r>
            <a:r>
              <a:rPr lang="zh-CN" altLang="en-US" sz="2000" b="1" dirty="0" smtClean="0">
                <a:solidFill>
                  <a:schemeClr val="accent5">
                    <a:lumMod val="50000"/>
                  </a:schemeClr>
                </a:solidFill>
                <a:latin typeface="楷体" pitchFamily="49" charset="-122"/>
                <a:ea typeface="楷体" pitchFamily="49" charset="-122"/>
              </a:rPr>
              <a:t>区城南中学 陶江英</a:t>
            </a:r>
            <a:endParaRPr lang="zh-CN" altLang="en-US" sz="2000" b="1" dirty="0">
              <a:solidFill>
                <a:schemeClr val="accent5">
                  <a:lumMod val="50000"/>
                </a:schemeClr>
              </a:solidFill>
              <a:latin typeface="楷体" pitchFamily="49" charset="-122"/>
              <a:ea typeface="楷体" pitchFamily="49" charset="-122"/>
            </a:endParaRPr>
          </a:p>
        </p:txBody>
      </p:sp>
      <p:pic>
        <p:nvPicPr>
          <p:cNvPr id="7" name="图片 6" descr="水印"/>
          <p:cNvPicPr>
            <a:picLocks noChangeAspect="1"/>
          </p:cNvPicPr>
          <p:nvPr/>
        </p:nvPicPr>
        <p:blipFill>
          <a:blip r:embed="rId4"/>
          <a:stretch>
            <a:fillRect/>
          </a:stretch>
        </p:blipFill>
        <p:spPr>
          <a:xfrm>
            <a:off x="7862530" y="102977"/>
            <a:ext cx="1154662" cy="373695"/>
          </a:xfrm>
          <a:prstGeom prst="rect">
            <a:avLst/>
          </a:prstGeom>
        </p:spPr>
      </p:pic>
    </p:spTree>
    <p:extLst>
      <p:ext uri="{BB962C8B-B14F-4D97-AF65-F5344CB8AC3E}">
        <p14:creationId xmlns:p14="http://schemas.microsoft.com/office/powerpoint/2010/main" val="5178893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图片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63"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感动~-高清480P.qsv.flv.mp4">
            <a:hlinkClick r:id="" action="ppaction://media"/>
          </p:cNvPr>
          <p:cNvPicPr>
            <a:picLocks noChangeAspect="1"/>
          </p:cNvPicPr>
          <p:nvPr>
            <a:videoFile r:link="rId1"/>
            <p:extLst>
              <p:ext uri="{DAA4B4D4-6D71-4841-9C94-3DE7FCFB9230}">
                <p14:media xmlns:p14="http://schemas.microsoft.com/office/powerpoint/2010/main" r:embed="rId2">
                  <p14:trim st="370.9785" end="7234.08"/>
                </p14:media>
              </p:ext>
            </p:extLst>
          </p:nvPr>
        </p:nvPicPr>
        <p:blipFill>
          <a:blip r:embed="rId5" cstate="print"/>
          <a:stretch>
            <a:fillRect/>
          </a:stretch>
        </p:blipFill>
        <p:spPr>
          <a:xfrm>
            <a:off x="1547664" y="1275606"/>
            <a:ext cx="4968552" cy="2664296"/>
          </a:xfrm>
          <a:prstGeom prst="rect">
            <a:avLst/>
          </a:prstGeom>
        </p:spPr>
      </p:pic>
      <p:sp>
        <p:nvSpPr>
          <p:cNvPr id="4" name="TextBox 3"/>
          <p:cNvSpPr txBox="1"/>
          <p:nvPr/>
        </p:nvSpPr>
        <p:spPr>
          <a:xfrm>
            <a:off x="1115616" y="699542"/>
            <a:ext cx="7272808" cy="461665"/>
          </a:xfrm>
          <a:prstGeom prst="rect">
            <a:avLst/>
          </a:prstGeom>
          <a:noFill/>
        </p:spPr>
        <p:txBody>
          <a:bodyPr wrap="square" rtlCol="0">
            <a:spAutoFit/>
          </a:bodyPr>
          <a:lstStyle/>
          <a:p>
            <a:r>
              <a:rPr lang="en-US" altLang="zh-CN" sz="2400" b="1" dirty="0" smtClean="0">
                <a:solidFill>
                  <a:srgbClr val="0070C0"/>
                </a:solidFill>
                <a:latin typeface="Times New Roman" pitchFamily="18" charset="0"/>
                <a:cs typeface="Times New Roman" pitchFamily="18" charset="0"/>
              </a:rPr>
              <a:t>Watch the video and discuss what the dog is like.</a:t>
            </a:r>
            <a:endParaRPr lang="zh-CN" altLang="en-US" sz="2400" b="1" dirty="0">
              <a:solidFill>
                <a:srgbClr val="0070C0"/>
              </a:solidFill>
              <a:latin typeface="Times New Roman" pitchFamily="18" charset="0"/>
              <a:cs typeface="Times New Roman" pitchFamily="18" charset="0"/>
            </a:endParaRPr>
          </a:p>
        </p:txBody>
      </p:sp>
      <p:sp>
        <p:nvSpPr>
          <p:cNvPr id="5" name="TextBox 4"/>
          <p:cNvSpPr txBox="1"/>
          <p:nvPr/>
        </p:nvSpPr>
        <p:spPr>
          <a:xfrm>
            <a:off x="3851920" y="0"/>
            <a:ext cx="2736304" cy="707886"/>
          </a:xfrm>
          <a:prstGeom prst="rect">
            <a:avLst/>
          </a:prstGeom>
          <a:noFill/>
        </p:spPr>
        <p:txBody>
          <a:bodyPr wrap="square" rtlCol="0">
            <a:spAutoFit/>
          </a:bodyPr>
          <a:lstStyle/>
          <a:p>
            <a:r>
              <a:rPr lang="en-US" altLang="zh-CN" sz="4000" b="1" dirty="0" smtClean="0">
                <a:solidFill>
                  <a:schemeClr val="accent6">
                    <a:lumMod val="50000"/>
                  </a:schemeClr>
                </a:solidFill>
              </a:rPr>
              <a:t>Free talk </a:t>
            </a:r>
            <a:endParaRPr lang="zh-CN" altLang="en-US" sz="4000" b="1" dirty="0">
              <a:solidFill>
                <a:schemeClr val="accent6">
                  <a:lumMod val="50000"/>
                </a:schemeClr>
              </a:solidFill>
            </a:endParaRPr>
          </a:p>
        </p:txBody>
      </p:sp>
      <p:sp>
        <p:nvSpPr>
          <p:cNvPr id="6" name="TextBox 5"/>
          <p:cNvSpPr txBox="1"/>
          <p:nvPr/>
        </p:nvSpPr>
        <p:spPr>
          <a:xfrm>
            <a:off x="6786364" y="1203598"/>
            <a:ext cx="1674068" cy="2954655"/>
          </a:xfrm>
          <a:prstGeom prst="rect">
            <a:avLst/>
          </a:prstGeom>
          <a:noFill/>
        </p:spPr>
        <p:txBody>
          <a:bodyPr wrap="square" rtlCol="0">
            <a:spAutoFit/>
          </a:bodyPr>
          <a:lstStyle/>
          <a:p>
            <a:pPr marL="342900" indent="-342900">
              <a:buFont typeface="Wingdings" pitchFamily="2" charset="2"/>
              <a:buChar char="l"/>
            </a:pPr>
            <a:r>
              <a:rPr lang="en-US" altLang="zh-CN" sz="2400" b="1" dirty="0">
                <a:solidFill>
                  <a:srgbClr val="C00000"/>
                </a:solidFill>
                <a:latin typeface="Times New Roman" pitchFamily="18" charset="0"/>
                <a:cs typeface="Times New Roman" pitchFamily="18" charset="0"/>
              </a:rPr>
              <a:t>s</a:t>
            </a:r>
            <a:r>
              <a:rPr lang="en-US" altLang="zh-CN" sz="2400" b="1" dirty="0" smtClean="0">
                <a:solidFill>
                  <a:srgbClr val="C00000"/>
                </a:solidFill>
                <a:latin typeface="Times New Roman" pitchFamily="18" charset="0"/>
                <a:cs typeface="Times New Roman" pitchFamily="18" charset="0"/>
              </a:rPr>
              <a:t>ad </a:t>
            </a:r>
          </a:p>
          <a:p>
            <a:pPr marL="342900" indent="-342900">
              <a:buFont typeface="Wingdings" pitchFamily="2" charset="2"/>
              <a:buChar char="l"/>
            </a:pPr>
            <a:r>
              <a:rPr lang="en-US" altLang="zh-CN" sz="2400" b="1" dirty="0" smtClean="0">
                <a:solidFill>
                  <a:srgbClr val="C00000"/>
                </a:solidFill>
                <a:latin typeface="Times New Roman" pitchFamily="18" charset="0"/>
                <a:cs typeface="Times New Roman" pitchFamily="18" charset="0"/>
              </a:rPr>
              <a:t>pitiful</a:t>
            </a:r>
          </a:p>
          <a:p>
            <a:pPr marL="342900" indent="-342900">
              <a:buFont typeface="Wingdings" pitchFamily="2" charset="2"/>
              <a:buChar char="l"/>
            </a:pPr>
            <a:r>
              <a:rPr lang="en-US" altLang="zh-CN" sz="2400" b="1" dirty="0" smtClean="0">
                <a:solidFill>
                  <a:srgbClr val="C00000"/>
                </a:solidFill>
                <a:latin typeface="Times New Roman" pitchFamily="18" charset="0"/>
                <a:cs typeface="Times New Roman" pitchFamily="18" charset="0"/>
              </a:rPr>
              <a:t>cautious</a:t>
            </a:r>
          </a:p>
          <a:p>
            <a:pPr marL="342900" indent="-342900">
              <a:buFont typeface="Wingdings" pitchFamily="2" charset="2"/>
              <a:buChar char="l"/>
            </a:pPr>
            <a:r>
              <a:rPr lang="en-US" altLang="zh-CN" sz="2400" b="1" dirty="0" smtClean="0">
                <a:solidFill>
                  <a:srgbClr val="C00000"/>
                </a:solidFill>
                <a:latin typeface="Times New Roman" pitchFamily="18" charset="0"/>
                <a:cs typeface="Times New Roman" pitchFamily="18" charset="0"/>
              </a:rPr>
              <a:t>cute </a:t>
            </a:r>
          </a:p>
          <a:p>
            <a:pPr marL="342900" indent="-342900">
              <a:buFont typeface="Wingdings" pitchFamily="2" charset="2"/>
              <a:buChar char="l"/>
            </a:pPr>
            <a:r>
              <a:rPr lang="en-US" altLang="zh-CN" sz="2400" b="1" dirty="0" smtClean="0">
                <a:solidFill>
                  <a:srgbClr val="C00000"/>
                </a:solidFill>
                <a:latin typeface="Times New Roman" pitchFamily="18" charset="0"/>
                <a:cs typeface="Times New Roman" pitchFamily="18" charset="0"/>
              </a:rPr>
              <a:t>lovely</a:t>
            </a:r>
          </a:p>
          <a:p>
            <a:pPr marL="342900" indent="-342900">
              <a:buFont typeface="Wingdings" pitchFamily="2" charset="2"/>
              <a:buChar char="l"/>
            </a:pPr>
            <a:r>
              <a:rPr lang="en-US" altLang="zh-CN" sz="2400" b="1" dirty="0" smtClean="0">
                <a:solidFill>
                  <a:srgbClr val="C00000"/>
                </a:solidFill>
                <a:latin typeface="Times New Roman" pitchFamily="18" charset="0"/>
                <a:cs typeface="Times New Roman" pitchFamily="18" charset="0"/>
              </a:rPr>
              <a:t>faithful</a:t>
            </a:r>
          </a:p>
          <a:p>
            <a:pPr marL="342900" indent="-342900">
              <a:buFont typeface="Wingdings" pitchFamily="2" charset="2"/>
              <a:buChar char="l"/>
            </a:pPr>
            <a:r>
              <a:rPr lang="en-US" altLang="zh-CN" sz="2400" b="1" dirty="0" smtClean="0">
                <a:solidFill>
                  <a:srgbClr val="C00000"/>
                </a:solidFill>
                <a:latin typeface="Times New Roman" pitchFamily="18" charset="0"/>
                <a:cs typeface="Times New Roman" pitchFamily="18" charset="0"/>
              </a:rPr>
              <a:t>…</a:t>
            </a:r>
            <a:endParaRPr lang="en-US" altLang="zh-CN" sz="2400" b="1" dirty="0">
              <a:solidFill>
                <a:srgbClr val="C00000"/>
              </a:solidFill>
              <a:latin typeface="Times New Roman" pitchFamily="18" charset="0"/>
              <a:cs typeface="Times New Roman" pitchFamily="18" charset="0"/>
            </a:endParaRPr>
          </a:p>
          <a:p>
            <a:endParaRPr lang="zh-CN" altLang="en-US" dirty="0"/>
          </a:p>
        </p:txBody>
      </p:sp>
      <p:sp>
        <p:nvSpPr>
          <p:cNvPr id="7" name="TextBox 6"/>
          <p:cNvSpPr txBox="1"/>
          <p:nvPr/>
        </p:nvSpPr>
        <p:spPr>
          <a:xfrm>
            <a:off x="2987824" y="4159095"/>
            <a:ext cx="2846209" cy="477054"/>
          </a:xfrm>
          <a:prstGeom prst="rect">
            <a:avLst/>
          </a:prstGeom>
          <a:noFill/>
        </p:spPr>
        <p:txBody>
          <a:bodyPr wrap="square" rtlCol="0">
            <a:spAutoFit/>
          </a:bodyPr>
          <a:lstStyle/>
          <a:p>
            <a:r>
              <a:rPr lang="en-US" altLang="zh-CN" sz="2500" b="1" dirty="0" smtClean="0">
                <a:solidFill>
                  <a:srgbClr val="0070C0"/>
                </a:solidFill>
                <a:latin typeface="Times New Roman" pitchFamily="18" charset="0"/>
                <a:cs typeface="Times New Roman" pitchFamily="18" charset="0"/>
              </a:rPr>
              <a:t>How do you know?</a:t>
            </a:r>
            <a:endParaRPr lang="zh-CN" altLang="en-US" sz="2500" b="1" dirty="0">
              <a:solidFill>
                <a:srgbClr val="0070C0"/>
              </a:solidFill>
              <a:latin typeface="Times New Roman" pitchFamily="18" charset="0"/>
              <a:cs typeface="Times New Roman" pitchFamily="18" charset="0"/>
            </a:endParaRPr>
          </a:p>
        </p:txBody>
      </p:sp>
      <p:pic>
        <p:nvPicPr>
          <p:cNvPr id="8" name="图片 7" descr="9款彩绘箭头贴纸矢量素材"/>
          <p:cNvPicPr>
            <a:picLocks noChangeAspect="1"/>
          </p:cNvPicPr>
          <p:nvPr/>
        </p:nvPicPr>
        <p:blipFill>
          <a:blip r:embed="rId6" cstate="print">
            <a:clrChange>
              <a:clrFrom>
                <a:srgbClr val="CAECED">
                  <a:alpha val="100000"/>
                </a:srgbClr>
              </a:clrFrom>
              <a:clrTo>
                <a:srgbClr val="CAECED">
                  <a:alpha val="100000"/>
                  <a:alpha val="0"/>
                </a:srgbClr>
              </a:clrTo>
            </a:clrChange>
          </a:blip>
          <a:srcRect l="30480" t="39547" r="48997" b="32225"/>
          <a:stretch>
            <a:fillRect/>
          </a:stretch>
        </p:blipFill>
        <p:spPr>
          <a:xfrm rot="10994282" flipV="1">
            <a:off x="6103201" y="3630523"/>
            <a:ext cx="1836775" cy="1520388"/>
          </a:xfrm>
          <a:prstGeom prst="roundRect">
            <a:avLst/>
          </a:prstGeom>
        </p:spPr>
      </p:pic>
      <p:pic>
        <p:nvPicPr>
          <p:cNvPr id="9" name="图片 8" descr="水印"/>
          <p:cNvPicPr>
            <a:picLocks noChangeAspect="1"/>
          </p:cNvPicPr>
          <p:nvPr/>
        </p:nvPicPr>
        <p:blipFill>
          <a:blip r:embed="rId7"/>
          <a:stretch>
            <a:fillRect/>
          </a:stretch>
        </p:blipFill>
        <p:spPr>
          <a:xfrm>
            <a:off x="7862530" y="102977"/>
            <a:ext cx="1154662" cy="373695"/>
          </a:xfrm>
          <a:prstGeom prst="rect">
            <a:avLst/>
          </a:prstGeom>
        </p:spPr>
      </p:pic>
    </p:spTree>
    <p:extLst>
      <p:ext uri="{BB962C8B-B14F-4D97-AF65-F5344CB8AC3E}">
        <p14:creationId xmlns:p14="http://schemas.microsoft.com/office/powerpoint/2010/main" val="2064935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3"/>
                    </p:tgtEl>
                  </p:cond>
                </p:stCondLst>
                <p:endSync evt="end" delay="0">
                  <p:rtn val="all"/>
                </p:endSync>
                <p:childTnLst>
                  <p:par>
                    <p:cTn id="21" fill="hold">
                      <p:stCondLst>
                        <p:cond delay="0"/>
                      </p:stCondLst>
                      <p:childTnLst>
                        <p:par>
                          <p:cTn id="22" fill="hold">
                            <p:stCondLst>
                              <p:cond delay="0"/>
                            </p:stCondLst>
                            <p:childTnLst>
                              <p:par>
                                <p:cTn id="23" presetID="2" presetClass="mediacall" presetSubtype="0" fill="hold" nodeType="clickEffect">
                                  <p:stCondLst>
                                    <p:cond delay="0"/>
                                  </p:stCondLst>
                                  <p:childTnLst>
                                    <p:cmd type="call" cmd="togglePause">
                                      <p:cBhvr>
                                        <p:cTn id="24" dur="1" fill="hold"/>
                                        <p:tgtEl>
                                          <p:spTgt spid="3"/>
                                        </p:tgtEl>
                                      </p:cBhvr>
                                    </p:cmd>
                                  </p:childTnLst>
                                </p:cTn>
                              </p:par>
                            </p:childTnLst>
                          </p:cTn>
                        </p:par>
                      </p:childTnLst>
                    </p:cTn>
                  </p:par>
                </p:childTnLst>
              </p:cTn>
              <p:nextCondLst>
                <p:cond evt="onClick" delay="0">
                  <p:tgtEl>
                    <p:spTgt spid="3"/>
                  </p:tgtEl>
                </p:cond>
              </p:nextCondLst>
            </p:seq>
            <p:video fullScrn="1">
              <p:cMediaNode vol="80000">
                <p:cTn id="25" fill="remove" display="0">
                  <p:stCondLst>
                    <p:cond delay="indefinite"/>
                  </p:stCondLst>
                </p:cTn>
                <p:tgtEl>
                  <p:spTgt spid="3"/>
                </p:tgtEl>
              </p:cMediaNode>
            </p:video>
          </p:childTnLst>
        </p:cTn>
      </p:par>
    </p:tnLst>
    <p:bldLst>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图片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ffectLst>
            <a:reflection endPos="65000" dist="50800" dir="5400000" sy="-100000" algn="bl" rotWithShape="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C:\Users\Administrator\AppData\Roaming\Tencent\Users\6240901\QQ\WinTemp\RichOle\S`94_EKZGY]}~6R(TW}}]69.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71800" y="1779662"/>
            <a:ext cx="3744416" cy="223224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50368" y="817167"/>
            <a:ext cx="2336372" cy="461665"/>
          </a:xfrm>
          <a:prstGeom prst="rect">
            <a:avLst/>
          </a:prstGeom>
          <a:noFill/>
        </p:spPr>
        <p:txBody>
          <a:bodyPr wrap="square" rtlCol="0">
            <a:spAutoFit/>
          </a:bodyPr>
          <a:lstStyle/>
          <a:p>
            <a:r>
              <a:rPr lang="en-US" altLang="zh-CN" sz="2400" b="1" dirty="0" smtClean="0">
                <a:solidFill>
                  <a:srgbClr val="C00000"/>
                </a:solidFill>
                <a:latin typeface="Times New Roman" pitchFamily="18" charset="0"/>
                <a:cs typeface="Times New Roman" pitchFamily="18" charset="0"/>
              </a:rPr>
              <a:t>The girl’s action</a:t>
            </a:r>
            <a:endParaRPr lang="zh-CN" altLang="en-US" sz="2400" b="1" dirty="0">
              <a:solidFill>
                <a:srgbClr val="C00000"/>
              </a:solidFill>
              <a:latin typeface="Times New Roman" pitchFamily="18" charset="0"/>
              <a:cs typeface="Times New Roman" pitchFamily="18" charset="0"/>
            </a:endParaRPr>
          </a:p>
        </p:txBody>
      </p:sp>
      <p:sp>
        <p:nvSpPr>
          <p:cNvPr id="7" name="TextBox 6"/>
          <p:cNvSpPr txBox="1"/>
          <p:nvPr/>
        </p:nvSpPr>
        <p:spPr>
          <a:xfrm>
            <a:off x="6636010" y="919958"/>
            <a:ext cx="2424708" cy="461665"/>
          </a:xfrm>
          <a:prstGeom prst="rect">
            <a:avLst/>
          </a:prstGeom>
          <a:noFill/>
        </p:spPr>
        <p:txBody>
          <a:bodyPr wrap="square" rtlCol="0">
            <a:spAutoFit/>
          </a:bodyPr>
          <a:lstStyle/>
          <a:p>
            <a:r>
              <a:rPr lang="en-US" altLang="zh-CN" sz="2400" b="1" dirty="0" smtClean="0">
                <a:solidFill>
                  <a:srgbClr val="C00000"/>
                </a:solidFill>
                <a:latin typeface="Times New Roman" pitchFamily="18" charset="0"/>
                <a:cs typeface="Times New Roman" pitchFamily="18" charset="0"/>
              </a:rPr>
              <a:t>The dog’s action</a:t>
            </a:r>
            <a:endParaRPr lang="zh-CN" altLang="en-US" sz="2400" b="1" dirty="0">
              <a:solidFill>
                <a:srgbClr val="C00000"/>
              </a:solidFill>
              <a:latin typeface="Times New Roman" pitchFamily="18" charset="0"/>
              <a:cs typeface="Times New Roman" pitchFamily="18" charset="0"/>
            </a:endParaRPr>
          </a:p>
        </p:txBody>
      </p:sp>
      <p:sp>
        <p:nvSpPr>
          <p:cNvPr id="5" name="圆角矩形 4"/>
          <p:cNvSpPr/>
          <p:nvPr/>
        </p:nvSpPr>
        <p:spPr>
          <a:xfrm>
            <a:off x="18049" y="1278832"/>
            <a:ext cx="2664296" cy="3741190"/>
          </a:xfrm>
          <a:prstGeom prst="round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zh-CN" dirty="0" smtClean="0"/>
          </a:p>
          <a:p>
            <a:endParaRPr lang="en-US" altLang="zh-CN" sz="2400" b="1" dirty="0" smtClean="0">
              <a:solidFill>
                <a:schemeClr val="tx1"/>
              </a:solidFill>
              <a:latin typeface="Times New Roman" pitchFamily="18" charset="0"/>
              <a:cs typeface="Times New Roman" pitchFamily="18" charset="0"/>
            </a:endParaRPr>
          </a:p>
          <a:p>
            <a:endParaRPr lang="en-US" altLang="zh-CN" dirty="0" smtClean="0"/>
          </a:p>
          <a:p>
            <a:pPr algn="ctr"/>
            <a:endParaRPr lang="zh-CN" altLang="en-US" dirty="0"/>
          </a:p>
        </p:txBody>
      </p:sp>
      <p:sp>
        <p:nvSpPr>
          <p:cNvPr id="6" name="TextBox 5"/>
          <p:cNvSpPr txBox="1"/>
          <p:nvPr/>
        </p:nvSpPr>
        <p:spPr>
          <a:xfrm>
            <a:off x="97832" y="1441267"/>
            <a:ext cx="2584513" cy="3416320"/>
          </a:xfrm>
          <a:prstGeom prst="rect">
            <a:avLst/>
          </a:prstGeom>
          <a:noFill/>
        </p:spPr>
        <p:txBody>
          <a:bodyPr wrap="square" rtlCol="0">
            <a:spAutoFit/>
          </a:bodyPr>
          <a:lstStyle/>
          <a:p>
            <a:pPr marL="342900" indent="-342900">
              <a:buFont typeface="Wingdings" pitchFamily="2" charset="2"/>
              <a:buChar char="l"/>
            </a:pPr>
            <a:r>
              <a:rPr lang="en-US" altLang="zh-CN" sz="2400" b="1" dirty="0">
                <a:latin typeface="Times New Roman" pitchFamily="18" charset="0"/>
                <a:cs typeface="Times New Roman" pitchFamily="18" charset="0"/>
              </a:rPr>
              <a:t>catch sight of…</a:t>
            </a:r>
          </a:p>
          <a:p>
            <a:pPr marL="342900" indent="-342900">
              <a:buFont typeface="Wingdings" pitchFamily="2" charset="2"/>
              <a:buChar char="l"/>
            </a:pPr>
            <a:r>
              <a:rPr lang="en-US" altLang="zh-CN" sz="2400" b="1" dirty="0">
                <a:latin typeface="Times New Roman" pitchFamily="18" charset="0"/>
                <a:cs typeface="Times New Roman" pitchFamily="18" charset="0"/>
              </a:rPr>
              <a:t>crouch</a:t>
            </a:r>
          </a:p>
          <a:p>
            <a:pPr marL="342900" indent="-342900">
              <a:buFont typeface="Wingdings" pitchFamily="2" charset="2"/>
              <a:buChar char="l"/>
            </a:pPr>
            <a:r>
              <a:rPr lang="en-US" altLang="zh-CN" sz="2400" b="1" dirty="0">
                <a:latin typeface="Times New Roman" pitchFamily="18" charset="0"/>
                <a:cs typeface="Times New Roman" pitchFamily="18" charset="0"/>
              </a:rPr>
              <a:t>touch…</a:t>
            </a:r>
          </a:p>
          <a:p>
            <a:pPr marL="342900" indent="-342900">
              <a:buFont typeface="Wingdings" pitchFamily="2" charset="2"/>
              <a:buChar char="l"/>
            </a:pPr>
            <a:r>
              <a:rPr lang="en-US" altLang="zh-CN" sz="2400" b="1" dirty="0">
                <a:latin typeface="Times New Roman" pitchFamily="18" charset="0"/>
                <a:cs typeface="Times New Roman" pitchFamily="18" charset="0"/>
              </a:rPr>
              <a:t>scratch…</a:t>
            </a:r>
          </a:p>
          <a:p>
            <a:pPr marL="342900" indent="-342900">
              <a:buFont typeface="Wingdings" pitchFamily="2" charset="2"/>
              <a:buChar char="l"/>
            </a:pPr>
            <a:r>
              <a:rPr lang="en-US" altLang="zh-CN" sz="2400" b="1" dirty="0" smtClean="0">
                <a:latin typeface="Times New Roman" pitchFamily="18" charset="0"/>
                <a:cs typeface="Times New Roman" pitchFamily="18" charset="0"/>
              </a:rPr>
              <a:t>smile/laugh</a:t>
            </a:r>
          </a:p>
          <a:p>
            <a:pPr marL="342900" indent="-342900">
              <a:buFont typeface="Wingdings" pitchFamily="2" charset="2"/>
              <a:buChar char="l"/>
            </a:pPr>
            <a:r>
              <a:rPr lang="en-US" altLang="zh-CN" sz="2400" b="1" dirty="0" smtClean="0">
                <a:latin typeface="Times New Roman" pitchFamily="18" charset="0"/>
                <a:cs typeface="Times New Roman" pitchFamily="18" charset="0"/>
              </a:rPr>
              <a:t>beam</a:t>
            </a:r>
            <a:endParaRPr lang="en-US" altLang="zh-CN" sz="2400" b="1" dirty="0">
              <a:latin typeface="Times New Roman" pitchFamily="18" charset="0"/>
              <a:cs typeface="Times New Roman" pitchFamily="18" charset="0"/>
            </a:endParaRPr>
          </a:p>
          <a:p>
            <a:pPr marL="342900" indent="-342900">
              <a:buFont typeface="Wingdings" pitchFamily="2" charset="2"/>
              <a:buChar char="l"/>
            </a:pPr>
            <a:r>
              <a:rPr lang="en-US" altLang="zh-CN" sz="2400" b="1" dirty="0">
                <a:latin typeface="Times New Roman" pitchFamily="18" charset="0"/>
                <a:cs typeface="Times New Roman" pitchFamily="18" charset="0"/>
              </a:rPr>
              <a:t>play with…</a:t>
            </a:r>
          </a:p>
          <a:p>
            <a:pPr marL="342900" indent="-342900">
              <a:buFont typeface="Wingdings" pitchFamily="2" charset="2"/>
              <a:buChar char="l"/>
            </a:pPr>
            <a:r>
              <a:rPr lang="en-US" altLang="zh-CN" sz="2400" b="1" dirty="0">
                <a:latin typeface="Times New Roman" pitchFamily="18" charset="0"/>
                <a:cs typeface="Times New Roman" pitchFamily="18" charset="0"/>
              </a:rPr>
              <a:t>hug</a:t>
            </a:r>
          </a:p>
          <a:p>
            <a:pPr marL="342900" indent="-342900">
              <a:buFont typeface="Wingdings" pitchFamily="2" charset="2"/>
              <a:buChar char="l"/>
            </a:pPr>
            <a:r>
              <a:rPr lang="en-US" altLang="zh-CN" sz="2400" b="1" dirty="0">
                <a:latin typeface="Times New Roman" pitchFamily="18" charset="0"/>
                <a:cs typeface="Times New Roman" pitchFamily="18" charset="0"/>
              </a:rPr>
              <a:t>… </a:t>
            </a:r>
          </a:p>
        </p:txBody>
      </p:sp>
      <p:sp>
        <p:nvSpPr>
          <p:cNvPr id="8" name="TextBox 7"/>
          <p:cNvSpPr txBox="1"/>
          <p:nvPr/>
        </p:nvSpPr>
        <p:spPr>
          <a:xfrm>
            <a:off x="6732240" y="1337322"/>
            <a:ext cx="2232248" cy="4062651"/>
          </a:xfrm>
          <a:prstGeom prst="rect">
            <a:avLst/>
          </a:prstGeom>
          <a:noFill/>
        </p:spPr>
        <p:txBody>
          <a:bodyPr wrap="square" rtlCol="0">
            <a:spAutoFit/>
          </a:bodyPr>
          <a:lstStyle/>
          <a:p>
            <a:pPr marL="342900" indent="-342900">
              <a:buFont typeface="Wingdings" pitchFamily="2" charset="2"/>
              <a:buChar char="l"/>
            </a:pPr>
            <a:r>
              <a:rPr lang="en-US" altLang="zh-CN" sz="2400" b="1" dirty="0">
                <a:latin typeface="Times New Roman" pitchFamily="18" charset="0"/>
                <a:cs typeface="Times New Roman" pitchFamily="18" charset="0"/>
              </a:rPr>
              <a:t>sniff…</a:t>
            </a:r>
          </a:p>
          <a:p>
            <a:pPr marL="342900" indent="-342900">
              <a:buFont typeface="Wingdings" pitchFamily="2" charset="2"/>
              <a:buChar char="l"/>
            </a:pPr>
            <a:r>
              <a:rPr lang="en-US" altLang="zh-CN" sz="2400" b="1" dirty="0">
                <a:latin typeface="Times New Roman" pitchFamily="18" charset="0"/>
                <a:cs typeface="Times New Roman" pitchFamily="18" charset="0"/>
              </a:rPr>
              <a:t>lick…</a:t>
            </a:r>
          </a:p>
          <a:p>
            <a:pPr marL="342900" indent="-342900">
              <a:buFont typeface="Wingdings" pitchFamily="2" charset="2"/>
              <a:buChar char="l"/>
            </a:pPr>
            <a:r>
              <a:rPr lang="en-US" altLang="zh-CN" sz="2400" b="1" dirty="0">
                <a:latin typeface="Times New Roman" pitchFamily="18" charset="0"/>
                <a:cs typeface="Times New Roman" pitchFamily="18" charset="0"/>
              </a:rPr>
              <a:t>wag the tail</a:t>
            </a:r>
          </a:p>
          <a:p>
            <a:pPr marL="342900" indent="-342900">
              <a:buFont typeface="Wingdings" pitchFamily="2" charset="2"/>
              <a:buChar char="l"/>
            </a:pPr>
            <a:r>
              <a:rPr lang="en-US" altLang="zh-CN" sz="2400" b="1" dirty="0">
                <a:latin typeface="Times New Roman" pitchFamily="18" charset="0"/>
                <a:cs typeface="Times New Roman" pitchFamily="18" charset="0"/>
              </a:rPr>
              <a:t>stare at…</a:t>
            </a:r>
          </a:p>
          <a:p>
            <a:pPr marL="342900" indent="-342900">
              <a:buFont typeface="Wingdings" pitchFamily="2" charset="2"/>
              <a:buChar char="l"/>
            </a:pPr>
            <a:r>
              <a:rPr lang="en-US" altLang="zh-CN" sz="2400" b="1" dirty="0" smtClean="0">
                <a:latin typeface="Times New Roman" pitchFamily="18" charset="0"/>
                <a:cs typeface="Times New Roman" pitchFamily="18" charset="0"/>
              </a:rPr>
              <a:t>jump/leap</a:t>
            </a:r>
          </a:p>
          <a:p>
            <a:pPr marL="342900" indent="-342900">
              <a:buFont typeface="Wingdings" pitchFamily="2" charset="2"/>
              <a:buChar char="l"/>
            </a:pPr>
            <a:r>
              <a:rPr lang="en-US" altLang="zh-CN" sz="2400" b="1" dirty="0">
                <a:latin typeface="Times New Roman" pitchFamily="18" charset="0"/>
                <a:cs typeface="Times New Roman" pitchFamily="18" charset="0"/>
              </a:rPr>
              <a:t>s</a:t>
            </a:r>
            <a:r>
              <a:rPr lang="en-US" altLang="zh-CN" sz="2400" b="1" dirty="0" smtClean="0">
                <a:latin typeface="Times New Roman" pitchFamily="18" charset="0"/>
                <a:cs typeface="Times New Roman" pitchFamily="18" charset="0"/>
              </a:rPr>
              <a:t>tand on the back legs </a:t>
            </a:r>
            <a:endParaRPr lang="en-US" altLang="zh-CN" sz="2400" b="1" dirty="0">
              <a:latin typeface="Times New Roman" pitchFamily="18" charset="0"/>
              <a:cs typeface="Times New Roman" pitchFamily="18" charset="0"/>
            </a:endParaRPr>
          </a:p>
          <a:p>
            <a:pPr marL="342900" indent="-342900">
              <a:buFont typeface="Wingdings" pitchFamily="2" charset="2"/>
              <a:buChar char="l"/>
            </a:pPr>
            <a:r>
              <a:rPr lang="en-US" altLang="zh-CN" sz="2400" b="1" dirty="0">
                <a:latin typeface="Times New Roman" pitchFamily="18" charset="0"/>
                <a:cs typeface="Times New Roman" pitchFamily="18" charset="0"/>
              </a:rPr>
              <a:t>trot</a:t>
            </a:r>
          </a:p>
          <a:p>
            <a:pPr marL="342900" indent="-342900">
              <a:buFont typeface="Wingdings" pitchFamily="2" charset="2"/>
              <a:buChar char="l"/>
            </a:pPr>
            <a:r>
              <a:rPr lang="en-US" altLang="zh-CN" sz="2400" b="1" dirty="0">
                <a:latin typeface="Times New Roman" pitchFamily="18" charset="0"/>
                <a:cs typeface="Times New Roman" pitchFamily="18" charset="0"/>
              </a:rPr>
              <a:t>rush</a:t>
            </a:r>
          </a:p>
          <a:p>
            <a:pPr marL="342900" indent="-342900">
              <a:buFont typeface="Wingdings" pitchFamily="2" charset="2"/>
              <a:buChar char="l"/>
            </a:pPr>
            <a:r>
              <a:rPr lang="en-US" altLang="zh-CN" sz="2400" b="1" dirty="0">
                <a:latin typeface="Times New Roman" pitchFamily="18" charset="0"/>
                <a:cs typeface="Times New Roman" pitchFamily="18" charset="0"/>
              </a:rPr>
              <a:t>…</a:t>
            </a:r>
          </a:p>
          <a:p>
            <a:endParaRPr lang="en-US" altLang="zh-CN" dirty="0"/>
          </a:p>
        </p:txBody>
      </p:sp>
      <p:sp>
        <p:nvSpPr>
          <p:cNvPr id="12" name="圆角矩形 11"/>
          <p:cNvSpPr/>
          <p:nvPr/>
        </p:nvSpPr>
        <p:spPr>
          <a:xfrm>
            <a:off x="6588224" y="1333760"/>
            <a:ext cx="2520280" cy="3686262"/>
          </a:xfrm>
          <a:prstGeom prst="round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zh-CN" dirty="0" smtClean="0"/>
          </a:p>
          <a:p>
            <a:endParaRPr lang="en-US" altLang="zh-CN" sz="2400" b="1" dirty="0" smtClean="0">
              <a:solidFill>
                <a:schemeClr val="tx1"/>
              </a:solidFill>
              <a:latin typeface="Times New Roman" pitchFamily="18" charset="0"/>
              <a:cs typeface="Times New Roman" pitchFamily="18" charset="0"/>
            </a:endParaRPr>
          </a:p>
          <a:p>
            <a:endParaRPr lang="en-US" altLang="zh-CN" dirty="0" smtClean="0"/>
          </a:p>
          <a:p>
            <a:pPr algn="ctr"/>
            <a:endParaRPr lang="zh-CN" altLang="en-US" dirty="0"/>
          </a:p>
        </p:txBody>
      </p:sp>
      <p:sp>
        <p:nvSpPr>
          <p:cNvPr id="13" name="TextBox 12"/>
          <p:cNvSpPr txBox="1"/>
          <p:nvPr/>
        </p:nvSpPr>
        <p:spPr>
          <a:xfrm>
            <a:off x="3220902" y="368054"/>
            <a:ext cx="2846209" cy="477054"/>
          </a:xfrm>
          <a:prstGeom prst="rect">
            <a:avLst/>
          </a:prstGeom>
          <a:noFill/>
        </p:spPr>
        <p:txBody>
          <a:bodyPr wrap="square" rtlCol="0">
            <a:spAutoFit/>
          </a:bodyPr>
          <a:lstStyle/>
          <a:p>
            <a:r>
              <a:rPr lang="en-US" altLang="zh-CN" sz="2500" b="1" dirty="0" smtClean="0">
                <a:solidFill>
                  <a:srgbClr val="0070C0"/>
                </a:solidFill>
                <a:latin typeface="Times New Roman" pitchFamily="18" charset="0"/>
                <a:cs typeface="Times New Roman" pitchFamily="18" charset="0"/>
              </a:rPr>
              <a:t>How do you know?</a:t>
            </a:r>
            <a:endParaRPr lang="zh-CN" altLang="en-US" sz="2500" b="1" dirty="0">
              <a:solidFill>
                <a:srgbClr val="0070C0"/>
              </a:solidFill>
              <a:latin typeface="Times New Roman" pitchFamily="18" charset="0"/>
              <a:cs typeface="Times New Roman" pitchFamily="18" charset="0"/>
            </a:endParaRPr>
          </a:p>
        </p:txBody>
      </p:sp>
      <p:cxnSp>
        <p:nvCxnSpPr>
          <p:cNvPr id="11" name="直接箭头连接符 10"/>
          <p:cNvCxnSpPr/>
          <p:nvPr/>
        </p:nvCxnSpPr>
        <p:spPr>
          <a:xfrm flipH="1">
            <a:off x="2586740" y="817167"/>
            <a:ext cx="1193172" cy="230832"/>
          </a:xfrm>
          <a:prstGeom prst="straightConnector1">
            <a:avLst/>
          </a:prstGeom>
          <a:ln w="76200">
            <a:solidFill>
              <a:srgbClr val="00B050"/>
            </a:solidFill>
            <a:tailEnd type="arrow"/>
          </a:ln>
          <a:scene3d>
            <a:camera prst="orthographicFront">
              <a:rot lat="0" lon="300000" rev="0"/>
            </a:camera>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17" name="直接箭头连接符 16"/>
          <p:cNvCxnSpPr/>
          <p:nvPr/>
        </p:nvCxnSpPr>
        <p:spPr>
          <a:xfrm>
            <a:off x="5436096" y="814934"/>
            <a:ext cx="1060986" cy="309265"/>
          </a:xfrm>
          <a:prstGeom prst="straightConnector1">
            <a:avLst/>
          </a:prstGeom>
          <a:ln w="76200">
            <a:solidFill>
              <a:srgbClr val="00B050"/>
            </a:solidFill>
            <a:tailEnd type="arrow"/>
          </a:ln>
          <a:scene3d>
            <a:camera prst="orthographicFront">
              <a:rot lat="0" lon="300000" rev="0"/>
            </a:camera>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pic>
        <p:nvPicPr>
          <p:cNvPr id="14" name="图片 13" descr="水印"/>
          <p:cNvPicPr>
            <a:picLocks noChangeAspect="1"/>
          </p:cNvPicPr>
          <p:nvPr/>
        </p:nvPicPr>
        <p:blipFill>
          <a:blip r:embed="rId5"/>
          <a:stretch>
            <a:fillRect/>
          </a:stretch>
        </p:blipFill>
        <p:spPr>
          <a:xfrm>
            <a:off x="7862530" y="102977"/>
            <a:ext cx="1154662" cy="373695"/>
          </a:xfrm>
          <a:prstGeom prst="rect">
            <a:avLst/>
          </a:prstGeom>
        </p:spPr>
      </p:pic>
    </p:spTree>
    <p:extLst>
      <p:ext uri="{BB962C8B-B14F-4D97-AF65-F5344CB8AC3E}">
        <p14:creationId xmlns:p14="http://schemas.microsoft.com/office/powerpoint/2010/main" val="1134431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randombar(horizont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randombar(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circle(in)">
                                      <p:cBhvr>
                                        <p:cTn id="27" dur="2000"/>
                                        <p:tgtEl>
                                          <p:spTgt spid="5"/>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circle(in)">
                                      <p:cBhvr>
                                        <p:cTn id="30" dur="20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randombar(horizontal)">
                                      <p:cBhvr>
                                        <p:cTn id="35" dur="500"/>
                                        <p:tgtEl>
                                          <p:spTgt spid="12"/>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randombar(horizontal)">
                                      <p:cBhvr>
                                        <p:cTn id="3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5" grpId="0" animBg="1"/>
      <p:bldP spid="6" grpId="0"/>
      <p:bldP spid="8" grpId="0"/>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图片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77" y="-4852"/>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4050060" y="-18797"/>
            <a:ext cx="2736304" cy="707886"/>
          </a:xfrm>
          <a:prstGeom prst="rect">
            <a:avLst/>
          </a:prstGeom>
          <a:noFill/>
        </p:spPr>
        <p:txBody>
          <a:bodyPr wrap="square" rtlCol="0">
            <a:spAutoFit/>
          </a:bodyPr>
          <a:lstStyle/>
          <a:p>
            <a:r>
              <a:rPr lang="en-US" altLang="zh-CN" sz="4000" b="1" dirty="0" smtClean="0">
                <a:solidFill>
                  <a:schemeClr val="accent6">
                    <a:lumMod val="50000"/>
                  </a:schemeClr>
                </a:solidFill>
              </a:rPr>
              <a:t>Reading </a:t>
            </a:r>
            <a:endParaRPr lang="zh-CN" altLang="en-US" sz="4000" b="1" dirty="0">
              <a:solidFill>
                <a:schemeClr val="accent6">
                  <a:lumMod val="50000"/>
                </a:schemeClr>
              </a:solidFill>
            </a:endParaRPr>
          </a:p>
        </p:txBody>
      </p:sp>
      <p:sp>
        <p:nvSpPr>
          <p:cNvPr id="5" name="TextBox 4"/>
          <p:cNvSpPr txBox="1"/>
          <p:nvPr/>
        </p:nvSpPr>
        <p:spPr>
          <a:xfrm>
            <a:off x="35496" y="627534"/>
            <a:ext cx="9071992" cy="4478149"/>
          </a:xfrm>
          <a:prstGeom prst="rect">
            <a:avLst/>
          </a:prstGeom>
          <a:solidFill>
            <a:schemeClr val="bg1"/>
          </a:solidFill>
          <a:ln w="3175">
            <a:solidFill>
              <a:schemeClr val="tx1"/>
            </a:solidFill>
          </a:ln>
        </p:spPr>
        <p:txBody>
          <a:bodyPr wrap="square" rtlCol="0">
            <a:spAutoFit/>
          </a:bodyPr>
          <a:lstStyle/>
          <a:p>
            <a:r>
              <a:rPr lang="zh-CN" altLang="zh-CN" sz="1500" dirty="0" smtClean="0">
                <a:latin typeface="Times New Roman" pitchFamily="18" charset="0"/>
                <a:cs typeface="Times New Roman" pitchFamily="18" charset="0"/>
              </a:rPr>
              <a:t>①</a:t>
            </a:r>
            <a:r>
              <a:rPr lang="en-US" altLang="zh-CN" sz="1500" dirty="0" smtClean="0">
                <a:latin typeface="Times New Roman" pitchFamily="18" charset="0"/>
                <a:cs typeface="Times New Roman" pitchFamily="18" charset="0"/>
              </a:rPr>
              <a:t>“I’m going to miss you so much, </a:t>
            </a:r>
            <a:r>
              <a:rPr lang="en-US" altLang="zh-CN" sz="1500" u="sng" dirty="0" smtClean="0">
                <a:latin typeface="Times New Roman" pitchFamily="18" charset="0"/>
                <a:cs typeface="Times New Roman" pitchFamily="18" charset="0"/>
              </a:rPr>
              <a:t>Poppy</a:t>
            </a:r>
            <a:r>
              <a:rPr lang="en-US" altLang="zh-CN" sz="1500" dirty="0" smtClean="0">
                <a:latin typeface="Times New Roman" pitchFamily="18" charset="0"/>
                <a:cs typeface="Times New Roman" pitchFamily="18" charset="0"/>
              </a:rPr>
              <a:t>,” said the tall, thin teenager. He bent down to hug his old friend goodbye. He stood up, hugged his </a:t>
            </a:r>
            <a:r>
              <a:rPr lang="en-US" altLang="zh-CN" sz="1500" u="sng" dirty="0" smtClean="0">
                <a:latin typeface="Times New Roman" pitchFamily="18" charset="0"/>
                <a:cs typeface="Times New Roman" pitchFamily="18" charset="0"/>
              </a:rPr>
              <a:t>parents</a:t>
            </a:r>
            <a:r>
              <a:rPr lang="en-US" altLang="zh-CN" sz="1500" dirty="0" smtClean="0">
                <a:latin typeface="Times New Roman" pitchFamily="18" charset="0"/>
                <a:cs typeface="Times New Roman" pitchFamily="18" charset="0"/>
              </a:rPr>
              <a:t>, and smiled, trying not to let his emotions (</a:t>
            </a:r>
            <a:r>
              <a:rPr lang="zh-CN" altLang="zh-CN" sz="1500" dirty="0" smtClean="0">
                <a:latin typeface="Times New Roman" pitchFamily="18" charset="0"/>
                <a:cs typeface="Times New Roman" pitchFamily="18" charset="0"/>
              </a:rPr>
              <a:t>情绪</a:t>
            </a:r>
            <a:r>
              <a:rPr lang="en-US" altLang="zh-CN" sz="1500" dirty="0" smtClean="0">
                <a:latin typeface="Times New Roman" pitchFamily="18" charset="0"/>
                <a:cs typeface="Times New Roman" pitchFamily="18" charset="0"/>
              </a:rPr>
              <a:t>) get the better of him.</a:t>
            </a:r>
            <a:endParaRPr lang="zh-CN" altLang="zh-CN" sz="1500" dirty="0" smtClean="0">
              <a:latin typeface="Times New Roman" pitchFamily="18" charset="0"/>
              <a:cs typeface="Times New Roman" pitchFamily="18" charset="0"/>
            </a:endParaRPr>
          </a:p>
          <a:p>
            <a:r>
              <a:rPr lang="zh-CN" altLang="zh-CN" sz="1500" dirty="0" smtClean="0">
                <a:latin typeface="Times New Roman" pitchFamily="18" charset="0"/>
                <a:cs typeface="Times New Roman" pitchFamily="18" charset="0"/>
              </a:rPr>
              <a:t>②</a:t>
            </a:r>
            <a:r>
              <a:rPr lang="en-US" altLang="zh-CN" sz="1500" dirty="0" smtClean="0">
                <a:latin typeface="Times New Roman" pitchFamily="18" charset="0"/>
                <a:cs typeface="Times New Roman" pitchFamily="18" charset="0"/>
              </a:rPr>
              <a:t>His parents were not quite able to keep theirs under control. They had driven their son several hours out of town to the </a:t>
            </a:r>
            <a:r>
              <a:rPr lang="en-US" altLang="zh-CN" sz="1500" u="sng" dirty="0" smtClean="0">
                <a:latin typeface="Times New Roman" pitchFamily="18" charset="0"/>
                <a:cs typeface="Times New Roman" pitchFamily="18" charset="0"/>
              </a:rPr>
              <a:t>university</a:t>
            </a:r>
            <a:r>
              <a:rPr lang="en-US" altLang="zh-CN" sz="1500" dirty="0" smtClean="0">
                <a:latin typeface="Times New Roman" pitchFamily="18" charset="0"/>
                <a:cs typeface="Times New Roman" pitchFamily="18" charset="0"/>
              </a:rPr>
              <a:t> where he would soon be living and studying. It was time to say goodbye for now at least. The family </a:t>
            </a:r>
            <a:r>
              <a:rPr lang="en-US" altLang="zh-CN" sz="1500" u="sng" dirty="0" smtClean="0">
                <a:latin typeface="Times New Roman" pitchFamily="18" charset="0"/>
                <a:cs typeface="Times New Roman" pitchFamily="18" charset="0"/>
              </a:rPr>
              <a:t>hugged</a:t>
            </a:r>
            <a:r>
              <a:rPr lang="en-US" altLang="zh-CN" sz="1500" dirty="0" smtClean="0">
                <a:latin typeface="Times New Roman" pitchFamily="18" charset="0"/>
                <a:cs typeface="Times New Roman" pitchFamily="18" charset="0"/>
              </a:rPr>
              <a:t> and smiled through misty eyes and then laughed.</a:t>
            </a:r>
            <a:endParaRPr lang="zh-CN" altLang="zh-CN" sz="1500" dirty="0" smtClean="0">
              <a:latin typeface="Times New Roman" pitchFamily="18" charset="0"/>
              <a:cs typeface="Times New Roman" pitchFamily="18" charset="0"/>
            </a:endParaRPr>
          </a:p>
          <a:p>
            <a:r>
              <a:rPr lang="zh-CN" altLang="zh-CN" sz="1500" dirty="0" smtClean="0">
                <a:latin typeface="Times New Roman" pitchFamily="18" charset="0"/>
                <a:cs typeface="Times New Roman" pitchFamily="18" charset="0"/>
              </a:rPr>
              <a:t>③</a:t>
            </a:r>
            <a:r>
              <a:rPr lang="en-US" altLang="zh-CN" sz="1500" dirty="0" smtClean="0">
                <a:latin typeface="Times New Roman" pitchFamily="18" charset="0"/>
                <a:cs typeface="Times New Roman" pitchFamily="18" charset="0"/>
              </a:rPr>
              <a:t>The </a:t>
            </a:r>
            <a:r>
              <a:rPr lang="en-US" altLang="zh-CN" sz="1500" u="sng" dirty="0" smtClean="0">
                <a:latin typeface="Times New Roman" pitchFamily="18" charset="0"/>
                <a:cs typeface="Times New Roman" pitchFamily="18" charset="0"/>
              </a:rPr>
              <a:t>boy</a:t>
            </a:r>
            <a:r>
              <a:rPr lang="en-US" altLang="zh-CN" sz="1500" dirty="0" smtClean="0">
                <a:latin typeface="Times New Roman" pitchFamily="18" charset="0"/>
                <a:cs typeface="Times New Roman" pitchFamily="18" charset="0"/>
              </a:rPr>
              <a:t> lifted the last bag onto his shoulder, and flashed a bright smile. “I guess this is it,” he said. “I’ll see you back home in a month, okay?” His parents nodded, and they </a:t>
            </a:r>
            <a:r>
              <a:rPr lang="en-US" altLang="zh-CN" sz="1500" u="sng" dirty="0" smtClean="0">
                <a:latin typeface="Times New Roman" pitchFamily="18" charset="0"/>
                <a:cs typeface="Times New Roman" pitchFamily="18" charset="0"/>
              </a:rPr>
              <a:t>watched</a:t>
            </a:r>
            <a:r>
              <a:rPr lang="en-US" altLang="zh-CN" sz="1500" dirty="0" smtClean="0">
                <a:latin typeface="Times New Roman" pitchFamily="18" charset="0"/>
                <a:cs typeface="Times New Roman" pitchFamily="18" charset="0"/>
              </a:rPr>
              <a:t> as he walked out of sight into the crowds of hundreds of students and parents. The boy’s mother turned to the </a:t>
            </a:r>
            <a:r>
              <a:rPr lang="en-US" altLang="zh-CN" sz="1500" u="sng" dirty="0" smtClean="0">
                <a:latin typeface="Times New Roman" pitchFamily="18" charset="0"/>
                <a:cs typeface="Times New Roman" pitchFamily="18" charset="0"/>
              </a:rPr>
              <a:t>dog</a:t>
            </a:r>
            <a:r>
              <a:rPr lang="en-US" altLang="zh-CN" sz="1500" dirty="0" smtClean="0">
                <a:latin typeface="Times New Roman" pitchFamily="18" charset="0"/>
                <a:cs typeface="Times New Roman" pitchFamily="18" charset="0"/>
              </a:rPr>
              <a:t>, “Okay, Poppy, time to go back home.”</a:t>
            </a:r>
            <a:endParaRPr lang="zh-CN" altLang="zh-CN" sz="1500" dirty="0" smtClean="0">
              <a:latin typeface="Times New Roman" pitchFamily="18" charset="0"/>
              <a:cs typeface="Times New Roman" pitchFamily="18" charset="0"/>
            </a:endParaRPr>
          </a:p>
          <a:p>
            <a:r>
              <a:rPr lang="zh-CN" altLang="zh-CN" sz="1500" dirty="0" smtClean="0">
                <a:latin typeface="Times New Roman" pitchFamily="18" charset="0"/>
                <a:cs typeface="Times New Roman" pitchFamily="18" charset="0"/>
              </a:rPr>
              <a:t>④</a:t>
            </a:r>
            <a:r>
              <a:rPr lang="en-US" altLang="zh-CN" sz="1500" dirty="0" smtClean="0">
                <a:latin typeface="Times New Roman" pitchFamily="18" charset="0"/>
                <a:cs typeface="Times New Roman" pitchFamily="18" charset="0"/>
              </a:rPr>
              <a:t>The house seemed quiet as a tomb without the boy living there. All that week, Poppy didn’t seem interested in her dinner, her favorite toy, or even in her daily walk. Her owners were sad too, but they knew their son would be </a:t>
            </a:r>
            <a:r>
              <a:rPr lang="en-US" altLang="zh-CN" sz="1500" u="sng" dirty="0" smtClean="0">
                <a:latin typeface="Times New Roman" pitchFamily="18" charset="0"/>
                <a:cs typeface="Times New Roman" pitchFamily="18" charset="0"/>
              </a:rPr>
              <a:t>back</a:t>
            </a:r>
            <a:r>
              <a:rPr lang="en-US" altLang="zh-CN" sz="1500" dirty="0" smtClean="0">
                <a:latin typeface="Times New Roman" pitchFamily="18" charset="0"/>
                <a:cs typeface="Times New Roman" pitchFamily="18" charset="0"/>
              </a:rPr>
              <a:t> to visit. Poppy didn’t.</a:t>
            </a:r>
            <a:endParaRPr lang="zh-CN" altLang="zh-CN" sz="1500" dirty="0" smtClean="0">
              <a:latin typeface="Times New Roman" pitchFamily="18" charset="0"/>
              <a:cs typeface="Times New Roman" pitchFamily="18" charset="0"/>
            </a:endParaRPr>
          </a:p>
          <a:p>
            <a:r>
              <a:rPr lang="zh-CN" altLang="zh-CN" sz="1500" dirty="0" smtClean="0">
                <a:latin typeface="Times New Roman" pitchFamily="18" charset="0"/>
                <a:cs typeface="Times New Roman" pitchFamily="18" charset="0"/>
              </a:rPr>
              <a:t>⑤</a:t>
            </a:r>
            <a:r>
              <a:rPr lang="en-US" altLang="zh-CN" sz="1500" dirty="0" smtClean="0">
                <a:latin typeface="Times New Roman" pitchFamily="18" charset="0"/>
                <a:cs typeface="Times New Roman" pitchFamily="18" charset="0"/>
              </a:rPr>
              <a:t>They offered the dog some of her favorite peanut butter treats. They even let her sit on the sofa, but the old girl just wasn’t her usual </a:t>
            </a:r>
            <a:r>
              <a:rPr lang="en-US" altLang="zh-CN" sz="1500" u="sng" dirty="0" smtClean="0">
                <a:latin typeface="Times New Roman" pitchFamily="18" charset="0"/>
                <a:cs typeface="Times New Roman" pitchFamily="18" charset="0"/>
              </a:rPr>
              <a:t>cheerful</a:t>
            </a:r>
            <a:r>
              <a:rPr lang="en-US" altLang="zh-CN" sz="1500" dirty="0" smtClean="0">
                <a:latin typeface="Times New Roman" pitchFamily="18" charset="0"/>
                <a:cs typeface="Times New Roman" pitchFamily="18" charset="0"/>
              </a:rPr>
              <a:t> self. Her owners started to get worried. “What should we do to cheer Poppy up?” asked Dad. “We’ve tried everything.”</a:t>
            </a:r>
            <a:endParaRPr lang="zh-CN" altLang="zh-CN" sz="1500" dirty="0" smtClean="0">
              <a:latin typeface="Times New Roman" pitchFamily="18" charset="0"/>
              <a:cs typeface="Times New Roman" pitchFamily="18" charset="0"/>
            </a:endParaRPr>
          </a:p>
          <a:p>
            <a:r>
              <a:rPr lang="zh-CN" altLang="zh-CN" sz="1500" dirty="0" smtClean="0">
                <a:latin typeface="Times New Roman" pitchFamily="18" charset="0"/>
                <a:cs typeface="Times New Roman" pitchFamily="18" charset="0"/>
              </a:rPr>
              <a:t>⑥</a:t>
            </a:r>
            <a:r>
              <a:rPr lang="en-US" altLang="zh-CN" sz="1500" dirty="0" smtClean="0">
                <a:latin typeface="Times New Roman" pitchFamily="18" charset="0"/>
                <a:cs typeface="Times New Roman" pitchFamily="18" charset="0"/>
              </a:rPr>
              <a:t>“I have an idea, but it might be a little crazy.” smiled Mom. “Without anybody left in the house but us, this place could use a bit of fun. Let’s get a little dog for Poppy.”</a:t>
            </a:r>
            <a:endParaRPr lang="zh-CN" altLang="zh-CN" sz="1500" dirty="0" smtClean="0">
              <a:latin typeface="Times New Roman" pitchFamily="18" charset="0"/>
              <a:cs typeface="Times New Roman" pitchFamily="18" charset="0"/>
            </a:endParaRPr>
          </a:p>
          <a:p>
            <a:r>
              <a:rPr lang="zh-CN" altLang="zh-CN" sz="1500" dirty="0" smtClean="0">
                <a:latin typeface="Times New Roman" pitchFamily="18" charset="0"/>
                <a:cs typeface="Times New Roman" pitchFamily="18" charset="0"/>
              </a:rPr>
              <a:t>⑦</a:t>
            </a:r>
            <a:r>
              <a:rPr lang="en-US" altLang="zh-CN" sz="1500" dirty="0" smtClean="0">
                <a:latin typeface="Times New Roman" pitchFamily="18" charset="0"/>
                <a:cs typeface="Times New Roman" pitchFamily="18" charset="0"/>
              </a:rPr>
              <a:t>It didn’t take long before they walked through the front door carrying a big </a:t>
            </a:r>
            <a:r>
              <a:rPr lang="en-US" altLang="zh-CN" sz="1500" u="sng" dirty="0" smtClean="0">
                <a:latin typeface="Times New Roman" pitchFamily="18" charset="0"/>
                <a:cs typeface="Times New Roman" pitchFamily="18" charset="0"/>
              </a:rPr>
              <a:t>box</a:t>
            </a:r>
            <a:r>
              <a:rPr lang="en-US" altLang="zh-CN" sz="1500" dirty="0" smtClean="0">
                <a:latin typeface="Times New Roman" pitchFamily="18" charset="0"/>
                <a:cs typeface="Times New Roman" pitchFamily="18" charset="0"/>
              </a:rPr>
              <a:t>. Poppy welcomed them home as usual, but when she saw the box, she stopped. She put her nose on it. Her tail began wagging (</a:t>
            </a:r>
            <a:r>
              <a:rPr lang="zh-CN" altLang="zh-CN" sz="1500" dirty="0" smtClean="0">
                <a:latin typeface="Times New Roman" pitchFamily="18" charset="0"/>
                <a:cs typeface="Times New Roman" pitchFamily="18" charset="0"/>
              </a:rPr>
              <a:t>摆动</a:t>
            </a:r>
            <a:r>
              <a:rPr lang="en-US" altLang="zh-CN" sz="1500" dirty="0" smtClean="0">
                <a:latin typeface="Times New Roman" pitchFamily="18" charset="0"/>
                <a:cs typeface="Times New Roman" pitchFamily="18" charset="0"/>
              </a:rPr>
              <a:t>) ever so slowly, then faster as she caught the smell.</a:t>
            </a:r>
            <a:endParaRPr lang="zh-CN" altLang="zh-CN" sz="1500" dirty="0" smtClean="0">
              <a:latin typeface="Times New Roman" pitchFamily="18" charset="0"/>
              <a:cs typeface="Times New Roman" pitchFamily="18" charset="0"/>
            </a:endParaRPr>
          </a:p>
        </p:txBody>
      </p:sp>
      <p:pic>
        <p:nvPicPr>
          <p:cNvPr id="6" name="图片 5" descr="水印"/>
          <p:cNvPicPr>
            <a:picLocks noChangeAspect="1"/>
          </p:cNvPicPr>
          <p:nvPr/>
        </p:nvPicPr>
        <p:blipFill>
          <a:blip r:embed="rId3"/>
          <a:stretch>
            <a:fillRect/>
          </a:stretch>
        </p:blipFill>
        <p:spPr>
          <a:xfrm>
            <a:off x="7862530" y="102977"/>
            <a:ext cx="1154662" cy="373695"/>
          </a:xfrm>
          <a:prstGeom prst="rect">
            <a:avLst/>
          </a:prstGeom>
        </p:spPr>
      </p:pic>
    </p:spTree>
    <p:extLst>
      <p:ext uri="{BB962C8B-B14F-4D97-AF65-F5344CB8AC3E}">
        <p14:creationId xmlns:p14="http://schemas.microsoft.com/office/powerpoint/2010/main" val="11344319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图片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74426"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051720" y="432081"/>
            <a:ext cx="5904656" cy="584775"/>
          </a:xfrm>
          <a:prstGeom prst="rect">
            <a:avLst/>
          </a:prstGeom>
          <a:noFill/>
        </p:spPr>
        <p:txBody>
          <a:bodyPr wrap="square" rtlCol="0">
            <a:spAutoFit/>
          </a:bodyPr>
          <a:lstStyle/>
          <a:p>
            <a:r>
              <a:rPr lang="en-US" altLang="zh-CN" sz="3200" b="1" dirty="0" smtClean="0">
                <a:solidFill>
                  <a:schemeClr val="accent6">
                    <a:lumMod val="50000"/>
                  </a:schemeClr>
                </a:solidFill>
              </a:rPr>
              <a:t>Reading for basic information</a:t>
            </a:r>
            <a:endParaRPr lang="zh-CN" altLang="en-US" sz="3200" b="1" dirty="0">
              <a:solidFill>
                <a:schemeClr val="accent6">
                  <a:lumMod val="50000"/>
                </a:schemeClr>
              </a:solidFill>
            </a:endParaRPr>
          </a:p>
        </p:txBody>
      </p:sp>
      <p:graphicFrame>
        <p:nvGraphicFramePr>
          <p:cNvPr id="12" name="表格 11"/>
          <p:cNvGraphicFramePr>
            <a:graphicFrameLocks noGrp="1"/>
          </p:cNvGraphicFramePr>
          <p:nvPr>
            <p:extLst>
              <p:ext uri="{D42A27DB-BD31-4B8C-83A1-F6EECF244321}">
                <p14:modId xmlns:p14="http://schemas.microsoft.com/office/powerpoint/2010/main" val="2411081988"/>
              </p:ext>
            </p:extLst>
          </p:nvPr>
        </p:nvGraphicFramePr>
        <p:xfrm>
          <a:off x="1511660" y="1203598"/>
          <a:ext cx="6840760" cy="3108960"/>
        </p:xfrm>
        <a:graphic>
          <a:graphicData uri="http://schemas.openxmlformats.org/drawingml/2006/table">
            <a:tbl>
              <a:tblPr firstRow="1" bandRow="1">
                <a:tableStyleId>{69CF1AB2-1976-4502-BF36-3FF5EA218861}</a:tableStyleId>
              </a:tblPr>
              <a:tblGrid>
                <a:gridCol w="1296144">
                  <a:extLst>
                    <a:ext uri="{9D8B030D-6E8A-4147-A177-3AD203B41FA5}">
                      <a16:colId xmlns:a16="http://schemas.microsoft.com/office/drawing/2014/main" val="20000"/>
                    </a:ext>
                  </a:extLst>
                </a:gridCol>
                <a:gridCol w="5544616">
                  <a:extLst>
                    <a:ext uri="{9D8B030D-6E8A-4147-A177-3AD203B41FA5}">
                      <a16:colId xmlns:a16="http://schemas.microsoft.com/office/drawing/2014/main" val="20001"/>
                    </a:ext>
                  </a:extLst>
                </a:gridCol>
              </a:tblGrid>
              <a:tr h="518160">
                <a:tc>
                  <a:txBody>
                    <a:bodyPr/>
                    <a:lstStyle/>
                    <a:p>
                      <a:r>
                        <a:rPr lang="en-US" altLang="zh-CN" sz="2800" b="1" dirty="0" smtClean="0">
                          <a:latin typeface="Times New Roman" pitchFamily="18" charset="0"/>
                          <a:cs typeface="Times New Roman" pitchFamily="18" charset="0"/>
                        </a:rPr>
                        <a:t>Who</a:t>
                      </a:r>
                      <a:r>
                        <a:rPr lang="en-US" altLang="zh-CN" sz="2800" b="1" baseline="0" dirty="0" smtClean="0">
                          <a:latin typeface="Times New Roman" pitchFamily="18" charset="0"/>
                          <a:cs typeface="Times New Roman" pitchFamily="18" charset="0"/>
                        </a:rPr>
                        <a:t> </a:t>
                      </a:r>
                      <a:endParaRPr lang="zh-CN" altLang="en-US" sz="2800" b="1" dirty="0">
                        <a:latin typeface="Times New Roman" pitchFamily="18" charset="0"/>
                        <a:cs typeface="Times New Roman" pitchFamily="18" charset="0"/>
                      </a:endParaRPr>
                    </a:p>
                  </a:txBody>
                  <a:tcPr/>
                </a:tc>
                <a:tc>
                  <a:txBody>
                    <a:bodyPr/>
                    <a:lstStyle/>
                    <a:p>
                      <a:endParaRPr lang="zh-CN" altLang="en-US" dirty="0"/>
                    </a:p>
                  </a:txBody>
                  <a:tcPr/>
                </a:tc>
                <a:extLst>
                  <a:ext uri="{0D108BD9-81ED-4DB2-BD59-A6C34878D82A}">
                    <a16:rowId xmlns:a16="http://schemas.microsoft.com/office/drawing/2014/main" val="10000"/>
                  </a:ext>
                </a:extLst>
              </a:tr>
              <a:tr h="370840">
                <a:tc>
                  <a:txBody>
                    <a:bodyPr/>
                    <a:lstStyle/>
                    <a:p>
                      <a:r>
                        <a:rPr lang="en-US" altLang="zh-CN" sz="2800" b="1" dirty="0" smtClean="0">
                          <a:latin typeface="Times New Roman" pitchFamily="18" charset="0"/>
                          <a:cs typeface="Times New Roman" pitchFamily="18" charset="0"/>
                        </a:rPr>
                        <a:t>What </a:t>
                      </a:r>
                      <a:endParaRPr lang="zh-CN" altLang="en-US" sz="2800" b="1" dirty="0">
                        <a:latin typeface="Times New Roman" pitchFamily="18" charset="0"/>
                        <a:cs typeface="Times New Roman" pitchFamily="18" charset="0"/>
                      </a:endParaRPr>
                    </a:p>
                  </a:txBody>
                  <a:tcPr/>
                </a:tc>
                <a:tc>
                  <a:txBody>
                    <a:bodyPr/>
                    <a:lstStyle/>
                    <a:p>
                      <a:endParaRPr lang="zh-CN" altLang="en-US" dirty="0"/>
                    </a:p>
                  </a:txBody>
                  <a:tcPr/>
                </a:tc>
                <a:extLst>
                  <a:ext uri="{0D108BD9-81ED-4DB2-BD59-A6C34878D82A}">
                    <a16:rowId xmlns:a16="http://schemas.microsoft.com/office/drawing/2014/main" val="10001"/>
                  </a:ext>
                </a:extLst>
              </a:tr>
              <a:tr h="370840">
                <a:tc>
                  <a:txBody>
                    <a:bodyPr/>
                    <a:lstStyle/>
                    <a:p>
                      <a:r>
                        <a:rPr lang="en-US" altLang="zh-CN" sz="2800" b="1" dirty="0" smtClean="0">
                          <a:latin typeface="Times New Roman" pitchFamily="18" charset="0"/>
                          <a:cs typeface="Times New Roman" pitchFamily="18" charset="0"/>
                        </a:rPr>
                        <a:t>When</a:t>
                      </a:r>
                      <a:endParaRPr lang="zh-CN" altLang="en-US" sz="2800" b="1" dirty="0">
                        <a:latin typeface="Times New Roman" pitchFamily="18" charset="0"/>
                        <a:cs typeface="Times New Roman" pitchFamily="18" charset="0"/>
                      </a:endParaRPr>
                    </a:p>
                  </a:txBody>
                  <a:tcPr/>
                </a:tc>
                <a:tc>
                  <a:txBody>
                    <a:bodyPr/>
                    <a:lstStyle/>
                    <a:p>
                      <a:endParaRPr lang="zh-CN" altLang="en-US"/>
                    </a:p>
                  </a:txBody>
                  <a:tcPr/>
                </a:tc>
                <a:extLst>
                  <a:ext uri="{0D108BD9-81ED-4DB2-BD59-A6C34878D82A}">
                    <a16:rowId xmlns:a16="http://schemas.microsoft.com/office/drawing/2014/main" val="10002"/>
                  </a:ext>
                </a:extLst>
              </a:tr>
              <a:tr h="370840">
                <a:tc>
                  <a:txBody>
                    <a:bodyPr/>
                    <a:lstStyle/>
                    <a:p>
                      <a:r>
                        <a:rPr lang="en-US" altLang="zh-CN" sz="2800" b="1" dirty="0" smtClean="0">
                          <a:latin typeface="Times New Roman" pitchFamily="18" charset="0"/>
                          <a:cs typeface="Times New Roman" pitchFamily="18" charset="0"/>
                        </a:rPr>
                        <a:t>Where</a:t>
                      </a:r>
                      <a:endParaRPr lang="zh-CN" altLang="en-US" sz="2800" b="1" dirty="0">
                        <a:latin typeface="Times New Roman" pitchFamily="18" charset="0"/>
                        <a:cs typeface="Times New Roman" pitchFamily="18" charset="0"/>
                      </a:endParaRPr>
                    </a:p>
                  </a:txBody>
                  <a:tcPr/>
                </a:tc>
                <a:tc>
                  <a:txBody>
                    <a:bodyPr/>
                    <a:lstStyle/>
                    <a:p>
                      <a:endParaRPr lang="zh-CN" altLang="en-US"/>
                    </a:p>
                  </a:txBody>
                  <a:tcPr/>
                </a:tc>
                <a:extLst>
                  <a:ext uri="{0D108BD9-81ED-4DB2-BD59-A6C34878D82A}">
                    <a16:rowId xmlns:a16="http://schemas.microsoft.com/office/drawing/2014/main" val="10003"/>
                  </a:ext>
                </a:extLst>
              </a:tr>
              <a:tr h="370840">
                <a:tc>
                  <a:txBody>
                    <a:bodyPr/>
                    <a:lstStyle/>
                    <a:p>
                      <a:r>
                        <a:rPr lang="en-US" altLang="zh-CN" sz="2800" b="1" dirty="0" smtClean="0">
                          <a:latin typeface="Times New Roman" pitchFamily="18" charset="0"/>
                          <a:cs typeface="Times New Roman" pitchFamily="18" charset="0"/>
                        </a:rPr>
                        <a:t>Why </a:t>
                      </a:r>
                      <a:endParaRPr lang="zh-CN" altLang="en-US" sz="2800" b="1" dirty="0">
                        <a:latin typeface="Times New Roman" pitchFamily="18" charset="0"/>
                        <a:cs typeface="Times New Roman" pitchFamily="18" charset="0"/>
                      </a:endParaRPr>
                    </a:p>
                  </a:txBody>
                  <a:tcPr/>
                </a:tc>
                <a:tc>
                  <a:txBody>
                    <a:bodyPr/>
                    <a:lstStyle/>
                    <a:p>
                      <a:endParaRPr lang="zh-CN" altLang="en-US" dirty="0"/>
                    </a:p>
                  </a:txBody>
                  <a:tcPr/>
                </a:tc>
                <a:extLst>
                  <a:ext uri="{0D108BD9-81ED-4DB2-BD59-A6C34878D82A}">
                    <a16:rowId xmlns:a16="http://schemas.microsoft.com/office/drawing/2014/main" val="10004"/>
                  </a:ext>
                </a:extLst>
              </a:tr>
              <a:tr h="370840">
                <a:tc>
                  <a:txBody>
                    <a:bodyPr/>
                    <a:lstStyle/>
                    <a:p>
                      <a:r>
                        <a:rPr lang="en-US" altLang="zh-CN" sz="2800" b="1" dirty="0" smtClean="0">
                          <a:latin typeface="Times New Roman" pitchFamily="18" charset="0"/>
                          <a:cs typeface="Times New Roman" pitchFamily="18" charset="0"/>
                        </a:rPr>
                        <a:t>How </a:t>
                      </a:r>
                      <a:endParaRPr lang="zh-CN" altLang="en-US" sz="2800" b="1" dirty="0">
                        <a:latin typeface="Times New Roman" pitchFamily="18" charset="0"/>
                        <a:cs typeface="Times New Roman" pitchFamily="18" charset="0"/>
                      </a:endParaRPr>
                    </a:p>
                  </a:txBody>
                  <a:tcPr/>
                </a:tc>
                <a:tc>
                  <a:txBody>
                    <a:bodyPr/>
                    <a:lstStyle/>
                    <a:p>
                      <a:endParaRPr lang="zh-CN" altLang="en-US" dirty="0"/>
                    </a:p>
                  </a:txBody>
                  <a:tcPr/>
                </a:tc>
                <a:extLst>
                  <a:ext uri="{0D108BD9-81ED-4DB2-BD59-A6C34878D82A}">
                    <a16:rowId xmlns:a16="http://schemas.microsoft.com/office/drawing/2014/main" val="10005"/>
                  </a:ext>
                </a:extLst>
              </a:tr>
            </a:tbl>
          </a:graphicData>
        </a:graphic>
      </p:graphicFrame>
      <p:sp>
        <p:nvSpPr>
          <p:cNvPr id="13" name="TextBox 12"/>
          <p:cNvSpPr txBox="1"/>
          <p:nvPr/>
        </p:nvSpPr>
        <p:spPr>
          <a:xfrm>
            <a:off x="2843808" y="1203598"/>
            <a:ext cx="5616624" cy="461665"/>
          </a:xfrm>
          <a:prstGeom prst="rect">
            <a:avLst/>
          </a:prstGeom>
          <a:noFill/>
        </p:spPr>
        <p:txBody>
          <a:bodyPr wrap="square" rtlCol="0">
            <a:spAutoFit/>
          </a:bodyPr>
          <a:lstStyle/>
          <a:p>
            <a:r>
              <a:rPr lang="en-US" altLang="zh-CN" sz="2400" b="1" dirty="0" smtClean="0">
                <a:solidFill>
                  <a:srgbClr val="0070C0"/>
                </a:solidFill>
                <a:latin typeface="Times New Roman" pitchFamily="18" charset="0"/>
                <a:cs typeface="Times New Roman" pitchFamily="18" charset="0"/>
              </a:rPr>
              <a:t>Parents, the boy, Poppy, a little dog</a:t>
            </a:r>
            <a:endParaRPr lang="zh-CN" altLang="en-US" sz="2400" b="1" dirty="0">
              <a:solidFill>
                <a:srgbClr val="0070C0"/>
              </a:solidFill>
              <a:latin typeface="Times New Roman" pitchFamily="18" charset="0"/>
              <a:cs typeface="Times New Roman" pitchFamily="18" charset="0"/>
            </a:endParaRPr>
          </a:p>
        </p:txBody>
      </p:sp>
      <p:sp>
        <p:nvSpPr>
          <p:cNvPr id="14" name="TextBox 13"/>
          <p:cNvSpPr txBox="1"/>
          <p:nvPr/>
        </p:nvSpPr>
        <p:spPr>
          <a:xfrm>
            <a:off x="2847120" y="1726467"/>
            <a:ext cx="5400600" cy="461665"/>
          </a:xfrm>
          <a:prstGeom prst="rect">
            <a:avLst/>
          </a:prstGeom>
          <a:noFill/>
        </p:spPr>
        <p:txBody>
          <a:bodyPr wrap="square" rtlCol="0">
            <a:spAutoFit/>
          </a:bodyPr>
          <a:lstStyle/>
          <a:p>
            <a:r>
              <a:rPr lang="en-US" altLang="zh-CN" sz="2400" b="1" dirty="0" smtClean="0">
                <a:solidFill>
                  <a:srgbClr val="0070C0"/>
                </a:solidFill>
                <a:latin typeface="Times New Roman" pitchFamily="18" charset="0"/>
                <a:cs typeface="Times New Roman" pitchFamily="18" charset="0"/>
              </a:rPr>
              <a:t>Parents and Poppy felt sad.</a:t>
            </a:r>
            <a:endParaRPr lang="zh-CN" altLang="en-US" sz="2400" b="1" dirty="0">
              <a:solidFill>
                <a:srgbClr val="0070C0"/>
              </a:solidFill>
              <a:latin typeface="Times New Roman" pitchFamily="18" charset="0"/>
              <a:cs typeface="Times New Roman" pitchFamily="18" charset="0"/>
            </a:endParaRPr>
          </a:p>
        </p:txBody>
      </p:sp>
      <p:sp>
        <p:nvSpPr>
          <p:cNvPr id="15" name="TextBox 14"/>
          <p:cNvSpPr txBox="1"/>
          <p:nvPr/>
        </p:nvSpPr>
        <p:spPr>
          <a:xfrm>
            <a:off x="2847120" y="2259757"/>
            <a:ext cx="5544616" cy="461665"/>
          </a:xfrm>
          <a:prstGeom prst="rect">
            <a:avLst/>
          </a:prstGeom>
          <a:noFill/>
        </p:spPr>
        <p:txBody>
          <a:bodyPr wrap="square" rtlCol="0">
            <a:spAutoFit/>
          </a:bodyPr>
          <a:lstStyle/>
          <a:p>
            <a:r>
              <a:rPr lang="en-US" altLang="zh-CN" sz="2400" b="1" dirty="0" smtClean="0">
                <a:solidFill>
                  <a:srgbClr val="0070C0"/>
                </a:solidFill>
                <a:latin typeface="Times New Roman" pitchFamily="18" charset="0"/>
                <a:cs typeface="Times New Roman" pitchFamily="18" charset="0"/>
              </a:rPr>
              <a:t>After the boy went to university </a:t>
            </a:r>
            <a:endParaRPr lang="zh-CN" altLang="en-US" sz="2400" b="1" dirty="0">
              <a:solidFill>
                <a:srgbClr val="0070C0"/>
              </a:solidFill>
              <a:latin typeface="Times New Roman" pitchFamily="18" charset="0"/>
              <a:cs typeface="Times New Roman" pitchFamily="18" charset="0"/>
            </a:endParaRPr>
          </a:p>
        </p:txBody>
      </p:sp>
      <p:sp>
        <p:nvSpPr>
          <p:cNvPr id="16" name="TextBox 15"/>
          <p:cNvSpPr txBox="1"/>
          <p:nvPr/>
        </p:nvSpPr>
        <p:spPr>
          <a:xfrm>
            <a:off x="2843808" y="2798862"/>
            <a:ext cx="3816424" cy="461665"/>
          </a:xfrm>
          <a:prstGeom prst="rect">
            <a:avLst/>
          </a:prstGeom>
          <a:noFill/>
        </p:spPr>
        <p:txBody>
          <a:bodyPr wrap="square" rtlCol="0">
            <a:spAutoFit/>
          </a:bodyPr>
          <a:lstStyle/>
          <a:p>
            <a:r>
              <a:rPr lang="en-US" altLang="zh-CN" sz="2400" b="1" dirty="0" smtClean="0">
                <a:solidFill>
                  <a:srgbClr val="0070C0"/>
                </a:solidFill>
                <a:latin typeface="Times New Roman" pitchFamily="18" charset="0"/>
                <a:cs typeface="Times New Roman" pitchFamily="18" charset="0"/>
              </a:rPr>
              <a:t>At home</a:t>
            </a:r>
            <a:endParaRPr lang="zh-CN" altLang="en-US" sz="2400" b="1" dirty="0">
              <a:solidFill>
                <a:srgbClr val="0070C0"/>
              </a:solidFill>
              <a:latin typeface="Times New Roman" pitchFamily="18" charset="0"/>
              <a:cs typeface="Times New Roman" pitchFamily="18" charset="0"/>
            </a:endParaRPr>
          </a:p>
        </p:txBody>
      </p:sp>
      <p:sp>
        <p:nvSpPr>
          <p:cNvPr id="17" name="TextBox 16"/>
          <p:cNvSpPr txBox="1"/>
          <p:nvPr/>
        </p:nvSpPr>
        <p:spPr>
          <a:xfrm>
            <a:off x="2839819" y="3341746"/>
            <a:ext cx="5544616" cy="461665"/>
          </a:xfrm>
          <a:prstGeom prst="rect">
            <a:avLst/>
          </a:prstGeom>
          <a:noFill/>
        </p:spPr>
        <p:txBody>
          <a:bodyPr wrap="square" rtlCol="0">
            <a:spAutoFit/>
          </a:bodyPr>
          <a:lstStyle/>
          <a:p>
            <a:r>
              <a:rPr lang="en-US" altLang="zh-CN" sz="2400" b="1" dirty="0" smtClean="0">
                <a:solidFill>
                  <a:srgbClr val="0070C0"/>
                </a:solidFill>
                <a:latin typeface="Times New Roman" pitchFamily="18" charset="0"/>
                <a:cs typeface="Times New Roman" pitchFamily="18" charset="0"/>
              </a:rPr>
              <a:t>The boy left for the university.</a:t>
            </a:r>
            <a:endParaRPr lang="zh-CN" altLang="en-US" sz="2400" b="1" dirty="0">
              <a:solidFill>
                <a:srgbClr val="0070C0"/>
              </a:solidFill>
              <a:latin typeface="Times New Roman" pitchFamily="18" charset="0"/>
              <a:cs typeface="Times New Roman" pitchFamily="18" charset="0"/>
            </a:endParaRPr>
          </a:p>
        </p:txBody>
      </p:sp>
      <p:sp>
        <p:nvSpPr>
          <p:cNvPr id="18" name="矩形 17"/>
          <p:cNvSpPr/>
          <p:nvPr/>
        </p:nvSpPr>
        <p:spPr>
          <a:xfrm>
            <a:off x="3275856" y="3717870"/>
            <a:ext cx="497252" cy="707886"/>
          </a:xfrm>
          <a:prstGeom prst="rect">
            <a:avLst/>
          </a:prstGeom>
        </p:spPr>
        <p:txBody>
          <a:bodyPr wrap="none">
            <a:spAutoFit/>
          </a:bodyPr>
          <a:lstStyle/>
          <a:p>
            <a:pPr algn="ctr"/>
            <a:r>
              <a:rPr lang="en-US" altLang="zh-CN" sz="4000" b="1" dirty="0">
                <a:solidFill>
                  <a:srgbClr val="C00000"/>
                </a:solidFill>
                <a:effectLst>
                  <a:outerShdw blurRad="38100" dist="38100" dir="2700000" algn="tl">
                    <a:srgbClr val="000000">
                      <a:alpha val="43137"/>
                    </a:srgbClr>
                  </a:outerShdw>
                </a:effectLst>
                <a:latin typeface="Swis721 Ex BT" pitchFamily="34" charset="0"/>
                <a:cs typeface="Times New Roman" pitchFamily="18" charset="0"/>
              </a:rPr>
              <a:t>?</a:t>
            </a:r>
            <a:endParaRPr lang="zh-CN" altLang="en-US" sz="4000" b="1" dirty="0">
              <a:solidFill>
                <a:srgbClr val="C00000"/>
              </a:solidFill>
              <a:effectLst>
                <a:outerShdw blurRad="38100" dist="38100" dir="2700000" algn="tl">
                  <a:srgbClr val="000000">
                    <a:alpha val="43137"/>
                  </a:srgbClr>
                </a:outerShdw>
              </a:effectLst>
              <a:latin typeface="Swis721 Ex BT" pitchFamily="34" charset="0"/>
              <a:cs typeface="Times New Roman" pitchFamily="18" charset="0"/>
            </a:endParaRPr>
          </a:p>
        </p:txBody>
      </p:sp>
      <p:pic>
        <p:nvPicPr>
          <p:cNvPr id="11" name="图片 10" descr="水印"/>
          <p:cNvPicPr>
            <a:picLocks noChangeAspect="1"/>
          </p:cNvPicPr>
          <p:nvPr/>
        </p:nvPicPr>
        <p:blipFill>
          <a:blip r:embed="rId3"/>
          <a:stretch>
            <a:fillRect/>
          </a:stretch>
        </p:blipFill>
        <p:spPr>
          <a:xfrm>
            <a:off x="7862530" y="102977"/>
            <a:ext cx="1154662" cy="373695"/>
          </a:xfrm>
          <a:prstGeom prst="rect">
            <a:avLst/>
          </a:prstGeom>
        </p:spPr>
      </p:pic>
    </p:spTree>
    <p:extLst>
      <p:ext uri="{BB962C8B-B14F-4D97-AF65-F5344CB8AC3E}">
        <p14:creationId xmlns:p14="http://schemas.microsoft.com/office/powerpoint/2010/main" val="517889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45"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2000"/>
                                        <p:tgtEl>
                                          <p:spTgt spid="18"/>
                                        </p:tgtEl>
                                      </p:cBhvr>
                                    </p:animEffect>
                                    <p:anim calcmode="lin" valueType="num">
                                      <p:cBhvr>
                                        <p:cTn id="28" dur="2000" fill="hold"/>
                                        <p:tgtEl>
                                          <p:spTgt spid="18"/>
                                        </p:tgtEl>
                                        <p:attrNameLst>
                                          <p:attrName>ppt_w</p:attrName>
                                        </p:attrNameLst>
                                      </p:cBhvr>
                                      <p:tavLst>
                                        <p:tav tm="0" fmla="#ppt_w*sin(2.5*pi*$)">
                                          <p:val>
                                            <p:fltVal val="0"/>
                                          </p:val>
                                        </p:tav>
                                        <p:tav tm="100000">
                                          <p:val>
                                            <p:fltVal val="1"/>
                                          </p:val>
                                        </p:tav>
                                      </p:tavLst>
                                    </p:anim>
                                    <p:anim calcmode="lin" valueType="num">
                                      <p:cBhvr>
                                        <p:cTn id="29" dur="2000" fill="hold"/>
                                        <p:tgtEl>
                                          <p:spTgt spid="1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图片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46" y="0"/>
            <a:ext cx="9144000" cy="51435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491880" y="-20538"/>
            <a:ext cx="4968552" cy="584775"/>
          </a:xfrm>
          <a:prstGeom prst="rect">
            <a:avLst/>
          </a:prstGeom>
          <a:noFill/>
        </p:spPr>
        <p:txBody>
          <a:bodyPr wrap="square" rtlCol="0">
            <a:spAutoFit/>
          </a:bodyPr>
          <a:lstStyle/>
          <a:p>
            <a:r>
              <a:rPr lang="en-US" altLang="zh-CN" sz="3200" b="1" dirty="0" smtClean="0">
                <a:solidFill>
                  <a:schemeClr val="accent6">
                    <a:lumMod val="50000"/>
                  </a:schemeClr>
                </a:solidFill>
              </a:rPr>
              <a:t>Reading for plot</a:t>
            </a:r>
            <a:endParaRPr lang="zh-CN" altLang="en-US" sz="3200" b="1" dirty="0">
              <a:solidFill>
                <a:schemeClr val="accent6">
                  <a:lumMod val="50000"/>
                </a:schemeClr>
              </a:solidFill>
            </a:endParaRPr>
          </a:p>
        </p:txBody>
      </p:sp>
      <p:sp>
        <p:nvSpPr>
          <p:cNvPr id="4" name="TextBox 3"/>
          <p:cNvSpPr txBox="1"/>
          <p:nvPr/>
        </p:nvSpPr>
        <p:spPr>
          <a:xfrm>
            <a:off x="72008" y="483518"/>
            <a:ext cx="7380312" cy="4616648"/>
          </a:xfrm>
          <a:prstGeom prst="rect">
            <a:avLst/>
          </a:prstGeom>
          <a:solidFill>
            <a:schemeClr val="bg1">
              <a:lumMod val="95000"/>
            </a:schemeClr>
          </a:solidFill>
          <a:ln w="3175">
            <a:solidFill>
              <a:schemeClr val="tx1"/>
            </a:solidFill>
          </a:ln>
        </p:spPr>
        <p:txBody>
          <a:bodyPr wrap="square" rtlCol="0">
            <a:spAutoFit/>
          </a:bodyPr>
          <a:lstStyle/>
          <a:p>
            <a:r>
              <a:rPr lang="zh-CN" altLang="zh-CN" sz="1400" dirty="0" smtClean="0">
                <a:latin typeface="Times New Roman" pitchFamily="18" charset="0"/>
                <a:cs typeface="Times New Roman" pitchFamily="18" charset="0"/>
              </a:rPr>
              <a:t>①</a:t>
            </a:r>
            <a:r>
              <a:rPr lang="en-US" altLang="zh-CN" sz="1400" dirty="0" smtClean="0">
                <a:latin typeface="Times New Roman" pitchFamily="18" charset="0"/>
                <a:cs typeface="Times New Roman" pitchFamily="18" charset="0"/>
              </a:rPr>
              <a:t>“I’m going to miss you so much, </a:t>
            </a:r>
            <a:r>
              <a:rPr lang="en-US" altLang="zh-CN" sz="1400" u="sng" dirty="0" smtClean="0">
                <a:latin typeface="Times New Roman" pitchFamily="18" charset="0"/>
                <a:cs typeface="Times New Roman" pitchFamily="18" charset="0"/>
              </a:rPr>
              <a:t>Poppy</a:t>
            </a:r>
            <a:r>
              <a:rPr lang="en-US" altLang="zh-CN" sz="1400" dirty="0" smtClean="0">
                <a:latin typeface="Times New Roman" pitchFamily="18" charset="0"/>
                <a:cs typeface="Times New Roman" pitchFamily="18" charset="0"/>
              </a:rPr>
              <a:t>,” said the tall, thin teenager. He bent down to hug his old friend goodbye. He stood up, hugged his </a:t>
            </a:r>
            <a:r>
              <a:rPr lang="en-US" altLang="zh-CN" sz="1400" u="sng" dirty="0" smtClean="0">
                <a:latin typeface="Times New Roman" pitchFamily="18" charset="0"/>
                <a:cs typeface="Times New Roman" pitchFamily="18" charset="0"/>
              </a:rPr>
              <a:t>parents</a:t>
            </a:r>
            <a:r>
              <a:rPr lang="en-US" altLang="zh-CN" sz="1400" dirty="0" smtClean="0">
                <a:latin typeface="Times New Roman" pitchFamily="18" charset="0"/>
                <a:cs typeface="Times New Roman" pitchFamily="18" charset="0"/>
              </a:rPr>
              <a:t>, and smiled, trying not to let his emotions (</a:t>
            </a:r>
            <a:r>
              <a:rPr lang="zh-CN" altLang="zh-CN" sz="1400" dirty="0" smtClean="0">
                <a:latin typeface="Times New Roman" pitchFamily="18" charset="0"/>
                <a:cs typeface="Times New Roman" pitchFamily="18" charset="0"/>
              </a:rPr>
              <a:t>情绪</a:t>
            </a:r>
            <a:r>
              <a:rPr lang="en-US" altLang="zh-CN" sz="1400" dirty="0" smtClean="0">
                <a:latin typeface="Times New Roman" pitchFamily="18" charset="0"/>
                <a:cs typeface="Times New Roman" pitchFamily="18" charset="0"/>
              </a:rPr>
              <a:t>) get the better of him.</a:t>
            </a:r>
            <a:endParaRPr lang="zh-CN" altLang="zh-CN" sz="1400" dirty="0" smtClean="0">
              <a:latin typeface="Times New Roman" pitchFamily="18" charset="0"/>
              <a:cs typeface="Times New Roman" pitchFamily="18" charset="0"/>
            </a:endParaRPr>
          </a:p>
          <a:p>
            <a:r>
              <a:rPr lang="zh-CN" altLang="zh-CN" sz="1400" dirty="0" smtClean="0">
                <a:latin typeface="Times New Roman" pitchFamily="18" charset="0"/>
                <a:cs typeface="Times New Roman" pitchFamily="18" charset="0"/>
              </a:rPr>
              <a:t>②</a:t>
            </a:r>
            <a:r>
              <a:rPr lang="en-US" altLang="zh-CN" sz="1400" dirty="0" smtClean="0">
                <a:latin typeface="Times New Roman" pitchFamily="18" charset="0"/>
                <a:cs typeface="Times New Roman" pitchFamily="18" charset="0"/>
              </a:rPr>
              <a:t>His parents were not quite able to keep theirs under control. They had driven their son several hours out of town to the </a:t>
            </a:r>
            <a:r>
              <a:rPr lang="en-US" altLang="zh-CN" sz="1400" u="sng" dirty="0" smtClean="0">
                <a:latin typeface="Times New Roman" pitchFamily="18" charset="0"/>
                <a:cs typeface="Times New Roman" pitchFamily="18" charset="0"/>
              </a:rPr>
              <a:t>university</a:t>
            </a:r>
            <a:r>
              <a:rPr lang="en-US" altLang="zh-CN" sz="1400" dirty="0" smtClean="0">
                <a:latin typeface="Times New Roman" pitchFamily="18" charset="0"/>
                <a:cs typeface="Times New Roman" pitchFamily="18" charset="0"/>
              </a:rPr>
              <a:t> where he would soon be living and studying. It was time to say goodbye for now at least. The family </a:t>
            </a:r>
            <a:r>
              <a:rPr lang="en-US" altLang="zh-CN" sz="1400" u="sng" dirty="0" smtClean="0">
                <a:latin typeface="Times New Roman" pitchFamily="18" charset="0"/>
                <a:cs typeface="Times New Roman" pitchFamily="18" charset="0"/>
              </a:rPr>
              <a:t>hugged</a:t>
            </a:r>
            <a:r>
              <a:rPr lang="en-US" altLang="zh-CN" sz="1400" dirty="0" smtClean="0">
                <a:latin typeface="Times New Roman" pitchFamily="18" charset="0"/>
                <a:cs typeface="Times New Roman" pitchFamily="18" charset="0"/>
              </a:rPr>
              <a:t> and smiled through misty eyes and then laughed.</a:t>
            </a:r>
            <a:endParaRPr lang="zh-CN" altLang="zh-CN" sz="1400" dirty="0" smtClean="0">
              <a:latin typeface="Times New Roman" pitchFamily="18" charset="0"/>
              <a:cs typeface="Times New Roman" pitchFamily="18" charset="0"/>
            </a:endParaRPr>
          </a:p>
          <a:p>
            <a:r>
              <a:rPr lang="zh-CN" altLang="zh-CN" sz="1400" dirty="0" smtClean="0">
                <a:latin typeface="Times New Roman" pitchFamily="18" charset="0"/>
                <a:cs typeface="Times New Roman" pitchFamily="18" charset="0"/>
              </a:rPr>
              <a:t>③</a:t>
            </a:r>
            <a:r>
              <a:rPr lang="en-US" altLang="zh-CN" sz="1400" dirty="0" smtClean="0">
                <a:latin typeface="Times New Roman" pitchFamily="18" charset="0"/>
                <a:cs typeface="Times New Roman" pitchFamily="18" charset="0"/>
              </a:rPr>
              <a:t>The </a:t>
            </a:r>
            <a:r>
              <a:rPr lang="en-US" altLang="zh-CN" sz="1400" u="sng" dirty="0" smtClean="0">
                <a:latin typeface="Times New Roman" pitchFamily="18" charset="0"/>
                <a:cs typeface="Times New Roman" pitchFamily="18" charset="0"/>
              </a:rPr>
              <a:t>boy</a:t>
            </a:r>
            <a:r>
              <a:rPr lang="en-US" altLang="zh-CN" sz="1400" dirty="0" smtClean="0">
                <a:latin typeface="Times New Roman" pitchFamily="18" charset="0"/>
                <a:cs typeface="Times New Roman" pitchFamily="18" charset="0"/>
              </a:rPr>
              <a:t> lifted the last bag onto his shoulder, and flashed a bright smile. “I guess this is it,” he said. “I’ll see you back home in a month, okay?” His parents nodded, and they </a:t>
            </a:r>
            <a:r>
              <a:rPr lang="en-US" altLang="zh-CN" sz="1400" u="sng" dirty="0" smtClean="0">
                <a:latin typeface="Times New Roman" pitchFamily="18" charset="0"/>
                <a:cs typeface="Times New Roman" pitchFamily="18" charset="0"/>
              </a:rPr>
              <a:t>watched</a:t>
            </a:r>
            <a:r>
              <a:rPr lang="en-US" altLang="zh-CN" sz="1400" dirty="0" smtClean="0">
                <a:latin typeface="Times New Roman" pitchFamily="18" charset="0"/>
                <a:cs typeface="Times New Roman" pitchFamily="18" charset="0"/>
              </a:rPr>
              <a:t> as he walked out of sight into the crowds of hundreds of students and parents. The boy’s mother turned to the </a:t>
            </a:r>
            <a:r>
              <a:rPr lang="en-US" altLang="zh-CN" sz="1400" u="sng" dirty="0" smtClean="0">
                <a:latin typeface="Times New Roman" pitchFamily="18" charset="0"/>
                <a:cs typeface="Times New Roman" pitchFamily="18" charset="0"/>
              </a:rPr>
              <a:t>dog</a:t>
            </a:r>
            <a:r>
              <a:rPr lang="en-US" altLang="zh-CN" sz="1400" dirty="0" smtClean="0">
                <a:latin typeface="Times New Roman" pitchFamily="18" charset="0"/>
                <a:cs typeface="Times New Roman" pitchFamily="18" charset="0"/>
              </a:rPr>
              <a:t>, “Okay, Poppy, time to go back home.”</a:t>
            </a:r>
            <a:endParaRPr lang="zh-CN" altLang="zh-CN" sz="1400" dirty="0" smtClean="0">
              <a:latin typeface="Times New Roman" pitchFamily="18" charset="0"/>
              <a:cs typeface="Times New Roman" pitchFamily="18" charset="0"/>
            </a:endParaRPr>
          </a:p>
          <a:p>
            <a:r>
              <a:rPr lang="zh-CN" altLang="zh-CN" sz="1400" dirty="0" smtClean="0">
                <a:latin typeface="Times New Roman" pitchFamily="18" charset="0"/>
                <a:cs typeface="Times New Roman" pitchFamily="18" charset="0"/>
              </a:rPr>
              <a:t>④</a:t>
            </a:r>
            <a:r>
              <a:rPr lang="en-US" altLang="zh-CN" sz="1400" dirty="0" smtClean="0">
                <a:latin typeface="Times New Roman" pitchFamily="18" charset="0"/>
                <a:cs typeface="Times New Roman" pitchFamily="18" charset="0"/>
              </a:rPr>
              <a:t>The house seemed quiet as a tomb without the boy living there. All that week, Poppy didn’t seem interested in her dinner, her favorite toy, or even in her daily walk. Her owners were sad too, but they knew their son would be </a:t>
            </a:r>
            <a:r>
              <a:rPr lang="en-US" altLang="zh-CN" sz="1400" u="sng" dirty="0" smtClean="0">
                <a:latin typeface="Times New Roman" pitchFamily="18" charset="0"/>
                <a:cs typeface="Times New Roman" pitchFamily="18" charset="0"/>
              </a:rPr>
              <a:t>back</a:t>
            </a:r>
            <a:r>
              <a:rPr lang="en-US" altLang="zh-CN" sz="1400" dirty="0" smtClean="0">
                <a:latin typeface="Times New Roman" pitchFamily="18" charset="0"/>
                <a:cs typeface="Times New Roman" pitchFamily="18" charset="0"/>
              </a:rPr>
              <a:t> to visit. Poppy didn’t.</a:t>
            </a:r>
            <a:endParaRPr lang="zh-CN" altLang="zh-CN" sz="1400" dirty="0" smtClean="0">
              <a:latin typeface="Times New Roman" pitchFamily="18" charset="0"/>
              <a:cs typeface="Times New Roman" pitchFamily="18" charset="0"/>
            </a:endParaRPr>
          </a:p>
          <a:p>
            <a:r>
              <a:rPr lang="zh-CN" altLang="zh-CN" sz="1400" dirty="0" smtClean="0">
                <a:latin typeface="Times New Roman" pitchFamily="18" charset="0"/>
                <a:cs typeface="Times New Roman" pitchFamily="18" charset="0"/>
              </a:rPr>
              <a:t>⑤</a:t>
            </a:r>
            <a:r>
              <a:rPr lang="en-US" altLang="zh-CN" sz="1400" dirty="0" smtClean="0">
                <a:latin typeface="Times New Roman" pitchFamily="18" charset="0"/>
                <a:cs typeface="Times New Roman" pitchFamily="18" charset="0"/>
              </a:rPr>
              <a:t>They offered the dog some of her favorite peanut butter treats. They even let her sit on the sofa, but the old girl just wasn’t her usual </a:t>
            </a:r>
            <a:r>
              <a:rPr lang="en-US" altLang="zh-CN" sz="1400" u="sng" dirty="0" smtClean="0">
                <a:latin typeface="Times New Roman" pitchFamily="18" charset="0"/>
                <a:cs typeface="Times New Roman" pitchFamily="18" charset="0"/>
              </a:rPr>
              <a:t>cheerful</a:t>
            </a:r>
            <a:r>
              <a:rPr lang="en-US" altLang="zh-CN" sz="1400" dirty="0" smtClean="0">
                <a:latin typeface="Times New Roman" pitchFamily="18" charset="0"/>
                <a:cs typeface="Times New Roman" pitchFamily="18" charset="0"/>
              </a:rPr>
              <a:t> self. Her owners started to get worried. “What should we do to cheer Poppy up?” asked Dad. “We’ve tried everything.”</a:t>
            </a:r>
            <a:endParaRPr lang="zh-CN" altLang="zh-CN" sz="1400" dirty="0" smtClean="0">
              <a:latin typeface="Times New Roman" pitchFamily="18" charset="0"/>
              <a:cs typeface="Times New Roman" pitchFamily="18" charset="0"/>
            </a:endParaRPr>
          </a:p>
          <a:p>
            <a:r>
              <a:rPr lang="zh-CN" altLang="zh-CN" sz="1400" dirty="0" smtClean="0">
                <a:latin typeface="Times New Roman" pitchFamily="18" charset="0"/>
                <a:cs typeface="Times New Roman" pitchFamily="18" charset="0"/>
              </a:rPr>
              <a:t>⑥</a:t>
            </a:r>
            <a:r>
              <a:rPr lang="en-US" altLang="zh-CN" sz="1400" dirty="0" smtClean="0">
                <a:latin typeface="Times New Roman" pitchFamily="18" charset="0"/>
                <a:cs typeface="Times New Roman" pitchFamily="18" charset="0"/>
              </a:rPr>
              <a:t>“I have an idea, but it might be a little crazy.” smiled Mom. “Without anybody left in the house but us, this place could use a bit of fun. Let’s get a little dog for Poppy.”</a:t>
            </a:r>
            <a:endParaRPr lang="zh-CN" altLang="zh-CN" sz="1400" dirty="0" smtClean="0">
              <a:latin typeface="Times New Roman" pitchFamily="18" charset="0"/>
              <a:cs typeface="Times New Roman" pitchFamily="18" charset="0"/>
            </a:endParaRPr>
          </a:p>
          <a:p>
            <a:r>
              <a:rPr lang="zh-CN" altLang="zh-CN" sz="1400" dirty="0" smtClean="0">
                <a:latin typeface="Times New Roman" pitchFamily="18" charset="0"/>
                <a:cs typeface="Times New Roman" pitchFamily="18" charset="0"/>
              </a:rPr>
              <a:t>⑦</a:t>
            </a:r>
            <a:r>
              <a:rPr lang="en-US" altLang="zh-CN" sz="1400" dirty="0" smtClean="0">
                <a:latin typeface="Times New Roman" pitchFamily="18" charset="0"/>
                <a:cs typeface="Times New Roman" pitchFamily="18" charset="0"/>
              </a:rPr>
              <a:t>It didn’t take long before they walked through the front door carrying a big </a:t>
            </a:r>
            <a:r>
              <a:rPr lang="en-US" altLang="zh-CN" sz="1400" u="sng" dirty="0" smtClean="0">
                <a:latin typeface="Times New Roman" pitchFamily="18" charset="0"/>
                <a:cs typeface="Times New Roman" pitchFamily="18" charset="0"/>
              </a:rPr>
              <a:t>box</a:t>
            </a:r>
            <a:r>
              <a:rPr lang="en-US" altLang="zh-CN" sz="1400" dirty="0" smtClean="0">
                <a:latin typeface="Times New Roman" pitchFamily="18" charset="0"/>
                <a:cs typeface="Times New Roman" pitchFamily="18" charset="0"/>
              </a:rPr>
              <a:t>. Poppy welcomed them home as usual, but when she saw the box, she stopped. She put her nose on it. Her tail began wagging (</a:t>
            </a:r>
            <a:r>
              <a:rPr lang="zh-CN" altLang="zh-CN" sz="1400" dirty="0" smtClean="0">
                <a:latin typeface="Times New Roman" pitchFamily="18" charset="0"/>
                <a:cs typeface="Times New Roman" pitchFamily="18" charset="0"/>
              </a:rPr>
              <a:t>摆动</a:t>
            </a:r>
            <a:r>
              <a:rPr lang="en-US" altLang="zh-CN" sz="1400" dirty="0" smtClean="0">
                <a:latin typeface="Times New Roman" pitchFamily="18" charset="0"/>
                <a:cs typeface="Times New Roman" pitchFamily="18" charset="0"/>
              </a:rPr>
              <a:t>) ever so slowly, then faster as she caught the smell.</a:t>
            </a:r>
            <a:endParaRPr lang="zh-CN" altLang="zh-CN" sz="1400" dirty="0" smtClean="0">
              <a:latin typeface="Times New Roman" pitchFamily="18" charset="0"/>
              <a:cs typeface="Times New Roman" pitchFamily="18" charset="0"/>
            </a:endParaRPr>
          </a:p>
        </p:txBody>
      </p:sp>
      <p:sp>
        <p:nvSpPr>
          <p:cNvPr id="5" name="TextBox 4"/>
          <p:cNvSpPr txBox="1"/>
          <p:nvPr/>
        </p:nvSpPr>
        <p:spPr>
          <a:xfrm>
            <a:off x="7596336" y="1414976"/>
            <a:ext cx="1872208" cy="369332"/>
          </a:xfrm>
          <a:prstGeom prst="rect">
            <a:avLst/>
          </a:prstGeom>
          <a:noFill/>
        </p:spPr>
        <p:txBody>
          <a:bodyPr wrap="square" rtlCol="0">
            <a:spAutoFit/>
          </a:bodyPr>
          <a:lstStyle/>
          <a:p>
            <a:r>
              <a:rPr lang="en-US" altLang="zh-CN" b="1" dirty="0">
                <a:solidFill>
                  <a:srgbClr val="0033CC"/>
                </a:solidFill>
                <a:latin typeface="Times New Roman" pitchFamily="18" charset="0"/>
                <a:cs typeface="Times New Roman" pitchFamily="18" charset="0"/>
              </a:rPr>
              <a:t>S</a:t>
            </a:r>
            <a:r>
              <a:rPr lang="en-US" altLang="zh-CN" b="1" dirty="0" smtClean="0">
                <a:solidFill>
                  <a:srgbClr val="0033CC"/>
                </a:solidFill>
                <a:latin typeface="Times New Roman" pitchFamily="18" charset="0"/>
                <a:cs typeface="Times New Roman" pitchFamily="18" charset="0"/>
              </a:rPr>
              <a:t>ad departure</a:t>
            </a:r>
            <a:endParaRPr lang="zh-CN" altLang="en-US" b="1" dirty="0">
              <a:solidFill>
                <a:srgbClr val="0033CC"/>
              </a:solidFill>
              <a:latin typeface="Times New Roman" pitchFamily="18" charset="0"/>
              <a:cs typeface="Times New Roman" pitchFamily="18" charset="0"/>
            </a:endParaRPr>
          </a:p>
        </p:txBody>
      </p:sp>
      <p:sp>
        <p:nvSpPr>
          <p:cNvPr id="6" name="TextBox 5"/>
          <p:cNvSpPr txBox="1"/>
          <p:nvPr/>
        </p:nvSpPr>
        <p:spPr>
          <a:xfrm>
            <a:off x="7668344" y="3120133"/>
            <a:ext cx="1296144" cy="400110"/>
          </a:xfrm>
          <a:prstGeom prst="rect">
            <a:avLst/>
          </a:prstGeom>
          <a:noFill/>
        </p:spPr>
        <p:txBody>
          <a:bodyPr wrap="square" rtlCol="0">
            <a:spAutoFit/>
          </a:bodyPr>
          <a:lstStyle/>
          <a:p>
            <a:r>
              <a:rPr lang="en-US" altLang="zh-CN" sz="2000" b="1" dirty="0" smtClean="0">
                <a:solidFill>
                  <a:srgbClr val="0033CC"/>
                </a:solidFill>
                <a:latin typeface="Times New Roman" pitchFamily="18" charset="0"/>
                <a:cs typeface="Times New Roman" pitchFamily="18" charset="0"/>
              </a:rPr>
              <a:t>Bad mood </a:t>
            </a:r>
            <a:endParaRPr lang="zh-CN" altLang="en-US" sz="2000" b="1" dirty="0">
              <a:solidFill>
                <a:srgbClr val="0033CC"/>
              </a:solidFill>
              <a:latin typeface="Times New Roman" pitchFamily="18" charset="0"/>
              <a:cs typeface="Times New Roman" pitchFamily="18" charset="0"/>
            </a:endParaRPr>
          </a:p>
        </p:txBody>
      </p:sp>
      <p:sp>
        <p:nvSpPr>
          <p:cNvPr id="7" name="TextBox 6"/>
          <p:cNvSpPr txBox="1"/>
          <p:nvPr/>
        </p:nvSpPr>
        <p:spPr>
          <a:xfrm>
            <a:off x="7668344" y="4227934"/>
            <a:ext cx="1403648" cy="400110"/>
          </a:xfrm>
          <a:prstGeom prst="rect">
            <a:avLst/>
          </a:prstGeom>
          <a:noFill/>
        </p:spPr>
        <p:txBody>
          <a:bodyPr wrap="square" rtlCol="0">
            <a:spAutoFit/>
          </a:bodyPr>
          <a:lstStyle/>
          <a:p>
            <a:r>
              <a:rPr lang="en-US" altLang="zh-CN" sz="2000" b="1" dirty="0" smtClean="0">
                <a:solidFill>
                  <a:srgbClr val="0033CC"/>
                </a:solidFill>
                <a:latin typeface="Times New Roman" pitchFamily="18" charset="0"/>
                <a:cs typeface="Times New Roman" pitchFamily="18" charset="0"/>
              </a:rPr>
              <a:t>New idea</a:t>
            </a:r>
            <a:endParaRPr lang="zh-CN" altLang="en-US" sz="2000" b="1" dirty="0">
              <a:solidFill>
                <a:srgbClr val="0033CC"/>
              </a:solidFill>
              <a:latin typeface="Times New Roman" pitchFamily="18" charset="0"/>
              <a:cs typeface="Times New Roman" pitchFamily="18" charset="0"/>
            </a:endParaRPr>
          </a:p>
        </p:txBody>
      </p:sp>
      <p:sp>
        <p:nvSpPr>
          <p:cNvPr id="8" name="右大括号 7"/>
          <p:cNvSpPr/>
          <p:nvPr/>
        </p:nvSpPr>
        <p:spPr>
          <a:xfrm>
            <a:off x="7269409" y="627534"/>
            <a:ext cx="341666" cy="1944216"/>
          </a:xfrm>
          <a:prstGeom prst="rightBrac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 name="右大括号 8"/>
          <p:cNvSpPr/>
          <p:nvPr/>
        </p:nvSpPr>
        <p:spPr>
          <a:xfrm>
            <a:off x="7269409" y="2782162"/>
            <a:ext cx="341666" cy="1076052"/>
          </a:xfrm>
          <a:prstGeom prst="rightBrac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1" name="右大括号 10"/>
          <p:cNvSpPr/>
          <p:nvPr/>
        </p:nvSpPr>
        <p:spPr>
          <a:xfrm>
            <a:off x="7269408" y="4029642"/>
            <a:ext cx="339993" cy="864096"/>
          </a:xfrm>
          <a:prstGeom prst="rightBrac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2" name="下箭头 11"/>
          <p:cNvSpPr/>
          <p:nvPr/>
        </p:nvSpPr>
        <p:spPr>
          <a:xfrm>
            <a:off x="8029940" y="1784308"/>
            <a:ext cx="432048" cy="1435514"/>
          </a:xfrm>
          <a:prstGeom prst="down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下箭头 13"/>
          <p:cNvSpPr/>
          <p:nvPr/>
        </p:nvSpPr>
        <p:spPr>
          <a:xfrm>
            <a:off x="8029940" y="3520243"/>
            <a:ext cx="432048" cy="834101"/>
          </a:xfrm>
          <a:prstGeom prst="down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7951058" y="4381259"/>
            <a:ext cx="607859" cy="923330"/>
          </a:xfrm>
          <a:prstGeom prst="rect">
            <a:avLst/>
          </a:prstGeom>
        </p:spPr>
        <p:txBody>
          <a:bodyPr wrap="none">
            <a:spAutoFit/>
          </a:bodyPr>
          <a:lstStyle/>
          <a:p>
            <a:pPr lvl="0" algn="ctr"/>
            <a:r>
              <a:rPr lang="en-US" altLang="zh-CN" sz="5400" b="1" dirty="0">
                <a:solidFill>
                  <a:srgbClr val="FF0000"/>
                </a:solidFill>
                <a:effectLst>
                  <a:outerShdw blurRad="38100" dist="38100" dir="2700000" algn="tl">
                    <a:srgbClr val="000000">
                      <a:alpha val="43137"/>
                    </a:srgbClr>
                  </a:outerShdw>
                </a:effectLst>
                <a:latin typeface="Swis721 Ex BT" pitchFamily="34" charset="0"/>
                <a:cs typeface="Times New Roman" pitchFamily="18" charset="0"/>
              </a:rPr>
              <a:t>?</a:t>
            </a:r>
            <a:endParaRPr lang="zh-CN" altLang="en-US" sz="5400" b="1" dirty="0">
              <a:solidFill>
                <a:srgbClr val="FF0000"/>
              </a:solidFill>
              <a:effectLst>
                <a:outerShdw blurRad="38100" dist="38100" dir="2700000" algn="tl">
                  <a:srgbClr val="000000">
                    <a:alpha val="43137"/>
                  </a:srgbClr>
                </a:outerShdw>
              </a:effectLst>
              <a:latin typeface="Swis721 Ex BT" pitchFamily="34" charset="0"/>
              <a:cs typeface="Times New Roman" pitchFamily="18" charset="0"/>
            </a:endParaRPr>
          </a:p>
        </p:txBody>
      </p:sp>
      <p:pic>
        <p:nvPicPr>
          <p:cNvPr id="16" name="图片 15" descr="水印"/>
          <p:cNvPicPr>
            <a:picLocks noChangeAspect="1"/>
          </p:cNvPicPr>
          <p:nvPr/>
        </p:nvPicPr>
        <p:blipFill>
          <a:blip r:embed="rId3"/>
          <a:stretch>
            <a:fillRect/>
          </a:stretch>
        </p:blipFill>
        <p:spPr>
          <a:xfrm>
            <a:off x="7862530" y="102977"/>
            <a:ext cx="1154662" cy="373695"/>
          </a:xfrm>
          <a:prstGeom prst="rect">
            <a:avLst/>
          </a:prstGeom>
        </p:spPr>
      </p:pic>
    </p:spTree>
    <p:extLst>
      <p:ext uri="{BB962C8B-B14F-4D97-AF65-F5344CB8AC3E}">
        <p14:creationId xmlns:p14="http://schemas.microsoft.com/office/powerpoint/2010/main" val="367787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randombar(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randombar(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randombar(horizont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circle(in)">
                                      <p:cBhvr>
                                        <p:cTn id="32" dur="20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randombar(horizontal)">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randombar(horizontal)">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45"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2000"/>
                                        <p:tgtEl>
                                          <p:spTgt spid="15"/>
                                        </p:tgtEl>
                                      </p:cBhvr>
                                    </p:animEffect>
                                    <p:anim calcmode="lin" valueType="num">
                                      <p:cBhvr>
                                        <p:cTn id="48" dur="2000" fill="hold"/>
                                        <p:tgtEl>
                                          <p:spTgt spid="15"/>
                                        </p:tgtEl>
                                        <p:attrNameLst>
                                          <p:attrName>ppt_w</p:attrName>
                                        </p:attrNameLst>
                                      </p:cBhvr>
                                      <p:tavLst>
                                        <p:tav tm="0" fmla="#ppt_w*sin(2.5*pi*$)">
                                          <p:val>
                                            <p:fltVal val="0"/>
                                          </p:val>
                                        </p:tav>
                                        <p:tav tm="100000">
                                          <p:val>
                                            <p:fltVal val="1"/>
                                          </p:val>
                                        </p:tav>
                                      </p:tavLst>
                                    </p:anim>
                                    <p:anim calcmode="lin" valueType="num">
                                      <p:cBhvr>
                                        <p:cTn id="49" dur="2000" fill="hold"/>
                                        <p:tgtEl>
                                          <p:spTgt spid="1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animBg="1"/>
      <p:bldP spid="9" grpId="0" animBg="1"/>
      <p:bldP spid="11" grpId="0" animBg="1"/>
      <p:bldP spid="12" grpId="0" animBg="1"/>
      <p:bldP spid="14" grpId="0" animBg="1"/>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图片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272343" y="541209"/>
            <a:ext cx="5544616" cy="584775"/>
          </a:xfrm>
          <a:prstGeom prst="rect">
            <a:avLst/>
          </a:prstGeom>
          <a:noFill/>
        </p:spPr>
        <p:txBody>
          <a:bodyPr wrap="square" rtlCol="0">
            <a:spAutoFit/>
          </a:bodyPr>
          <a:lstStyle/>
          <a:p>
            <a:r>
              <a:rPr lang="en-US" altLang="zh-CN" sz="3200" b="1" dirty="0" smtClean="0">
                <a:solidFill>
                  <a:srgbClr val="C00000"/>
                </a:solidFill>
              </a:rPr>
              <a:t> The </a:t>
            </a:r>
            <a:r>
              <a:rPr lang="en-US" altLang="zh-CN" sz="3200" b="1" dirty="0">
                <a:solidFill>
                  <a:srgbClr val="C00000"/>
                </a:solidFill>
              </a:rPr>
              <a:t>d</a:t>
            </a:r>
            <a:r>
              <a:rPr lang="en-US" altLang="zh-CN" sz="3200" b="1" dirty="0" smtClean="0">
                <a:solidFill>
                  <a:srgbClr val="C00000"/>
                </a:solidFill>
              </a:rPr>
              <a:t>evelopment of the story</a:t>
            </a:r>
            <a:endParaRPr lang="zh-CN" altLang="en-US" sz="3200" b="1" dirty="0">
              <a:solidFill>
                <a:srgbClr val="C00000"/>
              </a:solidFill>
            </a:endParaRPr>
          </a:p>
        </p:txBody>
      </p:sp>
      <p:sp>
        <p:nvSpPr>
          <p:cNvPr id="4" name="圆角矩形 3"/>
          <p:cNvSpPr/>
          <p:nvPr/>
        </p:nvSpPr>
        <p:spPr>
          <a:xfrm>
            <a:off x="35496" y="3219822"/>
            <a:ext cx="1656184" cy="1008112"/>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smtClean="0">
                <a:latin typeface="Times New Roman" pitchFamily="18" charset="0"/>
                <a:cs typeface="Times New Roman" pitchFamily="18" charset="0"/>
              </a:rPr>
              <a:t>Sad departure </a:t>
            </a:r>
            <a:endParaRPr lang="zh-CN" altLang="en-US" sz="2400" b="1" dirty="0">
              <a:latin typeface="Times New Roman" pitchFamily="18" charset="0"/>
              <a:cs typeface="Times New Roman" pitchFamily="18" charset="0"/>
            </a:endParaRPr>
          </a:p>
        </p:txBody>
      </p:sp>
      <p:sp>
        <p:nvSpPr>
          <p:cNvPr id="9" name="圆角矩形 8"/>
          <p:cNvSpPr/>
          <p:nvPr/>
        </p:nvSpPr>
        <p:spPr>
          <a:xfrm>
            <a:off x="2339752" y="2427734"/>
            <a:ext cx="1656184" cy="1008112"/>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smtClean="0">
                <a:latin typeface="Times New Roman" pitchFamily="18" charset="0"/>
                <a:cs typeface="Times New Roman" pitchFamily="18" charset="0"/>
              </a:rPr>
              <a:t>Bad mood  </a:t>
            </a:r>
            <a:endParaRPr lang="zh-CN" altLang="en-US" sz="2400" b="1" dirty="0">
              <a:latin typeface="Times New Roman" pitchFamily="18" charset="0"/>
              <a:cs typeface="Times New Roman" pitchFamily="18" charset="0"/>
            </a:endParaRPr>
          </a:p>
        </p:txBody>
      </p:sp>
      <p:sp>
        <p:nvSpPr>
          <p:cNvPr id="10" name="圆角矩形 9"/>
          <p:cNvSpPr/>
          <p:nvPr/>
        </p:nvSpPr>
        <p:spPr>
          <a:xfrm>
            <a:off x="4644008" y="1563638"/>
            <a:ext cx="1656184" cy="1008112"/>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smtClean="0">
                <a:latin typeface="Times New Roman" pitchFamily="18" charset="0"/>
                <a:cs typeface="Times New Roman" pitchFamily="18" charset="0"/>
              </a:rPr>
              <a:t>New idea</a:t>
            </a:r>
            <a:endParaRPr lang="zh-CN" altLang="en-US" sz="2400" b="1" dirty="0">
              <a:latin typeface="Times New Roman" pitchFamily="18" charset="0"/>
              <a:cs typeface="Times New Roman" pitchFamily="18" charset="0"/>
            </a:endParaRPr>
          </a:p>
        </p:txBody>
      </p:sp>
      <p:sp>
        <p:nvSpPr>
          <p:cNvPr id="11" name="圆角矩形 10"/>
          <p:cNvSpPr/>
          <p:nvPr/>
        </p:nvSpPr>
        <p:spPr>
          <a:xfrm>
            <a:off x="6948264" y="771550"/>
            <a:ext cx="1656184" cy="1008112"/>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800" b="1" dirty="0" smtClean="0">
                <a:solidFill>
                  <a:srgbClr val="FFC000"/>
                </a:solidFill>
                <a:effectLst>
                  <a:outerShdw blurRad="38100" dist="38100" dir="2700000" algn="tl">
                    <a:srgbClr val="000000">
                      <a:alpha val="43137"/>
                    </a:srgbClr>
                  </a:outerShdw>
                </a:effectLst>
                <a:latin typeface="Swis721 Ex BT" pitchFamily="34" charset="0"/>
                <a:cs typeface="Times New Roman" pitchFamily="18" charset="0"/>
              </a:rPr>
              <a:t>?</a:t>
            </a:r>
            <a:endParaRPr lang="zh-CN" altLang="en-US" sz="8800" b="1" dirty="0">
              <a:solidFill>
                <a:srgbClr val="FFC000"/>
              </a:solidFill>
              <a:effectLst>
                <a:outerShdw blurRad="38100" dist="38100" dir="2700000" algn="tl">
                  <a:srgbClr val="000000">
                    <a:alpha val="43137"/>
                  </a:srgbClr>
                </a:outerShdw>
              </a:effectLst>
              <a:latin typeface="Swis721 Ex BT" pitchFamily="34" charset="0"/>
              <a:cs typeface="Times New Roman" pitchFamily="18" charset="0"/>
            </a:endParaRPr>
          </a:p>
        </p:txBody>
      </p:sp>
      <p:grpSp>
        <p:nvGrpSpPr>
          <p:cNvPr id="15" name="组合 14"/>
          <p:cNvGrpSpPr/>
          <p:nvPr/>
        </p:nvGrpSpPr>
        <p:grpSpPr>
          <a:xfrm rot="20395411">
            <a:off x="1443476" y="3413571"/>
            <a:ext cx="6287416" cy="203149"/>
            <a:chOff x="945443" y="3654627"/>
            <a:chExt cx="10608366" cy="53960"/>
          </a:xfrm>
        </p:grpSpPr>
        <p:cxnSp>
          <p:nvCxnSpPr>
            <p:cNvPr id="16" name="直接连接符 15"/>
            <p:cNvCxnSpPr/>
            <p:nvPr/>
          </p:nvCxnSpPr>
          <p:spPr>
            <a:xfrm>
              <a:off x="1009779" y="3678121"/>
              <a:ext cx="10544030" cy="0"/>
            </a:xfrm>
            <a:prstGeom prst="line">
              <a:avLst/>
            </a:prstGeom>
            <a:ln w="76200">
              <a:solidFill>
                <a:schemeClr val="accent6">
                  <a:lumMod val="50000"/>
                </a:schemeClr>
              </a:solidFill>
              <a:headEnd w="lg" len="lg"/>
              <a:tailEnd type="stealth"/>
            </a:ln>
          </p:spPr>
          <p:style>
            <a:lnRef idx="1">
              <a:schemeClr val="accent1"/>
            </a:lnRef>
            <a:fillRef idx="0">
              <a:schemeClr val="accent1"/>
            </a:fillRef>
            <a:effectRef idx="0">
              <a:schemeClr val="accent1"/>
            </a:effectRef>
            <a:fontRef idx="minor">
              <a:schemeClr val="tx1"/>
            </a:fontRef>
          </p:style>
        </p:cxnSp>
        <p:sp>
          <p:nvSpPr>
            <p:cNvPr id="17" name="椭圆 16"/>
            <p:cNvSpPr/>
            <p:nvPr/>
          </p:nvSpPr>
          <p:spPr>
            <a:xfrm>
              <a:off x="945443" y="3654627"/>
              <a:ext cx="245424" cy="53960"/>
            </a:xfrm>
            <a:prstGeom prst="ellipse">
              <a:avLst/>
            </a:prstGeom>
            <a:solidFill>
              <a:schemeClr val="accent6">
                <a:lumMod val="50000"/>
              </a:schemeClr>
            </a:solid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3" name="AutoShape 79"/>
          <p:cNvCxnSpPr>
            <a:cxnSpLocks noChangeShapeType="1"/>
          </p:cNvCxnSpPr>
          <p:nvPr/>
        </p:nvCxnSpPr>
        <p:spPr bwMode="gray">
          <a:xfrm flipV="1">
            <a:off x="1687208" y="3131013"/>
            <a:ext cx="689367" cy="576064"/>
          </a:xfrm>
          <a:prstGeom prst="bentConnector3">
            <a:avLst>
              <a:gd name="adj1" fmla="val 50000"/>
            </a:avLst>
          </a:prstGeom>
          <a:noFill/>
          <a:ln w="76200">
            <a:solidFill>
              <a:srgbClr val="C00000"/>
            </a:solidFill>
            <a:miter lim="800000"/>
            <a:headEnd/>
            <a:tailEnd type="triangle" w="med" len="med"/>
          </a:ln>
          <a:extLst>
            <a:ext uri="{909E8E84-426E-40DD-AFC4-6F175D3DCCD1}">
              <a14:hiddenFill xmlns:a14="http://schemas.microsoft.com/office/drawing/2010/main">
                <a:noFill/>
              </a14:hiddenFill>
            </a:ext>
          </a:extLst>
        </p:spPr>
      </p:cxnSp>
      <p:cxnSp>
        <p:nvCxnSpPr>
          <p:cNvPr id="18" name="AutoShape 79"/>
          <p:cNvCxnSpPr>
            <a:cxnSpLocks noChangeShapeType="1"/>
          </p:cNvCxnSpPr>
          <p:nvPr/>
        </p:nvCxnSpPr>
        <p:spPr bwMode="gray">
          <a:xfrm flipV="1">
            <a:off x="3995936" y="2139702"/>
            <a:ext cx="689367" cy="576064"/>
          </a:xfrm>
          <a:prstGeom prst="bentConnector3">
            <a:avLst>
              <a:gd name="adj1" fmla="val 50000"/>
            </a:avLst>
          </a:prstGeom>
          <a:noFill/>
          <a:ln w="76200">
            <a:solidFill>
              <a:srgbClr val="C00000"/>
            </a:solidFill>
            <a:miter lim="800000"/>
            <a:headEnd/>
            <a:tailEnd type="triangle" w="med" len="med"/>
          </a:ln>
          <a:extLst>
            <a:ext uri="{909E8E84-426E-40DD-AFC4-6F175D3DCCD1}">
              <a14:hiddenFill xmlns:a14="http://schemas.microsoft.com/office/drawing/2010/main">
                <a:noFill/>
              </a14:hiddenFill>
            </a:ext>
          </a:extLst>
        </p:spPr>
      </p:cxnSp>
      <p:cxnSp>
        <p:nvCxnSpPr>
          <p:cNvPr id="19" name="AutoShape 79"/>
          <p:cNvCxnSpPr>
            <a:cxnSpLocks noChangeShapeType="1"/>
          </p:cNvCxnSpPr>
          <p:nvPr/>
        </p:nvCxnSpPr>
        <p:spPr bwMode="gray">
          <a:xfrm flipV="1">
            <a:off x="6307718" y="1347614"/>
            <a:ext cx="689367" cy="576064"/>
          </a:xfrm>
          <a:prstGeom prst="bentConnector3">
            <a:avLst>
              <a:gd name="adj1" fmla="val 50000"/>
            </a:avLst>
          </a:prstGeom>
          <a:noFill/>
          <a:ln w="76200">
            <a:solidFill>
              <a:srgbClr val="C00000"/>
            </a:solidFill>
            <a:miter lim="800000"/>
            <a:headEnd/>
            <a:tailEnd type="triangle" w="med" len="med"/>
          </a:ln>
          <a:extLst>
            <a:ext uri="{909E8E84-426E-40DD-AFC4-6F175D3DCCD1}">
              <a14:hiddenFill xmlns:a14="http://schemas.microsoft.com/office/drawing/2010/main">
                <a:noFill/>
              </a14:hiddenFill>
            </a:ext>
          </a:extLst>
        </p:spPr>
      </p:cxnSp>
      <p:sp>
        <p:nvSpPr>
          <p:cNvPr id="20" name="椭圆 19"/>
          <p:cNvSpPr/>
          <p:nvPr/>
        </p:nvSpPr>
        <p:spPr>
          <a:xfrm>
            <a:off x="35496" y="4299942"/>
            <a:ext cx="1548171" cy="71659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smtClean="0">
                <a:solidFill>
                  <a:srgbClr val="0000FF"/>
                </a:solidFill>
                <a:latin typeface="Times New Roman" pitchFamily="18" charset="0"/>
                <a:cs typeface="Times New Roman" pitchFamily="18" charset="0"/>
              </a:rPr>
              <a:t>sad</a:t>
            </a:r>
            <a:endParaRPr lang="zh-CN" altLang="en-US" sz="3200" b="1" dirty="0">
              <a:solidFill>
                <a:srgbClr val="0000FF"/>
              </a:solidFill>
              <a:latin typeface="Times New Roman" pitchFamily="18" charset="0"/>
              <a:cs typeface="Times New Roman" pitchFamily="18" charset="0"/>
            </a:endParaRPr>
          </a:p>
        </p:txBody>
      </p:sp>
      <p:pic>
        <p:nvPicPr>
          <p:cNvPr id="2050" name="Picture 2" descr="D:\RJDir\个人桌面\330807-1F2100322135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38455" y="1896074"/>
            <a:ext cx="1232656" cy="1063319"/>
          </a:xfrm>
          <a:prstGeom prst="rect">
            <a:avLst/>
          </a:prstGeom>
          <a:noFill/>
          <a:extLst>
            <a:ext uri="{909E8E84-426E-40DD-AFC4-6F175D3DCCD1}">
              <a14:hiddenFill xmlns:a14="http://schemas.microsoft.com/office/drawing/2010/main">
                <a:solidFill>
                  <a:srgbClr val="FFFFFF"/>
                </a:solidFill>
              </a14:hiddenFill>
            </a:ext>
          </a:extLst>
        </p:spPr>
      </p:pic>
      <p:sp>
        <p:nvSpPr>
          <p:cNvPr id="22" name="椭圆 21"/>
          <p:cNvSpPr/>
          <p:nvPr/>
        </p:nvSpPr>
        <p:spPr>
          <a:xfrm>
            <a:off x="7545300" y="1926974"/>
            <a:ext cx="1647665" cy="78035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smtClean="0">
                <a:solidFill>
                  <a:srgbClr val="C00000"/>
                </a:solidFill>
                <a:latin typeface="Times New Roman" pitchFamily="18" charset="0"/>
                <a:cs typeface="Times New Roman" pitchFamily="18" charset="0"/>
              </a:rPr>
              <a:t>happy</a:t>
            </a:r>
            <a:endParaRPr lang="zh-CN" altLang="en-US" sz="2800" b="1" dirty="0">
              <a:solidFill>
                <a:srgbClr val="C00000"/>
              </a:solidFill>
              <a:latin typeface="Times New Roman" pitchFamily="18" charset="0"/>
              <a:cs typeface="Times New Roman" pitchFamily="18" charset="0"/>
            </a:endParaRPr>
          </a:p>
        </p:txBody>
      </p:sp>
      <p:pic>
        <p:nvPicPr>
          <p:cNvPr id="21" name="图片 20" descr="水印"/>
          <p:cNvPicPr>
            <a:picLocks noChangeAspect="1"/>
          </p:cNvPicPr>
          <p:nvPr/>
        </p:nvPicPr>
        <p:blipFill>
          <a:blip r:embed="rId4"/>
          <a:stretch>
            <a:fillRect/>
          </a:stretch>
        </p:blipFill>
        <p:spPr>
          <a:xfrm>
            <a:off x="7862530" y="102977"/>
            <a:ext cx="1154662" cy="373695"/>
          </a:xfrm>
          <a:prstGeom prst="rect">
            <a:avLst/>
          </a:prstGeom>
        </p:spPr>
      </p:pic>
    </p:spTree>
    <p:extLst>
      <p:ext uri="{BB962C8B-B14F-4D97-AF65-F5344CB8AC3E}">
        <p14:creationId xmlns:p14="http://schemas.microsoft.com/office/powerpoint/2010/main" val="367787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randombar(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heel(1)">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randombar(horizontal)">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heel(1)">
                                      <p:cBhvr>
                                        <p:cTn id="27" dur="20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randombar(horizontal)">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heel(1)">
                                      <p:cBhvr>
                                        <p:cTn id="37" dur="20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2050"/>
                                        </p:tgtEl>
                                        <p:attrNameLst>
                                          <p:attrName>style.visibility</p:attrName>
                                        </p:attrNameLst>
                                      </p:cBhvr>
                                      <p:to>
                                        <p:strVal val="visible"/>
                                      </p:to>
                                    </p:set>
                                    <p:animEffect transition="in" filter="barn(inVertical)">
                                      <p:cBhvr>
                                        <p:cTn id="54" dur="500"/>
                                        <p:tgtEl>
                                          <p:spTgt spid="2050"/>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xit" presetSubtype="4" fill="hold" nodeType="clickEffect">
                                  <p:stCondLst>
                                    <p:cond delay="0"/>
                                  </p:stCondLst>
                                  <p:childTnLst>
                                    <p:animEffect transition="out" filter="wipe(down)">
                                      <p:cBhvr>
                                        <p:cTn id="58" dur="500"/>
                                        <p:tgtEl>
                                          <p:spTgt spid="2050"/>
                                        </p:tgtEl>
                                      </p:cBhvr>
                                    </p:animEffect>
                                    <p:set>
                                      <p:cBhvr>
                                        <p:cTn id="59" dur="1" fill="hold">
                                          <p:stCondLst>
                                            <p:cond delay="499"/>
                                          </p:stCondLst>
                                        </p:cTn>
                                        <p:tgtEl>
                                          <p:spTgt spid="2050"/>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31" presetClass="entr" presetSubtype="0" fill="hold" grpId="0" nodeType="click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 calcmode="lin" valueType="num">
                                      <p:cBhvr>
                                        <p:cTn id="66" dur="1000" fill="hold"/>
                                        <p:tgtEl>
                                          <p:spTgt spid="22"/>
                                        </p:tgtEl>
                                        <p:attrNameLst>
                                          <p:attrName>style.rotation</p:attrName>
                                        </p:attrNameLst>
                                      </p:cBhvr>
                                      <p:tavLst>
                                        <p:tav tm="0">
                                          <p:val>
                                            <p:fltVal val="90"/>
                                          </p:val>
                                        </p:tav>
                                        <p:tav tm="100000">
                                          <p:val>
                                            <p:fltVal val="0"/>
                                          </p:val>
                                        </p:tav>
                                      </p:tavLst>
                                    </p:anim>
                                    <p:animEffect transition="in" filter="fade">
                                      <p:cBhvr>
                                        <p:cTn id="67"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0" grpId="0" animBg="1"/>
      <p:bldP spid="11" grpId="0" animBg="1"/>
      <p:bldP spid="20" grpId="0" animBg="1"/>
      <p:bldP spid="2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图片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3644618" y="0"/>
            <a:ext cx="4968552" cy="584775"/>
          </a:xfrm>
          <a:prstGeom prst="rect">
            <a:avLst/>
          </a:prstGeom>
          <a:noFill/>
        </p:spPr>
        <p:txBody>
          <a:bodyPr wrap="square" rtlCol="0">
            <a:spAutoFit/>
          </a:bodyPr>
          <a:lstStyle/>
          <a:p>
            <a:r>
              <a:rPr lang="en-US" altLang="zh-CN" sz="3200" b="1" dirty="0" smtClean="0">
                <a:solidFill>
                  <a:schemeClr val="accent6">
                    <a:lumMod val="50000"/>
                  </a:schemeClr>
                </a:solidFill>
              </a:rPr>
              <a:t>Reading for language  </a:t>
            </a:r>
            <a:endParaRPr lang="zh-CN" altLang="en-US" sz="3200" b="1" dirty="0">
              <a:solidFill>
                <a:schemeClr val="accent6">
                  <a:lumMod val="50000"/>
                </a:schemeClr>
              </a:solidFill>
            </a:endParaRPr>
          </a:p>
        </p:txBody>
      </p:sp>
      <p:sp>
        <p:nvSpPr>
          <p:cNvPr id="4" name="矩形 3"/>
          <p:cNvSpPr/>
          <p:nvPr/>
        </p:nvSpPr>
        <p:spPr>
          <a:xfrm>
            <a:off x="86272" y="2004179"/>
            <a:ext cx="8827099" cy="3139321"/>
          </a:xfrm>
          <a:prstGeom prst="rect">
            <a:avLst/>
          </a:prstGeom>
        </p:spPr>
        <p:txBody>
          <a:bodyPr wrap="square">
            <a:spAutoFit/>
          </a:bodyPr>
          <a:lstStyle/>
          <a:p>
            <a:r>
              <a:rPr lang="zh-CN" altLang="zh-CN" dirty="0" smtClean="0">
                <a:solidFill>
                  <a:schemeClr val="bg1">
                    <a:lumMod val="65000"/>
                  </a:schemeClr>
                </a:solidFill>
                <a:latin typeface="Times New Roman" pitchFamily="18" charset="0"/>
                <a:cs typeface="Times New Roman" pitchFamily="18" charset="0"/>
              </a:rPr>
              <a:t>①</a:t>
            </a:r>
            <a:r>
              <a:rPr lang="en-US" altLang="zh-CN" dirty="0" smtClean="0">
                <a:solidFill>
                  <a:schemeClr val="bg1">
                    <a:lumMod val="65000"/>
                  </a:schemeClr>
                </a:solidFill>
                <a:latin typeface="Times New Roman" pitchFamily="18" charset="0"/>
                <a:cs typeface="Times New Roman" pitchFamily="18" charset="0"/>
              </a:rPr>
              <a:t>“I’m going to miss you so much, </a:t>
            </a:r>
            <a:r>
              <a:rPr lang="en-US" altLang="zh-CN" u="sng" dirty="0" smtClean="0">
                <a:solidFill>
                  <a:schemeClr val="bg1">
                    <a:lumMod val="65000"/>
                  </a:schemeClr>
                </a:solidFill>
                <a:latin typeface="Times New Roman" pitchFamily="18" charset="0"/>
                <a:cs typeface="Times New Roman" pitchFamily="18" charset="0"/>
              </a:rPr>
              <a:t>Poppy</a:t>
            </a:r>
            <a:r>
              <a:rPr lang="en-US" altLang="zh-CN" dirty="0" smtClean="0">
                <a:solidFill>
                  <a:schemeClr val="bg1">
                    <a:lumMod val="65000"/>
                  </a:schemeClr>
                </a:solidFill>
                <a:latin typeface="Times New Roman" pitchFamily="18" charset="0"/>
                <a:cs typeface="Times New Roman" pitchFamily="18" charset="0"/>
              </a:rPr>
              <a:t>,” said the tall, thin teenager. He bent down to hug his old friend goodbye. He stood up, hugged his </a:t>
            </a:r>
            <a:r>
              <a:rPr lang="en-US" altLang="zh-CN" u="sng" dirty="0" smtClean="0">
                <a:solidFill>
                  <a:schemeClr val="bg1">
                    <a:lumMod val="65000"/>
                  </a:schemeClr>
                </a:solidFill>
                <a:latin typeface="Times New Roman" pitchFamily="18" charset="0"/>
                <a:cs typeface="Times New Roman" pitchFamily="18" charset="0"/>
              </a:rPr>
              <a:t>parents</a:t>
            </a:r>
            <a:r>
              <a:rPr lang="en-US" altLang="zh-CN" dirty="0" smtClean="0">
                <a:solidFill>
                  <a:schemeClr val="bg1">
                    <a:lumMod val="65000"/>
                  </a:schemeClr>
                </a:solidFill>
                <a:latin typeface="Times New Roman" pitchFamily="18" charset="0"/>
                <a:cs typeface="Times New Roman" pitchFamily="18" charset="0"/>
              </a:rPr>
              <a:t>, and smiled, trying not to let his emotions (</a:t>
            </a:r>
            <a:r>
              <a:rPr lang="zh-CN" altLang="zh-CN" dirty="0" smtClean="0">
                <a:solidFill>
                  <a:schemeClr val="bg1">
                    <a:lumMod val="65000"/>
                  </a:schemeClr>
                </a:solidFill>
                <a:latin typeface="Times New Roman" pitchFamily="18" charset="0"/>
                <a:cs typeface="Times New Roman" pitchFamily="18" charset="0"/>
              </a:rPr>
              <a:t>情绪</a:t>
            </a:r>
            <a:r>
              <a:rPr lang="en-US" altLang="zh-CN" dirty="0" smtClean="0">
                <a:solidFill>
                  <a:schemeClr val="bg1">
                    <a:lumMod val="65000"/>
                  </a:schemeClr>
                </a:solidFill>
                <a:latin typeface="Times New Roman" pitchFamily="18" charset="0"/>
                <a:cs typeface="Times New Roman" pitchFamily="18" charset="0"/>
              </a:rPr>
              <a:t>) get the better of him.</a:t>
            </a:r>
            <a:endParaRPr lang="zh-CN" altLang="zh-CN" dirty="0" smtClean="0">
              <a:solidFill>
                <a:schemeClr val="bg1">
                  <a:lumMod val="65000"/>
                </a:schemeClr>
              </a:solidFill>
              <a:latin typeface="Times New Roman" pitchFamily="18" charset="0"/>
              <a:cs typeface="Times New Roman" pitchFamily="18" charset="0"/>
            </a:endParaRPr>
          </a:p>
          <a:p>
            <a:r>
              <a:rPr lang="zh-CN" altLang="zh-CN" dirty="0" smtClean="0">
                <a:solidFill>
                  <a:schemeClr val="bg1">
                    <a:lumMod val="65000"/>
                  </a:schemeClr>
                </a:solidFill>
                <a:latin typeface="Times New Roman" pitchFamily="18" charset="0"/>
                <a:cs typeface="Times New Roman" pitchFamily="18" charset="0"/>
              </a:rPr>
              <a:t>②</a:t>
            </a:r>
            <a:r>
              <a:rPr lang="en-US" altLang="zh-CN" dirty="0" smtClean="0">
                <a:solidFill>
                  <a:schemeClr val="bg1">
                    <a:lumMod val="65000"/>
                  </a:schemeClr>
                </a:solidFill>
                <a:latin typeface="Times New Roman" pitchFamily="18" charset="0"/>
                <a:cs typeface="Times New Roman" pitchFamily="18" charset="0"/>
              </a:rPr>
              <a:t>His parents were not quite able to keep theirs under control. They had driven their son several hours out of town to the </a:t>
            </a:r>
            <a:r>
              <a:rPr lang="en-US" altLang="zh-CN" u="sng" dirty="0" smtClean="0">
                <a:solidFill>
                  <a:schemeClr val="bg1">
                    <a:lumMod val="65000"/>
                  </a:schemeClr>
                </a:solidFill>
                <a:latin typeface="Times New Roman" pitchFamily="18" charset="0"/>
                <a:cs typeface="Times New Roman" pitchFamily="18" charset="0"/>
              </a:rPr>
              <a:t>university</a:t>
            </a:r>
            <a:r>
              <a:rPr lang="en-US" altLang="zh-CN" dirty="0" smtClean="0">
                <a:solidFill>
                  <a:schemeClr val="bg1">
                    <a:lumMod val="65000"/>
                  </a:schemeClr>
                </a:solidFill>
                <a:latin typeface="Times New Roman" pitchFamily="18" charset="0"/>
                <a:cs typeface="Times New Roman" pitchFamily="18" charset="0"/>
              </a:rPr>
              <a:t> where he would soon be living and studying. It was time to say goodbye for now at least. The family </a:t>
            </a:r>
            <a:r>
              <a:rPr lang="en-US" altLang="zh-CN" u="sng" dirty="0" smtClean="0">
                <a:solidFill>
                  <a:schemeClr val="bg1">
                    <a:lumMod val="65000"/>
                  </a:schemeClr>
                </a:solidFill>
                <a:latin typeface="Times New Roman" pitchFamily="18" charset="0"/>
                <a:cs typeface="Times New Roman" pitchFamily="18" charset="0"/>
              </a:rPr>
              <a:t>hugged</a:t>
            </a:r>
            <a:r>
              <a:rPr lang="en-US" altLang="zh-CN" dirty="0" smtClean="0">
                <a:solidFill>
                  <a:schemeClr val="bg1">
                    <a:lumMod val="65000"/>
                  </a:schemeClr>
                </a:solidFill>
                <a:latin typeface="Times New Roman" pitchFamily="18" charset="0"/>
                <a:cs typeface="Times New Roman" pitchFamily="18" charset="0"/>
              </a:rPr>
              <a:t> and smiled through misty eyes and then laughed.</a:t>
            </a:r>
            <a:endParaRPr lang="zh-CN" altLang="zh-CN" dirty="0" smtClean="0">
              <a:solidFill>
                <a:schemeClr val="bg1">
                  <a:lumMod val="65000"/>
                </a:schemeClr>
              </a:solidFill>
              <a:latin typeface="Times New Roman" pitchFamily="18" charset="0"/>
              <a:cs typeface="Times New Roman" pitchFamily="18" charset="0"/>
            </a:endParaRPr>
          </a:p>
          <a:p>
            <a:r>
              <a:rPr lang="zh-CN" altLang="zh-CN" dirty="0" smtClean="0">
                <a:solidFill>
                  <a:schemeClr val="bg1">
                    <a:lumMod val="65000"/>
                  </a:schemeClr>
                </a:solidFill>
                <a:latin typeface="Times New Roman" pitchFamily="18" charset="0"/>
                <a:cs typeface="Times New Roman" pitchFamily="18" charset="0"/>
              </a:rPr>
              <a:t>③</a:t>
            </a:r>
            <a:r>
              <a:rPr lang="en-US" altLang="zh-CN" dirty="0" smtClean="0">
                <a:solidFill>
                  <a:schemeClr val="bg1">
                    <a:lumMod val="65000"/>
                  </a:schemeClr>
                </a:solidFill>
                <a:latin typeface="Times New Roman" pitchFamily="18" charset="0"/>
                <a:cs typeface="Times New Roman" pitchFamily="18" charset="0"/>
              </a:rPr>
              <a:t>The </a:t>
            </a:r>
            <a:r>
              <a:rPr lang="en-US" altLang="zh-CN" u="sng" dirty="0" smtClean="0">
                <a:solidFill>
                  <a:schemeClr val="bg1">
                    <a:lumMod val="65000"/>
                  </a:schemeClr>
                </a:solidFill>
                <a:latin typeface="Times New Roman" pitchFamily="18" charset="0"/>
                <a:cs typeface="Times New Roman" pitchFamily="18" charset="0"/>
              </a:rPr>
              <a:t>boy</a:t>
            </a:r>
            <a:r>
              <a:rPr lang="en-US" altLang="zh-CN" dirty="0" smtClean="0">
                <a:solidFill>
                  <a:schemeClr val="bg1">
                    <a:lumMod val="65000"/>
                  </a:schemeClr>
                </a:solidFill>
                <a:latin typeface="Times New Roman" pitchFamily="18" charset="0"/>
                <a:cs typeface="Times New Roman" pitchFamily="18" charset="0"/>
              </a:rPr>
              <a:t> lifted the last bag onto his shoulder, and flashed a bright smile. “I guess this is it,” he said. “I’ll see you back home in a month, okay?” His parents nodded, and they </a:t>
            </a:r>
            <a:r>
              <a:rPr lang="en-US" altLang="zh-CN" u="sng" dirty="0" smtClean="0">
                <a:solidFill>
                  <a:schemeClr val="bg1">
                    <a:lumMod val="65000"/>
                  </a:schemeClr>
                </a:solidFill>
                <a:latin typeface="Times New Roman" pitchFamily="18" charset="0"/>
                <a:cs typeface="Times New Roman" pitchFamily="18" charset="0"/>
              </a:rPr>
              <a:t>watched</a:t>
            </a:r>
            <a:r>
              <a:rPr lang="en-US" altLang="zh-CN" dirty="0" smtClean="0">
                <a:solidFill>
                  <a:schemeClr val="bg1">
                    <a:lumMod val="65000"/>
                  </a:schemeClr>
                </a:solidFill>
                <a:latin typeface="Times New Roman" pitchFamily="18" charset="0"/>
                <a:cs typeface="Times New Roman" pitchFamily="18" charset="0"/>
              </a:rPr>
              <a:t> as he walked out of sight into the crowds of hundreds of students and parents. The boy’s mother turned to the </a:t>
            </a:r>
            <a:r>
              <a:rPr lang="en-US" altLang="zh-CN" u="sng" dirty="0" smtClean="0">
                <a:solidFill>
                  <a:schemeClr val="bg1">
                    <a:lumMod val="65000"/>
                  </a:schemeClr>
                </a:solidFill>
                <a:latin typeface="Times New Roman" pitchFamily="18" charset="0"/>
                <a:cs typeface="Times New Roman" pitchFamily="18" charset="0"/>
              </a:rPr>
              <a:t>dog</a:t>
            </a:r>
            <a:r>
              <a:rPr lang="en-US" altLang="zh-CN" dirty="0" smtClean="0">
                <a:solidFill>
                  <a:schemeClr val="bg1">
                    <a:lumMod val="65000"/>
                  </a:schemeClr>
                </a:solidFill>
                <a:latin typeface="Times New Roman" pitchFamily="18" charset="0"/>
                <a:cs typeface="Times New Roman" pitchFamily="18" charset="0"/>
              </a:rPr>
              <a:t>, “Okay, Poppy, time to go back home.”</a:t>
            </a:r>
            <a:endParaRPr lang="zh-CN" altLang="zh-CN" dirty="0" smtClean="0">
              <a:solidFill>
                <a:schemeClr val="bg1">
                  <a:lumMod val="65000"/>
                </a:schemeClr>
              </a:solidFill>
              <a:latin typeface="Times New Roman" pitchFamily="18" charset="0"/>
              <a:cs typeface="Times New Roman" pitchFamily="18" charset="0"/>
            </a:endParaRPr>
          </a:p>
        </p:txBody>
      </p:sp>
      <p:sp>
        <p:nvSpPr>
          <p:cNvPr id="7" name="上箭头标注 6"/>
          <p:cNvSpPr/>
          <p:nvPr/>
        </p:nvSpPr>
        <p:spPr>
          <a:xfrm>
            <a:off x="86272" y="1059582"/>
            <a:ext cx="8806208" cy="4032448"/>
          </a:xfrm>
          <a:prstGeom prst="upArrowCallout">
            <a:avLst>
              <a:gd name="adj1" fmla="val 26416"/>
              <a:gd name="adj2" fmla="val 24970"/>
              <a:gd name="adj3" fmla="val 19351"/>
              <a:gd name="adj4" fmla="val 7492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9"/>
          <p:cNvSpPr txBox="1"/>
          <p:nvPr/>
        </p:nvSpPr>
        <p:spPr>
          <a:xfrm>
            <a:off x="467544" y="1203598"/>
            <a:ext cx="8424936" cy="523220"/>
          </a:xfrm>
          <a:prstGeom prst="rect">
            <a:avLst/>
          </a:prstGeom>
          <a:noFill/>
        </p:spPr>
        <p:txBody>
          <a:bodyPr wrap="square" rtlCol="0">
            <a:spAutoFit/>
          </a:bodyPr>
          <a:lstStyle/>
          <a:p>
            <a:r>
              <a:rPr lang="en-US" altLang="zh-CN" sz="2800" b="1" dirty="0" smtClean="0">
                <a:solidFill>
                  <a:srgbClr val="0070C0"/>
                </a:solidFill>
                <a:latin typeface="Times New Roman" pitchFamily="18" charset="0"/>
                <a:cs typeface="Times New Roman" pitchFamily="18" charset="0"/>
              </a:rPr>
              <a:t>How do you know they felt sad at the boy’s departure?</a:t>
            </a:r>
            <a:endParaRPr lang="zh-CN" altLang="en-US" sz="2800" b="1" dirty="0">
              <a:solidFill>
                <a:srgbClr val="0070C0"/>
              </a:solidFill>
              <a:latin typeface="Times New Roman" pitchFamily="18" charset="0"/>
              <a:cs typeface="Times New Roman" pitchFamily="18" charset="0"/>
            </a:endParaRPr>
          </a:p>
        </p:txBody>
      </p:sp>
      <p:sp>
        <p:nvSpPr>
          <p:cNvPr id="11" name="矩形 10"/>
          <p:cNvSpPr/>
          <p:nvPr/>
        </p:nvSpPr>
        <p:spPr>
          <a:xfrm>
            <a:off x="79848" y="2004534"/>
            <a:ext cx="8884640" cy="3139321"/>
          </a:xfrm>
          <a:prstGeom prst="rect">
            <a:avLst/>
          </a:prstGeom>
        </p:spPr>
        <p:txBody>
          <a:bodyPr wrap="square">
            <a:spAutoFit/>
          </a:bodyPr>
          <a:lstStyle/>
          <a:p>
            <a:r>
              <a:rPr lang="zh-CN" altLang="zh-CN" dirty="0" smtClean="0">
                <a:solidFill>
                  <a:schemeClr val="tx1">
                    <a:lumMod val="65000"/>
                    <a:lumOff val="35000"/>
                  </a:schemeClr>
                </a:solidFill>
                <a:latin typeface="Times New Roman" pitchFamily="18" charset="0"/>
                <a:cs typeface="Times New Roman" pitchFamily="18" charset="0"/>
              </a:rPr>
              <a:t>①</a:t>
            </a:r>
            <a:r>
              <a:rPr lang="en-US" altLang="zh-CN" dirty="0" smtClean="0">
                <a:solidFill>
                  <a:schemeClr val="tx1">
                    <a:lumMod val="65000"/>
                    <a:lumOff val="35000"/>
                  </a:schemeClr>
                </a:solidFill>
                <a:latin typeface="Times New Roman" pitchFamily="18" charset="0"/>
                <a:cs typeface="Times New Roman" pitchFamily="18" charset="0"/>
              </a:rPr>
              <a:t>“I’m going to </a:t>
            </a:r>
            <a:r>
              <a:rPr lang="en-US" altLang="zh-CN" dirty="0" smtClean="0">
                <a:solidFill>
                  <a:srgbClr val="FF0000"/>
                </a:solidFill>
                <a:latin typeface="Times New Roman" pitchFamily="18" charset="0"/>
                <a:cs typeface="Times New Roman" pitchFamily="18" charset="0"/>
              </a:rPr>
              <a:t>miss</a:t>
            </a:r>
            <a:r>
              <a:rPr lang="en-US" altLang="zh-CN" dirty="0" smtClean="0">
                <a:solidFill>
                  <a:schemeClr val="bg1">
                    <a:lumMod val="65000"/>
                  </a:schemeClr>
                </a:solidFill>
                <a:latin typeface="Times New Roman" pitchFamily="18" charset="0"/>
                <a:cs typeface="Times New Roman" pitchFamily="18" charset="0"/>
              </a:rPr>
              <a:t> </a:t>
            </a:r>
            <a:r>
              <a:rPr lang="en-US" altLang="zh-CN" dirty="0" smtClean="0">
                <a:solidFill>
                  <a:schemeClr val="tx1">
                    <a:lumMod val="65000"/>
                    <a:lumOff val="35000"/>
                  </a:schemeClr>
                </a:solidFill>
                <a:latin typeface="Times New Roman" pitchFamily="18" charset="0"/>
                <a:cs typeface="Times New Roman" pitchFamily="18" charset="0"/>
              </a:rPr>
              <a:t>you so much, </a:t>
            </a:r>
            <a:r>
              <a:rPr lang="en-US" altLang="zh-CN" u="sng" dirty="0" smtClean="0">
                <a:solidFill>
                  <a:schemeClr val="tx1">
                    <a:lumMod val="65000"/>
                    <a:lumOff val="35000"/>
                  </a:schemeClr>
                </a:solidFill>
                <a:latin typeface="Times New Roman" pitchFamily="18" charset="0"/>
                <a:cs typeface="Times New Roman" pitchFamily="18" charset="0"/>
              </a:rPr>
              <a:t>Poppy</a:t>
            </a:r>
            <a:r>
              <a:rPr lang="en-US" altLang="zh-CN" dirty="0" smtClean="0">
                <a:solidFill>
                  <a:schemeClr val="tx1">
                    <a:lumMod val="65000"/>
                    <a:lumOff val="35000"/>
                  </a:schemeClr>
                </a:solidFill>
                <a:latin typeface="Times New Roman" pitchFamily="18" charset="0"/>
                <a:cs typeface="Times New Roman" pitchFamily="18" charset="0"/>
              </a:rPr>
              <a:t>,” said the tall, thin teenager. He </a:t>
            </a:r>
            <a:r>
              <a:rPr lang="en-US" altLang="zh-CN" dirty="0" smtClean="0">
                <a:solidFill>
                  <a:srgbClr val="FF0000"/>
                </a:solidFill>
                <a:latin typeface="Times New Roman" pitchFamily="18" charset="0"/>
                <a:cs typeface="Times New Roman" pitchFamily="18" charset="0"/>
              </a:rPr>
              <a:t>bent down to hug </a:t>
            </a:r>
            <a:r>
              <a:rPr lang="en-US" altLang="zh-CN" dirty="0" smtClean="0">
                <a:solidFill>
                  <a:schemeClr val="tx1">
                    <a:lumMod val="65000"/>
                    <a:lumOff val="35000"/>
                  </a:schemeClr>
                </a:solidFill>
                <a:latin typeface="Times New Roman" pitchFamily="18" charset="0"/>
                <a:cs typeface="Times New Roman" pitchFamily="18" charset="0"/>
              </a:rPr>
              <a:t>his old friend goodbye. He stood up, </a:t>
            </a:r>
            <a:r>
              <a:rPr lang="en-US" altLang="zh-CN" dirty="0" smtClean="0">
                <a:solidFill>
                  <a:srgbClr val="FF0000"/>
                </a:solidFill>
                <a:latin typeface="Times New Roman" pitchFamily="18" charset="0"/>
                <a:cs typeface="Times New Roman" pitchFamily="18" charset="0"/>
              </a:rPr>
              <a:t>hugged</a:t>
            </a:r>
            <a:r>
              <a:rPr lang="en-US" altLang="zh-CN" dirty="0" smtClean="0">
                <a:solidFill>
                  <a:schemeClr val="bg1">
                    <a:lumMod val="65000"/>
                  </a:schemeClr>
                </a:solidFill>
                <a:latin typeface="Times New Roman" pitchFamily="18" charset="0"/>
                <a:cs typeface="Times New Roman" pitchFamily="18" charset="0"/>
              </a:rPr>
              <a:t> </a:t>
            </a:r>
            <a:r>
              <a:rPr lang="en-US" altLang="zh-CN" dirty="0" smtClean="0">
                <a:solidFill>
                  <a:schemeClr val="tx1">
                    <a:lumMod val="65000"/>
                    <a:lumOff val="35000"/>
                  </a:schemeClr>
                </a:solidFill>
                <a:latin typeface="Times New Roman" pitchFamily="18" charset="0"/>
                <a:cs typeface="Times New Roman" pitchFamily="18" charset="0"/>
              </a:rPr>
              <a:t>his </a:t>
            </a:r>
            <a:r>
              <a:rPr lang="en-US" altLang="zh-CN" u="sng" dirty="0" smtClean="0">
                <a:solidFill>
                  <a:schemeClr val="tx1">
                    <a:lumMod val="65000"/>
                    <a:lumOff val="35000"/>
                  </a:schemeClr>
                </a:solidFill>
                <a:latin typeface="Times New Roman" pitchFamily="18" charset="0"/>
                <a:cs typeface="Times New Roman" pitchFamily="18" charset="0"/>
              </a:rPr>
              <a:t>parents</a:t>
            </a:r>
            <a:r>
              <a:rPr lang="en-US" altLang="zh-CN" dirty="0" smtClean="0">
                <a:solidFill>
                  <a:schemeClr val="tx1">
                    <a:lumMod val="65000"/>
                    <a:lumOff val="35000"/>
                  </a:schemeClr>
                </a:solidFill>
                <a:latin typeface="Times New Roman" pitchFamily="18" charset="0"/>
                <a:cs typeface="Times New Roman" pitchFamily="18" charset="0"/>
              </a:rPr>
              <a:t>, and smiled, </a:t>
            </a:r>
            <a:r>
              <a:rPr lang="en-US" altLang="zh-CN" dirty="0" smtClean="0">
                <a:solidFill>
                  <a:srgbClr val="FF0000"/>
                </a:solidFill>
                <a:latin typeface="Times New Roman" pitchFamily="18" charset="0"/>
                <a:cs typeface="Times New Roman" pitchFamily="18" charset="0"/>
              </a:rPr>
              <a:t>trying not to let his emotions (</a:t>
            </a:r>
            <a:r>
              <a:rPr lang="zh-CN" altLang="zh-CN" dirty="0" smtClean="0">
                <a:solidFill>
                  <a:srgbClr val="FF0000"/>
                </a:solidFill>
                <a:latin typeface="Times New Roman" pitchFamily="18" charset="0"/>
                <a:cs typeface="Times New Roman" pitchFamily="18" charset="0"/>
              </a:rPr>
              <a:t>情绪</a:t>
            </a:r>
            <a:r>
              <a:rPr lang="en-US" altLang="zh-CN" dirty="0" smtClean="0">
                <a:solidFill>
                  <a:srgbClr val="FF0000"/>
                </a:solidFill>
                <a:latin typeface="Times New Roman" pitchFamily="18" charset="0"/>
                <a:cs typeface="Times New Roman" pitchFamily="18" charset="0"/>
              </a:rPr>
              <a:t>) get the better of him</a:t>
            </a:r>
            <a:r>
              <a:rPr lang="en-US" altLang="zh-CN" dirty="0" smtClean="0">
                <a:solidFill>
                  <a:schemeClr val="bg1">
                    <a:lumMod val="65000"/>
                  </a:schemeClr>
                </a:solidFill>
                <a:latin typeface="Times New Roman" pitchFamily="18" charset="0"/>
                <a:cs typeface="Times New Roman" pitchFamily="18" charset="0"/>
              </a:rPr>
              <a:t>.</a:t>
            </a:r>
            <a:endParaRPr lang="zh-CN" altLang="zh-CN" dirty="0" smtClean="0">
              <a:solidFill>
                <a:schemeClr val="bg1">
                  <a:lumMod val="65000"/>
                </a:schemeClr>
              </a:solidFill>
              <a:latin typeface="Times New Roman" pitchFamily="18" charset="0"/>
              <a:cs typeface="Times New Roman" pitchFamily="18" charset="0"/>
            </a:endParaRPr>
          </a:p>
          <a:p>
            <a:r>
              <a:rPr lang="zh-CN" altLang="zh-CN" dirty="0" smtClean="0">
                <a:solidFill>
                  <a:schemeClr val="tx1">
                    <a:lumMod val="65000"/>
                    <a:lumOff val="35000"/>
                  </a:schemeClr>
                </a:solidFill>
                <a:latin typeface="Times New Roman" pitchFamily="18" charset="0"/>
                <a:cs typeface="Times New Roman" pitchFamily="18" charset="0"/>
              </a:rPr>
              <a:t>②</a:t>
            </a:r>
            <a:r>
              <a:rPr lang="en-US" altLang="zh-CN" dirty="0" smtClean="0">
                <a:solidFill>
                  <a:schemeClr val="tx1">
                    <a:lumMod val="65000"/>
                    <a:lumOff val="35000"/>
                  </a:schemeClr>
                </a:solidFill>
                <a:latin typeface="Times New Roman" pitchFamily="18" charset="0"/>
                <a:cs typeface="Times New Roman" pitchFamily="18" charset="0"/>
              </a:rPr>
              <a:t>His parents </a:t>
            </a:r>
            <a:r>
              <a:rPr lang="en-US" altLang="zh-CN" dirty="0" smtClean="0">
                <a:solidFill>
                  <a:srgbClr val="FF0000"/>
                </a:solidFill>
                <a:latin typeface="Times New Roman" pitchFamily="18" charset="0"/>
                <a:cs typeface="Times New Roman" pitchFamily="18" charset="0"/>
              </a:rPr>
              <a:t>were not quite able to keep theirs under control</a:t>
            </a:r>
            <a:r>
              <a:rPr lang="en-US" altLang="zh-CN" dirty="0" smtClean="0">
                <a:solidFill>
                  <a:schemeClr val="tx1">
                    <a:lumMod val="65000"/>
                    <a:lumOff val="35000"/>
                  </a:schemeClr>
                </a:solidFill>
                <a:latin typeface="Times New Roman" pitchFamily="18" charset="0"/>
                <a:cs typeface="Times New Roman" pitchFamily="18" charset="0"/>
              </a:rPr>
              <a:t>. They had </a:t>
            </a:r>
            <a:r>
              <a:rPr lang="en-US" altLang="zh-CN" dirty="0" smtClean="0">
                <a:solidFill>
                  <a:srgbClr val="FF0000"/>
                </a:solidFill>
                <a:latin typeface="Times New Roman" pitchFamily="18" charset="0"/>
                <a:cs typeface="Times New Roman" pitchFamily="18" charset="0"/>
              </a:rPr>
              <a:t>driven their son several hours</a:t>
            </a:r>
            <a:r>
              <a:rPr lang="en-US" altLang="zh-CN" dirty="0" smtClean="0">
                <a:solidFill>
                  <a:schemeClr val="bg1">
                    <a:lumMod val="65000"/>
                  </a:schemeClr>
                </a:solidFill>
                <a:latin typeface="Times New Roman" pitchFamily="18" charset="0"/>
                <a:cs typeface="Times New Roman" pitchFamily="18" charset="0"/>
              </a:rPr>
              <a:t> </a:t>
            </a:r>
            <a:r>
              <a:rPr lang="en-US" altLang="zh-CN" dirty="0" smtClean="0">
                <a:solidFill>
                  <a:schemeClr val="tx1">
                    <a:lumMod val="65000"/>
                    <a:lumOff val="35000"/>
                  </a:schemeClr>
                </a:solidFill>
                <a:latin typeface="Times New Roman" pitchFamily="18" charset="0"/>
                <a:cs typeface="Times New Roman" pitchFamily="18" charset="0"/>
              </a:rPr>
              <a:t>out of town to the </a:t>
            </a:r>
            <a:r>
              <a:rPr lang="en-US" altLang="zh-CN" u="sng" dirty="0" smtClean="0">
                <a:solidFill>
                  <a:schemeClr val="tx1">
                    <a:lumMod val="65000"/>
                    <a:lumOff val="35000"/>
                  </a:schemeClr>
                </a:solidFill>
                <a:latin typeface="Times New Roman" pitchFamily="18" charset="0"/>
                <a:cs typeface="Times New Roman" pitchFamily="18" charset="0"/>
              </a:rPr>
              <a:t>university</a:t>
            </a:r>
            <a:r>
              <a:rPr lang="en-US" altLang="zh-CN" dirty="0" smtClean="0">
                <a:solidFill>
                  <a:schemeClr val="tx1">
                    <a:lumMod val="65000"/>
                    <a:lumOff val="35000"/>
                  </a:schemeClr>
                </a:solidFill>
                <a:latin typeface="Times New Roman" pitchFamily="18" charset="0"/>
                <a:cs typeface="Times New Roman" pitchFamily="18" charset="0"/>
              </a:rPr>
              <a:t> where he would soon be living and studying. It was time to say goodbye for now at least. The family </a:t>
            </a:r>
            <a:r>
              <a:rPr lang="en-US" altLang="zh-CN" u="sng" dirty="0" smtClean="0">
                <a:solidFill>
                  <a:srgbClr val="FF0000"/>
                </a:solidFill>
                <a:latin typeface="Times New Roman" pitchFamily="18" charset="0"/>
                <a:cs typeface="Times New Roman" pitchFamily="18" charset="0"/>
              </a:rPr>
              <a:t>hugged</a:t>
            </a:r>
            <a:r>
              <a:rPr lang="en-US" altLang="zh-CN" dirty="0" smtClean="0">
                <a:solidFill>
                  <a:schemeClr val="bg1">
                    <a:lumMod val="65000"/>
                  </a:schemeClr>
                </a:solidFill>
                <a:latin typeface="Times New Roman" pitchFamily="18" charset="0"/>
                <a:cs typeface="Times New Roman" pitchFamily="18" charset="0"/>
              </a:rPr>
              <a:t> </a:t>
            </a:r>
            <a:r>
              <a:rPr lang="en-US" altLang="zh-CN" dirty="0" smtClean="0">
                <a:solidFill>
                  <a:schemeClr val="tx1">
                    <a:lumMod val="65000"/>
                    <a:lumOff val="35000"/>
                  </a:schemeClr>
                </a:solidFill>
                <a:latin typeface="Times New Roman" pitchFamily="18" charset="0"/>
                <a:cs typeface="Times New Roman" pitchFamily="18" charset="0"/>
              </a:rPr>
              <a:t>and</a:t>
            </a:r>
            <a:r>
              <a:rPr lang="en-US" altLang="zh-CN" dirty="0" smtClean="0">
                <a:solidFill>
                  <a:schemeClr val="bg1">
                    <a:lumMod val="65000"/>
                  </a:schemeClr>
                </a:solidFill>
                <a:latin typeface="Times New Roman" pitchFamily="18" charset="0"/>
                <a:cs typeface="Times New Roman" pitchFamily="18" charset="0"/>
              </a:rPr>
              <a:t> </a:t>
            </a:r>
            <a:r>
              <a:rPr lang="en-US" altLang="zh-CN" dirty="0" smtClean="0">
                <a:solidFill>
                  <a:srgbClr val="FF0000"/>
                </a:solidFill>
                <a:latin typeface="Times New Roman" pitchFamily="18" charset="0"/>
                <a:cs typeface="Times New Roman" pitchFamily="18" charset="0"/>
              </a:rPr>
              <a:t>smiled through misty eyes </a:t>
            </a:r>
            <a:r>
              <a:rPr lang="en-US" altLang="zh-CN" dirty="0" smtClean="0">
                <a:solidFill>
                  <a:schemeClr val="tx1">
                    <a:lumMod val="65000"/>
                    <a:lumOff val="35000"/>
                  </a:schemeClr>
                </a:solidFill>
                <a:latin typeface="Times New Roman" pitchFamily="18" charset="0"/>
                <a:cs typeface="Times New Roman" pitchFamily="18" charset="0"/>
              </a:rPr>
              <a:t>and then laughed.</a:t>
            </a:r>
            <a:endParaRPr lang="zh-CN" altLang="zh-CN" dirty="0" smtClean="0">
              <a:solidFill>
                <a:schemeClr val="tx1">
                  <a:lumMod val="65000"/>
                  <a:lumOff val="35000"/>
                </a:schemeClr>
              </a:solidFill>
              <a:latin typeface="Times New Roman" pitchFamily="18" charset="0"/>
              <a:cs typeface="Times New Roman" pitchFamily="18" charset="0"/>
            </a:endParaRPr>
          </a:p>
          <a:p>
            <a:r>
              <a:rPr lang="zh-CN" altLang="zh-CN" dirty="0" smtClean="0">
                <a:solidFill>
                  <a:schemeClr val="tx1">
                    <a:lumMod val="65000"/>
                    <a:lumOff val="35000"/>
                  </a:schemeClr>
                </a:solidFill>
                <a:latin typeface="Times New Roman" pitchFamily="18" charset="0"/>
                <a:cs typeface="Times New Roman" pitchFamily="18" charset="0"/>
              </a:rPr>
              <a:t>③</a:t>
            </a:r>
            <a:r>
              <a:rPr lang="en-US" altLang="zh-CN" dirty="0" smtClean="0">
                <a:solidFill>
                  <a:schemeClr val="tx1">
                    <a:lumMod val="65000"/>
                    <a:lumOff val="35000"/>
                  </a:schemeClr>
                </a:solidFill>
                <a:latin typeface="Times New Roman" pitchFamily="18" charset="0"/>
                <a:cs typeface="Times New Roman" pitchFamily="18" charset="0"/>
              </a:rPr>
              <a:t>The </a:t>
            </a:r>
            <a:r>
              <a:rPr lang="en-US" altLang="zh-CN" u="sng" dirty="0" smtClean="0">
                <a:solidFill>
                  <a:schemeClr val="tx1">
                    <a:lumMod val="65000"/>
                    <a:lumOff val="35000"/>
                  </a:schemeClr>
                </a:solidFill>
                <a:latin typeface="Times New Roman" pitchFamily="18" charset="0"/>
                <a:cs typeface="Times New Roman" pitchFamily="18" charset="0"/>
              </a:rPr>
              <a:t>boy</a:t>
            </a:r>
            <a:r>
              <a:rPr lang="en-US" altLang="zh-CN" dirty="0" smtClean="0">
                <a:solidFill>
                  <a:schemeClr val="tx1">
                    <a:lumMod val="65000"/>
                    <a:lumOff val="35000"/>
                  </a:schemeClr>
                </a:solidFill>
                <a:latin typeface="Times New Roman" pitchFamily="18" charset="0"/>
                <a:cs typeface="Times New Roman" pitchFamily="18" charset="0"/>
              </a:rPr>
              <a:t> lifted the last bag onto his shoulder, and flashed a bright smile. “I guess this is it,” he said. “I’ll see you back home in a month, okay?” His parents nodded, and they </a:t>
            </a:r>
            <a:r>
              <a:rPr lang="en-US" altLang="zh-CN" u="sng" dirty="0" smtClean="0">
                <a:solidFill>
                  <a:srgbClr val="FF0000"/>
                </a:solidFill>
                <a:latin typeface="Times New Roman" pitchFamily="18" charset="0"/>
                <a:cs typeface="Times New Roman" pitchFamily="18" charset="0"/>
              </a:rPr>
              <a:t>watched</a:t>
            </a:r>
            <a:r>
              <a:rPr lang="en-US" altLang="zh-CN" dirty="0" smtClean="0">
                <a:solidFill>
                  <a:srgbClr val="FF0000"/>
                </a:solidFill>
                <a:latin typeface="Times New Roman" pitchFamily="18" charset="0"/>
                <a:cs typeface="Times New Roman" pitchFamily="18" charset="0"/>
              </a:rPr>
              <a:t> as he walked out of sight</a:t>
            </a:r>
            <a:r>
              <a:rPr lang="en-US" altLang="zh-CN" dirty="0" smtClean="0">
                <a:solidFill>
                  <a:schemeClr val="bg1">
                    <a:lumMod val="65000"/>
                  </a:schemeClr>
                </a:solidFill>
                <a:latin typeface="Times New Roman" pitchFamily="18" charset="0"/>
                <a:cs typeface="Times New Roman" pitchFamily="18" charset="0"/>
              </a:rPr>
              <a:t> </a:t>
            </a:r>
            <a:r>
              <a:rPr lang="en-US" altLang="zh-CN" dirty="0" smtClean="0">
                <a:solidFill>
                  <a:schemeClr val="tx1">
                    <a:lumMod val="65000"/>
                    <a:lumOff val="35000"/>
                  </a:schemeClr>
                </a:solidFill>
                <a:latin typeface="Times New Roman" pitchFamily="18" charset="0"/>
                <a:cs typeface="Times New Roman" pitchFamily="18" charset="0"/>
              </a:rPr>
              <a:t>into the crowds of hundreds of students and parents. The boy’s mother turned to the </a:t>
            </a:r>
            <a:r>
              <a:rPr lang="en-US" altLang="zh-CN" u="sng" dirty="0" smtClean="0">
                <a:solidFill>
                  <a:schemeClr val="tx1">
                    <a:lumMod val="65000"/>
                    <a:lumOff val="35000"/>
                  </a:schemeClr>
                </a:solidFill>
                <a:latin typeface="Times New Roman" pitchFamily="18" charset="0"/>
                <a:cs typeface="Times New Roman" pitchFamily="18" charset="0"/>
              </a:rPr>
              <a:t>dog</a:t>
            </a:r>
            <a:r>
              <a:rPr lang="en-US" altLang="zh-CN" dirty="0" smtClean="0">
                <a:solidFill>
                  <a:schemeClr val="tx1">
                    <a:lumMod val="65000"/>
                    <a:lumOff val="35000"/>
                  </a:schemeClr>
                </a:solidFill>
                <a:latin typeface="Times New Roman" pitchFamily="18" charset="0"/>
                <a:cs typeface="Times New Roman" pitchFamily="18" charset="0"/>
              </a:rPr>
              <a:t>, “Okay, Poppy, </a:t>
            </a:r>
            <a:r>
              <a:rPr lang="en-US" altLang="zh-CN" dirty="0" smtClean="0">
                <a:solidFill>
                  <a:srgbClr val="FF0000"/>
                </a:solidFill>
                <a:latin typeface="Times New Roman" pitchFamily="18" charset="0"/>
                <a:cs typeface="Times New Roman" pitchFamily="18" charset="0"/>
              </a:rPr>
              <a:t>time to go back home</a:t>
            </a:r>
            <a:r>
              <a:rPr lang="en-US" altLang="zh-CN" dirty="0" smtClean="0">
                <a:solidFill>
                  <a:schemeClr val="tx1">
                    <a:lumMod val="65000"/>
                    <a:lumOff val="35000"/>
                  </a:schemeClr>
                </a:solidFill>
                <a:latin typeface="Times New Roman" pitchFamily="18" charset="0"/>
                <a:cs typeface="Times New Roman" pitchFamily="18" charset="0"/>
              </a:rPr>
              <a:t>.”</a:t>
            </a:r>
            <a:endParaRPr lang="zh-CN" altLang="zh-CN" dirty="0" smtClean="0">
              <a:solidFill>
                <a:schemeClr val="tx1">
                  <a:lumMod val="65000"/>
                  <a:lumOff val="35000"/>
                </a:schemeClr>
              </a:solidFill>
              <a:latin typeface="Times New Roman" pitchFamily="18" charset="0"/>
              <a:cs typeface="Times New Roman" pitchFamily="18" charset="0"/>
            </a:endParaRPr>
          </a:p>
        </p:txBody>
      </p:sp>
      <p:sp>
        <p:nvSpPr>
          <p:cNvPr id="14" name="TextBox 13"/>
          <p:cNvSpPr txBox="1"/>
          <p:nvPr/>
        </p:nvSpPr>
        <p:spPr>
          <a:xfrm>
            <a:off x="3744416" y="633798"/>
            <a:ext cx="5220072" cy="523220"/>
          </a:xfrm>
          <a:prstGeom prst="rect">
            <a:avLst/>
          </a:prstGeom>
          <a:noFill/>
        </p:spPr>
        <p:txBody>
          <a:bodyPr wrap="square" rtlCol="0">
            <a:spAutoFit/>
          </a:bodyPr>
          <a:lstStyle/>
          <a:p>
            <a:r>
              <a:rPr lang="en-US" altLang="zh-CN" sz="2800" b="1" dirty="0" smtClean="0">
                <a:solidFill>
                  <a:srgbClr val="0000FF"/>
                </a:solidFill>
                <a:latin typeface="Times New Roman" pitchFamily="18" charset="0"/>
                <a:cs typeface="Times New Roman" pitchFamily="18" charset="0"/>
              </a:rPr>
              <a:t>unwilling/reluctant to separate</a:t>
            </a:r>
            <a:endParaRPr lang="zh-CN" altLang="en-US" sz="2800" b="1" dirty="0">
              <a:solidFill>
                <a:srgbClr val="0000FF"/>
              </a:solidFill>
              <a:latin typeface="Times New Roman" pitchFamily="18" charset="0"/>
              <a:cs typeface="Times New Roman" pitchFamily="18" charset="0"/>
            </a:endParaRPr>
          </a:p>
        </p:txBody>
      </p:sp>
      <p:sp>
        <p:nvSpPr>
          <p:cNvPr id="16" name="TextBox 15"/>
          <p:cNvSpPr txBox="1"/>
          <p:nvPr/>
        </p:nvSpPr>
        <p:spPr>
          <a:xfrm>
            <a:off x="173830" y="622208"/>
            <a:ext cx="3030018" cy="1015663"/>
          </a:xfrm>
          <a:prstGeom prst="rect">
            <a:avLst/>
          </a:prstGeom>
          <a:solidFill>
            <a:schemeClr val="accent2">
              <a:lumMod val="20000"/>
              <a:lumOff val="80000"/>
            </a:schemeClr>
          </a:solidFill>
        </p:spPr>
        <p:txBody>
          <a:bodyPr wrap="square" rtlCol="0">
            <a:spAutoFit/>
          </a:bodyPr>
          <a:lstStyle/>
          <a:p>
            <a:r>
              <a:rPr lang="en-US" altLang="zh-CN" sz="2000" b="1" dirty="0" smtClean="0">
                <a:solidFill>
                  <a:srgbClr val="C00000"/>
                </a:solidFill>
              </a:rPr>
              <a:t>Tip1:</a:t>
            </a:r>
            <a:r>
              <a:rPr lang="en-US" altLang="zh-CN" sz="2000" b="1" dirty="0" smtClean="0"/>
              <a:t> Show a vivid scene of departure through subtle description of action.</a:t>
            </a:r>
            <a:endParaRPr lang="zh-CN" altLang="en-US" sz="2000" b="1" dirty="0"/>
          </a:p>
        </p:txBody>
      </p:sp>
      <p:pic>
        <p:nvPicPr>
          <p:cNvPr id="17" name="图片 16"/>
          <p:cNvPicPr>
            <a:picLocks noChangeAspect="1"/>
          </p:cNvPicPr>
          <p:nvPr/>
        </p:nvPicPr>
        <p:blipFill>
          <a:blip r:embed="rId3" cstate="print">
            <a:clrChange>
              <a:clrFrom>
                <a:srgbClr val="F6F6F6">
                  <a:alpha val="100000"/>
                </a:srgbClr>
              </a:clrFrom>
              <a:clrTo>
                <a:srgbClr val="F6F6F6">
                  <a:alpha val="100000"/>
                  <a:alpha val="0"/>
                </a:srgbClr>
              </a:clrTo>
            </a:clrChange>
          </a:blip>
          <a:stretch>
            <a:fillRect/>
          </a:stretch>
        </p:blipFill>
        <p:spPr>
          <a:xfrm rot="10800000">
            <a:off x="3174372" y="709701"/>
            <a:ext cx="749556" cy="459754"/>
          </a:xfrm>
          <a:prstGeom prst="rect">
            <a:avLst/>
          </a:prstGeom>
        </p:spPr>
      </p:pic>
      <p:pic>
        <p:nvPicPr>
          <p:cNvPr id="12" name="图片 11" descr="水印"/>
          <p:cNvPicPr>
            <a:picLocks noChangeAspect="1"/>
          </p:cNvPicPr>
          <p:nvPr/>
        </p:nvPicPr>
        <p:blipFill>
          <a:blip r:embed="rId4"/>
          <a:stretch>
            <a:fillRect/>
          </a:stretch>
        </p:blipFill>
        <p:spPr>
          <a:xfrm>
            <a:off x="7862530" y="102977"/>
            <a:ext cx="1154662" cy="373695"/>
          </a:xfrm>
          <a:prstGeom prst="rect">
            <a:avLst/>
          </a:prstGeom>
        </p:spPr>
      </p:pic>
    </p:spTree>
    <p:extLst>
      <p:ext uri="{BB962C8B-B14F-4D97-AF65-F5344CB8AC3E}">
        <p14:creationId xmlns:p14="http://schemas.microsoft.com/office/powerpoint/2010/main" val="1338426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randombar(horizontal)">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barn(inVertical)">
                                      <p:cBhvr>
                                        <p:cTn id="3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P spid="11" grpId="0"/>
      <p:bldP spid="14" grpId="0"/>
      <p:bldP spid="16"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1000</TotalTime>
  <Words>2462</Words>
  <Application>Microsoft Office PowerPoint</Application>
  <PresentationFormat>全屏显示(16:9)</PresentationFormat>
  <Paragraphs>174</Paragraphs>
  <Slides>17</Slides>
  <Notes>1</Notes>
  <HiddenSlides>0</HiddenSlides>
  <MMClips>1</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17</vt:i4>
      </vt:variant>
    </vt:vector>
  </HeadingPairs>
  <TitlesOfParts>
    <vt:vector size="28" baseType="lpstr">
      <vt:lpstr>HelveticaNeue</vt:lpstr>
      <vt:lpstr>Swis721 Ex BT</vt:lpstr>
      <vt:lpstr>华文新魏</vt:lpstr>
      <vt:lpstr>楷体</vt:lpstr>
      <vt:lpstr>宋体</vt:lpstr>
      <vt:lpstr>Arial</vt:lpstr>
      <vt:lpstr>Arial Rounded MT Bold</vt:lpstr>
      <vt:lpstr>Calibri</vt:lpstr>
      <vt:lpstr>Times New Roman</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dc:creator>
  <cp:lastModifiedBy>陈 顺坤</cp:lastModifiedBy>
  <cp:revision>275</cp:revision>
  <dcterms:created xsi:type="dcterms:W3CDTF">2020-01-10T03:30:44Z</dcterms:created>
  <dcterms:modified xsi:type="dcterms:W3CDTF">2020-01-12T13:23:50Z</dcterms:modified>
</cp:coreProperties>
</file>