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304" r:id="rId3"/>
    <p:sldId id="280" r:id="rId4"/>
    <p:sldId id="256" r:id="rId5"/>
    <p:sldId id="257" r:id="rId6"/>
    <p:sldId id="258" r:id="rId8"/>
    <p:sldId id="259" r:id="rId9"/>
    <p:sldId id="260" r:id="rId10"/>
    <p:sldId id="261" r:id="rId11"/>
    <p:sldId id="262" r:id="rId12"/>
    <p:sldId id="268" r:id="rId13"/>
    <p:sldId id="263" r:id="rId14"/>
    <p:sldId id="264" r:id="rId15"/>
    <p:sldId id="269" r:id="rId16"/>
    <p:sldId id="265" r:id="rId17"/>
    <p:sldId id="266" r:id="rId18"/>
    <p:sldId id="267" r:id="rId19"/>
    <p:sldId id="270" r:id="rId20"/>
    <p:sldId id="271" r:id="rId21"/>
    <p:sldId id="272" r:id="rId22"/>
    <p:sldId id="273" r:id="rId23"/>
    <p:sldId id="274" r:id="rId24"/>
    <p:sldId id="275" r:id="rId25"/>
    <p:sldId id="277" r:id="rId26"/>
    <p:sldId id="276" r:id="rId27"/>
    <p:sldId id="278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  <a:srgbClr val="FF33CC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C996D-8593-477B-B73B-BD0E8A25DB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EA31A-067A-41C6-9D3F-9524382D61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EA31A-067A-41C6-9D3F-9524382D61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EA31A-067A-41C6-9D3F-9524382D61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4" descr="图片包含 物体, 室内, 天空, 浅色&#10;&#10;描述已自动生成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05" y="87313"/>
            <a:ext cx="1014413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1" Type="http://schemas.openxmlformats.org/officeDocument/2006/relationships/hyperlink" Target="&#27494;&#27721;&#32954;&#28814;&#33521;&#25991;&#31185;&#26222;.mp4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4.jpeg"/><Relationship Id="rId1" Type="http://schemas.openxmlformats.org/officeDocument/2006/relationships/hyperlink" Target="&#35885;&#24503;&#36187;.mp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1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hyperlink" Target="MV&#12298;&#27494;&#27721;&#21152;&#27833;&#12299;_&#39640;&#28165;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hyperlink" Target="0001.&#20170;&#26085;&#22836;&#26465;-&#20174;&#34649;&#34656;&#21040;&#38750;&#27954;&#22467;&#21338;&#25289;&#30149;&#27602;&#30340;&#21551;&#31034;%20-%20&#35199;&#29916;&#35270;&#39057;.mp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3298850" y="2897908"/>
            <a:ext cx="1446610" cy="141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zh-CN" altLang="en-US" sz="955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955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defTabSz="685800">
              <a:spcBef>
                <a:spcPct val="0"/>
              </a:spcBef>
              <a:buNone/>
              <a:defRPr/>
            </a:pPr>
            <a:endParaRPr lang="en-US" altLang="zh-CN" sz="955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defTabSz="685800">
              <a:spcBef>
                <a:spcPct val="0"/>
              </a:spcBef>
              <a:buNone/>
              <a:defRPr/>
            </a:pPr>
            <a:r>
              <a:rPr lang="zh-CN" altLang="en-US" sz="955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955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defTabSz="685800">
              <a:spcBef>
                <a:spcPct val="0"/>
              </a:spcBef>
              <a:buNone/>
              <a:defRPr/>
            </a:pPr>
            <a:r>
              <a:rPr lang="zh-CN" altLang="en-US" sz="955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955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727" y="3209330"/>
            <a:ext cx="777553" cy="77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4784303" y="2897909"/>
            <a:ext cx="1234307" cy="53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zh-CN" altLang="en-US" sz="1425" b="1">
                <a:solidFill>
                  <a:prstClr val="black"/>
                </a:solidFill>
                <a:latin typeface="华文新魏" panose="02010800040101010101" pitchFamily="2" charset="-122"/>
              </a:rPr>
              <a:t>知识产权声明</a:t>
            </a:r>
            <a:endParaRPr lang="zh-CN" altLang="en-US" sz="1425" b="1">
              <a:solidFill>
                <a:prstClr val="black"/>
              </a:solidFill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441" y="471071"/>
            <a:ext cx="4896544" cy="66247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61" y="2774247"/>
            <a:ext cx="1152128" cy="2833149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4250701" y="999929"/>
            <a:ext cx="993034" cy="15841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5186039" y="1479718"/>
            <a:ext cx="1922512" cy="312299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78577" y="1343479"/>
            <a:ext cx="2051720" cy="584775"/>
          </a:xfrm>
          <a:prstGeom prst="rect">
            <a:avLst/>
          </a:prstGeom>
          <a:solidFill>
            <a:schemeClr val="tx2">
              <a:lumMod val="40000"/>
              <a:lumOff val="60000"/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headache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6072" y="1975516"/>
            <a:ext cx="1224136" cy="584775"/>
          </a:xfrm>
          <a:prstGeom prst="rect">
            <a:avLst/>
          </a:prstGeom>
          <a:solidFill>
            <a:schemeClr val="tx2">
              <a:lumMod val="40000"/>
              <a:lumOff val="60000"/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fever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0271" y="2879993"/>
            <a:ext cx="1224136" cy="584775"/>
          </a:xfrm>
          <a:prstGeom prst="rect">
            <a:avLst/>
          </a:prstGeom>
          <a:solidFill>
            <a:schemeClr val="tx2">
              <a:lumMod val="40000"/>
              <a:lumOff val="60000"/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cough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453183" y="2774247"/>
            <a:ext cx="1797518" cy="584209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6975" y="1975515"/>
            <a:ext cx="2267744" cy="584775"/>
          </a:xfrm>
          <a:prstGeom prst="rect">
            <a:avLst/>
          </a:prstGeom>
          <a:solidFill>
            <a:schemeClr val="tx2">
              <a:lumMod val="40000"/>
              <a:lumOff val="60000"/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pneumonia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198664"/>
            <a:ext cx="3260509" cy="584775"/>
          </a:xfrm>
          <a:prstGeom prst="rect">
            <a:avLst/>
          </a:prstGeom>
          <a:solidFill>
            <a:schemeClr val="tx2">
              <a:lumMod val="40000"/>
              <a:lumOff val="60000"/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t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rouble breathing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8" name="直接连接符 17"/>
          <p:cNvCxnSpPr>
            <a:stCxn id="24" idx="3"/>
          </p:cNvCxnSpPr>
          <p:nvPr/>
        </p:nvCxnSpPr>
        <p:spPr>
          <a:xfrm>
            <a:off x="2637615" y="4217953"/>
            <a:ext cx="1557846" cy="435183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275855" y="3734291"/>
            <a:ext cx="816947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705" y="3925565"/>
            <a:ext cx="2604910" cy="584775"/>
          </a:xfrm>
          <a:prstGeom prst="rect">
            <a:avLst/>
          </a:prstGeom>
          <a:solidFill>
            <a:schemeClr val="tx2">
              <a:lumMod val="40000"/>
              <a:lumOff val="60000"/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 kidney failure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5855" y="-187941"/>
            <a:ext cx="3508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0000CC"/>
                </a:solidFill>
              </a:rPr>
              <a:t>symptoms</a:t>
            </a:r>
            <a:endParaRPr lang="zh-CN" altLang="en-US" sz="4400" b="1" dirty="0">
              <a:solidFill>
                <a:srgbClr val="0000CC"/>
              </a:solidFill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5306098" y="1849708"/>
            <a:ext cx="1972479" cy="501274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5214008" y="2309573"/>
            <a:ext cx="2376263" cy="671801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493744" y="581500"/>
            <a:ext cx="1174408" cy="584775"/>
          </a:xfrm>
          <a:prstGeom prst="rect">
            <a:avLst/>
          </a:prstGeom>
          <a:solidFill>
            <a:schemeClr val="tx2">
              <a:lumMod val="40000"/>
              <a:lumOff val="60000"/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CC"/>
                </a:solidFill>
              </a:rPr>
              <a:t>mild</a:t>
            </a:r>
            <a:endParaRPr lang="zh-CN" altLang="en-US" sz="3200" b="1" dirty="0">
              <a:solidFill>
                <a:srgbClr val="0000CC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3304" y="999929"/>
            <a:ext cx="1630254" cy="584775"/>
          </a:xfrm>
          <a:prstGeom prst="rect">
            <a:avLst/>
          </a:prstGeom>
          <a:solidFill>
            <a:schemeClr val="tx2">
              <a:lumMod val="40000"/>
              <a:lumOff val="60000"/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CC"/>
                </a:solidFill>
              </a:rPr>
              <a:t>severe</a:t>
            </a:r>
            <a:endParaRPr lang="zh-CN" altLang="en-US" sz="3200" b="1" dirty="0">
              <a:solidFill>
                <a:srgbClr val="0000CC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719" y="5229200"/>
            <a:ext cx="3480118" cy="1384995"/>
          </a:xfrm>
          <a:prstGeom prst="rect">
            <a:avLst/>
          </a:prstGeom>
          <a:solidFill>
            <a:srgbClr val="FFFF00">
              <a:alpha val="9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</a:rPr>
              <a:t>Then it will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progress</a:t>
            </a:r>
            <a:r>
              <a:rPr lang="en-US" altLang="zh-CN" sz="2800" b="1" dirty="0" smtClean="0">
                <a:solidFill>
                  <a:srgbClr val="0000CC"/>
                </a:solidFill>
              </a:rPr>
              <a:t> to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severe symptoms</a:t>
            </a:r>
            <a:r>
              <a:rPr lang="en-US" altLang="zh-CN" sz="2800" b="1" dirty="0" smtClean="0">
                <a:solidFill>
                  <a:srgbClr val="0000CC"/>
                </a:solidFill>
              </a:rPr>
              <a:t>, such as…..</a:t>
            </a:r>
            <a:endParaRPr lang="zh-CN" altLang="en-US" sz="2800" b="1" dirty="0">
              <a:solidFill>
                <a:srgbClr val="0000CC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30107" y="4435544"/>
            <a:ext cx="3993752" cy="1384995"/>
          </a:xfrm>
          <a:prstGeom prst="rect">
            <a:avLst/>
          </a:prstGeom>
          <a:solidFill>
            <a:srgbClr val="FFFF00">
              <a:alpha val="9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</a:rPr>
              <a:t>To the people who has weak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immune systems</a:t>
            </a:r>
            <a:r>
              <a:rPr lang="en-US" altLang="zh-CN" sz="2800" b="1" dirty="0" smtClean="0">
                <a:solidFill>
                  <a:srgbClr val="0000CC"/>
                </a:solidFill>
              </a:rPr>
              <a:t>, it can be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fatal</a:t>
            </a:r>
            <a:r>
              <a:rPr lang="en-US" altLang="zh-CN" sz="2800" b="1" dirty="0" smtClean="0">
                <a:solidFill>
                  <a:srgbClr val="0000CC"/>
                </a:solidFill>
              </a:rPr>
              <a:t>.</a:t>
            </a:r>
            <a:endParaRPr lang="zh-CN" altLang="en-US" sz="2800" b="1" dirty="0">
              <a:solidFill>
                <a:srgbClr val="0000CC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8719" y="249671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000" b="1" dirty="0"/>
              <a:t>[</a:t>
            </a:r>
            <a:r>
              <a:rPr lang="en-US" altLang="zh-CN" sz="2000" b="1" dirty="0" err="1"/>
              <a:t>nju</a:t>
            </a:r>
            <a:r>
              <a:rPr lang="en-US" altLang="zh-CN" sz="2000" b="1" dirty="0"/>
              <a:t>ːˈ</a:t>
            </a:r>
            <a:r>
              <a:rPr lang="en-US" altLang="zh-CN" sz="2000" b="1" dirty="0" err="1"/>
              <a:t>məʊniə</a:t>
            </a:r>
            <a:r>
              <a:rPr lang="en-US" altLang="zh-CN" sz="2000" b="1" dirty="0"/>
              <a:t>]</a:t>
            </a:r>
            <a:br>
              <a:rPr lang="en-US" altLang="zh-CN" sz="2000" b="1" dirty="0"/>
            </a:br>
            <a:endParaRPr lang="zh-CN" altLang="en-US" sz="2000" b="1" dirty="0"/>
          </a:p>
        </p:txBody>
      </p:sp>
      <p:sp>
        <p:nvSpPr>
          <p:cNvPr id="23" name="矩形 22"/>
          <p:cNvSpPr/>
          <p:nvPr/>
        </p:nvSpPr>
        <p:spPr>
          <a:xfrm>
            <a:off x="732682" y="2835518"/>
            <a:ext cx="1098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Arial Narrow" panose="020B0606020202030204" pitchFamily="34" charset="0"/>
              </a:rPr>
              <a:t>肺炎  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n</a:t>
            </a:r>
            <a:endParaRPr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163304" y="4279507"/>
            <a:ext cx="1101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/>
              <a:t>[ˈ</a:t>
            </a:r>
            <a:r>
              <a:rPr lang="en-US" altLang="zh-CN" sz="2400" b="1" dirty="0" err="1"/>
              <a:t>kɪdni</a:t>
            </a:r>
            <a:r>
              <a:rPr lang="en-US" altLang="zh-CN" sz="2400" b="1" dirty="0"/>
              <a:t>]</a:t>
            </a:r>
            <a:endParaRPr lang="zh-CN" altLang="en-US" sz="2400" b="1" dirty="0"/>
          </a:p>
        </p:txBody>
      </p:sp>
      <p:sp>
        <p:nvSpPr>
          <p:cNvPr id="26" name="矩形 25"/>
          <p:cNvSpPr/>
          <p:nvPr/>
        </p:nvSpPr>
        <p:spPr>
          <a:xfrm>
            <a:off x="312249" y="4623207"/>
            <a:ext cx="1098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Arial Narrow" panose="020B0606020202030204" pitchFamily="34" charset="0"/>
              </a:rPr>
              <a:t>肾脏  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n</a:t>
            </a:r>
            <a:endParaRPr lang="zh-CN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6871777" y="5820539"/>
            <a:ext cx="2206630" cy="461665"/>
          </a:xfrm>
          <a:prstGeom prst="rect">
            <a:avLst/>
          </a:prstGeom>
          <a:solidFill>
            <a:schemeClr val="tx1">
              <a:alpha val="28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CC"/>
                </a:solidFill>
              </a:rPr>
              <a:t>immune </a:t>
            </a:r>
            <a:r>
              <a:rPr lang="en-US" altLang="zh-CN" sz="2400" b="1" dirty="0" smtClean="0">
                <a:solidFill>
                  <a:srgbClr val="0000CC"/>
                </a:solidFill>
              </a:rPr>
              <a:t>system</a:t>
            </a:r>
            <a:endParaRPr lang="zh-CN" altLang="en-US" sz="2400" dirty="0">
              <a:solidFill>
                <a:srgbClr val="0000CC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251238" y="6383362"/>
            <a:ext cx="1715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/>
              <a:t>免疫系统 </a:t>
            </a:r>
            <a:r>
              <a:rPr lang="en-US" altLang="zh-CN" sz="2400" b="1" dirty="0" smtClean="0"/>
              <a:t>n 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  <p:bldP spid="12" grpId="0" animBg="1"/>
      <p:bldP spid="16" grpId="0" animBg="1"/>
      <p:bldP spid="17" grpId="0" animBg="1"/>
      <p:bldP spid="24" grpId="0" animBg="1"/>
      <p:bldP spid="25" grpId="0"/>
      <p:bldP spid="34" grpId="0" animBg="1"/>
      <p:bldP spid="36" grpId="0" animBg="1"/>
      <p:bldP spid="37" grpId="0" animBg="1"/>
      <p:bldP spid="42" grpId="0" animBg="1"/>
      <p:bldP spid="5" grpId="0"/>
      <p:bldP spid="23" grpId="0"/>
      <p:bldP spid="8" grpId="0"/>
      <p:bldP spid="26" grpId="0"/>
      <p:bldP spid="10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9514"/>
            <a:ext cx="4159165" cy="26594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499" y="-891480"/>
            <a:ext cx="4476501" cy="41044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3" y="3717032"/>
            <a:ext cx="4355874" cy="29523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499" y="2564904"/>
            <a:ext cx="4476501" cy="41044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9517" y="2588681"/>
            <a:ext cx="3799125" cy="646331"/>
          </a:xfrm>
          <a:prstGeom prst="rect">
            <a:avLst/>
          </a:prstGeom>
          <a:solidFill>
            <a:schemeClr val="tx2">
              <a:lumMod val="40000"/>
              <a:lumOff val="60000"/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+mj-lt"/>
              </a:rPr>
              <a:t>i</a:t>
            </a:r>
            <a:r>
              <a:rPr lang="en-US" altLang="zh-CN" sz="3600" b="1" dirty="0" smtClean="0">
                <a:solidFill>
                  <a:srgbClr val="FF0000"/>
                </a:solidFill>
                <a:latin typeface="+mj-lt"/>
              </a:rPr>
              <a:t>nfectious</a:t>
            </a:r>
            <a:r>
              <a:rPr lang="en-US" altLang="zh-CN" sz="3600" b="1" dirty="0" smtClean="0">
                <a:latin typeface="+mj-lt"/>
              </a:rPr>
              <a:t> disease</a:t>
            </a:r>
            <a:endParaRPr lang="zh-CN" altLang="en-US" sz="36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3247049"/>
            <a:ext cx="3799125" cy="646331"/>
          </a:xfrm>
          <a:prstGeom prst="rect">
            <a:avLst/>
          </a:prstGeom>
          <a:solidFill>
            <a:schemeClr val="tx2">
              <a:lumMod val="40000"/>
              <a:lumOff val="60000"/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+mj-lt"/>
              </a:rPr>
              <a:t>epidemic</a:t>
            </a:r>
            <a:r>
              <a:rPr lang="en-US" altLang="zh-CN" sz="3600" b="1" dirty="0" smtClean="0">
                <a:latin typeface="+mj-lt"/>
              </a:rPr>
              <a:t> disease</a:t>
            </a:r>
            <a:endParaRPr lang="zh-CN" altLang="en-US" sz="3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504" y="260039"/>
            <a:ext cx="97930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is the novel coronavirus</a:t>
            </a:r>
            <a:r>
              <a:rPr lang="en-US" altLang="zh-CN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transmit</a:t>
            </a:r>
            <a:r>
              <a:rPr lang="en-US" altLang="zh-CN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ted</a:t>
            </a:r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zh-CN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620" y="932069"/>
            <a:ext cx="9036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 It was discovered and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confirm</a:t>
            </a:r>
            <a:r>
              <a:rPr lang="en-US" altLang="zh-CN" sz="3600" b="1" dirty="0" smtClean="0"/>
              <a:t>ed by </a:t>
            </a:r>
            <a:r>
              <a:rPr lang="en-US" altLang="zh-CN" sz="3600" b="1" dirty="0" smtClean="0">
                <a:solidFill>
                  <a:srgbClr val="0000CC"/>
                </a:solidFill>
              </a:rPr>
              <a:t>expert</a:t>
            </a:r>
            <a:r>
              <a:rPr lang="en-US" altLang="zh-CN" sz="3600" b="1" dirty="0" smtClean="0"/>
              <a:t>s that the </a:t>
            </a:r>
            <a:r>
              <a:rPr lang="en-US" altLang="zh-CN" sz="3600" b="1" dirty="0" smtClean="0">
                <a:solidFill>
                  <a:srgbClr val="0000CC"/>
                </a:solidFill>
              </a:rPr>
              <a:t>novel coronavirus </a:t>
            </a:r>
            <a:r>
              <a:rPr lang="en-US" altLang="zh-CN" sz="3600" b="1" dirty="0" smtClean="0"/>
              <a:t>is actually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transmit</a:t>
            </a:r>
            <a:r>
              <a:rPr lang="en-US" altLang="zh-CN" sz="3600" b="1" dirty="0" smtClean="0"/>
              <a:t>ted from one person to another. So we’ve got </a:t>
            </a:r>
            <a:r>
              <a:rPr lang="en-US" altLang="zh-CN" sz="3600" b="1" u="sng" dirty="0" smtClean="0">
                <a:solidFill>
                  <a:srgbClr val="FF0000"/>
                </a:solidFill>
              </a:rPr>
              <a:t>people to people transmission</a:t>
            </a:r>
            <a:r>
              <a:rPr lang="en-US" altLang="zh-CN" sz="3600" b="1" dirty="0" smtClean="0"/>
              <a:t>.</a:t>
            </a:r>
            <a:endParaRPr lang="zh-CN" altLang="en-US" sz="3600" b="1" dirty="0"/>
          </a:p>
        </p:txBody>
      </p:sp>
      <p:sp>
        <p:nvSpPr>
          <p:cNvPr id="4" name="矩形 3"/>
          <p:cNvSpPr/>
          <p:nvPr/>
        </p:nvSpPr>
        <p:spPr>
          <a:xfrm>
            <a:off x="231240" y="3789040"/>
            <a:ext cx="14479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</a:rPr>
              <a:t>transmit</a:t>
            </a:r>
            <a:endParaRPr lang="zh-CN" altLang="en-US" sz="2800" b="1" dirty="0">
              <a:solidFill>
                <a:srgbClr val="0000CC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63688" y="3804292"/>
            <a:ext cx="1330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Arial Narrow" panose="020B0606020202030204" pitchFamily="34" charset="0"/>
              </a:rPr>
              <a:t>传播 </a:t>
            </a:r>
            <a:r>
              <a:rPr lang="en-US" altLang="zh-CN" sz="2800" b="1" dirty="0" err="1" smtClean="0">
                <a:latin typeface="Arial Narrow" panose="020B0606020202030204" pitchFamily="34" charset="0"/>
              </a:rPr>
              <a:t>vt</a:t>
            </a:r>
            <a:r>
              <a:rPr lang="en-US" altLang="zh-CN" sz="2800" b="1" dirty="0" smtClean="0">
                <a:latin typeface="Arial Narrow" panose="020B0606020202030204" pitchFamily="34" charset="0"/>
              </a:rPr>
              <a:t> </a:t>
            </a:r>
            <a:endParaRPr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3657164" y="2978783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/>
              <a:t>人传人</a:t>
            </a:r>
            <a:endParaRPr lang="zh-CN" altLang="en-US" sz="2800" b="1" dirty="0"/>
          </a:p>
        </p:txBody>
      </p:sp>
      <p:sp>
        <p:nvSpPr>
          <p:cNvPr id="7" name="矩形 6"/>
          <p:cNvSpPr/>
          <p:nvPr/>
        </p:nvSpPr>
        <p:spPr>
          <a:xfrm>
            <a:off x="231240" y="4458214"/>
            <a:ext cx="1338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</a:rPr>
              <a:t>confirm</a:t>
            </a:r>
            <a:endParaRPr lang="zh-CN" altLang="en-US" sz="2800" b="1" dirty="0">
              <a:solidFill>
                <a:srgbClr val="0000CC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63688" y="4458214"/>
            <a:ext cx="1330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Arial Narrow" panose="020B0606020202030204" pitchFamily="34" charset="0"/>
              </a:rPr>
              <a:t>确认 </a:t>
            </a:r>
            <a:r>
              <a:rPr lang="en-US" altLang="zh-CN" sz="2800" b="1" dirty="0" err="1" smtClean="0">
                <a:latin typeface="Arial Narrow" panose="020B0606020202030204" pitchFamily="34" charset="0"/>
              </a:rPr>
              <a:t>vt</a:t>
            </a:r>
            <a:r>
              <a:rPr lang="en-US" altLang="zh-CN" sz="2800" b="1" dirty="0" smtClean="0">
                <a:latin typeface="Arial Narrow" panose="020B0606020202030204" pitchFamily="34" charset="0"/>
              </a:rPr>
              <a:t> 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8" y="188640"/>
            <a:ext cx="3811563" cy="28662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032" y="188641"/>
            <a:ext cx="2590952" cy="309634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81672"/>
            <a:ext cx="2555776" cy="2910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367" y="4823574"/>
            <a:ext cx="5236729" cy="584775"/>
          </a:xfrm>
          <a:prstGeom prst="rect">
            <a:avLst/>
          </a:prstGeom>
          <a:solidFill>
            <a:srgbClr val="FFFF00">
              <a:alpha val="9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CC"/>
                </a:solidFill>
              </a:rPr>
              <a:t>It will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spread </a:t>
            </a:r>
            <a:r>
              <a:rPr lang="en-US" altLang="zh-CN" sz="3200" b="1" dirty="0" smtClean="0">
                <a:solidFill>
                  <a:srgbClr val="0000CC"/>
                </a:solidFill>
              </a:rPr>
              <a:t>through……..</a:t>
            </a:r>
            <a:endParaRPr lang="zh-CN" altLang="en-US" sz="3200" b="1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693" y="3115894"/>
            <a:ext cx="2267744" cy="584775"/>
          </a:xfrm>
          <a:prstGeom prst="rect">
            <a:avLst/>
          </a:prstGeom>
          <a:solidFill>
            <a:schemeClr val="tx2">
              <a:lumMod val="40000"/>
              <a:lumOff val="60000"/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coughing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1208" y="3098726"/>
            <a:ext cx="2808312" cy="1569660"/>
          </a:xfrm>
          <a:prstGeom prst="rect">
            <a:avLst/>
          </a:prstGeom>
          <a:solidFill>
            <a:schemeClr val="tx2">
              <a:lumMod val="40000"/>
              <a:lumOff val="60000"/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c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ontact </a:t>
            </a:r>
            <a:r>
              <a:rPr lang="en-US" altLang="zh-CN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with the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 infective surface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7822" y="3294411"/>
            <a:ext cx="1862290" cy="584775"/>
          </a:xfrm>
          <a:prstGeom prst="rect">
            <a:avLst/>
          </a:prstGeom>
          <a:solidFill>
            <a:schemeClr val="tx2">
              <a:lumMod val="40000"/>
              <a:lumOff val="60000"/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sneezing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7930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there any treatment </a:t>
            </a:r>
            <a:r>
              <a:rPr lang="en-US" altLang="zh-CN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now?</a:t>
            </a:r>
            <a:endParaRPr lang="en-US" altLang="zh-CN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692696"/>
            <a:ext cx="91776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There actually isn’t any </a:t>
            </a:r>
            <a:r>
              <a:rPr lang="en-US" altLang="zh-CN" sz="3200" b="1" dirty="0" smtClean="0">
                <a:solidFill>
                  <a:srgbClr val="0000CC"/>
                </a:solidFill>
              </a:rPr>
              <a:t>effective </a:t>
            </a:r>
            <a:r>
              <a:rPr lang="en-US" altLang="zh-CN" sz="3200" b="1" dirty="0" smtClean="0"/>
              <a:t>treatment at the moment at all, because it is a </a:t>
            </a:r>
            <a:r>
              <a:rPr lang="en-US" altLang="zh-CN" sz="3200" b="1" dirty="0" smtClean="0">
                <a:solidFill>
                  <a:srgbClr val="0000CC"/>
                </a:solidFill>
              </a:rPr>
              <a:t>virus</a:t>
            </a:r>
            <a:r>
              <a:rPr lang="en-US" altLang="zh-CN" sz="3200" b="1" dirty="0" smtClean="0"/>
              <a:t> and it is </a:t>
            </a:r>
            <a:r>
              <a:rPr lang="en-US" altLang="zh-CN" sz="3200" b="1" dirty="0" smtClean="0">
                <a:solidFill>
                  <a:srgbClr val="0000CC"/>
                </a:solidFill>
              </a:rPr>
              <a:t>novel</a:t>
            </a:r>
            <a:r>
              <a:rPr lang="en-US" altLang="zh-CN" sz="3200" b="1" dirty="0" smtClean="0"/>
              <a:t>. </a:t>
            </a:r>
            <a:r>
              <a:rPr lang="en-US" altLang="zh-CN" sz="3200" b="1" dirty="0" smtClean="0">
                <a:solidFill>
                  <a:srgbClr val="0000CC"/>
                </a:solidFill>
              </a:rPr>
              <a:t>Anti</a:t>
            </a:r>
            <a:r>
              <a:rPr lang="en-US" altLang="zh-CN" sz="3200" b="1" dirty="0" smtClean="0"/>
              <a:t>biotics(</a:t>
            </a:r>
            <a:r>
              <a:rPr lang="zh-CN" altLang="en-US" sz="3200" b="1" dirty="0" smtClean="0"/>
              <a:t>抗生素）</a:t>
            </a:r>
            <a:r>
              <a:rPr lang="en-US" altLang="zh-CN" sz="3200" b="1" dirty="0" smtClean="0"/>
              <a:t>won’t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3200" b="1" dirty="0" smtClean="0">
                <a:solidFill>
                  <a:srgbClr val="0000CC"/>
                </a:solidFill>
              </a:rPr>
              <a:t>work</a:t>
            </a:r>
            <a:r>
              <a:rPr lang="en-US" altLang="zh-CN" sz="3200" b="1" dirty="0" smtClean="0"/>
              <a:t>. They only work against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bacteria</a:t>
            </a:r>
            <a:r>
              <a:rPr lang="en-US" altLang="zh-CN" sz="3200" b="1" dirty="0" smtClean="0"/>
              <a:t> </a:t>
            </a:r>
            <a:r>
              <a:rPr lang="en-US" altLang="zh-CN" sz="3200" b="1" dirty="0" smtClean="0">
                <a:solidFill>
                  <a:srgbClr val="0000CC"/>
                </a:solidFill>
              </a:rPr>
              <a:t>rather than </a:t>
            </a:r>
            <a:r>
              <a:rPr lang="en-US" altLang="zh-CN" sz="3200" b="1" dirty="0" smtClean="0"/>
              <a:t>viruses. But now, a team of many experts in  Texas, New York and  China </a:t>
            </a:r>
            <a:r>
              <a:rPr lang="en-US" altLang="zh-CN" sz="3200" b="1" u="sng" dirty="0" smtClean="0"/>
              <a:t>are working together </a:t>
            </a:r>
            <a:r>
              <a:rPr lang="en-US" altLang="zh-CN" sz="3200" b="1" dirty="0" smtClean="0"/>
              <a:t>to develop a </a:t>
            </a:r>
            <a:r>
              <a:rPr lang="en-US" altLang="zh-CN" sz="3200" b="1" dirty="0" smtClean="0">
                <a:solidFill>
                  <a:srgbClr val="0000CC"/>
                </a:solidFill>
              </a:rPr>
              <a:t>vaccine</a:t>
            </a:r>
            <a:r>
              <a:rPr lang="en-US" altLang="zh-CN" sz="3200" b="1" dirty="0" smtClean="0"/>
              <a:t> for </a:t>
            </a:r>
            <a:r>
              <a:rPr lang="en-US" altLang="zh-CN" sz="3200" b="1" dirty="0" smtClean="0">
                <a:solidFill>
                  <a:srgbClr val="000099"/>
                </a:solidFill>
              </a:rPr>
              <a:t>coronavirus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.</a:t>
            </a:r>
            <a:r>
              <a:rPr lang="en-US" altLang="zh-CN" sz="3200" b="1" dirty="0" smtClean="0"/>
              <a:t> </a:t>
            </a:r>
            <a:endParaRPr lang="zh-CN" alt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180" y="4232126"/>
            <a:ext cx="9147491" cy="584775"/>
          </a:xfrm>
          <a:prstGeom prst="rect">
            <a:avLst/>
          </a:prstGeom>
          <a:solidFill>
            <a:srgbClr val="FFFF00">
              <a:alpha val="9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The best way to</a:t>
            </a:r>
            <a:r>
              <a:rPr lang="en-US" altLang="zh-CN" sz="3200" b="1" dirty="0" smtClean="0">
                <a:solidFill>
                  <a:srgbClr val="000099"/>
                </a:solidFill>
              </a:rPr>
              <a:t> avoid </a:t>
            </a:r>
            <a:r>
              <a:rPr lang="en-US" altLang="zh-CN" sz="3200" b="1" dirty="0" smtClean="0"/>
              <a:t>it is to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isolate yourself </a:t>
            </a:r>
            <a:r>
              <a:rPr lang="en-US" altLang="zh-CN" sz="3200" b="1" dirty="0" smtClean="0"/>
              <a:t>at home.</a:t>
            </a:r>
            <a:endParaRPr lang="zh-CN" altLang="en-US" sz="3200" b="1" dirty="0"/>
          </a:p>
        </p:txBody>
      </p:sp>
      <p:sp>
        <p:nvSpPr>
          <p:cNvPr id="7" name="矩形 6"/>
          <p:cNvSpPr/>
          <p:nvPr/>
        </p:nvSpPr>
        <p:spPr>
          <a:xfrm>
            <a:off x="5148064" y="3501008"/>
            <a:ext cx="16621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[</a:t>
            </a:r>
            <a:r>
              <a:rPr lang="en-US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vækˈsiːn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]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478" y="4992851"/>
            <a:ext cx="19208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000099"/>
                </a:solidFill>
              </a:rPr>
              <a:t>bacteria</a:t>
            </a:r>
            <a:endParaRPr lang="zh-CN" altLang="en-US" sz="4000" dirty="0">
              <a:solidFill>
                <a:srgbClr val="000099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23728" y="5085184"/>
            <a:ext cx="1173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/>
              <a:t>细菌 </a:t>
            </a:r>
            <a:r>
              <a:rPr lang="en-US" altLang="zh-CN" sz="2800" b="1" dirty="0" smtClean="0"/>
              <a:t>n</a:t>
            </a:r>
            <a:endParaRPr lang="zh-CN" altLang="en-US" sz="2800" b="1" dirty="0"/>
          </a:p>
        </p:txBody>
      </p:sp>
      <p:sp>
        <p:nvSpPr>
          <p:cNvPr id="9" name="矩形 8"/>
          <p:cNvSpPr/>
          <p:nvPr/>
        </p:nvSpPr>
        <p:spPr>
          <a:xfrm>
            <a:off x="5392297" y="4823574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/>
              <a:t>隔离自己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7" grpId="0"/>
      <p:bldP spid="3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4307"/>
            <a:ext cx="97930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to protect ourselves?</a:t>
            </a:r>
            <a:endParaRPr lang="en-US" altLang="zh-CN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173825"/>
            <a:ext cx="9147491" cy="584775"/>
          </a:xfrm>
          <a:prstGeom prst="rect">
            <a:avLst/>
          </a:prstGeom>
          <a:solidFill>
            <a:srgbClr val="FFFF00">
              <a:alpha val="9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The best way to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avoid</a:t>
            </a:r>
            <a:r>
              <a:rPr lang="en-US" altLang="zh-CN" sz="3200" b="1" dirty="0" smtClean="0"/>
              <a:t> it is to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isolate yourself </a:t>
            </a:r>
            <a:r>
              <a:rPr lang="en-US" altLang="zh-CN" sz="3200" b="1" dirty="0" smtClean="0"/>
              <a:t>at home.</a:t>
            </a:r>
            <a:endParaRPr lang="zh-CN" alt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2068572"/>
            <a:ext cx="3672408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Words and phrases:</a:t>
            </a:r>
            <a:endParaRPr lang="zh-CN" alt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25123" y="2964993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monster 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556" y="3909122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CC"/>
                </a:solidFill>
              </a:rPr>
              <a:t>bat</a:t>
            </a:r>
            <a:endParaRPr lang="zh-CN" altLang="en-US" sz="3200" b="1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13097" y="3622915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dinosaur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8691" y="3846782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be sacred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33969" y="4201509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ninja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4082" y="2964994"/>
            <a:ext cx="4290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 A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re you joking ?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819" y="333052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CC"/>
                </a:solidFill>
              </a:rPr>
              <a:t>cough</a:t>
            </a:r>
            <a:endParaRPr lang="zh-CN" altLang="en-US" sz="3200" b="1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8819" y="2857831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CC"/>
                </a:solidFill>
              </a:rPr>
              <a:t>fever</a:t>
            </a:r>
            <a:endParaRPr lang="zh-CN" altLang="en-US" sz="3200" b="1" dirty="0">
              <a:solidFill>
                <a:srgbClr val="0000CC"/>
              </a:solidFill>
            </a:endParaRPr>
          </a:p>
        </p:txBody>
      </p:sp>
      <p:pic>
        <p:nvPicPr>
          <p:cNvPr id="14" name="图片 13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820406"/>
            <a:ext cx="2024133" cy="1909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4307"/>
            <a:ext cx="97930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to protect ourselves?</a:t>
            </a:r>
            <a:endParaRPr lang="en-US" altLang="zh-CN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491" y="1157479"/>
            <a:ext cx="9147491" cy="584775"/>
          </a:xfrm>
          <a:prstGeom prst="rect">
            <a:avLst/>
          </a:prstGeom>
          <a:solidFill>
            <a:srgbClr val="FFFF00">
              <a:alpha val="9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The best way to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avoid</a:t>
            </a:r>
            <a:r>
              <a:rPr lang="en-US" altLang="zh-CN" sz="3200" b="1" dirty="0" smtClean="0"/>
              <a:t> it is to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isolate yourself </a:t>
            </a:r>
            <a:r>
              <a:rPr lang="en-US" altLang="zh-CN" sz="3200" b="1" dirty="0" smtClean="0"/>
              <a:t>at home.</a:t>
            </a:r>
            <a:endParaRPr lang="zh-CN" alt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8909" y="2132856"/>
            <a:ext cx="3484421" cy="584775"/>
          </a:xfrm>
          <a:prstGeom prst="rect">
            <a:avLst/>
          </a:prstGeom>
          <a:solidFill>
            <a:srgbClr val="FFFF00">
              <a:alpha val="9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Wash hands often.</a:t>
            </a:r>
            <a:endParaRPr lang="zh-CN" alt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8909" y="3140968"/>
            <a:ext cx="3198955" cy="584775"/>
          </a:xfrm>
          <a:prstGeom prst="rect">
            <a:avLst/>
          </a:prstGeom>
          <a:solidFill>
            <a:srgbClr val="FFFF00">
              <a:alpha val="9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Wear </a:t>
            </a:r>
            <a:r>
              <a:rPr lang="en-US" altLang="zh-CN" sz="3200" b="1" dirty="0" smtClean="0">
                <a:solidFill>
                  <a:srgbClr val="0000CC"/>
                </a:solidFill>
              </a:rPr>
              <a:t>face masks</a:t>
            </a:r>
            <a:r>
              <a:rPr lang="en-US" altLang="zh-CN" sz="3200" b="1" dirty="0" smtClean="0"/>
              <a:t>.</a:t>
            </a:r>
            <a:endParaRPr lang="zh-CN" alt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8909" y="4149080"/>
            <a:ext cx="4207067" cy="584775"/>
          </a:xfrm>
          <a:prstGeom prst="rect">
            <a:avLst/>
          </a:prstGeom>
          <a:solidFill>
            <a:srgbClr val="FFFF00">
              <a:alpha val="9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Don’t eat wild animals.</a:t>
            </a:r>
            <a:endParaRPr lang="zh-CN" altLang="en-US" sz="3200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800571"/>
            <a:ext cx="1512168" cy="1107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7491" cy="584775"/>
          </a:xfrm>
          <a:prstGeom prst="rect">
            <a:avLst/>
          </a:prstGeom>
          <a:solidFill>
            <a:srgbClr val="FFFF00">
              <a:alpha val="9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The best way to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avoid</a:t>
            </a:r>
            <a:r>
              <a:rPr lang="en-US" altLang="zh-CN" sz="3200" b="1" dirty="0" smtClean="0"/>
              <a:t> it is to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isolate yourself </a:t>
            </a:r>
            <a:r>
              <a:rPr lang="en-US" altLang="zh-CN" sz="3200" b="1" dirty="0" smtClean="0"/>
              <a:t>at home.</a:t>
            </a:r>
            <a:endParaRPr lang="zh-CN" altLang="en-US" sz="32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73415"/>
            <a:ext cx="4680520" cy="34690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953" y="4262903"/>
            <a:ext cx="6187287" cy="584775"/>
          </a:xfrm>
          <a:prstGeom prst="rect">
            <a:avLst/>
          </a:prstGeom>
          <a:solidFill>
            <a:srgbClr val="FFFF00">
              <a:alpha val="9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People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get addicted to </a:t>
            </a:r>
            <a:r>
              <a:rPr lang="en-US" altLang="zh-CN" sz="3200" b="1" dirty="0" smtClean="0"/>
              <a:t>phones.</a:t>
            </a:r>
            <a:endParaRPr lang="zh-CN" alt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84168" y="4911616"/>
            <a:ext cx="1942471" cy="584775"/>
          </a:xfrm>
          <a:prstGeom prst="rect">
            <a:avLst/>
          </a:prstGeom>
          <a:solidFill>
            <a:srgbClr val="FFFF00">
              <a:alpha val="9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phubbing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4" y="-262389"/>
            <a:ext cx="536408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46331"/>
            <a:ext cx="3456384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杨村桥 绪塘</a:t>
            </a:r>
            <a:endParaRPr lang="zh-CN" alt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0"/>
            <a:ext cx="1694227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建德</a:t>
            </a:r>
            <a:endParaRPr lang="zh-CN" alt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19879" y="1596951"/>
            <a:ext cx="4447863" cy="1569660"/>
          </a:xfrm>
          <a:prstGeom prst="rect">
            <a:avLst/>
          </a:prstGeom>
          <a:solidFill>
            <a:srgbClr val="FFFF00">
              <a:alpha val="9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The photo of the patient in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RT-Mart </a:t>
            </a:r>
            <a:r>
              <a:rPr lang="en-US" altLang="zh-CN" sz="3200" b="1" dirty="0" smtClean="0"/>
              <a:t>was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post</a:t>
            </a:r>
            <a:r>
              <a:rPr lang="en-US" altLang="zh-CN" sz="3200" b="1" dirty="0" smtClean="0"/>
              <a:t>ed on the internet.</a:t>
            </a:r>
            <a:endParaRPr lang="zh-CN" altLang="en-US" sz="3200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-2187624"/>
            <a:ext cx="4898280" cy="93610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3450862"/>
            <a:ext cx="1595672" cy="584775"/>
          </a:xfrm>
          <a:prstGeom prst="rect">
            <a:avLst/>
          </a:prstGeom>
          <a:solidFill>
            <a:srgbClr val="FFFF00">
              <a:alpha val="9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CC"/>
                </a:solidFill>
              </a:rPr>
              <a:t>rumors</a:t>
            </a:r>
            <a:endParaRPr lang="zh-CN" altLang="en-US" sz="3200" b="1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446" y="4365104"/>
            <a:ext cx="2047034" cy="584775"/>
          </a:xfrm>
          <a:prstGeom prst="rect">
            <a:avLst/>
          </a:prstGeom>
          <a:solidFill>
            <a:srgbClr val="FFFF00">
              <a:alpha val="9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CC"/>
                </a:solidFill>
              </a:rPr>
              <a:t>fake</a:t>
            </a:r>
            <a:r>
              <a:rPr lang="en-US" altLang="zh-CN" sz="3200" b="1" dirty="0" smtClean="0"/>
              <a:t> news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145998"/>
            <a:ext cx="5040560" cy="59766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49981" y="171263"/>
            <a:ext cx="4409954" cy="1569660"/>
          </a:xfrm>
          <a:prstGeom prst="rect">
            <a:avLst/>
          </a:prstGeom>
          <a:solidFill>
            <a:srgbClr val="FFFF00">
              <a:alpha val="9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WHO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declare</a:t>
            </a:r>
            <a:r>
              <a:rPr lang="en-US" altLang="zh-CN" sz="3200" b="1" dirty="0" smtClean="0"/>
              <a:t>s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coronavirus outbreak </a:t>
            </a:r>
            <a:r>
              <a:rPr lang="en-US" altLang="zh-CN" sz="3200" b="1" dirty="0" smtClean="0"/>
              <a:t>global health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emergency</a:t>
            </a:r>
            <a:r>
              <a:rPr lang="en-US" altLang="zh-CN" sz="3200" b="1" dirty="0" smtClean="0"/>
              <a:t>. </a:t>
            </a:r>
            <a:endParaRPr lang="zh-CN" alt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436096" y="2272516"/>
            <a:ext cx="1902633" cy="584775"/>
          </a:xfrm>
          <a:prstGeom prst="rect">
            <a:avLst/>
          </a:prstGeom>
          <a:solidFill>
            <a:srgbClr val="FFFF00">
              <a:alpha val="9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CC"/>
                </a:solidFill>
              </a:rPr>
              <a:t>economy </a:t>
            </a:r>
            <a:endParaRPr lang="zh-CN" altLang="en-US" sz="32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9981" y="3212976"/>
            <a:ext cx="4409954" cy="584775"/>
          </a:xfrm>
          <a:prstGeom prst="rect">
            <a:avLst/>
          </a:prstGeom>
          <a:solidFill>
            <a:srgbClr val="FFFF00">
              <a:alpha val="9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CC"/>
                </a:solidFill>
              </a:rPr>
              <a:t>economic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 recession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96378" y="3761856"/>
            <a:ext cx="1175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/>
              <a:t>[</a:t>
            </a:r>
            <a:r>
              <a:rPr lang="en-US" altLang="zh-CN" sz="2400" b="1" dirty="0" err="1"/>
              <a:t>rɪˈseʃn</a:t>
            </a:r>
            <a:r>
              <a:rPr lang="en-US" altLang="zh-CN" sz="2400" b="1" dirty="0"/>
              <a:t>]</a:t>
            </a:r>
            <a:endParaRPr lang="zh-CN" altLang="en-US" sz="2400" b="1" dirty="0"/>
          </a:p>
        </p:txBody>
      </p:sp>
      <p:sp>
        <p:nvSpPr>
          <p:cNvPr id="7" name="矩形 6"/>
          <p:cNvSpPr/>
          <p:nvPr/>
        </p:nvSpPr>
        <p:spPr>
          <a:xfrm>
            <a:off x="6267762" y="4231169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/>
              <a:t>经济衰退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83" y="0"/>
            <a:ext cx="583163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5136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96136" cy="31999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068" y="-200225"/>
            <a:ext cx="6335588" cy="36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0984" y="3645022"/>
            <a:ext cx="2952328" cy="769441"/>
          </a:xfrm>
          <a:prstGeom prst="rect">
            <a:avLst/>
          </a:prstGeom>
          <a:solidFill>
            <a:srgbClr val="FFFF00">
              <a:alpha val="9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0000CC"/>
                </a:solidFill>
              </a:rPr>
              <a:t>remarkable</a:t>
            </a:r>
            <a:endParaRPr lang="zh-CN" altLang="en-US" sz="44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725144"/>
            <a:ext cx="8640960" cy="1446550"/>
          </a:xfrm>
          <a:prstGeom prst="rect">
            <a:avLst/>
          </a:prstGeom>
          <a:solidFill>
            <a:srgbClr val="FFFF00">
              <a:alpha val="9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0000CC"/>
                </a:solidFill>
              </a:rPr>
              <a:t>Believe in </a:t>
            </a:r>
            <a:r>
              <a:rPr lang="en-US" altLang="zh-CN" sz="4400" b="1" dirty="0" smtClean="0"/>
              <a:t>China and Chinese people 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fighting against 2019-nCoV.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7491" cy="584775"/>
          </a:xfrm>
          <a:prstGeom prst="rect">
            <a:avLst/>
          </a:prstGeom>
          <a:solidFill>
            <a:srgbClr val="FFFF00">
              <a:alpha val="9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The best way to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avoid</a:t>
            </a:r>
            <a:r>
              <a:rPr lang="en-US" altLang="zh-CN" sz="3200" b="1" dirty="0" smtClean="0"/>
              <a:t> it is to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isolate yourself </a:t>
            </a:r>
            <a:r>
              <a:rPr lang="en-US" altLang="zh-CN" sz="3200" b="1" dirty="0" smtClean="0"/>
              <a:t>at home.</a:t>
            </a:r>
            <a:endParaRPr lang="zh-CN" altLang="en-US" sz="32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035" y="1052736"/>
            <a:ext cx="2028474" cy="15034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8747" y="1052736"/>
            <a:ext cx="6187287" cy="584775"/>
          </a:xfrm>
          <a:prstGeom prst="rect">
            <a:avLst/>
          </a:prstGeom>
          <a:solidFill>
            <a:srgbClr val="FFFF00">
              <a:alpha val="9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People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get addicted to </a:t>
            </a:r>
            <a:r>
              <a:rPr lang="en-US" altLang="zh-CN" sz="3200" b="1" dirty="0" smtClean="0"/>
              <a:t>phones.</a:t>
            </a:r>
            <a:endParaRPr lang="zh-CN" alt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59096" y="1971418"/>
            <a:ext cx="1942471" cy="584775"/>
          </a:xfrm>
          <a:prstGeom prst="rect">
            <a:avLst/>
          </a:prstGeom>
          <a:solidFill>
            <a:srgbClr val="FFFF00">
              <a:alpha val="9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phubbing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47" y="1637511"/>
            <a:ext cx="3115524" cy="222537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717032"/>
            <a:ext cx="3639508" cy="3148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4280" y="3862885"/>
            <a:ext cx="6187287" cy="584775"/>
          </a:xfrm>
          <a:prstGeom prst="rect">
            <a:avLst/>
          </a:prstGeom>
          <a:solidFill>
            <a:srgbClr val="FFFF00">
              <a:alpha val="9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People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get addicted to…..</a:t>
            </a:r>
            <a:r>
              <a:rPr lang="en-US" altLang="zh-CN" sz="3200" b="1" dirty="0" smtClean="0"/>
              <a:t>.</a:t>
            </a:r>
            <a:endParaRPr lang="zh-CN" alt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4280" y="4706460"/>
            <a:ext cx="4032448" cy="584775"/>
          </a:xfrm>
          <a:prstGeom prst="rect">
            <a:avLst/>
          </a:prstGeom>
          <a:solidFill>
            <a:srgbClr val="FFFF00">
              <a:alpha val="9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People love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 sleep-in</a:t>
            </a:r>
            <a:r>
              <a:rPr lang="en-US" altLang="zh-CN" sz="3200" b="1" dirty="0" smtClean="0">
                <a:solidFill>
                  <a:srgbClr val="0000CC"/>
                </a:solidFill>
              </a:rPr>
              <a:t>s</a:t>
            </a:r>
            <a:r>
              <a:rPr lang="en-US" altLang="zh-CN" sz="3200" b="1" dirty="0" smtClean="0"/>
              <a:t>.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37" y="548680"/>
            <a:ext cx="6350000" cy="4241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5157192"/>
            <a:ext cx="8218160" cy="584775"/>
          </a:xfrm>
          <a:prstGeom prst="rect">
            <a:avLst/>
          </a:prstGeom>
          <a:solidFill>
            <a:srgbClr val="FFFF00">
              <a:alpha val="9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Well equipped </a:t>
            </a:r>
            <a:r>
              <a:rPr lang="en-US" altLang="zh-CN" sz="3200" b="1" dirty="0" smtClean="0"/>
              <a:t>youth </a:t>
            </a:r>
            <a:r>
              <a:rPr lang="en-US" altLang="zh-CN" sz="3200" b="1" dirty="0" smtClean="0">
                <a:solidFill>
                  <a:srgbClr val="0000CC"/>
                </a:solidFill>
              </a:rPr>
              <a:t>lead to </a:t>
            </a:r>
            <a:r>
              <a:rPr lang="en-US" altLang="zh-CN" sz="3200" b="1" dirty="0" smtClean="0"/>
              <a:t>a powerful China! 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20688"/>
            <a:ext cx="8640960" cy="4524315"/>
          </a:xfrm>
          <a:prstGeom prst="rect">
            <a:avLst/>
          </a:prstGeom>
          <a:solidFill>
            <a:srgbClr val="FFFF00">
              <a:alpha val="9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   Everyone can get sick, so please don’t </a:t>
            </a:r>
            <a:r>
              <a:rPr lang="en-US" altLang="zh-CN" sz="3200" b="1" dirty="0" smtClean="0">
                <a:solidFill>
                  <a:srgbClr val="000099"/>
                </a:solidFill>
              </a:rPr>
              <a:t>isolate </a:t>
            </a:r>
            <a:r>
              <a:rPr lang="en-US" altLang="zh-CN" sz="3200" b="1" dirty="0" err="1" smtClean="0">
                <a:solidFill>
                  <a:srgbClr val="FF0000"/>
                </a:solidFill>
              </a:rPr>
              <a:t>Wuhan</a:t>
            </a:r>
            <a:r>
              <a:rPr lang="en-US" altLang="zh-CN" sz="3200" b="1" dirty="0" err="1" smtClean="0">
                <a:solidFill>
                  <a:srgbClr val="0000CC"/>
                </a:solidFill>
              </a:rPr>
              <a:t>ese</a:t>
            </a:r>
            <a:r>
              <a:rPr lang="en-US" altLang="zh-CN" sz="3200" b="1" dirty="0" smtClean="0">
                <a:solidFill>
                  <a:srgbClr val="0000CC"/>
                </a:solidFill>
              </a:rPr>
              <a:t> </a:t>
            </a:r>
            <a:r>
              <a:rPr lang="en-US" altLang="zh-CN" sz="3200" b="1" dirty="0" smtClean="0"/>
              <a:t>and anyone who is connected to Wuhan. You cannot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discriminate</a:t>
            </a:r>
            <a:r>
              <a:rPr lang="en-US" altLang="zh-CN" sz="3200" b="1" dirty="0" smtClean="0"/>
              <a:t> against the patients, because this behavior will make those patients </a:t>
            </a:r>
            <a:r>
              <a:rPr lang="en-US" altLang="zh-CN" sz="3200" b="1" dirty="0" smtClean="0">
                <a:solidFill>
                  <a:srgbClr val="000099"/>
                </a:solidFill>
              </a:rPr>
              <a:t>ashamed of </a:t>
            </a:r>
            <a:r>
              <a:rPr lang="en-US" altLang="zh-CN" sz="3200" b="1" dirty="0" smtClean="0"/>
              <a:t>themselves, so as to hide the illness and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reject</a:t>
            </a:r>
            <a:r>
              <a:rPr lang="en-US" altLang="zh-CN" sz="3200" b="1" dirty="0" smtClean="0"/>
              <a:t> to protect others. We are against the virus, </a:t>
            </a:r>
            <a:r>
              <a:rPr lang="en-US" altLang="zh-CN" sz="3200" b="1" dirty="0"/>
              <a:t>not </a:t>
            </a:r>
            <a:r>
              <a:rPr lang="en-US" altLang="zh-CN" sz="3200" b="1" dirty="0" err="1"/>
              <a:t>Wuhanese</a:t>
            </a:r>
            <a:r>
              <a:rPr lang="en-US" altLang="zh-CN" sz="3200" b="1" dirty="0"/>
              <a:t> </a:t>
            </a:r>
            <a:r>
              <a:rPr lang="en-US" altLang="zh-CN" sz="3200" b="1" dirty="0" smtClean="0"/>
              <a:t>. The more </a:t>
            </a:r>
            <a:r>
              <a:rPr lang="en-US" altLang="zh-CN" sz="3200" b="1" dirty="0" smtClean="0">
                <a:solidFill>
                  <a:srgbClr val="000099"/>
                </a:solidFill>
              </a:rPr>
              <a:t>emergency arises</a:t>
            </a:r>
            <a:r>
              <a:rPr lang="en-US" altLang="zh-CN" sz="3200" b="1" dirty="0" smtClean="0"/>
              <a:t>, the more need for calmness, </a:t>
            </a:r>
            <a:r>
              <a:rPr lang="en-US" altLang="zh-CN" sz="3200" b="1" dirty="0" smtClean="0">
                <a:solidFill>
                  <a:srgbClr val="000099"/>
                </a:solidFill>
              </a:rPr>
              <a:t>humanity</a:t>
            </a:r>
            <a:r>
              <a:rPr lang="en-US" altLang="zh-CN" sz="3200" b="1" dirty="0" smtClean="0"/>
              <a:t> and </a:t>
            </a:r>
            <a:r>
              <a:rPr lang="en-US" altLang="zh-CN" sz="3200" b="1" dirty="0" smtClean="0">
                <a:solidFill>
                  <a:srgbClr val="000099"/>
                </a:solidFill>
              </a:rPr>
              <a:t>unity</a:t>
            </a:r>
            <a:r>
              <a:rPr lang="en-US" altLang="zh-CN" sz="3200" b="1" dirty="0" smtClean="0"/>
              <a:t>. 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83" y="0"/>
            <a:ext cx="583163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590465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latin typeface="Comic Sans MS" panose="030F0702030302020204" pitchFamily="66" charset="0"/>
              </a:rPr>
              <a:t>a</a:t>
            </a:r>
            <a:r>
              <a:rPr lang="en-US" altLang="zh-CN" sz="4800" b="1" dirty="0" smtClean="0">
                <a:latin typeface="Comic Sans MS" panose="030F0702030302020204" pitchFamily="66" charset="0"/>
              </a:rPr>
              <a:t>n</a:t>
            </a:r>
            <a:r>
              <a:rPr lang="en-US" altLang="zh-CN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advanced </a:t>
            </a:r>
            <a:r>
              <a:rPr lang="en-US" altLang="zh-CN" sz="4800" b="1" dirty="0" smtClean="0">
                <a:latin typeface="Comic Sans MS" panose="030F0702030302020204" pitchFamily="66" charset="0"/>
              </a:rPr>
              <a:t>city</a:t>
            </a:r>
            <a:endParaRPr lang="zh-CN" altLang="en-US" sz="4800" b="1" dirty="0">
              <a:latin typeface="Comic Sans MS" panose="030F0702030302020204" pitchFamily="66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087170"/>
            <a:ext cx="6433745" cy="4083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1760" y="4653136"/>
            <a:ext cx="590465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latin typeface="Comic Sans MS" panose="030F0702030302020204" pitchFamily="66" charset="0"/>
              </a:rPr>
              <a:t>h</a:t>
            </a:r>
            <a:r>
              <a:rPr lang="en-US" altLang="zh-CN" sz="4800" b="1" dirty="0" smtClean="0">
                <a:latin typeface="Comic Sans MS" panose="030F0702030302020204" pitchFamily="66" charset="0"/>
              </a:rPr>
              <a:t>ot-dry noodles</a:t>
            </a:r>
            <a:endParaRPr lang="zh-CN" altLang="en-US" sz="48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048" y="2895482"/>
            <a:ext cx="22958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Wuhan</a:t>
            </a:r>
            <a:endParaRPr lang="zh-CN" altLang="en-US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6" y="0"/>
            <a:ext cx="4404846" cy="27089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0946"/>
            <a:ext cx="4074513" cy="27062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49038" y="2727198"/>
            <a:ext cx="9193038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Arial Narrow" panose="020B0606020202030204" pitchFamily="34" charset="0"/>
              </a:rPr>
              <a:t>There is an </a:t>
            </a:r>
            <a:r>
              <a:rPr lang="en-US" altLang="zh-CN" sz="3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outbreak</a:t>
            </a:r>
            <a:r>
              <a:rPr lang="en-US" altLang="zh-CN" sz="3200" b="1" dirty="0" smtClean="0">
                <a:latin typeface="Arial Narrow" panose="020B0606020202030204" pitchFamily="34" charset="0"/>
              </a:rPr>
              <a:t> of disease that started in Wuhan. </a:t>
            </a:r>
            <a:endParaRPr lang="en-US" altLang="zh-CN" sz="3200" b="1" dirty="0" smtClean="0">
              <a:latin typeface="Arial Narrow" panose="020B0606020202030204" pitchFamily="34" charset="0"/>
            </a:endParaRPr>
          </a:p>
          <a:p>
            <a:r>
              <a:rPr lang="en-US" altLang="zh-CN" sz="3200" b="1" dirty="0" smtClean="0">
                <a:latin typeface="Arial Narrow" panose="020B0606020202030204" pitchFamily="34" charset="0"/>
              </a:rPr>
              <a:t>A lot of them are </a:t>
            </a:r>
            <a:r>
              <a:rPr lang="en-US" altLang="zh-CN" sz="3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infect</a:t>
            </a:r>
            <a:r>
              <a:rPr lang="en-US" altLang="zh-CN" sz="3200" b="1" dirty="0" smtClean="0">
                <a:latin typeface="Arial Narrow" panose="020B0606020202030204" pitchFamily="34" charset="0"/>
              </a:rPr>
              <a:t>ed. And </a:t>
            </a:r>
            <a:r>
              <a:rPr lang="en-US" altLang="zh-CN" sz="32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the number of </a:t>
            </a:r>
            <a:r>
              <a:rPr lang="en-US" altLang="zh-CN" sz="3200" b="1" dirty="0" smtClean="0">
                <a:latin typeface="Arial Narrow" panose="020B0606020202030204" pitchFamily="34" charset="0"/>
              </a:rPr>
              <a:t>infected people</a:t>
            </a:r>
            <a:r>
              <a:rPr lang="en-US" altLang="zh-CN" sz="32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 </a:t>
            </a:r>
            <a:r>
              <a:rPr lang="en-US" altLang="zh-CN" sz="3200" b="1" u="sng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is</a:t>
            </a:r>
            <a:r>
              <a:rPr lang="en-US" altLang="zh-CN" sz="32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 </a:t>
            </a:r>
            <a:r>
              <a:rPr lang="en-US" altLang="zh-CN" sz="3200" b="1" dirty="0" smtClean="0">
                <a:latin typeface="Arial Narrow" panose="020B0606020202030204" pitchFamily="34" charset="0"/>
              </a:rPr>
              <a:t>still increasing throughout China.</a:t>
            </a:r>
            <a:endParaRPr lang="en-US" altLang="zh-CN" sz="3200" b="1" dirty="0" smtClean="0">
              <a:latin typeface="Arial Narrow" panose="020B0606020202030204" pitchFamily="34" charset="0"/>
            </a:endParaRPr>
          </a:p>
          <a:p>
            <a:r>
              <a:rPr lang="en-US" altLang="zh-CN" sz="3200" b="1" dirty="0" smtClean="0">
                <a:latin typeface="Arial Narrow" panose="020B0606020202030204" pitchFamily="34" charset="0"/>
              </a:rPr>
              <a:t>   It is caused by a </a:t>
            </a:r>
            <a:r>
              <a:rPr lang="en-US" altLang="zh-CN" sz="3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novel</a:t>
            </a:r>
            <a:r>
              <a:rPr lang="en-US" altLang="zh-CN" sz="3200" b="1" dirty="0" smtClean="0">
                <a:latin typeface="Arial Narrow" panose="020B0606020202030204" pitchFamily="34" charset="0"/>
              </a:rPr>
              <a:t> corona virus that means it is so </a:t>
            </a:r>
            <a:r>
              <a:rPr lang="en-US" altLang="zh-CN" sz="3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brand-new</a:t>
            </a:r>
            <a:r>
              <a:rPr lang="en-US" altLang="zh-CN" sz="3200" b="1" dirty="0" smtClean="0">
                <a:latin typeface="Arial Narrow" panose="020B0606020202030204" pitchFamily="34" charset="0"/>
              </a:rPr>
              <a:t> that </a:t>
            </a:r>
            <a:r>
              <a:rPr lang="en-US" altLang="zh-CN" sz="32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actually</a:t>
            </a:r>
            <a:r>
              <a:rPr lang="en-US" altLang="zh-CN" sz="3200" b="1" dirty="0" smtClean="0">
                <a:latin typeface="Arial Narrow" panose="020B0606020202030204" pitchFamily="34" charset="0"/>
              </a:rPr>
              <a:t> it doesn’t have a name..</a:t>
            </a:r>
            <a:endParaRPr lang="zh-CN" altLang="en-US" sz="3200" b="1" dirty="0">
              <a:latin typeface="Arial Narrow" panose="020B060602020203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5146" y="5326759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CC"/>
                </a:solidFill>
                <a:latin typeface="Arial Narrow" panose="020B0606020202030204" pitchFamily="34" charset="0"/>
              </a:rPr>
              <a:t>outbreak</a:t>
            </a:r>
            <a:endParaRPr lang="zh-CN" altLang="en-US" sz="2800" dirty="0">
              <a:solidFill>
                <a:srgbClr val="0000CC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0557" y="5865215"/>
            <a:ext cx="968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infect</a:t>
            </a:r>
            <a:endParaRPr lang="zh-CN" altLang="en-US" sz="2800" dirty="0">
              <a:solidFill>
                <a:srgbClr val="0000CC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60032" y="5341995"/>
            <a:ext cx="952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novel</a:t>
            </a:r>
            <a:endParaRPr lang="zh-CN" altLang="en-US" sz="2800" dirty="0">
              <a:solidFill>
                <a:srgbClr val="0000CC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66095" y="5995844"/>
            <a:ext cx="1752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altLang="zh-CN" sz="28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brand-new</a:t>
            </a:r>
            <a:endParaRPr lang="zh-CN" altLang="en-US" sz="2800" dirty="0">
              <a:solidFill>
                <a:srgbClr val="0000CC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42487" y="5341995"/>
            <a:ext cx="1167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Arial Narrow" panose="020B0606020202030204" pitchFamily="34" charset="0"/>
              </a:rPr>
              <a:t>爆发 </a:t>
            </a:r>
            <a:r>
              <a:rPr lang="en-US" altLang="zh-CN" sz="2800" b="1" dirty="0" smtClean="0">
                <a:latin typeface="Arial Narrow" panose="020B0606020202030204" pitchFamily="34" charset="0"/>
              </a:rPr>
              <a:t>n</a:t>
            </a:r>
            <a:endParaRPr lang="zh-CN" altLang="en-US" sz="2800" dirty="0"/>
          </a:p>
        </p:txBody>
      </p:sp>
      <p:sp>
        <p:nvSpPr>
          <p:cNvPr id="12" name="矩形 11"/>
          <p:cNvSpPr/>
          <p:nvPr/>
        </p:nvSpPr>
        <p:spPr>
          <a:xfrm>
            <a:off x="1671650" y="5865215"/>
            <a:ext cx="1249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Arial Narrow" panose="020B0606020202030204" pitchFamily="34" charset="0"/>
              </a:rPr>
              <a:t>感染 </a:t>
            </a:r>
            <a:r>
              <a:rPr lang="en-US" altLang="zh-CN" sz="2800" b="1" dirty="0" err="1" smtClean="0">
                <a:latin typeface="Arial Narrow" panose="020B0606020202030204" pitchFamily="34" charset="0"/>
              </a:rPr>
              <a:t>vt</a:t>
            </a:r>
            <a:endParaRPr lang="zh-CN" altLang="en-US" sz="2800" dirty="0"/>
          </a:p>
        </p:txBody>
      </p:sp>
      <p:sp>
        <p:nvSpPr>
          <p:cNvPr id="14" name="矩形 13"/>
          <p:cNvSpPr/>
          <p:nvPr/>
        </p:nvSpPr>
        <p:spPr>
          <a:xfrm>
            <a:off x="6021086" y="5326759"/>
            <a:ext cx="1891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/>
              <a:t>新奇的 </a:t>
            </a:r>
            <a:r>
              <a:rPr lang="en-US" altLang="zh-CN" sz="2800" b="1" dirty="0" err="1" smtClean="0"/>
              <a:t>adj</a:t>
            </a:r>
            <a:r>
              <a:rPr lang="en-US" altLang="zh-CN" sz="2800" b="1" dirty="0" smtClean="0"/>
              <a:t> 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-1561"/>
            <a:ext cx="7032104" cy="273630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11560" y="2830452"/>
            <a:ext cx="58141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Comic Sans MS" panose="030F0702030302020204" pitchFamily="66" charset="0"/>
              </a:rPr>
              <a:t>a </a:t>
            </a:r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novel</a:t>
            </a:r>
            <a:r>
              <a:rPr lang="en-US" altLang="zh-CN" sz="4000" b="1" dirty="0">
                <a:latin typeface="Comic Sans MS" panose="030F0702030302020204" pitchFamily="66" charset="0"/>
              </a:rPr>
              <a:t> </a:t>
            </a:r>
            <a:r>
              <a:rPr lang="en-US" altLang="zh-CN" sz="40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corona</a:t>
            </a:r>
            <a:r>
              <a:rPr lang="en-US" altLang="zh-CN" sz="4000" b="1" dirty="0" smtClean="0">
                <a:solidFill>
                  <a:srgbClr val="FF33CC"/>
                </a:solidFill>
                <a:latin typeface="Comic Sans MS" panose="030F0702030302020204" pitchFamily="66" charset="0"/>
              </a:rPr>
              <a:t>virus</a:t>
            </a:r>
            <a:r>
              <a:rPr lang="en-US" altLang="zh-CN" sz="4000" b="1" dirty="0" smtClean="0">
                <a:latin typeface="Comic Sans MS" panose="030F0702030302020204" pitchFamily="66" charset="0"/>
              </a:rPr>
              <a:t> </a:t>
            </a:r>
            <a:endParaRPr lang="zh-CN" alt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07372" y="3667670"/>
            <a:ext cx="2637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/>
              <a:t>c</a:t>
            </a:r>
            <a:r>
              <a:rPr lang="en-US" altLang="zh-CN" sz="4400" b="1" dirty="0" smtClean="0"/>
              <a:t>rown </a:t>
            </a:r>
            <a:endParaRPr lang="zh-CN" alt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43798" y="3871136"/>
            <a:ext cx="2002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王冠，皇冠</a:t>
            </a:r>
            <a:endParaRPr lang="zh-CN" altLang="en-US" sz="2400" b="1" dirty="0"/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2216015" y="3538338"/>
            <a:ext cx="987833" cy="35740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4903578" y="3404050"/>
            <a:ext cx="576064" cy="488603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5479642" y="2874974"/>
            <a:ext cx="31538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[</a:t>
            </a:r>
            <a:r>
              <a:rPr lang="en-US" altLang="zh-CN" sz="3200" b="1" dirty="0" err="1"/>
              <a:t>kə,rəunə'vaiərəs</a:t>
            </a:r>
            <a:r>
              <a:rPr lang="en-US" altLang="zh-CN" b="1" dirty="0"/>
              <a:t>]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79642" y="364030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病毒</a:t>
            </a:r>
            <a:endParaRPr lang="zh-CN" alt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27783" y="4437111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冠心病（冠状动脉性心脏病）</a:t>
            </a:r>
            <a:endParaRPr lang="zh-CN" alt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759879" y="4906610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Heart Disease </a:t>
            </a:r>
            <a:endParaRPr lang="zh-CN" alt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2402" y="4898776"/>
            <a:ext cx="2637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CC"/>
                </a:solidFill>
              </a:rPr>
              <a:t>Coronary</a:t>
            </a:r>
            <a:endParaRPr lang="zh-CN" altLang="en-US" sz="3200" b="1" dirty="0">
              <a:solidFill>
                <a:srgbClr val="0000CC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343637" y="4358677"/>
            <a:ext cx="4800364" cy="1384995"/>
          </a:xfrm>
          <a:prstGeom prst="rect">
            <a:avLst/>
          </a:prstGeom>
          <a:ln w="508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WHO</a:t>
            </a:r>
            <a:r>
              <a:rPr lang="zh-CN" altLang="en-US" sz="2400" dirty="0" smtClean="0"/>
              <a:t>（</a:t>
            </a:r>
            <a:r>
              <a:rPr lang="en-US" altLang="zh-CN" sz="2400" dirty="0"/>
              <a:t>World Health </a:t>
            </a:r>
            <a:r>
              <a:rPr lang="en-US" altLang="zh-CN" sz="2400" dirty="0" smtClean="0"/>
              <a:t>Organization</a:t>
            </a:r>
            <a:r>
              <a:rPr lang="zh-CN" altLang="en-US" sz="2400" dirty="0" smtClean="0"/>
              <a:t>）             </a:t>
            </a:r>
            <a:r>
              <a:rPr lang="en-US" altLang="zh-CN" sz="2400" dirty="0" smtClean="0"/>
              <a:t>named it</a:t>
            </a:r>
            <a:endParaRPr lang="en-US" altLang="zh-CN" sz="2400" dirty="0" smtClean="0"/>
          </a:p>
          <a:p>
            <a:r>
              <a:rPr lang="en-US" altLang="zh-CN" dirty="0" smtClean="0"/>
              <a:t>         </a:t>
            </a:r>
            <a:r>
              <a:rPr lang="en-US" altLang="zh-CN" sz="3600" b="1" dirty="0" smtClean="0">
                <a:solidFill>
                  <a:srgbClr val="0000CC"/>
                </a:solidFill>
              </a:rPr>
              <a:t>2019-nCoV</a:t>
            </a:r>
            <a:endParaRPr lang="zh-CN" altLang="en-US" sz="3600" b="1" dirty="0">
              <a:solidFill>
                <a:srgbClr val="0000CC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4" grpId="0"/>
      <p:bldP spid="15" grpId="0"/>
      <p:bldP spid="16" grpId="0"/>
      <p:bldP spid="17" grpId="0"/>
      <p:bldP spid="18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2054" y="-243408"/>
            <a:ext cx="8229600" cy="1143000"/>
          </a:xfrm>
        </p:spPr>
        <p:txBody>
          <a:bodyPr/>
          <a:lstStyle/>
          <a:p>
            <a:r>
              <a:rPr lang="en-US" altLang="zh-CN" b="1" dirty="0" smtClean="0"/>
              <a:t>Origin </a:t>
            </a:r>
            <a:endParaRPr lang="zh-CN" alt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6374" y="548680"/>
            <a:ext cx="89776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This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brand new coronavirus</a:t>
            </a:r>
            <a:r>
              <a:rPr lang="en-US" altLang="zh-CN" sz="2800" b="1" dirty="0" smtClean="0"/>
              <a:t> , which is the same family as the virus that causes SARS, </a:t>
            </a:r>
            <a:r>
              <a:rPr lang="en-US" altLang="zh-CN" sz="2800" dirty="0" smtClean="0"/>
              <a:t>came from wild animals, and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it is believed that </a:t>
            </a:r>
            <a:r>
              <a:rPr lang="en-US" altLang="zh-CN" sz="2800" dirty="0" smtClean="0"/>
              <a:t>the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source</a:t>
            </a:r>
            <a:r>
              <a:rPr lang="en-US" altLang="zh-CN" sz="2800" dirty="0" smtClean="0"/>
              <a:t> was</a:t>
            </a:r>
            <a:r>
              <a:rPr lang="en-US" altLang="zh-CN" sz="2800" b="1" dirty="0" smtClean="0">
                <a:solidFill>
                  <a:srgbClr val="0000CC"/>
                </a:solidFill>
              </a:rPr>
              <a:t> actually </a:t>
            </a:r>
            <a:r>
              <a:rPr lang="en-US" altLang="zh-CN" sz="2800" dirty="0" smtClean="0"/>
              <a:t>a seafood market in Wuhan, which also sells wild animals. </a:t>
            </a:r>
            <a:endParaRPr lang="zh-CN" altLang="en-US" sz="2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528" y="2343669"/>
            <a:ext cx="3333750" cy="40477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699" y="3188415"/>
            <a:ext cx="4399217" cy="35283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155" y="2492896"/>
            <a:ext cx="3151864" cy="4196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282" y="3759007"/>
            <a:ext cx="3185592" cy="318116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874" y="3857035"/>
            <a:ext cx="2954077" cy="28801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184" y="424590"/>
            <a:ext cx="3240360" cy="33934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008"/>
            <a:ext cx="3059832" cy="32635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0" y="0"/>
            <a:ext cx="2987824" cy="33296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0" y="3068960"/>
            <a:ext cx="100811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/>
              <a:t>bat</a:t>
            </a:r>
            <a:endParaRPr lang="zh-CN" altLang="en-US" sz="4000" b="1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49450"/>
            <a:ext cx="3096344" cy="357221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7504" y="23827"/>
            <a:ext cx="20457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/>
              <a:t>Ebola virus</a:t>
            </a:r>
            <a:endParaRPr lang="zh-CN" altLang="en-US" sz="3200" b="1" dirty="0"/>
          </a:p>
        </p:txBody>
      </p:sp>
      <p:sp>
        <p:nvSpPr>
          <p:cNvPr id="5" name="矩形 4"/>
          <p:cNvSpPr/>
          <p:nvPr/>
        </p:nvSpPr>
        <p:spPr>
          <a:xfrm>
            <a:off x="0" y="623099"/>
            <a:ext cx="6372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The Ebola Virus Disease is a 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deadly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virus,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believed to be caused by wild animals (specifically 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) coming into contact with humans. </a:t>
            </a:r>
            <a:endParaRPr lang="en-US" altLang="zh-CN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3575386"/>
            <a:ext cx="90252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/>
              <a:t>signs </a:t>
            </a:r>
            <a:r>
              <a:rPr lang="en-US" altLang="zh-CN" sz="3200" b="1" dirty="0"/>
              <a:t>and </a:t>
            </a:r>
            <a:r>
              <a:rPr lang="en-US" altLang="zh-CN" sz="3200" b="1" dirty="0">
                <a:solidFill>
                  <a:srgbClr val="FF0000"/>
                </a:solidFill>
              </a:rPr>
              <a:t>symptoms </a:t>
            </a:r>
            <a:r>
              <a:rPr lang="en-US" altLang="zh-CN" sz="3200" dirty="0"/>
              <a:t>of </a:t>
            </a:r>
            <a:r>
              <a:rPr lang="en-US" altLang="zh-CN" sz="3200" dirty="0" smtClean="0"/>
              <a:t>Ebola:</a:t>
            </a:r>
            <a:endParaRPr lang="en-US" altLang="zh-CN" sz="3200" dirty="0"/>
          </a:p>
          <a:p>
            <a:r>
              <a:rPr lang="en-US" altLang="zh-CN" sz="3200" b="1" dirty="0" smtClean="0">
                <a:solidFill>
                  <a:srgbClr val="0000CC"/>
                </a:solidFill>
              </a:rPr>
              <a:t>  Fever</a:t>
            </a:r>
            <a:endParaRPr lang="en-US" altLang="zh-CN" sz="3200" b="1" dirty="0">
              <a:solidFill>
                <a:srgbClr val="0000CC"/>
              </a:solidFill>
            </a:endParaRPr>
          </a:p>
          <a:p>
            <a:r>
              <a:rPr lang="en-US" altLang="zh-CN" sz="3200" b="1" dirty="0" smtClean="0">
                <a:solidFill>
                  <a:srgbClr val="0000CC"/>
                </a:solidFill>
              </a:rPr>
              <a:t>  Ache</a:t>
            </a:r>
            <a:r>
              <a:rPr lang="en-US" altLang="zh-CN" sz="3200" dirty="0" smtClean="0"/>
              <a:t>s </a:t>
            </a:r>
            <a:endParaRPr lang="en-US" altLang="zh-CN" sz="3200" dirty="0" smtClean="0"/>
          </a:p>
          <a:p>
            <a:r>
              <a:rPr lang="en-US" altLang="zh-CN" sz="3200" dirty="0" smtClean="0"/>
              <a:t> Weakness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r>
              <a:rPr lang="en-US" altLang="zh-CN" sz="3200" b="1" dirty="0" smtClean="0">
                <a:solidFill>
                  <a:srgbClr val="FF0000"/>
                </a:solidFill>
              </a:rPr>
              <a:t> diarrhea</a:t>
            </a:r>
            <a:r>
              <a:rPr lang="en-US" altLang="zh-CN" sz="2000" b="1" dirty="0" smtClean="0"/>
              <a:t>(</a:t>
            </a:r>
            <a:r>
              <a:rPr lang="zh-CN" altLang="en-US" sz="2000" b="1" dirty="0" smtClean="0"/>
              <a:t>腹泻）</a:t>
            </a:r>
            <a:r>
              <a:rPr lang="en-US" altLang="zh-CN" sz="2000" dirty="0" smtClean="0"/>
              <a:t> </a:t>
            </a:r>
            <a:r>
              <a:rPr lang="en-US" altLang="zh-CN" sz="3200" dirty="0"/>
              <a:t>and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vomit</a:t>
            </a:r>
            <a:r>
              <a:rPr lang="en-US" altLang="zh-CN" sz="3200" dirty="0" smtClean="0"/>
              <a:t>ing</a:t>
            </a:r>
            <a:r>
              <a:rPr lang="zh-CN" altLang="en-US" sz="2000" dirty="0"/>
              <a:t>（</a:t>
            </a:r>
            <a:r>
              <a:rPr lang="zh-CN" altLang="en-US" sz="2000" b="1" dirty="0" smtClean="0"/>
              <a:t>呕吐）</a:t>
            </a:r>
            <a:endParaRPr lang="en-US" altLang="zh-CN" sz="2000" b="1" dirty="0"/>
          </a:p>
          <a:p>
            <a:r>
              <a:rPr lang="en-US" altLang="zh-CN" sz="3200" dirty="0" smtClean="0">
                <a:solidFill>
                  <a:srgbClr val="0000CC"/>
                </a:solidFill>
              </a:rPr>
              <a:t>  Un</a:t>
            </a:r>
            <a:r>
              <a:rPr lang="en-US" altLang="zh-CN" sz="3200" dirty="0" smtClean="0"/>
              <a:t>explain</a:t>
            </a:r>
            <a:r>
              <a:rPr lang="en-US" altLang="zh-CN" sz="3200" dirty="0" smtClean="0">
                <a:solidFill>
                  <a:srgbClr val="0000CC"/>
                </a:solidFill>
              </a:rPr>
              <a:t>ed</a:t>
            </a:r>
            <a:r>
              <a:rPr lang="en-US" altLang="zh-CN" sz="3200" dirty="0" smtClean="0"/>
              <a:t>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bleed</a:t>
            </a:r>
            <a:r>
              <a:rPr lang="en-US" altLang="zh-CN" sz="3200" dirty="0" smtClean="0"/>
              <a:t>ing</a:t>
            </a:r>
            <a:r>
              <a:rPr lang="zh-CN" altLang="en-US" sz="2000" b="1" dirty="0" smtClean="0"/>
              <a:t>（流血）</a:t>
            </a:r>
            <a:endParaRPr lang="en-US" altLang="zh-CN" sz="2000" b="1" dirty="0"/>
          </a:p>
        </p:txBody>
      </p:sp>
      <p:pic>
        <p:nvPicPr>
          <p:cNvPr id="7" name="图片 6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-7893"/>
            <a:ext cx="2771800" cy="244687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7502" y="2438981"/>
            <a:ext cx="9303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Outbreak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s of Ebola have a 90% 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fatality 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endParaRPr lang="en-US" altLang="zh-CN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is no known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vaccine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or treatment.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91796" y="3611006"/>
            <a:ext cx="1116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deadly</a:t>
            </a:r>
            <a:endParaRPr lang="zh-CN" altLang="en-US" sz="2800" dirty="0">
              <a:solidFill>
                <a:srgbClr val="0000CC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185732" y="3622469"/>
            <a:ext cx="1548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Arial Narrow" panose="020B0606020202030204" pitchFamily="34" charset="0"/>
              </a:rPr>
              <a:t>致命的 </a:t>
            </a:r>
            <a:r>
              <a:rPr lang="en-US" altLang="zh-CN" sz="2400" b="1" dirty="0" err="1" smtClean="0">
                <a:latin typeface="Arial Narrow" panose="020B0606020202030204" pitchFamily="34" charset="0"/>
              </a:rPr>
              <a:t>adj</a:t>
            </a:r>
            <a:endParaRPr lang="zh-CN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5906739" y="4106723"/>
            <a:ext cx="1132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fatality</a:t>
            </a:r>
            <a:endParaRPr lang="zh-CN" altLang="en-US" sz="2800" dirty="0">
              <a:solidFill>
                <a:srgbClr val="0000CC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891796" y="4709693"/>
            <a:ext cx="1263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vaccine</a:t>
            </a:r>
            <a:endParaRPr lang="zh-CN" altLang="en-US" sz="2800" dirty="0">
              <a:solidFill>
                <a:srgbClr val="0000CC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29967" y="5462358"/>
            <a:ext cx="1491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symptom</a:t>
            </a:r>
            <a:endParaRPr lang="zh-CN" altLang="en-US" sz="2800" dirty="0">
              <a:solidFill>
                <a:srgbClr val="0000CC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131531" y="3131478"/>
            <a:ext cx="16621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</a:rPr>
              <a:t>[</a:t>
            </a:r>
            <a:r>
              <a:rPr lang="en-US" altLang="zh-CN" sz="2800" b="1" dirty="0" err="1">
                <a:solidFill>
                  <a:srgbClr val="0000CC"/>
                </a:solidFill>
              </a:rPr>
              <a:t>vækˈsiːn</a:t>
            </a:r>
            <a:r>
              <a:rPr lang="en-US" altLang="zh-CN" sz="2800" b="1" dirty="0">
                <a:solidFill>
                  <a:srgbClr val="0000CC"/>
                </a:solidFill>
              </a:rPr>
              <a:t>]</a:t>
            </a:r>
            <a:endParaRPr lang="zh-CN" altLang="en-US" sz="2800" b="1" dirty="0">
              <a:solidFill>
                <a:srgbClr val="0000CC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71413" y="2060848"/>
            <a:ext cx="17007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</a:rPr>
              <a:t>[</a:t>
            </a:r>
            <a:r>
              <a:rPr lang="en-US" altLang="zh-CN" sz="2800" b="1" dirty="0" err="1">
                <a:solidFill>
                  <a:srgbClr val="0000CC"/>
                </a:solidFill>
              </a:rPr>
              <a:t>fəˈtæləti</a:t>
            </a:r>
            <a:r>
              <a:rPr lang="en-US" altLang="zh-CN" sz="2800" b="1" dirty="0">
                <a:solidFill>
                  <a:srgbClr val="0000CC"/>
                </a:solidFill>
              </a:rPr>
              <a:t>]</a:t>
            </a:r>
            <a:endParaRPr lang="zh-CN" altLang="en-US" sz="2800" b="1" dirty="0">
              <a:solidFill>
                <a:srgbClr val="0000CC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63688" y="4081435"/>
            <a:ext cx="1598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0000CC"/>
                </a:solidFill>
              </a:rPr>
              <a:t>[</a:t>
            </a:r>
            <a:r>
              <a:rPr lang="en-US" altLang="zh-CN" sz="2400" b="1" dirty="0">
                <a:solidFill>
                  <a:srgbClr val="0000CC"/>
                </a:solidFill>
              </a:rPr>
              <a:t>ˈ</a:t>
            </a:r>
            <a:r>
              <a:rPr lang="en-US" altLang="zh-CN" sz="2400" b="1" dirty="0" err="1">
                <a:solidFill>
                  <a:srgbClr val="0000CC"/>
                </a:solidFill>
              </a:rPr>
              <a:t>sɪmptəm</a:t>
            </a:r>
            <a:r>
              <a:rPr lang="en-US" altLang="zh-CN" sz="2400" b="1" dirty="0">
                <a:solidFill>
                  <a:srgbClr val="0000CC"/>
                </a:solidFill>
              </a:rPr>
              <a:t>]</a:t>
            </a:r>
            <a:endParaRPr lang="zh-CN" altLang="en-US" sz="2400" b="1" dirty="0">
              <a:solidFill>
                <a:srgbClr val="0000CC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185732" y="4081436"/>
            <a:ext cx="1646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Arial Narrow" panose="020B0606020202030204" pitchFamily="34" charset="0"/>
              </a:rPr>
              <a:t>致命的性 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n</a:t>
            </a:r>
            <a:endParaRPr lang="zh-CN" altLang="en-US" sz="2400" dirty="0"/>
          </a:p>
        </p:txBody>
      </p:sp>
      <p:sp>
        <p:nvSpPr>
          <p:cNvPr id="17" name="矩形 16"/>
          <p:cNvSpPr/>
          <p:nvPr/>
        </p:nvSpPr>
        <p:spPr>
          <a:xfrm>
            <a:off x="7461722" y="4725362"/>
            <a:ext cx="1027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Arial Narrow" panose="020B0606020202030204" pitchFamily="34" charset="0"/>
              </a:rPr>
              <a:t>疫苗 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n</a:t>
            </a:r>
            <a:endParaRPr lang="zh-CN" altLang="en-US" sz="2400" dirty="0"/>
          </a:p>
        </p:txBody>
      </p:sp>
      <p:sp>
        <p:nvSpPr>
          <p:cNvPr id="18" name="矩形 17"/>
          <p:cNvSpPr/>
          <p:nvPr/>
        </p:nvSpPr>
        <p:spPr>
          <a:xfrm>
            <a:off x="7521081" y="5542143"/>
            <a:ext cx="1268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Arial Narrow" panose="020B0606020202030204" pitchFamily="34" charset="0"/>
              </a:rPr>
              <a:t>症状 </a:t>
            </a:r>
            <a:r>
              <a:rPr lang="en-US" altLang="zh-CN" sz="2400" b="1" dirty="0" smtClean="0">
                <a:latin typeface="Arial Narrow" panose="020B0606020202030204" pitchFamily="34" charset="0"/>
              </a:rPr>
              <a:t>n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2" grpId="0"/>
      <p:bldP spid="3" grpId="0"/>
      <p:bldP spid="14" grpId="0"/>
      <p:bldP spid="15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260039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the 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</a:t>
            </a:r>
            <a:r>
              <a:rPr lang="en-US" altLang="zh-C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 of </a:t>
            </a:r>
            <a:r>
              <a:rPr lang="en-US" altLang="zh-CN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2019-nCoV</a:t>
            </a:r>
            <a:r>
              <a:rPr lang="en-US" altLang="zh-C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zh-CN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5760" y="1772816"/>
            <a:ext cx="88924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</a:t>
            </a: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 of this illness are pretty common </a:t>
            </a:r>
            <a:r>
              <a:rPr lang="en-US" altLang="zh-CN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face of it </a:t>
            </a: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like </a:t>
            </a:r>
            <a:r>
              <a:rPr lang="en-US" altLang="zh-CN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flu </a:t>
            </a:r>
            <a:r>
              <a:rPr lang="en-US" altLang="zh-C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altLang="zh-CN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cold</a:t>
            </a:r>
            <a:r>
              <a:rPr lang="zh-CN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it is a dry </a:t>
            </a:r>
            <a:r>
              <a:rPr lang="en-US" altLang="zh-CN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cough,</a:t>
            </a: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fever</a:t>
            </a: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and then breathing problems.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3634</Words>
  <Application>WPS 演示</Application>
  <PresentationFormat>全屏显示(4:3)</PresentationFormat>
  <Paragraphs>251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Arial</vt:lpstr>
      <vt:lpstr>宋体</vt:lpstr>
      <vt:lpstr>Wingdings</vt:lpstr>
      <vt:lpstr>Comic Sans MS</vt:lpstr>
      <vt:lpstr>Arial Narrow</vt:lpstr>
      <vt:lpstr>微软雅黑</vt:lpstr>
      <vt:lpstr>Arial Unicode MS</vt:lpstr>
      <vt:lpstr>Calibri</vt:lpstr>
      <vt:lpstr>Times New Roman</vt:lpstr>
      <vt:lpstr>HelveticaNeue</vt:lpstr>
      <vt:lpstr>Corbel</vt:lpstr>
      <vt:lpstr>华文新魏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Origin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南山有谷堆</cp:lastModifiedBy>
  <cp:revision>48</cp:revision>
  <dcterms:created xsi:type="dcterms:W3CDTF">2020-01-31T09:39:00Z</dcterms:created>
  <dcterms:modified xsi:type="dcterms:W3CDTF">2020-02-01T09:56:30Z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2052-11.8.2.8721</vt:lpwstr>
  </property>
</Properties>
</file>