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5" r:id="rId3"/>
    <p:sldId id="256" r:id="rId4"/>
    <p:sldId id="327" r:id="rId5"/>
    <p:sldId id="274" r:id="rId6"/>
    <p:sldId id="275" r:id="rId7"/>
    <p:sldId id="276" r:id="rId8"/>
    <p:sldId id="277" r:id="rId9"/>
    <p:sldId id="282" r:id="rId10"/>
    <p:sldId id="278" r:id="rId11"/>
    <p:sldId id="279" r:id="rId12"/>
    <p:sldId id="283" r:id="rId13"/>
    <p:sldId id="290" r:id="rId14"/>
    <p:sldId id="272" r:id="rId15"/>
    <p:sldId id="273" r:id="rId16"/>
    <p:sldId id="280" r:id="rId17"/>
    <p:sldId id="258" r:id="rId18"/>
    <p:sldId id="257" r:id="rId19"/>
    <p:sldId id="259" r:id="rId20"/>
    <p:sldId id="271" r:id="rId21"/>
    <p:sldId id="284" r:id="rId22"/>
    <p:sldId id="285" r:id="rId23"/>
    <p:sldId id="260" r:id="rId24"/>
    <p:sldId id="287" r:id="rId25"/>
    <p:sldId id="261" r:id="rId26"/>
    <p:sldId id="291" r:id="rId27"/>
    <p:sldId id="265" r:id="rId28"/>
    <p:sldId id="264" r:id="rId29"/>
    <p:sldId id="266" r:id="rId30"/>
    <p:sldId id="263" r:id="rId31"/>
    <p:sldId id="270" r:id="rId32"/>
    <p:sldId id="269" r:id="rId33"/>
    <p:sldId id="262" r:id="rId34"/>
    <p:sldId id="268" r:id="rId35"/>
    <p:sldId id="288" r:id="rId36"/>
    <p:sldId id="267" r:id="rId37"/>
    <p:sldId id="289" r:id="rId38"/>
    <p:sldId id="317" r:id="rId39"/>
    <p:sldId id="316" r:id="rId40"/>
    <p:sldId id="318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32" r:id="rId49"/>
    <p:sldId id="331" r:id="rId50"/>
    <p:sldId id="333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4" descr="图片包含 物体, 室内, 天空, 浅色&#10;&#10;描述已自动生成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325" y="39688"/>
            <a:ext cx="101441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tags" Target="../tags/tag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tags" Target="../tags/tag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tags" Target="../tags/tag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tags" Target="../tags/tag12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4822850" y="2897908"/>
            <a:ext cx="1446610" cy="141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zh-CN" altLang="en-US" sz="955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955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defTabSz="685800">
              <a:spcBef>
                <a:spcPct val="0"/>
              </a:spcBef>
              <a:buNone/>
              <a:defRPr/>
            </a:pPr>
            <a:endParaRPr lang="en-US" altLang="zh-CN" sz="955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defTabSz="685800">
              <a:spcBef>
                <a:spcPct val="0"/>
              </a:spcBef>
              <a:buNone/>
              <a:defRPr/>
            </a:pPr>
            <a:r>
              <a:rPr lang="zh-CN" altLang="en-US" sz="955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955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defTabSz="685800">
              <a:spcBef>
                <a:spcPct val="0"/>
              </a:spcBef>
              <a:buNone/>
              <a:defRPr/>
            </a:pPr>
            <a:r>
              <a:rPr lang="zh-CN" altLang="en-US" sz="955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955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27" y="3209330"/>
            <a:ext cx="777553" cy="7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308303" y="2897909"/>
            <a:ext cx="1234307" cy="5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zh-CN" altLang="en-US" sz="1425" b="1">
                <a:solidFill>
                  <a:prstClr val="black"/>
                </a:solidFill>
                <a:latin typeface="华文新魏" panose="02010800040101010101" pitchFamily="2" charset="-122"/>
              </a:rPr>
              <a:t>知识产权声明</a:t>
            </a:r>
            <a:endParaRPr lang="zh-CN" altLang="en-US" sz="1425" b="1">
              <a:solidFill>
                <a:prstClr val="black"/>
              </a:solidFill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255" y="1413510"/>
            <a:ext cx="10515600" cy="1325563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Jan. 25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delivery of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supplies is underway.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95240" y="0"/>
            <a:ext cx="5809615" cy="67278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3235" y="1577975"/>
            <a:ext cx="10515600" cy="1325563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Jan. 25 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Leishenshan Hospital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is to be built. 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51755" y="385445"/>
            <a:ext cx="6884670" cy="60051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 can we do?</a:t>
            </a:r>
            <a:endParaRPr lang="en-US" altLang="zh-CN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2570" y="320040"/>
            <a:ext cx="10515600" cy="1325563"/>
          </a:xfrm>
        </p:spPr>
        <p:txBody>
          <a:bodyPr>
            <a:normAutofit fontScale="90000"/>
          </a:bodyPr>
          <a:p>
            <a:r>
              <a:rPr lang="en-US" altLang="zh-CN"/>
              <a:t>Jerry(class 3) </a:t>
            </a:r>
            <a:r>
              <a:rPr lang="zh-CN" altLang="en-US"/>
              <a:t>冒出来要</a:t>
            </a:r>
            <a:r>
              <a:rPr lang="en-US" altLang="zh-CN"/>
              <a:t>Teens</a:t>
            </a:r>
            <a:r>
              <a:rPr lang="zh-CN" altLang="en-US"/>
              <a:t>答案了</a:t>
            </a:r>
            <a:br>
              <a:rPr lang="zh-CN" altLang="en-US"/>
            </a:br>
            <a:r>
              <a:rPr lang="zh-CN" altLang="en-US"/>
              <a:t>还写了续写求批改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92745" y="-74930"/>
            <a:ext cx="4199255" cy="70084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1000" y="2377440"/>
            <a:ext cx="48653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/>
              <a:t>这是正月初一，</a:t>
            </a:r>
            <a:r>
              <a:rPr lang="zh-CN" sz="4800"/>
              <a:t>老师被感动了</a:t>
            </a:r>
            <a:r>
              <a:rPr lang="en-US" altLang="zh-CN" sz="4800"/>
              <a:t>!</a:t>
            </a:r>
            <a:endParaRPr lang="en-US" altLang="zh-CN" sz="4800"/>
          </a:p>
        </p:txBody>
      </p:sp>
      <p:sp>
        <p:nvSpPr>
          <p:cNvPr id="3" name="矩形 2"/>
          <p:cNvSpPr/>
          <p:nvPr/>
        </p:nvSpPr>
        <p:spPr>
          <a:xfrm>
            <a:off x="8834120" y="94615"/>
            <a:ext cx="3156585" cy="1884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年初二的</a:t>
            </a:r>
            <a:r>
              <a:rPr lang="en-US" altLang="ja-JP"/>
              <a:t>Elaine</a:t>
            </a:r>
            <a:endParaRPr lang="en-US" altLang="ja-JP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64120" y="443230"/>
            <a:ext cx="4176395" cy="6225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81760" y="2299335"/>
            <a:ext cx="60229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800"/>
              <a:t>写起了感谢信系列</a:t>
            </a:r>
            <a:r>
              <a:rPr lang="en-US" altLang="zh-CN" sz="4800"/>
              <a:t>3</a:t>
            </a:r>
            <a:r>
              <a:rPr lang="zh-CN" altLang="en-US" sz="4800"/>
              <a:t>篇</a:t>
            </a:r>
            <a:endParaRPr lang="zh-CN" altLang="en-US" sz="4800"/>
          </a:p>
        </p:txBody>
      </p:sp>
      <p:sp>
        <p:nvSpPr>
          <p:cNvPr id="3" name="矩形 2"/>
          <p:cNvSpPr/>
          <p:nvPr/>
        </p:nvSpPr>
        <p:spPr>
          <a:xfrm>
            <a:off x="8074025" y="713740"/>
            <a:ext cx="3156585" cy="1212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825" y="1151890"/>
            <a:ext cx="3976370" cy="132588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en-US" altLang="zh-CN" sz="533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Jan. 26  go viral?</a:t>
            </a:r>
            <a:br>
              <a:rPr lang="en-US" altLang="zh-CN" sz="533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altLang="zh-CN" sz="533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 sz="533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Being stupid!!!</a:t>
            </a:r>
            <a:endParaRPr lang="en-US" altLang="zh-CN" sz="5335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rcRect l="-582" t="6471" r="582" b="-6471"/>
          <a:stretch>
            <a:fillRect/>
          </a:stretch>
        </p:blipFill>
        <p:spPr>
          <a:xfrm>
            <a:off x="4970145" y="365125"/>
            <a:ext cx="6502400" cy="70288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6055" y="2264410"/>
            <a:ext cx="10515600" cy="1325563"/>
          </a:xfrm>
        </p:spPr>
        <p:txBody>
          <a:bodyPr>
            <a:normAutofit fontScale="90000"/>
          </a:bodyPr>
          <a:p>
            <a:r>
              <a:rPr lang="en-US" altLang="zh-CN"/>
              <a:t>The first case</a:t>
            </a:r>
            <a:br>
              <a:rPr lang="en-US" altLang="zh-CN"/>
            </a:br>
            <a:r>
              <a:rPr lang="en-US" altLang="zh-CN"/>
              <a:t> in Cambodia.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95395" y="202565"/>
            <a:ext cx="7234555" cy="67456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Jan. 26  </a:t>
            </a:r>
            <a:r>
              <a:rPr lang="zh-CN" altLang="en-US"/>
              <a:t>大年初二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7805" y="2889885"/>
            <a:ext cx="12050395" cy="2278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sym typeface="+mn-ea"/>
              </a:rPr>
              <a:t>Jan. 27</a:t>
            </a:r>
            <a:br>
              <a:rPr lang="en-US" altLang="zh-CN"/>
            </a:b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13935" y="0"/>
            <a:ext cx="6161405" cy="72783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7070" y="3045460"/>
            <a:ext cx="45770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rely on the people to win the</a:t>
            </a:r>
            <a:endParaRPr lang="en-US" altLang="zh-CN" sz="4800"/>
          </a:p>
          <a:p>
            <a:r>
              <a:rPr lang="en-US" altLang="zh-CN" sz="4800"/>
              <a:t>battle.</a:t>
            </a:r>
            <a:endParaRPr lang="en-US" altLang="zh-CN" sz="4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6895" y="1927225"/>
            <a:ext cx="3439795" cy="1701800"/>
          </a:xfrm>
        </p:spPr>
        <p:txBody>
          <a:bodyPr>
            <a:normAutofit/>
          </a:bodyPr>
          <a:p>
            <a:r>
              <a:rPr lang="en-US">
                <a:solidFill>
                  <a:srgbClr val="FF0000"/>
                </a:solidFill>
              </a:rPr>
              <a:t>State of Emergency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38115" y="96520"/>
            <a:ext cx="4670425" cy="67614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17955" y="294958"/>
            <a:ext cx="9144000" cy="2387600"/>
          </a:xfrm>
        </p:spPr>
        <p:txBody>
          <a:bodyPr>
            <a:normAutofit/>
          </a:bodyPr>
          <a:p>
            <a:r>
              <a:rPr lang="en-US" altLang="zh-CN">
                <a:sym typeface="+mn-ea"/>
              </a:rPr>
              <a:t>Battling the 2019-nCoV</a:t>
            </a:r>
            <a:br>
              <a:rPr lang="en-US" altLang="zh-CN"/>
            </a:b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71650" y="2309813"/>
            <a:ext cx="9144000" cy="1655762"/>
          </a:xfrm>
        </p:spPr>
        <p:txBody>
          <a:bodyPr/>
          <a:p>
            <a:r>
              <a:rPr lang="en-US" altLang="zh-CN" sz="2800">
                <a:sym typeface="+mn-ea"/>
              </a:rPr>
              <a:t>A different Spring festival</a:t>
            </a:r>
            <a:endParaRPr lang="en-US" altLang="zh-CN" sz="2800"/>
          </a:p>
          <a:p>
            <a:endParaRPr lang="en-US" altLang="zh-CN" sz="2800"/>
          </a:p>
        </p:txBody>
      </p:sp>
      <p:sp>
        <p:nvSpPr>
          <p:cNvPr id="4" name="文本框 3"/>
          <p:cNvSpPr txBox="1"/>
          <p:nvPr/>
        </p:nvSpPr>
        <p:spPr>
          <a:xfrm>
            <a:off x="1156970" y="3326765"/>
            <a:ext cx="1103439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致敬奋斗在一线的最美工作者，尤其是医护人员们！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  <a:p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“哪有什么岁月静好,不过是有人替你负重前行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endParaRPr lang="en-US" altLang="zh-CN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altLang="zh-CN" sz="3200">
              <a:solidFill>
                <a:srgbClr val="FF0000"/>
              </a:solidFill>
            </a:endParaRPr>
          </a:p>
          <a:p>
            <a:r>
              <a:rPr lang="zh-CN" altLang="en-US" sz="3200">
                <a:solidFill>
                  <a:srgbClr val="FF0000"/>
                </a:solidFill>
              </a:rPr>
              <a:t>好好学习是当下所能为国家做的最大贡献，也唯有这样，将来才能担起更大的社会责任！</a:t>
            </a:r>
            <a:endParaRPr lang="zh-CN" altLang="en-US" sz="3200">
              <a:solidFill>
                <a:srgbClr val="FF0000"/>
              </a:solidFill>
            </a:endParaRPr>
          </a:p>
          <a:p>
            <a:r>
              <a:rPr lang="zh-CN" altLang="en-US" sz="3200">
                <a:solidFill>
                  <a:srgbClr val="FF0000"/>
                </a:solidFill>
              </a:rPr>
              <a:t>                                                                 </a:t>
            </a:r>
            <a:r>
              <a:rPr lang="en-US" altLang="zh-CN" sz="3200">
                <a:solidFill>
                  <a:srgbClr val="FF0000"/>
                </a:solidFill>
              </a:rPr>
              <a:t>---from Jenny Yu </a:t>
            </a:r>
            <a:r>
              <a:rPr lang="zh-CN" altLang="en-US" sz="3200">
                <a:solidFill>
                  <a:srgbClr val="FF0000"/>
                </a:solidFill>
              </a:rPr>
              <a:t>富阳中学</a:t>
            </a:r>
            <a:r>
              <a:rPr lang="en-US" altLang="zh-CN" sz="3200">
                <a:solidFill>
                  <a:srgbClr val="FF0000"/>
                </a:solidFill>
              </a:rPr>
              <a:t>  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60245"/>
            <a:ext cx="10515600" cy="1325563"/>
          </a:xfrm>
        </p:spPr>
        <p:txBody>
          <a:bodyPr>
            <a:normAutofit fontScale="90000"/>
          </a:bodyPr>
          <a:p>
            <a:r>
              <a:rPr lang="en-US" altLang="zh-CN" sz="5335">
                <a:solidFill>
                  <a:srgbClr val="FF0000"/>
                </a:solidFill>
              </a:rPr>
              <a:t>Jan. 28</a:t>
            </a:r>
            <a:br>
              <a:rPr lang="en-US" altLang="zh-CN" sz="5335">
                <a:solidFill>
                  <a:srgbClr val="FF0000"/>
                </a:solidFill>
              </a:rPr>
            </a:br>
            <a:r>
              <a:rPr lang="en-US" altLang="zh-CN" sz="5335">
                <a:solidFill>
                  <a:srgbClr val="FF0000"/>
                </a:solidFill>
              </a:rPr>
              <a:t>by touch</a:t>
            </a:r>
            <a:br>
              <a:rPr lang="en-US" altLang="zh-CN" sz="5335">
                <a:solidFill>
                  <a:srgbClr val="FF0000"/>
                </a:solidFill>
              </a:rPr>
            </a:br>
            <a:r>
              <a:rPr lang="en-US" altLang="zh-CN" sz="5335">
                <a:solidFill>
                  <a:srgbClr val="FF0000"/>
                </a:solidFill>
              </a:rPr>
              <a:t>incubation</a:t>
            </a:r>
            <a:endParaRPr lang="en-US" altLang="zh-CN" sz="5335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64355" y="197485"/>
            <a:ext cx="7169150" cy="64636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Jan. 28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4654" r="-345"/>
          <a:stretch>
            <a:fillRect/>
          </a:stretch>
        </p:blipFill>
        <p:spPr>
          <a:xfrm>
            <a:off x="6039485" y="365125"/>
            <a:ext cx="4623435" cy="6400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000" y="2574290"/>
            <a:ext cx="4573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</a:rPr>
              <a:t>The Primier's inspection </a:t>
            </a: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4670" y="2152015"/>
            <a:ext cx="3616960" cy="1325880"/>
          </a:xfrm>
        </p:spPr>
        <p:txBody>
          <a:bodyPr>
            <a:normAutofit fontScale="90000"/>
          </a:bodyPr>
          <a:p>
            <a:r>
              <a:rPr lang="en-US" altLang="zh-CN"/>
              <a:t>Hongkong government</a:t>
            </a:r>
            <a:br>
              <a:rPr lang="en-US" altLang="zh-CN"/>
            </a:br>
            <a:r>
              <a:rPr lang="en-US" altLang="zh-CN"/>
              <a:t>deny entry to ...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99100" y="-97790"/>
            <a:ext cx="6158230" cy="69932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715" y="1994535"/>
            <a:ext cx="4665980" cy="1325880"/>
          </a:xfrm>
        </p:spPr>
        <p:txBody>
          <a:bodyPr>
            <a:normAutofit fontScale="90000"/>
          </a:bodyPr>
          <a:p>
            <a:r>
              <a:rPr lang="en-US" altLang="zh-CN"/>
              <a:t>Jan. 29</a:t>
            </a:r>
            <a:br>
              <a:rPr lang="en-US" altLang="zh-CN"/>
            </a:br>
            <a:r>
              <a:rPr lang="en-US" altLang="zh-CN">
                <a:solidFill>
                  <a:srgbClr val="FF0000"/>
                </a:solidFill>
              </a:rPr>
              <a:t>How to</a:t>
            </a:r>
            <a:r>
              <a:rPr lang="en-US" altLang="zh-CN"/>
              <a:t> </a:t>
            </a:r>
            <a:r>
              <a:rPr lang="en-US" altLang="zh-CN">
                <a:solidFill>
                  <a:srgbClr val="FF0000"/>
                </a:solidFill>
              </a:rPr>
              <a:t>Protect yourself ?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33695" y="118110"/>
            <a:ext cx="5919470" cy="65189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485" y="2309495"/>
            <a:ext cx="4392295" cy="1325880"/>
          </a:xfrm>
        </p:spPr>
        <p:txBody>
          <a:bodyPr>
            <a:normAutofit fontScale="90000"/>
          </a:bodyPr>
          <a:p>
            <a:r>
              <a:rPr lang="zh-CN" altLang="ja-JP"/>
              <a:t>温哥华市长给市民的一封信</a:t>
            </a:r>
            <a:endParaRPr lang="zh-CN" altLang="ja-JP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43730" y="0"/>
            <a:ext cx="7185660" cy="71742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0380" y="1125855"/>
            <a:ext cx="3940810" cy="4036695"/>
          </a:xfrm>
        </p:spPr>
        <p:txBody>
          <a:bodyPr>
            <a:normAutofit/>
          </a:bodyPr>
          <a:p>
            <a:r>
              <a:rPr lang="zh-CN" altLang="en-US"/>
              <a:t>杭州市政府给外籍人员的一封信</a:t>
            </a:r>
            <a:br>
              <a:rPr lang="zh-CN" altLang="en-US"/>
            </a:b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Elaine </a:t>
            </a:r>
            <a:r>
              <a:rPr lang="zh-CN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的学习笔记</a:t>
            </a:r>
            <a:endParaRPr lang="zh-CN" altLang="zh-CN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3050" y="124460"/>
            <a:ext cx="5925820" cy="67335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Jan, 30 PHEIC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4077" r="-1263" b="24317"/>
          <a:stretch>
            <a:fillRect/>
          </a:stretch>
        </p:blipFill>
        <p:spPr>
          <a:xfrm>
            <a:off x="6738620" y="0"/>
            <a:ext cx="5346700" cy="6179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-2620" t="1325" r="8148" b="54094"/>
          <a:stretch>
            <a:fillRect/>
          </a:stretch>
        </p:blipFill>
        <p:spPr>
          <a:xfrm>
            <a:off x="-153670" y="1398905"/>
            <a:ext cx="6478905" cy="52965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65" y="2118360"/>
            <a:ext cx="3008630" cy="132588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WHO 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92320" y="83185"/>
            <a:ext cx="5036185" cy="67748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-521" t="-508" r="521" b="55224"/>
          <a:stretch>
            <a:fillRect/>
          </a:stretch>
        </p:blipFill>
        <p:spPr>
          <a:xfrm>
            <a:off x="1890395" y="635"/>
            <a:ext cx="8955405" cy="66846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2990" y="2444115"/>
            <a:ext cx="3515360" cy="1325880"/>
          </a:xfrm>
        </p:spPr>
        <p:txBody>
          <a:bodyPr/>
          <a:p>
            <a:r>
              <a:rPr lang="en-US" altLang="zh-CN" sz="6600">
                <a:solidFill>
                  <a:srgbClr val="FF0000"/>
                </a:solidFill>
              </a:rPr>
              <a:t>Hope</a:t>
            </a:r>
            <a:endParaRPr lang="en-US" altLang="zh-CN" sz="6600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61050" y="0"/>
            <a:ext cx="5852160" cy="70986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椭圆 13"/>
          <p:cNvSpPr/>
          <p:nvPr>
            <p:custDataLst>
              <p:tags r:id="rId1"/>
            </p:custDataLst>
          </p:nvPr>
        </p:nvSpPr>
        <p:spPr>
          <a:xfrm>
            <a:off x="10810290" y="5726097"/>
            <a:ext cx="976543" cy="97654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808480" y="1851246"/>
            <a:ext cx="7985700" cy="1939069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marR="0" lvl="0" indent="-285750" algn="l" defTabSz="914400" rtl="0" eaLnBrk="1" fontAlgn="ctr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  <a:defRPr/>
            </a:pPr>
            <a:r>
              <a:rPr kumimoji="0" lang="zh-CN" altLang="en-US" sz="6000" b="0" i="0" kern="1200" cap="none" spc="100" normalizeH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少年强 则国强</a:t>
            </a:r>
            <a:endParaRPr kumimoji="0" lang="zh-CN" altLang="en-US" sz="6000" b="0" i="0" kern="1200" cap="none" spc="100" normalizeH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  <a:p>
            <a:pPr marL="444500" marR="0" lvl="1" indent="0" algn="l" defTabSz="914400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None/>
              <a:defRPr/>
            </a:pPr>
            <a:r>
              <a:rPr kumimoji="0" lang="en-US" altLang="zh-CN" sz="6000" b="0" i="0" kern="1200" cap="none" spc="100" normalizeH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A  country's future relies  on its youth.</a:t>
            </a:r>
            <a:endParaRPr kumimoji="0" lang="en-US" altLang="zh-CN" sz="6000" b="0" i="0" kern="1200" cap="none" spc="100" normalizeH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>
            <a:off x="0" y="0"/>
            <a:ext cx="2086253" cy="2308195"/>
          </a:xfrm>
          <a:custGeom>
            <a:avLst/>
            <a:gdLst>
              <a:gd name="connsiteX0" fmla="*/ 0 w 2086253"/>
              <a:gd name="connsiteY0" fmla="*/ 0 h 2308195"/>
              <a:gd name="connsiteX1" fmla="*/ 1970371 w 2086253"/>
              <a:gd name="connsiteY1" fmla="*/ 0 h 2308195"/>
              <a:gd name="connsiteX2" fmla="*/ 2010021 w 2086253"/>
              <a:gd name="connsiteY2" fmla="*/ 108330 h 2308195"/>
              <a:gd name="connsiteX3" fmla="*/ 2086253 w 2086253"/>
              <a:gd name="connsiteY3" fmla="*/ 612560 h 2308195"/>
              <a:gd name="connsiteX4" fmla="*/ 390618 w 2086253"/>
              <a:gd name="connsiteY4" fmla="*/ 2308195 h 2308195"/>
              <a:gd name="connsiteX5" fmla="*/ 48889 w 2086253"/>
              <a:gd name="connsiteY5" fmla="*/ 2273746 h 2308195"/>
              <a:gd name="connsiteX6" fmla="*/ 0 w 2086253"/>
              <a:gd name="connsiteY6" fmla="*/ 2261175 h 230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6253" h="2308195">
                <a:moveTo>
                  <a:pt x="0" y="0"/>
                </a:moveTo>
                <a:lnTo>
                  <a:pt x="1970371" y="0"/>
                </a:lnTo>
                <a:lnTo>
                  <a:pt x="2010021" y="108330"/>
                </a:lnTo>
                <a:cubicBezTo>
                  <a:pt x="2059564" y="267616"/>
                  <a:pt x="2086253" y="436971"/>
                  <a:pt x="2086253" y="612560"/>
                </a:cubicBezTo>
                <a:cubicBezTo>
                  <a:pt x="2086253" y="1549033"/>
                  <a:pt x="1327091" y="2308195"/>
                  <a:pt x="390618" y="2308195"/>
                </a:cubicBezTo>
                <a:cubicBezTo>
                  <a:pt x="273559" y="2308195"/>
                  <a:pt x="159270" y="2296333"/>
                  <a:pt x="48889" y="2273746"/>
                </a:cubicBezTo>
                <a:lnTo>
                  <a:pt x="0" y="226117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>
          <a:xfrm>
            <a:off x="9152127" y="5726097"/>
            <a:ext cx="1982568" cy="1131904"/>
          </a:xfrm>
          <a:custGeom>
            <a:avLst/>
            <a:gdLst>
              <a:gd name="connsiteX0" fmla="*/ 1267288 w 2534576"/>
              <a:gd name="connsiteY0" fmla="*/ 0 h 1447061"/>
              <a:gd name="connsiteX1" fmla="*/ 2534576 w 2534576"/>
              <a:gd name="connsiteY1" fmla="*/ 1267288 h 1447061"/>
              <a:gd name="connsiteX2" fmla="*/ 2528033 w 2534576"/>
              <a:gd name="connsiteY2" fmla="*/ 1396861 h 1447061"/>
              <a:gd name="connsiteX3" fmla="*/ 2520372 w 2534576"/>
              <a:gd name="connsiteY3" fmla="*/ 1447061 h 1447061"/>
              <a:gd name="connsiteX4" fmla="*/ 14205 w 2534576"/>
              <a:gd name="connsiteY4" fmla="*/ 1447061 h 1447061"/>
              <a:gd name="connsiteX5" fmla="*/ 6543 w 2534576"/>
              <a:gd name="connsiteY5" fmla="*/ 1396861 h 1447061"/>
              <a:gd name="connsiteX6" fmla="*/ 0 w 2534576"/>
              <a:gd name="connsiteY6" fmla="*/ 1267288 h 1447061"/>
              <a:gd name="connsiteX7" fmla="*/ 1267288 w 2534576"/>
              <a:gd name="connsiteY7" fmla="*/ 0 h 144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4576" h="1447061">
                <a:moveTo>
                  <a:pt x="1267288" y="0"/>
                </a:moveTo>
                <a:cubicBezTo>
                  <a:pt x="1967192" y="0"/>
                  <a:pt x="2534576" y="567384"/>
                  <a:pt x="2534576" y="1267288"/>
                </a:cubicBezTo>
                <a:cubicBezTo>
                  <a:pt x="2534576" y="1311032"/>
                  <a:pt x="2532360" y="1354259"/>
                  <a:pt x="2528033" y="1396861"/>
                </a:cubicBezTo>
                <a:lnTo>
                  <a:pt x="2520372" y="1447061"/>
                </a:lnTo>
                <a:lnTo>
                  <a:pt x="14205" y="1447061"/>
                </a:lnTo>
                <a:lnTo>
                  <a:pt x="6543" y="1396861"/>
                </a:lnTo>
                <a:cubicBezTo>
                  <a:pt x="2217" y="1354259"/>
                  <a:pt x="0" y="1311032"/>
                  <a:pt x="0" y="1267288"/>
                </a:cubicBezTo>
                <a:cubicBezTo>
                  <a:pt x="0" y="567384"/>
                  <a:pt x="567384" y="0"/>
                  <a:pt x="126728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3382392" y="435005"/>
            <a:ext cx="1296140" cy="12961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90490" y="5715"/>
            <a:ext cx="6280785" cy="68522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3270" y="2933700"/>
            <a:ext cx="29667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ja-JP" sz="4400"/>
              <a:t>苍生大医</a:t>
            </a:r>
            <a:endParaRPr lang="zh-CN" altLang="ja-JP" sz="4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6645" y="1623695"/>
            <a:ext cx="2851785" cy="132588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rgbClr val="FF0000"/>
                </a:solidFill>
              </a:rPr>
              <a:t>vaccine</a:t>
            </a:r>
            <a:br>
              <a:rPr lang="en-US" altLang="zh-CN">
                <a:solidFill>
                  <a:srgbClr val="FF0000"/>
                </a:solidFill>
              </a:rPr>
            </a:br>
            <a:r>
              <a:rPr lang="zh-CN" altLang="ja-JP">
                <a:solidFill>
                  <a:srgbClr val="FF0000"/>
                </a:solidFill>
              </a:rPr>
              <a:t>疫苗</a:t>
            </a:r>
            <a:endParaRPr lang="zh-CN" altLang="ja-JP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67630" y="76835"/>
            <a:ext cx="5935980" cy="67043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5305" y="73025"/>
            <a:ext cx="10515600" cy="1325563"/>
          </a:xfrm>
        </p:spPr>
        <p:txBody>
          <a:bodyPr/>
          <a:p>
            <a:r>
              <a:rPr lang="en-US" altLang="zh-CN"/>
              <a:t>Jan. 30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320" y="1100455"/>
            <a:ext cx="4215765" cy="5621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390" y="1100455"/>
            <a:ext cx="4645660" cy="5429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33305" y="2753995"/>
            <a:ext cx="225869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Miranda</a:t>
            </a:r>
            <a:r>
              <a:rPr lang="zh-CN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非常喜欢溯嗯英语免费作文课</a:t>
            </a:r>
            <a:endParaRPr lang="zh-CN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我也喜欢！</a:t>
            </a:r>
            <a:endParaRPr lang="zh-CN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1210" y="2532380"/>
            <a:ext cx="2635250" cy="132588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efforts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44010" y="97155"/>
            <a:ext cx="5647690" cy="67608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250" y="2054860"/>
            <a:ext cx="10515600" cy="1325563"/>
          </a:xfrm>
        </p:spPr>
        <p:txBody>
          <a:bodyPr/>
          <a:p>
            <a:r>
              <a:rPr lang="en-US" altLang="zh-CN"/>
              <a:t>Jan.30 spread to every region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432675" y="0"/>
            <a:ext cx="4662170" cy="68948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Jan. 31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63290" y="0"/>
            <a:ext cx="7794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2130" y="189865"/>
            <a:ext cx="4378325" cy="6297295"/>
          </a:xfrm>
        </p:spPr>
        <p:txBody>
          <a:bodyPr>
            <a:normAutofit/>
          </a:bodyPr>
          <a:p>
            <a:r>
              <a:rPr lang="en-US" altLang="zh-CN"/>
              <a:t>Jan. 31</a:t>
            </a:r>
            <a:br>
              <a:rPr lang="en-US" altLang="zh-CN"/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evacuate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：</a:t>
            </a:r>
            <a:br>
              <a:rPr lang="zh-CN" altLang="en-US"/>
            </a:br>
            <a:r>
              <a:rPr lang="zh-CN" altLang="en-US"/>
              <a:t>to move people from a place of danger to a safer place </a:t>
            </a:r>
            <a:br>
              <a:rPr lang="zh-CN" altLang="en-US"/>
            </a:br>
            <a:r>
              <a:rPr lang="zh-CN" altLang="en-US"/>
              <a:t>（</a:t>
            </a:r>
            <a:r>
              <a:rPr lang="zh-CN" altLang="en-US" sz="3600"/>
              <a:t>把人从危险</a:t>
            </a:r>
            <a:br>
              <a:rPr lang="zh-CN" altLang="en-US" sz="3600"/>
            </a:br>
            <a:r>
              <a:rPr lang="zh-CN" altLang="en-US" sz="3600"/>
              <a:t>的地方）</a:t>
            </a:r>
            <a:br>
              <a:rPr lang="zh-CN" altLang="en-US" sz="3600"/>
            </a:br>
            <a:r>
              <a:rPr lang="zh-CN" altLang="en-US" sz="3600"/>
              <a:t>疏散，转移，撤离</a:t>
            </a:r>
            <a:endParaRPr lang="zh-CN" altLang="en-US" sz="36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74280" y="1162685"/>
            <a:ext cx="2682875" cy="435165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7230" y="0"/>
            <a:ext cx="7211060" cy="67500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53695"/>
            <a:ext cx="10515600" cy="1325563"/>
          </a:xfrm>
        </p:spPr>
        <p:txBody>
          <a:bodyPr/>
          <a:p>
            <a:r>
              <a:rPr lang="en-US" altLang="zh-CN">
                <a:solidFill>
                  <a:srgbClr val="FF0000"/>
                </a:solidFill>
              </a:rPr>
              <a:t>                                       Be strong</a:t>
            </a:r>
            <a:r>
              <a:rPr lang="zh-CN" altLang="en-US">
                <a:solidFill>
                  <a:srgbClr val="FF0000"/>
                </a:solidFill>
              </a:rPr>
              <a:t>， </a:t>
            </a:r>
            <a:r>
              <a:rPr lang="en-US" altLang="zh-CN">
                <a:solidFill>
                  <a:srgbClr val="FF0000"/>
                </a:solidFill>
              </a:rPr>
              <a:t>China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26490" y="803275"/>
            <a:ext cx="4150360" cy="553466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1676400" y="2368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FF0000"/>
                </a:solidFill>
              </a:rPr>
              <a:t>                                       Time square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They are the heroes</a:t>
            </a:r>
            <a:r>
              <a:rPr lang="zh-CN" altLang="en-US"/>
              <a:t>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6440" y="2049780"/>
            <a:ext cx="10515600" cy="4351338"/>
          </a:xfrm>
        </p:spPr>
        <p:txBody>
          <a:bodyPr>
            <a:noAutofit/>
          </a:bodyPr>
          <a:p>
            <a:r>
              <a:rPr lang="zh-CN" altLang="en-US" sz="2700" b="1"/>
              <a:t>曾有记者向李兰娟提出三个问题：</a:t>
            </a:r>
            <a:endParaRPr lang="zh-CN" altLang="en-US" sz="2700" b="1"/>
          </a:p>
          <a:p>
            <a:r>
              <a:rPr lang="zh-CN" altLang="en-US" sz="2700" b="1"/>
              <a:t>一问：“幸福是什么？”</a:t>
            </a:r>
            <a:endParaRPr lang="zh-CN" altLang="en-US" sz="2700" b="1"/>
          </a:p>
          <a:p>
            <a:r>
              <a:rPr lang="zh-CN" altLang="en-US" sz="2700" b="1"/>
              <a:t>李兰娟：“对一个医生来说，幸福就是看着一个个患者恢复健康。”</a:t>
            </a:r>
            <a:endParaRPr lang="zh-CN" altLang="en-US" sz="2700" b="1"/>
          </a:p>
          <a:p>
            <a:r>
              <a:rPr lang="zh-CN" altLang="en-US" sz="2700" b="1"/>
              <a:t>二问：“科学家精神是什么？”</a:t>
            </a:r>
            <a:endParaRPr lang="zh-CN" altLang="en-US" sz="2700" b="1"/>
          </a:p>
          <a:p>
            <a:r>
              <a:rPr lang="zh-CN" altLang="en-US" sz="2700" b="1"/>
              <a:t>李兰娟：“</a:t>
            </a:r>
            <a:r>
              <a:rPr lang="zh-CN" altLang="en-US" sz="2700" b="1">
                <a:solidFill>
                  <a:srgbClr val="FF0000"/>
                </a:solidFill>
              </a:rPr>
              <a:t>严谨求实，开拓创新，勇攀高峰。”</a:t>
            </a:r>
            <a:endParaRPr lang="zh-CN" altLang="en-US" sz="2700" b="1"/>
          </a:p>
          <a:p>
            <a:r>
              <a:rPr lang="zh-CN" altLang="en-US" sz="2700" b="1"/>
              <a:t>三问：“院士的核心价值观是什么？”</a:t>
            </a:r>
            <a:endParaRPr lang="zh-CN" altLang="en-US" sz="2700" b="1"/>
          </a:p>
          <a:p>
            <a:r>
              <a:rPr lang="zh-CN" altLang="en-US" sz="2700" b="1"/>
              <a:t>李兰娟：“</a:t>
            </a:r>
            <a:r>
              <a:rPr lang="zh-CN" altLang="en-US" sz="2700" b="1">
                <a:solidFill>
                  <a:srgbClr val="FF0000"/>
                </a:solidFill>
              </a:rPr>
              <a:t>不断攻克科学难题，救死扶伤造福人民。”</a:t>
            </a:r>
            <a:endParaRPr lang="zh-CN" altLang="en-US" sz="27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620" y="1432560"/>
            <a:ext cx="10515600" cy="1325563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medical supplies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from Germany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3855" b="9537"/>
          <a:stretch>
            <a:fillRect/>
          </a:stretch>
        </p:blipFill>
        <p:spPr>
          <a:xfrm>
            <a:off x="5349240" y="83185"/>
            <a:ext cx="5852795" cy="67748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Jan. 23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16223" t="1346"/>
          <a:stretch>
            <a:fillRect/>
          </a:stretch>
        </p:blipFill>
        <p:spPr>
          <a:xfrm>
            <a:off x="6854825" y="318770"/>
            <a:ext cx="4781550" cy="60496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5790" y="1276985"/>
            <a:ext cx="5000625" cy="3046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 ourbreak of new coronavirus has </a:t>
            </a:r>
            <a:r>
              <a:rPr lang="en-US" altLang="zh-CN" sz="4800" u="sng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fueled</a:t>
            </a:r>
            <a:r>
              <a:rPr lang="en-US" altLang="zh-CN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fears.</a:t>
            </a:r>
            <a:endParaRPr lang="en-US" altLang="zh-CN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en-US" altLang="zh-CN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云形标注 2"/>
          <p:cNvSpPr/>
          <p:nvPr/>
        </p:nvSpPr>
        <p:spPr>
          <a:xfrm rot="240000">
            <a:off x="2381885" y="3423920"/>
            <a:ext cx="4585335" cy="1898650"/>
          </a:xfrm>
          <a:prstGeom prst="cloudCallout">
            <a:avLst>
              <a:gd name="adj1" fmla="val -55973"/>
              <a:gd name="adj2" fmla="val -39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  to increase sth; to make sth stronger 增加；加强；刺激</a:t>
            </a:r>
            <a:endParaRPr lang="zh-CN" altLang="en-US"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2155" y="789305"/>
            <a:ext cx="10515600" cy="1325563"/>
          </a:xfrm>
        </p:spPr>
        <p:txBody>
          <a:bodyPr>
            <a:normAutofit fontScale="90000"/>
          </a:bodyPr>
          <a:p>
            <a:r>
              <a:rPr lang="en-US" altLang="zh-CN"/>
              <a:t>Feb. 1</a:t>
            </a:r>
            <a:br>
              <a:rPr lang="en-US" altLang="zh-CN"/>
            </a:br>
            <a:r>
              <a:rPr lang="en-US" altLang="zh-CN"/>
              <a:t>Wuhan doctors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67145" y="-191135"/>
            <a:ext cx="5715635" cy="6888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2180" y="2394585"/>
            <a:ext cx="5434330" cy="2584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beaten  up</a:t>
            </a:r>
            <a:endParaRPr lang="en-US" altLang="zh-CN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overworked</a:t>
            </a:r>
            <a:endParaRPr lang="en-US" altLang="zh-CN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under supplied </a:t>
            </a:r>
            <a:endParaRPr lang="en-US" altLang="zh-CN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375" y="2039620"/>
            <a:ext cx="4133850" cy="1325880"/>
          </a:xfrm>
        </p:spPr>
        <p:txBody>
          <a:bodyPr>
            <a:normAutofit fontScale="90000"/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demanding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information and trans</a:t>
            </a:r>
            <a:r>
              <a:rPr lang="en-US" altLang="zh-CN"/>
              <a:t>parency</a:t>
            </a:r>
            <a:br>
              <a:rPr lang="en-US" altLang="zh-CN"/>
            </a:b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10810" y="635"/>
            <a:ext cx="6142355" cy="664337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0425" y="1915795"/>
            <a:ext cx="4199890" cy="1325880"/>
          </a:xfrm>
        </p:spPr>
        <p:txBody>
          <a:bodyPr>
            <a:normAutofit fontScale="90000"/>
          </a:bodyPr>
          <a:p>
            <a:r>
              <a:rPr lang="en-US" altLang="zh-CN"/>
              <a:t>some officials got punished for poor performance at </a:t>
            </a:r>
            <a:br>
              <a:rPr lang="en-US" altLang="zh-CN"/>
            </a:br>
            <a:r>
              <a:rPr lang="en-US" altLang="zh-CN"/>
              <a:t>coronavirus prevention and control.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99430" y="0"/>
            <a:ext cx="6593205" cy="689991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37719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Feb. 2</a:t>
            </a:r>
            <a:endParaRPr lang="en-US" altLang="zh-CN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360" y="2174240"/>
            <a:ext cx="5775960" cy="132588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rgbClr val="FF0000"/>
                </a:solidFill>
              </a:rPr>
              <a:t>contain</a:t>
            </a:r>
            <a:r>
              <a:rPr lang="zh-CN" altLang="en-US">
                <a:solidFill>
                  <a:srgbClr val="FF0000"/>
                </a:solidFill>
              </a:rPr>
              <a:t>：</a:t>
            </a:r>
            <a:r>
              <a:rPr lang="zh-CN" altLang="en-US"/>
              <a:t>to prevent sth harmful from spreading or getting worse 防止…蔓延（或恶化）</a:t>
            </a:r>
            <a:br>
              <a:rPr lang="zh-CN" altLang="en-US"/>
            </a:br>
            <a:r>
              <a:rPr lang="en-US" altLang="zh-CN">
                <a:solidFill>
                  <a:srgbClr val="FF0000"/>
                </a:solidFill>
              </a:rPr>
              <a:t>mobilize</a:t>
            </a:r>
            <a:r>
              <a:rPr lang="zh-CN" altLang="en-US">
                <a:solidFill>
                  <a:srgbClr val="FF0000"/>
                </a:solidFill>
              </a:rPr>
              <a:t>：</a:t>
            </a:r>
            <a:br>
              <a:rPr lang="zh-CN" altLang="en-US"/>
            </a:br>
            <a:r>
              <a:rPr lang="en-US" altLang="zh-CN"/>
              <a:t>to work together in order to achieve a particular aim; to organize a group of people to do this 组织；鼓动；动员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93740" y="116205"/>
            <a:ext cx="6018530" cy="666813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186055" y="59162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Feb. 3</a:t>
            </a:r>
            <a:endParaRPr lang="en-US" altLang="zh-CN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1185" y="1747520"/>
            <a:ext cx="3436620" cy="1325880"/>
          </a:xfrm>
        </p:spPr>
        <p:txBody>
          <a:bodyPr>
            <a:normAutofit fontScale="90000"/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USA</a:t>
            </a:r>
            <a:br>
              <a:rPr lang="en-US" altLang="zh-CN"/>
            </a:br>
            <a:r>
              <a:rPr lang="en-US" altLang="zh-CN"/>
              <a:t>spread fear and panic over coronavirus outbreak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80025" y="0"/>
            <a:ext cx="6664325" cy="70142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61050" y="1062355"/>
            <a:ext cx="5930265" cy="4718050"/>
          </a:xfrm>
        </p:spPr>
        <p:txBody>
          <a:bodyPr>
            <a:normAutofit/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besiege/ bɪˈsiːdʒ/</a:t>
            </a:r>
            <a:r>
              <a:rPr lang="en-US" altLang="zh-CN"/>
              <a:t>:</a:t>
            </a:r>
            <a:br>
              <a:rPr lang="en-US" altLang="zh-CN"/>
            </a:br>
            <a:r>
              <a:rPr lang="en-US" altLang="zh-CN"/>
              <a:t>send so many letters, ask so many questions, etc. that it is difficult for sb to deal with them all </a:t>
            </a:r>
            <a:br>
              <a:rPr lang="en-US" altLang="zh-CN"/>
            </a:br>
            <a:r>
              <a:rPr lang="en-US" altLang="zh-CN"/>
              <a:t>（用大量的信件、提问等）使某人应接不暇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5270" y="-94615"/>
            <a:ext cx="5320030" cy="68611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2175510"/>
            <a:ext cx="4909185" cy="340487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rgbClr val="FF0000"/>
                </a:solidFill>
              </a:rPr>
              <a:t>convert:</a:t>
            </a:r>
            <a:br>
              <a:rPr lang="en-US" altLang="zh-CN"/>
            </a:br>
            <a:r>
              <a:rPr lang="zh-CN" altLang="en-US"/>
              <a:t>to change or make sth change from one form, purpose, system, etc. to another （使）转变，转换，转化</a:t>
            </a:r>
            <a:br>
              <a:rPr lang="zh-CN" altLang="en-US"/>
            </a:br>
            <a:r>
              <a:rPr lang="en-US" altLang="zh-CN">
                <a:solidFill>
                  <a:srgbClr val="FF0000"/>
                </a:solidFill>
              </a:rPr>
              <a:t>temporary:</a:t>
            </a:r>
            <a:br>
              <a:rPr lang="en-US" altLang="zh-CN">
                <a:solidFill>
                  <a:srgbClr val="FF0000"/>
                </a:solidFill>
              </a:rPr>
            </a:br>
            <a:r>
              <a:rPr lang="en-US" altLang="zh-CN">
                <a:solidFill>
                  <a:schemeClr val="tx1"/>
                </a:solidFill>
              </a:rPr>
              <a:t>lasting or intended to last or be used only for a short time; not permanent 短暂的；暂时的；临时的</a:t>
            </a:r>
            <a:br>
              <a:rPr lang="en-US" altLang="zh-CN">
                <a:solidFill>
                  <a:schemeClr val="tx1"/>
                </a:solidFill>
              </a:rPr>
            </a:b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61585" y="-635"/>
            <a:ext cx="6967855" cy="68230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09200" y="208915"/>
            <a:ext cx="264096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Feb. 4</a:t>
            </a:r>
            <a:endParaRPr lang="en-US" altLang="zh-CN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4730" y="2226310"/>
            <a:ext cx="3989705" cy="132588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Racism is the most dangerous virus.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23280" y="117475"/>
            <a:ext cx="5537835" cy="66097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43760"/>
            <a:ext cx="3754120" cy="1325880"/>
          </a:xfrm>
        </p:spPr>
        <p:txBody>
          <a:bodyPr/>
          <a:p>
            <a:r>
              <a:rPr lang="en-US" altLang="zh-CN"/>
              <a:t>Confident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42230" y="0"/>
            <a:ext cx="6406515" cy="6751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6605" y="607060"/>
            <a:ext cx="2285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Feb. 5</a:t>
            </a:r>
            <a:endParaRPr lang="en-US" altLang="zh-CN" sz="3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>
            <a:off x="5551805" y="258445"/>
            <a:ext cx="854710" cy="81597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任意多边形: 形状 6"/>
          <p:cNvSpPr/>
          <p:nvPr>
            <p:custDataLst>
              <p:tags r:id="rId2"/>
            </p:custDataLst>
          </p:nvPr>
        </p:nvSpPr>
        <p:spPr>
          <a:xfrm>
            <a:off x="9039860" y="0"/>
            <a:ext cx="2718435" cy="2094865"/>
          </a:xfrm>
          <a:custGeom>
            <a:avLst/>
            <a:gdLst>
              <a:gd name="connsiteX0" fmla="*/ 311550 w 3165630"/>
              <a:gd name="connsiteY0" fmla="*/ 0 h 2522918"/>
              <a:gd name="connsiteX1" fmla="*/ 2854080 w 3165630"/>
              <a:gd name="connsiteY1" fmla="*/ 0 h 2522918"/>
              <a:gd name="connsiteX2" fmla="*/ 2895310 w 3165630"/>
              <a:gd name="connsiteY2" fmla="*/ 55136 h 2522918"/>
              <a:gd name="connsiteX3" fmla="*/ 3165630 w 3165630"/>
              <a:gd name="connsiteY3" fmla="*/ 940103 h 2522918"/>
              <a:gd name="connsiteX4" fmla="*/ 1582815 w 3165630"/>
              <a:gd name="connsiteY4" fmla="*/ 2522918 h 2522918"/>
              <a:gd name="connsiteX5" fmla="*/ 0 w 3165630"/>
              <a:gd name="connsiteY5" fmla="*/ 940103 h 2522918"/>
              <a:gd name="connsiteX6" fmla="*/ 270320 w 3165630"/>
              <a:gd name="connsiteY6" fmla="*/ 55136 h 252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5630" h="2522918">
                <a:moveTo>
                  <a:pt x="311550" y="0"/>
                </a:moveTo>
                <a:lnTo>
                  <a:pt x="2854080" y="0"/>
                </a:lnTo>
                <a:lnTo>
                  <a:pt x="2895310" y="55136"/>
                </a:lnTo>
                <a:cubicBezTo>
                  <a:pt x="3065976" y="307755"/>
                  <a:pt x="3165630" y="612291"/>
                  <a:pt x="3165630" y="940103"/>
                </a:cubicBezTo>
                <a:cubicBezTo>
                  <a:pt x="3165630" y="1814268"/>
                  <a:pt x="2456980" y="2522918"/>
                  <a:pt x="1582815" y="2522918"/>
                </a:cubicBezTo>
                <a:cubicBezTo>
                  <a:pt x="708650" y="2522918"/>
                  <a:pt x="0" y="1814268"/>
                  <a:pt x="0" y="940103"/>
                </a:cubicBezTo>
                <a:cubicBezTo>
                  <a:pt x="0" y="612291"/>
                  <a:pt x="99654" y="307755"/>
                  <a:pt x="270320" y="55136"/>
                </a:cubicBezTo>
                <a:close/>
              </a:path>
            </a:pathLst>
          </a:custGeom>
          <a:solidFill>
            <a:srgbClr val="000000">
              <a:lumMod val="65000"/>
              <a:lumOff val="35000"/>
              <a:alpha val="2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>
            <a:off x="11725577" y="3965124"/>
            <a:ext cx="466423" cy="932846"/>
          </a:xfrm>
          <a:custGeom>
            <a:avLst/>
            <a:gdLst>
              <a:gd name="connsiteX0" fmla="*/ 466423 w 466423"/>
              <a:gd name="connsiteY0" fmla="*/ 0 h 932846"/>
              <a:gd name="connsiteX1" fmla="*/ 466423 w 466423"/>
              <a:gd name="connsiteY1" fmla="*/ 932846 h 932846"/>
              <a:gd name="connsiteX2" fmla="*/ 0 w 466423"/>
              <a:gd name="connsiteY2" fmla="*/ 466423 h 932846"/>
              <a:gd name="connsiteX3" fmla="*/ 466423 w 466423"/>
              <a:gd name="connsiteY3" fmla="*/ 0 h 93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423" h="932846">
                <a:moveTo>
                  <a:pt x="466423" y="0"/>
                </a:moveTo>
                <a:lnTo>
                  <a:pt x="466423" y="932846"/>
                </a:lnTo>
                <a:cubicBezTo>
                  <a:pt x="208825" y="932846"/>
                  <a:pt x="0" y="724021"/>
                  <a:pt x="0" y="466423"/>
                </a:cubicBezTo>
                <a:cubicBezTo>
                  <a:pt x="0" y="208825"/>
                  <a:pt x="208825" y="0"/>
                  <a:pt x="466423" y="0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: 形状 12"/>
          <p:cNvSpPr/>
          <p:nvPr>
            <p:custDataLst>
              <p:tags r:id="rId4"/>
            </p:custDataLst>
          </p:nvPr>
        </p:nvSpPr>
        <p:spPr>
          <a:xfrm>
            <a:off x="0" y="6455710"/>
            <a:ext cx="12192000" cy="407637"/>
          </a:xfrm>
          <a:custGeom>
            <a:avLst/>
            <a:gdLst>
              <a:gd name="connsiteX0" fmla="*/ 0 w 12192000"/>
              <a:gd name="connsiteY0" fmla="*/ 0 h 524350"/>
              <a:gd name="connsiteX1" fmla="*/ 12192000 w 12192000"/>
              <a:gd name="connsiteY1" fmla="*/ 0 h 524350"/>
              <a:gd name="connsiteX2" fmla="*/ 12192000 w 12192000"/>
              <a:gd name="connsiteY2" fmla="*/ 524350 h 524350"/>
              <a:gd name="connsiteX3" fmla="*/ 0 w 12192000"/>
              <a:gd name="connsiteY3" fmla="*/ 524350 h 5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4350">
                <a:moveTo>
                  <a:pt x="0" y="0"/>
                </a:moveTo>
                <a:lnTo>
                  <a:pt x="12192000" y="0"/>
                </a:lnTo>
                <a:lnTo>
                  <a:pt x="12192000" y="524350"/>
                </a:lnTo>
                <a:lnTo>
                  <a:pt x="0" y="524350"/>
                </a:lnTo>
                <a:close/>
              </a:path>
            </a:pathLst>
          </a:custGeom>
          <a:solidFill>
            <a:srgbClr val="000000">
              <a:lumMod val="65000"/>
              <a:lumOff val="35000"/>
              <a:alpha val="8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1927796" y="6139521"/>
            <a:ext cx="566057" cy="56605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2033353" y="6242768"/>
            <a:ext cx="356787" cy="356787"/>
          </a:xfrm>
          <a:prstGeom prst="ellipse">
            <a:avLst/>
          </a:prstGeom>
          <a:solidFill>
            <a:srgbClr val="000000">
              <a:lumMod val="75000"/>
              <a:lumOff val="25000"/>
              <a:alpha val="5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任意多边形: 形状 7"/>
          <p:cNvSpPr/>
          <p:nvPr>
            <p:custDataLst>
              <p:tags r:id="rId7"/>
            </p:custDataLst>
          </p:nvPr>
        </p:nvSpPr>
        <p:spPr>
          <a:xfrm rot="16200000">
            <a:off x="1086485" y="-447674"/>
            <a:ext cx="855980" cy="1751330"/>
          </a:xfrm>
          <a:custGeom>
            <a:avLst/>
            <a:gdLst>
              <a:gd name="connsiteX0" fmla="*/ 466423 w 466423"/>
              <a:gd name="connsiteY0" fmla="*/ 0 h 932846"/>
              <a:gd name="connsiteX1" fmla="*/ 466423 w 466423"/>
              <a:gd name="connsiteY1" fmla="*/ 932846 h 932846"/>
              <a:gd name="connsiteX2" fmla="*/ 0 w 466423"/>
              <a:gd name="connsiteY2" fmla="*/ 466423 h 932846"/>
              <a:gd name="connsiteX3" fmla="*/ 466423 w 466423"/>
              <a:gd name="connsiteY3" fmla="*/ 0 h 93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423" h="932846">
                <a:moveTo>
                  <a:pt x="466423" y="0"/>
                </a:moveTo>
                <a:lnTo>
                  <a:pt x="466423" y="932846"/>
                </a:lnTo>
                <a:cubicBezTo>
                  <a:pt x="208825" y="932846"/>
                  <a:pt x="0" y="724021"/>
                  <a:pt x="0" y="466423"/>
                </a:cubicBezTo>
                <a:cubicBezTo>
                  <a:pt x="0" y="208825"/>
                  <a:pt x="208825" y="0"/>
                  <a:pt x="466423" y="0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2411692" y="1003180"/>
            <a:ext cx="7368616" cy="4851639"/>
          </a:xfrm>
          <a:prstGeom prst="rect">
            <a:avLst/>
          </a:prstGeom>
          <a:solidFill>
            <a:srgbClr val="FFFFFF"/>
          </a:solidFill>
          <a:ln w="38100">
            <a:noFill/>
          </a:ln>
          <a:effectLst>
            <a:outerShdw blurRad="165100" algn="ctr" rotWithShape="0">
              <a:prstClr val="black">
                <a:alpha val="18000"/>
              </a:prstClr>
            </a:outerShdw>
          </a:effectLst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en-US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椭圆 5"/>
          <p:cNvSpPr/>
          <p:nvPr>
            <p:custDataLst>
              <p:tags r:id="rId9"/>
            </p:custDataLst>
          </p:nvPr>
        </p:nvSpPr>
        <p:spPr>
          <a:xfrm>
            <a:off x="700151" y="4468725"/>
            <a:ext cx="1225503" cy="1225503"/>
          </a:xfrm>
          <a:prstGeom prst="ellipse">
            <a:avLst/>
          </a:prstGeom>
          <a:solidFill>
            <a:srgbClr val="FFFFFF">
              <a:lumMod val="75000"/>
              <a:alpha val="34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1927860" y="1040130"/>
            <a:ext cx="8735695" cy="465391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8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Everybody, do your bit to fight the 2019-nCoV.</a:t>
            </a:r>
            <a:endParaRPr lang="en-US" altLang="zh-CN" sz="28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8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My dear students, </a:t>
            </a:r>
            <a:endParaRPr lang="en-US" altLang="zh-CN" sz="28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lvl="1" indent="0" algn="l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en-US" altLang="zh-CN" sz="28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Equip yourself with more knowledge.</a:t>
            </a:r>
            <a:endParaRPr lang="en-US" altLang="zh-CN" sz="28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8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This is the exact way to show your respect for those working on the frontline。</a:t>
            </a:r>
            <a:endParaRPr lang="en-US" altLang="zh-CN" sz="28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8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This is just the way to  prepare yourselves for the responsibilities you are to carry in the future.</a:t>
            </a:r>
            <a:endParaRPr lang="en-US" altLang="zh-CN" sz="2800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Jan. 23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20005" y="241300"/>
            <a:ext cx="6536690" cy="63811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345" y="2186940"/>
            <a:ext cx="50692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</a:rPr>
              <a:t>Human-to-human transmission has been confirmed.</a:t>
            </a: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ja-JP"/>
              <a:t>封城</a:t>
            </a:r>
            <a:r>
              <a:rPr lang="en-US" altLang="zh-CN"/>
              <a:t>Jan. 23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86095" y="365125"/>
            <a:ext cx="5626735" cy="62274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7685" y="2506980"/>
            <a:ext cx="432562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</a:t>
            </a:r>
            <a:r>
              <a:rPr lang="en-US" altLang="zh-CN" sz="4400"/>
              <a:t> people will be allowed to leave Huhan.</a:t>
            </a:r>
            <a:endParaRPr lang="en-US" altLang="zh-CN" sz="4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3210" y="2073910"/>
            <a:ext cx="3548380" cy="132588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英雄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Jan. 24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Zhou Nanshan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82310" y="0"/>
            <a:ext cx="5572125" cy="65417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Heroes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35070" y="264160"/>
            <a:ext cx="4721860" cy="61715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1670" y="2766060"/>
            <a:ext cx="4886960" cy="132588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Jan.</a:t>
            </a: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25  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Rescue teams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are deployed to the 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frontline.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85510" y="0"/>
            <a:ext cx="5577840" cy="65671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2924_1*i*4"/>
  <p:tag name="KSO_WM_TEMPLATE_CATEGORY" val="diagram"/>
  <p:tag name="KSO_WM_TEMPLATE_INDEX" val="20202924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REFSHAPE" val="395761708"/>
  <p:tag name="KSO_WM_UNIT_PLACING_PICTURE_USER_VIEWPORT" val="{&quot;height&quot;:6853,&quot;width&quot;:4799}"/>
</p:tagLst>
</file>

<file path=ppt/tags/tag11.xml><?xml version="1.0" encoding="utf-8"?>
<p:tagLst xmlns:p="http://schemas.openxmlformats.org/presentationml/2006/main">
  <p:tag name="REFSHAPE" val="623823452"/>
  <p:tag name="KSO_WM_UNIT_PLACING_PICTURE_USER_VIEWPORT" val="{&quot;height&quot;:6853,&quot;width&quot;:4882}"/>
</p:tagLst>
</file>

<file path=ppt/tags/tag12.xml><?xml version="1.0" encoding="utf-8"?>
<p:tagLst xmlns:p="http://schemas.openxmlformats.org/presentationml/2006/main">
  <p:tag name="REFSHAPE" val="623822772"/>
  <p:tag name="KSO_WM_UNIT_PLACING_PICTURE_USER_VIEWPORT" val="{&quot;height&quot;:6853,&quot;width&quot;:3854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3748_1*i*6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748_1*i*2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748_1*i*4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3748_1*i*5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3748_1*i*7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3748_1*i*8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3748_1*i*9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ISCONTENTSTITLE" val="0"/>
  <p:tag name="KSO_WM_UNIT_PRESET_TEXT" val="户外拓展训练通常利用崇山峻岭、翰海大川等自然环境，通过精心设计的活动达到&quot;磨练意志、陶冶情操、完善人格、熔炼团队&quot;的拓展培训目的。"/>
  <p:tag name="KSO_WM_UNIT_NOCLEAR" val="0"/>
  <p:tag name="KSO_WM_UNIT_VALUE" val="17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924_1*f*1"/>
  <p:tag name="KSO_WM_TEMPLATE_CATEGORY" val="diagram"/>
  <p:tag name="KSO_WM_TEMPLATE_INDEX" val="20202924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748_1*i*1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748_1*i*3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TEXT_PART_ID_V2" val="a-1-2"/>
  <p:tag name="KSO_WM_UNIT_COLOR_SCHEME_SHAPE_ID" val="16"/>
  <p:tag name="KSO_WM_UNIT_COLOR_SCHEME_PARENT_PAGE" val="0_1"/>
  <p:tag name="KSO_WM_UNIT_ISCONTENTSTITLE" val="0"/>
  <p:tag name="KSO_WM_UNIT_PRESET_TEXT" val="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748_1*f*1"/>
  <p:tag name="KSO_WM_TEMPLATE_CATEGORY" val="diagram"/>
  <p:tag name="KSO_WM_TEMPLATE_INDEX" val="20203748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SLIDE_ID" val="diagram20203748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75"/>
  <p:tag name="KSO_WM_SLIDE_POSITION" val="0*-35"/>
  <p:tag name="KSO_WM_TAG_VERSION" val="1.0"/>
  <p:tag name="KSO_WM_BEAUTIFY_FLAG" val="#wm#"/>
  <p:tag name="KSO_WM_TEMPLATE_CATEGORY" val="diagram"/>
  <p:tag name="KSO_WM_TEMPLATE_INDEX" val="20203748"/>
  <p:tag name="KSO_WM_SLIDE_LAYOUT" val="f"/>
  <p:tag name="KSO_WM_SLIDE_LAYOUT_CNT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2924_1*i*1"/>
  <p:tag name="KSO_WM_TEMPLATE_CATEGORY" val="diagram"/>
  <p:tag name="KSO_WM_TEMPLATE_INDEX" val="20202924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2924_1*i*2"/>
  <p:tag name="KSO_WM_TEMPLATE_CATEGORY" val="diagram"/>
  <p:tag name="KSO_WM_TEMPLATE_INDEX" val="20202924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2924_1*i*3"/>
  <p:tag name="KSO_WM_TEMPLATE_CATEGORY" val="diagram"/>
  <p:tag name="KSO_WM_TEMPLATE_INDEX" val="20202924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ID" val="diagram20202924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27*539"/>
  <p:tag name="KSO_WM_SLIDE_POSITION" val="0*0"/>
  <p:tag name="KSO_WM_TAG_VERSION" val="1.0"/>
  <p:tag name="KSO_WM_BEAUTIFY_FLAG" val="#wm#"/>
  <p:tag name="KSO_WM_TEMPLATE_CATEGORY" val="diagram"/>
  <p:tag name="KSO_WM_TEMPLATE_INDEX" val="20202924"/>
  <p:tag name="KSO_WM_SLIDE_LAYOUT" val="a_f"/>
  <p:tag name="KSO_WM_SLIDE_LAYOUT_CNT" val="1_1"/>
</p:tagLst>
</file>

<file path=ppt/tags/tag7.xml><?xml version="1.0" encoding="utf-8"?>
<p:tagLst xmlns:p="http://schemas.openxmlformats.org/presentationml/2006/main">
  <p:tag name="REFSHAPE" val="424363956"/>
  <p:tag name="KSO_WM_UNIT_PLACING_PICTURE_USER_VIEWPORT" val="{&quot;height&quot;:6853,&quot;width&quot;:4568}"/>
</p:tagLst>
</file>

<file path=ppt/tags/tag8.xml><?xml version="1.0" encoding="utf-8"?>
<p:tagLst xmlns:p="http://schemas.openxmlformats.org/presentationml/2006/main">
  <p:tag name="REFSHAPE" val="458853364"/>
  <p:tag name="KSO_WM_UNIT_PLACING_PICTURE_USER_VIEWPORT" val="{&quot;height&quot;:6853,&quot;width&quot;:4696}"/>
</p:tagLst>
</file>

<file path=ppt/tags/tag9.xml><?xml version="1.0" encoding="utf-8"?>
<p:tagLst xmlns:p="http://schemas.openxmlformats.org/presentationml/2006/main">
  <p:tag name="REFSHAPE" val="476784076"/>
  <p:tag name="KSO_WM_UNIT_PLACING_PICTURE_USER_VIEWPORT" val="{&quot;height&quot;:6853,&quot;width&quot;:470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2718</Words>
  <Application>WPS 演示</Application>
  <PresentationFormat>宽屏</PresentationFormat>
  <Paragraphs>158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2" baseType="lpstr">
      <vt:lpstr>Arial</vt:lpstr>
      <vt:lpstr>宋体</vt:lpstr>
      <vt:lpstr>Wingdings</vt:lpstr>
      <vt:lpstr>Arial</vt:lpstr>
      <vt:lpstr>微软雅黑</vt:lpstr>
      <vt:lpstr>Wingdings</vt:lpstr>
      <vt:lpstr>Calibri</vt:lpstr>
      <vt:lpstr>Arial Unicode MS</vt:lpstr>
      <vt:lpstr>Times New Roman</vt:lpstr>
      <vt:lpstr>HelveticaNeue</vt:lpstr>
      <vt:lpstr>Corbel</vt:lpstr>
      <vt:lpstr>华文新魏</vt:lpstr>
      <vt:lpstr>Office 主题</vt:lpstr>
      <vt:lpstr>PowerPoint 演示文稿</vt:lpstr>
      <vt:lpstr>Battling the 2019-nCoV </vt:lpstr>
      <vt:lpstr>PowerPoint 演示文稿</vt:lpstr>
      <vt:lpstr>Jan. 23</vt:lpstr>
      <vt:lpstr>Jan. 23</vt:lpstr>
      <vt:lpstr>封城Jan. 23</vt:lpstr>
      <vt:lpstr>英雄Jan. 24  Zhou Nanshan</vt:lpstr>
      <vt:lpstr>Heroes</vt:lpstr>
      <vt:lpstr>Jan. 25   Rescue teams  are deployed to the   frontline.</vt:lpstr>
      <vt:lpstr>Jan. 25 The delivery of  supplies is underway.</vt:lpstr>
      <vt:lpstr>Jan. 25  Leishenshan Hospital is to be built. </vt:lpstr>
      <vt:lpstr>PowerPoint 演示文稿</vt:lpstr>
      <vt:lpstr>Jerry(class 3) 冒出来要Teens答案了 还写了续写求批改</vt:lpstr>
      <vt:lpstr>年初二的Elaine</vt:lpstr>
      <vt:lpstr>Jan. 26  go viral?  Being stupid!!!</vt:lpstr>
      <vt:lpstr>The first case  in Cambodia.</vt:lpstr>
      <vt:lpstr>Jan. 26  大年初二</vt:lpstr>
      <vt:lpstr>Jan. 27 </vt:lpstr>
      <vt:lpstr>State of Emergency</vt:lpstr>
      <vt:lpstr>Jan. 28 by touch incubation</vt:lpstr>
      <vt:lpstr>Jan. 28</vt:lpstr>
      <vt:lpstr>Hongkong government deny entry to ...</vt:lpstr>
      <vt:lpstr>Jan. 29 How to Protect yourself ?</vt:lpstr>
      <vt:lpstr>温哥华市长给市民的一封信</vt:lpstr>
      <vt:lpstr>杭州市政府给外籍人员的一封信 Elaine 的学习笔记</vt:lpstr>
      <vt:lpstr>Jan, 30 PHEIC</vt:lpstr>
      <vt:lpstr>WHO </vt:lpstr>
      <vt:lpstr>PowerPoint 演示文稿</vt:lpstr>
      <vt:lpstr>Hope</vt:lpstr>
      <vt:lpstr>PowerPoint 演示文稿</vt:lpstr>
      <vt:lpstr>vaccine 疫苗</vt:lpstr>
      <vt:lpstr>Jan. 30</vt:lpstr>
      <vt:lpstr>efforts</vt:lpstr>
      <vt:lpstr>Jan.30 spread to every region</vt:lpstr>
      <vt:lpstr>Jan. 31</vt:lpstr>
      <vt:lpstr>Jan. 31 evacuate： to move people from a place of danger to a safer place  （把人从危险 的地方） 疏散，转移，撤离</vt:lpstr>
      <vt:lpstr>                                       Be strong， China</vt:lpstr>
      <vt:lpstr>They are the heroes：</vt:lpstr>
      <vt:lpstr>medical supplies from Germany</vt:lpstr>
      <vt:lpstr>Feb. 1 Wuhan doctors</vt:lpstr>
      <vt:lpstr>demanding information and transparency  </vt:lpstr>
      <vt:lpstr>some officials got punished for poor performance at  coronavirus prevention and control.</vt:lpstr>
      <vt:lpstr>contain：to prevent sth harmful from spreading or getting worse 防止…蔓延（或恶化） mobilize： to work together in order to achieve a particular aim; to organize a group of people to do this 组织；鼓动；动员</vt:lpstr>
      <vt:lpstr>USA spread fear and panic over coronavirus outbreak</vt:lpstr>
      <vt:lpstr>besiege/ bɪˈsiːdʒ/: send so many letters, ask so many questions, etc. that it is difficult for sb to deal with them all  （用大量的信件、提问等）使某人应接不暇</vt:lpstr>
      <vt:lpstr>convert: to change or make sth change from one form, purpose, system, etc. to another （使）转变，转换，转化 temporary: lasting or intended to last or be used only for a short time; not permanent 短暂的；暂时的；临时的 </vt:lpstr>
      <vt:lpstr>Racism is the most dangerous virus.</vt:lpstr>
      <vt:lpstr>Confident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余多多</dc:creator>
  <cp:lastModifiedBy>南山有谷堆</cp:lastModifiedBy>
  <cp:revision>60</cp:revision>
  <dcterms:created xsi:type="dcterms:W3CDTF">2020-01-31T05:40:00Z</dcterms:created>
  <dcterms:modified xsi:type="dcterms:W3CDTF">2020-02-07T07:36:55Z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2052-11.8.2.8721</vt:lpwstr>
  </property>
</Properties>
</file>