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96" r:id="rId3"/>
    <p:sldId id="256" r:id="rId4"/>
    <p:sldId id="347" r:id="rId5"/>
    <p:sldId id="373" r:id="rId7"/>
    <p:sldId id="422" r:id="rId8"/>
    <p:sldId id="350" r:id="rId9"/>
    <p:sldId id="371" r:id="rId10"/>
    <p:sldId id="351" r:id="rId11"/>
    <p:sldId id="359" r:id="rId12"/>
    <p:sldId id="361" r:id="rId13"/>
    <p:sldId id="355" r:id="rId14"/>
    <p:sldId id="365" r:id="rId15"/>
    <p:sldId id="367" r:id="rId16"/>
    <p:sldId id="374" r:id="rId17"/>
    <p:sldId id="362" r:id="rId18"/>
    <p:sldId id="363" r:id="rId19"/>
    <p:sldId id="366" r:id="rId20"/>
    <p:sldId id="368" r:id="rId21"/>
    <p:sldId id="369" r:id="rId22"/>
    <p:sldId id="375" r:id="rId23"/>
    <p:sldId id="377" r:id="rId24"/>
    <p:sldId id="378" r:id="rId25"/>
    <p:sldId id="379" r:id="rId26"/>
    <p:sldId id="380" r:id="rId27"/>
    <p:sldId id="381" r:id="rId28"/>
    <p:sldId id="37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jian" initials="kj"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6D52"/>
    <a:srgbClr val="EBC215"/>
    <a:srgbClr val="F54E0B"/>
    <a:srgbClr val="E9FA06"/>
    <a:srgbClr val="E19C1F"/>
    <a:srgbClr val="F4F3E9"/>
    <a:srgbClr val="F4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7" autoAdjust="0"/>
    <p:restoredTop sz="94660"/>
  </p:normalViewPr>
  <p:slideViewPr>
    <p:cSldViewPr snapToGrid="0">
      <p:cViewPr varScale="1">
        <p:scale>
          <a:sx n="67" d="100"/>
          <a:sy n="67" d="100"/>
        </p:scale>
        <p:origin x="-1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1T21:21:03.264" idx="4">
    <p:pos x="10" y="10"/>
    <p:text>此处可以标出一些关键词或句子，作为推理的依据。</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1T21:22:17.429" idx="5">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21T21:14:04.847" idx="1">
    <p:pos x="10" y="10"/>
    <p:text>这里的题源讲清楚，2018年6月浙江高考卷</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0-01-21T21:15:22.605" idx="2">
    <p:pos x="10" y="10"/>
    <p:text>这里也讲请是全国卷1，2还是3</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0-01-21T21:18:49.132" idx="3">
    <p:pos x="4176" y="1453"/>
    <p:text>故事类的写作意图： to tell an interesting experience/a moral lesson</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0-01-21T21:33:20.703" idx="13">
    <p:pos x="10" y="10"/>
    <p:text>此处文章里的a chance, strength都是推出本题答案的关键信息，也是下文中作者提到的有情感意义的单词信息，也可指出。</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0-01-21T21:41:17.235" idx="14">
    <p:pos x="10" y="10"/>
    <p:text>还可以有更多的词汇可以放入这两类，然后还有neutral一类的词汇</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CE447-2894-4FBD-A02A-65A466DF5E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1B8C6-32F9-4B49-AC19-A6F6996EE0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7" name="矩形 16"/>
          <p:cNvSpPr/>
          <p:nvPr userDrawn="1"/>
        </p:nvSpPr>
        <p:spPr>
          <a:xfrm>
            <a:off x="0" y="-3970"/>
            <a:ext cx="12192000" cy="111425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0800000">
            <a:off x="10419024" y="5746130"/>
            <a:ext cx="1772976" cy="1114252"/>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1" fmla="*/ 1247667 w 1772869"/>
              <a:gd name="connsiteY0-2" fmla="*/ 0 h 1110282"/>
              <a:gd name="connsiteX1-3" fmla="*/ 1772869 w 1772869"/>
              <a:gd name="connsiteY1-4" fmla="*/ 0 h 1110282"/>
              <a:gd name="connsiteX2-5" fmla="*/ 0 w 1772869"/>
              <a:gd name="connsiteY2-6" fmla="*/ 1110282 h 1110282"/>
              <a:gd name="connsiteX3" fmla="*/ 1247667 w 1772869"/>
              <a:gd name="connsiteY3" fmla="*/ 0 h 1110282"/>
              <a:gd name="connsiteX0-7" fmla="*/ 790467 w 1772869"/>
              <a:gd name="connsiteY0-8" fmla="*/ 3175 h 1110282"/>
              <a:gd name="connsiteX1-9" fmla="*/ 1772869 w 1772869"/>
              <a:gd name="connsiteY1-10" fmla="*/ 0 h 1110282"/>
              <a:gd name="connsiteX2-11" fmla="*/ 0 w 1772869"/>
              <a:gd name="connsiteY2-12" fmla="*/ 1110282 h 1110282"/>
              <a:gd name="connsiteX3-13" fmla="*/ 790467 w 1772869"/>
              <a:gd name="connsiteY3-14" fmla="*/ 3175 h 1110282"/>
              <a:gd name="connsiteX0-15" fmla="*/ 780942 w 1772869"/>
              <a:gd name="connsiteY0-16" fmla="*/ 3175 h 1110282"/>
              <a:gd name="connsiteX1-17" fmla="*/ 1772869 w 1772869"/>
              <a:gd name="connsiteY1-18" fmla="*/ 0 h 1110282"/>
              <a:gd name="connsiteX2-19" fmla="*/ 0 w 1772869"/>
              <a:gd name="connsiteY2-20" fmla="*/ 1110282 h 1110282"/>
              <a:gd name="connsiteX3-21" fmla="*/ 780942 w 1772869"/>
              <a:gd name="connsiteY3-22" fmla="*/ 3175 h 1110282"/>
              <a:gd name="connsiteX0-23" fmla="*/ 788086 w 1772869"/>
              <a:gd name="connsiteY0-24" fmla="*/ 0 h 1111870"/>
              <a:gd name="connsiteX1-25" fmla="*/ 1772869 w 1772869"/>
              <a:gd name="connsiteY1-26" fmla="*/ 1588 h 1111870"/>
              <a:gd name="connsiteX2-27" fmla="*/ 0 w 1772869"/>
              <a:gd name="connsiteY2-28" fmla="*/ 1111870 h 1111870"/>
              <a:gd name="connsiteX3-29" fmla="*/ 788086 w 1772869"/>
              <a:gd name="connsiteY3-30" fmla="*/ 0 h 1111870"/>
              <a:gd name="connsiteX0-31" fmla="*/ 14180 w 1772869"/>
              <a:gd name="connsiteY0-32" fmla="*/ 0 h 1114252"/>
              <a:gd name="connsiteX1-33" fmla="*/ 1772869 w 1772869"/>
              <a:gd name="connsiteY1-34" fmla="*/ 3970 h 1114252"/>
              <a:gd name="connsiteX2-35" fmla="*/ 0 w 1772869"/>
              <a:gd name="connsiteY2-36" fmla="*/ 1114252 h 1114252"/>
              <a:gd name="connsiteX3-37" fmla="*/ 14180 w 1772869"/>
              <a:gd name="connsiteY3-38" fmla="*/ 0 h 1114252"/>
              <a:gd name="connsiteX0-39" fmla="*/ 2274 w 1772869"/>
              <a:gd name="connsiteY0-40" fmla="*/ 0 h 1114252"/>
              <a:gd name="connsiteX1-41" fmla="*/ 1772869 w 1772869"/>
              <a:gd name="connsiteY1-42" fmla="*/ 3970 h 1114252"/>
              <a:gd name="connsiteX2-43" fmla="*/ 0 w 1772869"/>
              <a:gd name="connsiteY2-44" fmla="*/ 1114252 h 1114252"/>
              <a:gd name="connsiteX3-45" fmla="*/ 2274 w 1772869"/>
              <a:gd name="connsiteY3-46" fmla="*/ 0 h 1114252"/>
              <a:gd name="connsiteX0-47" fmla="*/ 0 w 1772976"/>
              <a:gd name="connsiteY0-48" fmla="*/ 0 h 1114252"/>
              <a:gd name="connsiteX1-49" fmla="*/ 1772976 w 1772976"/>
              <a:gd name="connsiteY1-50" fmla="*/ 3970 h 1114252"/>
              <a:gd name="connsiteX2-51" fmla="*/ 107 w 1772976"/>
              <a:gd name="connsiteY2-52" fmla="*/ 1114252 h 1114252"/>
              <a:gd name="connsiteX3-53" fmla="*/ 0 w 1772976"/>
              <a:gd name="connsiteY3-54" fmla="*/ 0 h 1114252"/>
            </a:gdLst>
            <a:ahLst/>
            <a:cxnLst>
              <a:cxn ang="0">
                <a:pos x="connsiteX0-1" y="connsiteY0-2"/>
              </a:cxn>
              <a:cxn ang="0">
                <a:pos x="connsiteX1-3" y="connsiteY1-4"/>
              </a:cxn>
              <a:cxn ang="0">
                <a:pos x="connsiteX2-5" y="connsiteY2-6"/>
              </a:cxn>
              <a:cxn ang="0">
                <a:pos x="connsiteX3-13" y="connsiteY3-14"/>
              </a:cxn>
            </a:cxnLst>
            <a:rect l="l" t="t" r="r" b="b"/>
            <a:pathLst>
              <a:path w="1772976" h="1114252">
                <a:moveTo>
                  <a:pt x="0" y="0"/>
                </a:moveTo>
                <a:lnTo>
                  <a:pt x="1772976" y="3970"/>
                </a:lnTo>
                <a:lnTo>
                  <a:pt x="107" y="1114252"/>
                </a:lnTo>
                <a:cubicBezTo>
                  <a:pt x="71" y="742835"/>
                  <a:pt x="36" y="371417"/>
                  <a:pt x="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0" y="-3970"/>
            <a:ext cx="1772976" cy="1114252"/>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1" fmla="*/ 1247667 w 1772869"/>
              <a:gd name="connsiteY0-2" fmla="*/ 0 h 1110282"/>
              <a:gd name="connsiteX1-3" fmla="*/ 1772869 w 1772869"/>
              <a:gd name="connsiteY1-4" fmla="*/ 0 h 1110282"/>
              <a:gd name="connsiteX2-5" fmla="*/ 0 w 1772869"/>
              <a:gd name="connsiteY2-6" fmla="*/ 1110282 h 1110282"/>
              <a:gd name="connsiteX3" fmla="*/ 1247667 w 1772869"/>
              <a:gd name="connsiteY3" fmla="*/ 0 h 1110282"/>
              <a:gd name="connsiteX0-7" fmla="*/ 790467 w 1772869"/>
              <a:gd name="connsiteY0-8" fmla="*/ 3175 h 1110282"/>
              <a:gd name="connsiteX1-9" fmla="*/ 1772869 w 1772869"/>
              <a:gd name="connsiteY1-10" fmla="*/ 0 h 1110282"/>
              <a:gd name="connsiteX2-11" fmla="*/ 0 w 1772869"/>
              <a:gd name="connsiteY2-12" fmla="*/ 1110282 h 1110282"/>
              <a:gd name="connsiteX3-13" fmla="*/ 790467 w 1772869"/>
              <a:gd name="connsiteY3-14" fmla="*/ 3175 h 1110282"/>
              <a:gd name="connsiteX0-15" fmla="*/ 780942 w 1772869"/>
              <a:gd name="connsiteY0-16" fmla="*/ 3175 h 1110282"/>
              <a:gd name="connsiteX1-17" fmla="*/ 1772869 w 1772869"/>
              <a:gd name="connsiteY1-18" fmla="*/ 0 h 1110282"/>
              <a:gd name="connsiteX2-19" fmla="*/ 0 w 1772869"/>
              <a:gd name="connsiteY2-20" fmla="*/ 1110282 h 1110282"/>
              <a:gd name="connsiteX3-21" fmla="*/ 780942 w 1772869"/>
              <a:gd name="connsiteY3-22" fmla="*/ 3175 h 1110282"/>
              <a:gd name="connsiteX0-23" fmla="*/ 788086 w 1772869"/>
              <a:gd name="connsiteY0-24" fmla="*/ 0 h 1111870"/>
              <a:gd name="connsiteX1-25" fmla="*/ 1772869 w 1772869"/>
              <a:gd name="connsiteY1-26" fmla="*/ 1588 h 1111870"/>
              <a:gd name="connsiteX2-27" fmla="*/ 0 w 1772869"/>
              <a:gd name="connsiteY2-28" fmla="*/ 1111870 h 1111870"/>
              <a:gd name="connsiteX3-29" fmla="*/ 788086 w 1772869"/>
              <a:gd name="connsiteY3-30" fmla="*/ 0 h 1111870"/>
              <a:gd name="connsiteX0-31" fmla="*/ 14180 w 1772869"/>
              <a:gd name="connsiteY0-32" fmla="*/ 0 h 1114252"/>
              <a:gd name="connsiteX1-33" fmla="*/ 1772869 w 1772869"/>
              <a:gd name="connsiteY1-34" fmla="*/ 3970 h 1114252"/>
              <a:gd name="connsiteX2-35" fmla="*/ 0 w 1772869"/>
              <a:gd name="connsiteY2-36" fmla="*/ 1114252 h 1114252"/>
              <a:gd name="connsiteX3-37" fmla="*/ 14180 w 1772869"/>
              <a:gd name="connsiteY3-38" fmla="*/ 0 h 1114252"/>
              <a:gd name="connsiteX0-39" fmla="*/ 2274 w 1772869"/>
              <a:gd name="connsiteY0-40" fmla="*/ 0 h 1114252"/>
              <a:gd name="connsiteX1-41" fmla="*/ 1772869 w 1772869"/>
              <a:gd name="connsiteY1-42" fmla="*/ 3970 h 1114252"/>
              <a:gd name="connsiteX2-43" fmla="*/ 0 w 1772869"/>
              <a:gd name="connsiteY2-44" fmla="*/ 1114252 h 1114252"/>
              <a:gd name="connsiteX3-45" fmla="*/ 2274 w 1772869"/>
              <a:gd name="connsiteY3-46" fmla="*/ 0 h 1114252"/>
              <a:gd name="connsiteX0-47" fmla="*/ 0 w 1772976"/>
              <a:gd name="connsiteY0-48" fmla="*/ 0 h 1114252"/>
              <a:gd name="connsiteX1-49" fmla="*/ 1772976 w 1772976"/>
              <a:gd name="connsiteY1-50" fmla="*/ 3970 h 1114252"/>
              <a:gd name="connsiteX2-51" fmla="*/ 107 w 1772976"/>
              <a:gd name="connsiteY2-52" fmla="*/ 1114252 h 1114252"/>
              <a:gd name="connsiteX3-53" fmla="*/ 0 w 1772976"/>
              <a:gd name="connsiteY3-54" fmla="*/ 0 h 1114252"/>
            </a:gdLst>
            <a:ahLst/>
            <a:cxnLst>
              <a:cxn ang="0">
                <a:pos x="connsiteX0-1" y="connsiteY0-2"/>
              </a:cxn>
              <a:cxn ang="0">
                <a:pos x="connsiteX1-3" y="connsiteY1-4"/>
              </a:cxn>
              <a:cxn ang="0">
                <a:pos x="connsiteX2-5" y="connsiteY2-6"/>
              </a:cxn>
              <a:cxn ang="0">
                <a:pos x="connsiteX3-13" y="connsiteY3-14"/>
              </a:cxn>
            </a:cxnLst>
            <a:rect l="l" t="t" r="r" b="b"/>
            <a:pathLst>
              <a:path w="1772976" h="1114252">
                <a:moveTo>
                  <a:pt x="0" y="0"/>
                </a:moveTo>
                <a:lnTo>
                  <a:pt x="1772976" y="3970"/>
                </a:lnTo>
                <a:lnTo>
                  <a:pt x="107" y="1114252"/>
                </a:lnTo>
                <a:cubicBezTo>
                  <a:pt x="71" y="742835"/>
                  <a:pt x="36" y="371417"/>
                  <a:pt x="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0" y="-1588"/>
            <a:ext cx="1772869" cy="1111870"/>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1" fmla="*/ 1247667 w 1772869"/>
              <a:gd name="connsiteY0-2" fmla="*/ 0 h 1110282"/>
              <a:gd name="connsiteX1-3" fmla="*/ 1772869 w 1772869"/>
              <a:gd name="connsiteY1-4" fmla="*/ 0 h 1110282"/>
              <a:gd name="connsiteX2-5" fmla="*/ 0 w 1772869"/>
              <a:gd name="connsiteY2-6" fmla="*/ 1110282 h 1110282"/>
              <a:gd name="connsiteX3" fmla="*/ 1247667 w 1772869"/>
              <a:gd name="connsiteY3" fmla="*/ 0 h 1110282"/>
              <a:gd name="connsiteX0-7" fmla="*/ 790467 w 1772869"/>
              <a:gd name="connsiteY0-8" fmla="*/ 3175 h 1110282"/>
              <a:gd name="connsiteX1-9" fmla="*/ 1772869 w 1772869"/>
              <a:gd name="connsiteY1-10" fmla="*/ 0 h 1110282"/>
              <a:gd name="connsiteX2-11" fmla="*/ 0 w 1772869"/>
              <a:gd name="connsiteY2-12" fmla="*/ 1110282 h 1110282"/>
              <a:gd name="connsiteX3-13" fmla="*/ 790467 w 1772869"/>
              <a:gd name="connsiteY3-14" fmla="*/ 3175 h 1110282"/>
              <a:gd name="connsiteX0-15" fmla="*/ 780942 w 1772869"/>
              <a:gd name="connsiteY0-16" fmla="*/ 3175 h 1110282"/>
              <a:gd name="connsiteX1-17" fmla="*/ 1772869 w 1772869"/>
              <a:gd name="connsiteY1-18" fmla="*/ 0 h 1110282"/>
              <a:gd name="connsiteX2-19" fmla="*/ 0 w 1772869"/>
              <a:gd name="connsiteY2-20" fmla="*/ 1110282 h 1110282"/>
              <a:gd name="connsiteX3-21" fmla="*/ 780942 w 1772869"/>
              <a:gd name="connsiteY3-22" fmla="*/ 3175 h 1110282"/>
              <a:gd name="connsiteX0-23" fmla="*/ 788086 w 1772869"/>
              <a:gd name="connsiteY0-24" fmla="*/ 0 h 1111870"/>
              <a:gd name="connsiteX1-25" fmla="*/ 1772869 w 1772869"/>
              <a:gd name="connsiteY1-26" fmla="*/ 1588 h 1111870"/>
              <a:gd name="connsiteX2-27" fmla="*/ 0 w 1772869"/>
              <a:gd name="connsiteY2-28" fmla="*/ 1111870 h 1111870"/>
              <a:gd name="connsiteX3-29" fmla="*/ 788086 w 1772869"/>
              <a:gd name="connsiteY3-30" fmla="*/ 0 h 1111870"/>
            </a:gdLst>
            <a:ahLst/>
            <a:cxnLst>
              <a:cxn ang="0">
                <a:pos x="connsiteX0-1" y="connsiteY0-2"/>
              </a:cxn>
              <a:cxn ang="0">
                <a:pos x="connsiteX1-3" y="connsiteY1-4"/>
              </a:cxn>
              <a:cxn ang="0">
                <a:pos x="connsiteX2-5" y="connsiteY2-6"/>
              </a:cxn>
              <a:cxn ang="0">
                <a:pos x="connsiteX3-13" y="connsiteY3-14"/>
              </a:cxn>
            </a:cxnLst>
            <a:rect l="l" t="t" r="r" b="b"/>
            <a:pathLst>
              <a:path w="1772869" h="1111870">
                <a:moveTo>
                  <a:pt x="788086" y="0"/>
                </a:moveTo>
                <a:lnTo>
                  <a:pt x="1772869" y="1588"/>
                </a:lnTo>
                <a:lnTo>
                  <a:pt x="0" y="1111870"/>
                </a:lnTo>
                <a:lnTo>
                  <a:pt x="788086" y="0"/>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标题 1"/>
          <p:cNvSpPr>
            <a:spLocks noGrp="1"/>
          </p:cNvSpPr>
          <p:nvPr>
            <p:ph type="title" hasCustomPrompt="1"/>
          </p:nvPr>
        </p:nvSpPr>
        <p:spPr>
          <a:xfrm>
            <a:off x="935382" y="502921"/>
            <a:ext cx="4512918" cy="454960"/>
          </a:xfrm>
        </p:spPr>
        <p:txBody>
          <a:bodyPr>
            <a:noAutofit/>
          </a:bodyPr>
          <a:lstStyle>
            <a:lvl1pPr>
              <a:defRPr sz="3200" b="1">
                <a:solidFill>
                  <a:schemeClr val="bg2">
                    <a:lumMod val="25000"/>
                  </a:schemeClr>
                </a:solidFill>
              </a:defRPr>
            </a:lvl1pPr>
          </a:lstStyle>
          <a:p>
            <a:r>
              <a:rPr lang="zh-CN" altLang="en-US" dirty="0"/>
              <a:t>单击编辑标题</a:t>
            </a:r>
            <a:endParaRPr lang="zh-CN" altLang="en-US" dirty="0"/>
          </a:p>
        </p:txBody>
      </p:sp>
      <p:sp>
        <p:nvSpPr>
          <p:cNvPr id="8" name="任意多边形 7"/>
          <p:cNvSpPr/>
          <p:nvPr userDrawn="1"/>
        </p:nvSpPr>
        <p:spPr>
          <a:xfrm>
            <a:off x="0" y="0"/>
            <a:ext cx="1772869" cy="1110282"/>
          </a:xfrm>
          <a:custGeom>
            <a:avLst/>
            <a:gdLst>
              <a:gd name="connsiteX0" fmla="*/ 1247667 w 1772869"/>
              <a:gd name="connsiteY0" fmla="*/ 0 h 1110282"/>
              <a:gd name="connsiteX1" fmla="*/ 1772869 w 1772869"/>
              <a:gd name="connsiteY1" fmla="*/ 0 h 1110282"/>
              <a:gd name="connsiteX2" fmla="*/ 0 w 1772869"/>
              <a:gd name="connsiteY2" fmla="*/ 1110282 h 1110282"/>
            </a:gdLst>
            <a:ahLst/>
            <a:cxnLst>
              <a:cxn ang="0">
                <a:pos x="connsiteX0" y="connsiteY0"/>
              </a:cxn>
              <a:cxn ang="0">
                <a:pos x="connsiteX1" y="connsiteY1"/>
              </a:cxn>
              <a:cxn ang="0">
                <a:pos x="connsiteX2" y="connsiteY2"/>
              </a:cxn>
            </a:cxnLst>
            <a:rect l="l" t="t" r="r" b="b"/>
            <a:pathLst>
              <a:path w="1772869" h="1110282">
                <a:moveTo>
                  <a:pt x="1247667" y="0"/>
                </a:moveTo>
                <a:lnTo>
                  <a:pt x="1772869" y="0"/>
                </a:lnTo>
                <a:lnTo>
                  <a:pt x="0" y="11102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flipV="1">
            <a:off x="10419131" y="5746130"/>
            <a:ext cx="1772869" cy="1111870"/>
            <a:chOff x="9715500" y="5446712"/>
            <a:chExt cx="1772869" cy="1111870"/>
          </a:xfrm>
        </p:grpSpPr>
        <p:sp>
          <p:nvSpPr>
            <p:cNvPr id="13" name="任意多边形 12"/>
            <p:cNvSpPr/>
            <p:nvPr userDrawn="1"/>
          </p:nvSpPr>
          <p:spPr>
            <a:xfrm>
              <a:off x="9715500" y="5446712"/>
              <a:ext cx="1772869" cy="1111870"/>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1" fmla="*/ 1247667 w 1772869"/>
                <a:gd name="connsiteY0-2" fmla="*/ 0 h 1110282"/>
                <a:gd name="connsiteX1-3" fmla="*/ 1772869 w 1772869"/>
                <a:gd name="connsiteY1-4" fmla="*/ 0 h 1110282"/>
                <a:gd name="connsiteX2-5" fmla="*/ 0 w 1772869"/>
                <a:gd name="connsiteY2-6" fmla="*/ 1110282 h 1110282"/>
                <a:gd name="connsiteX3" fmla="*/ 1247667 w 1772869"/>
                <a:gd name="connsiteY3" fmla="*/ 0 h 1110282"/>
                <a:gd name="connsiteX0-7" fmla="*/ 790467 w 1772869"/>
                <a:gd name="connsiteY0-8" fmla="*/ 3175 h 1110282"/>
                <a:gd name="connsiteX1-9" fmla="*/ 1772869 w 1772869"/>
                <a:gd name="connsiteY1-10" fmla="*/ 0 h 1110282"/>
                <a:gd name="connsiteX2-11" fmla="*/ 0 w 1772869"/>
                <a:gd name="connsiteY2-12" fmla="*/ 1110282 h 1110282"/>
                <a:gd name="connsiteX3-13" fmla="*/ 790467 w 1772869"/>
                <a:gd name="connsiteY3-14" fmla="*/ 3175 h 1110282"/>
                <a:gd name="connsiteX0-15" fmla="*/ 780942 w 1772869"/>
                <a:gd name="connsiteY0-16" fmla="*/ 3175 h 1110282"/>
                <a:gd name="connsiteX1-17" fmla="*/ 1772869 w 1772869"/>
                <a:gd name="connsiteY1-18" fmla="*/ 0 h 1110282"/>
                <a:gd name="connsiteX2-19" fmla="*/ 0 w 1772869"/>
                <a:gd name="connsiteY2-20" fmla="*/ 1110282 h 1110282"/>
                <a:gd name="connsiteX3-21" fmla="*/ 780942 w 1772869"/>
                <a:gd name="connsiteY3-22" fmla="*/ 3175 h 1110282"/>
                <a:gd name="connsiteX0-23" fmla="*/ 788086 w 1772869"/>
                <a:gd name="connsiteY0-24" fmla="*/ 0 h 1111870"/>
                <a:gd name="connsiteX1-25" fmla="*/ 1772869 w 1772869"/>
                <a:gd name="connsiteY1-26" fmla="*/ 1588 h 1111870"/>
                <a:gd name="connsiteX2-27" fmla="*/ 0 w 1772869"/>
                <a:gd name="connsiteY2-28" fmla="*/ 1111870 h 1111870"/>
                <a:gd name="connsiteX3-29" fmla="*/ 788086 w 1772869"/>
                <a:gd name="connsiteY3-30" fmla="*/ 0 h 1111870"/>
              </a:gdLst>
              <a:ahLst/>
              <a:cxnLst>
                <a:cxn ang="0">
                  <a:pos x="connsiteX0-1" y="connsiteY0-2"/>
                </a:cxn>
                <a:cxn ang="0">
                  <a:pos x="connsiteX1-3" y="connsiteY1-4"/>
                </a:cxn>
                <a:cxn ang="0">
                  <a:pos x="connsiteX2-5" y="connsiteY2-6"/>
                </a:cxn>
                <a:cxn ang="0">
                  <a:pos x="connsiteX3-13" y="connsiteY3-14"/>
                </a:cxn>
              </a:cxnLst>
              <a:rect l="l" t="t" r="r" b="b"/>
              <a:pathLst>
                <a:path w="1772869" h="1111870">
                  <a:moveTo>
                    <a:pt x="788086" y="0"/>
                  </a:moveTo>
                  <a:lnTo>
                    <a:pt x="1772869" y="1588"/>
                  </a:lnTo>
                  <a:lnTo>
                    <a:pt x="0" y="1111870"/>
                  </a:lnTo>
                  <a:lnTo>
                    <a:pt x="788086" y="0"/>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9715500" y="5448300"/>
              <a:ext cx="1772869" cy="1110282"/>
            </a:xfrm>
            <a:custGeom>
              <a:avLst/>
              <a:gdLst>
                <a:gd name="connsiteX0" fmla="*/ 1247667 w 1772869"/>
                <a:gd name="connsiteY0" fmla="*/ 0 h 1110282"/>
                <a:gd name="connsiteX1" fmla="*/ 1772869 w 1772869"/>
                <a:gd name="connsiteY1" fmla="*/ 0 h 1110282"/>
                <a:gd name="connsiteX2" fmla="*/ 0 w 1772869"/>
                <a:gd name="connsiteY2" fmla="*/ 1110282 h 1110282"/>
              </a:gdLst>
              <a:ahLst/>
              <a:cxnLst>
                <a:cxn ang="0">
                  <a:pos x="connsiteX0" y="connsiteY0"/>
                </a:cxn>
                <a:cxn ang="0">
                  <a:pos x="connsiteX1" y="connsiteY1"/>
                </a:cxn>
                <a:cxn ang="0">
                  <a:pos x="connsiteX2" y="connsiteY2"/>
                </a:cxn>
              </a:cxnLst>
              <a:rect l="l" t="t" r="r" b="b"/>
              <a:pathLst>
                <a:path w="1772869" h="1110282">
                  <a:moveTo>
                    <a:pt x="1247667" y="0"/>
                  </a:moveTo>
                  <a:lnTo>
                    <a:pt x="1772869" y="0"/>
                  </a:lnTo>
                  <a:lnTo>
                    <a:pt x="0" y="11102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ABF8DF-3505-4F9A-9456-487AF6DC3F0F}" type="slidenum">
              <a:rPr lang="zh-CN" altLang="en-US" smtClean="0"/>
            </a:fld>
            <a:endParaRPr lang="zh-CN" altLang="en-US"/>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62" t="76287"/>
          <a:stretch>
            <a:fillRect/>
          </a:stretch>
        </p:blipFill>
        <p:spPr>
          <a:xfrm flipH="1" flipV="1">
            <a:off x="0" y="0"/>
            <a:ext cx="2917536" cy="23557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569580-F423-4B22-ABCA-263F75C051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ABF8DF-3505-4F9A-9456-487AF6DC3F0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69580-F423-4B22-ABCA-263F75C0514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BF8DF-3505-4F9A-9456-487AF6DC3F0F}" type="slidenum">
              <a:rPr lang="zh-CN" altLang="en-US" smtClean="0"/>
            </a:fld>
            <a:endParaRPr lang="zh-CN" altLang="en-US"/>
          </a:p>
        </p:txBody>
      </p:sp>
      <p:pic>
        <p:nvPicPr>
          <p:cNvPr id="7" name="图片 6"/>
          <p:cNvPicPr>
            <a:picLocks noChangeAspect="1"/>
          </p:cNvPicPr>
          <p:nvPr userDrawn="1"/>
        </p:nvPicPr>
        <p:blipFill>
          <a:blip r:embed="rId13" cstate="print"/>
          <a:stretch>
            <a:fillRect/>
          </a:stretch>
        </p:blipFill>
        <p:spPr>
          <a:xfrm>
            <a:off x="3942" y="2019"/>
            <a:ext cx="12188058" cy="6854977"/>
          </a:xfrm>
          <a:prstGeom prst="rect">
            <a:avLst/>
          </a:prstGeom>
        </p:spPr>
      </p:pic>
      <p:pic>
        <p:nvPicPr>
          <p:cNvPr id="9" name="图片 8" descr="水印"/>
          <p:cNvPicPr>
            <a:picLocks noChangeAspect="1"/>
          </p:cNvPicPr>
          <p:nvPr userDrawn="1"/>
        </p:nvPicPr>
        <p:blipFill>
          <a:blip r:embed="rId14"/>
          <a:stretch>
            <a:fillRect/>
          </a:stretch>
        </p:blipFill>
        <p:spPr>
          <a:xfrm>
            <a:off x="11053445" y="83820"/>
            <a:ext cx="1045210" cy="3384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comments" Target="../comments/comment6.xml"/><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4" Type="http://schemas.openxmlformats.org/officeDocument/2006/relationships/comments" Target="../comments/comment7.xml"/><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3.xml"/><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comments" Target="../comments/comment4.xml"/><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568136" y="2791654"/>
            <a:ext cx="1736028"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defTabSz="648335">
              <a:spcBef>
                <a:spcPct val="0"/>
              </a:spcBef>
              <a:buNone/>
              <a:defRPr/>
            </a:pPr>
            <a:r>
              <a:rPr lang="zh-CN" altLang="en-US" sz="1145"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145" b="1" dirty="0">
              <a:solidFill>
                <a:srgbClr val="FF0000"/>
              </a:solidFill>
              <a:latin typeface="HelveticaNeue" panose="02000503000000020004" pitchFamily="2" charset="0"/>
            </a:endParaRPr>
          </a:p>
          <a:p>
            <a:pPr defTabSz="648335">
              <a:spcBef>
                <a:spcPct val="0"/>
              </a:spcBef>
              <a:buNone/>
              <a:defRPr/>
            </a:pPr>
            <a:endParaRPr lang="en-US" altLang="zh-CN" sz="1145" b="1" dirty="0">
              <a:solidFill>
                <a:srgbClr val="FF0000"/>
              </a:solidFill>
              <a:latin typeface="HelveticaNeue" panose="02000503000000020004" pitchFamily="2" charset="0"/>
            </a:endParaRPr>
          </a:p>
          <a:p>
            <a:pPr defTabSz="648335">
              <a:spcBef>
                <a:spcPct val="0"/>
              </a:spcBef>
              <a:buNone/>
              <a:defRPr/>
            </a:pPr>
            <a:r>
              <a:rPr lang="zh-CN" altLang="en-US" sz="1145" b="1" dirty="0">
                <a:solidFill>
                  <a:srgbClr val="FF0000"/>
                </a:solidFill>
                <a:latin typeface="HelveticaNeue" panose="02000503000000020004" pitchFamily="2" charset="0"/>
              </a:rPr>
              <a:t>更多教学资源请关注</a:t>
            </a:r>
            <a:endParaRPr lang="en-US" altLang="zh-CN" sz="1145" b="1" dirty="0">
              <a:solidFill>
                <a:srgbClr val="FF0000"/>
              </a:solidFill>
              <a:latin typeface="HelveticaNeue" panose="02000503000000020004" pitchFamily="2" charset="0"/>
            </a:endParaRPr>
          </a:p>
          <a:p>
            <a:pPr defTabSz="648335">
              <a:spcBef>
                <a:spcPct val="0"/>
              </a:spcBef>
              <a:buNone/>
              <a:defRPr/>
            </a:pPr>
            <a:r>
              <a:rPr lang="zh-CN" altLang="en-US" sz="1145" b="1" dirty="0">
                <a:solidFill>
                  <a:srgbClr val="FF0000"/>
                </a:solidFill>
                <a:latin typeface="HelveticaNeue" panose="02000503000000020004" pitchFamily="2" charset="0"/>
              </a:rPr>
              <a:t>公众号：溯恩高中英语</a:t>
            </a:r>
            <a:endParaRPr lang="zh-CN" altLang="en-US" sz="1145" b="1" dirty="0">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49298" y="3165383"/>
            <a:ext cx="933114" cy="93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50778" y="2791655"/>
            <a:ext cx="1481250"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defTabSz="648335">
              <a:spcBef>
                <a:spcPct val="0"/>
              </a:spcBef>
              <a:buNone/>
              <a:defRPr/>
            </a:pPr>
            <a:r>
              <a:rPr lang="zh-CN" altLang="en-US" sz="1710" b="1">
                <a:solidFill>
                  <a:prstClr val="black"/>
                </a:solidFill>
                <a:latin typeface="华文新魏" panose="02010800040101010101" pitchFamily="2" charset="-122"/>
              </a:rPr>
              <a:t>知识产权声明</a:t>
            </a:r>
            <a:endParaRPr lang="zh-CN" altLang="en-US" sz="1710" b="1">
              <a:solidFill>
                <a:prstClr val="black"/>
              </a:solidFill>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44696" y="1938522"/>
            <a:ext cx="2442939" cy="4386839"/>
          </a:xfrm>
          <a:prstGeom prst="rect">
            <a:avLst/>
          </a:prstGeom>
        </p:spPr>
      </p:pic>
      <p:sp>
        <p:nvSpPr>
          <p:cNvPr id="10" name="矩形 9"/>
          <p:cNvSpPr/>
          <p:nvPr/>
        </p:nvSpPr>
        <p:spPr>
          <a:xfrm>
            <a:off x="7571635" y="1166227"/>
            <a:ext cx="4124497" cy="830997"/>
          </a:xfrm>
          <a:prstGeom prst="rect">
            <a:avLst/>
          </a:prstGeom>
        </p:spPr>
        <p:txBody>
          <a:bodyPr wrap="square">
            <a:spAutoFit/>
          </a:bodyPr>
          <a:lstStyle/>
          <a:p>
            <a:r>
              <a:rPr lang="en-US" altLang="zh-CN" sz="2400" b="1" dirty="0">
                <a:solidFill>
                  <a:srgbClr val="0000FF"/>
                </a:solidFill>
                <a:latin typeface="Segoe Print" panose="02000600000000000000" pitchFamily="2" charset="0"/>
                <a:ea typeface="HY헤드라인M"/>
                <a:cs typeface="HY헤드라인M"/>
              </a:rPr>
              <a:t>The strategies(</a:t>
            </a:r>
            <a:r>
              <a:rPr lang="zh-CN" altLang="en-US" sz="2000" b="1" dirty="0">
                <a:solidFill>
                  <a:srgbClr val="0000FF"/>
                </a:solidFill>
                <a:latin typeface="Segoe Print" panose="02000600000000000000" pitchFamily="2" charset="0"/>
                <a:ea typeface="HY헤드라인M"/>
                <a:cs typeface="HY헤드라인M"/>
              </a:rPr>
              <a:t>策略</a:t>
            </a:r>
            <a:r>
              <a:rPr lang="en-US" altLang="zh-CN" sz="2400" b="1" dirty="0">
                <a:solidFill>
                  <a:srgbClr val="0000FF"/>
                </a:solidFill>
                <a:latin typeface="Segoe Print" panose="02000600000000000000" pitchFamily="2" charset="0"/>
                <a:ea typeface="HY헤드라인M"/>
                <a:cs typeface="HY헤드라인M"/>
              </a:rPr>
              <a:t>) to make inferences </a:t>
            </a:r>
            <a:endParaRPr lang="en-US" altLang="zh-CN" sz="2400" b="1" dirty="0">
              <a:solidFill>
                <a:srgbClr val="0000FF"/>
              </a:solidFill>
              <a:latin typeface="Segoe Print" panose="02000600000000000000" pitchFamily="2" charset="0"/>
              <a:ea typeface="HY헤드라인M"/>
              <a:cs typeface="HY헤드라인M"/>
            </a:endParaRPr>
          </a:p>
        </p:txBody>
      </p:sp>
      <p:sp>
        <p:nvSpPr>
          <p:cNvPr id="12" name="矩形 11"/>
          <p:cNvSpPr/>
          <p:nvPr/>
        </p:nvSpPr>
        <p:spPr>
          <a:xfrm>
            <a:off x="2403089" y="1136876"/>
            <a:ext cx="3588278" cy="830997"/>
          </a:xfrm>
          <a:prstGeom prst="rect">
            <a:avLst/>
          </a:prstGeom>
        </p:spPr>
        <p:txBody>
          <a:bodyPr wrap="square">
            <a:spAutoFit/>
          </a:bodyPr>
          <a:lstStyle/>
          <a:p>
            <a:r>
              <a:rPr lang="en-US" altLang="zh-CN" sz="2400" b="1" dirty="0">
                <a:solidFill>
                  <a:srgbClr val="0000FF"/>
                </a:solidFill>
                <a:latin typeface="Segoe Print" panose="02000600000000000000" pitchFamily="2" charset="0"/>
                <a:ea typeface="HY헤드라인M"/>
                <a:cs typeface="HY헤드라인M"/>
              </a:rPr>
              <a:t>The common question forms </a:t>
            </a:r>
            <a:r>
              <a:rPr lang="en-US" altLang="zh-CN" sz="2400" b="1" dirty="0">
                <a:solidFill>
                  <a:srgbClr val="0000FF"/>
                </a:solidFill>
                <a:latin typeface="华文楷体" panose="02010600040101010101" pitchFamily="2" charset="-122"/>
                <a:ea typeface="华文楷体" panose="02010600040101010101" pitchFamily="2" charset="-122"/>
                <a:cs typeface="HY헤드라인M"/>
              </a:rPr>
              <a:t>(P273)</a:t>
            </a:r>
            <a:endParaRPr lang="en-US" altLang="zh-CN" sz="2400" b="1" dirty="0">
              <a:solidFill>
                <a:srgbClr val="0000FF"/>
              </a:solidFill>
              <a:latin typeface="华文楷体" panose="02010600040101010101" pitchFamily="2" charset="-122"/>
              <a:ea typeface="华文楷体" panose="02010600040101010101" pitchFamily="2" charset="-122"/>
              <a:cs typeface="HY헤드라인M"/>
            </a:endParaRPr>
          </a:p>
        </p:txBody>
      </p:sp>
      <p:sp>
        <p:nvSpPr>
          <p:cNvPr id="3" name="TextBox 2"/>
          <p:cNvSpPr txBox="1"/>
          <p:nvPr/>
        </p:nvSpPr>
        <p:spPr>
          <a:xfrm>
            <a:off x="941696" y="2271618"/>
            <a:ext cx="4230806" cy="2935868"/>
          </a:xfrm>
          <a:prstGeom prst="rect">
            <a:avLst/>
          </a:prstGeom>
          <a:noFill/>
        </p:spPr>
        <p:txBody>
          <a:bodyPr wrap="square" rtlCol="0">
            <a:spAutoFit/>
          </a:bodyPr>
          <a:lstStyle/>
          <a:p>
            <a:pPr>
              <a:lnSpc>
                <a:spcPct val="150000"/>
              </a:lnSpc>
            </a:pPr>
            <a:r>
              <a:rPr lang="en-US" altLang="zh-CN" dirty="0"/>
              <a:t>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dirty="0"/>
          </a:p>
        </p:txBody>
      </p:sp>
      <p:sp>
        <p:nvSpPr>
          <p:cNvPr id="15" name="TextBox 14"/>
          <p:cNvSpPr txBox="1"/>
          <p:nvPr/>
        </p:nvSpPr>
        <p:spPr>
          <a:xfrm>
            <a:off x="7687635" y="2315642"/>
            <a:ext cx="4230806" cy="2935868"/>
          </a:xfrm>
          <a:prstGeom prst="rect">
            <a:avLst/>
          </a:prstGeom>
          <a:noFill/>
        </p:spPr>
        <p:txBody>
          <a:bodyPr wrap="square" rtlCol="0">
            <a:spAutoFit/>
          </a:bodyPr>
          <a:lstStyle/>
          <a:p>
            <a:pPr>
              <a:lnSpc>
                <a:spcPct val="150000"/>
              </a:lnSpc>
            </a:pPr>
            <a:r>
              <a:rPr lang="en-US" altLang="zh-CN" dirty="0"/>
              <a:t>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dirty="0"/>
          </a:p>
        </p:txBody>
      </p:sp>
      <p:sp>
        <p:nvSpPr>
          <p:cNvPr id="7" name="矩形 6"/>
          <p:cNvSpPr/>
          <p:nvPr/>
        </p:nvSpPr>
        <p:spPr>
          <a:xfrm>
            <a:off x="3450842" y="307236"/>
            <a:ext cx="6513322" cy="523220"/>
          </a:xfrm>
          <a:prstGeom prst="rect">
            <a:avLst/>
          </a:prstGeom>
        </p:spPr>
        <p:txBody>
          <a:bodyPr wrap="none">
            <a:spAutoFit/>
          </a:bodyPr>
          <a:lstStyle/>
          <a:p>
            <a:r>
              <a:rPr lang="en-US" altLang="zh-CN" sz="2800" b="1" dirty="0">
                <a:latin typeface="Segoe Print" panose="02000600000000000000" pitchFamily="2" charset="0"/>
                <a:ea typeface="HY헤드라인M"/>
                <a:cs typeface="HY헤드라인M"/>
              </a:rPr>
              <a:t>How to infer the implied meanings</a:t>
            </a:r>
            <a:endParaRPr lang="en-US" altLang="zh-CN" sz="2800" b="1" dirty="0">
              <a:latin typeface="Segoe Print" panose="02000600000000000000" pitchFamily="2" charset="0"/>
              <a:ea typeface="HY헤드라인M"/>
              <a:cs typeface="HY헤드라인M"/>
            </a:endParaRPr>
          </a:p>
        </p:txBody>
      </p:sp>
      <p:sp>
        <p:nvSpPr>
          <p:cNvPr id="2" name="TextBox 1"/>
          <p:cNvSpPr txBox="1"/>
          <p:nvPr/>
        </p:nvSpPr>
        <p:spPr>
          <a:xfrm>
            <a:off x="941696" y="2344549"/>
            <a:ext cx="4453126" cy="1015663"/>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What do we </a:t>
            </a:r>
            <a:r>
              <a:rPr lang="en-US" altLang="zh-CN" sz="2000" b="1" dirty="0">
                <a:solidFill>
                  <a:srgbClr val="F54E0B"/>
                </a:solidFill>
                <a:latin typeface="Times New Roman" panose="02020603050405020304" pitchFamily="18" charset="0"/>
                <a:cs typeface="Times New Roman" panose="02020603050405020304" pitchFamily="18" charset="0"/>
              </a:rPr>
              <a:t>know about </a:t>
            </a:r>
            <a:r>
              <a:rPr lang="en-US" altLang="zh-CN" sz="2000" b="1" dirty="0">
                <a:latin typeface="Times New Roman" panose="02020603050405020304" pitchFamily="18" charset="0"/>
                <a:cs typeface="Times New Roman" panose="02020603050405020304" pitchFamily="18" charset="0"/>
              </a:rPr>
              <a:t>the author </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from the first paragraph?</a:t>
            </a:r>
            <a:endParaRPr lang="en-US" altLang="zh-CN" sz="2000" b="1" dirty="0">
              <a:latin typeface="Times New Roman" panose="02020603050405020304" pitchFamily="18" charset="0"/>
              <a:cs typeface="Times New Roman" panose="02020603050405020304" pitchFamily="18" charset="0"/>
            </a:endParaRPr>
          </a:p>
          <a:p>
            <a:endParaRPr lang="zh-CN" alt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43863" y="3508856"/>
            <a:ext cx="4453126" cy="70788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What can be </a:t>
            </a:r>
            <a:r>
              <a:rPr lang="en-US" altLang="zh-CN" sz="2000" b="1" dirty="0">
                <a:solidFill>
                  <a:srgbClr val="F54E0B"/>
                </a:solidFill>
                <a:latin typeface="Times New Roman" panose="02020603050405020304" pitchFamily="18" charset="0"/>
                <a:cs typeface="Times New Roman" panose="02020603050405020304" pitchFamily="18" charset="0"/>
              </a:rPr>
              <a:t>inferred from </a:t>
            </a:r>
            <a:r>
              <a:rPr lang="en-US" altLang="zh-CN" sz="2000" b="1" dirty="0">
                <a:latin typeface="Times New Roman" panose="02020603050405020304" pitchFamily="18" charset="0"/>
                <a:cs typeface="Times New Roman" panose="02020603050405020304" pitchFamily="18" charset="0"/>
              </a:rPr>
              <a:t>the passage?</a:t>
            </a:r>
            <a:endParaRPr lang="en-US" altLang="zh-CN" sz="2000" b="1" dirty="0">
              <a:latin typeface="Times New Roman" panose="02020603050405020304" pitchFamily="18" charset="0"/>
              <a:cs typeface="Times New Roman" panose="02020603050405020304" pitchFamily="18" charset="0"/>
            </a:endParaRPr>
          </a:p>
          <a:p>
            <a:endParaRPr lang="zh-CN" alt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43863" y="4366101"/>
            <a:ext cx="4453126" cy="1015663"/>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What can we </a:t>
            </a:r>
            <a:r>
              <a:rPr lang="en-US" altLang="zh-CN" sz="2000" b="1" dirty="0">
                <a:solidFill>
                  <a:srgbClr val="F54E0B"/>
                </a:solidFill>
                <a:latin typeface="Times New Roman" panose="02020603050405020304" pitchFamily="18" charset="0"/>
                <a:cs typeface="Times New Roman" panose="02020603050405020304" pitchFamily="18" charset="0"/>
              </a:rPr>
              <a:t>learn about </a:t>
            </a:r>
            <a:r>
              <a:rPr lang="en-US" altLang="zh-CN" sz="2000" b="1" dirty="0">
                <a:latin typeface="Times New Roman" panose="02020603050405020304" pitchFamily="18" charset="0"/>
                <a:cs typeface="Times New Roman" panose="02020603050405020304" pitchFamily="18" charset="0"/>
              </a:rPr>
              <a:t>Ireland from the text?</a:t>
            </a:r>
            <a:endParaRPr lang="en-US" altLang="zh-CN" sz="2000" b="1" dirty="0">
              <a:latin typeface="Times New Roman" panose="02020603050405020304" pitchFamily="18" charset="0"/>
              <a:cs typeface="Times New Roman" panose="02020603050405020304" pitchFamily="18" charset="0"/>
            </a:endParaRPr>
          </a:p>
          <a:p>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7486" y="1204640"/>
            <a:ext cx="1412050" cy="1412050"/>
          </a:xfrm>
          <a:prstGeom prst="rect">
            <a:avLst/>
          </a:prstGeom>
        </p:spPr>
      </p:pic>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8457" y="2408685"/>
            <a:ext cx="1412050" cy="1412050"/>
          </a:xfrm>
          <a:prstGeom prst="rect">
            <a:avLst/>
          </a:prstGeom>
        </p:spPr>
      </p:pic>
      <p:sp>
        <p:nvSpPr>
          <p:cNvPr id="2" name="标题 1"/>
          <p:cNvSpPr>
            <a:spLocks noGrp="1"/>
          </p:cNvSpPr>
          <p:nvPr>
            <p:ph type="title" idx="4294967295"/>
          </p:nvPr>
        </p:nvSpPr>
        <p:spPr>
          <a:xfrm>
            <a:off x="3541554" y="336302"/>
            <a:ext cx="7499485" cy="687279"/>
          </a:xfrm>
        </p:spPr>
        <p:txBody>
          <a:bodyPr>
            <a:noAutofit/>
          </a:bodyPr>
          <a:lstStyle/>
          <a:p>
            <a:pPr algn="dist"/>
            <a:r>
              <a:rPr lang="en-US" altLang="zh-CN" sz="3600" b="1" dirty="0">
                <a:latin typeface="Segoe Print" panose="02000600000000000000" pitchFamily="2" charset="0"/>
                <a:ea typeface="+mn-ea"/>
                <a:cs typeface="+mn-ea"/>
                <a:sym typeface="+mn-lt"/>
              </a:rPr>
              <a:t>Four tips of making inferences</a:t>
            </a:r>
            <a:endParaRPr lang="en-US" altLang="zh-CN" sz="3600" b="1" dirty="0">
              <a:latin typeface="Segoe Print" panose="02000600000000000000" pitchFamily="2" charset="0"/>
              <a:ea typeface="+mn-ea"/>
              <a:cs typeface="+mn-ea"/>
              <a:sym typeface="+mn-lt"/>
            </a:endParaRPr>
          </a:p>
        </p:txBody>
      </p:sp>
      <p:sp>
        <p:nvSpPr>
          <p:cNvPr id="70" name="TextBox 7"/>
          <p:cNvSpPr txBox="1"/>
          <p:nvPr/>
        </p:nvSpPr>
        <p:spPr>
          <a:xfrm>
            <a:off x="4330549" y="1486460"/>
            <a:ext cx="1654926" cy="492443"/>
          </a:xfrm>
          <a:prstGeom prst="homePlate">
            <a:avLst/>
          </a:prstGeom>
          <a:noFill/>
        </p:spPr>
        <p:txBody>
          <a:bodyPr wrap="square" lIns="0" tIns="0" rIns="0" bIns="0" rtlCol="0">
            <a:spAutoFit/>
          </a:bodyPr>
          <a:lstStyle/>
          <a:p>
            <a:r>
              <a:rPr lang="en-US" altLang="zh-CN" sz="3200" b="1" dirty="0">
                <a:solidFill>
                  <a:srgbClr val="FF0000"/>
                </a:solidFill>
                <a:latin typeface="Comic Sans MS" panose="030F0702030302020204" pitchFamily="66" charset="0"/>
              </a:rPr>
              <a:t>R</a:t>
            </a:r>
            <a:r>
              <a:rPr lang="en-US" altLang="zh-CN" sz="3200" b="1" dirty="0">
                <a:latin typeface="Comic Sans MS" panose="030F0702030302020204" pitchFamily="66" charset="0"/>
              </a:rPr>
              <a:t>ead</a:t>
            </a:r>
            <a:endParaRPr lang="en-US" altLang="zh-CN" sz="3200" b="1" dirty="0">
              <a:latin typeface="Comic Sans MS" panose="030F0702030302020204" pitchFamily="66" charset="0"/>
            </a:endParaRPr>
          </a:p>
        </p:txBody>
      </p:sp>
      <p:sp>
        <p:nvSpPr>
          <p:cNvPr id="80" name="TextBox 6"/>
          <p:cNvSpPr txBox="1"/>
          <p:nvPr/>
        </p:nvSpPr>
        <p:spPr>
          <a:xfrm>
            <a:off x="3008426" y="1500741"/>
            <a:ext cx="970170" cy="584775"/>
          </a:xfrm>
          <a:prstGeom prst="rect">
            <a:avLst/>
          </a:prstGeom>
          <a:noFill/>
        </p:spPr>
        <p:txBody>
          <a:bodyPr wrap="square" rtlCol="0">
            <a:spAutoFit/>
          </a:bodyPr>
          <a:lstStyle/>
          <a:p>
            <a:pPr algn="ctr"/>
            <a:r>
              <a:rPr lang="en-US" altLang="zh-CN" sz="3200" b="1" dirty="0">
                <a:solidFill>
                  <a:srgbClr val="386D52"/>
                </a:solidFill>
                <a:cs typeface="+mn-ea"/>
                <a:sym typeface="+mn-lt"/>
              </a:rPr>
              <a:t>01</a:t>
            </a:r>
            <a:endParaRPr lang="zh-CN" altLang="en-US" sz="3200" b="1" dirty="0">
              <a:solidFill>
                <a:srgbClr val="386D52"/>
              </a:solidFill>
              <a:cs typeface="+mn-ea"/>
              <a:sym typeface="+mn-lt"/>
            </a:endParaRPr>
          </a:p>
        </p:txBody>
      </p:sp>
      <p:sp>
        <p:nvSpPr>
          <p:cNvPr id="81" name="TextBox 6"/>
          <p:cNvSpPr txBox="1"/>
          <p:nvPr/>
        </p:nvSpPr>
        <p:spPr>
          <a:xfrm>
            <a:off x="3006693" y="2773739"/>
            <a:ext cx="970170" cy="584775"/>
          </a:xfrm>
          <a:prstGeom prst="rect">
            <a:avLst/>
          </a:prstGeom>
          <a:noFill/>
        </p:spPr>
        <p:txBody>
          <a:bodyPr wrap="square" rtlCol="0">
            <a:spAutoFit/>
          </a:bodyPr>
          <a:lstStyle/>
          <a:p>
            <a:pPr algn="ctr"/>
            <a:r>
              <a:rPr lang="en-US" altLang="zh-CN" sz="3200" b="1" dirty="0">
                <a:solidFill>
                  <a:srgbClr val="386D52"/>
                </a:solidFill>
                <a:cs typeface="+mn-ea"/>
                <a:sym typeface="+mn-lt"/>
              </a:rPr>
              <a:t>02</a:t>
            </a:r>
            <a:endParaRPr lang="zh-CN" altLang="en-US" sz="3200" b="1" dirty="0">
              <a:solidFill>
                <a:srgbClr val="386D52"/>
              </a:solidFill>
              <a:cs typeface="+mn-ea"/>
              <a:sym typeface="+mn-lt"/>
            </a:endParaRPr>
          </a:p>
        </p:txBody>
      </p:sp>
      <p:sp>
        <p:nvSpPr>
          <p:cNvPr id="82" name="TextBox 6"/>
          <p:cNvSpPr txBox="1"/>
          <p:nvPr/>
        </p:nvSpPr>
        <p:spPr>
          <a:xfrm>
            <a:off x="3008426" y="4006417"/>
            <a:ext cx="970170" cy="584775"/>
          </a:xfrm>
          <a:prstGeom prst="rect">
            <a:avLst/>
          </a:prstGeom>
          <a:noFill/>
        </p:spPr>
        <p:txBody>
          <a:bodyPr wrap="square" rtlCol="0">
            <a:spAutoFit/>
          </a:bodyPr>
          <a:lstStyle/>
          <a:p>
            <a:pPr algn="ctr"/>
            <a:r>
              <a:rPr lang="en-US" altLang="zh-CN" sz="3200" b="1" dirty="0">
                <a:solidFill>
                  <a:srgbClr val="386D52"/>
                </a:solidFill>
                <a:cs typeface="+mn-ea"/>
                <a:sym typeface="+mn-lt"/>
              </a:rPr>
              <a:t>03</a:t>
            </a:r>
            <a:endParaRPr lang="zh-CN" altLang="en-US" sz="3200" b="1" dirty="0">
              <a:solidFill>
                <a:srgbClr val="386D52"/>
              </a:solidFill>
              <a:cs typeface="+mn-ea"/>
              <a:sym typeface="+mn-lt"/>
            </a:endParaRPr>
          </a:p>
        </p:txBody>
      </p:sp>
      <p:sp>
        <p:nvSpPr>
          <p:cNvPr id="83" name="TextBox 6"/>
          <p:cNvSpPr txBox="1"/>
          <p:nvPr/>
        </p:nvSpPr>
        <p:spPr>
          <a:xfrm>
            <a:off x="3008426" y="5197409"/>
            <a:ext cx="970170" cy="584775"/>
          </a:xfrm>
          <a:prstGeom prst="rect">
            <a:avLst/>
          </a:prstGeom>
          <a:noFill/>
        </p:spPr>
        <p:txBody>
          <a:bodyPr wrap="square" rtlCol="0">
            <a:spAutoFit/>
          </a:bodyPr>
          <a:lstStyle/>
          <a:p>
            <a:pPr algn="ctr"/>
            <a:r>
              <a:rPr lang="en-US" altLang="zh-CN" sz="3200" b="1" dirty="0">
                <a:solidFill>
                  <a:srgbClr val="386D52"/>
                </a:solidFill>
                <a:cs typeface="+mn-ea"/>
                <a:sym typeface="+mn-lt"/>
              </a:rPr>
              <a:t>04</a:t>
            </a:r>
            <a:endParaRPr lang="zh-CN" altLang="en-US" sz="3200" b="1" dirty="0">
              <a:solidFill>
                <a:srgbClr val="386D52"/>
              </a:solidFill>
              <a:cs typeface="+mn-ea"/>
              <a:sym typeface="+mn-lt"/>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7486" y="3664110"/>
            <a:ext cx="1412050" cy="1412050"/>
          </a:xfrm>
          <a:prstGeom prst="rect">
            <a:avLst/>
          </a:prstGeom>
        </p:spPr>
      </p:pic>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7486" y="4884234"/>
            <a:ext cx="1412050" cy="1412050"/>
          </a:xfrm>
          <a:prstGeom prst="rect">
            <a:avLst/>
          </a:prstGeom>
        </p:spPr>
      </p:pic>
      <p:sp>
        <p:nvSpPr>
          <p:cNvPr id="16" name="矩形 15"/>
          <p:cNvSpPr/>
          <p:nvPr/>
        </p:nvSpPr>
        <p:spPr>
          <a:xfrm>
            <a:off x="4125329" y="2698423"/>
            <a:ext cx="2446504" cy="584775"/>
          </a:xfrm>
          <a:prstGeom prst="rect">
            <a:avLst/>
          </a:prstGeom>
        </p:spPr>
        <p:txBody>
          <a:bodyPr wrap="none">
            <a:spAutoFit/>
          </a:bodyPr>
          <a:lstStyle/>
          <a:p>
            <a:r>
              <a:rPr lang="en-US" altLang="zh-CN" sz="3200" b="1" dirty="0">
                <a:solidFill>
                  <a:srgbClr val="0000FF"/>
                </a:solidFill>
                <a:latin typeface="Comic Sans MS" panose="030F0702030302020204" pitchFamily="66" charset="0"/>
              </a:rPr>
              <a:t>U</a:t>
            </a:r>
            <a:r>
              <a:rPr lang="en-US" altLang="zh-CN" sz="3200" b="1" dirty="0">
                <a:latin typeface="Comic Sans MS" panose="030F0702030302020204" pitchFamily="66" charset="0"/>
              </a:rPr>
              <a:t>nderstand</a:t>
            </a:r>
            <a:endParaRPr lang="zh-CN" altLang="en-US" sz="3200" dirty="0">
              <a:latin typeface="Comic Sans MS" panose="030F0702030302020204" pitchFamily="66" charset="0"/>
            </a:endParaRPr>
          </a:p>
        </p:txBody>
      </p:sp>
      <p:sp>
        <p:nvSpPr>
          <p:cNvPr id="17" name="矩形 16"/>
          <p:cNvSpPr/>
          <p:nvPr/>
        </p:nvSpPr>
        <p:spPr>
          <a:xfrm>
            <a:off x="4230859" y="4008608"/>
            <a:ext cx="1489510" cy="584775"/>
          </a:xfrm>
          <a:prstGeom prst="rect">
            <a:avLst/>
          </a:prstGeom>
        </p:spPr>
        <p:txBody>
          <a:bodyPr wrap="none">
            <a:spAutoFit/>
          </a:bodyPr>
          <a:lstStyle/>
          <a:p>
            <a:r>
              <a:rPr lang="en-US" altLang="zh-CN" sz="3200" b="1" dirty="0">
                <a:solidFill>
                  <a:srgbClr val="FF3399"/>
                </a:solidFill>
                <a:latin typeface="Comic Sans MS" panose="030F0702030302020204" pitchFamily="66" charset="0"/>
              </a:rPr>
              <a:t>L</a:t>
            </a:r>
            <a:r>
              <a:rPr lang="en-US" altLang="zh-CN" sz="3200" b="1" dirty="0">
                <a:latin typeface="Comic Sans MS" panose="030F0702030302020204" pitchFamily="66" charset="0"/>
              </a:rPr>
              <a:t>ocate</a:t>
            </a:r>
            <a:endParaRPr lang="zh-CN" altLang="en-US" sz="3200" dirty="0">
              <a:latin typeface="Comic Sans MS" panose="030F0702030302020204" pitchFamily="66" charset="0"/>
            </a:endParaRPr>
          </a:p>
        </p:txBody>
      </p:sp>
      <p:sp>
        <p:nvSpPr>
          <p:cNvPr id="18" name="矩形 17"/>
          <p:cNvSpPr/>
          <p:nvPr/>
        </p:nvSpPr>
        <p:spPr>
          <a:xfrm>
            <a:off x="4137952" y="5195964"/>
            <a:ext cx="1968809" cy="584775"/>
          </a:xfrm>
          <a:prstGeom prst="rect">
            <a:avLst/>
          </a:prstGeom>
        </p:spPr>
        <p:txBody>
          <a:bodyPr wrap="none">
            <a:spAutoFit/>
          </a:bodyPr>
          <a:lstStyle/>
          <a:p>
            <a:r>
              <a:rPr lang="en-US" altLang="zh-CN" sz="3200" b="1" dirty="0">
                <a:solidFill>
                  <a:srgbClr val="F54E0B"/>
                </a:solidFill>
                <a:latin typeface="Comic Sans MS" panose="030F0702030302020204" pitchFamily="66" charset="0"/>
              </a:rPr>
              <a:t>E</a:t>
            </a:r>
            <a:r>
              <a:rPr lang="en-US" altLang="zh-CN" sz="3200" b="1" dirty="0">
                <a:latin typeface="Comic Sans MS" panose="030F0702030302020204" pitchFamily="66" charset="0"/>
              </a:rPr>
              <a:t>liminate</a:t>
            </a:r>
            <a:endParaRPr lang="zh-CN" altLang="en-US" sz="3200" b="1" dirty="0">
              <a:latin typeface="Comic Sans MS" panose="030F0702030302020204" pitchFamily="66" charset="0"/>
            </a:endParaRPr>
          </a:p>
        </p:txBody>
      </p:sp>
      <p:sp>
        <p:nvSpPr>
          <p:cNvPr id="23" name="右大括号 22"/>
          <p:cNvSpPr/>
          <p:nvPr/>
        </p:nvSpPr>
        <p:spPr>
          <a:xfrm>
            <a:off x="8952931" y="1542197"/>
            <a:ext cx="750626" cy="438093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4" name="矩形 23"/>
          <p:cNvSpPr/>
          <p:nvPr/>
        </p:nvSpPr>
        <p:spPr>
          <a:xfrm>
            <a:off x="9976479" y="3203391"/>
            <a:ext cx="1898277" cy="769441"/>
          </a:xfrm>
          <a:prstGeom prst="rect">
            <a:avLst/>
          </a:prstGeom>
          <a:solidFill>
            <a:srgbClr val="386D52"/>
          </a:solidFill>
        </p:spPr>
        <p:txBody>
          <a:bodyPr wrap="none">
            <a:spAutoFit/>
          </a:bodyPr>
          <a:lstStyle/>
          <a:p>
            <a:r>
              <a:rPr lang="en-US" altLang="zh-CN" sz="4400" b="1" dirty="0">
                <a:solidFill>
                  <a:srgbClr val="FF0000"/>
                </a:solidFill>
                <a:latin typeface="Georgia" panose="02040502050405020303" pitchFamily="18" charset="0"/>
              </a:rPr>
              <a:t>R</a:t>
            </a:r>
            <a:r>
              <a:rPr lang="en-US" altLang="zh-CN" sz="4400" b="1" dirty="0">
                <a:solidFill>
                  <a:srgbClr val="0000FF"/>
                </a:solidFill>
                <a:latin typeface="Georgia" panose="02040502050405020303" pitchFamily="18" charset="0"/>
              </a:rPr>
              <a:t>U</a:t>
            </a:r>
            <a:r>
              <a:rPr lang="en-US" altLang="zh-CN" sz="4400" b="1" dirty="0">
                <a:solidFill>
                  <a:srgbClr val="FF3399"/>
                </a:solidFill>
                <a:latin typeface="Georgia" panose="02040502050405020303" pitchFamily="18" charset="0"/>
              </a:rPr>
              <a:t>L</a:t>
            </a:r>
            <a:r>
              <a:rPr lang="en-US" altLang="zh-CN" sz="4400" b="1" dirty="0">
                <a:solidFill>
                  <a:srgbClr val="FF9933"/>
                </a:solidFill>
                <a:latin typeface="Georgia" panose="02040502050405020303" pitchFamily="18" charset="0"/>
              </a:rPr>
              <a:t>E</a:t>
            </a:r>
            <a:endParaRPr lang="zh-CN" altLang="en-US" sz="4400" b="1" dirty="0">
              <a:solidFill>
                <a:srgbClr val="FF9933"/>
              </a:solidFill>
              <a:latin typeface="Georgia" panose="02040502050405020303" pitchFamily="18" charset="0"/>
            </a:endParaRPr>
          </a:p>
        </p:txBody>
      </p:sp>
      <p:sp>
        <p:nvSpPr>
          <p:cNvPr id="25" name="矩形 24"/>
          <p:cNvSpPr/>
          <p:nvPr/>
        </p:nvSpPr>
        <p:spPr>
          <a:xfrm>
            <a:off x="5560438" y="1483772"/>
            <a:ext cx="1124026" cy="461665"/>
          </a:xfrm>
          <a:prstGeom prst="rect">
            <a:avLst/>
          </a:prstGeom>
        </p:spPr>
        <p:txBody>
          <a:bodyPr wrap="non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silently</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a:spLocks noChangeArrowheads="1"/>
          </p:cNvSpPr>
          <p:nvPr/>
        </p:nvSpPr>
        <p:spPr bwMode="auto">
          <a:xfrm>
            <a:off x="6652312" y="2560686"/>
            <a:ext cx="2481262" cy="830997"/>
          </a:xfrm>
          <a:prstGeom prst="rect">
            <a:avLst/>
          </a:prstGeom>
          <a:noFill/>
          <a:ln w="9525">
            <a:noFill/>
            <a:miter lim="800000"/>
          </a:ln>
        </p:spPr>
        <p:txBody>
          <a:bodyPr>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the implied message</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30" name="矩形 29"/>
          <p:cNvSpPr/>
          <p:nvPr/>
        </p:nvSpPr>
        <p:spPr>
          <a:xfrm>
            <a:off x="5837196" y="3872131"/>
            <a:ext cx="2856429" cy="830997"/>
          </a:xfrm>
          <a:prstGeom prst="rect">
            <a:avLst/>
          </a:prstGeom>
        </p:spPr>
        <p:txBody>
          <a:bodyPr wrap="square">
            <a:spAutoFit/>
          </a:bodyPr>
          <a:lstStyle/>
          <a:p>
            <a:r>
              <a:rPr lang="en-US" altLang="zh-CN" sz="2400" b="1" dirty="0">
                <a:solidFill>
                  <a:srgbClr val="D60093"/>
                </a:solidFill>
                <a:latin typeface="Times New Roman" panose="02020603050405020304" pitchFamily="18" charset="0"/>
                <a:cs typeface="Times New Roman" panose="02020603050405020304" pitchFamily="18" charset="0"/>
              </a:rPr>
              <a:t>the sentences using the key words</a:t>
            </a:r>
            <a:endParaRPr lang="zh-CN" altLang="en-US" sz="2400" b="1" dirty="0">
              <a:solidFill>
                <a:srgbClr val="D60093"/>
              </a:solidFill>
              <a:latin typeface="Times New Roman" panose="02020603050405020304" pitchFamily="18" charset="0"/>
              <a:cs typeface="Times New Roman" panose="02020603050405020304" pitchFamily="18" charset="0"/>
            </a:endParaRPr>
          </a:p>
        </p:txBody>
      </p:sp>
      <p:sp>
        <p:nvSpPr>
          <p:cNvPr id="31" name="矩形 30"/>
          <p:cNvSpPr/>
          <p:nvPr/>
        </p:nvSpPr>
        <p:spPr>
          <a:xfrm>
            <a:off x="6028444" y="5291498"/>
            <a:ext cx="3033669" cy="830997"/>
          </a:xfrm>
          <a:prstGeom prst="rect">
            <a:avLst/>
          </a:prstGeom>
        </p:spPr>
        <p:txBody>
          <a:bodyPr wrap="square">
            <a:spAutoFit/>
          </a:bodyPr>
          <a:lstStyle/>
          <a:p>
            <a:r>
              <a:rPr lang="en-US" altLang="zh-CN" sz="2400" b="1" dirty="0">
                <a:solidFill>
                  <a:srgbClr val="F54E0B"/>
                </a:solidFill>
                <a:latin typeface="Times New Roman" panose="02020603050405020304" pitchFamily="18" charset="0"/>
                <a:cs typeface="Times New Roman" panose="02020603050405020304" pitchFamily="18" charset="0"/>
              </a:rPr>
              <a:t>Narrow your choices down</a:t>
            </a:r>
            <a:endParaRPr lang="zh-CN" altLang="en-US" sz="2400" b="1" dirty="0">
              <a:solidFill>
                <a:srgbClr val="F54E0B"/>
              </a:solidFill>
              <a:latin typeface="Times New Roman" panose="02020603050405020304" pitchFamily="18" charset="0"/>
              <a:cs typeface="Times New Roman" panose="02020603050405020304" pitchFamily="18" charset="0"/>
            </a:endParaRPr>
          </a:p>
        </p:txBody>
      </p:sp>
      <p:sp>
        <p:nvSpPr>
          <p:cNvPr id="5" name="圆角矩形标注 4"/>
          <p:cNvSpPr/>
          <p:nvPr/>
        </p:nvSpPr>
        <p:spPr>
          <a:xfrm>
            <a:off x="538828" y="3076939"/>
            <a:ext cx="2043942" cy="1311445"/>
          </a:xfrm>
          <a:prstGeom prst="wedgeRoundRectCallout">
            <a:avLst>
              <a:gd name="adj1" fmla="val 113378"/>
              <a:gd name="adj2" fmla="val 36483"/>
              <a:gd name="adj3" fmla="val 16667"/>
            </a:avLst>
          </a:prstGeom>
          <a:noFill/>
          <a:ln w="28575">
            <a:solidFill>
              <a:srgbClr val="F54E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54E0B"/>
                </a:solidFill>
                <a:latin typeface="Times New Roman" panose="02020603050405020304" pitchFamily="18" charset="0"/>
                <a:cs typeface="Times New Roman" panose="02020603050405020304" pitchFamily="18" charset="0"/>
              </a:rPr>
              <a:t>underline</a:t>
            </a:r>
            <a:endParaRPr lang="en-US" altLang="zh-CN" sz="3200" b="1" dirty="0">
              <a:solidFill>
                <a:srgbClr val="F54E0B"/>
              </a:solidFill>
              <a:latin typeface="Times New Roman" panose="02020603050405020304" pitchFamily="18" charset="0"/>
              <a:cs typeface="Times New Roman" panose="02020603050405020304" pitchFamily="18" charset="0"/>
            </a:endParaRPr>
          </a:p>
          <a:p>
            <a:pPr algn="ctr"/>
            <a:r>
              <a:rPr lang="en-US" altLang="zh-CN" sz="3200" b="1" dirty="0">
                <a:solidFill>
                  <a:srgbClr val="F54E0B"/>
                </a:solidFill>
                <a:latin typeface="Times New Roman" panose="02020603050405020304" pitchFamily="18" charset="0"/>
                <a:cs typeface="Times New Roman" panose="02020603050405020304" pitchFamily="18" charset="0"/>
              </a:rPr>
              <a:t>circle</a:t>
            </a:r>
            <a:endParaRPr lang="zh-CN" altLang="en-US" sz="3200" b="1" dirty="0">
              <a:solidFill>
                <a:srgbClr val="F54E0B"/>
              </a:solidFill>
              <a:latin typeface="Times New Roman" panose="02020603050405020304" pitchFamily="18" charset="0"/>
              <a:cs typeface="Times New Roman" panose="02020603050405020304" pitchFamily="18" charset="0"/>
            </a:endParaRPr>
          </a:p>
          <a:p>
            <a:pPr algn="ctr"/>
            <a:endParaRPr lang="zh-CN" altLang="en-US" dirty="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linds(horizont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heckerboard(across)">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6" grpId="0"/>
      <p:bldP spid="17" grpId="0"/>
      <p:bldP spid="18" grpId="0"/>
      <p:bldP spid="23" grpId="0" animBg="1"/>
      <p:bldP spid="24" grpId="0" animBg="1"/>
      <p:bldP spid="25" grpId="0"/>
      <p:bldP spid="26" grpId="0"/>
      <p:bldP spid="30" grpId="0"/>
      <p:bldP spid="31"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69372" y="-300251"/>
            <a:ext cx="2740708" cy="1935485"/>
          </a:xfrm>
          <a:prstGeom prst="rect">
            <a:avLst/>
          </a:prstGeom>
        </p:spPr>
      </p:pic>
      <p:sp>
        <p:nvSpPr>
          <p:cNvPr id="3" name="矩形 2"/>
          <p:cNvSpPr/>
          <p:nvPr/>
        </p:nvSpPr>
        <p:spPr>
          <a:xfrm>
            <a:off x="3582957" y="460190"/>
            <a:ext cx="391454" cy="584775"/>
          </a:xfrm>
          <a:prstGeom prst="rect">
            <a:avLst/>
          </a:prstGeom>
        </p:spPr>
        <p:txBody>
          <a:bodyPr wrap="none">
            <a:spAutoFit/>
          </a:bodyPr>
          <a:lstStyle/>
          <a:p>
            <a:r>
              <a:rPr lang="en-US" altLang="zh-CN" sz="3200" b="1" dirty="0">
                <a:solidFill>
                  <a:srgbClr val="386D52"/>
                </a:solidFill>
                <a:cs typeface="+mn-ea"/>
                <a:sym typeface="+mn-lt"/>
              </a:rPr>
              <a:t>2</a:t>
            </a:r>
            <a:endParaRPr lang="zh-CN" altLang="en-US" sz="3200" b="1" dirty="0">
              <a:solidFill>
                <a:srgbClr val="386D52"/>
              </a:solidFill>
              <a:cs typeface="+mn-ea"/>
              <a:sym typeface="+mn-lt"/>
            </a:endParaRPr>
          </a:p>
        </p:txBody>
      </p:sp>
      <p:sp>
        <p:nvSpPr>
          <p:cNvPr id="4" name="矩形 3"/>
          <p:cNvSpPr/>
          <p:nvPr/>
        </p:nvSpPr>
        <p:spPr>
          <a:xfrm>
            <a:off x="4597254" y="460190"/>
            <a:ext cx="6219972" cy="523220"/>
          </a:xfrm>
          <a:prstGeom prst="rect">
            <a:avLst/>
          </a:prstGeom>
        </p:spPr>
        <p:txBody>
          <a:bodyPr wrap="none">
            <a:spAutoFit/>
          </a:bodyPr>
          <a:lstStyle/>
          <a:p>
            <a:r>
              <a:rPr lang="en-US" altLang="zh-CN" sz="2800" b="1" dirty="0">
                <a:latin typeface="Segoe Print" panose="02000600000000000000" pitchFamily="2" charset="0"/>
                <a:ea typeface="HY헤드라인M"/>
                <a:cs typeface="HY헤드라인M"/>
              </a:rPr>
              <a:t>How to infer the writing purpose</a:t>
            </a:r>
            <a:endParaRPr lang="en-US" altLang="zh-CN" sz="2800" b="1" dirty="0">
              <a:latin typeface="Segoe Print" panose="02000600000000000000" pitchFamily="2" charset="0"/>
              <a:ea typeface="HY헤드라인M"/>
              <a:cs typeface="HY헤드라인M"/>
            </a:endParaRPr>
          </a:p>
        </p:txBody>
      </p:sp>
      <p:sp>
        <p:nvSpPr>
          <p:cNvPr id="5" name="矩形 4"/>
          <p:cNvSpPr/>
          <p:nvPr/>
        </p:nvSpPr>
        <p:spPr>
          <a:xfrm>
            <a:off x="2369372" y="1350329"/>
            <a:ext cx="9299464" cy="3046988"/>
          </a:xfrm>
          <a:prstGeom prst="rect">
            <a:avLst/>
          </a:prstGeom>
          <a:ln w="28575">
            <a:solidFill>
              <a:srgbClr val="386D52"/>
            </a:solidFill>
          </a:ln>
        </p:spPr>
        <p:txBody>
          <a:bodyPr wrap="square">
            <a:spAutoFit/>
          </a:bodyPr>
          <a:lstStyle/>
          <a:p>
            <a:r>
              <a:rPr lang="en-US" altLang="zh-CN" sz="2400" b="1" dirty="0">
                <a:latin typeface="Times New Roman" panose="02020603050405020304" pitchFamily="18" charset="0"/>
                <a:cs typeface="Times New Roman" panose="02020603050405020304" pitchFamily="18" charset="0"/>
              </a:rPr>
              <a:t>     ... They know the shortest way possible without even looking at a map, because everyone who wants to become a taxi driver must pass a very difficult examination in order to get a license to drive a taxi. The exam is called “The Knowledge.” It is a written test, and in it drivers are asked the shortest way from one place to another. They must take into account the time of day—in rush hour, a longer route(</a:t>
            </a:r>
            <a:r>
              <a:rPr lang="zh-CN" altLang="en-US" sz="2400" b="1" dirty="0">
                <a:latin typeface="Times New Roman" panose="02020603050405020304" pitchFamily="18" charset="0"/>
                <a:cs typeface="Times New Roman" panose="02020603050405020304" pitchFamily="18" charset="0"/>
              </a:rPr>
              <a:t>路线</a:t>
            </a:r>
            <a:r>
              <a:rPr lang="en-US" altLang="zh-CN" sz="2400" b="1" dirty="0">
                <a:latin typeface="Times New Roman" panose="02020603050405020304" pitchFamily="18" charset="0"/>
                <a:cs typeface="Times New Roman" panose="02020603050405020304" pitchFamily="18" charset="0"/>
              </a:rPr>
              <a:t>) may be quicker—and describe the best way. Moreover they must never forget the one-way streets!(2018</a:t>
            </a:r>
            <a:r>
              <a:rPr lang="zh-CN" altLang="en-US" sz="2400" b="1" dirty="0">
                <a:latin typeface="Times New Roman" panose="02020603050405020304" pitchFamily="18" charset="0"/>
                <a:cs typeface="Times New Roman" panose="02020603050405020304" pitchFamily="18" charset="0"/>
              </a:rPr>
              <a:t>浙江卷</a:t>
            </a: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7" name="矩形 6"/>
          <p:cNvSpPr/>
          <p:nvPr/>
        </p:nvSpPr>
        <p:spPr>
          <a:xfrm>
            <a:off x="2369372" y="4140747"/>
            <a:ext cx="7638196" cy="2308324"/>
          </a:xfrm>
          <a:prstGeom prst="rect">
            <a:avLst/>
          </a:prstGeom>
        </p:spPr>
        <p:txBody>
          <a:bodyPr wrap="square">
            <a:spAutoFit/>
          </a:bodyPr>
          <a:lstStyle/>
          <a:p>
            <a:endParaRPr lang="en-US" altLang="zh-CN" sz="2400" b="1" dirty="0">
              <a:solidFill>
                <a:srgbClr val="0000FF"/>
              </a:solidFill>
              <a:latin typeface="Times New Roman" panose="02020603050405020304" pitchFamily="18" charset="0"/>
              <a:cs typeface="Times New Roman" panose="02020603050405020304" pitchFamily="18" charset="0"/>
            </a:endParaRPr>
          </a:p>
          <a:p>
            <a:r>
              <a:rPr lang="en-US" altLang="zh-CN" sz="2400" b="1" dirty="0">
                <a:solidFill>
                  <a:srgbClr val="0000FF"/>
                </a:solidFill>
                <a:latin typeface="Times New Roman" panose="02020603050405020304" pitchFamily="18" charset="0"/>
                <a:cs typeface="Times New Roman" panose="02020603050405020304" pitchFamily="18" charset="0"/>
              </a:rPr>
              <a:t>What is the purpose of "The Knowledge"?</a:t>
            </a:r>
            <a:endParaRPr lang="en-US" altLang="zh-CN" sz="2400" b="1" dirty="0">
              <a:latin typeface="Times New Roman" panose="02020603050405020304" pitchFamily="18" charset="0"/>
              <a:cs typeface="Times New Roman" panose="02020603050405020304" pitchFamily="18" charset="0"/>
            </a:endParaRPr>
          </a:p>
          <a:p>
            <a:pPr marL="457200" indent="-457200">
              <a:buAutoNum type="alphaUcPeriod"/>
            </a:pPr>
            <a:r>
              <a:rPr lang="en-US" altLang="zh-CN" sz="2400" b="1" dirty="0">
                <a:latin typeface="Times New Roman" panose="02020603050405020304" pitchFamily="18" charset="0"/>
                <a:cs typeface="Times New Roman" panose="02020603050405020304" pitchFamily="18" charset="0"/>
              </a:rPr>
              <a:t>To qualify one to drive a taxi.    </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B. To assess one’s driving skills.</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 To test drivers’ ability to write.    </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D. To check taxi drivers memory.</a:t>
            </a:r>
            <a:endParaRPr lang="zh-CN" altLang="en-US" sz="2400" b="1" dirty="0">
              <a:latin typeface="Times New Roman" panose="02020603050405020304" pitchFamily="18" charset="0"/>
              <a:cs typeface="Times New Roman" panose="02020603050405020304" pitchFamily="18" charset="0"/>
            </a:endParaRPr>
          </a:p>
        </p:txBody>
      </p:sp>
      <p:sp>
        <p:nvSpPr>
          <p:cNvPr id="9" name="椭圆 8"/>
          <p:cNvSpPr/>
          <p:nvPr/>
        </p:nvSpPr>
        <p:spPr>
          <a:xfrm>
            <a:off x="5422316" y="4503760"/>
            <a:ext cx="2452442"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48495" y="2497539"/>
            <a:ext cx="2452442" cy="376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4"/>
          <p:cNvSpPr txBox="1">
            <a:spLocks noChangeArrowheads="1"/>
          </p:cNvSpPr>
          <p:nvPr/>
        </p:nvSpPr>
        <p:spPr bwMode="auto">
          <a:xfrm>
            <a:off x="4192517" y="1760559"/>
            <a:ext cx="7380784"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1" name="文本框 24"/>
          <p:cNvSpPr txBox="1">
            <a:spLocks noChangeArrowheads="1"/>
          </p:cNvSpPr>
          <p:nvPr/>
        </p:nvSpPr>
        <p:spPr bwMode="auto">
          <a:xfrm>
            <a:off x="2369372" y="2129891"/>
            <a:ext cx="8447854"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2" name="文本框 24"/>
          <p:cNvSpPr txBox="1">
            <a:spLocks noChangeArrowheads="1"/>
          </p:cNvSpPr>
          <p:nvPr/>
        </p:nvSpPr>
        <p:spPr bwMode="auto">
          <a:xfrm>
            <a:off x="6799239" y="2485278"/>
            <a:ext cx="4678528"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3" name="文本框 24"/>
          <p:cNvSpPr txBox="1">
            <a:spLocks noChangeArrowheads="1"/>
          </p:cNvSpPr>
          <p:nvPr/>
        </p:nvSpPr>
        <p:spPr bwMode="auto">
          <a:xfrm>
            <a:off x="2369372" y="2854610"/>
            <a:ext cx="7074879"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4" name="矩形 23"/>
          <p:cNvSpPr>
            <a:spLocks noChangeArrowheads="1"/>
          </p:cNvSpPr>
          <p:nvPr/>
        </p:nvSpPr>
        <p:spPr bwMode="auto">
          <a:xfrm>
            <a:off x="2369372" y="4742596"/>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834"/>
            <a:ext cx="229235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1" grpId="0" animBg="1"/>
      <p:bldP spid="22" grpId="0" animBg="1"/>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670892" y="4131627"/>
            <a:ext cx="3982747" cy="2844360"/>
          </a:xfrm>
          <a:prstGeom prst="rect">
            <a:avLst/>
          </a:prstGeom>
        </p:spPr>
      </p:pic>
      <p:sp>
        <p:nvSpPr>
          <p:cNvPr id="3" name="TextBox 1"/>
          <p:cNvSpPr txBox="1">
            <a:spLocks noChangeArrowheads="1"/>
          </p:cNvSpPr>
          <p:nvPr/>
        </p:nvSpPr>
        <p:spPr bwMode="auto">
          <a:xfrm>
            <a:off x="2598761" y="240285"/>
            <a:ext cx="794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solidFill>
                  <a:srgbClr val="FF0000"/>
                </a:solidFill>
                <a:latin typeface="Segoe Print" panose="02000600000000000000" pitchFamily="2" charset="0"/>
              </a:rPr>
              <a:t>Exercise 2</a:t>
            </a:r>
            <a:endParaRPr lang="zh-CN" altLang="en-US" sz="3600" b="1" dirty="0">
              <a:solidFill>
                <a:srgbClr val="FF0000"/>
              </a:solidFill>
              <a:latin typeface="Segoe Print" panose="02000600000000000000" pitchFamily="2" charset="0"/>
            </a:endParaRPr>
          </a:p>
        </p:txBody>
      </p:sp>
      <p:sp>
        <p:nvSpPr>
          <p:cNvPr id="5" name="矩形 4"/>
          <p:cNvSpPr/>
          <p:nvPr/>
        </p:nvSpPr>
        <p:spPr>
          <a:xfrm>
            <a:off x="2598761" y="922499"/>
            <a:ext cx="9151961" cy="3785652"/>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Support Pacific Science Center</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Since 1962, Pacific Science Center has been inspiring a passion(</a:t>
            </a:r>
            <a:r>
              <a:rPr lang="zh-CN" altLang="en-US" sz="2400" b="1" dirty="0">
                <a:latin typeface="Times New Roman" panose="02020603050405020304" pitchFamily="18" charset="0"/>
                <a:cs typeface="Times New Roman" panose="02020603050405020304" pitchFamily="18" charset="0"/>
              </a:rPr>
              <a:t>热情</a:t>
            </a:r>
            <a:r>
              <a:rPr lang="en-US" altLang="zh-CN" sz="2400" b="1" dirty="0">
                <a:latin typeface="Times New Roman" panose="02020603050405020304" pitchFamily="18" charset="0"/>
                <a:cs typeface="Times New Roman" panose="02020603050405020304" pitchFamily="18" charset="0"/>
              </a:rPr>
              <a:t>) for discovery and lifelong learning in science, math and technology. Today, Pacific Science Center serves more than 1.3 million people a year and brings inquiry-based science education to classrooms and community events all over Washington State. It‘s an amazing accomplishment and one we cannot achieve without generous support from individuals, corporations, and other social organizations. Visit pacificsciencecenter.org to find various ways you can support Pacific Science Center.</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2017</a:t>
            </a:r>
            <a:r>
              <a:rPr lang="zh-CN" altLang="en-US" sz="2400" b="1" dirty="0">
                <a:latin typeface="Times New Roman" panose="02020603050405020304" pitchFamily="18" charset="0"/>
                <a:cs typeface="Times New Roman" panose="02020603050405020304" pitchFamily="18" charset="0"/>
              </a:rPr>
              <a:t>全国卷）</a:t>
            </a:r>
            <a:endParaRPr lang="zh-CN" altLang="en-US" sz="2400" b="1" dirty="0">
              <a:latin typeface="Times New Roman" panose="02020603050405020304" pitchFamily="18" charset="0"/>
              <a:cs typeface="Times New Roman" panose="02020603050405020304" pitchFamily="18" charset="0"/>
            </a:endParaRPr>
          </a:p>
        </p:txBody>
      </p:sp>
      <p:sp>
        <p:nvSpPr>
          <p:cNvPr id="6" name="矩形 5"/>
          <p:cNvSpPr/>
          <p:nvPr/>
        </p:nvSpPr>
        <p:spPr>
          <a:xfrm>
            <a:off x="2614636" y="4708151"/>
            <a:ext cx="7924800" cy="1938992"/>
          </a:xfrm>
          <a:prstGeom prst="rect">
            <a:avLst/>
          </a:prstGeom>
        </p:spPr>
        <p:txBody>
          <a:bodyPr wrap="square">
            <a:spAutoFit/>
          </a:bodyPr>
          <a:lstStyle/>
          <a:p>
            <a:pPr>
              <a:defRPr/>
            </a:pPr>
            <a:r>
              <a:rPr lang="en-US" altLang="zh-CN" sz="2400" b="1" dirty="0">
                <a:solidFill>
                  <a:srgbClr val="0000FF"/>
                </a:solidFill>
                <a:latin typeface="Times New Roman" panose="02020603050405020304" pitchFamily="18" charset="0"/>
                <a:cs typeface="Times New Roman" panose="02020603050405020304" pitchFamily="18" charset="0"/>
              </a:rPr>
              <a:t>What is the purpose of this part?</a:t>
            </a:r>
            <a:endParaRPr lang="en-US" altLang="zh-CN" sz="2400" b="1" dirty="0">
              <a:solidFill>
                <a:srgbClr val="0000FF"/>
              </a:solidFill>
              <a:latin typeface="Times New Roman" panose="02020603050405020304" pitchFamily="18" charset="0"/>
              <a:cs typeface="Times New Roman" panose="02020603050405020304" pitchFamily="18" charset="0"/>
            </a:endParaRPr>
          </a:p>
          <a:p>
            <a:pPr>
              <a:defRPr/>
            </a:pPr>
            <a:r>
              <a:rPr lang="en-US" altLang="zh-CN" sz="2400" b="1" dirty="0">
                <a:latin typeface="Times New Roman" panose="02020603050405020304" pitchFamily="18" charset="0"/>
                <a:cs typeface="Times New Roman" panose="02020603050405020304" pitchFamily="18" charset="0"/>
              </a:rPr>
              <a:t>A .To encourage donations.</a:t>
            </a:r>
            <a:endParaRPr lang="en-US" altLang="zh-CN" sz="2400" b="1" dirty="0">
              <a:latin typeface="Times New Roman" panose="02020603050405020304" pitchFamily="18" charset="0"/>
              <a:cs typeface="Times New Roman" panose="02020603050405020304" pitchFamily="18" charset="0"/>
            </a:endParaRPr>
          </a:p>
          <a:p>
            <a:pPr>
              <a:defRPr/>
            </a:pPr>
            <a:r>
              <a:rPr lang="en-US" altLang="zh-CN" sz="2400" b="1" dirty="0">
                <a:latin typeface="Times New Roman" panose="02020603050405020304" pitchFamily="18" charset="0"/>
                <a:cs typeface="Times New Roman" panose="02020603050405020304" pitchFamily="18" charset="0"/>
              </a:rPr>
              <a:t>B .To advertise coming events.</a:t>
            </a:r>
            <a:endParaRPr lang="en-US" altLang="zh-CN" sz="2400" b="1" dirty="0">
              <a:latin typeface="Times New Roman" panose="02020603050405020304" pitchFamily="18" charset="0"/>
              <a:cs typeface="Times New Roman" panose="02020603050405020304" pitchFamily="18" charset="0"/>
            </a:endParaRPr>
          </a:p>
          <a:p>
            <a:pPr>
              <a:defRPr/>
            </a:pPr>
            <a:r>
              <a:rPr lang="en-US" altLang="zh-CN" sz="2400" b="1" dirty="0">
                <a:latin typeface="Times New Roman" panose="02020603050405020304" pitchFamily="18" charset="0"/>
                <a:cs typeface="Times New Roman" panose="02020603050405020304" pitchFamily="18" charset="0"/>
              </a:rPr>
              <a:t>C .To introduce special</a:t>
            </a:r>
            <a:endParaRPr lang="en-US" altLang="zh-CN" sz="2400" b="1" dirty="0">
              <a:latin typeface="Times New Roman" panose="02020603050405020304" pitchFamily="18" charset="0"/>
              <a:cs typeface="Times New Roman" panose="02020603050405020304" pitchFamily="18" charset="0"/>
            </a:endParaRPr>
          </a:p>
          <a:p>
            <a:pPr>
              <a:defRPr/>
            </a:pPr>
            <a:r>
              <a:rPr lang="en-US" altLang="zh-CN" sz="2400" b="1" dirty="0">
                <a:latin typeface="Times New Roman" panose="02020603050405020304" pitchFamily="18" charset="0"/>
                <a:cs typeface="Times New Roman" panose="02020603050405020304" pitchFamily="18" charset="0"/>
              </a:rPr>
              <a:t>D .To tell about the Center's history.</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slow"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906287" y="566737"/>
            <a:ext cx="69830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3200" b="1" kern="0" dirty="0">
                <a:solidFill>
                  <a:sysClr val="windowText" lastClr="000000"/>
                </a:solidFill>
              </a:rPr>
              <a:t>解题策略</a:t>
            </a:r>
            <a:r>
              <a:rPr lang="en-US" altLang="zh-CN" sz="3200" b="1" kern="0" dirty="0">
                <a:solidFill>
                  <a:sysClr val="windowText" lastClr="000000"/>
                </a:solidFill>
              </a:rPr>
              <a:t>:</a:t>
            </a:r>
            <a:r>
              <a:rPr lang="zh-CN" altLang="en-US" sz="3200" b="1" kern="0" dirty="0">
                <a:solidFill>
                  <a:sysClr val="windowText" lastClr="000000"/>
                </a:solidFill>
              </a:rPr>
              <a:t>根据</a:t>
            </a:r>
            <a:r>
              <a:rPr lang="zh-CN" altLang="en-US" sz="3200" b="1" kern="0" dirty="0">
                <a:solidFill>
                  <a:srgbClr val="FF0000"/>
                </a:solidFill>
              </a:rPr>
              <a:t>文体类别</a:t>
            </a:r>
            <a:r>
              <a:rPr lang="zh-CN" altLang="en-US" sz="3200" b="1" kern="0" dirty="0">
                <a:solidFill>
                  <a:sysClr val="windowText" lastClr="000000"/>
                </a:solidFill>
              </a:rPr>
              <a:t>推断写作目的</a:t>
            </a:r>
            <a:endParaRPr lang="en-US" altLang="zh-CN" sz="3200" b="1" kern="0" dirty="0">
              <a:solidFill>
                <a:sysClr val="windowText" lastClr="000000"/>
              </a:solidFill>
            </a:endParaRPr>
          </a:p>
          <a:p>
            <a:pPr lvl="0">
              <a:defRPr/>
            </a:pPr>
            <a:endParaRPr lang="en-US" altLang="zh-CN" sz="3200" b="1" kern="0" dirty="0">
              <a:solidFill>
                <a:sysClr val="windowText" lastClr="000000"/>
              </a:solidFill>
            </a:endParaRPr>
          </a:p>
        </p:txBody>
      </p:sp>
      <p:sp>
        <p:nvSpPr>
          <p:cNvPr id="3" name="TextBox 2"/>
          <p:cNvSpPr txBox="1">
            <a:spLocks noChangeArrowheads="1"/>
          </p:cNvSpPr>
          <p:nvPr/>
        </p:nvSpPr>
        <p:spPr bwMode="auto">
          <a:xfrm>
            <a:off x="1187166" y="2113412"/>
            <a:ext cx="599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t>(1)  </a:t>
            </a:r>
            <a:r>
              <a:rPr lang="en-US" altLang="zh-CN" sz="2000" b="1" dirty="0">
                <a:solidFill>
                  <a:srgbClr val="FF0000"/>
                </a:solidFill>
              </a:rPr>
              <a:t>to entertain readers</a:t>
            </a:r>
            <a:r>
              <a:rPr lang="en-US" altLang="zh-CN" sz="2000" b="1" dirty="0"/>
              <a:t>(</a:t>
            </a:r>
            <a:r>
              <a:rPr lang="zh-CN" altLang="en-US" sz="2000" b="1" dirty="0"/>
              <a:t>娱乐读者，让人发笑</a:t>
            </a:r>
            <a:r>
              <a:rPr lang="en-US" altLang="zh-CN" sz="2000" b="1" dirty="0"/>
              <a:t>)</a:t>
            </a:r>
            <a:endParaRPr lang="zh-CN" altLang="en-US" sz="2000" b="1" dirty="0"/>
          </a:p>
        </p:txBody>
      </p:sp>
      <p:sp>
        <p:nvSpPr>
          <p:cNvPr id="4" name="TextBox 3"/>
          <p:cNvSpPr txBox="1">
            <a:spLocks noChangeArrowheads="1"/>
          </p:cNvSpPr>
          <p:nvPr/>
        </p:nvSpPr>
        <p:spPr bwMode="auto">
          <a:xfrm>
            <a:off x="1200128" y="3311572"/>
            <a:ext cx="599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(2)  </a:t>
            </a:r>
            <a:r>
              <a:rPr kumimoji="0" lang="en-US" altLang="zh-CN" sz="20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to persuade readers</a:t>
            </a:r>
            <a:r>
              <a:rPr kumimoji="0" lang="en-US" altLang="zh-CN" sz="20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a:t>
            </a:r>
            <a:r>
              <a:rPr kumimoji="0" lang="zh-CN" altLang="en-US" sz="20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说服读者接受某种观点</a:t>
            </a:r>
            <a:r>
              <a:rPr kumimoji="0" lang="en-US" altLang="zh-CN" sz="20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a:t>
            </a:r>
            <a:endParaRPr kumimoji="0" lang="zh-CN" altLang="en-US" sz="20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
        <p:nvSpPr>
          <p:cNvPr id="5" name="TextBox 4"/>
          <p:cNvSpPr txBox="1">
            <a:spLocks noChangeArrowheads="1"/>
          </p:cNvSpPr>
          <p:nvPr/>
        </p:nvSpPr>
        <p:spPr bwMode="auto">
          <a:xfrm>
            <a:off x="1200128" y="4518025"/>
            <a:ext cx="599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(3)  </a:t>
            </a:r>
            <a:r>
              <a:rPr kumimoji="0" lang="en-US" altLang="zh-CN" sz="2000" b="1"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to inform readers</a:t>
            </a:r>
            <a:r>
              <a:rPr kumimoji="0" lang="en-US" altLang="zh-CN" sz="20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a:t>
            </a:r>
            <a:r>
              <a:rPr kumimoji="0" lang="zh-CN" altLang="en-US" sz="20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告知读者某些信息</a:t>
            </a:r>
            <a:r>
              <a:rPr kumimoji="0" lang="en-US" altLang="zh-CN" sz="20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a:t>
            </a:r>
            <a:endParaRPr kumimoji="0" lang="zh-CN" altLang="en-US" sz="20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 name="TextBox 5"/>
          <p:cNvSpPr txBox="1">
            <a:spLocks noChangeArrowheads="1"/>
          </p:cNvSpPr>
          <p:nvPr/>
        </p:nvSpPr>
        <p:spPr bwMode="auto">
          <a:xfrm>
            <a:off x="1200128" y="1836393"/>
            <a:ext cx="7261225" cy="954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常见于</a:t>
            </a:r>
            <a:r>
              <a:rPr kumimoji="0" lang="zh-CN" altLang="en-US" sz="28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故事类</a:t>
            </a: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文章。</a:t>
            </a:r>
            <a:r>
              <a:rPr kumimoji="0" lang="en-US" altLang="zh-CN" sz="28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to make people laugh; to tell an interesting experience</a:t>
            </a:r>
            <a:endParaRPr kumimoji="0" lang="zh-CN" altLang="en-US" sz="28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7" name="TextBox 6"/>
          <p:cNvSpPr txBox="1">
            <a:spLocks noChangeArrowheads="1"/>
          </p:cNvSpPr>
          <p:nvPr/>
        </p:nvSpPr>
        <p:spPr bwMode="auto">
          <a:xfrm>
            <a:off x="1187166" y="3234578"/>
            <a:ext cx="8350250" cy="954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常见于</a:t>
            </a:r>
            <a:r>
              <a:rPr kumimoji="0" lang="zh-CN" altLang="en-US" sz="28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广告类</a:t>
            </a: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文章。</a:t>
            </a:r>
            <a:r>
              <a:rPr kumimoji="0" lang="en-US" altLang="zh-CN" sz="28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to sell a product or a service; to attract more visitors/readers/audience</a:t>
            </a:r>
            <a:endParaRPr kumimoji="0" lang="zh-CN" altLang="en-US" sz="28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8" name="TextBox 7"/>
          <p:cNvSpPr txBox="1">
            <a:spLocks noChangeArrowheads="1"/>
          </p:cNvSpPr>
          <p:nvPr/>
        </p:nvSpPr>
        <p:spPr bwMode="auto">
          <a:xfrm>
            <a:off x="1187166" y="4519257"/>
            <a:ext cx="7261225" cy="95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多见于</a:t>
            </a:r>
            <a:r>
              <a:rPr kumimoji="0" lang="zh-CN" altLang="en-US" sz="28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科普类、新闻报道类、文化类或社会类</a:t>
            </a:r>
            <a:r>
              <a:rPr kumimoji="0" lang="zh-CN" altLang="en-US" sz="2800" b="1"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t>的文章。</a:t>
            </a:r>
            <a:endParaRPr kumimoji="0" lang="zh-CN" altLang="en-US" sz="28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69372" y="-300251"/>
            <a:ext cx="2740708" cy="1935485"/>
          </a:xfrm>
          <a:prstGeom prst="rect">
            <a:avLst/>
          </a:prstGeom>
        </p:spPr>
      </p:pic>
      <p:sp>
        <p:nvSpPr>
          <p:cNvPr id="3" name="矩形 2"/>
          <p:cNvSpPr/>
          <p:nvPr/>
        </p:nvSpPr>
        <p:spPr>
          <a:xfrm>
            <a:off x="3582957" y="460190"/>
            <a:ext cx="391454" cy="584775"/>
          </a:xfrm>
          <a:prstGeom prst="rect">
            <a:avLst/>
          </a:prstGeom>
        </p:spPr>
        <p:txBody>
          <a:bodyPr wrap="none">
            <a:spAutoFit/>
          </a:bodyPr>
          <a:lstStyle/>
          <a:p>
            <a:r>
              <a:rPr lang="en-US" altLang="zh-CN" sz="3200" b="1" dirty="0">
                <a:solidFill>
                  <a:srgbClr val="386D52"/>
                </a:solidFill>
                <a:cs typeface="+mn-ea"/>
                <a:sym typeface="+mn-lt"/>
              </a:rPr>
              <a:t>3</a:t>
            </a:r>
            <a:endParaRPr lang="zh-CN" altLang="en-US" sz="3200" b="1" dirty="0">
              <a:solidFill>
                <a:srgbClr val="386D52"/>
              </a:solidFill>
              <a:cs typeface="+mn-ea"/>
              <a:sym typeface="+mn-lt"/>
            </a:endParaRPr>
          </a:p>
        </p:txBody>
      </p:sp>
      <p:sp>
        <p:nvSpPr>
          <p:cNvPr id="4" name="矩形 3"/>
          <p:cNvSpPr/>
          <p:nvPr/>
        </p:nvSpPr>
        <p:spPr>
          <a:xfrm>
            <a:off x="4597254" y="460190"/>
            <a:ext cx="7471917" cy="461665"/>
          </a:xfrm>
          <a:prstGeom prst="rect">
            <a:avLst/>
          </a:prstGeom>
        </p:spPr>
        <p:txBody>
          <a:bodyPr wrap="none">
            <a:spAutoFit/>
          </a:bodyPr>
          <a:lstStyle/>
          <a:p>
            <a:r>
              <a:rPr lang="en-US" altLang="zh-CN" sz="2400" b="1" dirty="0">
                <a:latin typeface="Segoe Print" panose="02000600000000000000" pitchFamily="2" charset="0"/>
                <a:ea typeface="HY헤드라인M"/>
                <a:cs typeface="HY헤드라인M"/>
              </a:rPr>
              <a:t>How to infer the authors’ opinion and attitude</a:t>
            </a:r>
            <a:endParaRPr lang="en-US" altLang="zh-CN" sz="2400" b="1" dirty="0">
              <a:latin typeface="Segoe Print" panose="02000600000000000000" pitchFamily="2" charset="0"/>
              <a:ea typeface="HY헤드라인M"/>
              <a:cs typeface="HY헤드라인M"/>
            </a:endParaRPr>
          </a:p>
        </p:txBody>
      </p:sp>
      <p:sp>
        <p:nvSpPr>
          <p:cNvPr id="6" name="矩形 5"/>
          <p:cNvSpPr/>
          <p:nvPr/>
        </p:nvSpPr>
        <p:spPr>
          <a:xfrm>
            <a:off x="3048000" y="1720840"/>
            <a:ext cx="8265994" cy="1938992"/>
          </a:xfrm>
          <a:prstGeom prst="rect">
            <a:avLst/>
          </a:prstGeom>
          <a:ln w="28575">
            <a:solidFill>
              <a:srgbClr val="386D52"/>
            </a:solidFill>
          </a:ln>
        </p:spPr>
        <p:txBody>
          <a:bodyPr wrap="square">
            <a:spAutoFit/>
          </a:bodyPr>
          <a:lstStyle/>
          <a:p>
            <a:r>
              <a:rPr lang="en-US" altLang="zh-CN" sz="2400" b="1" dirty="0">
                <a:latin typeface="Times New Roman" panose="02020603050405020304" pitchFamily="18" charset="0"/>
                <a:cs typeface="Times New Roman" panose="02020603050405020304" pitchFamily="18" charset="0"/>
              </a:rPr>
              <a:t>     Friedman points out that the green economy</a:t>
            </a:r>
            <a:r>
              <a:rPr lang="zh-CN" altLang="en-US" sz="2400" b="1" dirty="0">
                <a:latin typeface="Times New Roman" panose="02020603050405020304" pitchFamily="18" charset="0"/>
                <a:cs typeface="Times New Roman" panose="02020603050405020304" pitchFamily="18" charset="0"/>
              </a:rPr>
              <a:t>（经济）</a:t>
            </a:r>
            <a:r>
              <a:rPr lang="en-US" altLang="zh-CN" sz="2400" b="1" dirty="0">
                <a:latin typeface="Times New Roman" panose="02020603050405020304" pitchFamily="18" charset="0"/>
                <a:cs typeface="Times New Roman" panose="02020603050405020304" pitchFamily="18" charset="0"/>
              </a:rPr>
              <a:t>is a chance to keep American strength. “The ability to design, build and export green technologies for producing clean water, clean air and healthy and abundant food is going to be the currency of power in the new century.”(2018</a:t>
            </a:r>
            <a:r>
              <a:rPr lang="zh-CN" altLang="en-US" sz="2400" b="1" dirty="0">
                <a:latin typeface="Times New Roman" panose="02020603050405020304" pitchFamily="18" charset="0"/>
                <a:cs typeface="Times New Roman" panose="02020603050405020304" pitchFamily="18" charset="0"/>
              </a:rPr>
              <a:t>浙江卷</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
        <p:nvSpPr>
          <p:cNvPr id="11" name="矩形 10"/>
          <p:cNvSpPr/>
          <p:nvPr/>
        </p:nvSpPr>
        <p:spPr>
          <a:xfrm>
            <a:off x="3048000" y="4160462"/>
            <a:ext cx="7337946" cy="1200329"/>
          </a:xfrm>
          <a:prstGeom prst="rect">
            <a:avLst/>
          </a:prstGeom>
        </p:spPr>
        <p:txBody>
          <a:bodyPr wrap="square">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What is Friedman’s attitude towards America’s future</a:t>
            </a:r>
            <a:r>
              <a:rPr lang="zh-CN" altLang="en-US" sz="2400" b="1" dirty="0">
                <a:solidFill>
                  <a:srgbClr val="0000FF"/>
                </a:solidFill>
                <a:latin typeface="Times New Roman" panose="02020603050405020304" pitchFamily="18" charset="0"/>
                <a:cs typeface="Times New Roman" panose="02020603050405020304" pitchFamily="18" charset="0"/>
              </a:rPr>
              <a:t>？</a:t>
            </a:r>
            <a:endParaRPr lang="zh-CN" altLang="en-US" sz="2400" b="1" dirty="0">
              <a:solidFill>
                <a:srgbClr val="0000FF"/>
              </a:solidFill>
              <a:latin typeface="Times New Roman" panose="02020603050405020304" pitchFamily="18" charset="0"/>
              <a:cs typeface="Times New Roman" panose="02020603050405020304" pitchFamily="18" charset="0"/>
            </a:endParaRPr>
          </a:p>
          <a:p>
            <a:r>
              <a:rPr lang="en-US" altLang="zh-CN" sz="2400" b="1" dirty="0" err="1">
                <a:latin typeface="Times New Roman" panose="02020603050405020304" pitchFamily="18" charset="0"/>
                <a:cs typeface="Times New Roman" panose="02020603050405020304" pitchFamily="18" charset="0"/>
              </a:rPr>
              <a:t>A.Ambiguous</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B.Doubtful</a:t>
            </a:r>
            <a:endParaRPr lang="en-US" altLang="zh-CN" sz="2400" b="1" dirty="0">
              <a:latin typeface="Times New Roman" panose="02020603050405020304" pitchFamily="18" charset="0"/>
              <a:cs typeface="Times New Roman" panose="02020603050405020304" pitchFamily="18" charset="0"/>
            </a:endParaRPr>
          </a:p>
          <a:p>
            <a:r>
              <a:rPr lang="en-US" altLang="zh-CN" sz="2400" b="1" dirty="0" err="1">
                <a:latin typeface="Times New Roman" panose="02020603050405020304" pitchFamily="18" charset="0"/>
                <a:cs typeface="Times New Roman" panose="02020603050405020304" pitchFamily="18" charset="0"/>
              </a:rPr>
              <a:t>C.Hopeful</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D.Tolerant</a:t>
            </a:r>
            <a:endParaRPr lang="en-US" altLang="zh-CN" sz="2400" b="1" dirty="0">
              <a:latin typeface="Times New Roman" panose="02020603050405020304" pitchFamily="18" charset="0"/>
              <a:cs typeface="Times New Roman" panose="02020603050405020304" pitchFamily="18" charset="0"/>
            </a:endParaRPr>
          </a:p>
        </p:txBody>
      </p:sp>
      <p:sp>
        <p:nvSpPr>
          <p:cNvPr id="17" name="椭圆 16"/>
          <p:cNvSpPr/>
          <p:nvPr/>
        </p:nvSpPr>
        <p:spPr>
          <a:xfrm>
            <a:off x="7997587" y="4160461"/>
            <a:ext cx="2238234"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noChangeShapeType="1"/>
          </p:cNvCxnSpPr>
          <p:nvPr/>
        </p:nvCxnSpPr>
        <p:spPr bwMode="auto">
          <a:xfrm>
            <a:off x="3128141" y="2456597"/>
            <a:ext cx="4514605" cy="0"/>
          </a:xfrm>
          <a:prstGeom prst="line">
            <a:avLst/>
          </a:prstGeom>
          <a:noFill/>
          <a:ln w="38100" algn="ctr">
            <a:solidFill>
              <a:srgbClr val="FF0000"/>
            </a:solidFill>
            <a:round/>
          </a:ln>
        </p:spPr>
      </p:cxnSp>
      <p:cxnSp>
        <p:nvCxnSpPr>
          <p:cNvPr id="23" name="直接连接符 22"/>
          <p:cNvCxnSpPr>
            <a:cxnSpLocks noChangeShapeType="1"/>
          </p:cNvCxnSpPr>
          <p:nvPr/>
        </p:nvCxnSpPr>
        <p:spPr bwMode="auto">
          <a:xfrm>
            <a:off x="3482982" y="2104030"/>
            <a:ext cx="7476170" cy="0"/>
          </a:xfrm>
          <a:prstGeom prst="line">
            <a:avLst/>
          </a:prstGeom>
          <a:noFill/>
          <a:ln w="38100" algn="ctr">
            <a:solidFill>
              <a:srgbClr val="FF0000"/>
            </a:solidFill>
            <a:round/>
          </a:ln>
        </p:spPr>
      </p:cxnSp>
      <p:sp>
        <p:nvSpPr>
          <p:cNvPr id="24" name="矩形 23"/>
          <p:cNvSpPr>
            <a:spLocks noChangeArrowheads="1"/>
          </p:cNvSpPr>
          <p:nvPr/>
        </p:nvSpPr>
        <p:spPr bwMode="auto">
          <a:xfrm>
            <a:off x="2986097" y="4877783"/>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63" y="2456597"/>
            <a:ext cx="229235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24"/>
          <p:cNvSpPr txBox="1">
            <a:spLocks noChangeArrowheads="1"/>
          </p:cNvSpPr>
          <p:nvPr/>
        </p:nvSpPr>
        <p:spPr bwMode="auto">
          <a:xfrm>
            <a:off x="4847683" y="1755590"/>
            <a:ext cx="1362048" cy="369332"/>
          </a:xfrm>
          <a:prstGeom prst="rect">
            <a:avLst/>
          </a:prstGeom>
          <a:solidFill>
            <a:srgbClr val="0000FF">
              <a:alpha val="30000"/>
            </a:srgbClr>
          </a:solidFill>
          <a:ln w="9525">
            <a:noFill/>
            <a:miter lim="800000"/>
          </a:ln>
        </p:spPr>
        <p:txBody>
          <a:bodyPr wrap="square">
            <a:spAutoFit/>
          </a:bodyPr>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670892" y="4131627"/>
            <a:ext cx="3982747" cy="2844360"/>
          </a:xfrm>
          <a:prstGeom prst="rect">
            <a:avLst/>
          </a:prstGeom>
        </p:spPr>
      </p:pic>
      <p:sp>
        <p:nvSpPr>
          <p:cNvPr id="3" name="TextBox 1"/>
          <p:cNvSpPr txBox="1">
            <a:spLocks noChangeArrowheads="1"/>
          </p:cNvSpPr>
          <p:nvPr/>
        </p:nvSpPr>
        <p:spPr bwMode="auto">
          <a:xfrm>
            <a:off x="2721591" y="277092"/>
            <a:ext cx="794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solidFill>
                  <a:srgbClr val="FF0000"/>
                </a:solidFill>
                <a:latin typeface="Segoe Print" panose="02000600000000000000" pitchFamily="2" charset="0"/>
              </a:rPr>
              <a:t>Exercise 3</a:t>
            </a:r>
            <a:endParaRPr lang="zh-CN" altLang="en-US" sz="3600" b="1" dirty="0">
              <a:solidFill>
                <a:srgbClr val="FF0000"/>
              </a:solidFill>
              <a:latin typeface="Segoe Print" panose="02000600000000000000" pitchFamily="2" charset="0"/>
            </a:endParaRPr>
          </a:p>
        </p:txBody>
      </p:sp>
      <p:sp>
        <p:nvSpPr>
          <p:cNvPr id="2" name="矩形 1"/>
          <p:cNvSpPr/>
          <p:nvPr/>
        </p:nvSpPr>
        <p:spPr>
          <a:xfrm>
            <a:off x="2456596" y="1200857"/>
            <a:ext cx="9730381" cy="4154984"/>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    More broadly the Wakefield survey suggests that employers may be missing a low-cost way to give workers something of value. Sixty-four percent of those survey participants who haven’t worked remotely would rather give up some bonus in order to get even one day a week working from home. Under such circumstances, smart firms need to find ways to let their employees have enough ability to change or be changed easily to suit a different situation to manage their time efficiently.(2016</a:t>
            </a:r>
            <a:r>
              <a:rPr lang="zh-CN" altLang="en-US" sz="2400" b="1" dirty="0">
                <a:latin typeface="Times New Roman" panose="02020603050405020304" pitchFamily="18" charset="0"/>
                <a:cs typeface="Times New Roman" panose="02020603050405020304" pitchFamily="18" charset="0"/>
              </a:rPr>
              <a:t>浙江卷</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a:solidFill>
                  <a:srgbClr val="0000FF"/>
                </a:solidFill>
                <a:latin typeface="Times New Roman" panose="02020603050405020304" pitchFamily="18" charset="0"/>
                <a:cs typeface="Times New Roman" panose="02020603050405020304" pitchFamily="18" charset="0"/>
              </a:rPr>
              <a:t>What seems to be most workers' attitude toward remote working?</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457200" indent="-457200">
              <a:buAutoNum type="alphaUcPeriod"/>
            </a:pPr>
            <a:r>
              <a:rPr lang="en-US" altLang="zh-CN" sz="2400" b="1" dirty="0">
                <a:latin typeface="Times New Roman" panose="02020603050405020304" pitchFamily="18" charset="0"/>
                <a:cs typeface="Times New Roman" panose="02020603050405020304" pitchFamily="18" charset="0"/>
              </a:rPr>
              <a:t>Favorable.           B. Doubtful.</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  Reserved.             D. Disapproving.</a:t>
            </a:r>
            <a:endParaRPr lang="zh-CN" altLang="en-US" sz="2400" b="1" dirty="0">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0" y="1524000"/>
            <a:ext cx="9144000" cy="2062163"/>
          </a:xfrm>
          <a:prstGeom prst="rect">
            <a:avLst/>
          </a:prstGeom>
          <a:gradFill rotWithShape="1">
            <a:gsLst>
              <a:gs pos="0">
                <a:srgbClr val="CCFFCC"/>
              </a:gs>
              <a:gs pos="50000">
                <a:srgbClr val="FFFFFF"/>
              </a:gs>
              <a:gs pos="100000">
                <a:srgbClr val="CCFFCC"/>
              </a:gs>
            </a:gsLst>
            <a:lin ang="5400000" scaled="1"/>
          </a:grad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0000FF"/>
                </a:solidFill>
                <a:effectLst/>
                <a:uLnTx/>
                <a:uFillTx/>
              </a:rPr>
              <a:t>解题策略：</a:t>
            </a:r>
            <a:endParaRPr kumimoji="0" lang="en-US" altLang="zh-CN" sz="3200" b="1" i="0" u="none" strike="noStrike" kern="0" cap="none" spc="0" normalizeH="0" baseline="0" noProof="0" dirty="0">
              <a:ln>
                <a:noFill/>
              </a:ln>
              <a:solidFill>
                <a:srgbClr val="0000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0000FF"/>
                </a:solidFill>
                <a:effectLst/>
                <a:uLnTx/>
                <a:uFillTx/>
              </a:rPr>
              <a:t>注意作者</a:t>
            </a:r>
            <a:r>
              <a:rPr kumimoji="0" lang="zh-CN" altLang="en-US" sz="3200" b="1" i="0" u="none" strike="noStrike" kern="0" cap="none" spc="0" normalizeH="0" baseline="0" noProof="0" dirty="0">
                <a:ln>
                  <a:noFill/>
                </a:ln>
                <a:solidFill>
                  <a:srgbClr val="FF0000"/>
                </a:solidFill>
                <a:effectLst/>
                <a:uLnTx/>
                <a:uFillTx/>
              </a:rPr>
              <a:t>表达感情色彩的形容词、副词、动词及所举的例子</a:t>
            </a:r>
            <a:r>
              <a:rPr kumimoji="0" lang="zh-CN" altLang="en-US" sz="3200" b="1" i="0" u="none" strike="noStrike" kern="0" cap="none" spc="0" normalizeH="0" baseline="0" noProof="0" dirty="0">
                <a:ln>
                  <a:noFill/>
                </a:ln>
                <a:solidFill>
                  <a:srgbClr val="0000FF"/>
                </a:solidFill>
                <a:effectLst/>
                <a:uLnTx/>
                <a:uFillTx/>
              </a:rPr>
              <a:t>，才能推断出作者的弦外之音。</a:t>
            </a:r>
            <a:endParaRPr kumimoji="0" lang="zh-CN" altLang="en-US" sz="3200" b="1" i="0" u="none" strike="noStrike" kern="0" cap="none" spc="0" normalizeH="0" baseline="0" noProof="0" dirty="0">
              <a:ln>
                <a:noFill/>
              </a:ln>
              <a:solidFill>
                <a:srgbClr val="0000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ysClr val="windowText" lastClr="000000"/>
              </a:solidFill>
              <a:effectLst/>
              <a:uLnTx/>
              <a:uFillTx/>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92128" y="543750"/>
            <a:ext cx="5942520" cy="4509466"/>
          </a:xfrm>
          <a:prstGeom prst="rect">
            <a:avLst/>
          </a:prstGeom>
        </p:spPr>
      </p:pic>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2355" y="508194"/>
            <a:ext cx="6411980" cy="4528133"/>
          </a:xfrm>
          <a:prstGeom prst="rect">
            <a:avLst/>
          </a:prstGeom>
        </p:spPr>
      </p:pic>
      <p:sp>
        <p:nvSpPr>
          <p:cNvPr id="4" name="前凸带形 3"/>
          <p:cNvSpPr/>
          <p:nvPr/>
        </p:nvSpPr>
        <p:spPr bwMode="auto">
          <a:xfrm>
            <a:off x="2929423" y="408296"/>
            <a:ext cx="3067050" cy="762000"/>
          </a:xfrm>
          <a:prstGeom prst="ribbon">
            <a:avLst/>
          </a:prstGeom>
          <a:noFill/>
          <a:ln>
            <a:solidFill>
              <a:srgbClr val="008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r>
              <a:rPr lang="en-US" altLang="zh-CN" sz="3200" dirty="0">
                <a:solidFill>
                  <a:schemeClr val="tx1"/>
                </a:solidFill>
                <a:latin typeface="Segoe Print" panose="02000600000000000000" pitchFamily="2" charset="0"/>
              </a:rPr>
              <a:t>for</a:t>
            </a:r>
            <a:endParaRPr lang="zh-CN" altLang="en-US" sz="3200" dirty="0">
              <a:solidFill>
                <a:schemeClr val="tx1"/>
              </a:solidFill>
              <a:latin typeface="Segoe Print" panose="02000600000000000000" pitchFamily="2" charset="0"/>
            </a:endParaRPr>
          </a:p>
        </p:txBody>
      </p:sp>
      <p:sp>
        <p:nvSpPr>
          <p:cNvPr id="5" name="前凸带形 4"/>
          <p:cNvSpPr/>
          <p:nvPr/>
        </p:nvSpPr>
        <p:spPr bwMode="auto">
          <a:xfrm>
            <a:off x="8264591" y="457200"/>
            <a:ext cx="3048000" cy="762000"/>
          </a:xfrm>
          <a:prstGeom prst="ribbon">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r>
              <a:rPr lang="en-US" altLang="zh-CN" sz="2800" dirty="0">
                <a:solidFill>
                  <a:schemeClr val="tx1"/>
                </a:solidFill>
                <a:latin typeface="Segoe Print" panose="02000600000000000000" pitchFamily="2" charset="0"/>
              </a:rPr>
              <a:t>against</a:t>
            </a:r>
            <a:endParaRPr lang="zh-CN" altLang="en-US" sz="2800" dirty="0">
              <a:solidFill>
                <a:schemeClr val="tx1"/>
              </a:solidFill>
              <a:latin typeface="Segoe Print" panose="02000600000000000000" pitchFamily="2" charset="0"/>
            </a:endParaRPr>
          </a:p>
        </p:txBody>
      </p:sp>
      <p:sp>
        <p:nvSpPr>
          <p:cNvPr id="6" name="TextBox 5"/>
          <p:cNvSpPr txBox="1"/>
          <p:nvPr/>
        </p:nvSpPr>
        <p:spPr>
          <a:xfrm>
            <a:off x="1694478" y="5026091"/>
            <a:ext cx="2033588"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disapproving</a:t>
            </a:r>
            <a:endParaRPr lang="zh-CN" altLang="en-US" sz="20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4383882" y="5039572"/>
            <a:ext cx="1471612"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favorable</a:t>
            </a:r>
            <a:endParaRPr lang="zh-CN" altLang="en-US" sz="20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6704079" y="5053216"/>
            <a:ext cx="1560512"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indifferent</a:t>
            </a:r>
            <a:endParaRPr lang="zh-CN" altLang="en-US" sz="20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8961415" y="5026091"/>
            <a:ext cx="1341437"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negative</a:t>
            </a:r>
            <a:endParaRPr lang="zh-CN" altLang="en-US" sz="20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1896884" y="5867400"/>
            <a:ext cx="1628775"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supportive</a:t>
            </a:r>
            <a:endParaRPr lang="zh-CN" altLang="en-US" sz="200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4372461" y="5867400"/>
            <a:ext cx="1624012"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reasonable</a:t>
            </a:r>
            <a:endParaRPr lang="zh-CN" altLang="en-US" sz="20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6938235" y="5867400"/>
            <a:ext cx="1092200"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critical</a:t>
            </a:r>
            <a:endParaRPr lang="zh-CN" altLang="en-US" sz="20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8843939" y="5867400"/>
            <a:ext cx="1576387" cy="400050"/>
          </a:xfrm>
          <a:prstGeom prst="rect">
            <a:avLst/>
          </a:prstGeom>
          <a:solidFill>
            <a:srgbClr val="92D050"/>
          </a:solidFill>
        </p:spPr>
        <p:txBody>
          <a:bodyPr>
            <a:spAutoFit/>
          </a:bodyPr>
          <a:lstStyle/>
          <a:p>
            <a:pPr>
              <a:defRPr/>
            </a:pPr>
            <a:r>
              <a:rPr lang="en-US" altLang="zh-CN" sz="2000" b="1" dirty="0">
                <a:latin typeface="微软雅黑" panose="020B0503020204020204" pitchFamily="34" charset="-122"/>
                <a:ea typeface="微软雅黑" panose="020B0503020204020204" pitchFamily="34" charset="-122"/>
              </a:rPr>
              <a:t>optimistic</a:t>
            </a:r>
            <a:endParaRPr lang="zh-CN" altLang="en-US" sz="2000" b="1" dirty="0">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6201198" y="300037"/>
            <a:ext cx="457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000FF"/>
                </a:solidFill>
                <a:latin typeface="微软雅黑" panose="020B0503020204020204" pitchFamily="34" charset="-122"/>
                <a:ea typeface="微软雅黑" panose="020B0503020204020204" pitchFamily="34" charset="-122"/>
              </a:rPr>
              <a:t>objective</a:t>
            </a:r>
            <a:endParaRPr lang="en-US" altLang="zh-CN" sz="3200" b="1" dirty="0">
              <a:solidFill>
                <a:srgbClr val="0000FF"/>
              </a:solidFill>
              <a:latin typeface="微软雅黑" panose="020B0503020204020204" pitchFamily="34" charset="-122"/>
              <a:ea typeface="微软雅黑" panose="020B0503020204020204" pitchFamily="34" charset="-122"/>
            </a:endParaRPr>
          </a:p>
          <a:p>
            <a:r>
              <a:rPr lang="en-US" altLang="zh-CN" sz="3200" b="1" dirty="0">
                <a:solidFill>
                  <a:srgbClr val="0000FF"/>
                </a:solidFill>
                <a:latin typeface="微软雅黑" panose="020B0503020204020204" pitchFamily="34" charset="-122"/>
                <a:ea typeface="微软雅黑" panose="020B0503020204020204" pitchFamily="34" charset="-122"/>
              </a:rPr>
              <a:t>neutral </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72355" y="4687507"/>
            <a:ext cx="9184943" cy="1077218"/>
          </a:xfrm>
          <a:prstGeom prst="rect">
            <a:avLst/>
          </a:prstGeom>
          <a:solidFill>
            <a:schemeClr val="accent1">
              <a:lumMod val="20000"/>
              <a:lumOff val="80000"/>
            </a:schemeClr>
          </a:solid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Tip: Pay attention to the adjectives, adverbs, verbs and examples related to the authors’ feelings.</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0968 -0.03284 C 0.11411 -0.0444 0.11867 -0.04001 0.12792 -0.04764 C 0.13013 -0.04949 0.13104 -0.05273 0.13313 -0.05411 C 0.13756 -0.05758 0.14303 -0.05781 0.14759 -0.06059 C 0.15579 -0.0666 0.16191 -0.071 0.17116 -0.074 C 0.17663 -0.0784 0.18289 -0.08048 0.18823 -0.08534 C 0.20347 -0.09852 0.19474 -0.09482 0.20542 -0.09806 C 0.21662 -0.10869 0.22809 -0.11887 0.23955 -0.12905 C 0.2415 -0.13113 0.24268 -0.1339 0.24463 -0.13552 C 0.24593 -0.13691 0.24749 -0.13668 0.24867 -0.1376 C 0.25153 -0.13922 0.25401 -0.14153 0.25648 -0.14385 C 0.26482 -0.15217 0.27355 -0.1598 0.2828 -0.16674 C 0.28501 -0.16836 0.28592 -0.1716 0.28801 -0.17299 C 0.29569 -0.17923 0.30403 -0.18247 0.31158 -0.18941 C 0.32617 -0.20259 0.34089 -0.21693 0.35613 -0.22849 C 0.36251 -0.23312 0.36473 -0.23913 0.37202 -0.24144 C 0.37697 -0.24769 0.38062 -0.24954 0.38648 -0.25416 C 0.39807 -0.26387 0.38804 -0.25763 0.39951 -0.26896 C 0.40602 -0.27521 0.41397 -0.27914 0.42048 -0.28538 C 0.42295 -0.28769 0.42465 -0.29093 0.42712 -0.29348 C 0.43377 -0.29995 0.44158 -0.30411 0.44809 -0.31105 C 0.45265 -0.31591 0.45708 -0.32308 0.46125 -0.32747 C 0.46607 -0.33279 0.47271 -0.33765 0.47818 -0.34204 C 0.48092 -0.35245 0.47857 -0.34597 0.48874 -0.35869 C 0.49108 -0.36124 0.49225 -0.36517 0.49408 -0.36841 C 0.49486 -0.36979 0.49668 -0.37326 0.49668 -0.37303 C 0.49824 -0.38367 0.50254 -0.39223 0.5058 -0.4024 C 0.50671 -0.40495 0.50632 -0.40795 0.50723 -0.41073 C 0.50762 -0.41258 0.50906 -0.4135 0.50971 -0.41535 C 0.51557 -0.42946 0.50476 -0.40818 0.51231 -0.42854 C 0.51361 -0.43201 0.51583 -0.43501 0.51765 -0.43802 C 0.52117 -0.44473 0.52208 -0.45166 0.52677 -0.45768 C 0.52925 -0.46693 0.53276 -0.46993 0.53862 -0.4771 C 0.54032 -0.47918 0.54305 -0.47942 0.54514 -0.48034 C 0.54774 -0.4815 0.55321 -0.48335 0.55321 -0.48335 " pathEditMode="relative" rAng="0" ptsTypes="ffffffffffffffffffffffffffffffffffA">
                                      <p:cBhvr>
                                        <p:cTn id="6" dur="2000" fill="hold"/>
                                        <p:tgtEl>
                                          <p:spTgt spid="6"/>
                                        </p:tgtEl>
                                        <p:attrNameLst>
                                          <p:attrName>ppt_x</p:attrName>
                                          <p:attrName>ppt_y</p:attrName>
                                        </p:attrNameLst>
                                      </p:cBhvr>
                                      <p:rCtr x="22170" y="-2252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02892E-6 -3.50601E-6 C -0.00365 -0.02497 -0.00977 -0.0444 -0.01381 -0.06799 C -0.01498 -0.074 -0.01524 -0.08094 -0.01642 -0.08672 C -0.01772 -0.09273 -0.0198 -0.09667 -0.02098 -0.10245 C -0.02215 -0.1073 -0.02241 -0.11332 -0.02358 -0.11841 C -0.02827 -0.13853 -0.03517 -0.15495 -0.03986 -0.1753 C -0.04442 -0.19449 -0.04078 -0.1827 -0.04442 -0.20282 C -0.04924 -0.22826 -0.05602 -0.25046 -0.0607 -0.27544 C -0.06227 -0.28353 -0.06266 -0.29162 -0.06461 -0.29995 C -0.065 -0.30365 -0.06513 -0.30804 -0.06592 -0.31151 C -0.06631 -0.31336 -0.06748 -0.31336 -0.06787 -0.31521 C -0.06865 -0.31845 -0.06826 -0.32261 -0.0693 -0.32562 C -0.07008 -0.32816 -0.07087 -0.33163 -0.07178 -0.33418 C -0.07386 -0.3506 -0.0792 -0.36239 -0.08363 -0.37396 C -0.08415 -0.37581 -0.08428 -0.37904 -0.0848 -0.38113 C -0.08715 -0.39199 -0.08884 -0.40356 -0.09132 -0.41373 C -0.09249 -0.42507 -0.09496 -0.43779 -0.09848 -0.44495 C -0.10187 -0.45212 -0.102 -0.44981 -0.10434 -0.45698 C -0.10486 -0.4586 -0.10538 -0.46045 -0.10564 -0.46253 C -0.10604 -0.46369 -0.1059 -0.46577 -0.1063 -0.46739 C -0.10708 -0.47016 -0.10812 -0.47224 -0.1089 -0.47433 C -0.10942 -0.47548 -0.10968 -0.47849 -0.11033 -0.47964 C -0.11138 -0.48173 -0.11398 -0.48242 -0.11398 -0.48242 " pathEditMode="relative" rAng="0" ptsTypes="ffffffffffffffffffffffA">
                                      <p:cBhvr>
                                        <p:cTn id="10" dur="2000" fill="hold"/>
                                        <p:tgtEl>
                                          <p:spTgt spid="7"/>
                                        </p:tgtEl>
                                        <p:attrNameLst>
                                          <p:attrName>ppt_x</p:attrName>
                                          <p:attrName>ppt_y</p:attrName>
                                        </p:attrNameLst>
                                      </p:cBhvr>
                                      <p:rCtr x="-5705" y="-2412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94347E-6 -3.64477E-6 C 0.0013 -0.0104 0.00157 -0.01341 0.00912 -0.01896 C 0.01238 -0.02983 0.00821 -0.01804 0.01537 -0.0289 C 0.01941 -0.03492 0.02045 -0.04162 0.02475 -0.04764 C 0.02827 -0.06267 0.02319 -0.04463 0.03257 -0.06429 C 0.03804 -0.07631 0.04403 -0.08788 0.0495 -0.09967 C 0.0551 -0.11124 0.05797 -0.12581 0.06682 -0.13529 C 0.06878 -0.14246 0.07177 -0.14778 0.0762 -0.15379 C 0.07816 -0.16489 0.08402 -0.17784 0.08988 -0.18732 C 0.09327 -0.20143 0.09809 -0.21739 0.10564 -0.22941 C 0.10734 -0.23959 0.11216 -0.24676 0.11502 -0.25647 C 0.11867 -0.26965 0.11385 -0.2604 0.11971 -0.26989 C 0.1214 -0.28006 0.12323 -0.29024 0.1257 -0.30018 C 0.12792 -0.30828 0.13208 -0.31545 0.13365 -0.32354 C 0.13534 -0.33441 0.1356 -0.34505 0.14133 -0.3543 C 0.1455 -0.37187 0.13977 -0.35106 0.14602 -0.36586 C 0.1485 -0.37211 0.15032 -0.37974 0.15241 -0.38644 C 0.15358 -0.39014 0.15736 -0.39269 0.15853 -0.39639 C 0.15957 -0.39986 0.16178 -0.4061 0.16178 -0.4061 " pathEditMode="relative" rAng="0" ptsTypes="ffffffffffffffffffA">
                                      <p:cBhvr>
                                        <p:cTn id="14" dur="2000" fill="hold"/>
                                        <p:tgtEl>
                                          <p:spTgt spid="8"/>
                                        </p:tgtEl>
                                        <p:attrNameLst>
                                          <p:attrName>ppt_x</p:attrName>
                                          <p:attrName>ppt_y</p:attrName>
                                        </p:attrNameLst>
                                      </p:cBhvr>
                                      <p:rCtr x="8089" y="-2030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235 -2.09991E-6 C 0.00131 -0.02451 0.00039 -0.04533 -0.00182 -0.06892 C -0.00391 -0.13737 -0.00182 -0.20606 -0.01224 -0.27266 C -0.01289 -0.28261 -0.01172 -0.28862 -0.01784 -0.29209 C -0.02032 -0.29718 -0.02305 -0.29833 -0.0267 -0.30226 C -0.02709 -0.30527 -0.02813 -0.31059 -0.02813 -0.31036 " pathEditMode="relative" rAng="0" ptsTypes="fffffA">
                                      <p:cBhvr>
                                        <p:cTn id="18" dur="2000" fill="hold"/>
                                        <p:tgtEl>
                                          <p:spTgt spid="9"/>
                                        </p:tgtEl>
                                        <p:attrNameLst>
                                          <p:attrName>ppt_x</p:attrName>
                                          <p:attrName>ppt_y</p:attrName>
                                        </p:attrNameLst>
                                      </p:cBhvr>
                                      <p:rCtr x="-1524" y="-15541"/>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09 -3.79278E-6 C 0.02371 -0.12604 0.00039 -0.25208 0.06396 -0.37581 C 0.06696 -0.38968 0.06696 -0.40402 0.07816 -0.41697 C 0.08298 -0.43038 0.0921 -0.45374 0.09288 -0.46369 C 0.0934 -0.4889 0.08298 -0.50532 0.08298 -0.52682 " pathEditMode="relative" rAng="0" ptsTypes="ffffA">
                                      <p:cBhvr>
                                        <p:cTn id="22" dur="2000" fill="hold"/>
                                        <p:tgtEl>
                                          <p:spTgt spid="10"/>
                                        </p:tgtEl>
                                        <p:attrNameLst>
                                          <p:attrName>ppt_x</p:attrName>
                                          <p:attrName>ppt_y</p:attrName>
                                        </p:attrNameLst>
                                      </p:cBhvr>
                                      <p:rCtr x="4481" y="-2634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66028E-6 -3.79278E-6 C -0.00118 -0.01387 -0.00131 -0.02729 -0.003 -0.04001 C -0.00756 -0.07215 -0.01746 -0.12742 -0.02606 -0.16026 C -0.02775 -0.16674 -0.02801 -0.17553 -0.02892 -0.18293 C -0.02957 -0.18686 -0.03127 -0.18987 -0.03192 -0.19449 C -0.03543 -0.21438 -0.037 -0.22941 -0.04156 -0.24884 C -0.04546 -0.26549 -0.04729 -0.2907 -0.05419 -0.29902 C -0.05979 -0.31868 -0.06448 -0.35661 -0.0749 -0.36309 C -0.08102 -0.37303 -0.07295 -0.36054 -0.07998 -0.36887 C -0.09314 -0.38321 -0.07555 -0.36586 -0.08676 -0.37974 C -0.0934 -0.38853 -0.08897 -0.37904 -0.09418 -0.38783 C -0.10356 -0.4024 -0.08754 -0.38112 -0.10304 -0.40078 C -0.10434 -0.40217 -0.10486 -0.40564 -0.10603 -0.40818 C -0.10734 -0.41096 -0.10903 -0.41304 -0.11046 -0.41535 C -0.11711 -0.42992 -0.11229 -0.42483 -0.11711 -0.42923 C -0.11763 -0.43085 -0.11789 -0.43316 -0.11854 -0.43455 C -0.11932 -0.4364 -0.12036 -0.43663 -0.12088 -0.43802 C -0.12284 -0.44472 -0.1201 -0.4438 -0.12297 -0.4438 " pathEditMode="relative" rAng="0" ptsTypes="fffffffffffffffffA">
                                      <p:cBhvr>
                                        <p:cTn id="26" dur="2000" fill="hold"/>
                                        <p:tgtEl>
                                          <p:spTgt spid="11"/>
                                        </p:tgtEl>
                                        <p:attrNameLst>
                                          <p:attrName>ppt_x</p:attrName>
                                          <p:attrName>ppt_y</p:attrName>
                                        </p:attrNameLst>
                                      </p:cBhvr>
                                      <p:rCtr x="-6148" y="-22248"/>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20268E-6 -3.79278E-6 C 0.00078 -0.00624 0.00026 -0.01225 0.00235 -0.01711 C 0.00691 -0.02798 0.01655 -0.03422 0.02123 -0.04579 C 0.02436 -0.05296 0.02762 -0.05966 0.02996 -0.06753 C 0.03843 -0.0925 0.02788 -0.06406 0.034 -0.0858 C 0.03765 -0.09967 0.04468 -0.11332 0.05028 -0.12604 C 0.05067 -0.12835 0.05067 -0.13089 0.05158 -0.13251 C 0.05302 -0.13644 0.05666 -0.14292 0.05666 -0.14269 C 0.0581 -0.15286 0.06188 -0.1568 0.06552 -0.16512 C 0.07269 -0.18131 0.07972 -0.19819 0.08832 -0.21369 C 0.09027 -0.22155 0.09275 -0.22756 0.09705 -0.23358 C 0.10043 -0.24676 0.10773 -0.25601 0.11359 -0.26711 C 0.11971 -0.27983 0.1231 -0.29371 0.12987 -0.30573 C 0.13169 -0.31244 0.13443 -0.31521 0.13873 -0.31938 C 0.14511 -0.33533 0.1373 -0.31938 0.14524 -0.32724 C 0.14641 -0.32909 0.14654 -0.33117 0.14759 -0.33279 C 0.15319 -0.33927 0.15254 -0.33441 0.15254 -0.33903 " pathEditMode="relative" rAng="0" ptsTypes="ffffffffffffffffA">
                                      <p:cBhvr>
                                        <p:cTn id="30" dur="2000" fill="hold"/>
                                        <p:tgtEl>
                                          <p:spTgt spid="12"/>
                                        </p:tgtEl>
                                        <p:attrNameLst>
                                          <p:attrName>ppt_x</p:attrName>
                                          <p:attrName>ppt_y</p:attrName>
                                        </p:attrNameLst>
                                      </p:cBhvr>
                                      <p:rCtr x="7659" y="-16975"/>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2.6625E-6 -3.79278E-6 C -0.02826 -0.03422 -0.0577 -0.05203 -0.08883 -0.07076 C -0.13924 -0.10152 -0.10759 -0.09019 -0.13872 -0.09944 C -0.15553 -0.11424 -0.17428 -0.11841 -0.19057 -0.13483 C -0.20672 -0.15009 -0.22235 -0.16512 -0.23954 -0.1746 C -0.24488 -0.17761 -0.25374 -0.179 -0.25934 -0.18339 C -0.26299 -0.18663 -0.26599 -0.19149 -0.26976 -0.19426 C -0.2768 -0.20004 -0.28448 -0.20282 -0.29165 -0.20767 C -0.29998 -0.21369 -0.30793 -0.22039 -0.3164 -0.22525 C -0.32591 -0.23843 -0.33372 -0.24329 -0.34453 -0.25162 C -0.34935 -0.25508 -0.35352 -0.26179 -0.35821 -0.26457 C -0.37384 -0.27428 -0.38635 -0.27636 -0.40302 -0.27798 C -0.41956 -0.28677 -0.41969 -0.287 -0.44132 -0.28908 C -0.45551 -0.29879 -0.46932 -0.29833 -0.48404 -0.29995 C -0.48573 -0.30573 -0.48756 -0.31198 -0.48925 -0.31776 C -0.50032 -0.35545 -0.48378 -0.35499 -0.49134 -0.35499 " pathEditMode="relative" rAng="0" ptsTypes="fffffffffffffffA">
                                      <p:cBhvr>
                                        <p:cTn id="34" dur="2000" fill="hold"/>
                                        <p:tgtEl>
                                          <p:spTgt spid="13"/>
                                        </p:tgtEl>
                                        <p:attrNameLst>
                                          <p:attrName>ppt_x</p:attrName>
                                          <p:attrName>ppt_y</p:attrName>
                                        </p:attrNameLst>
                                      </p:cBhvr>
                                      <p:rCtr x="-25023" y="-17784"/>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69372" y="-300251"/>
            <a:ext cx="2740708" cy="1935485"/>
          </a:xfrm>
          <a:prstGeom prst="rect">
            <a:avLst/>
          </a:prstGeom>
        </p:spPr>
      </p:pic>
      <p:sp>
        <p:nvSpPr>
          <p:cNvPr id="3" name="矩形 2"/>
          <p:cNvSpPr/>
          <p:nvPr/>
        </p:nvSpPr>
        <p:spPr>
          <a:xfrm>
            <a:off x="3582957" y="460190"/>
            <a:ext cx="391454" cy="584775"/>
          </a:xfrm>
          <a:prstGeom prst="rect">
            <a:avLst/>
          </a:prstGeom>
        </p:spPr>
        <p:txBody>
          <a:bodyPr wrap="none">
            <a:spAutoFit/>
          </a:bodyPr>
          <a:lstStyle/>
          <a:p>
            <a:r>
              <a:rPr lang="en-US" altLang="zh-CN" sz="3200" b="1" dirty="0">
                <a:solidFill>
                  <a:srgbClr val="386D52"/>
                </a:solidFill>
                <a:cs typeface="+mn-ea"/>
                <a:sym typeface="+mn-lt"/>
              </a:rPr>
              <a:t>4</a:t>
            </a:r>
            <a:endParaRPr lang="zh-CN" altLang="en-US" sz="3200" b="1" dirty="0">
              <a:solidFill>
                <a:srgbClr val="386D52"/>
              </a:solidFill>
              <a:cs typeface="+mn-ea"/>
              <a:sym typeface="+mn-lt"/>
            </a:endParaRPr>
          </a:p>
        </p:txBody>
      </p:sp>
      <p:sp>
        <p:nvSpPr>
          <p:cNvPr id="4" name="矩形 3"/>
          <p:cNvSpPr/>
          <p:nvPr/>
        </p:nvSpPr>
        <p:spPr>
          <a:xfrm>
            <a:off x="4597254" y="460190"/>
            <a:ext cx="6167073" cy="461665"/>
          </a:xfrm>
          <a:prstGeom prst="rect">
            <a:avLst/>
          </a:prstGeom>
        </p:spPr>
        <p:txBody>
          <a:bodyPr wrap="none">
            <a:spAutoFit/>
          </a:bodyPr>
          <a:lstStyle/>
          <a:p>
            <a:r>
              <a:rPr lang="en-US" altLang="zh-CN" sz="2400" b="1" dirty="0">
                <a:latin typeface="Segoe Print" panose="02000600000000000000" pitchFamily="2" charset="0"/>
                <a:ea typeface="HY헤드라인M"/>
                <a:cs typeface="HY헤드라인M"/>
              </a:rPr>
              <a:t>How to infer the source of the passage</a:t>
            </a:r>
            <a:endParaRPr lang="en-US" altLang="zh-CN" sz="2400" b="1" dirty="0">
              <a:latin typeface="Segoe Print" panose="02000600000000000000" pitchFamily="2" charset="0"/>
              <a:ea typeface="HY헤드라인M"/>
              <a:cs typeface="HY헤드라인M"/>
            </a:endParaRPr>
          </a:p>
        </p:txBody>
      </p:sp>
      <p:sp>
        <p:nvSpPr>
          <p:cNvPr id="6" name="矩形 5"/>
          <p:cNvSpPr/>
          <p:nvPr/>
        </p:nvSpPr>
        <p:spPr>
          <a:xfrm>
            <a:off x="3048000" y="1720840"/>
            <a:ext cx="8265994" cy="1938992"/>
          </a:xfrm>
          <a:prstGeom prst="rect">
            <a:avLst/>
          </a:prstGeom>
          <a:ln w="28575">
            <a:solidFill>
              <a:srgbClr val="386D52"/>
            </a:solidFill>
          </a:ln>
        </p:spPr>
        <p:txBody>
          <a:bodyPr wrap="square">
            <a:spAutoFit/>
          </a:bodyPr>
          <a:lstStyle/>
          <a:p>
            <a:r>
              <a:rPr lang="en-US" altLang="zh-CN" sz="2400" b="1" dirty="0">
                <a:latin typeface="Times New Roman" panose="02020603050405020304" pitchFamily="18" charset="0"/>
                <a:cs typeface="Times New Roman" panose="02020603050405020304" pitchFamily="18" charset="0"/>
              </a:rPr>
              <a:t>     As data and identity theft becomes more and more common, the market is growing for biometric(</a:t>
            </a:r>
            <a:r>
              <a:rPr lang="zh-CN" altLang="en-US" sz="2400" b="1" dirty="0">
                <a:latin typeface="Times New Roman" panose="02020603050405020304" pitchFamily="18" charset="0"/>
                <a:cs typeface="Times New Roman" panose="02020603050405020304" pitchFamily="18" charset="0"/>
              </a:rPr>
              <a:t>生物测量</a:t>
            </a:r>
            <a:r>
              <a:rPr lang="en-US" altLang="zh-CN" sz="2400" b="1" dirty="0">
                <a:latin typeface="Times New Roman" panose="02020603050405020304" pitchFamily="18" charset="0"/>
                <a:cs typeface="Times New Roman" panose="02020603050405020304" pitchFamily="18" charset="0"/>
              </a:rPr>
              <a:t>) technologies-like fingerprint scans-to keep others out of private e-spaces. At present, these technologies are still expensive, though.</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2019</a:t>
            </a:r>
            <a:r>
              <a:rPr lang="zh-CN" altLang="en-US" sz="2400" b="1" dirty="0">
                <a:latin typeface="Times New Roman" panose="02020603050405020304" pitchFamily="18" charset="0"/>
                <a:cs typeface="Times New Roman" panose="02020603050405020304" pitchFamily="18" charset="0"/>
              </a:rPr>
              <a:t>全国卷</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
        <p:nvSpPr>
          <p:cNvPr id="11" name="矩形 10"/>
          <p:cNvSpPr/>
          <p:nvPr/>
        </p:nvSpPr>
        <p:spPr>
          <a:xfrm>
            <a:off x="3048000" y="4160462"/>
            <a:ext cx="7337946" cy="1200329"/>
          </a:xfrm>
          <a:prstGeom prst="rect">
            <a:avLst/>
          </a:prstGeom>
        </p:spPr>
        <p:txBody>
          <a:bodyPr wrap="square">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Where is this text most likely from?</a:t>
            </a:r>
            <a:endParaRPr lang="en-US" altLang="zh-CN" sz="2400" b="1" dirty="0">
              <a:solidFill>
                <a:srgbClr val="0000FF"/>
              </a:solidFill>
              <a:latin typeface="Times New Roman" panose="02020603050405020304" pitchFamily="18" charset="0"/>
              <a:cs typeface="Times New Roman" panose="02020603050405020304" pitchFamily="18" charset="0"/>
            </a:endParaRPr>
          </a:p>
          <a:p>
            <a:r>
              <a:rPr lang="it-IT" altLang="zh-CN" sz="2400" b="1" dirty="0">
                <a:latin typeface="Times New Roman" panose="02020603050405020304" pitchFamily="18" charset="0"/>
                <a:cs typeface="Times New Roman" panose="02020603050405020304" pitchFamily="18" charset="0"/>
              </a:rPr>
              <a:t> A. A diary.             B.A guidebook   </a:t>
            </a:r>
            <a:endParaRPr lang="it-IT" altLang="zh-CN" sz="2400" b="1" dirty="0">
              <a:latin typeface="Times New Roman" panose="02020603050405020304" pitchFamily="18" charset="0"/>
              <a:cs typeface="Times New Roman" panose="02020603050405020304" pitchFamily="18" charset="0"/>
            </a:endParaRPr>
          </a:p>
          <a:p>
            <a:r>
              <a:rPr lang="it-IT" altLang="zh-CN" sz="2400" b="1" dirty="0">
                <a:latin typeface="Times New Roman" panose="02020603050405020304" pitchFamily="18" charset="0"/>
                <a:cs typeface="Times New Roman" panose="02020603050405020304" pitchFamily="18" charset="0"/>
              </a:rPr>
              <a:t>C. A novel.             D. A magazine.</a:t>
            </a:r>
            <a:endParaRPr lang="en-US" altLang="zh-CN" sz="2400" b="1" dirty="0">
              <a:latin typeface="Times New Roman" panose="02020603050405020304" pitchFamily="18" charset="0"/>
              <a:cs typeface="Times New Roman" panose="02020603050405020304" pitchFamily="18" charset="0"/>
            </a:endParaRPr>
          </a:p>
        </p:txBody>
      </p:sp>
      <p:sp>
        <p:nvSpPr>
          <p:cNvPr id="24" name="矩形 23"/>
          <p:cNvSpPr>
            <a:spLocks noChangeArrowheads="1"/>
          </p:cNvSpPr>
          <p:nvPr/>
        </p:nvSpPr>
        <p:spPr bwMode="auto">
          <a:xfrm>
            <a:off x="5264694" y="4798986"/>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sp>
        <p:nvSpPr>
          <p:cNvPr id="12" name="椭圆 11"/>
          <p:cNvSpPr/>
          <p:nvPr/>
        </p:nvSpPr>
        <p:spPr>
          <a:xfrm>
            <a:off x="3135308" y="2451500"/>
            <a:ext cx="1627761"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16973" y="2874580"/>
            <a:ext cx="2452442"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63" y="2456597"/>
            <a:ext cx="229235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670892" y="4131627"/>
            <a:ext cx="3982747" cy="2844360"/>
          </a:xfrm>
          <a:prstGeom prst="rect">
            <a:avLst/>
          </a:prstGeom>
        </p:spPr>
      </p:pic>
      <p:sp>
        <p:nvSpPr>
          <p:cNvPr id="3" name="TextBox 1"/>
          <p:cNvSpPr txBox="1">
            <a:spLocks noChangeArrowheads="1"/>
          </p:cNvSpPr>
          <p:nvPr/>
        </p:nvSpPr>
        <p:spPr bwMode="auto">
          <a:xfrm>
            <a:off x="2598761" y="240285"/>
            <a:ext cx="794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solidFill>
                  <a:srgbClr val="FF0000"/>
                </a:solidFill>
                <a:latin typeface="Segoe Print" panose="02000600000000000000" pitchFamily="2" charset="0"/>
              </a:rPr>
              <a:t>Exercise 4</a:t>
            </a:r>
            <a:endParaRPr lang="zh-CN" altLang="en-US" sz="3600" b="1" dirty="0">
              <a:solidFill>
                <a:srgbClr val="FF0000"/>
              </a:solidFill>
              <a:latin typeface="Segoe Print" panose="02000600000000000000" pitchFamily="2" charset="0"/>
            </a:endParaRPr>
          </a:p>
        </p:txBody>
      </p:sp>
      <p:sp>
        <p:nvSpPr>
          <p:cNvPr id="2" name="矩形 1"/>
          <p:cNvSpPr/>
          <p:nvPr/>
        </p:nvSpPr>
        <p:spPr>
          <a:xfrm>
            <a:off x="2707944" y="1029492"/>
            <a:ext cx="8660641" cy="2308324"/>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     If you have a juicer, you can simply feed in frozen bananas and some berries or sliced fruit. Out comes a “soft-serve” creamy dessert, to be eaten right away. This makes a fun activity for a children’s party; they love feeding the fruit and frozen bananas into the top of the machine and watching the ice cream come out below.</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2018</a:t>
            </a:r>
            <a:r>
              <a:rPr lang="zh-CN" altLang="en-US" sz="2400" b="1" dirty="0">
                <a:latin typeface="Times New Roman" panose="02020603050405020304" pitchFamily="18" charset="0"/>
                <a:cs typeface="Times New Roman" panose="02020603050405020304" pitchFamily="18" charset="0"/>
              </a:rPr>
              <a:t>全国卷）</a:t>
            </a:r>
            <a:endParaRPr lang="zh-CN" altLang="en-US" sz="2400" b="1" dirty="0">
              <a:latin typeface="Times New Roman" panose="02020603050405020304" pitchFamily="18" charset="0"/>
              <a:cs typeface="Times New Roman" panose="02020603050405020304" pitchFamily="18" charset="0"/>
            </a:endParaRPr>
          </a:p>
        </p:txBody>
      </p:sp>
      <p:sp>
        <p:nvSpPr>
          <p:cNvPr id="7" name="矩形 6"/>
          <p:cNvSpPr/>
          <p:nvPr/>
        </p:nvSpPr>
        <p:spPr>
          <a:xfrm>
            <a:off x="2830774" y="3638713"/>
            <a:ext cx="6096000" cy="1938992"/>
          </a:xfrm>
          <a:prstGeom prst="rect">
            <a:avLst/>
          </a:prstGeom>
        </p:spPr>
        <p:txBody>
          <a:bodyPr>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From which is the text probably taken</a:t>
            </a:r>
            <a:r>
              <a:rPr lang="zh-CN" altLang="en-US" sz="2400" b="1" dirty="0">
                <a:solidFill>
                  <a:srgbClr val="0000FF"/>
                </a:solidFill>
                <a:latin typeface="Times New Roman" panose="02020603050405020304" pitchFamily="18" charset="0"/>
                <a:cs typeface="Times New Roman" panose="02020603050405020304" pitchFamily="18" charset="0"/>
              </a:rPr>
              <a:t>？</a:t>
            </a:r>
            <a:endParaRPr lang="en-US" altLang="zh-CN" sz="2400" b="1" dirty="0">
              <a:solidFill>
                <a:srgbClr val="0000FF"/>
              </a:solidFill>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A.A biology textbook.</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B.A health magazine.</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C.A research paper.</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D.A travel brochure.</a:t>
            </a:r>
            <a:endParaRPr lang="zh-CN" altLang="en-US" sz="2400" b="1" dirty="0">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55092" y="240285"/>
            <a:ext cx="9144000" cy="2062163"/>
          </a:xfrm>
          <a:prstGeom prst="rect">
            <a:avLst/>
          </a:prstGeom>
          <a:gradFill rotWithShape="1">
            <a:gsLst>
              <a:gs pos="0">
                <a:srgbClr val="CCFFCC"/>
              </a:gs>
              <a:gs pos="50000">
                <a:srgbClr val="FFFFFF"/>
              </a:gs>
              <a:gs pos="100000">
                <a:srgbClr val="CCFFCC"/>
              </a:gs>
            </a:gsLst>
            <a:lin ang="5400000" scaled="1"/>
          </a:grad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ysClr val="windowText" lastClr="000000"/>
                </a:solidFill>
                <a:effectLst/>
                <a:uLnTx/>
                <a:uFillTx/>
              </a:rPr>
              <a:t>解题策略</a:t>
            </a:r>
            <a:endParaRPr kumimoji="0" lang="en-US" altLang="zh-CN"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ysClr val="windowText" lastClr="000000"/>
                </a:solidFill>
                <a:effectLst/>
                <a:uLnTx/>
                <a:uFillTx/>
              </a:rPr>
              <a:t>这类问题应从</a:t>
            </a:r>
            <a:r>
              <a:rPr kumimoji="0" lang="zh-CN" altLang="en-US" sz="3200" b="1" i="0" u="none" strike="noStrike" kern="0" cap="none" spc="0" normalizeH="0" baseline="0" noProof="0" dirty="0">
                <a:ln>
                  <a:noFill/>
                </a:ln>
                <a:solidFill>
                  <a:srgbClr val="FF0000"/>
                </a:solidFill>
                <a:effectLst/>
                <a:uLnTx/>
                <a:uFillTx/>
              </a:rPr>
              <a:t>文章的内容或结构</a:t>
            </a:r>
            <a:r>
              <a:rPr kumimoji="0" lang="zh-CN" altLang="en-US" sz="3200" b="1" i="0" u="none" strike="noStrike" kern="0" cap="none" spc="0" normalizeH="0" baseline="0" noProof="0" dirty="0">
                <a:ln>
                  <a:noFill/>
                </a:ln>
                <a:solidFill>
                  <a:sysClr val="windowText" lastClr="000000"/>
                </a:solidFill>
                <a:effectLst/>
                <a:uLnTx/>
                <a:uFillTx/>
              </a:rPr>
              <a:t>来判断其出处：</a:t>
            </a:r>
            <a:endParaRPr kumimoji="0" lang="en-US" altLang="zh-CN"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Text" lastClr="000000"/>
                </a:solidFill>
                <a:effectLst/>
                <a:uLnTx/>
                <a:uFillTx/>
              </a:rPr>
              <a:t>(1) </a:t>
            </a:r>
            <a:r>
              <a:rPr kumimoji="0" lang="zh-CN" altLang="en-US" sz="3200" b="1" i="0" u="none" strike="noStrike" kern="0" cap="none" spc="0" normalizeH="0" baseline="0" noProof="0" dirty="0">
                <a:ln>
                  <a:noFill/>
                </a:ln>
                <a:solidFill>
                  <a:sysClr val="windowText" lastClr="000000"/>
                </a:solidFill>
                <a:effectLst/>
                <a:uLnTx/>
                <a:uFillTx/>
              </a:rPr>
              <a:t>报纸 </a:t>
            </a:r>
            <a:r>
              <a:rPr kumimoji="0" lang="en-US" altLang="zh-CN" sz="3200" b="1" i="0" u="none" strike="noStrike" kern="0" cap="none" spc="0" normalizeH="0" baseline="0" noProof="0" dirty="0">
                <a:ln>
                  <a:noFill/>
                </a:ln>
                <a:solidFill>
                  <a:sysClr val="windowText" lastClr="000000"/>
                </a:solidFill>
                <a:effectLst/>
                <a:uLnTx/>
                <a:uFillTx/>
              </a:rPr>
              <a:t>(2)</a:t>
            </a:r>
            <a:r>
              <a:rPr kumimoji="0" lang="zh-CN" altLang="en-US" sz="3200" b="1" i="0" u="none" strike="noStrike" kern="0" cap="none" spc="0" normalizeH="0" baseline="0" noProof="0" dirty="0">
                <a:ln>
                  <a:noFill/>
                </a:ln>
                <a:solidFill>
                  <a:sysClr val="windowText" lastClr="000000"/>
                </a:solidFill>
                <a:effectLst/>
                <a:uLnTx/>
                <a:uFillTx/>
              </a:rPr>
              <a:t>广告  </a:t>
            </a:r>
            <a:r>
              <a:rPr kumimoji="0" lang="en-US" altLang="zh-CN" sz="3200" b="1" i="0" u="none" strike="noStrike" kern="0" cap="none" spc="0" normalizeH="0" baseline="0" noProof="0" dirty="0">
                <a:ln>
                  <a:noFill/>
                </a:ln>
                <a:solidFill>
                  <a:sysClr val="windowText" lastClr="000000"/>
                </a:solidFill>
                <a:effectLst/>
                <a:uLnTx/>
                <a:uFillTx/>
              </a:rPr>
              <a:t>(3)</a:t>
            </a:r>
            <a:r>
              <a:rPr kumimoji="0" lang="zh-CN" altLang="en-US" sz="3200" b="1" i="0" u="none" strike="noStrike" kern="0" cap="none" spc="0" normalizeH="0" baseline="0" noProof="0" dirty="0">
                <a:ln>
                  <a:noFill/>
                </a:ln>
                <a:solidFill>
                  <a:sysClr val="windowText" lastClr="000000"/>
                </a:solidFill>
                <a:effectLst/>
                <a:uLnTx/>
                <a:uFillTx/>
              </a:rPr>
              <a:t>产品说明 </a:t>
            </a:r>
            <a:r>
              <a:rPr kumimoji="0" lang="en-US" altLang="zh-CN" sz="3200" b="1" i="0" u="none" strike="noStrike" kern="0" cap="none" spc="0" normalizeH="0" baseline="0" noProof="0" dirty="0">
                <a:ln>
                  <a:noFill/>
                </a:ln>
                <a:solidFill>
                  <a:sysClr val="windowText" lastClr="000000"/>
                </a:solidFill>
                <a:effectLst/>
                <a:uLnTx/>
                <a:uFillTx/>
              </a:rPr>
              <a:t>(4)</a:t>
            </a:r>
            <a:r>
              <a:rPr kumimoji="0" lang="zh-CN" altLang="en-US" sz="3200" b="1" i="0" u="none" strike="noStrike" kern="0" cap="none" spc="0" normalizeH="0" baseline="0" noProof="0" dirty="0">
                <a:ln>
                  <a:noFill/>
                </a:ln>
                <a:solidFill>
                  <a:sysClr val="windowText" lastClr="000000"/>
                </a:solidFill>
                <a:effectLst/>
                <a:uLnTx/>
                <a:uFillTx/>
              </a:rPr>
              <a:t>网络 </a:t>
            </a:r>
            <a:endParaRPr kumimoji="0" lang="zh-CN" altLang="en-US"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ysClr val="windowText" lastClr="000000"/>
              </a:solidFill>
              <a:effectLst/>
              <a:uLnTx/>
              <a:uFillTx/>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r="67917"/>
          <a:stretch>
            <a:fillRect/>
          </a:stretch>
        </p:blipFill>
        <p:spPr>
          <a:xfrm>
            <a:off x="0" y="403"/>
            <a:ext cx="3911600" cy="6857194"/>
          </a:xfrm>
          <a:prstGeom prst="rect">
            <a:avLst/>
          </a:prstGeom>
        </p:spPr>
      </p:pic>
      <p:sp>
        <p:nvSpPr>
          <p:cNvPr id="10" name="文本框 9"/>
          <p:cNvSpPr txBox="1"/>
          <p:nvPr/>
        </p:nvSpPr>
        <p:spPr>
          <a:xfrm>
            <a:off x="8977206" y="0"/>
            <a:ext cx="1959267" cy="769441"/>
          </a:xfrm>
          <a:prstGeom prst="rect">
            <a:avLst/>
          </a:prstGeom>
          <a:noFill/>
        </p:spPr>
        <p:txBody>
          <a:bodyPr wrap="square" rtlCol="0">
            <a:spAutoFit/>
          </a:bodyPr>
          <a:lstStyle/>
          <a:p>
            <a:pPr algn="dist"/>
            <a:endParaRPr lang="zh-CN" altLang="en-US" sz="4400" dirty="0">
              <a:solidFill>
                <a:srgbClr val="386D52"/>
              </a:solidFill>
              <a:latin typeface="微软雅黑" panose="020B0503020204020204" pitchFamily="34" charset="-122"/>
              <a:ea typeface="微软雅黑" panose="020B0503020204020204" pitchFamily="34" charset="-122"/>
              <a:cs typeface="+mn-ea"/>
              <a:sym typeface="+mn-lt"/>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84062" t="76287"/>
          <a:stretch>
            <a:fillRect/>
          </a:stretch>
        </p:blipFill>
        <p:spPr>
          <a:xfrm>
            <a:off x="10261600" y="5218827"/>
            <a:ext cx="1943100" cy="1626069"/>
          </a:xfrm>
          <a:prstGeom prst="rect">
            <a:avLst/>
          </a:prstGeom>
        </p:spPr>
      </p:pic>
      <p:sp>
        <p:nvSpPr>
          <p:cNvPr id="17" name="TextBox 16"/>
          <p:cNvSpPr txBox="1">
            <a:spLocks noChangeArrowheads="1"/>
          </p:cNvSpPr>
          <p:nvPr/>
        </p:nvSpPr>
        <p:spPr bwMode="auto">
          <a:xfrm>
            <a:off x="3628931" y="1429572"/>
            <a:ext cx="85630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dirty="0">
                <a:solidFill>
                  <a:srgbClr val="386D52"/>
                </a:solidFill>
                <a:latin typeface="Segoe Script" panose="030B0504020000000003" pitchFamily="34" charset="0"/>
              </a:rPr>
              <a:t>Reading Between the Lines</a:t>
            </a:r>
            <a:endParaRPr lang="zh-CN" altLang="en-US" sz="4000" b="1" dirty="0">
              <a:solidFill>
                <a:srgbClr val="386D52"/>
              </a:solidFill>
              <a:latin typeface="Segoe Script" panose="030B0504020000000003" pitchFamily="34" charset="0"/>
            </a:endParaRPr>
          </a:p>
        </p:txBody>
      </p:sp>
      <p:sp>
        <p:nvSpPr>
          <p:cNvPr id="20" name="TextBox 17"/>
          <p:cNvSpPr txBox="1">
            <a:spLocks noChangeArrowheads="1"/>
          </p:cNvSpPr>
          <p:nvPr/>
        </p:nvSpPr>
        <p:spPr bwMode="auto">
          <a:xfrm>
            <a:off x="6971592" y="2387657"/>
            <a:ext cx="5970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386D52"/>
                </a:solidFill>
                <a:latin typeface="Segoe Print" panose="02000600000000000000" pitchFamily="2" charset="0"/>
              </a:rPr>
              <a:t>—How to make inferences</a:t>
            </a:r>
            <a:endParaRPr lang="zh-CN" altLang="en-US" sz="2800" b="1" dirty="0">
              <a:solidFill>
                <a:srgbClr val="386D52"/>
              </a:solidFill>
              <a:latin typeface="Segoe Print" panose="02000600000000000000" pitchFamily="2" charset="0"/>
            </a:endParaRPr>
          </a:p>
        </p:txBody>
      </p:sp>
      <p:sp>
        <p:nvSpPr>
          <p:cNvPr id="22" name="TextBox 2"/>
          <p:cNvSpPr txBox="1">
            <a:spLocks noChangeArrowheads="1"/>
          </p:cNvSpPr>
          <p:nvPr/>
        </p:nvSpPr>
        <p:spPr bwMode="auto">
          <a:xfrm>
            <a:off x="4844340" y="3429000"/>
            <a:ext cx="5768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386D52"/>
                </a:solidFill>
                <a:latin typeface="楷体" panose="02010609060101010101" pitchFamily="49" charset="-122"/>
                <a:ea typeface="楷体" panose="02010609060101010101" pitchFamily="49" charset="-122"/>
              </a:rPr>
              <a:t>推理判断题型的解题策略</a:t>
            </a:r>
            <a:endParaRPr lang="zh-CN" altLang="en-US" sz="2800" b="1" dirty="0">
              <a:solidFill>
                <a:srgbClr val="386D52"/>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25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32163" y="529708"/>
            <a:ext cx="7394973" cy="523220"/>
          </a:xfrm>
          <a:prstGeom prst="rect">
            <a:avLst/>
          </a:prstGeom>
        </p:spPr>
        <p:txBody>
          <a:bodyPr wrap="none">
            <a:spAutoFit/>
          </a:bodyPr>
          <a:lstStyle/>
          <a:p>
            <a:r>
              <a:rPr lang="en-US" altLang="zh-CN" sz="2800" b="1" dirty="0" smtClean="0">
                <a:solidFill>
                  <a:srgbClr val="FF0000"/>
                </a:solidFill>
              </a:rPr>
              <a:t>2020</a:t>
            </a:r>
            <a:r>
              <a:rPr lang="zh-CN" altLang="zh-CN" sz="2800" b="1" dirty="0" smtClean="0">
                <a:solidFill>
                  <a:srgbClr val="FF0000"/>
                </a:solidFill>
              </a:rPr>
              <a:t>年</a:t>
            </a:r>
            <a:r>
              <a:rPr lang="en-US" altLang="zh-CN" sz="2800" b="1" dirty="0" smtClean="0">
                <a:solidFill>
                  <a:srgbClr val="FF0000"/>
                </a:solidFill>
              </a:rPr>
              <a:t>1</a:t>
            </a:r>
            <a:r>
              <a:rPr lang="zh-CN" altLang="zh-CN" sz="2800" b="1" dirty="0" smtClean="0">
                <a:solidFill>
                  <a:srgbClr val="FF0000"/>
                </a:solidFill>
              </a:rPr>
              <a:t>月浙江卷</a:t>
            </a:r>
            <a:r>
              <a:rPr lang="zh-CN" altLang="en-US" sz="2800" b="1" dirty="0" smtClean="0">
                <a:solidFill>
                  <a:srgbClr val="FF0000"/>
                </a:solidFill>
              </a:rPr>
              <a:t>阅读理解推理判断真题解析</a:t>
            </a:r>
            <a:endParaRPr lang="zh-CN" altLang="en-US" sz="2800" dirty="0">
              <a:solidFill>
                <a:srgbClr val="FF0000"/>
              </a:solidFill>
            </a:endParaRPr>
          </a:p>
        </p:txBody>
      </p:sp>
      <p:graphicFrame>
        <p:nvGraphicFramePr>
          <p:cNvPr id="3" name="表格 2"/>
          <p:cNvGraphicFramePr>
            <a:graphicFrameLocks noGrp="1"/>
          </p:cNvGraphicFramePr>
          <p:nvPr/>
        </p:nvGraphicFramePr>
        <p:xfrm>
          <a:off x="2457450" y="1714500"/>
          <a:ext cx="8115299" cy="3068636"/>
        </p:xfrm>
        <a:graphic>
          <a:graphicData uri="http://schemas.openxmlformats.org/drawingml/2006/table">
            <a:tbl>
              <a:tblPr/>
              <a:tblGrid>
                <a:gridCol w="1422918"/>
                <a:gridCol w="3202732"/>
                <a:gridCol w="985934"/>
                <a:gridCol w="1761154"/>
                <a:gridCol w="742561"/>
              </a:tblGrid>
              <a:tr h="438377">
                <a:tc>
                  <a:txBody>
                    <a:bodyPr/>
                    <a:lstStyle/>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宋体" panose="02010600030101010101" pitchFamily="2" charset="-122"/>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宋体" panose="02010600030101010101" pitchFamily="2" charset="-122"/>
                        </a:rPr>
                        <a:t>语</a:t>
                      </a:r>
                      <a:r>
                        <a:rPr lang="zh-CN" sz="2000" b="1" kern="100" dirty="0">
                          <a:latin typeface="Times New Roman" panose="02020603050405020304"/>
                          <a:ea typeface="宋体" panose="02010600030101010101" pitchFamily="2" charset="-122"/>
                          <a:cs typeface="宋体" panose="02010600030101010101" pitchFamily="2" charset="-122"/>
                        </a:rPr>
                        <a:t>篇</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宋体" panose="02010600030101010101" pitchFamily="2" charset="-122"/>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宋体" panose="02010600030101010101" pitchFamily="2" charset="-122"/>
                        </a:rPr>
                        <a:t>话</a:t>
                      </a:r>
                      <a:r>
                        <a:rPr lang="zh-CN" sz="2000" b="1" kern="100" dirty="0">
                          <a:latin typeface="Times New Roman" panose="02020603050405020304"/>
                          <a:ea typeface="宋体" panose="02010600030101010101" pitchFamily="2" charset="-122"/>
                          <a:cs typeface="宋体" panose="02010600030101010101" pitchFamily="2" charset="-122"/>
                        </a:rPr>
                        <a:t>题</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宋体" panose="02010600030101010101" pitchFamily="2" charset="-122"/>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宋体" panose="02010600030101010101" pitchFamily="2" charset="-122"/>
                        </a:rPr>
                        <a:t>体</a:t>
                      </a:r>
                      <a:r>
                        <a:rPr lang="zh-CN" sz="2000" b="1" kern="100" dirty="0">
                          <a:latin typeface="Times New Roman" panose="02020603050405020304"/>
                          <a:ea typeface="宋体" panose="02010600030101010101" pitchFamily="2" charset="-122"/>
                          <a:cs typeface="宋体" panose="02010600030101010101" pitchFamily="2" charset="-122"/>
                        </a:rPr>
                        <a:t>裁</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宋体" panose="02010600030101010101" pitchFamily="2" charset="-122"/>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宋体" panose="02010600030101010101" pitchFamily="2" charset="-122"/>
                        </a:rPr>
                        <a:t>词</a:t>
                      </a:r>
                      <a:r>
                        <a:rPr lang="zh-CN" sz="2000" b="1" kern="100" dirty="0">
                          <a:latin typeface="Times New Roman" panose="02020603050405020304"/>
                          <a:ea typeface="宋体" panose="02010600030101010101" pitchFamily="2" charset="-122"/>
                          <a:cs typeface="宋体" panose="02010600030101010101" pitchFamily="2" charset="-122"/>
                        </a:rPr>
                        <a:t>数</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latin typeface="Times New Roman" panose="02020603050405020304"/>
                          <a:ea typeface="宋体" panose="02010600030101010101" pitchFamily="2" charset="-122"/>
                          <a:cs typeface="宋体" panose="02010600030101010101" pitchFamily="2" charset="-122"/>
                        </a:rPr>
                        <a:t>难度</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753">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阅读理解</a:t>
                      </a:r>
                      <a:r>
                        <a:rPr lang="en-US" sz="2000" b="1" kern="100">
                          <a:latin typeface="Times New Roman" panose="02020603050405020304"/>
                          <a:ea typeface="宋体" panose="02010600030101010101" pitchFamily="2" charset="-122"/>
                          <a:cs typeface="Times New Roman" panose="02020603050405020304"/>
                        </a:rPr>
                        <a:t>A</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latin typeface="Times New Roman" panose="02020603050405020304"/>
                          <a:ea typeface="宋体" panose="02010600030101010101" pitchFamily="2" charset="-122"/>
                          <a:cs typeface="Times New Roman" panose="02020603050405020304"/>
                        </a:rPr>
                        <a:t>人与自我：回忆童年的</a:t>
                      </a:r>
                      <a:r>
                        <a:rPr lang="zh-CN" sz="2000" b="1" kern="100" dirty="0" smtClean="0">
                          <a:latin typeface="Times New Roman" panose="02020603050405020304"/>
                          <a:ea typeface="宋体" panose="02010600030101010101" pitchFamily="2" charset="-122"/>
                          <a:cs typeface="Times New Roman" panose="02020603050405020304"/>
                        </a:rPr>
                        <a:t>阅</a:t>
                      </a: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Times New Roman" panose="02020603050405020304"/>
                        </a:rPr>
                        <a:t>读</a:t>
                      </a:r>
                      <a:r>
                        <a:rPr lang="zh-CN" sz="2000" b="1" kern="100" dirty="0">
                          <a:latin typeface="Times New Roman" panose="02020603050405020304"/>
                          <a:ea typeface="宋体" panose="02010600030101010101" pitchFamily="2" charset="-122"/>
                          <a:cs typeface="Times New Roman" panose="02020603050405020304"/>
                        </a:rPr>
                        <a:t>经历</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latin typeface="Times New Roman" panose="02020603050405020304"/>
                          <a:ea typeface="宋体" panose="02010600030101010101" pitchFamily="2" charset="-122"/>
                          <a:cs typeface="Times New Roman" panose="02020603050405020304"/>
                        </a:rPr>
                        <a:t>记叙文</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en-US" sz="2000" b="1" kern="100">
                          <a:latin typeface="Times New Roman" panose="02020603050405020304"/>
                          <a:ea typeface="宋体" panose="02010600030101010101" pitchFamily="2" charset="-122"/>
                          <a:cs typeface="Times New Roman" panose="02020603050405020304"/>
                        </a:rPr>
                        <a:t>294 + 56 = 350</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易</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753">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阅读理解</a:t>
                      </a:r>
                      <a:r>
                        <a:rPr lang="en-US" sz="2000" b="1" kern="100">
                          <a:latin typeface="Times New Roman" panose="02020603050405020304"/>
                          <a:ea typeface="宋体" panose="02010600030101010101" pitchFamily="2" charset="-122"/>
                          <a:cs typeface="Times New Roman" panose="02020603050405020304"/>
                        </a:rPr>
                        <a:t>B</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latin typeface="Times New Roman" panose="02020603050405020304"/>
                          <a:ea typeface="宋体" panose="02010600030101010101" pitchFamily="2" charset="-122"/>
                          <a:cs typeface="Times New Roman" panose="02020603050405020304"/>
                        </a:rPr>
                        <a:t>人与自然：威斯康星州</a:t>
                      </a:r>
                      <a:r>
                        <a:rPr lang="zh-CN" sz="2000" b="1" kern="100" dirty="0" smtClean="0">
                          <a:latin typeface="Times New Roman" panose="02020603050405020304"/>
                          <a:ea typeface="宋体" panose="02010600030101010101" pitchFamily="2" charset="-122"/>
                          <a:cs typeface="Times New Roman" panose="02020603050405020304"/>
                        </a:rPr>
                        <a:t>用</a:t>
                      </a: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Times New Roman" panose="02020603050405020304"/>
                        </a:rPr>
                        <a:t>奶</a:t>
                      </a:r>
                      <a:r>
                        <a:rPr lang="zh-CN" sz="2000" b="1" kern="100" dirty="0">
                          <a:latin typeface="Times New Roman" panose="02020603050405020304"/>
                          <a:ea typeface="宋体" panose="02010600030101010101" pitchFamily="2" charset="-122"/>
                          <a:cs typeface="Times New Roman" panose="02020603050405020304"/>
                        </a:rPr>
                        <a:t>酪盐水给道路除冰</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说明文</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en-US" sz="2000" b="1" kern="100" dirty="0">
                          <a:latin typeface="Times New Roman" panose="02020603050405020304"/>
                          <a:ea typeface="宋体" panose="02010600030101010101" pitchFamily="2" charset="-122"/>
                          <a:cs typeface="Times New Roman" panose="02020603050405020304"/>
                        </a:rPr>
                        <a:t>311+98 = 409</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a:solidFill>
                            <a:srgbClr val="000000"/>
                          </a:solidFill>
                          <a:latin typeface="Times New Roman" panose="02020603050405020304"/>
                          <a:ea typeface="宋体" panose="02010600030101010101" pitchFamily="2" charset="-122"/>
                          <a:cs typeface="Times New Roman" panose="02020603050405020304"/>
                        </a:rPr>
                        <a:t>易</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753">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阅读理解</a:t>
                      </a:r>
                      <a:r>
                        <a:rPr lang="en-US" sz="2000" b="1" kern="100">
                          <a:latin typeface="Times New Roman" panose="02020603050405020304"/>
                          <a:ea typeface="宋体" panose="02010600030101010101" pitchFamily="2" charset="-122"/>
                          <a:cs typeface="Times New Roman" panose="02020603050405020304"/>
                        </a:rPr>
                        <a:t>C</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latin typeface="Times New Roman" panose="02020603050405020304"/>
                          <a:ea typeface="宋体" panose="02010600030101010101" pitchFamily="2" charset="-122"/>
                          <a:cs typeface="Times New Roman" panose="02020603050405020304"/>
                        </a:rPr>
                        <a:t>人与自我：父亲影响孩</a:t>
                      </a:r>
                      <a:r>
                        <a:rPr lang="zh-CN" sz="2000" b="1" kern="100" dirty="0" smtClean="0">
                          <a:latin typeface="Times New Roman" panose="02020603050405020304"/>
                          <a:ea typeface="宋体" panose="02010600030101010101" pitchFamily="2" charset="-122"/>
                          <a:cs typeface="Times New Roman" panose="02020603050405020304"/>
                        </a:rPr>
                        <a:t>子</a:t>
                      </a: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endParaRPr lang="en-US" altLang="zh-CN" sz="2000" b="1" kern="100" dirty="0" smtClean="0">
                        <a:latin typeface="Times New Roman" panose="02020603050405020304"/>
                        <a:ea typeface="宋体" panose="02010600030101010101" pitchFamily="2" charset="-122"/>
                        <a:cs typeface="Times New Roman" panose="02020603050405020304"/>
                      </a:endParaRPr>
                    </a:p>
                    <a:p>
                      <a:pPr algn="ctr">
                        <a:lnSpc>
                          <a:spcPts val="1560"/>
                        </a:lnSpc>
                        <a:spcAft>
                          <a:spcPts val="0"/>
                        </a:spcAft>
                      </a:pPr>
                      <a:r>
                        <a:rPr lang="zh-CN" sz="2000" b="1" kern="100" dirty="0" smtClean="0">
                          <a:latin typeface="Times New Roman" panose="02020603050405020304"/>
                          <a:ea typeface="宋体" panose="02010600030101010101" pitchFamily="2" charset="-122"/>
                          <a:cs typeface="Times New Roman" panose="02020603050405020304"/>
                        </a:rPr>
                        <a:t>学</a:t>
                      </a:r>
                      <a:r>
                        <a:rPr lang="zh-CN" sz="2000" b="1" kern="100" dirty="0">
                          <a:latin typeface="Times New Roman" panose="02020603050405020304"/>
                          <a:ea typeface="宋体" panose="02010600030101010101" pitchFamily="2" charset="-122"/>
                          <a:cs typeface="Times New Roman" panose="02020603050405020304"/>
                        </a:rPr>
                        <a:t>习毅力</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a:latin typeface="Times New Roman" panose="02020603050405020304"/>
                          <a:ea typeface="宋体" panose="02010600030101010101" pitchFamily="2" charset="-122"/>
                          <a:cs typeface="Times New Roman" panose="02020603050405020304"/>
                        </a:rPr>
                        <a:t>议论文</a:t>
                      </a:r>
                      <a:endParaRPr lang="zh-CN" sz="12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en-US" sz="2000" b="1" kern="100" dirty="0">
                          <a:solidFill>
                            <a:srgbClr val="000000"/>
                          </a:solidFill>
                          <a:latin typeface="Times New Roman" panose="02020603050405020304"/>
                          <a:ea typeface="宋体" panose="02010600030101010101" pitchFamily="2" charset="-122"/>
                          <a:cs typeface="Times New Roman" panose="02020603050405020304"/>
                        </a:rPr>
                        <a:t>250+128=378</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60"/>
                        </a:lnSpc>
                        <a:spcAft>
                          <a:spcPts val="0"/>
                        </a:spcAft>
                      </a:pPr>
                      <a:r>
                        <a:rPr lang="zh-CN" sz="2000" b="1" kern="100" dirty="0">
                          <a:solidFill>
                            <a:srgbClr val="000000"/>
                          </a:solidFill>
                          <a:latin typeface="Times New Roman" panose="02020603050405020304"/>
                          <a:ea typeface="宋体" panose="02010600030101010101" pitchFamily="2" charset="-122"/>
                          <a:cs typeface="Times New Roman" panose="02020603050405020304"/>
                        </a:rPr>
                        <a:t>中</a:t>
                      </a:r>
                      <a:endParaRPr lang="zh-CN" sz="12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5124" y="255926"/>
            <a:ext cx="8610601" cy="4524315"/>
          </a:xfrm>
          <a:prstGeom prst="rect">
            <a:avLst/>
          </a:prstGeom>
          <a:ln w="28575">
            <a:solidFill>
              <a:srgbClr val="386D52"/>
            </a:solidFill>
          </a:ln>
        </p:spPr>
        <p:txBody>
          <a:bodyPr wrap="square">
            <a:spAutoFit/>
          </a:bodyPr>
          <a:lstStyle/>
          <a:p>
            <a:pPr lvl="0" indent="408305" fontAlgn="base">
              <a:spcBef>
                <a:spcPct val="0"/>
              </a:spcBef>
              <a:spcAft>
                <a:spcPct val="0"/>
              </a:spcAf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I never knew anyone who</a:t>
            </a:r>
            <a:r>
              <a:rPr lang="en-US" altLang="zh-CN" sz="2400" b="1" dirty="0" smtClean="0">
                <a:latin typeface="Arial" panose="020B0604020202020204"/>
                <a:ea typeface="宋体" panose="02010600030101010101" pitchFamily="2" charset="-122"/>
                <a:cs typeface="Times New Roman" panose="02020603050405020304" pitchFamily="18" charset="0"/>
              </a:rPr>
              <a:t>’</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d grown up in Jackson without being afraid of Mrs. Calloway, our librarian. She ran Jackson</a:t>
            </a:r>
            <a:r>
              <a:rPr lang="en-US" altLang="zh-CN" sz="2400" b="1" dirty="0" smtClean="0">
                <a:latin typeface="Arial" panose="020B0604020202020204"/>
                <a:ea typeface="宋体" panose="02010600030101010101" pitchFamily="2" charset="-122"/>
                <a:cs typeface="Times New Roman" panose="02020603050405020304" pitchFamily="18" charset="0"/>
              </a:rPr>
              <a:t>’</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s Carnegie Library absolutely by herself. SILENCE in big black letters was on signs hung everywhere. If she thought you were dressed improperly, she sent you straight back home to change your clothes. I was willing; I would do anything to read.</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lvl="0" indent="408305" fontAlgn="base">
              <a:spcBef>
                <a:spcPct val="0"/>
              </a:spcBef>
              <a:spcAft>
                <a:spcPct val="0"/>
              </a:spcAf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indent="408305" fontAlgn="base">
              <a:spcBef>
                <a:spcPct val="0"/>
              </a:spcBef>
              <a:spcAft>
                <a:spcPct val="0"/>
              </a:spcAf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Mrs. Calloway made her own rules about books. You could not take back a book to the library on the same day you</a:t>
            </a:r>
            <a:r>
              <a:rPr lang="en-US" altLang="zh-CN" sz="2400" b="1" dirty="0" smtClean="0">
                <a:latin typeface="Arial" panose="020B0604020202020204"/>
                <a:ea typeface="宋体" panose="02010600030101010101" pitchFamily="2" charset="-122"/>
                <a:cs typeface="Times New Roman" panose="02020603050405020304" pitchFamily="18" charset="0"/>
              </a:rPr>
              <a:t>’</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d taken it out; it made no difference to her that you</a:t>
            </a:r>
            <a:r>
              <a:rPr lang="en-US" altLang="zh-CN" sz="2400" b="1" dirty="0" smtClean="0">
                <a:latin typeface="Arial" panose="020B0604020202020204"/>
                <a:ea typeface="宋体" panose="02010600030101010101" pitchFamily="2" charset="-122"/>
                <a:cs typeface="Times New Roman" panose="02020603050405020304" pitchFamily="18" charset="0"/>
              </a:rPr>
              <a:t>’</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d read every word in it and needed another to start. You could take out two books at a time and two only….(2020</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浙江卷</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2933699" y="4843374"/>
            <a:ext cx="7624763" cy="1200329"/>
          </a:xfrm>
          <a:prstGeom prst="rect">
            <a:avLst/>
          </a:prstGeom>
        </p:spPr>
        <p:txBody>
          <a:bodyPr wrap="square">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Which of the following best describes Mrs. Calloway?</a:t>
            </a:r>
            <a:endParaRPr lang="en-US"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A. Quiet.		B. Strict.		</a:t>
            </a:r>
            <a:endParaRPr lang="en-US"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C. Humorous.	D. Considerate.</a:t>
            </a:r>
            <a:endParaRPr lang="en-US" altLang="zh-CN" sz="2400" b="1" dirty="0">
              <a:latin typeface="Times New Roman" panose="02020603050405020304" pitchFamily="18" charset="0"/>
              <a:cs typeface="Times New Roman" panose="02020603050405020304" pitchFamily="18" charset="0"/>
            </a:endParaRPr>
          </a:p>
        </p:txBody>
      </p:sp>
      <p:cxnSp>
        <p:nvCxnSpPr>
          <p:cNvPr id="5" name="直接连接符 4"/>
          <p:cNvCxnSpPr>
            <a:cxnSpLocks noChangeShapeType="1"/>
          </p:cNvCxnSpPr>
          <p:nvPr/>
        </p:nvCxnSpPr>
        <p:spPr bwMode="auto">
          <a:xfrm flipV="1">
            <a:off x="2936473" y="2128838"/>
            <a:ext cx="8107765" cy="23956"/>
          </a:xfrm>
          <a:prstGeom prst="line">
            <a:avLst/>
          </a:prstGeom>
          <a:noFill/>
          <a:ln w="38100" algn="ctr">
            <a:solidFill>
              <a:srgbClr val="FF0000"/>
            </a:solidFill>
            <a:round/>
          </a:ln>
        </p:spPr>
      </p:cxnSp>
      <p:cxnSp>
        <p:nvCxnSpPr>
          <p:cNvPr id="7" name="直接连接符 6"/>
          <p:cNvCxnSpPr>
            <a:cxnSpLocks noChangeShapeType="1"/>
          </p:cNvCxnSpPr>
          <p:nvPr/>
        </p:nvCxnSpPr>
        <p:spPr bwMode="auto">
          <a:xfrm>
            <a:off x="8029575" y="1728788"/>
            <a:ext cx="3100388" cy="14288"/>
          </a:xfrm>
          <a:prstGeom prst="line">
            <a:avLst/>
          </a:prstGeom>
          <a:noFill/>
          <a:ln w="38100" algn="ctr">
            <a:solidFill>
              <a:srgbClr val="FF0000"/>
            </a:solidFill>
            <a:round/>
          </a:ln>
        </p:spPr>
      </p:cxnSp>
      <p:cxnSp>
        <p:nvCxnSpPr>
          <p:cNvPr id="13" name="直接连接符 12"/>
          <p:cNvCxnSpPr>
            <a:cxnSpLocks noChangeShapeType="1"/>
          </p:cNvCxnSpPr>
          <p:nvPr/>
        </p:nvCxnSpPr>
        <p:spPr bwMode="auto">
          <a:xfrm flipV="1">
            <a:off x="2979335" y="2514600"/>
            <a:ext cx="1664103" cy="9669"/>
          </a:xfrm>
          <a:prstGeom prst="line">
            <a:avLst/>
          </a:prstGeom>
          <a:noFill/>
          <a:ln w="38100" algn="ctr">
            <a:solidFill>
              <a:srgbClr val="FF0000"/>
            </a:solidFill>
            <a:round/>
          </a:ln>
        </p:spPr>
      </p:cxnSp>
      <p:cxnSp>
        <p:nvCxnSpPr>
          <p:cNvPr id="15" name="直接连接符 14"/>
          <p:cNvCxnSpPr>
            <a:cxnSpLocks noChangeShapeType="1"/>
          </p:cNvCxnSpPr>
          <p:nvPr/>
        </p:nvCxnSpPr>
        <p:spPr bwMode="auto">
          <a:xfrm flipV="1">
            <a:off x="5414962" y="3228975"/>
            <a:ext cx="4186238" cy="1"/>
          </a:xfrm>
          <a:prstGeom prst="line">
            <a:avLst/>
          </a:prstGeom>
          <a:noFill/>
          <a:ln w="38100" algn="ctr">
            <a:solidFill>
              <a:srgbClr val="FF0000"/>
            </a:solidFill>
            <a:round/>
          </a:ln>
        </p:spPr>
      </p:cxnSp>
      <p:sp>
        <p:nvSpPr>
          <p:cNvPr id="18" name="矩形 17"/>
          <p:cNvSpPr/>
          <p:nvPr/>
        </p:nvSpPr>
        <p:spPr>
          <a:xfrm>
            <a:off x="623755" y="2544245"/>
            <a:ext cx="1390783" cy="646331"/>
          </a:xfrm>
          <a:prstGeom prst="rect">
            <a:avLst/>
          </a:prstGeom>
        </p:spPr>
        <p:txBody>
          <a:bodyPr wrap="square">
            <a:spAutoFit/>
          </a:bodyPr>
          <a:lstStyle/>
          <a:p>
            <a:r>
              <a:rPr lang="zh-CN" altLang="zh-CN" b="1" dirty="0" smtClean="0">
                <a:solidFill>
                  <a:srgbClr val="0000FF"/>
                </a:solidFill>
              </a:rPr>
              <a:t>对衣着严格要求</a:t>
            </a:r>
            <a:endParaRPr lang="zh-CN" altLang="en-US" dirty="0">
              <a:solidFill>
                <a:srgbClr val="0000FF"/>
              </a:solidFill>
            </a:endParaRPr>
          </a:p>
        </p:txBody>
      </p:sp>
      <p:sp>
        <p:nvSpPr>
          <p:cNvPr id="20" name="圆角矩形标注 19"/>
          <p:cNvSpPr/>
          <p:nvPr/>
        </p:nvSpPr>
        <p:spPr>
          <a:xfrm>
            <a:off x="557213" y="2314575"/>
            <a:ext cx="1571625" cy="1128713"/>
          </a:xfrm>
          <a:prstGeom prst="wedgeRoundRectCallout">
            <a:avLst>
              <a:gd name="adj1" fmla="val 139168"/>
              <a:gd name="adj2" fmla="val -392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标注 20"/>
          <p:cNvSpPr/>
          <p:nvPr/>
        </p:nvSpPr>
        <p:spPr>
          <a:xfrm flipH="1">
            <a:off x="9101138" y="4257674"/>
            <a:ext cx="2200272" cy="928687"/>
          </a:xfrm>
          <a:prstGeom prst="wedgeRoundRectCallout">
            <a:avLst>
              <a:gd name="adj1" fmla="val 54793"/>
              <a:gd name="adj2" fmla="val -1619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315450" y="4271963"/>
            <a:ext cx="1928812" cy="671512"/>
          </a:xfrm>
          <a:prstGeom prst="rect">
            <a:avLst/>
          </a:prstGeom>
        </p:spPr>
        <p:txBody>
          <a:bodyPr wrap="square">
            <a:spAutoFit/>
          </a:bodyPr>
          <a:lstStyle/>
          <a:p>
            <a:r>
              <a:rPr lang="zh-CN" altLang="zh-CN" b="1" dirty="0" smtClean="0">
                <a:solidFill>
                  <a:srgbClr val="0000FF"/>
                </a:solidFill>
              </a:rPr>
              <a:t>对图书借阅严格规定</a:t>
            </a:r>
            <a:endParaRPr lang="zh-CN" altLang="en-US" dirty="0">
              <a:solidFill>
                <a:srgbClr val="0000FF"/>
              </a:solidFill>
            </a:endParaRPr>
          </a:p>
        </p:txBody>
      </p:sp>
      <p:sp>
        <p:nvSpPr>
          <p:cNvPr id="23" name="矩形 22"/>
          <p:cNvSpPr>
            <a:spLocks noChangeArrowheads="1"/>
          </p:cNvSpPr>
          <p:nvPr/>
        </p:nvSpPr>
        <p:spPr bwMode="auto">
          <a:xfrm>
            <a:off x="5607594" y="5127599"/>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sp>
        <p:nvSpPr>
          <p:cNvPr id="28" name="矩形 27"/>
          <p:cNvSpPr/>
          <p:nvPr/>
        </p:nvSpPr>
        <p:spPr>
          <a:xfrm>
            <a:off x="1318580" y="185738"/>
            <a:ext cx="14109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篇</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0325" y="249227"/>
            <a:ext cx="9386888" cy="3785652"/>
          </a:xfrm>
          <a:prstGeom prst="rect">
            <a:avLst/>
          </a:prstGeom>
          <a:ln w="28575">
            <a:solidFill>
              <a:srgbClr val="386D52"/>
            </a:solidFill>
          </a:ln>
        </p:spPr>
        <p:txBody>
          <a:bodyPr wrap="square">
            <a:spAutoFit/>
          </a:bodyPr>
          <a:lstStyle/>
          <a:p>
            <a:pPr lvl="0" indent="408305" eaLnBrk="0" fontAlgn="base" hangingPunct="0">
              <a:spcBef>
                <a:spcPct val="0"/>
              </a:spcBef>
              <a:spcAft>
                <a:spcPct val="0"/>
              </a:spcAf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…I read library books as fast as I could go, rushing them home in the basket of my bicycle. From the minute I reached our house, I started to read. I knew this was extreme happiness, knew it at the time.</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lvl="0" indent="408305" eaLnBrk="0" fontAlgn="base" hangingPunct="0">
              <a:spcBef>
                <a:spcPct val="0"/>
              </a:spcBef>
              <a:spcAft>
                <a:spcPct val="0"/>
              </a:spcAf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My mother shared </a:t>
            </a:r>
            <a:r>
              <a:rPr lang="en-US" altLang="zh-CN" sz="2400" b="1" u="sng" dirty="0" smtClean="0">
                <a:latin typeface="Times New Roman" panose="02020603050405020304" pitchFamily="18" charset="0"/>
                <a:ea typeface="宋体" panose="02010600030101010101" pitchFamily="2" charset="-122"/>
                <a:cs typeface="Times New Roman" panose="02020603050405020304" pitchFamily="18" charset="0"/>
              </a:rPr>
              <a:t>this feeling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of mine. Now, I think of her as reading so much of the time while doing something else. I remember her reading a magazine while taking the part of the Wolf in a game of “Little Red Riding Hood” with my brother’s two daughters. She’d just look up at the right time, long enough to answer — in character — “The better to eat you with, my dear,” and go back to her place in the magazine article.</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4273" name="Rectangle 1"/>
          <p:cNvSpPr>
            <a:spLocks noChangeArrowheads="1"/>
          </p:cNvSpPr>
          <p:nvPr/>
        </p:nvSpPr>
        <p:spPr bwMode="auto">
          <a:xfrm>
            <a:off x="371474" y="4200437"/>
            <a:ext cx="10325327" cy="120032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What do the underlined words “this feeling” refer to in the last paragraph?</a:t>
            </a: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Desire to read.					B. Love for Mrs. Calloway.</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Interest in games.				D. Fear of the library rules.</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5675946" y="944046"/>
            <a:ext cx="3262432" cy="400110"/>
          </a:xfrm>
          <a:prstGeom prst="rect">
            <a:avLst/>
          </a:prstGeom>
          <a:solidFill>
            <a:srgbClr val="E9FA06"/>
          </a:solidFill>
        </p:spPr>
        <p:txBody>
          <a:bodyPr wrap="none">
            <a:spAutoFit/>
          </a:bodyPr>
          <a:lstStyle/>
          <a:p>
            <a:r>
              <a:rPr lang="zh-CN" altLang="zh-CN" sz="2000" b="1" dirty="0" smtClean="0"/>
              <a:t>作者那时候如饥似渴地阅读</a:t>
            </a:r>
            <a:endParaRPr lang="zh-CN" altLang="en-US" sz="2000" dirty="0"/>
          </a:p>
        </p:txBody>
      </p:sp>
      <p:sp>
        <p:nvSpPr>
          <p:cNvPr id="6" name="矩形 5"/>
          <p:cNvSpPr/>
          <p:nvPr/>
        </p:nvSpPr>
        <p:spPr>
          <a:xfrm>
            <a:off x="2578910" y="1815583"/>
            <a:ext cx="2492990" cy="400110"/>
          </a:xfrm>
          <a:prstGeom prst="rect">
            <a:avLst/>
          </a:prstGeom>
          <a:solidFill>
            <a:srgbClr val="E9FA06"/>
          </a:solidFill>
        </p:spPr>
        <p:txBody>
          <a:bodyPr wrap="none">
            <a:spAutoFit/>
          </a:bodyPr>
          <a:lstStyle/>
          <a:p>
            <a:r>
              <a:rPr lang="zh-CN" altLang="zh-CN" sz="2000" b="1" dirty="0" smtClean="0"/>
              <a:t>母亲也很渴望阅读。</a:t>
            </a:r>
            <a:endParaRPr lang="zh-CN" altLang="en-US" sz="2000" dirty="0"/>
          </a:p>
        </p:txBody>
      </p:sp>
      <p:sp>
        <p:nvSpPr>
          <p:cNvPr id="7" name="矩形 6"/>
          <p:cNvSpPr>
            <a:spLocks noChangeArrowheads="1"/>
          </p:cNvSpPr>
          <p:nvPr/>
        </p:nvSpPr>
        <p:spPr bwMode="auto">
          <a:xfrm>
            <a:off x="564106" y="4513236"/>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sp>
        <p:nvSpPr>
          <p:cNvPr id="54274" name="Rectangle 2"/>
          <p:cNvSpPr>
            <a:spLocks noChangeArrowheads="1"/>
          </p:cNvSpPr>
          <p:nvPr/>
        </p:nvSpPr>
        <p:spPr bwMode="auto">
          <a:xfrm>
            <a:off x="357188" y="5443359"/>
            <a:ext cx="9454511" cy="1200329"/>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Where is the text probably from?</a:t>
            </a: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 A guidebook.					B. An autobiography.</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C. A news report.					D. A book review.</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a:spLocks noChangeArrowheads="1"/>
          </p:cNvSpPr>
          <p:nvPr/>
        </p:nvSpPr>
        <p:spPr bwMode="auto">
          <a:xfrm>
            <a:off x="6660107" y="5637186"/>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sp>
        <p:nvSpPr>
          <p:cNvPr id="10" name="矩形 9"/>
          <p:cNvSpPr/>
          <p:nvPr/>
        </p:nvSpPr>
        <p:spPr>
          <a:xfrm>
            <a:off x="5274782" y="5516047"/>
            <a:ext cx="3518912" cy="400110"/>
          </a:xfrm>
          <a:prstGeom prst="rect">
            <a:avLst/>
          </a:prstGeom>
          <a:solidFill>
            <a:srgbClr val="EBC215"/>
          </a:solidFill>
        </p:spPr>
        <p:txBody>
          <a:bodyPr wrap="none">
            <a:spAutoFit/>
          </a:bodyPr>
          <a:lstStyle/>
          <a:p>
            <a:r>
              <a:rPr lang="zh-CN" altLang="zh-CN" sz="2000" b="1" dirty="0" smtClean="0"/>
              <a:t>回忆自己童年时代的阅读经历</a:t>
            </a:r>
            <a:endParaRPr lang="zh-CN" altLang="en-US" sz="2000" dirty="0"/>
          </a:p>
        </p:txBody>
      </p:sp>
      <p:sp>
        <p:nvSpPr>
          <p:cNvPr id="11" name="矩形 10"/>
          <p:cNvSpPr/>
          <p:nvPr/>
        </p:nvSpPr>
        <p:spPr>
          <a:xfrm>
            <a:off x="1132842" y="200025"/>
            <a:ext cx="14109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篇</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10054" y="396250"/>
            <a:ext cx="8224684" cy="3416320"/>
          </a:xfrm>
          <a:prstGeom prst="rect">
            <a:avLst/>
          </a:prstGeom>
          <a:noFill/>
          <a:ln w="28575">
            <a:solidFill>
              <a:srgbClr val="386D52"/>
            </a:solid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 addition to saving money, cheese brine could also be a more eco-friendly option. Many people suspect that all the rock salt used every winter is harming the environment.</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408305" algn="l" defTabSz="914400" rtl="0" eaLnBrk="0" fontAlgn="base" latinLnBrk="0" hangingPunct="0">
              <a:lnSpc>
                <a:spcPct val="100000"/>
              </a:lnSpc>
              <a:spcBef>
                <a:spcPct val="0"/>
              </a:spcBef>
              <a:spcAft>
                <a:spcPct val="0"/>
              </a:spcAft>
              <a:buClrTx/>
              <a:buSzTx/>
              <a:buFontTx/>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408305"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chemical washes off roads and goes into the ground. There it can pollute drinking water, harm plants, and eat away soil. By spreading cheese brine on streets before adding a layer of rock salt, Milwaukee may be able to cut its rock salt use by 30 percent.</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298" name="Rectangle 2"/>
          <p:cNvSpPr>
            <a:spLocks noChangeArrowheads="1"/>
          </p:cNvSpPr>
          <p:nvPr/>
        </p:nvSpPr>
        <p:spPr bwMode="auto">
          <a:xfrm>
            <a:off x="2371725" y="4143286"/>
            <a:ext cx="9548812"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What is a benefit of using cheese brine on roads?</a:t>
            </a: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Improving air quality.		B. Increasing sales of rock salt.</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Reducing water pollution.	D. Saving the cheese industry.</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a:spLocks noChangeArrowheads="1"/>
          </p:cNvSpPr>
          <p:nvPr/>
        </p:nvSpPr>
        <p:spPr bwMode="auto">
          <a:xfrm>
            <a:off x="2492918" y="4827561"/>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cxnSp>
        <p:nvCxnSpPr>
          <p:cNvPr id="5" name="直接连接符 4"/>
          <p:cNvCxnSpPr>
            <a:cxnSpLocks noChangeShapeType="1"/>
          </p:cNvCxnSpPr>
          <p:nvPr/>
        </p:nvCxnSpPr>
        <p:spPr bwMode="auto">
          <a:xfrm>
            <a:off x="7229475" y="842963"/>
            <a:ext cx="3543300" cy="0"/>
          </a:xfrm>
          <a:prstGeom prst="line">
            <a:avLst/>
          </a:prstGeom>
          <a:noFill/>
          <a:ln w="38100" algn="ctr">
            <a:solidFill>
              <a:srgbClr val="FF0000"/>
            </a:solidFill>
            <a:round/>
          </a:ln>
        </p:spPr>
      </p:cxnSp>
      <p:cxnSp>
        <p:nvCxnSpPr>
          <p:cNvPr id="7" name="直接连接符 6"/>
          <p:cNvCxnSpPr>
            <a:cxnSpLocks noChangeShapeType="1"/>
          </p:cNvCxnSpPr>
          <p:nvPr/>
        </p:nvCxnSpPr>
        <p:spPr bwMode="auto">
          <a:xfrm>
            <a:off x="3114675" y="1185863"/>
            <a:ext cx="3200400" cy="0"/>
          </a:xfrm>
          <a:prstGeom prst="line">
            <a:avLst/>
          </a:prstGeom>
          <a:noFill/>
          <a:ln w="38100" algn="ctr">
            <a:solidFill>
              <a:srgbClr val="FF0000"/>
            </a:solidFill>
            <a:round/>
          </a:ln>
        </p:spPr>
      </p:cxnSp>
      <p:cxnSp>
        <p:nvCxnSpPr>
          <p:cNvPr id="9" name="直接连接符 8"/>
          <p:cNvCxnSpPr>
            <a:cxnSpLocks noChangeShapeType="1"/>
          </p:cNvCxnSpPr>
          <p:nvPr/>
        </p:nvCxnSpPr>
        <p:spPr bwMode="auto">
          <a:xfrm>
            <a:off x="3929063" y="2643188"/>
            <a:ext cx="3614737" cy="14287"/>
          </a:xfrm>
          <a:prstGeom prst="line">
            <a:avLst/>
          </a:prstGeom>
          <a:noFill/>
          <a:ln w="38100" algn="ctr">
            <a:solidFill>
              <a:srgbClr val="FF0000"/>
            </a:solidFill>
            <a:round/>
          </a:ln>
        </p:spPr>
      </p:cxnSp>
      <p:sp>
        <p:nvSpPr>
          <p:cNvPr id="11" name="矩形 10"/>
          <p:cNvSpPr/>
          <p:nvPr/>
        </p:nvSpPr>
        <p:spPr>
          <a:xfrm>
            <a:off x="1356913" y="342901"/>
            <a:ext cx="13628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篇</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147858" y="321815"/>
            <a:ext cx="8282142" cy="3693319"/>
          </a:xfrm>
          <a:prstGeom prst="rect">
            <a:avLst/>
          </a:prstGeom>
          <a:noFill/>
          <a:ln w="28575">
            <a:solidFill>
              <a:srgbClr val="386D52"/>
            </a:solid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Wisconsin, also called “America’s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Dairyland</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is famous for its cheese. The state produced 2.8 billion pounds of cheese last year! As a result, there was a lot of leftover cheese brine. Disposing of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处置</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the brine can be expensive. So what should cheese makers do with the waste?</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408305" algn="l" defTabSz="914400" rtl="0" eaLnBrk="1" fontAlgn="base" latinLnBrk="0" hangingPunct="1">
              <a:lnSpc>
                <a:spcPct val="100000"/>
              </a:lnSpc>
              <a:spcBef>
                <a:spcPct val="0"/>
              </a:spcBef>
              <a:spcAft>
                <a:spcPct val="0"/>
              </a:spcAft>
              <a:buClrTx/>
              <a:buSzTx/>
              <a:buFontTx/>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indent="408305" fontAlgn="base">
              <a:spcBef>
                <a:spcPct val="0"/>
              </a:spcBef>
              <a:spcAft>
                <a:spcPct val="0"/>
              </a:spcAft>
            </a:pPr>
            <a:r>
              <a:rPr lang="en-US" altLang="zh-CN" sz="2400" b="1" dirty="0" smtClean="0">
                <a:latin typeface="Times New Roman" panose="02020603050405020304" pitchFamily="18" charset="0"/>
                <a:cs typeface="Times New Roman" panose="02020603050405020304" pitchFamily="18" charset="0"/>
              </a:rPr>
              <a:t>In addition to saving money, cheese brine could also be a more eco-friendly option. Many people suspect that all the rock salt used every winter is harming the environment.</a:t>
            </a:r>
            <a:endParaRPr lang="zh-CN" altLang="zh-CN" sz="2400" dirty="0" smtClean="0">
              <a:latin typeface="Times New Roman" panose="02020603050405020304" pitchFamily="18" charset="0"/>
              <a:cs typeface="Times New Roman" panose="02020603050405020304" pitchFamily="18" charset="0"/>
            </a:endParaRPr>
          </a:p>
          <a:p>
            <a:pPr marL="0" marR="0" lvl="0" indent="408305" algn="l" defTabSz="914400" rtl="0" eaLnBrk="1" fontAlgn="base" latinLnBrk="0" hangingPunct="1">
              <a:lnSpc>
                <a:spcPct val="100000"/>
              </a:lnSpc>
              <a:spcBef>
                <a:spcPct val="0"/>
              </a:spcBef>
              <a:spcAft>
                <a:spcPct val="0"/>
              </a:spcAft>
              <a:buClrTx/>
              <a:buSzTx/>
              <a:buFontTx/>
              <a:buNone/>
            </a:pP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7346" name="Rectangle 2"/>
          <p:cNvSpPr>
            <a:spLocks noChangeArrowheads="1"/>
          </p:cNvSpPr>
          <p:nvPr/>
        </p:nvSpPr>
        <p:spPr bwMode="auto">
          <a:xfrm>
            <a:off x="2419658" y="4232999"/>
            <a:ext cx="9445856" cy="193899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Milwaukee’s new way to de-ice streets may be an example of ______.</a:t>
            </a: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barking up the wrong tree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putting the cart before the horse</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robbing Peter to pay Paul	</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killing two birds with one stone</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24"/>
          <p:cNvSpPr txBox="1">
            <a:spLocks noChangeArrowheads="1"/>
          </p:cNvSpPr>
          <p:nvPr/>
        </p:nvSpPr>
        <p:spPr bwMode="auto">
          <a:xfrm>
            <a:off x="4455347" y="1168685"/>
            <a:ext cx="6988941"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5" name="文本框 24"/>
          <p:cNvSpPr txBox="1">
            <a:spLocks noChangeArrowheads="1"/>
          </p:cNvSpPr>
          <p:nvPr/>
        </p:nvSpPr>
        <p:spPr bwMode="auto">
          <a:xfrm>
            <a:off x="3593334" y="2621248"/>
            <a:ext cx="7408041"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6" name="文本框 24"/>
          <p:cNvSpPr txBox="1">
            <a:spLocks noChangeArrowheads="1"/>
          </p:cNvSpPr>
          <p:nvPr/>
        </p:nvSpPr>
        <p:spPr bwMode="auto">
          <a:xfrm>
            <a:off x="3107560" y="2964148"/>
            <a:ext cx="3493265"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7" name="矩形 6"/>
          <p:cNvSpPr/>
          <p:nvPr/>
        </p:nvSpPr>
        <p:spPr>
          <a:xfrm>
            <a:off x="7290325" y="5816084"/>
            <a:ext cx="4126451" cy="369332"/>
          </a:xfrm>
          <a:prstGeom prst="rect">
            <a:avLst/>
          </a:prstGeom>
          <a:solidFill>
            <a:srgbClr val="EBC215"/>
          </a:solidFill>
        </p:spPr>
        <p:txBody>
          <a:bodyPr wrap="none">
            <a:spAutoFit/>
          </a:bodyPr>
          <a:lstStyle/>
          <a:p>
            <a:r>
              <a:rPr lang="en-US" altLang="zh-CN" b="1" dirty="0" smtClean="0"/>
              <a:t>[</a:t>
            </a:r>
            <a:r>
              <a:rPr lang="zh-CN" altLang="zh-CN" b="1" dirty="0" smtClean="0"/>
              <a:t>习语</a:t>
            </a:r>
            <a:r>
              <a:rPr lang="en-US" altLang="zh-CN" b="1" dirty="0" smtClean="0"/>
              <a:t>] </a:t>
            </a:r>
            <a:r>
              <a:rPr lang="zh-CN" altLang="zh-CN" b="1" dirty="0" smtClean="0"/>
              <a:t>一石二鸟，一箭双雕，一举两得</a:t>
            </a:r>
            <a:endParaRPr lang="zh-CN" altLang="en-US" dirty="0"/>
          </a:p>
        </p:txBody>
      </p:sp>
      <p:sp>
        <p:nvSpPr>
          <p:cNvPr id="8" name="矩形 7"/>
          <p:cNvSpPr>
            <a:spLocks noChangeArrowheads="1"/>
          </p:cNvSpPr>
          <p:nvPr/>
        </p:nvSpPr>
        <p:spPr bwMode="auto">
          <a:xfrm>
            <a:off x="2592930" y="5584798"/>
            <a:ext cx="646113" cy="646113"/>
          </a:xfrm>
          <a:prstGeom prst="rect">
            <a:avLst/>
          </a:prstGeom>
          <a:noFill/>
          <a:ln w="9525">
            <a:noFill/>
            <a:miter lim="800000"/>
          </a:ln>
        </p:spPr>
        <p:txBody>
          <a:bodyPr wrap="none">
            <a:spAutoFit/>
          </a:bodyPr>
          <a:lstStyle/>
          <a:p>
            <a:r>
              <a:rPr lang="zh-CN" altLang="en-US" sz="3600" dirty="0" smtClean="0">
                <a:solidFill>
                  <a:srgbClr val="FF0000"/>
                </a:solidFill>
              </a:rPr>
              <a:t>✔</a:t>
            </a:r>
            <a:endParaRPr lang="zh-CN" altLang="en-US" sz="3600" dirty="0">
              <a:solidFill>
                <a:srgbClr val="FF0000"/>
              </a:solidFill>
            </a:endParaRPr>
          </a:p>
        </p:txBody>
      </p:sp>
      <p:sp>
        <p:nvSpPr>
          <p:cNvPr id="9" name="矩形 8"/>
          <p:cNvSpPr/>
          <p:nvPr/>
        </p:nvSpPr>
        <p:spPr>
          <a:xfrm>
            <a:off x="6762803" y="5387459"/>
            <a:ext cx="3895618" cy="369332"/>
          </a:xfrm>
          <a:prstGeom prst="rect">
            <a:avLst/>
          </a:prstGeom>
          <a:solidFill>
            <a:srgbClr val="EBC215"/>
          </a:solidFill>
        </p:spPr>
        <p:txBody>
          <a:bodyPr wrap="none">
            <a:spAutoFit/>
          </a:bodyPr>
          <a:lstStyle/>
          <a:p>
            <a:r>
              <a:rPr lang="en-US" altLang="zh-CN" b="1" dirty="0" smtClean="0"/>
              <a:t>[</a:t>
            </a:r>
            <a:r>
              <a:rPr lang="zh-CN" altLang="zh-CN" b="1" dirty="0" smtClean="0"/>
              <a:t>习语</a:t>
            </a:r>
            <a:r>
              <a:rPr lang="en-US" altLang="zh-CN" b="1" dirty="0" smtClean="0"/>
              <a:t>] </a:t>
            </a:r>
            <a:r>
              <a:rPr lang="zh-CN" altLang="zh-CN" b="1" dirty="0" smtClean="0"/>
              <a:t>借新债还旧账，拆东墙补西墙</a:t>
            </a:r>
            <a:endParaRPr lang="zh-CN" altLang="en-US" dirty="0"/>
          </a:p>
        </p:txBody>
      </p:sp>
      <p:sp>
        <p:nvSpPr>
          <p:cNvPr id="10" name="矩形 9"/>
          <p:cNvSpPr/>
          <p:nvPr/>
        </p:nvSpPr>
        <p:spPr>
          <a:xfrm>
            <a:off x="7444362" y="4973121"/>
            <a:ext cx="1818126" cy="369332"/>
          </a:xfrm>
          <a:prstGeom prst="rect">
            <a:avLst/>
          </a:prstGeom>
          <a:solidFill>
            <a:srgbClr val="EBC215"/>
          </a:solidFill>
        </p:spPr>
        <p:txBody>
          <a:bodyPr wrap="none">
            <a:spAutoFit/>
          </a:bodyPr>
          <a:lstStyle/>
          <a:p>
            <a:r>
              <a:rPr lang="en-US" altLang="zh-CN" b="1" dirty="0" smtClean="0"/>
              <a:t>[</a:t>
            </a:r>
            <a:r>
              <a:rPr lang="zh-CN" altLang="zh-CN" b="1" dirty="0" smtClean="0"/>
              <a:t>习语</a:t>
            </a:r>
            <a:r>
              <a:rPr lang="en-US" altLang="zh-CN" b="1" dirty="0" smtClean="0"/>
              <a:t>] </a:t>
            </a:r>
            <a:r>
              <a:rPr lang="zh-CN" altLang="zh-CN" b="1" dirty="0" smtClean="0"/>
              <a:t>本末倒置</a:t>
            </a:r>
            <a:endParaRPr lang="zh-CN" altLang="en-US" dirty="0"/>
          </a:p>
        </p:txBody>
      </p:sp>
      <p:sp>
        <p:nvSpPr>
          <p:cNvPr id="11" name="矩形 10"/>
          <p:cNvSpPr/>
          <p:nvPr/>
        </p:nvSpPr>
        <p:spPr>
          <a:xfrm>
            <a:off x="6909026" y="4673084"/>
            <a:ext cx="3203121" cy="369332"/>
          </a:xfrm>
          <a:prstGeom prst="rect">
            <a:avLst/>
          </a:prstGeom>
          <a:solidFill>
            <a:srgbClr val="EBC215"/>
          </a:solidFill>
        </p:spPr>
        <p:txBody>
          <a:bodyPr wrap="none">
            <a:spAutoFit/>
          </a:bodyPr>
          <a:lstStyle/>
          <a:p>
            <a:r>
              <a:rPr lang="en-US" altLang="zh-CN" b="1" dirty="0" smtClean="0"/>
              <a:t>[</a:t>
            </a:r>
            <a:r>
              <a:rPr lang="zh-CN" altLang="zh-CN" b="1" dirty="0" smtClean="0"/>
              <a:t>习语</a:t>
            </a:r>
            <a:r>
              <a:rPr lang="en-US" altLang="zh-CN" b="1" dirty="0" smtClean="0"/>
              <a:t>] </a:t>
            </a:r>
            <a:r>
              <a:rPr lang="zh-CN" altLang="zh-CN" b="1" dirty="0" smtClean="0"/>
              <a:t>把方法搞错，走错路线</a:t>
            </a:r>
            <a:endParaRPr lang="zh-CN" altLang="en-US" dirty="0"/>
          </a:p>
        </p:txBody>
      </p:sp>
      <p:sp>
        <p:nvSpPr>
          <p:cNvPr id="12" name="矩形 11"/>
          <p:cNvSpPr/>
          <p:nvPr/>
        </p:nvSpPr>
        <p:spPr>
          <a:xfrm>
            <a:off x="1571225" y="500064"/>
            <a:ext cx="13628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篇</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51894" y="0"/>
            <a:ext cx="9704132" cy="3785652"/>
          </a:xfrm>
          <a:prstGeom prst="rect">
            <a:avLst/>
          </a:prstGeom>
          <a:noFill/>
          <a:ln w="28575">
            <a:solidFill>
              <a:srgbClr val="386D52"/>
            </a:solid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 key skill set for success is persistence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毅力</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 characteristic that researchers say is heavily influenced by fathers. Researchers from Brigham Young University discovered that fathers are in a unique position to help their adolescent children learn persistence.</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indent="408305" fontAlgn="base">
              <a:spcBef>
                <a:spcPct val="0"/>
              </a:spcBef>
              <a:spcAft>
                <a:spcPct val="0"/>
              </a:spcAft>
            </a:pPr>
            <a:r>
              <a:rPr lang="en-US" altLang="zh-CN" sz="2400" b="1" dirty="0" smtClean="0">
                <a:latin typeface="Times New Roman" panose="02020603050405020304" pitchFamily="18" charset="0"/>
                <a:cs typeface="Times New Roman" panose="02020603050405020304" pitchFamily="18" charset="0"/>
              </a:rPr>
              <a:t>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 children are given an appropriate level of autonomy (</a:t>
            </a:r>
            <a:r>
              <a:rPr lang="zh-CN" altLang="zh-CN" b="1" dirty="0" smtClean="0">
                <a:latin typeface="Times New Roman" panose="02020603050405020304" pitchFamily="18" charset="0"/>
                <a:cs typeface="Times New Roman" panose="02020603050405020304" pitchFamily="18" charset="0"/>
              </a:rPr>
              <a:t>自主权</a:t>
            </a:r>
            <a:r>
              <a:rPr lang="en-US" altLang="zh-CN"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p:txBody>
      </p:sp>
      <p:sp>
        <p:nvSpPr>
          <p:cNvPr id="56322" name="Rectangle 2"/>
          <p:cNvSpPr>
            <a:spLocks noChangeArrowheads="1"/>
          </p:cNvSpPr>
          <p:nvPr/>
        </p:nvSpPr>
        <p:spPr bwMode="auto">
          <a:xfrm>
            <a:off x="322622" y="3790734"/>
            <a:ext cx="9494907" cy="34163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9880" algn="l" defTabSz="914400" rtl="0" eaLnBrk="1" fontAlgn="base" latinLnBrk="0" hangingPunct="1">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What is special about the BYU professors’ study?</a:t>
            </a: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It centered on fathers’ role in parenting.</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It was based on a number of large families.</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It analyzed different kinds of parenting styles.</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It aimed to improve kids’ achievement in school.</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What would an authoritative father do when raising his children? </a:t>
            </a:r>
            <a:endPar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309880" eaLnBrk="0" fontAlgn="base" hangingPunct="0">
              <a:spcBef>
                <a:spcPct val="0"/>
              </a:spcBef>
              <a:spcAft>
                <a:spcPct val="0"/>
              </a:spcAft>
              <a:tabLst>
                <a:tab pos="2667000" algn="l"/>
              </a:tabLs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 Ignore their demands.		B. Make decisions for them.</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lvl="0" indent="309880" eaLnBrk="0" fontAlgn="base" hangingPunct="0">
              <a:spcBef>
                <a:spcPct val="0"/>
              </a:spcBef>
              <a:spcAft>
                <a:spcPct val="0"/>
              </a:spcAft>
              <a:tabLst>
                <a:tab pos="2667000" algn="l"/>
              </a:tabLst>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C. Control their behaviors.	D. Explain the rules to them.</a:t>
            </a:r>
            <a:endPar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309880" algn="l" defTabSz="914400" rtl="0" eaLnBrk="0" fontAlgn="base" latinLnBrk="0" hangingPunct="0">
              <a:lnSpc>
                <a:spcPct val="100000"/>
              </a:lnSpc>
              <a:spcBef>
                <a:spcPct val="0"/>
              </a:spcBef>
              <a:spcAft>
                <a:spcPct val="0"/>
              </a:spcAft>
              <a:buClrTx/>
              <a:buSzTx/>
              <a:buFontTx/>
              <a:buNone/>
              <a:tabLst>
                <a:tab pos="2667000" algn="l"/>
              </a:tabLst>
            </a:pPr>
            <a:endParaRPr kumimoji="0" lang="en-US" altLang="zh-CN" sz="24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 name="直接连接符 3"/>
          <p:cNvCxnSpPr>
            <a:cxnSpLocks noChangeShapeType="1"/>
          </p:cNvCxnSpPr>
          <p:nvPr/>
        </p:nvCxnSpPr>
        <p:spPr bwMode="auto">
          <a:xfrm>
            <a:off x="8601074" y="814389"/>
            <a:ext cx="2371726" cy="14286"/>
          </a:xfrm>
          <a:prstGeom prst="line">
            <a:avLst/>
          </a:prstGeom>
          <a:noFill/>
          <a:ln w="38100" algn="ctr">
            <a:solidFill>
              <a:srgbClr val="FF0000"/>
            </a:solidFill>
            <a:round/>
          </a:ln>
        </p:spPr>
      </p:cxnSp>
      <p:cxnSp>
        <p:nvCxnSpPr>
          <p:cNvPr id="8" name="直接连接符 7"/>
          <p:cNvCxnSpPr>
            <a:cxnSpLocks noChangeShapeType="1"/>
          </p:cNvCxnSpPr>
          <p:nvPr/>
        </p:nvCxnSpPr>
        <p:spPr bwMode="auto">
          <a:xfrm flipV="1">
            <a:off x="2328862" y="1185863"/>
            <a:ext cx="8486776" cy="14287"/>
          </a:xfrm>
          <a:prstGeom prst="line">
            <a:avLst/>
          </a:prstGeom>
          <a:noFill/>
          <a:ln w="38100" algn="ctr">
            <a:solidFill>
              <a:srgbClr val="FF0000"/>
            </a:solidFill>
            <a:round/>
          </a:ln>
        </p:spPr>
      </p:cxnSp>
      <p:cxnSp>
        <p:nvCxnSpPr>
          <p:cNvPr id="10" name="直接连接符 9"/>
          <p:cNvCxnSpPr>
            <a:cxnSpLocks noChangeShapeType="1"/>
          </p:cNvCxnSpPr>
          <p:nvPr/>
        </p:nvCxnSpPr>
        <p:spPr bwMode="auto">
          <a:xfrm flipV="1">
            <a:off x="2357437" y="1528763"/>
            <a:ext cx="7472363" cy="28575"/>
          </a:xfrm>
          <a:prstGeom prst="line">
            <a:avLst/>
          </a:prstGeom>
          <a:noFill/>
          <a:ln w="38100" algn="ctr">
            <a:solidFill>
              <a:srgbClr val="FF0000"/>
            </a:solidFill>
            <a:round/>
          </a:ln>
        </p:spPr>
      </p:cxnSp>
      <p:sp>
        <p:nvSpPr>
          <p:cNvPr id="12" name="矩形 11"/>
          <p:cNvSpPr>
            <a:spLocks noChangeArrowheads="1"/>
          </p:cNvSpPr>
          <p:nvPr/>
        </p:nvSpPr>
        <p:spPr bwMode="auto">
          <a:xfrm>
            <a:off x="578392" y="4098898"/>
            <a:ext cx="646113" cy="646113"/>
          </a:xfrm>
          <a:prstGeom prst="rect">
            <a:avLst/>
          </a:prstGeom>
          <a:noFill/>
          <a:ln w="9525">
            <a:noFill/>
            <a:miter lim="800000"/>
          </a:ln>
        </p:spPr>
        <p:txBody>
          <a:bodyPr wrap="none">
            <a:spAutoFit/>
          </a:bodyPr>
          <a:lstStyle/>
          <a:p>
            <a:r>
              <a:rPr lang="zh-CN" altLang="en-US" sz="3600" dirty="0" smtClean="0">
                <a:solidFill>
                  <a:srgbClr val="FF0000"/>
                </a:solidFill>
              </a:rPr>
              <a:t>✔</a:t>
            </a:r>
            <a:endParaRPr lang="zh-CN" altLang="en-US" sz="3600" dirty="0">
              <a:solidFill>
                <a:srgbClr val="FF0000"/>
              </a:solidFill>
            </a:endParaRPr>
          </a:p>
        </p:txBody>
      </p:sp>
      <p:sp>
        <p:nvSpPr>
          <p:cNvPr id="13" name="矩形 12"/>
          <p:cNvSpPr>
            <a:spLocks noChangeArrowheads="1"/>
          </p:cNvSpPr>
          <p:nvPr/>
        </p:nvSpPr>
        <p:spPr bwMode="auto">
          <a:xfrm>
            <a:off x="4793204" y="6211887"/>
            <a:ext cx="646113" cy="646113"/>
          </a:xfrm>
          <a:prstGeom prst="rect">
            <a:avLst/>
          </a:prstGeom>
          <a:noFill/>
          <a:ln w="9525">
            <a:noFill/>
            <a:miter lim="800000"/>
          </a:ln>
        </p:spPr>
        <p:txBody>
          <a:bodyPr wrap="none">
            <a:spAutoFit/>
          </a:bodyPr>
          <a:lstStyle/>
          <a:p>
            <a:r>
              <a:rPr lang="zh-CN" altLang="en-US" sz="3600" dirty="0" smtClean="0">
                <a:solidFill>
                  <a:srgbClr val="FF0000"/>
                </a:solidFill>
              </a:rPr>
              <a:t>✔</a:t>
            </a:r>
            <a:endParaRPr lang="zh-CN" altLang="en-US" sz="3600" dirty="0">
              <a:solidFill>
                <a:srgbClr val="FF0000"/>
              </a:solidFill>
            </a:endParaRPr>
          </a:p>
        </p:txBody>
      </p:sp>
      <p:sp>
        <p:nvSpPr>
          <p:cNvPr id="14" name="文本框 24"/>
          <p:cNvSpPr txBox="1">
            <a:spLocks noChangeArrowheads="1"/>
          </p:cNvSpPr>
          <p:nvPr/>
        </p:nvSpPr>
        <p:spPr bwMode="auto">
          <a:xfrm>
            <a:off x="2226497" y="3086101"/>
            <a:ext cx="9217791" cy="646331"/>
          </a:xfrm>
          <a:prstGeom prst="rect">
            <a:avLst/>
          </a:prstGeom>
          <a:solidFill>
            <a:srgbClr val="0000FF">
              <a:alpha val="30000"/>
            </a:srgbClr>
          </a:solidFill>
          <a:ln w="9525">
            <a:noFill/>
            <a:miter lim="800000"/>
          </a:ln>
        </p:spPr>
        <p:txBody>
          <a:bodyPr wrap="square">
            <a:spAutoFit/>
          </a:bodyPr>
          <a:lstStyle/>
          <a:p>
            <a:endParaRPr lang="en-US" altLang="zh-CN" dirty="0" smtClean="0"/>
          </a:p>
          <a:p>
            <a:endParaRPr lang="zh-CN" altLang="en-US" dirty="0"/>
          </a:p>
        </p:txBody>
      </p:sp>
      <p:sp>
        <p:nvSpPr>
          <p:cNvPr id="15" name="文本框 24"/>
          <p:cNvSpPr txBox="1">
            <a:spLocks noChangeArrowheads="1"/>
          </p:cNvSpPr>
          <p:nvPr/>
        </p:nvSpPr>
        <p:spPr bwMode="auto">
          <a:xfrm>
            <a:off x="8343899" y="2668872"/>
            <a:ext cx="3343275"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16" name="矩形 15"/>
          <p:cNvSpPr/>
          <p:nvPr/>
        </p:nvSpPr>
        <p:spPr>
          <a:xfrm>
            <a:off x="774331" y="271464"/>
            <a:ext cx="13564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篇</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84123" y="169376"/>
            <a:ext cx="7541668" cy="7232134"/>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84062" t="76287"/>
          <a:stretch>
            <a:fillRect/>
          </a:stretch>
        </p:blipFill>
        <p:spPr>
          <a:xfrm flipH="1" flipV="1">
            <a:off x="0" y="0"/>
            <a:ext cx="2917536" cy="2355724"/>
          </a:xfrm>
          <a:prstGeom prst="rect">
            <a:avLst/>
          </a:prstGeom>
        </p:spPr>
      </p:pic>
      <p:sp>
        <p:nvSpPr>
          <p:cNvPr id="14" name="圆角矩形 28"/>
          <p:cNvSpPr/>
          <p:nvPr/>
        </p:nvSpPr>
        <p:spPr>
          <a:xfrm>
            <a:off x="5199862" y="2841506"/>
            <a:ext cx="2392580" cy="82885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7200" b="1" dirty="0">
                <a:solidFill>
                  <a:srgbClr val="386D52"/>
                </a:solidFill>
                <a:latin typeface="Segoe Script" panose="030B0504020000000003" pitchFamily="34" charset="0"/>
                <a:cs typeface="+mn-ea"/>
                <a:sym typeface="+mn-lt"/>
              </a:rPr>
              <a:t>Thank you</a:t>
            </a:r>
            <a:r>
              <a:rPr lang="zh-CN" altLang="en-US" sz="7200" b="1" dirty="0">
                <a:solidFill>
                  <a:srgbClr val="386D52"/>
                </a:solidFill>
                <a:latin typeface="Segoe Script" panose="030B0504020000000003" pitchFamily="34" charset="0"/>
                <a:cs typeface="+mn-ea"/>
                <a:sym typeface="+mn-lt"/>
              </a:rPr>
              <a:t>！</a:t>
            </a:r>
            <a:endParaRPr lang="zh-CN" altLang="en-US" sz="7200" b="1" dirty="0">
              <a:solidFill>
                <a:srgbClr val="386D52"/>
              </a:solidFill>
              <a:latin typeface="Segoe Script" panose="030B0504020000000003" pitchFamily="34" charset="0"/>
              <a:cs typeface="+mn-ea"/>
              <a:sym typeface="+mn-lt"/>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84062" t="76287"/>
          <a:stretch>
            <a:fillRect/>
          </a:stretch>
        </p:blipFill>
        <p:spPr>
          <a:xfrm>
            <a:off x="8911492" y="4209199"/>
            <a:ext cx="3280508" cy="2648801"/>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89860" y="858986"/>
            <a:ext cx="8047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Segoe Print" panose="02000600000000000000" pitchFamily="2" charset="0"/>
              </a:rPr>
              <a:t>Who do you think is the real mother of the child?</a:t>
            </a:r>
            <a:endParaRPr lang="zh-CN" altLang="en-US" sz="2400" b="1" dirty="0">
              <a:latin typeface="Segoe Print" panose="02000600000000000000" pitchFamily="2" charset="0"/>
            </a:endParaRPr>
          </a:p>
        </p:txBody>
      </p:sp>
      <p:pic>
        <p:nvPicPr>
          <p:cNvPr id="3" name="Picture 28" descr="C:\Users\xhax\Desktop\O0UO[4I(@VCWEI%9O]GN$SL_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5466" y="1977838"/>
            <a:ext cx="73548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a:spLocks noChangeArrowheads="1"/>
          </p:cNvSpPr>
          <p:nvPr/>
        </p:nvSpPr>
        <p:spPr bwMode="auto">
          <a:xfrm>
            <a:off x="4765264" y="4404808"/>
            <a:ext cx="762000" cy="838200"/>
          </a:xfrm>
          <a:prstGeom prst="ellipse">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5" name="右箭头 4"/>
          <p:cNvSpPr/>
          <p:nvPr/>
        </p:nvSpPr>
        <p:spPr bwMode="auto">
          <a:xfrm>
            <a:off x="2370670" y="3682803"/>
            <a:ext cx="1001713" cy="687388"/>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eaLnBrk="0" hangingPunct="0">
              <a:defRPr/>
            </a:pPr>
            <a:endParaRPr lang="zh-CN" altLang="en-US">
              <a:solidFill>
                <a:schemeClr val="tx1"/>
              </a:solidFill>
            </a:endParaRPr>
          </a:p>
        </p:txBody>
      </p:sp>
      <p:sp>
        <p:nvSpPr>
          <p:cNvPr id="6" name="右箭头 5"/>
          <p:cNvSpPr/>
          <p:nvPr/>
        </p:nvSpPr>
        <p:spPr bwMode="auto">
          <a:xfrm rot="1479976">
            <a:off x="4862998" y="3161446"/>
            <a:ext cx="1001713" cy="687388"/>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eaLnBrk="0" hangingPunct="0">
              <a:defRPr/>
            </a:pPr>
            <a:endParaRPr lang="zh-CN" altLang="en-US">
              <a:solidFill>
                <a:schemeClr val="tx1"/>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26584" y="1684338"/>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20000"/>
              </a:spcBef>
              <a:spcAft>
                <a:spcPct val="0"/>
              </a:spcAft>
            </a:pPr>
            <a:r>
              <a:rPr lang="zh-CN" altLang="en-US" sz="2800" b="1" dirty="0">
                <a:solidFill>
                  <a:srgbClr val="000000"/>
                </a:solidFill>
                <a:latin typeface="Comic Sans MS" panose="030F0702030302020204" pitchFamily="66" charset="0"/>
              </a:rPr>
              <a:t>   In the mirror John Bell noticed that his hair was graying in the temples. As he picked up the morning paper, he realized that he could no longer see well at all without his glasses. Looking at the hands holding the paper he saw that they were wrinkled.</a:t>
            </a:r>
            <a:endParaRPr lang="zh-CN" altLang="en-US" sz="2800" b="1" dirty="0">
              <a:solidFill>
                <a:srgbClr val="000000"/>
              </a:solidFill>
              <a:latin typeface="Comic Sans MS" panose="030F0702030302020204" pitchFamily="66" charset="0"/>
            </a:endParaRPr>
          </a:p>
        </p:txBody>
      </p:sp>
      <p:sp>
        <p:nvSpPr>
          <p:cNvPr id="3" name="AutoShape 7"/>
          <p:cNvSpPr>
            <a:spLocks noChangeArrowheads="1"/>
          </p:cNvSpPr>
          <p:nvPr/>
        </p:nvSpPr>
        <p:spPr bwMode="auto">
          <a:xfrm flipV="1">
            <a:off x="3149602" y="4648200"/>
            <a:ext cx="7776633" cy="1720850"/>
          </a:xfrm>
          <a:prstGeom prst="wedgeRoundRectCallout">
            <a:avLst>
              <a:gd name="adj1" fmla="val -43750"/>
              <a:gd name="adj2" fmla="val 70000"/>
              <a:gd name="adj3" fmla="val 16667"/>
            </a:avLst>
          </a:prstGeom>
          <a:solidFill>
            <a:srgbClr val="5CB1FE"/>
          </a:solidFill>
          <a:ln w="9525">
            <a:solidFill>
              <a:srgbClr val="000000"/>
            </a:solidFill>
            <a:miter lim="800000"/>
          </a:ln>
        </p:spPr>
        <p:txBody>
          <a:bodyPr rot="10800000" wrap="none" anchor="ctr"/>
          <a:lstStyle/>
          <a:p>
            <a:pPr algn="ctr">
              <a:defRPr/>
            </a:pPr>
            <a:r>
              <a:rPr lang="zh-CN" altLang="zh-CN" sz="3600" b="1" i="1" kern="0" dirty="0">
                <a:solidFill>
                  <a:srgbClr val="FF5050"/>
                </a:solidFill>
                <a:ea typeface="宋体" panose="02010600030101010101" pitchFamily="2" charset="-122"/>
              </a:rPr>
              <a:t>John Bell is realizing </a:t>
            </a:r>
            <a:endParaRPr lang="zh-CN" altLang="zh-CN" sz="3600" b="1" i="1" kern="0" dirty="0">
              <a:solidFill>
                <a:srgbClr val="FF5050"/>
              </a:solidFill>
              <a:ea typeface="宋体" panose="02010600030101010101" pitchFamily="2" charset="-122"/>
            </a:endParaRPr>
          </a:p>
          <a:p>
            <a:pPr algn="ctr">
              <a:defRPr/>
            </a:pPr>
            <a:r>
              <a:rPr lang="zh-CN" altLang="zh-CN" sz="3600" b="1" i="1" kern="0" dirty="0">
                <a:solidFill>
                  <a:srgbClr val="FF5050"/>
                </a:solidFill>
                <a:ea typeface="宋体" panose="02010600030101010101" pitchFamily="2" charset="-122"/>
              </a:rPr>
              <a:t>that he is aging.</a:t>
            </a:r>
            <a:endParaRPr lang="zh-CN" altLang="zh-CN" sz="3600" b="1" i="1" kern="0" dirty="0">
              <a:solidFill>
                <a:srgbClr val="FF5050"/>
              </a:solidFill>
              <a:ea typeface="宋体" panose="02010600030101010101" pitchFamily="2" charset="-122"/>
            </a:endParaRPr>
          </a:p>
        </p:txBody>
      </p:sp>
      <p:sp>
        <p:nvSpPr>
          <p:cNvPr id="4" name="TextBox 1"/>
          <p:cNvSpPr txBox="1">
            <a:spLocks noChangeArrowheads="1"/>
          </p:cNvSpPr>
          <p:nvPr/>
        </p:nvSpPr>
        <p:spPr bwMode="auto">
          <a:xfrm>
            <a:off x="1035053" y="360363"/>
            <a:ext cx="1058756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en-US" altLang="zh-CN" sz="3200" b="1" dirty="0">
                <a:solidFill>
                  <a:srgbClr val="FF0000"/>
                </a:solidFill>
                <a:latin typeface="Segoe Print" panose="02000600000000000000" pitchFamily="2" charset="0"/>
              </a:rPr>
              <a:t>What is the author trying to tell us from the following information?</a:t>
            </a:r>
            <a:endParaRPr lang="zh-CN" altLang="en-US" sz="3200" b="1" dirty="0">
              <a:solidFill>
                <a:srgbClr val="FF0000"/>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65757" y="686922"/>
            <a:ext cx="7539244" cy="584775"/>
          </a:xfrm>
          <a:prstGeom prst="rect">
            <a:avLst/>
          </a:prstGeom>
        </p:spPr>
        <p:txBody>
          <a:bodyPr wrap="none">
            <a:spAutoFit/>
          </a:bodyPr>
          <a:lstStyle/>
          <a:p>
            <a:pPr algn="ctr"/>
            <a:r>
              <a:rPr lang="en-US" altLang="zh-CN" sz="3200" b="1" dirty="0">
                <a:latin typeface="Segoe Print" panose="02000600000000000000" pitchFamily="2" charset="0"/>
              </a:rPr>
              <a:t>Statistics on four types of questions</a:t>
            </a:r>
            <a:endParaRPr lang="en-US" altLang="zh-CN" sz="3200" b="1" dirty="0">
              <a:latin typeface="Segoe Print" panose="02000600000000000000" pitchFamily="2" charset="0"/>
            </a:endParaRPr>
          </a:p>
        </p:txBody>
      </p:sp>
      <p:graphicFrame>
        <p:nvGraphicFramePr>
          <p:cNvPr id="3" name="表格 2"/>
          <p:cNvGraphicFramePr>
            <a:graphicFrameLocks noGrp="1"/>
          </p:cNvGraphicFramePr>
          <p:nvPr/>
        </p:nvGraphicFramePr>
        <p:xfrm>
          <a:off x="3054389" y="2298532"/>
          <a:ext cx="7239000" cy="3626796"/>
        </p:xfrm>
        <a:graphic>
          <a:graphicData uri="http://schemas.openxmlformats.org/drawingml/2006/table">
            <a:tbl>
              <a:tblPr firstRow="1" bandRow="1">
                <a:tableStyleId>{21E4AEA4-8DFA-4A89-87EB-49C32662AFE0}</a:tableStyleId>
              </a:tblPr>
              <a:tblGrid>
                <a:gridCol w="1295400"/>
                <a:gridCol w="1524000"/>
                <a:gridCol w="1476693"/>
                <a:gridCol w="1418907"/>
                <a:gridCol w="1524000"/>
              </a:tblGrid>
              <a:tr h="457160">
                <a:tc>
                  <a:txBody>
                    <a:bodyPr/>
                    <a:lstStyle/>
                    <a:p>
                      <a:pPr algn="ctr"/>
                      <a:r>
                        <a:rPr lang="zh-CN" altLang="en-US" sz="2400" dirty="0">
                          <a:latin typeface="楷体" panose="02010609060101010101" pitchFamily="49" charset="-122"/>
                          <a:ea typeface="楷体" panose="02010609060101010101" pitchFamily="49" charset="-122"/>
                        </a:rPr>
                        <a:t>年份</a:t>
                      </a:r>
                      <a:endParaRPr lang="zh-CN" altLang="en-US" sz="2400" dirty="0">
                        <a:latin typeface="楷体" panose="02010609060101010101" pitchFamily="49" charset="-122"/>
                        <a:ea typeface="楷体" panose="02010609060101010101" pitchFamily="49" charset="-122"/>
                      </a:endParaRPr>
                    </a:p>
                  </a:txBody>
                  <a:tcPr marT="45702" marB="45702">
                    <a:solidFill>
                      <a:srgbClr val="00B853"/>
                    </a:solidFill>
                  </a:tcPr>
                </a:tc>
                <a:tc>
                  <a:txBody>
                    <a:bodyPr/>
                    <a:lstStyle/>
                    <a:p>
                      <a:r>
                        <a:rPr lang="zh-CN" altLang="en-US" sz="2400" b="1" dirty="0">
                          <a:latin typeface="楷体" panose="02010609060101010101" pitchFamily="49" charset="-122"/>
                          <a:ea typeface="楷体" panose="02010609060101010101" pitchFamily="49" charset="-122"/>
                        </a:rPr>
                        <a:t>主旨大意</a:t>
                      </a:r>
                      <a:endParaRPr lang="zh-CN" altLang="en-US" sz="2400" b="1" dirty="0">
                        <a:latin typeface="楷体" panose="02010609060101010101" pitchFamily="49" charset="-122"/>
                        <a:ea typeface="楷体" panose="02010609060101010101" pitchFamily="49" charset="-122"/>
                      </a:endParaRPr>
                    </a:p>
                  </a:txBody>
                  <a:tcPr marT="45702" marB="45702">
                    <a:solidFill>
                      <a:srgbClr val="00B853"/>
                    </a:solidFill>
                  </a:tcPr>
                </a:tc>
                <a:tc>
                  <a:txBody>
                    <a:bodyPr/>
                    <a:lstStyle/>
                    <a:p>
                      <a:r>
                        <a:rPr lang="zh-CN" altLang="en-US" sz="2400" b="1" dirty="0">
                          <a:latin typeface="楷体" panose="02010609060101010101" pitchFamily="49" charset="-122"/>
                          <a:ea typeface="楷体" panose="02010609060101010101" pitchFamily="49" charset="-122"/>
                        </a:rPr>
                        <a:t>细节理解</a:t>
                      </a:r>
                      <a:endParaRPr lang="zh-CN" altLang="en-US" sz="2400" b="1" dirty="0">
                        <a:latin typeface="楷体" panose="02010609060101010101" pitchFamily="49" charset="-122"/>
                        <a:ea typeface="楷体" panose="02010609060101010101" pitchFamily="49" charset="-122"/>
                      </a:endParaRPr>
                    </a:p>
                  </a:txBody>
                  <a:tcPr marT="45702" marB="45702">
                    <a:solidFill>
                      <a:srgbClr val="00B853"/>
                    </a:solidFill>
                  </a:tcPr>
                </a:tc>
                <a:tc>
                  <a:txBody>
                    <a:bodyPr/>
                    <a:lstStyle/>
                    <a:p>
                      <a:r>
                        <a:rPr lang="zh-CN" altLang="en-US" sz="2400" b="1" dirty="0">
                          <a:latin typeface="楷体" panose="02010609060101010101" pitchFamily="49" charset="-122"/>
                          <a:ea typeface="楷体" panose="02010609060101010101" pitchFamily="49" charset="-122"/>
                        </a:rPr>
                        <a:t>词义猜测</a:t>
                      </a:r>
                      <a:endParaRPr lang="zh-CN" altLang="en-US" sz="2400" b="1" dirty="0">
                        <a:latin typeface="楷体" panose="02010609060101010101" pitchFamily="49" charset="-122"/>
                        <a:ea typeface="楷体" panose="02010609060101010101" pitchFamily="49" charset="-122"/>
                      </a:endParaRPr>
                    </a:p>
                  </a:txBody>
                  <a:tcPr marT="45702" marB="45702">
                    <a:solidFill>
                      <a:srgbClr val="00B853"/>
                    </a:solidFill>
                  </a:tcPr>
                </a:tc>
                <a:tc>
                  <a:txBody>
                    <a:bodyPr/>
                    <a:lstStyle/>
                    <a:p>
                      <a:r>
                        <a:rPr lang="zh-CN" altLang="en-US" sz="2400" b="1" dirty="0">
                          <a:latin typeface="楷体" panose="02010609060101010101" pitchFamily="49" charset="-122"/>
                          <a:ea typeface="楷体" panose="02010609060101010101" pitchFamily="49" charset="-122"/>
                        </a:rPr>
                        <a:t>推理判断</a:t>
                      </a:r>
                      <a:endParaRPr lang="zh-CN" altLang="en-US" sz="2400" b="1" dirty="0">
                        <a:latin typeface="楷体" panose="02010609060101010101" pitchFamily="49" charset="-122"/>
                        <a:ea typeface="楷体" panose="02010609060101010101" pitchFamily="49" charset="-122"/>
                      </a:endParaRPr>
                    </a:p>
                  </a:txBody>
                  <a:tcPr marT="45702" marB="45702">
                    <a:solidFill>
                      <a:srgbClr val="00B853"/>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2016.10</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0</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6</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0</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4</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2017.06</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5</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2017.11</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2</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4</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2018.06</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2018.11</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3</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dirty="0">
                          <a:latin typeface="楷体" panose="02010609060101010101" pitchFamily="49" charset="-122"/>
                          <a:ea typeface="楷体" panose="02010609060101010101" pitchFamily="49" charset="-122"/>
                        </a:rPr>
                        <a:t>5</a:t>
                      </a:r>
                      <a:endParaRPr lang="zh-CN" altLang="en-US" sz="2000" dirty="0">
                        <a:latin typeface="楷体" panose="02010609060101010101" pitchFamily="49" charset="-122"/>
                        <a:ea typeface="楷体" panose="02010609060101010101" pitchFamily="49" charset="-122"/>
                      </a:endParaRPr>
                    </a:p>
                  </a:txBody>
                  <a:tcPr marT="45702" marB="45702">
                    <a:solidFill>
                      <a:srgbClr val="BFEDC3"/>
                    </a:solidFill>
                  </a:tcPr>
                </a:tc>
              </a:tr>
              <a:tr h="396200">
                <a:tc>
                  <a:txBody>
                    <a:bodyPr/>
                    <a:lstStyle/>
                    <a:p>
                      <a:pPr algn="ctr"/>
                      <a:r>
                        <a:rPr lang="en-US" altLang="zh-CN" sz="2000" dirty="0">
                          <a:latin typeface="楷体" panose="02010609060101010101" pitchFamily="49" charset="-122"/>
                          <a:ea typeface="楷体" panose="02010609060101010101" pitchFamily="49" charset="-122"/>
                        </a:rPr>
                        <a:t>2019.06</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2</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5</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1</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c>
                  <a:txBody>
                    <a:bodyPr/>
                    <a:lstStyle/>
                    <a:p>
                      <a:pPr algn="ctr"/>
                      <a:r>
                        <a:rPr lang="en-US" altLang="zh-CN" sz="2000" dirty="0">
                          <a:latin typeface="楷体" panose="02010609060101010101" pitchFamily="49" charset="-122"/>
                          <a:ea typeface="楷体" panose="02010609060101010101" pitchFamily="49" charset="-122"/>
                        </a:rPr>
                        <a:t>2</a:t>
                      </a:r>
                      <a:endParaRPr lang="zh-CN" altLang="en-US" sz="2000" dirty="0">
                        <a:latin typeface="楷体" panose="02010609060101010101" pitchFamily="49" charset="-122"/>
                        <a:ea typeface="楷体" panose="02010609060101010101" pitchFamily="49" charset="-122"/>
                      </a:endParaRPr>
                    </a:p>
                  </a:txBody>
                  <a:tcPr marT="45702" marB="45702">
                    <a:solidFill>
                      <a:srgbClr val="E1F7EE"/>
                    </a:solidFill>
                  </a:tcPr>
                </a:tc>
              </a:tr>
              <a:tr h="396200">
                <a:tc>
                  <a:txBody>
                    <a:bodyPr/>
                    <a:lstStyle/>
                    <a:p>
                      <a:pPr algn="ctr"/>
                      <a:r>
                        <a:rPr lang="en-US" altLang="zh-CN" sz="2000" b="0" dirty="0" smtClean="0">
                          <a:latin typeface="楷体" panose="02010609060101010101" pitchFamily="49" charset="-122"/>
                          <a:ea typeface="楷体" panose="02010609060101010101" pitchFamily="49" charset="-122"/>
                        </a:rPr>
                        <a:t>2020.01</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1</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2</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0</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7</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r>
              <a:tr h="396200">
                <a:tc>
                  <a:txBody>
                    <a:bodyPr/>
                    <a:lstStyle/>
                    <a:p>
                      <a:pPr algn="ctr"/>
                      <a:r>
                        <a:rPr lang="en-US" altLang="zh-CN" sz="2000" b="0" dirty="0">
                          <a:latin typeface="楷体" panose="02010609060101010101" pitchFamily="49" charset="-122"/>
                          <a:ea typeface="楷体" panose="02010609060101010101" pitchFamily="49" charset="-122"/>
                        </a:rPr>
                        <a:t>Total</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10</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28</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a:latin typeface="楷体" panose="02010609060101010101" pitchFamily="49" charset="-122"/>
                          <a:ea typeface="楷体" panose="02010609060101010101" pitchFamily="49" charset="-122"/>
                        </a:rPr>
                        <a:t>5</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c>
                  <a:txBody>
                    <a:bodyPr/>
                    <a:lstStyle/>
                    <a:p>
                      <a:pPr algn="ctr"/>
                      <a:r>
                        <a:rPr lang="en-US" altLang="zh-CN" sz="2000" b="0" dirty="0" smtClean="0">
                          <a:latin typeface="楷体" panose="02010609060101010101" pitchFamily="49" charset="-122"/>
                          <a:ea typeface="楷体" panose="02010609060101010101" pitchFamily="49" charset="-122"/>
                        </a:rPr>
                        <a:t>27</a:t>
                      </a:r>
                      <a:endParaRPr lang="zh-CN" altLang="en-US" sz="2000" b="0" dirty="0">
                        <a:latin typeface="楷体" panose="02010609060101010101" pitchFamily="49" charset="-122"/>
                        <a:ea typeface="楷体" panose="02010609060101010101" pitchFamily="49" charset="-122"/>
                      </a:endParaRPr>
                    </a:p>
                  </a:txBody>
                  <a:tcPr marT="45702" marB="45702">
                    <a:solidFill>
                      <a:srgbClr val="BFEDC3"/>
                    </a:solidFill>
                  </a:tcPr>
                </a:tc>
              </a:tr>
            </a:tbl>
          </a:graphicData>
        </a:graphic>
      </p:graphicFrame>
      <p:sp>
        <p:nvSpPr>
          <p:cNvPr id="4" name="椭圆 3"/>
          <p:cNvSpPr>
            <a:spLocks noChangeArrowheads="1"/>
          </p:cNvSpPr>
          <p:nvPr/>
        </p:nvSpPr>
        <p:spPr bwMode="auto">
          <a:xfrm>
            <a:off x="8696792" y="2741613"/>
            <a:ext cx="1647357" cy="3244850"/>
          </a:xfrm>
          <a:prstGeom prst="ellipse">
            <a:avLst/>
          </a:prstGeom>
          <a:noFill/>
          <a:ln w="44450" algn="ctr">
            <a:solidFill>
              <a:srgbClr val="FF0000"/>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cxnSp>
        <p:nvCxnSpPr>
          <p:cNvPr id="5" name="直接箭头连接符 4"/>
          <p:cNvCxnSpPr>
            <a:cxnSpLocks noChangeShapeType="1"/>
          </p:cNvCxnSpPr>
          <p:nvPr/>
        </p:nvCxnSpPr>
        <p:spPr bwMode="auto">
          <a:xfrm flipH="1" flipV="1">
            <a:off x="8737134" y="2008189"/>
            <a:ext cx="812800" cy="533400"/>
          </a:xfrm>
          <a:prstGeom prst="straightConnector1">
            <a:avLst/>
          </a:prstGeom>
          <a:noFill/>
          <a:ln w="25400" algn="ctr">
            <a:solidFill>
              <a:srgbClr val="FF0000"/>
            </a:solidFill>
            <a:round/>
            <a:tailEnd type="arrow" w="med" len="med"/>
          </a:ln>
          <a:extLst>
            <a:ext uri="{909E8E84-426E-40DD-AFC4-6F175D3DCCD1}">
              <a14:hiddenFill xmlns:a14="http://schemas.microsoft.com/office/drawing/2010/main">
                <a:noFill/>
              </a14:hiddenFill>
            </a:ext>
          </a:extLst>
        </p:spPr>
      </p:cxnSp>
      <p:sp>
        <p:nvSpPr>
          <p:cNvPr id="7" name="矩形 6"/>
          <p:cNvSpPr/>
          <p:nvPr/>
        </p:nvSpPr>
        <p:spPr>
          <a:xfrm>
            <a:off x="6915749" y="1243123"/>
            <a:ext cx="1816523" cy="994888"/>
          </a:xfrm>
          <a:prstGeom prst="rect">
            <a:avLst/>
          </a:prstGeom>
        </p:spPr>
        <p:txBody>
          <a:bodyPr wrap="none">
            <a:spAutoFit/>
          </a:bodyPr>
          <a:lstStyle/>
          <a:p>
            <a:pPr lvl="0"/>
            <a:r>
              <a:rPr lang="en-US" altLang="zh-CN" sz="5865" dirty="0" smtClean="0">
                <a:solidFill>
                  <a:srgbClr val="FF0000"/>
                </a:solidFill>
                <a:latin typeface="Impact" panose="020B0806030902050204" pitchFamily="34" charset="0"/>
                <a:ea typeface="微软雅黑" panose="020B0503020204020204" pitchFamily="34" charset="-122"/>
              </a:rPr>
              <a:t>38.6</a:t>
            </a:r>
            <a:r>
              <a:rPr lang="en-US" altLang="zh-CN" sz="3200" dirty="0" smtClean="0">
                <a:solidFill>
                  <a:srgbClr val="FF0000"/>
                </a:solidFill>
                <a:latin typeface="Impact" panose="020B0806030902050204" pitchFamily="34" charset="0"/>
                <a:ea typeface="微软雅黑" panose="020B0503020204020204" pitchFamily="34" charset="-122"/>
              </a:rPr>
              <a:t>%</a:t>
            </a:r>
            <a:endParaRPr lang="zh-CN" altLang="en-US" sz="5865" dirty="0">
              <a:solidFill>
                <a:srgbClr val="FF0000"/>
              </a:solidFill>
              <a:latin typeface="Impact" panose="020B0806030902050204" pitchFamily="34" charset="0"/>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920550" y="1393790"/>
            <a:ext cx="8642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200" dirty="0">
                <a:latin typeface="Comic Sans MS" panose="030F0702030302020204" pitchFamily="66" charset="0"/>
              </a:rPr>
              <a:t>Making inferences is ____________________ which is _____________________.</a:t>
            </a:r>
            <a:endParaRPr lang="zh-CN" altLang="en-US" sz="3200" dirty="0">
              <a:latin typeface="Comic Sans MS" panose="030F0702030302020204" pitchFamily="66" charset="0"/>
            </a:endParaRPr>
          </a:p>
        </p:txBody>
      </p:sp>
      <p:sp>
        <p:nvSpPr>
          <p:cNvPr id="4" name="TextBox 1"/>
          <p:cNvSpPr txBox="1">
            <a:spLocks noChangeArrowheads="1"/>
          </p:cNvSpPr>
          <p:nvPr/>
        </p:nvSpPr>
        <p:spPr bwMode="auto">
          <a:xfrm>
            <a:off x="2968400" y="3781855"/>
            <a:ext cx="1520825"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a:latin typeface="Times New Roman" panose="02020603050405020304" pitchFamily="18" charset="0"/>
                <a:cs typeface="Times New Roman" panose="02020603050405020304" pitchFamily="18" charset="0"/>
              </a:rPr>
              <a:t>a fact</a:t>
            </a:r>
            <a:endParaRPr lang="zh-CN" altLang="en-US" sz="2800" dirty="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2968400" y="4439322"/>
            <a:ext cx="3384550"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a:latin typeface="Times New Roman" panose="02020603050405020304" pitchFamily="18" charset="0"/>
                <a:cs typeface="Times New Roman" panose="02020603050405020304" pitchFamily="18" charset="0"/>
              </a:rPr>
              <a:t>a reasonable guess</a:t>
            </a:r>
            <a:endParaRPr lang="zh-CN" altLang="en-US" sz="2800" dirty="0">
              <a:latin typeface="Times New Roman" panose="02020603050405020304" pitchFamily="18" charset="0"/>
              <a:cs typeface="Times New Roman" panose="02020603050405020304" pitchFamily="18" charset="0"/>
            </a:endParaRPr>
          </a:p>
        </p:txBody>
      </p:sp>
      <p:sp>
        <p:nvSpPr>
          <p:cNvPr id="6" name="TextBox 13"/>
          <p:cNvSpPr txBox="1">
            <a:spLocks noChangeArrowheads="1"/>
          </p:cNvSpPr>
          <p:nvPr/>
        </p:nvSpPr>
        <p:spPr bwMode="auto">
          <a:xfrm>
            <a:off x="2968400" y="5118118"/>
            <a:ext cx="4648200"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a:latin typeface="Times New Roman" panose="02020603050405020304" pitchFamily="18" charset="0"/>
                <a:cs typeface="Times New Roman" panose="02020603050405020304" pitchFamily="18" charset="0"/>
              </a:rPr>
              <a:t>based on what the author says</a:t>
            </a:r>
            <a:endParaRPr lang="zh-CN" altLang="en-US" sz="28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968400" y="5810194"/>
            <a:ext cx="4984750" cy="5222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a:latin typeface="Times New Roman" panose="02020603050405020304" pitchFamily="18" charset="0"/>
                <a:cs typeface="Times New Roman" panose="02020603050405020304" pitchFamily="18" charset="0"/>
              </a:rPr>
              <a:t>based on your own experience</a:t>
            </a:r>
            <a:endParaRPr lang="zh-CN" altLang="en-US" sz="2800" dirty="0">
              <a:latin typeface="Times New Roman" panose="02020603050405020304" pitchFamily="18" charset="0"/>
              <a:cs typeface="Times New Roman" panose="02020603050405020304" pitchFamily="18" charset="0"/>
            </a:endParaRPr>
          </a:p>
        </p:txBody>
      </p:sp>
      <p:sp>
        <p:nvSpPr>
          <p:cNvPr id="8" name="圆角矩形 7"/>
          <p:cNvSpPr/>
          <p:nvPr/>
        </p:nvSpPr>
        <p:spPr>
          <a:xfrm>
            <a:off x="4067152" y="281265"/>
            <a:ext cx="3653292" cy="11528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600" b="1" dirty="0">
                <a:solidFill>
                  <a:srgbClr val="386D52"/>
                </a:solidFill>
                <a:latin typeface="Segoe Print" panose="02000600000000000000" pitchFamily="2" charset="0"/>
              </a:rPr>
              <a:t>What is making inferences</a:t>
            </a:r>
            <a:endParaRPr lang="zh-CN" altLang="en-US" sz="3600" b="1" dirty="0">
              <a:solidFill>
                <a:srgbClr val="386D52"/>
              </a:solidFill>
              <a:cs typeface="+mn-ea"/>
              <a:sym typeface="+mn-lt"/>
            </a:endParaRPr>
          </a:p>
        </p:txBody>
      </p:sp>
      <p:grpSp>
        <p:nvGrpSpPr>
          <p:cNvPr id="9" name="组合 18"/>
          <p:cNvGrpSpPr/>
          <p:nvPr/>
        </p:nvGrpSpPr>
        <p:grpSpPr>
          <a:xfrm>
            <a:off x="9143999" y="272955"/>
            <a:ext cx="2511187" cy="2526029"/>
            <a:chOff x="1188345" y="1289995"/>
            <a:chExt cx="5220476" cy="5258806"/>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8345" y="1328325"/>
              <a:ext cx="5220476" cy="5220476"/>
            </a:xfrm>
            <a:prstGeom prst="rect">
              <a:avLst/>
            </a:prstGeom>
          </p:spPr>
        </p:pic>
        <p:pic>
          <p:nvPicPr>
            <p:cNvPr id="11" name="图片 10"/>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02565" y="1289995"/>
              <a:ext cx="4606256" cy="4606256"/>
            </a:xfrm>
            <a:prstGeom prst="rect">
              <a:avLst/>
            </a:prstGeom>
          </p:spPr>
        </p:pic>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1" nodeType="clickEffect">
                                  <p:stCondLst>
                                    <p:cond delay="0"/>
                                  </p:stCondLst>
                                  <p:childTnLst>
                                    <p:animMotion origin="layout" path="M -1.0577E-6 -2.6087E-6 L 0.00899 -0.32238 " pathEditMode="relative" rAng="0" ptsTypes="AA">
                                      <p:cBhvr>
                                        <p:cTn id="23" dur="2000" fill="hold"/>
                                        <p:tgtEl>
                                          <p:spTgt spid="5"/>
                                        </p:tgtEl>
                                        <p:attrNameLst>
                                          <p:attrName>ppt_x</p:attrName>
                                          <p:attrName>ppt_y</p:attrName>
                                        </p:attrNameLst>
                                      </p:cBhvr>
                                      <p:rCtr x="400" y="-1610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1" nodeType="clickEffect">
                                  <p:stCondLst>
                                    <p:cond delay="0"/>
                                  </p:stCondLst>
                                  <p:childTnLst>
                                    <p:animMotion origin="layout" path="M -4.22561E-6 4.96762E-6 L 0.00782 -0.31615 " pathEditMode="relative" rAng="0" ptsTypes="AA">
                                      <p:cBhvr>
                                        <p:cTn id="27" dur="2000" fill="hold"/>
                                        <p:tgtEl>
                                          <p:spTgt spid="6"/>
                                        </p:tgtEl>
                                        <p:attrNameLst>
                                          <p:attrName>ppt_x</p:attrName>
                                          <p:attrName>ppt_y</p:attrName>
                                        </p:attrNameLst>
                                      </p:cBhvr>
                                      <p:rCtr x="400" y="-15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5"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9"/>
          <p:cNvSpPr txBox="1"/>
          <p:nvPr/>
        </p:nvSpPr>
        <p:spPr>
          <a:xfrm>
            <a:off x="3339772" y="868620"/>
            <a:ext cx="6227691" cy="558000"/>
          </a:xfrm>
          <a:prstGeom prst="chevron">
            <a:avLst/>
          </a:prstGeom>
          <a:noFill/>
          <a:ln>
            <a:noFill/>
          </a:ln>
        </p:spPr>
        <p:txBody>
          <a:bodyPr wrap="square" lIns="144000" tIns="0" rIns="0" bIns="0" rtlCol="0" anchor="ctr">
            <a:noAutofit/>
          </a:bodyPr>
          <a:lstStyle/>
          <a:p>
            <a:pPr algn="just"/>
            <a:r>
              <a:rPr lang="en-US" altLang="zh-CN" sz="3600" b="1" dirty="0">
                <a:solidFill>
                  <a:srgbClr val="386D52"/>
                </a:solidFill>
                <a:latin typeface="Segoe Print" panose="02000600000000000000" pitchFamily="2" charset="0"/>
                <a:cs typeface="+mn-ea"/>
                <a:sym typeface="+mn-lt"/>
              </a:rPr>
              <a:t>Making inferences in reading comprehension</a:t>
            </a:r>
            <a:endParaRPr lang="en-US" altLang="zh-CN" sz="3600" b="1" dirty="0">
              <a:solidFill>
                <a:srgbClr val="386D52"/>
              </a:solidFill>
              <a:latin typeface="Segoe Print" panose="02000600000000000000" pitchFamily="2" charset="0"/>
              <a:cs typeface="+mn-ea"/>
              <a:sym typeface="+mn-lt"/>
            </a:endParaRPr>
          </a:p>
        </p:txBody>
      </p:sp>
      <p:cxnSp>
        <p:nvCxnSpPr>
          <p:cNvPr id="20" name="直接连接符 19"/>
          <p:cNvCxnSpPr/>
          <p:nvPr/>
        </p:nvCxnSpPr>
        <p:spPr>
          <a:xfrm>
            <a:off x="2307416" y="29506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307416" y="36364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307416" y="43222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307416" y="5008013"/>
            <a:ext cx="8292404"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398294" y="2535787"/>
            <a:ext cx="8201526" cy="461665"/>
          </a:xfrm>
          <a:prstGeom prst="rect">
            <a:avLst/>
          </a:prstGeom>
        </p:spPr>
        <p:txBody>
          <a:bodyPr wrap="square">
            <a:spAutoFit/>
          </a:bodyPr>
          <a:lstStyle/>
          <a:p>
            <a:r>
              <a:rPr lang="en-US" altLang="zh-CN" sz="2400" b="1" dirty="0">
                <a:latin typeface="Segoe Print" panose="02000600000000000000" pitchFamily="2" charset="0"/>
                <a:ea typeface="HY헤드라인M"/>
                <a:cs typeface="HY헤드라인M"/>
              </a:rPr>
              <a:t>How to infer the implied meanings</a:t>
            </a:r>
            <a:endParaRPr lang="en-US" altLang="zh-CN" sz="2400" b="1" dirty="0">
              <a:latin typeface="Segoe Print" panose="02000600000000000000" pitchFamily="2" charset="0"/>
              <a:ea typeface="HY헤드라인M"/>
              <a:cs typeface="HY헤드라인M"/>
            </a:endParaRPr>
          </a:p>
        </p:txBody>
      </p:sp>
      <p:sp>
        <p:nvSpPr>
          <p:cNvPr id="31" name="TextBox 29"/>
          <p:cNvSpPr txBox="1"/>
          <p:nvPr/>
        </p:nvSpPr>
        <p:spPr>
          <a:xfrm>
            <a:off x="1395512" y="24565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01</a:t>
            </a:r>
            <a:endParaRPr lang="en-US" altLang="zh-CN" sz="2800" b="1" dirty="0">
              <a:solidFill>
                <a:schemeClr val="bg1"/>
              </a:solidFill>
              <a:cs typeface="+mn-ea"/>
              <a:sym typeface="+mn-lt"/>
            </a:endParaRPr>
          </a:p>
        </p:txBody>
      </p:sp>
      <p:sp>
        <p:nvSpPr>
          <p:cNvPr id="32" name="TextBox 29"/>
          <p:cNvSpPr txBox="1"/>
          <p:nvPr/>
        </p:nvSpPr>
        <p:spPr>
          <a:xfrm>
            <a:off x="1395512" y="31423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02</a:t>
            </a:r>
            <a:endParaRPr lang="en-US" altLang="zh-CN" sz="2800" b="1" dirty="0">
              <a:solidFill>
                <a:schemeClr val="bg1"/>
              </a:solidFill>
              <a:cs typeface="+mn-ea"/>
              <a:sym typeface="+mn-lt"/>
            </a:endParaRPr>
          </a:p>
        </p:txBody>
      </p:sp>
      <p:sp>
        <p:nvSpPr>
          <p:cNvPr id="33" name="TextBox 29"/>
          <p:cNvSpPr txBox="1"/>
          <p:nvPr/>
        </p:nvSpPr>
        <p:spPr>
          <a:xfrm>
            <a:off x="1395512" y="38281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03</a:t>
            </a:r>
            <a:endParaRPr lang="en-US" altLang="zh-CN" sz="2800" b="1" dirty="0">
              <a:solidFill>
                <a:schemeClr val="bg1"/>
              </a:solidFill>
              <a:cs typeface="+mn-ea"/>
              <a:sym typeface="+mn-lt"/>
            </a:endParaRPr>
          </a:p>
        </p:txBody>
      </p:sp>
      <p:sp>
        <p:nvSpPr>
          <p:cNvPr id="37" name="TextBox 29"/>
          <p:cNvSpPr txBox="1"/>
          <p:nvPr/>
        </p:nvSpPr>
        <p:spPr>
          <a:xfrm>
            <a:off x="1395512" y="4513914"/>
            <a:ext cx="770171" cy="494098"/>
          </a:xfrm>
          <a:prstGeom prst="chevron">
            <a:avLst>
              <a:gd name="adj" fmla="val 0"/>
            </a:avLst>
          </a:prstGeom>
          <a:solidFill>
            <a:srgbClr val="386D52"/>
          </a:solidFill>
          <a:ln>
            <a:noFill/>
          </a:ln>
        </p:spPr>
        <p:txBody>
          <a:bodyPr wrap="square" lIns="144000" tIns="0" rIns="0" bIns="0" rtlCol="0" anchor="ctr">
            <a:noAutofit/>
          </a:bodyPr>
          <a:lstStyle/>
          <a:p>
            <a:r>
              <a:rPr lang="en-US" altLang="zh-CN" sz="2800" b="1" dirty="0">
                <a:solidFill>
                  <a:schemeClr val="bg1"/>
                </a:solidFill>
                <a:cs typeface="+mn-ea"/>
                <a:sym typeface="+mn-lt"/>
              </a:rPr>
              <a:t> 04</a:t>
            </a:r>
            <a:endParaRPr lang="en-US" altLang="zh-CN" sz="2800" b="1" dirty="0">
              <a:solidFill>
                <a:schemeClr val="bg1"/>
              </a:solidFill>
              <a:cs typeface="+mn-ea"/>
              <a:sym typeface="+mn-lt"/>
            </a:endParaRPr>
          </a:p>
        </p:txBody>
      </p:sp>
      <p:sp>
        <p:nvSpPr>
          <p:cNvPr id="38" name="矩形 37"/>
          <p:cNvSpPr/>
          <p:nvPr/>
        </p:nvSpPr>
        <p:spPr>
          <a:xfrm>
            <a:off x="2307416" y="3925882"/>
            <a:ext cx="8201526" cy="461665"/>
          </a:xfrm>
          <a:prstGeom prst="rect">
            <a:avLst/>
          </a:prstGeom>
        </p:spPr>
        <p:txBody>
          <a:bodyPr wrap="square">
            <a:spAutoFit/>
          </a:bodyPr>
          <a:lstStyle/>
          <a:p>
            <a:r>
              <a:rPr lang="en-US" altLang="zh-CN" sz="2400" b="1" dirty="0">
                <a:latin typeface="Segoe Print" panose="02000600000000000000" pitchFamily="2" charset="0"/>
                <a:ea typeface="HY헤드라인M"/>
                <a:cs typeface="HY헤드라인M"/>
              </a:rPr>
              <a:t>How to infer the authors’ opinion and attitude</a:t>
            </a:r>
            <a:endParaRPr lang="en-US" altLang="zh-CN" sz="2400" b="1" dirty="0">
              <a:latin typeface="Segoe Print" panose="02000600000000000000" pitchFamily="2" charset="0"/>
              <a:ea typeface="HY헤드라인M"/>
              <a:cs typeface="HY헤드라인M"/>
            </a:endParaRPr>
          </a:p>
        </p:txBody>
      </p:sp>
      <p:sp>
        <p:nvSpPr>
          <p:cNvPr id="39" name="矩形 38"/>
          <p:cNvSpPr/>
          <p:nvPr/>
        </p:nvSpPr>
        <p:spPr>
          <a:xfrm>
            <a:off x="2398294" y="3181292"/>
            <a:ext cx="8201526" cy="461665"/>
          </a:xfrm>
          <a:prstGeom prst="rect">
            <a:avLst/>
          </a:prstGeom>
        </p:spPr>
        <p:txBody>
          <a:bodyPr wrap="square">
            <a:spAutoFit/>
          </a:bodyPr>
          <a:lstStyle/>
          <a:p>
            <a:r>
              <a:rPr lang="en-US" altLang="zh-CN" sz="2400" b="1" dirty="0">
                <a:latin typeface="Segoe Print" panose="02000600000000000000" pitchFamily="2" charset="0"/>
                <a:ea typeface="HY헤드라인M"/>
                <a:cs typeface="HY헤드라인M"/>
              </a:rPr>
              <a:t>How to infer the writing purpose</a:t>
            </a:r>
            <a:endParaRPr lang="en-US" altLang="zh-CN" sz="2400" b="1" dirty="0">
              <a:latin typeface="Segoe Print" panose="02000600000000000000" pitchFamily="2" charset="0"/>
              <a:ea typeface="HY헤드라인M"/>
              <a:cs typeface="HY헤드라인M"/>
            </a:endParaRPr>
          </a:p>
        </p:txBody>
      </p:sp>
      <p:sp>
        <p:nvSpPr>
          <p:cNvPr id="40" name="矩形 39"/>
          <p:cNvSpPr/>
          <p:nvPr/>
        </p:nvSpPr>
        <p:spPr>
          <a:xfrm>
            <a:off x="2398294" y="4647813"/>
            <a:ext cx="8201526" cy="461665"/>
          </a:xfrm>
          <a:prstGeom prst="rect">
            <a:avLst/>
          </a:prstGeom>
        </p:spPr>
        <p:txBody>
          <a:bodyPr wrap="square">
            <a:spAutoFit/>
          </a:bodyPr>
          <a:lstStyle/>
          <a:p>
            <a:r>
              <a:rPr lang="en-US" altLang="zh-CN" sz="2400" b="1" dirty="0">
                <a:latin typeface="Segoe Print" panose="02000600000000000000" pitchFamily="2" charset="0"/>
                <a:ea typeface="HY헤드라인M"/>
                <a:cs typeface="HY헤드라인M"/>
              </a:rPr>
              <a:t>How to infer the source of the passage</a:t>
            </a:r>
            <a:endParaRPr lang="en-US" altLang="zh-CN" sz="2400" b="1" dirty="0">
              <a:latin typeface="Segoe Print" panose="02000600000000000000" pitchFamily="2" charset="0"/>
              <a:ea typeface="HY헤드라인M"/>
              <a:cs typeface="HY헤드라인M"/>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1+#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1+#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par>
                                <p:cTn id="59" presetID="53" presetClass="entr" presetSubtype="16"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1" grpId="0" animBg="1"/>
      <p:bldP spid="32" grpId="0" animBg="1"/>
      <p:bldP spid="33" grpId="0" animBg="1"/>
      <p:bldP spid="37" grpId="0" animBg="1"/>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69372" y="-300251"/>
            <a:ext cx="2740708" cy="1935485"/>
          </a:xfrm>
          <a:prstGeom prst="rect">
            <a:avLst/>
          </a:prstGeom>
        </p:spPr>
      </p:pic>
      <p:sp>
        <p:nvSpPr>
          <p:cNvPr id="3" name="矩形 2"/>
          <p:cNvSpPr/>
          <p:nvPr/>
        </p:nvSpPr>
        <p:spPr>
          <a:xfrm>
            <a:off x="3582957" y="460190"/>
            <a:ext cx="391454" cy="584775"/>
          </a:xfrm>
          <a:prstGeom prst="rect">
            <a:avLst/>
          </a:prstGeom>
        </p:spPr>
        <p:txBody>
          <a:bodyPr wrap="none">
            <a:spAutoFit/>
          </a:bodyPr>
          <a:lstStyle/>
          <a:p>
            <a:r>
              <a:rPr lang="en-US" altLang="zh-CN" sz="3200" b="1" dirty="0">
                <a:solidFill>
                  <a:srgbClr val="386D52"/>
                </a:solidFill>
                <a:cs typeface="+mn-ea"/>
                <a:sym typeface="+mn-lt"/>
              </a:rPr>
              <a:t>1</a:t>
            </a:r>
            <a:endParaRPr lang="zh-CN" altLang="en-US" sz="2400" b="1" dirty="0">
              <a:solidFill>
                <a:srgbClr val="386D52"/>
              </a:solidFill>
              <a:cs typeface="+mn-ea"/>
              <a:sym typeface="+mn-lt"/>
            </a:endParaRPr>
          </a:p>
        </p:txBody>
      </p:sp>
      <p:sp>
        <p:nvSpPr>
          <p:cNvPr id="4" name="矩形 3"/>
          <p:cNvSpPr/>
          <p:nvPr/>
        </p:nvSpPr>
        <p:spPr>
          <a:xfrm>
            <a:off x="4597254" y="460190"/>
            <a:ext cx="6513322" cy="523220"/>
          </a:xfrm>
          <a:prstGeom prst="rect">
            <a:avLst/>
          </a:prstGeom>
        </p:spPr>
        <p:txBody>
          <a:bodyPr wrap="none">
            <a:spAutoFit/>
          </a:bodyPr>
          <a:lstStyle/>
          <a:p>
            <a:r>
              <a:rPr lang="en-US" altLang="zh-CN" sz="2800" b="1" dirty="0">
                <a:latin typeface="Segoe Print" panose="02000600000000000000" pitchFamily="2" charset="0"/>
                <a:ea typeface="HY헤드라인M"/>
                <a:cs typeface="HY헤드라인M"/>
              </a:rPr>
              <a:t>How to infer the implied meanings</a:t>
            </a:r>
            <a:endParaRPr lang="en-US" altLang="zh-CN" sz="2800" b="1" dirty="0">
              <a:latin typeface="Segoe Print" panose="02000600000000000000" pitchFamily="2" charset="0"/>
              <a:ea typeface="HY헤드라인M"/>
              <a:cs typeface="HY헤드라인M"/>
            </a:endParaRPr>
          </a:p>
        </p:txBody>
      </p:sp>
      <p:sp>
        <p:nvSpPr>
          <p:cNvPr id="5" name="矩形 4"/>
          <p:cNvSpPr/>
          <p:nvPr/>
        </p:nvSpPr>
        <p:spPr>
          <a:xfrm>
            <a:off x="2383807" y="1422612"/>
            <a:ext cx="9630772" cy="3046988"/>
          </a:xfrm>
          <a:prstGeom prst="rect">
            <a:avLst/>
          </a:prstGeom>
          <a:ln w="28575">
            <a:solidFill>
              <a:srgbClr val="386D52"/>
            </a:solidFill>
          </a:ln>
        </p:spPr>
        <p:txBody>
          <a:bodyPr wrap="square">
            <a:spAutoFit/>
          </a:bodyPr>
          <a:lstStyle/>
          <a:p>
            <a:r>
              <a:rPr lang="en-US" altLang="zh-CN" sz="2400" b="1" dirty="0">
                <a:latin typeface="Times New Roman" panose="02020603050405020304" pitchFamily="18" charset="0"/>
                <a:cs typeface="Times New Roman" panose="02020603050405020304" pitchFamily="18" charset="0"/>
              </a:rPr>
              <a:t>     Modern America was born on the road, behind a wheel. The car shaped some of the most lasting aspects of American culture: the roadside diner, the billboard, the motel, even the hamburger. For most of the last century, the car represented what it meant to be American—going forward at high speed to find new worlds. The road novel, the road movie, these are the most typical American ideas, born of abundant petrol, cheap cars and a never-ending interstate highway system, the largest public works project in history.(2018</a:t>
            </a:r>
            <a:r>
              <a:rPr lang="zh-CN" altLang="en-US" sz="2400" b="1" dirty="0">
                <a:latin typeface="Times New Roman" panose="02020603050405020304" pitchFamily="18" charset="0"/>
                <a:cs typeface="Times New Roman" panose="02020603050405020304" pitchFamily="18" charset="0"/>
              </a:rPr>
              <a:t>浙江卷</a:t>
            </a: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7" name="矩形 6"/>
          <p:cNvSpPr/>
          <p:nvPr/>
        </p:nvSpPr>
        <p:spPr>
          <a:xfrm>
            <a:off x="2351964" y="4558058"/>
            <a:ext cx="8962030" cy="1938992"/>
          </a:xfrm>
          <a:prstGeom prst="rect">
            <a:avLst/>
          </a:prstGeom>
        </p:spPr>
        <p:txBody>
          <a:bodyPr wrap="square">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Why is hamburger mentioned in this paragraph</a:t>
            </a:r>
            <a:r>
              <a:rPr lang="zh-CN" altLang="en-US" sz="2400" b="1" dirty="0">
                <a:solidFill>
                  <a:srgbClr val="0000FF"/>
                </a:solidFill>
                <a:latin typeface="Times New Roman" panose="02020603050405020304" pitchFamily="18" charset="0"/>
                <a:cs typeface="Times New Roman" panose="02020603050405020304" pitchFamily="18" charset="0"/>
              </a:rPr>
              <a:t>？</a:t>
            </a:r>
            <a:endParaRPr lang="zh-CN" altLang="en-US" sz="2400" b="1" dirty="0">
              <a:solidFill>
                <a:srgbClr val="0000FF"/>
              </a:solidFill>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 To explain Americans’ love for travelling by car.</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B. To show the influence of cars on American culture.</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 To stress the popularity of fast food with Americans.</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D. To praise the effectiveness of America’s road system.</a:t>
            </a:r>
            <a:endParaRPr lang="zh-CN" altLang="en-US" sz="2400" b="1" dirty="0">
              <a:latin typeface="Times New Roman" panose="02020603050405020304" pitchFamily="18" charset="0"/>
              <a:cs typeface="Times New Roman" panose="02020603050405020304" pitchFamily="18" charset="0"/>
            </a:endParaRPr>
          </a:p>
        </p:txBody>
      </p:sp>
      <p:sp>
        <p:nvSpPr>
          <p:cNvPr id="8" name="椭圆 7"/>
          <p:cNvSpPr/>
          <p:nvPr/>
        </p:nvSpPr>
        <p:spPr>
          <a:xfrm>
            <a:off x="3302758" y="4599295"/>
            <a:ext cx="1596788"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641307" y="2199564"/>
            <a:ext cx="1596788" cy="477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cxnSpLocks noChangeShapeType="1"/>
          </p:cNvCxnSpPr>
          <p:nvPr/>
        </p:nvCxnSpPr>
        <p:spPr bwMode="auto">
          <a:xfrm flipV="1">
            <a:off x="2379260" y="2183642"/>
            <a:ext cx="7720083" cy="40588"/>
          </a:xfrm>
          <a:prstGeom prst="line">
            <a:avLst/>
          </a:prstGeom>
          <a:noFill/>
          <a:ln w="38100" algn="ctr">
            <a:solidFill>
              <a:srgbClr val="FF0000"/>
            </a:solidFill>
            <a:round/>
          </a:ln>
        </p:spPr>
      </p:cxnSp>
      <p:cxnSp>
        <p:nvCxnSpPr>
          <p:cNvPr id="12" name="直接连接符 11"/>
          <p:cNvCxnSpPr>
            <a:cxnSpLocks noChangeShapeType="1"/>
          </p:cNvCxnSpPr>
          <p:nvPr/>
        </p:nvCxnSpPr>
        <p:spPr bwMode="auto">
          <a:xfrm>
            <a:off x="10126639" y="1842448"/>
            <a:ext cx="941695" cy="13648"/>
          </a:xfrm>
          <a:prstGeom prst="line">
            <a:avLst/>
          </a:prstGeom>
          <a:noFill/>
          <a:ln w="38100" algn="ctr">
            <a:solidFill>
              <a:srgbClr val="FF0000"/>
            </a:solidFill>
            <a:round/>
          </a:ln>
        </p:spPr>
      </p:cxnSp>
      <p:sp>
        <p:nvSpPr>
          <p:cNvPr id="19" name="文本框 24"/>
          <p:cNvSpPr txBox="1">
            <a:spLocks noChangeArrowheads="1"/>
          </p:cNvSpPr>
          <p:nvPr/>
        </p:nvSpPr>
        <p:spPr bwMode="auto">
          <a:xfrm>
            <a:off x="2363717" y="1883390"/>
            <a:ext cx="1075519"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1" name="文本框 24"/>
          <p:cNvSpPr txBox="1">
            <a:spLocks noChangeArrowheads="1"/>
          </p:cNvSpPr>
          <p:nvPr/>
        </p:nvSpPr>
        <p:spPr bwMode="auto">
          <a:xfrm>
            <a:off x="4358564" y="5338548"/>
            <a:ext cx="1264314" cy="369332"/>
          </a:xfrm>
          <a:prstGeom prst="rect">
            <a:avLst/>
          </a:prstGeom>
          <a:solidFill>
            <a:srgbClr val="0000FF">
              <a:alpha val="30000"/>
            </a:srgbClr>
          </a:solidFill>
          <a:ln w="9525">
            <a:noFill/>
            <a:miter lim="800000"/>
          </a:ln>
        </p:spPr>
        <p:txBody>
          <a:bodyPr wrap="square">
            <a:spAutoFit/>
          </a:bodyPr>
          <a:lstStyle/>
          <a:p>
            <a:endParaRPr lang="zh-CN" altLang="en-US"/>
          </a:p>
        </p:txBody>
      </p:sp>
      <p:sp>
        <p:nvSpPr>
          <p:cNvPr id="22" name="矩形 21"/>
          <p:cNvSpPr>
            <a:spLocks noChangeArrowheads="1"/>
          </p:cNvSpPr>
          <p:nvPr/>
        </p:nvSpPr>
        <p:spPr bwMode="auto">
          <a:xfrm>
            <a:off x="2193759" y="5220790"/>
            <a:ext cx="646113" cy="646113"/>
          </a:xfrm>
          <a:prstGeom prst="rect">
            <a:avLst/>
          </a:prstGeom>
          <a:noFill/>
          <a:ln w="9525">
            <a:noFill/>
            <a:miter lim="800000"/>
          </a:ln>
        </p:spPr>
        <p:txBody>
          <a:bodyPr wrap="none">
            <a:spAutoFit/>
          </a:bodyPr>
          <a:lstStyle/>
          <a:p>
            <a:r>
              <a:rPr lang="zh-CN" altLang="en-US" sz="3600" dirty="0">
                <a:solidFill>
                  <a:srgbClr val="FF0000"/>
                </a:solidFill>
              </a:rPr>
              <a:t>✔</a:t>
            </a:r>
            <a:endParaRPr lang="zh-CN" altLang="en-US" sz="3600" dirty="0">
              <a:solidFill>
                <a:srgbClr val="FF0000"/>
              </a:solidFill>
            </a:endParaRPr>
          </a:p>
        </p:txBody>
      </p:sp>
      <p:sp>
        <p:nvSpPr>
          <p:cNvPr id="14" name="椭圆 13"/>
          <p:cNvSpPr/>
          <p:nvPr/>
        </p:nvSpPr>
        <p:spPr>
          <a:xfrm>
            <a:off x="10183503" y="1876986"/>
            <a:ext cx="282054" cy="3950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Box 5"/>
          <p:cNvSpPr txBox="1">
            <a:spLocks noChangeArrowheads="1"/>
          </p:cNvSpPr>
          <p:nvPr/>
        </p:nvSpPr>
        <p:spPr bwMode="auto">
          <a:xfrm>
            <a:off x="25254" y="1018441"/>
            <a:ext cx="9144000" cy="1128713"/>
          </a:xfrm>
          <a:prstGeom prst="rect">
            <a:avLst/>
          </a:prstGeom>
          <a:gradFill rotWithShape="1">
            <a:gsLst>
              <a:gs pos="0">
                <a:srgbClr val="CCFFCC"/>
              </a:gs>
              <a:gs pos="50000">
                <a:srgbClr val="FFFFFF"/>
              </a:gs>
              <a:gs pos="100000">
                <a:srgbClr val="CCFFCC"/>
              </a:gs>
            </a:gsLst>
            <a:lin ang="5400000" scaled="1"/>
          </a:grad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FF0000"/>
                </a:solidFill>
                <a:effectLst/>
                <a:uLnTx/>
                <a:uFillTx/>
              </a:rPr>
              <a:t>解题策略</a:t>
            </a:r>
            <a:r>
              <a:rPr kumimoji="0" lang="en-US" altLang="zh-CN" sz="3600" b="1" i="0" u="none" strike="noStrike" kern="0" cap="none" spc="0" normalizeH="0" baseline="0" noProof="0" dirty="0">
                <a:ln>
                  <a:noFill/>
                </a:ln>
                <a:solidFill>
                  <a:srgbClr val="FF0000"/>
                </a:solidFill>
                <a:effectLst/>
                <a:uLnTx/>
                <a:uFillTx/>
              </a:rPr>
              <a:t>:</a:t>
            </a:r>
            <a:endParaRPr kumimoji="0" lang="zh-CN" altLang="en-US" sz="3600" b="1"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0000"/>
                </a:solidFill>
                <a:effectLst/>
                <a:uLnTx/>
                <a:uFillTx/>
              </a:rPr>
              <a:t>1).</a:t>
            </a:r>
            <a:r>
              <a:rPr kumimoji="0" lang="zh-CN" altLang="en-US" sz="3200" b="1" i="0" u="none" strike="noStrike" kern="0" cap="none" spc="0" normalizeH="0" baseline="0" noProof="0" dirty="0">
                <a:ln>
                  <a:noFill/>
                </a:ln>
                <a:solidFill>
                  <a:srgbClr val="FF0000"/>
                </a:solidFill>
                <a:effectLst/>
                <a:uLnTx/>
                <a:uFillTx/>
              </a:rPr>
              <a:t>全面分析 </a:t>
            </a:r>
            <a:r>
              <a:rPr kumimoji="0" lang="en-US" altLang="zh-CN" sz="3200" b="1" i="0" u="none" strike="noStrike" kern="0" cap="none" spc="0" normalizeH="0" baseline="0" noProof="0" dirty="0">
                <a:ln>
                  <a:noFill/>
                </a:ln>
                <a:solidFill>
                  <a:srgbClr val="FF0000"/>
                </a:solidFill>
                <a:effectLst/>
                <a:uLnTx/>
                <a:uFillTx/>
              </a:rPr>
              <a:t>2).</a:t>
            </a:r>
            <a:r>
              <a:rPr kumimoji="0" lang="zh-CN" altLang="en-US" sz="3200" b="1" i="0" u="none" strike="noStrike" kern="0" cap="none" spc="0" normalizeH="0" baseline="0" noProof="0" dirty="0">
                <a:ln>
                  <a:noFill/>
                </a:ln>
                <a:solidFill>
                  <a:srgbClr val="FF0000"/>
                </a:solidFill>
                <a:effectLst/>
                <a:uLnTx/>
                <a:uFillTx/>
              </a:rPr>
              <a:t>忠实原文</a:t>
            </a:r>
            <a:r>
              <a:rPr kumimoji="0" lang="en-US" altLang="zh-CN" sz="3200" b="1" i="0" u="none" strike="noStrike" kern="0" cap="none" spc="0" normalizeH="0" baseline="0" noProof="0" dirty="0">
                <a:ln>
                  <a:noFill/>
                </a:ln>
                <a:solidFill>
                  <a:srgbClr val="FF0000"/>
                </a:solidFill>
                <a:effectLst/>
                <a:uLnTx/>
                <a:uFillTx/>
              </a:rPr>
              <a:t>3).</a:t>
            </a:r>
            <a:r>
              <a:rPr kumimoji="0" lang="zh-CN" altLang="en-US" sz="3200" b="1" i="0" u="none" strike="noStrike" kern="0" cap="none" spc="0" normalizeH="0" baseline="0" noProof="0" dirty="0">
                <a:ln>
                  <a:noFill/>
                </a:ln>
                <a:solidFill>
                  <a:srgbClr val="FF0000"/>
                </a:solidFill>
                <a:effectLst/>
                <a:uLnTx/>
                <a:uFillTx/>
              </a:rPr>
              <a:t>不要选择表层信息</a:t>
            </a:r>
            <a:endParaRPr kumimoji="0" lang="zh-CN" altLang="en-US" sz="3200" b="1" i="0" u="none" strike="noStrike" kern="0" cap="none" spc="0" normalizeH="0" baseline="0" noProof="0" dirty="0">
              <a:ln>
                <a:noFill/>
              </a:ln>
              <a:solidFill>
                <a:srgbClr val="FF0000"/>
              </a:solidFill>
              <a:effectLst/>
              <a:uLnTx/>
              <a:uFillTx/>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1" grpId="0" animBg="1"/>
      <p:bldP spid="22"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823403" y="4013640"/>
            <a:ext cx="3982747" cy="2844360"/>
          </a:xfrm>
          <a:prstGeom prst="rect">
            <a:avLst/>
          </a:prstGeom>
        </p:spPr>
      </p:pic>
      <p:sp>
        <p:nvSpPr>
          <p:cNvPr id="3" name="TextBox 1"/>
          <p:cNvSpPr txBox="1">
            <a:spLocks noChangeArrowheads="1"/>
          </p:cNvSpPr>
          <p:nvPr/>
        </p:nvSpPr>
        <p:spPr bwMode="auto">
          <a:xfrm>
            <a:off x="2721591" y="277092"/>
            <a:ext cx="794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solidFill>
                  <a:srgbClr val="FF0000"/>
                </a:solidFill>
                <a:latin typeface="Segoe Print" panose="02000600000000000000" pitchFamily="2" charset="0"/>
              </a:rPr>
              <a:t>Exercise 1</a:t>
            </a:r>
            <a:endParaRPr lang="zh-CN" altLang="en-US" sz="3600" b="1" dirty="0">
              <a:solidFill>
                <a:srgbClr val="FF0000"/>
              </a:solidFill>
              <a:latin typeface="Segoe Print" panose="02000600000000000000" pitchFamily="2" charset="0"/>
            </a:endParaRPr>
          </a:p>
        </p:txBody>
      </p:sp>
      <p:sp>
        <p:nvSpPr>
          <p:cNvPr id="2" name="矩形 1"/>
          <p:cNvSpPr/>
          <p:nvPr/>
        </p:nvSpPr>
        <p:spPr>
          <a:xfrm>
            <a:off x="2589725" y="1059683"/>
            <a:ext cx="8792508" cy="4524315"/>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     Visiting an apple event is a good chance to see, and often taste, a wide variety of apples. To people who are used to the limited choice of apples such as Golden Delicious and Royal Gala in supermarkets, it can be quite an eye opener to see the range of classical apples still in existence, such as </a:t>
            </a:r>
            <a:r>
              <a:rPr lang="en-US" altLang="zh-CN" sz="2400" b="1" dirty="0" err="1">
                <a:latin typeface="Times New Roman" panose="02020603050405020304" pitchFamily="18" charset="0"/>
                <a:cs typeface="Times New Roman" panose="02020603050405020304" pitchFamily="18" charset="0"/>
              </a:rPr>
              <a:t>Decio</a:t>
            </a:r>
            <a:r>
              <a:rPr lang="en-US" altLang="zh-CN" sz="2400" b="1" dirty="0">
                <a:latin typeface="Times New Roman" panose="02020603050405020304" pitchFamily="18" charset="0"/>
                <a:cs typeface="Times New Roman" panose="02020603050405020304" pitchFamily="18" charset="0"/>
              </a:rPr>
              <a:t> which was grown by the Romans. Although it doesn’t taste of anything special, it’s still worth a try, as is the </a:t>
            </a:r>
            <a:r>
              <a:rPr lang="en-US" altLang="zh-CN" sz="2400" b="1" dirty="0" err="1">
                <a:latin typeface="Times New Roman" panose="02020603050405020304" pitchFamily="18" charset="0"/>
                <a:cs typeface="Times New Roman" panose="02020603050405020304" pitchFamily="18" charset="0"/>
              </a:rPr>
              <a:t>knobbly</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多疙瘩的</a:t>
            </a:r>
            <a:r>
              <a:rPr lang="en-US" altLang="zh-CN" sz="2400" b="1" dirty="0">
                <a:latin typeface="Times New Roman" panose="02020603050405020304" pitchFamily="18" charset="0"/>
                <a:cs typeface="Times New Roman" panose="02020603050405020304" pitchFamily="18" charset="0"/>
              </a:rPr>
              <a:t>) Cat’s Head which is more of a curiosity than anything else.(2016</a:t>
            </a:r>
            <a:r>
              <a:rPr lang="zh-CN" altLang="en-US" sz="2400" b="1" dirty="0">
                <a:latin typeface="Times New Roman" panose="02020603050405020304" pitchFamily="18" charset="0"/>
                <a:cs typeface="Times New Roman" panose="02020603050405020304" pitchFamily="18" charset="0"/>
              </a:rPr>
              <a:t>全国卷</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a:solidFill>
                  <a:srgbClr val="0000FF"/>
                </a:solidFill>
                <a:latin typeface="Times New Roman" panose="02020603050405020304" pitchFamily="18" charset="0"/>
                <a:cs typeface="Times New Roman" panose="02020603050405020304" pitchFamily="18" charset="0"/>
              </a:rPr>
              <a:t>What can we learn about </a:t>
            </a:r>
            <a:r>
              <a:rPr lang="en-US" altLang="zh-CN" sz="2400" b="1" dirty="0" err="1">
                <a:solidFill>
                  <a:srgbClr val="0000FF"/>
                </a:solidFill>
                <a:latin typeface="Times New Roman" panose="02020603050405020304" pitchFamily="18" charset="0"/>
                <a:cs typeface="Times New Roman" panose="02020603050405020304" pitchFamily="18" charset="0"/>
              </a:rPr>
              <a:t>Decio</a:t>
            </a:r>
            <a:r>
              <a:rPr lang="en-US" altLang="zh-CN" sz="2400" b="1" dirty="0">
                <a:solidFill>
                  <a:srgbClr val="0000FF"/>
                </a:solidFill>
                <a:latin typeface="Times New Roman" panose="02020603050405020304" pitchFamily="18" charset="0"/>
                <a:cs typeface="Times New Roman" panose="02020603050405020304" pitchFamily="18" charset="0"/>
              </a:rPr>
              <a:t>?</a:t>
            </a:r>
            <a:endParaRPr lang="en-US" altLang="zh-CN" sz="2400" b="1" dirty="0">
              <a:solidFill>
                <a:srgbClr val="0000FF"/>
              </a:solidFill>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 It is a new variety.       B. It has a strange look.</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 It is rarely seen now.   D. It has a special taste.</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slow" advTm="0">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11ft3un">
      <a:majorFont>
        <a:latin typeface="xiaonantongxue"/>
        <a:ea typeface="xiaonantongxue"/>
        <a:cs typeface=""/>
      </a:majorFont>
      <a:minorFont>
        <a:latin typeface="xiaonantongxue"/>
        <a:ea typeface="xiaonantongxu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11837</Words>
  <Application>WPS 演示</Application>
  <PresentationFormat>自定义</PresentationFormat>
  <Paragraphs>484</Paragraphs>
  <Slides>26</Slides>
  <Notes>16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Arial</vt:lpstr>
      <vt:lpstr>宋体</vt:lpstr>
      <vt:lpstr>Wingdings</vt:lpstr>
      <vt:lpstr>Times New Roman</vt:lpstr>
      <vt:lpstr>HelveticaNeue</vt:lpstr>
      <vt:lpstr>Corbel</vt:lpstr>
      <vt:lpstr>华文新魏</vt:lpstr>
      <vt:lpstr>微软雅黑</vt:lpstr>
      <vt:lpstr>Segoe Script</vt:lpstr>
      <vt:lpstr>Segoe Print</vt:lpstr>
      <vt:lpstr>楷体</vt:lpstr>
      <vt:lpstr>Comic Sans MS</vt:lpstr>
      <vt:lpstr>Impact</vt:lpstr>
      <vt:lpstr>Calibri</vt:lpstr>
      <vt:lpstr>HY헤드라인M</vt:lpstr>
      <vt:lpstr>华文楷体</vt:lpstr>
      <vt:lpstr>Arial Unicode MS</vt:lpstr>
      <vt:lpstr>xiaonantongxue</vt:lpstr>
      <vt:lpstr>等线</vt:lpstr>
      <vt:lpstr>Georgia</vt:lpstr>
      <vt:lpstr>Times New Roman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Four tips of making inferences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南山有谷堆</cp:lastModifiedBy>
  <cp:revision>283</cp:revision>
  <dcterms:created xsi:type="dcterms:W3CDTF">2019-04-12T03:48:00Z</dcterms:created>
  <dcterms:modified xsi:type="dcterms:W3CDTF">2020-02-10T06:17:40Z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