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390" r:id="rId3"/>
    <p:sldId id="256" r:id="rId4"/>
    <p:sldId id="358" r:id="rId5"/>
    <p:sldId id="357" r:id="rId7"/>
    <p:sldId id="359" r:id="rId8"/>
    <p:sldId id="360" r:id="rId9"/>
    <p:sldId id="320" r:id="rId10"/>
    <p:sldId id="321" r:id="rId11"/>
    <p:sldId id="323" r:id="rId12"/>
    <p:sldId id="325" r:id="rId13"/>
    <p:sldId id="331" r:id="rId14"/>
    <p:sldId id="353" r:id="rId15"/>
    <p:sldId id="367" r:id="rId16"/>
    <p:sldId id="361" r:id="rId17"/>
    <p:sldId id="337" r:id="rId18"/>
    <p:sldId id="355" r:id="rId19"/>
    <p:sldId id="356" r:id="rId20"/>
    <p:sldId id="362" r:id="rId21"/>
    <p:sldId id="363" r:id="rId22"/>
    <p:sldId id="343" r:id="rId23"/>
    <p:sldId id="332" r:id="rId24"/>
    <p:sldId id="338" r:id="rId25"/>
    <p:sldId id="364" r:id="rId26"/>
    <p:sldId id="339" r:id="rId27"/>
    <p:sldId id="365" r:id="rId28"/>
    <p:sldId id="366" r:id="rId29"/>
    <p:sldId id="341" r:id="rId30"/>
    <p:sldId id="347" r:id="rId31"/>
    <p:sldId id="340" r:id="rId32"/>
    <p:sldId id="327" r:id="rId33"/>
    <p:sldId id="350" r:id="rId34"/>
    <p:sldId id="326" r:id="rId35"/>
    <p:sldId id="328" r:id="rId36"/>
    <p:sldId id="318" r:id="rId37"/>
  </p:sldIdLst>
  <p:sldSz cx="12192000" cy="6858000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00FF"/>
    <a:srgbClr val="6600CC"/>
    <a:srgbClr val="006600"/>
    <a:srgbClr val="CC3300"/>
    <a:srgbClr val="FF9900"/>
    <a:srgbClr val="003300"/>
    <a:srgbClr val="008000"/>
    <a:srgbClr val="CC6600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86" autoAdjust="0"/>
    <p:restoredTop sz="94660" autoAdjust="0"/>
  </p:normalViewPr>
  <p:slideViewPr>
    <p:cSldViewPr snapToGrid="0">
      <p:cViewPr varScale="1">
        <p:scale>
          <a:sx n="89" d="100"/>
          <a:sy n="89" d="100"/>
        </p:scale>
        <p:origin x="-582" y="-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39" d="100"/>
        <a:sy n="139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0" Type="http://schemas.openxmlformats.org/officeDocument/2006/relationships/tableStyles" Target="tableStyles.xml"/><Relationship Id="rId4" Type="http://schemas.openxmlformats.org/officeDocument/2006/relationships/slide" Target="slides/slide2.xml"/><Relationship Id="rId39" Type="http://schemas.openxmlformats.org/officeDocument/2006/relationships/viewProps" Target="viewProps.xml"/><Relationship Id="rId38" Type="http://schemas.openxmlformats.org/officeDocument/2006/relationships/presProps" Target="presProps.xml"/><Relationship Id="rId37" Type="http://schemas.openxmlformats.org/officeDocument/2006/relationships/slide" Target="slides/slide34.xml"/><Relationship Id="rId36" Type="http://schemas.openxmlformats.org/officeDocument/2006/relationships/slide" Target="slides/slide33.xml"/><Relationship Id="rId35" Type="http://schemas.openxmlformats.org/officeDocument/2006/relationships/slide" Target="slides/slide32.xml"/><Relationship Id="rId34" Type="http://schemas.openxmlformats.org/officeDocument/2006/relationships/slide" Target="slides/slide31.xml"/><Relationship Id="rId33" Type="http://schemas.openxmlformats.org/officeDocument/2006/relationships/slide" Target="slides/slide30.xml"/><Relationship Id="rId32" Type="http://schemas.openxmlformats.org/officeDocument/2006/relationships/slide" Target="slides/slide29.xml"/><Relationship Id="rId31" Type="http://schemas.openxmlformats.org/officeDocument/2006/relationships/slide" Target="slides/slide28.xml"/><Relationship Id="rId30" Type="http://schemas.openxmlformats.org/officeDocument/2006/relationships/slide" Target="slides/slide27.xml"/><Relationship Id="rId3" Type="http://schemas.openxmlformats.org/officeDocument/2006/relationships/slide" Target="slides/slide1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253B400B-13E7-4092-903F-9AB890B23E9A}" type="datetimeFigureOut">
              <a:rPr lang="zh-CN" altLang="en-US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/>
              <a:t>单击此处编辑母版文本样式</a:t>
            </a:r>
            <a:endParaRPr lang="zh-CN" altLang="en-US" noProof="0"/>
          </a:p>
          <a:p>
            <a:pPr lvl="1"/>
            <a:r>
              <a:rPr lang="zh-CN" altLang="en-US" noProof="0"/>
              <a:t>第二级</a:t>
            </a:r>
            <a:endParaRPr lang="zh-CN" altLang="en-US" noProof="0"/>
          </a:p>
          <a:p>
            <a:pPr lvl="2"/>
            <a:r>
              <a:rPr lang="zh-CN" altLang="en-US" noProof="0"/>
              <a:t>第三级</a:t>
            </a:r>
            <a:endParaRPr lang="zh-CN" altLang="en-US" noProof="0"/>
          </a:p>
          <a:p>
            <a:pPr lvl="3"/>
            <a:r>
              <a:rPr lang="zh-CN" altLang="en-US" noProof="0"/>
              <a:t>第四级</a:t>
            </a:r>
            <a:endParaRPr lang="zh-CN" altLang="en-US" noProof="0"/>
          </a:p>
          <a:p>
            <a:pPr lvl="4"/>
            <a:r>
              <a:rPr lang="zh-CN" altLang="en-US" noProof="0"/>
              <a:t>第五级</a:t>
            </a:r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/>
            </a:lvl1pPr>
          </a:lstStyle>
          <a:p>
            <a:fld id="{18794712-5904-427E-9D18-2A9E9DE4742A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9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0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3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4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5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6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7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8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9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2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无页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有页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椭圆 1"/>
          <p:cNvSpPr/>
          <p:nvPr userDrawn="1"/>
        </p:nvSpPr>
        <p:spPr>
          <a:xfrm>
            <a:off x="11304588" y="6086475"/>
            <a:ext cx="298450" cy="29845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3" name="椭圆 2"/>
          <p:cNvSpPr/>
          <p:nvPr userDrawn="1"/>
        </p:nvSpPr>
        <p:spPr>
          <a:xfrm>
            <a:off x="11603038" y="6034088"/>
            <a:ext cx="142875" cy="141287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4" name="椭圆 3"/>
          <p:cNvSpPr/>
          <p:nvPr userDrawn="1"/>
        </p:nvSpPr>
        <p:spPr>
          <a:xfrm>
            <a:off x="11690350" y="6248400"/>
            <a:ext cx="60325" cy="60325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0"/>
          </p:nvPr>
        </p:nvSpPr>
        <p:spPr>
          <a:xfrm>
            <a:off x="11239500" y="6048375"/>
            <a:ext cx="430213" cy="36512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Century Gothic" panose="020B0502020202020204" pitchFamily="34" charset="0"/>
                <a:ea typeface="微软雅黑" panose="020B0503020204020204" pitchFamily="34" charset="-122"/>
              </a:defRPr>
            </a:lvl1pPr>
          </a:lstStyle>
          <a:p>
            <a:fld id="{3CAA7E89-ABB9-485B-8EAF-4D6A08193F1C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4" Type="http://schemas.openxmlformats.org/officeDocument/2006/relationships/theme" Target="../theme/theme1.xml"/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FD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775D6424-2A38-4113-8D85-15E0655AD89C}" type="datetime1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180F63C7-9F3E-43CD-B8B1-682246650FD3}" type="slidenum">
              <a:rPr lang="zh-CN" altLang="en-US"/>
            </a:fld>
            <a:endParaRPr lang="zh-CN" altLang="en-US"/>
          </a:p>
        </p:txBody>
      </p:sp>
      <p:pic>
        <p:nvPicPr>
          <p:cNvPr id="7" name="图片 6" descr="水印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1269345" y="100988"/>
            <a:ext cx="829310" cy="268337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ransition>
    <p:fade/>
  </p:transition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微软雅黑 Light" panose="020B0502040204020203" pitchFamily="34" charset="-122"/>
          <a:ea typeface="微软雅黑 Light" panose="020B0502040204020203" pitchFamily="34" charset="-122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微软雅黑 Light" panose="020B0502040204020203" pitchFamily="34" charset="-122"/>
          <a:ea typeface="微软雅黑 Light" panose="020B0502040204020203" pitchFamily="34" charset="-122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微软雅黑 Light" panose="020B0502040204020203" pitchFamily="34" charset="-122"/>
          <a:ea typeface="微软雅黑 Light" panose="020B0502040204020203" pitchFamily="34" charset="-122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微软雅黑 Light" panose="020B0502040204020203" pitchFamily="34" charset="-122"/>
          <a:ea typeface="微软雅黑 Light" panose="020B0502040204020203" pitchFamily="34" charset="-122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微软雅黑 Light" panose="020B0502040204020203" pitchFamily="34" charset="-122"/>
          <a:ea typeface="微软雅黑 Light" panose="020B0502040204020203" pitchFamily="34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微软雅黑 Light" panose="020B0502040204020203" pitchFamily="34" charset="-122"/>
          <a:ea typeface="微软雅黑 Light" panose="020B0502040204020203" pitchFamily="34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微软雅黑 Light" panose="020B0502040204020203" pitchFamily="34" charset="-122"/>
          <a:ea typeface="微软雅黑 Light" panose="020B0502040204020203" pitchFamily="34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微软雅黑 Light" panose="020B0502040204020203" pitchFamily="34" charset="-122"/>
          <a:ea typeface="微软雅黑 Light" panose="020B0502040204020203" pitchFamily="34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微软雅黑 Light" panose="020B0502040204020203" pitchFamily="34" charset="-122"/>
          <a:ea typeface="微软雅黑 Light" panose="020B0502040204020203" pitchFamily="34" charset="-122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微软雅黑 Light" panose="020B0502040204020203" pitchFamily="34" charset="-122"/>
          <a:ea typeface="微软雅黑 Light" panose="020B0502040204020203" pitchFamily="34" charset="-122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微软雅黑 Light" panose="020B0502040204020203" pitchFamily="34" charset="-122"/>
          <a:ea typeface="微软雅黑 Light" panose="020B0502040204020203" pitchFamily="34" charset="-122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微软雅黑 Light" panose="020B0502040204020203" pitchFamily="34" charset="-122"/>
          <a:ea typeface="微软雅黑 Light" panose="020B0502040204020203" pitchFamily="34" charset="-122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微软雅黑 Light" panose="020B0502040204020203" pitchFamily="34" charset="-122"/>
          <a:ea typeface="微软雅黑 Light" panose="020B0502040204020203" pitchFamily="34" charset="-122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微软雅黑 Light" panose="020B0502040204020203" pitchFamily="34" charset="-122"/>
          <a:ea typeface="微软雅黑 Light" panose="020B0502040204020203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矩形 1"/>
          <p:cNvSpPr>
            <a:spLocks noChangeArrowheads="1"/>
          </p:cNvSpPr>
          <p:nvPr/>
        </p:nvSpPr>
        <p:spPr bwMode="auto">
          <a:xfrm>
            <a:off x="3832622" y="2484835"/>
            <a:ext cx="2571750" cy="216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1" lang="zh-CN" altLang="en-US" sz="169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Neue" panose="02000503000000020004" pitchFamily="2" charset="0"/>
                <a:ea typeface="宋体" panose="02010600030101010101" pitchFamily="2" charset="-122"/>
                <a:cs typeface="+mn-cs"/>
              </a:rPr>
              <a:t>感恩遇见，相互成就，本课件资料仅供您个人参考、教学使用，严禁自行在网络传播，违者依知识产权法追究法律责任。</a:t>
            </a:r>
            <a:endParaRPr kumimoji="1" lang="en-US" altLang="zh-CN" sz="169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elveticaNeue" panose="02000503000000020004" pitchFamily="2" charset="0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en-US" altLang="zh-CN" sz="169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elveticaNeue" panose="02000503000000020004" pitchFamily="2" charset="0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1" lang="zh-CN" altLang="en-US" sz="169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Neue" panose="02000503000000020004" pitchFamily="2" charset="0"/>
                <a:ea typeface="宋体" panose="02010600030101010101" pitchFamily="2" charset="-122"/>
                <a:cs typeface="+mn-cs"/>
              </a:rPr>
              <a:t>更多教学资源请关注</a:t>
            </a:r>
            <a:endParaRPr kumimoji="1" lang="en-US" altLang="zh-CN" sz="169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elveticaNeue" panose="02000503000000020004" pitchFamily="2" charset="0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1" lang="zh-CN" altLang="en-US" sz="169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Neue" panose="02000503000000020004" pitchFamily="2" charset="0"/>
                <a:ea typeface="宋体" panose="02010600030101010101" pitchFamily="2" charset="-122"/>
                <a:cs typeface="+mn-cs"/>
              </a:rPr>
              <a:t>公众号：溯恩高中英语</a:t>
            </a:r>
            <a:endParaRPr kumimoji="1" lang="zh-CN" altLang="en-US" sz="169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elveticaNeue" panose="02000503000000020004" pitchFamily="2" charset="0"/>
              <a:ea typeface="宋体" panose="02010600030101010101" pitchFamily="2" charset="-122"/>
              <a:cs typeface="+mn-cs"/>
            </a:endParaRPr>
          </a:p>
        </p:txBody>
      </p:sp>
      <p:pic>
        <p:nvPicPr>
          <p:cNvPr id="14338" name="图片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7513" y="3038475"/>
            <a:ext cx="1382316" cy="1382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矩形 3"/>
          <p:cNvSpPr>
            <a:spLocks noChangeArrowheads="1"/>
          </p:cNvSpPr>
          <p:nvPr/>
        </p:nvSpPr>
        <p:spPr bwMode="auto">
          <a:xfrm>
            <a:off x="6473428" y="2484836"/>
            <a:ext cx="2194322" cy="480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1" lang="zh-CN" altLang="en-US" sz="253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华文新魏" panose="02010800040101010101" pitchFamily="2" charset="-122"/>
                <a:ea typeface="宋体" panose="02010600030101010101" pitchFamily="2" charset="-122"/>
                <a:cs typeface="+mn-cs"/>
              </a:rPr>
              <a:t>知识产权声明</a:t>
            </a:r>
            <a:endParaRPr kumimoji="1" lang="zh-CN" altLang="en-US" sz="253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华文新魏" panose="02010800040101010101" pitchFamily="2" charset="-122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矩形 63"/>
          <p:cNvSpPr/>
          <p:nvPr/>
        </p:nvSpPr>
        <p:spPr bwMode="auto">
          <a:xfrm>
            <a:off x="6921500" y="4629150"/>
            <a:ext cx="4538663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1400" dirty="0">
              <a:solidFill>
                <a:schemeClr val="tx1">
                  <a:lumMod val="50000"/>
                  <a:lumOff val="50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37" name="矩形 36"/>
          <p:cNvSpPr/>
          <p:nvPr/>
        </p:nvSpPr>
        <p:spPr>
          <a:xfrm>
            <a:off x="88464" y="6571661"/>
            <a:ext cx="77513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www.1ppt.com/moban/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www.1ppt.com/hangye/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www.1ppt.com/jieri/ 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素材下载：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www.1ppt.com/sucai/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www.1ppt.com/beijing/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图表下载：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www.1ppt.com/tubiao/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优秀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www.1ppt.com/powerpoint/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Word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www.1ppt.com/word/              Excel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www.1ppt.com/excel/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资料下载：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www.1ppt.com/ziliao/      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课件下载：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www.1ppt.com/kejian/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范文下载：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www.1ppt.com/fanwen/        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试卷下载：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www.1ppt.com/shiti/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教案下载：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www.1ppt.com/jiaoan/  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www.1ppt.com/ziti/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</a:t>
            </a:r>
            <a:endParaRPr lang="zh-CN" altLang="en-US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  <p:sp>
        <p:nvSpPr>
          <p:cNvPr id="6" name="文本框 37892"/>
          <p:cNvSpPr txBox="1">
            <a:spLocks noChangeArrowheads="1"/>
          </p:cNvSpPr>
          <p:nvPr/>
        </p:nvSpPr>
        <p:spPr bwMode="auto">
          <a:xfrm>
            <a:off x="782198" y="468219"/>
            <a:ext cx="9463489" cy="646331"/>
          </a:xfrm>
          <a:prstGeom prst="rect">
            <a:avLst/>
          </a:prstGeom>
          <a:noFill/>
          <a:ln w="19050">
            <a:solidFill>
              <a:schemeClr val="tx1">
                <a:lumMod val="95000"/>
                <a:lumOff val="5000"/>
              </a:schemeClr>
            </a:solidFill>
            <a:miter lim="800000"/>
          </a:ln>
        </p:spPr>
        <p:txBody>
          <a:bodyPr wrap="squar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zh-CN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Step 2: Read carefully and choose the answers</a:t>
            </a:r>
            <a:endParaRPr lang="en-US" altLang="zh-CN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42361" y="2412695"/>
            <a:ext cx="8659259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600" b="1" dirty="0">
                <a:solidFill>
                  <a:srgbClr val="00206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事实上，完形填空</a:t>
            </a:r>
            <a:r>
              <a:rPr lang="en-US" altLang="zh-CN" sz="3600" b="1" dirty="0">
                <a:solidFill>
                  <a:srgbClr val="00206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:</a:t>
            </a:r>
            <a:endParaRPr lang="en-US" altLang="zh-CN" sz="3600" b="1" dirty="0">
              <a:solidFill>
                <a:srgbClr val="00206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3600" b="1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     从头到尾充满了</a:t>
            </a:r>
            <a:r>
              <a:rPr lang="zh-CN" altLang="en-US" sz="3600" b="1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暗示</a:t>
            </a:r>
            <a:endParaRPr lang="en-US" altLang="zh-CN" sz="3600" b="1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3600" b="1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           即使是猜，也要猜得</a:t>
            </a:r>
            <a:r>
              <a:rPr lang="zh-CN" altLang="en-US" sz="3600" b="1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有理有据</a:t>
            </a:r>
            <a:endParaRPr lang="zh-CN" altLang="en-US" sz="3600" b="1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4000" b="1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endParaRPr lang="zh-CN" altLang="en-US" dirty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74552" y="1420009"/>
            <a:ext cx="304441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解题</a:t>
            </a:r>
            <a:r>
              <a:rPr lang="zh-CN" altLang="en-US" sz="4000" b="1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技巧</a:t>
            </a:r>
            <a:r>
              <a:rPr lang="en-US" altLang="zh-CN" sz="4000" b="1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1</a:t>
            </a:r>
            <a:r>
              <a:rPr lang="zh-CN" altLang="en-US" sz="4000" b="1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：</a:t>
            </a:r>
            <a:endParaRPr lang="zh-CN" altLang="en-US" sz="4000" b="1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1" name="椭圆 10"/>
          <p:cNvSpPr/>
          <p:nvPr/>
        </p:nvSpPr>
        <p:spPr>
          <a:xfrm>
            <a:off x="203877" y="1516051"/>
            <a:ext cx="537882" cy="517376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536415" y="1432193"/>
            <a:ext cx="69406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关注</a:t>
            </a:r>
            <a:r>
              <a:rPr lang="en-US" altLang="zh-CN" sz="4000" b="1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“</a:t>
            </a:r>
            <a:r>
              <a:rPr lang="zh-CN" altLang="en-US" sz="4000" b="1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复现</a:t>
            </a:r>
            <a:r>
              <a:rPr lang="en-US" altLang="zh-CN" sz="4000" b="1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”</a:t>
            </a:r>
            <a:r>
              <a:rPr lang="zh-CN" altLang="en-US" sz="4000" b="1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和</a:t>
            </a:r>
            <a:r>
              <a:rPr lang="en-US" altLang="zh-CN" sz="4000" b="1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“</a:t>
            </a:r>
            <a:r>
              <a:rPr lang="zh-CN" altLang="en-US" sz="4000" b="1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同现</a:t>
            </a:r>
            <a:r>
              <a:rPr lang="en-US" altLang="zh-CN" sz="4000" b="1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”</a:t>
            </a:r>
            <a:r>
              <a:rPr lang="zh-CN" altLang="en-US" sz="4000" b="1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提示</a:t>
            </a:r>
            <a:endParaRPr lang="zh-CN" altLang="en-US" sz="4000" b="1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 animBg="1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矩形 63"/>
          <p:cNvSpPr/>
          <p:nvPr/>
        </p:nvSpPr>
        <p:spPr bwMode="auto">
          <a:xfrm>
            <a:off x="6921500" y="4629150"/>
            <a:ext cx="4538663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1400" dirty="0">
              <a:solidFill>
                <a:schemeClr val="tx1">
                  <a:lumMod val="50000"/>
                  <a:lumOff val="50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37" name="矩形 36"/>
          <p:cNvSpPr/>
          <p:nvPr/>
        </p:nvSpPr>
        <p:spPr>
          <a:xfrm>
            <a:off x="88464" y="6571661"/>
            <a:ext cx="77513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www.1ppt.com/moban/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www.1ppt.com/hangye/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www.1ppt.com/jieri/ 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素材下载：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www.1ppt.com/sucai/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www.1ppt.com/beijing/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图表下载：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www.1ppt.com/tubiao/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优秀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www.1ppt.com/powerpoint/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Word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www.1ppt.com/word/              Excel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www.1ppt.com/excel/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资料下载：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www.1ppt.com/ziliao/      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课件下载：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www.1ppt.com/kejian/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范文下载：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www.1ppt.com/fanwen/        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试卷下载：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www.1ppt.com/shiti/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教案下载：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www.1ppt.com/jiaoan/  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www.1ppt.com/ziti/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</a:t>
            </a:r>
            <a:endParaRPr lang="zh-CN" altLang="en-US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72663" y="1453968"/>
            <a:ext cx="10410942" cy="2862322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25000"/>
              </a:lnSpc>
            </a:pPr>
            <a:r>
              <a:rPr lang="zh-CN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复现是一种词汇衔接手段，它通过</a:t>
            </a:r>
            <a:r>
              <a:rPr lang="zh-CN" altLang="zh-CN" sz="3600" b="1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原词</a:t>
            </a:r>
            <a:r>
              <a:rPr lang="zh-CN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、</a:t>
            </a:r>
            <a:r>
              <a:rPr lang="zh-CN" altLang="zh-CN" sz="3600" b="1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同</a:t>
            </a:r>
            <a:r>
              <a:rPr lang="zh-CN" altLang="en-US" sz="3600" b="1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（近）</a:t>
            </a:r>
            <a:r>
              <a:rPr lang="zh-CN" altLang="zh-CN" sz="3600" b="1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义词</a:t>
            </a:r>
            <a:r>
              <a:rPr lang="zh-CN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、</a:t>
            </a:r>
            <a:r>
              <a:rPr lang="zh-CN" altLang="zh-CN" sz="3600" b="1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反义词</a:t>
            </a:r>
            <a:r>
              <a:rPr lang="zh-CN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、</a:t>
            </a:r>
            <a:r>
              <a:rPr lang="zh-CN" altLang="zh-CN" sz="3600" b="1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上义词</a:t>
            </a:r>
            <a:r>
              <a:rPr lang="zh-CN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、</a:t>
            </a:r>
            <a:r>
              <a:rPr lang="zh-CN" altLang="zh-CN" sz="3600" b="1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下义词</a:t>
            </a:r>
            <a:r>
              <a:rPr lang="zh-CN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、</a:t>
            </a:r>
            <a:r>
              <a:rPr lang="zh-CN" altLang="zh-CN" sz="3600" b="1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同根词</a:t>
            </a:r>
            <a:r>
              <a:rPr lang="zh-CN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等形式，</a:t>
            </a:r>
            <a:r>
              <a:rPr lang="zh-CN" altLang="zh-CN" sz="3600" b="1" u="sng" dirty="0">
                <a:solidFill>
                  <a:srgbClr val="6600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重复出现</a:t>
            </a:r>
            <a:r>
              <a:rPr lang="zh-CN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来表达某一概念，使整篇文章上下连贯，有机地衔接在一起。</a:t>
            </a:r>
            <a:endParaRPr lang="en-US" altLang="zh-CN" sz="3600" b="1" dirty="0">
              <a:solidFill>
                <a:srgbClr val="00206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16144" y="495241"/>
            <a:ext cx="16168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复现</a:t>
            </a:r>
            <a:endParaRPr lang="zh-CN" altLang="en-US" sz="4000" b="1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9" name="椭圆 8"/>
          <p:cNvSpPr/>
          <p:nvPr/>
        </p:nvSpPr>
        <p:spPr>
          <a:xfrm>
            <a:off x="501333" y="672027"/>
            <a:ext cx="446119" cy="380895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985570" y="5111827"/>
            <a:ext cx="73702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 err="1"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colour</a:t>
            </a:r>
            <a:r>
              <a:rPr lang="en-US" altLang="zh-CN" sz="3200" b="1" dirty="0"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  red  white  black  green </a:t>
            </a:r>
            <a:endParaRPr lang="zh-CN" altLang="en-US" sz="3200" b="1" dirty="0">
              <a:latin typeface="Times New Roman" panose="02020603050405020304" pitchFamily="18" charset="0"/>
              <a:ea typeface="微软雅黑 Light" panose="020B0502040204020203" pitchFamily="34" charset="-122"/>
              <a:cs typeface="Times New Roman" panose="02020603050405020304" pitchFamily="18" charset="0"/>
            </a:endParaRPr>
          </a:p>
        </p:txBody>
      </p:sp>
      <p:sp>
        <p:nvSpPr>
          <p:cNvPr id="10" name="椭圆 9"/>
          <p:cNvSpPr/>
          <p:nvPr/>
        </p:nvSpPr>
        <p:spPr>
          <a:xfrm>
            <a:off x="2853368" y="5089793"/>
            <a:ext cx="1465243" cy="661012"/>
          </a:xfrm>
          <a:prstGeom prst="ellipse">
            <a:avLst/>
          </a:prstGeom>
          <a:noFill/>
          <a:ln w="2857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椭圆 10"/>
          <p:cNvSpPr/>
          <p:nvPr/>
        </p:nvSpPr>
        <p:spPr>
          <a:xfrm>
            <a:off x="4088273" y="2212295"/>
            <a:ext cx="1632333" cy="661012"/>
          </a:xfrm>
          <a:prstGeom prst="ellipse">
            <a:avLst/>
          </a:prstGeom>
          <a:noFill/>
          <a:ln w="2857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3" name="直接连接符 12"/>
          <p:cNvCxnSpPr/>
          <p:nvPr/>
        </p:nvCxnSpPr>
        <p:spPr>
          <a:xfrm flipV="1">
            <a:off x="3789802" y="2915322"/>
            <a:ext cx="943563" cy="2163456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椭圆 14"/>
          <p:cNvSpPr/>
          <p:nvPr/>
        </p:nvSpPr>
        <p:spPr>
          <a:xfrm>
            <a:off x="5959045" y="2188165"/>
            <a:ext cx="1632333" cy="661012"/>
          </a:xfrm>
          <a:prstGeom prst="ellipse">
            <a:avLst/>
          </a:prstGeom>
          <a:noFill/>
          <a:ln w="28575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椭圆 15"/>
          <p:cNvSpPr/>
          <p:nvPr/>
        </p:nvSpPr>
        <p:spPr>
          <a:xfrm>
            <a:off x="4313103" y="5106318"/>
            <a:ext cx="4280054" cy="661012"/>
          </a:xfrm>
          <a:prstGeom prst="ellipse">
            <a:avLst/>
          </a:prstGeom>
          <a:noFill/>
          <a:ln w="28575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8" name="直接连接符 17"/>
          <p:cNvCxnSpPr/>
          <p:nvPr/>
        </p:nvCxnSpPr>
        <p:spPr>
          <a:xfrm flipH="1" flipV="1">
            <a:off x="6712772" y="2883049"/>
            <a:ext cx="1087172" cy="2305895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8767482" y="4507455"/>
            <a:ext cx="3281082" cy="1569660"/>
          </a:xfrm>
          <a:prstGeom prst="rect">
            <a:avLst/>
          </a:prstGeom>
          <a:noFill/>
          <a:ln w="3175">
            <a:solidFill>
              <a:schemeClr val="tx1"/>
            </a:solidFill>
            <a:prstDash val="lgDashDotDot"/>
          </a:ln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care  </a:t>
            </a:r>
            <a:endParaRPr lang="en-US" altLang="zh-CN" sz="2400" b="1" dirty="0">
              <a:latin typeface="Times New Roman" panose="02020603050405020304" pitchFamily="18" charset="0"/>
              <a:ea typeface="微软雅黑 Light" panose="020B0502040204020203" pitchFamily="34" charset="-122"/>
              <a:cs typeface="Times New Roman" panose="02020603050405020304" pitchFamily="18" charset="0"/>
            </a:endParaRPr>
          </a:p>
          <a:p>
            <a:r>
              <a:rPr lang="en-US" altLang="zh-CN" sz="2400" b="1" dirty="0"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careful/careless</a:t>
            </a:r>
            <a:endParaRPr lang="en-US" altLang="zh-CN" sz="2400" b="1" dirty="0">
              <a:latin typeface="Times New Roman" panose="02020603050405020304" pitchFamily="18" charset="0"/>
              <a:ea typeface="微软雅黑 Light" panose="020B0502040204020203" pitchFamily="34" charset="-122"/>
              <a:cs typeface="Times New Roman" panose="02020603050405020304" pitchFamily="18" charset="0"/>
            </a:endParaRPr>
          </a:p>
          <a:p>
            <a:r>
              <a:rPr lang="en-US" altLang="zh-CN" sz="2400" b="1" dirty="0"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carefully/carelessly</a:t>
            </a:r>
            <a:endParaRPr lang="en-US" altLang="zh-CN" sz="2400" b="1" dirty="0">
              <a:latin typeface="Times New Roman" panose="02020603050405020304" pitchFamily="18" charset="0"/>
              <a:ea typeface="微软雅黑 Light" panose="020B0502040204020203" pitchFamily="34" charset="-122"/>
              <a:cs typeface="Times New Roman" panose="02020603050405020304" pitchFamily="18" charset="0"/>
            </a:endParaRPr>
          </a:p>
          <a:p>
            <a:r>
              <a:rPr lang="en-US" altLang="zh-CN" sz="2400" b="1" dirty="0"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carefulness/carelessness</a:t>
            </a:r>
            <a:endParaRPr lang="en-US" altLang="zh-CN" sz="2400" b="1" dirty="0">
              <a:latin typeface="Times New Roman" panose="02020603050405020304" pitchFamily="18" charset="0"/>
              <a:ea typeface="微软雅黑 Light" panose="020B0502040204020203" pitchFamily="34" charset="-122"/>
              <a:cs typeface="Times New Roman" panose="02020603050405020304" pitchFamily="18" charset="0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7810053" y="2205315"/>
            <a:ext cx="1463039" cy="656219"/>
          </a:xfrm>
          <a:prstGeom prst="rect">
            <a:avLst/>
          </a:prstGeom>
          <a:noFill/>
          <a:ln w="28575"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3" name="直接连接符 22"/>
          <p:cNvCxnSpPr/>
          <p:nvPr/>
        </p:nvCxnSpPr>
        <p:spPr>
          <a:xfrm>
            <a:off x="8875059" y="2883049"/>
            <a:ext cx="968188" cy="1624405"/>
          </a:xfrm>
          <a:prstGeom prst="line">
            <a:avLst/>
          </a:prstGeom>
          <a:ln w="28575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 animBg="1"/>
      <p:bldP spid="11" grpId="0" animBg="1"/>
      <p:bldP spid="15" grpId="0" animBg="1"/>
      <p:bldP spid="16" grpId="0" animBg="1"/>
      <p:bldP spid="17" grpId="0" animBg="1"/>
      <p:bldP spid="2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矩形 63"/>
          <p:cNvSpPr/>
          <p:nvPr/>
        </p:nvSpPr>
        <p:spPr bwMode="auto">
          <a:xfrm>
            <a:off x="6921500" y="4629150"/>
            <a:ext cx="4538663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1400" dirty="0">
              <a:solidFill>
                <a:schemeClr val="tx1">
                  <a:lumMod val="50000"/>
                  <a:lumOff val="50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37" name="矩形 36"/>
          <p:cNvSpPr/>
          <p:nvPr/>
        </p:nvSpPr>
        <p:spPr>
          <a:xfrm>
            <a:off x="88464" y="6571661"/>
            <a:ext cx="77513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www.1ppt.com/moban/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www.1ppt.com/hangye/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www.1ppt.com/jieri/ 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素材下载：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www.1ppt.com/sucai/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www.1ppt.com/beijing/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图表下载：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www.1ppt.com/tubiao/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优秀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www.1ppt.com/powerpoint/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Word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www.1ppt.com/word/              Excel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www.1ppt.com/excel/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资料下载：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www.1ppt.com/ziliao/      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课件下载：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www.1ppt.com/kejian/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范文下载：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www.1ppt.com/fanwen/        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试卷下载：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www.1ppt.com/shiti/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教案下载：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www.1ppt.com/jiaoan/  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www.1ppt.com/ziti/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</a:t>
            </a:r>
            <a:endParaRPr lang="zh-CN" altLang="en-US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  <p:sp>
        <p:nvSpPr>
          <p:cNvPr id="4" name="椭圆 3"/>
          <p:cNvSpPr/>
          <p:nvPr/>
        </p:nvSpPr>
        <p:spPr>
          <a:xfrm>
            <a:off x="373962" y="348706"/>
            <a:ext cx="328612" cy="33020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5" name="TextBox 4"/>
          <p:cNvSpPr txBox="1"/>
          <p:nvPr/>
        </p:nvSpPr>
        <p:spPr>
          <a:xfrm>
            <a:off x="738130" y="209321"/>
            <a:ext cx="21372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原词复现</a:t>
            </a:r>
            <a:endParaRPr lang="zh-CN" altLang="en-US" sz="3600" b="1" dirty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11878" y="860612"/>
            <a:ext cx="5324517" cy="584775"/>
          </a:xfrm>
          <a:prstGeom prst="rect">
            <a:avLst/>
          </a:prstGeom>
          <a:noFill/>
          <a:ln>
            <a:solidFill>
              <a:schemeClr val="tx1"/>
            </a:solidFill>
            <a:prstDash val="lgDashDotDot"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3200" b="1" dirty="0" smtClean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2020</a:t>
            </a:r>
            <a:r>
              <a:rPr lang="zh-CN" altLang="en-US" sz="3200" b="1" dirty="0" smtClean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年</a:t>
            </a:r>
            <a:r>
              <a:rPr lang="en-US" altLang="zh-CN" sz="3200" b="1" dirty="0" smtClean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</a:t>
            </a:r>
            <a:r>
              <a:rPr lang="zh-CN" altLang="en-US" sz="3200" b="1" dirty="0" smtClean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月</a:t>
            </a:r>
            <a:r>
              <a:rPr lang="zh-CN" altLang="en-US" sz="3200" b="1" dirty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浙江卷</a:t>
            </a:r>
            <a:r>
              <a:rPr lang="zh-CN" altLang="en-US" sz="3200" b="1" dirty="0" smtClean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（</a:t>
            </a:r>
            <a:r>
              <a:rPr lang="en-US" altLang="zh-CN" sz="3200" b="1" dirty="0" smtClean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36, 54）</a:t>
            </a:r>
            <a:endParaRPr lang="zh-CN" altLang="en-US" sz="3200" b="1" dirty="0">
              <a:solidFill>
                <a:srgbClr val="CC33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15249" y="1652530"/>
            <a:ext cx="11193137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…I was born legally blind. Of all the stories of my early childhood, the one about a </a:t>
            </a:r>
            <a:r>
              <a:rPr lang="en-US" altLang="zh-CN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36   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is my mother’s favorite.</a:t>
            </a:r>
            <a:endParaRPr lang="zh-CN" altLang="zh-CN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…I took advantage of my brief </a:t>
            </a:r>
            <a:r>
              <a:rPr lang="en-US" altLang="zh-CN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39   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to dash across the lawn(</a:t>
            </a:r>
            <a:r>
              <a:rPr lang="zh-CN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草坪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- and hit a large maple tree! I was running so fast that I bounced off the trunk and </a:t>
            </a:r>
            <a:r>
              <a:rPr lang="en-US" altLang="zh-CN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40   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on my backside. Mom </a:t>
            </a:r>
            <a:r>
              <a:rPr lang="en-US" altLang="zh-CN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41   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me to start crying, but…</a:t>
            </a:r>
            <a:endParaRPr lang="en-US" altLang="zh-CN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…When that happens, don’t sit in the grass and </a:t>
            </a:r>
            <a:r>
              <a:rPr lang="en-US" altLang="zh-CN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54   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Just get up and keep on going. </a:t>
            </a:r>
            <a:endParaRPr lang="en-US" altLang="zh-CN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355074" y="4803355"/>
            <a:ext cx="9441457" cy="163121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36. A. trip		B. race		    C. tree	       D. driver</a:t>
            </a:r>
            <a:endParaRPr lang="zh-CN" altLang="zh-CN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39. A. delay	              B. absence	</a:t>
            </a:r>
            <a:r>
              <a:rPr lang="en-US" altLang="zh-CN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C. freedom</a:t>
            </a:r>
            <a:r>
              <a:rPr lang="en-US" altLang="zh-C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       D. rest</a:t>
            </a:r>
            <a:endParaRPr lang="zh-CN" altLang="zh-CN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40. </a:t>
            </a:r>
            <a:r>
              <a:rPr lang="en-US" altLang="zh-CN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landed	</a:t>
            </a:r>
            <a:r>
              <a:rPr lang="en-US" altLang="zh-C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B. slept		    C. laughed	       D. wept</a:t>
            </a:r>
            <a:endParaRPr lang="zh-CN" altLang="zh-CN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41. A. promised	              B. encouraged	    C. allowed	</a:t>
            </a:r>
            <a:r>
              <a:rPr lang="en-US" altLang="zh-CN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D. expected</a:t>
            </a:r>
            <a:endParaRPr lang="en-US" altLang="zh-CN" sz="2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54. A. play	              B. relax		    C. dream	       D. cry</a:t>
            </a:r>
            <a:endParaRPr lang="zh-CN" altLang="zh-CN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070294" y="4516914"/>
            <a:ext cx="7601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b="1" dirty="0">
                <a:solidFill>
                  <a:srgbClr val="FF0000"/>
                </a:solidFill>
                <a:latin typeface="幼圆" panose="02010509060101010101" pitchFamily="49" charset="-122"/>
                <a:ea typeface="幼圆" panose="02010509060101010101" pitchFamily="49" charset="-122"/>
                <a:cs typeface="Aharoni" pitchFamily="2" charset="-79"/>
              </a:rPr>
              <a:t>√</a:t>
            </a:r>
            <a:endParaRPr lang="zh-CN" altLang="en-US" sz="4400" b="1" dirty="0">
              <a:solidFill>
                <a:srgbClr val="FF0000"/>
              </a:solidFill>
              <a:latin typeface="幼圆" panose="02010509060101010101" pitchFamily="49" charset="-122"/>
              <a:ea typeface="幼圆" panose="02010509060101010101" pitchFamily="49" charset="-122"/>
              <a:cs typeface="Aharoni" pitchFamily="2" charset="-79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020280" y="5761820"/>
            <a:ext cx="7601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b="1" dirty="0">
                <a:solidFill>
                  <a:srgbClr val="FF0000"/>
                </a:solidFill>
                <a:latin typeface="幼圆" panose="02010509060101010101" pitchFamily="49" charset="-122"/>
                <a:ea typeface="幼圆" panose="02010509060101010101" pitchFamily="49" charset="-122"/>
                <a:cs typeface="Aharoni" pitchFamily="2" charset="-79"/>
              </a:rPr>
              <a:t>√</a:t>
            </a:r>
            <a:endParaRPr lang="zh-CN" altLang="en-US" sz="4400" b="1" dirty="0">
              <a:solidFill>
                <a:srgbClr val="FF0000"/>
              </a:solidFill>
              <a:latin typeface="幼圆" panose="02010509060101010101" pitchFamily="49" charset="-122"/>
              <a:ea typeface="幼圆" panose="02010509060101010101" pitchFamily="49" charset="-122"/>
              <a:cs typeface="Aharoni" pitchFamily="2" charset="-79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848300" y="2993346"/>
            <a:ext cx="2610996" cy="451822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008049" y="2090871"/>
            <a:ext cx="790235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tree</a:t>
            </a:r>
            <a:endParaRPr lang="zh-CN" altLang="en-US" sz="2800" b="1" dirty="0">
              <a:solidFill>
                <a:srgbClr val="0000FF"/>
              </a:solidFill>
              <a:latin typeface="Times New Roman" panose="02020603050405020304" pitchFamily="18" charset="0"/>
              <a:ea typeface="微软雅黑 Light" panose="020B0502040204020203" pitchFamily="34" charset="-122"/>
              <a:cs typeface="Times New Roman" panose="02020603050405020304" pitchFamily="18" charset="0"/>
            </a:endParaRPr>
          </a:p>
        </p:txBody>
      </p:sp>
      <p:cxnSp>
        <p:nvCxnSpPr>
          <p:cNvPr id="15" name="直接连接符 14"/>
          <p:cNvCxnSpPr/>
          <p:nvPr/>
        </p:nvCxnSpPr>
        <p:spPr>
          <a:xfrm>
            <a:off x="2688115" y="2588964"/>
            <a:ext cx="550844" cy="407624"/>
          </a:xfrm>
          <a:prstGeom prst="line">
            <a:avLst/>
          </a:prstGeom>
          <a:ln w="28575">
            <a:solidFill>
              <a:srgbClr val="0000FF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矩形 20"/>
          <p:cNvSpPr/>
          <p:nvPr/>
        </p:nvSpPr>
        <p:spPr>
          <a:xfrm>
            <a:off x="6654189" y="3438665"/>
            <a:ext cx="1024568" cy="451822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TextBox 21"/>
          <p:cNvSpPr txBox="1"/>
          <p:nvPr/>
        </p:nvSpPr>
        <p:spPr>
          <a:xfrm>
            <a:off x="7820396" y="3784596"/>
            <a:ext cx="750727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cry</a:t>
            </a:r>
            <a:endParaRPr lang="zh-CN" altLang="en-US" sz="2800" b="1" dirty="0">
              <a:solidFill>
                <a:srgbClr val="C00000"/>
              </a:solidFill>
              <a:latin typeface="Times New Roman" panose="02020603050405020304" pitchFamily="18" charset="0"/>
              <a:ea typeface="微软雅黑 Light" panose="020B0502040204020203" pitchFamily="34" charset="-122"/>
              <a:cs typeface="Times New Roman" panose="02020603050405020304" pitchFamily="18" charset="0"/>
            </a:endParaRPr>
          </a:p>
        </p:txBody>
      </p:sp>
      <p:cxnSp>
        <p:nvCxnSpPr>
          <p:cNvPr id="23" name="直接连接符 22"/>
          <p:cNvCxnSpPr>
            <a:endCxn id="22" idx="0"/>
          </p:cNvCxnSpPr>
          <p:nvPr/>
        </p:nvCxnSpPr>
        <p:spPr>
          <a:xfrm>
            <a:off x="7689774" y="3492347"/>
            <a:ext cx="505986" cy="292249"/>
          </a:xfrm>
          <a:prstGeom prst="line">
            <a:avLst/>
          </a:prstGeom>
          <a:ln w="28575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 animBg="1"/>
      <p:bldP spid="14" grpId="0" animBg="1"/>
      <p:bldP spid="21" grpId="0" animBg="1"/>
      <p:bldP spid="2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矩形 63"/>
          <p:cNvSpPr/>
          <p:nvPr/>
        </p:nvSpPr>
        <p:spPr bwMode="auto">
          <a:xfrm>
            <a:off x="6921500" y="4629150"/>
            <a:ext cx="4538663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1400" dirty="0">
              <a:solidFill>
                <a:schemeClr val="tx1">
                  <a:lumMod val="50000"/>
                  <a:lumOff val="50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37" name="矩形 36"/>
          <p:cNvSpPr/>
          <p:nvPr/>
        </p:nvSpPr>
        <p:spPr>
          <a:xfrm>
            <a:off x="88464" y="6571661"/>
            <a:ext cx="77513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www.1ppt.com/moban/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www.1ppt.com/hangye/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www.1ppt.com/jieri/ 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素材下载：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www.1ppt.com/sucai/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www.1ppt.com/beijing/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图表下载：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www.1ppt.com/tubiao/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优秀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www.1ppt.com/powerpoint/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Word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www.1ppt.com/word/              Excel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www.1ppt.com/excel/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资料下载：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www.1ppt.com/ziliao/      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课件下载：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www.1ppt.com/kejian/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范文下载：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www.1ppt.com/fanwen/        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试卷下载：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www.1ppt.com/shiti/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教案下载：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www.1ppt.com/jiaoan/  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www.1ppt.com/ziti/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</a:t>
            </a:r>
            <a:endParaRPr lang="zh-CN" altLang="en-US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  <p:sp>
        <p:nvSpPr>
          <p:cNvPr id="4" name="椭圆 3"/>
          <p:cNvSpPr/>
          <p:nvPr/>
        </p:nvSpPr>
        <p:spPr>
          <a:xfrm>
            <a:off x="373962" y="348706"/>
            <a:ext cx="328612" cy="33020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5" name="TextBox 4"/>
          <p:cNvSpPr txBox="1"/>
          <p:nvPr/>
        </p:nvSpPr>
        <p:spPr>
          <a:xfrm>
            <a:off x="738130" y="209321"/>
            <a:ext cx="21372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原词复现</a:t>
            </a:r>
            <a:endParaRPr lang="zh-CN" altLang="en-US" sz="3600" b="1" dirty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11879" y="860612"/>
            <a:ext cx="4491641" cy="584775"/>
          </a:xfrm>
          <a:prstGeom prst="rect">
            <a:avLst/>
          </a:prstGeom>
          <a:noFill/>
          <a:ln>
            <a:solidFill>
              <a:schemeClr val="tx1"/>
            </a:solidFill>
            <a:prstDash val="lgDashDotDot"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3200" b="1" dirty="0" smtClean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2019</a:t>
            </a:r>
            <a:r>
              <a:rPr lang="zh-CN" altLang="en-US" sz="3200" b="1" dirty="0" smtClean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年</a:t>
            </a:r>
            <a:r>
              <a:rPr lang="en-US" altLang="zh-CN" sz="3200" b="1" dirty="0" smtClean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6</a:t>
            </a:r>
            <a:r>
              <a:rPr lang="zh-CN" altLang="en-US" sz="3200" b="1" dirty="0" smtClean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月</a:t>
            </a:r>
            <a:r>
              <a:rPr lang="zh-CN" altLang="en-US" sz="3200" b="1" dirty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浙江卷</a:t>
            </a:r>
            <a:r>
              <a:rPr lang="zh-CN" altLang="en-US" sz="3200" b="1" dirty="0" smtClean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（</a:t>
            </a:r>
            <a:r>
              <a:rPr lang="en-US" altLang="zh-CN" sz="3200" b="1" dirty="0" smtClean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39）</a:t>
            </a:r>
            <a:endParaRPr lang="zh-CN" altLang="en-US" sz="3200" b="1" dirty="0">
              <a:solidFill>
                <a:srgbClr val="CC33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15249" y="1609499"/>
            <a:ext cx="11193137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There are lots of ways to raise awareness for a cause. Usually, the </a:t>
            </a:r>
            <a:r>
              <a:rPr lang="en-US" altLang="zh-CN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36   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the idea is, the more it gets noticed. And that’s precisely why one </a:t>
            </a:r>
            <a:r>
              <a:rPr lang="en-US" altLang="zh-CN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37   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Frenchman has caught our attention.</a:t>
            </a:r>
            <a:endParaRPr lang="zh-CN" altLang="zh-CN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zh-CN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Baptiste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Dubanchet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is biking across Europe</a:t>
            </a:r>
            <a:r>
              <a:rPr lang="zh-CN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surviving </a:t>
            </a:r>
            <a:r>
              <a:rPr lang="en-US" altLang="zh-CN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38   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on discarded</a:t>
            </a:r>
            <a:r>
              <a:rPr lang="zh-CN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（丢弃）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food. The three-month, 1 900-mile journey from Paris to Warsaw is </a:t>
            </a:r>
            <a:r>
              <a:rPr lang="en-US" altLang="zh-CN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Dubanchet’s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39   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raising awareness of food waste in Europe and throughout the world.</a:t>
            </a:r>
            <a:endParaRPr lang="zh-CN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355074" y="4803355"/>
            <a:ext cx="9886667" cy="144655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36. A. cleverer	             B. older		      </a:t>
            </a:r>
            <a:r>
              <a:rPr lang="en-US" altLang="zh-CN" sz="2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stranger	</a:t>
            </a:r>
            <a:r>
              <a:rPr lang="en-US" altLang="zh-CN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   D. simpler</a:t>
            </a:r>
            <a:endParaRPr lang="zh-CN" altLang="zh-CN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37.</a:t>
            </a:r>
            <a:r>
              <a:rPr lang="en-US" altLang="zh-CN" sz="2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garbage-eating </a:t>
            </a:r>
            <a:r>
              <a:rPr lang="en-US" altLang="zh-CN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B. sports-loving      C. food-wasting	   D. law-breaking</a:t>
            </a:r>
            <a:endParaRPr lang="zh-CN" altLang="zh-CN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38. A. secretly		B. finally 	      </a:t>
            </a:r>
            <a:r>
              <a:rPr lang="en-US" altLang="zh-CN" sz="2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entirely</a:t>
            </a:r>
            <a:r>
              <a:rPr lang="en-US" altLang="zh-CN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   D. probably</a:t>
            </a:r>
            <a:endParaRPr lang="zh-CN" altLang="zh-CN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39. A. purpose		B. way		      C. opinion		   D. dream</a:t>
            </a:r>
            <a:endParaRPr lang="zh-CN" altLang="zh-CN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961796" y="5560406"/>
            <a:ext cx="7601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b="1" dirty="0">
                <a:solidFill>
                  <a:srgbClr val="FF0000"/>
                </a:solidFill>
                <a:latin typeface="幼圆" panose="02010509060101010101" pitchFamily="49" charset="-122"/>
                <a:ea typeface="幼圆" panose="02010509060101010101" pitchFamily="49" charset="-122"/>
                <a:cs typeface="Aharoni" pitchFamily="2" charset="-79"/>
              </a:rPr>
              <a:t>√</a:t>
            </a:r>
            <a:endParaRPr lang="zh-CN" altLang="en-US" sz="4400" b="1" dirty="0">
              <a:solidFill>
                <a:srgbClr val="FF0000"/>
              </a:solidFill>
              <a:latin typeface="幼圆" panose="02010509060101010101" pitchFamily="49" charset="-122"/>
              <a:ea typeface="幼圆" panose="02010509060101010101" pitchFamily="49" charset="-122"/>
              <a:cs typeface="Aharoni" pitchFamily="2" charset="-79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3528507" y="1691672"/>
            <a:ext cx="845187" cy="451822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3126845" y="3747549"/>
            <a:ext cx="831970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way</a:t>
            </a:r>
            <a:endParaRPr lang="zh-CN" altLang="en-US" sz="2800" b="1" dirty="0">
              <a:solidFill>
                <a:srgbClr val="C00000"/>
              </a:solidFill>
              <a:latin typeface="Times New Roman" panose="02020603050405020304" pitchFamily="18" charset="0"/>
              <a:ea typeface="微软雅黑 Light" panose="020B0502040204020203" pitchFamily="34" charset="-122"/>
              <a:cs typeface="Times New Roman" panose="02020603050405020304" pitchFamily="18" charset="0"/>
            </a:endParaRPr>
          </a:p>
        </p:txBody>
      </p:sp>
      <p:cxnSp>
        <p:nvCxnSpPr>
          <p:cNvPr id="15" name="直接连接符 14"/>
          <p:cNvCxnSpPr>
            <a:stCxn id="14" idx="0"/>
          </p:cNvCxnSpPr>
          <p:nvPr/>
        </p:nvCxnSpPr>
        <p:spPr>
          <a:xfrm flipV="1">
            <a:off x="3542830" y="2183802"/>
            <a:ext cx="394469" cy="1563747"/>
          </a:xfrm>
          <a:prstGeom prst="line">
            <a:avLst/>
          </a:prstGeom>
          <a:ln w="28575">
            <a:solidFill>
              <a:srgbClr val="C0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椭圆 23"/>
          <p:cNvSpPr/>
          <p:nvPr/>
        </p:nvSpPr>
        <p:spPr>
          <a:xfrm>
            <a:off x="1650954" y="5115455"/>
            <a:ext cx="2264830" cy="526715"/>
          </a:xfrm>
          <a:prstGeom prst="ellipse">
            <a:avLst/>
          </a:prstGeom>
          <a:noFill/>
          <a:ln w="2857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椭圆 24"/>
          <p:cNvSpPr/>
          <p:nvPr/>
        </p:nvSpPr>
        <p:spPr>
          <a:xfrm>
            <a:off x="7545366" y="2933207"/>
            <a:ext cx="4374107" cy="526715"/>
          </a:xfrm>
          <a:prstGeom prst="ellipse">
            <a:avLst/>
          </a:prstGeom>
          <a:noFill/>
          <a:ln w="2857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6" name="直接连接符 25"/>
          <p:cNvCxnSpPr>
            <a:stCxn id="25" idx="3"/>
            <a:endCxn id="24" idx="7"/>
          </p:cNvCxnSpPr>
          <p:nvPr/>
        </p:nvCxnSpPr>
        <p:spPr>
          <a:xfrm flipH="1">
            <a:off x="3584107" y="3382786"/>
            <a:ext cx="4601833" cy="1809805"/>
          </a:xfrm>
          <a:prstGeom prst="line">
            <a:avLst/>
          </a:pr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5604605" y="4373307"/>
            <a:ext cx="2116016" cy="461665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sz="2400" dirty="0" smtClean="0">
                <a:solidFill>
                  <a:srgbClr val="0000FF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近义词词复现</a:t>
            </a:r>
            <a:endParaRPr lang="zh-CN" altLang="en-US" sz="2400" dirty="0">
              <a:solidFill>
                <a:srgbClr val="0000FF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 animBg="1"/>
      <p:bldP spid="14" grpId="0" animBg="1"/>
      <p:bldP spid="24" grpId="0" animBg="1"/>
      <p:bldP spid="25" grpId="0" animBg="1"/>
      <p:bldP spid="2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矩形 63"/>
          <p:cNvSpPr/>
          <p:nvPr/>
        </p:nvSpPr>
        <p:spPr bwMode="auto">
          <a:xfrm>
            <a:off x="6921500" y="4629150"/>
            <a:ext cx="4538663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1400" dirty="0">
              <a:solidFill>
                <a:schemeClr val="tx1">
                  <a:lumMod val="50000"/>
                  <a:lumOff val="50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37" name="矩形 36"/>
          <p:cNvSpPr/>
          <p:nvPr/>
        </p:nvSpPr>
        <p:spPr>
          <a:xfrm>
            <a:off x="88464" y="6571661"/>
            <a:ext cx="77513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www.1ppt.com/moban/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www.1ppt.com/hangye/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www.1ppt.com/jieri/ 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素材下载：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www.1ppt.com/sucai/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www.1ppt.com/beijing/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图表下载：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www.1ppt.com/tubiao/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优秀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www.1ppt.com/powerpoint/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Word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www.1ppt.com/word/              Excel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www.1ppt.com/excel/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资料下载：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www.1ppt.com/ziliao/      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课件下载：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www.1ppt.com/kejian/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范文下载：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www.1ppt.com/fanwen/        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试卷下载：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www.1ppt.com/shiti/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教案下载：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www.1ppt.com/jiaoan/  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www.1ppt.com/ziti/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</a:t>
            </a:r>
            <a:endParaRPr lang="zh-CN" altLang="en-US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  <p:sp>
        <p:nvSpPr>
          <p:cNvPr id="20" name="椭圆 19"/>
          <p:cNvSpPr/>
          <p:nvPr/>
        </p:nvSpPr>
        <p:spPr>
          <a:xfrm>
            <a:off x="373962" y="348706"/>
            <a:ext cx="328612" cy="33020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6" name="TextBox 5"/>
          <p:cNvSpPr txBox="1"/>
          <p:nvPr/>
        </p:nvSpPr>
        <p:spPr>
          <a:xfrm>
            <a:off x="738130" y="209321"/>
            <a:ext cx="21372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原词复现</a:t>
            </a:r>
            <a:endParaRPr lang="zh-CN" altLang="en-US" sz="3600" b="1" dirty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88489" y="1484555"/>
            <a:ext cx="1073613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To get the students back in order, I </a:t>
            </a:r>
            <a:r>
              <a:rPr lang="en-US" altLang="zh-CN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43 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my own story of getting my </a:t>
            </a:r>
            <a:r>
              <a:rPr lang="en-US" altLang="zh-CN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 44   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stuck between the rails of a balcony. Same kind of curiosity, I remembered </a:t>
            </a:r>
            <a:r>
              <a:rPr lang="en-US" altLang="zh-CN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 45  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then how far I could thrust(</a:t>
            </a:r>
            <a:r>
              <a:rPr lang="zh-CN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塞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my knee between the rails. Inch by inch, I kept </a:t>
            </a:r>
            <a:r>
              <a:rPr lang="en-US" altLang="zh-CN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 46  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and before I knew it, my knee was stuck and </a:t>
            </a:r>
            <a:r>
              <a:rPr lang="en-US" altLang="zh-CN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 47  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before my eyes and in front of lots of </a:t>
            </a:r>
            <a:r>
              <a:rPr lang="en-US" altLang="zh-CN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 48  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at a popular Las Vegas hotel!</a:t>
            </a:r>
            <a:endParaRPr lang="zh-CN" altLang="zh-CN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Hearing my story,  many students followed with their own </a:t>
            </a:r>
            <a:r>
              <a:rPr lang="en-US" altLang="zh-CN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49     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of heads, arms, fingers stuck in places they shouldn't </a:t>
            </a:r>
            <a:r>
              <a:rPr lang="en-US" altLang="zh-CN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 50  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 …</a:t>
            </a:r>
            <a:endParaRPr lang="zh-CN" altLang="en-US" sz="2800" dirty="0">
              <a:latin typeface="Times New Roman" panose="02020603050405020304" pitchFamily="18" charset="0"/>
              <a:ea typeface="微软雅黑 Light" panose="020B0502040204020203" pitchFamily="34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11878" y="860612"/>
            <a:ext cx="5544855" cy="584775"/>
          </a:xfrm>
          <a:prstGeom prst="rect">
            <a:avLst/>
          </a:prstGeom>
          <a:noFill/>
          <a:ln>
            <a:solidFill>
              <a:schemeClr val="tx1"/>
            </a:solidFill>
            <a:prstDash val="lgDashDotDot"/>
          </a:ln>
        </p:spPr>
        <p:txBody>
          <a:bodyPr wrap="square" rtlCol="0">
            <a:spAutoFit/>
          </a:bodyPr>
          <a:lstStyle/>
          <a:p>
            <a:r>
              <a:rPr lang="en-US" altLang="zh-CN" sz="3200" b="1" dirty="0" smtClean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2018</a:t>
            </a:r>
            <a:r>
              <a:rPr lang="zh-CN" altLang="en-US" sz="3200" b="1" dirty="0" smtClean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年</a:t>
            </a:r>
            <a:r>
              <a:rPr lang="en-US" altLang="zh-CN" sz="3200" b="1" dirty="0" smtClean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11</a:t>
            </a:r>
            <a:r>
              <a:rPr lang="zh-CN" altLang="en-US" sz="3200" b="1" dirty="0" smtClean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月浙江卷（</a:t>
            </a:r>
            <a:r>
              <a:rPr lang="en-US" altLang="zh-CN" sz="3200" b="1" dirty="0" smtClean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44, 49）</a:t>
            </a:r>
            <a:endParaRPr lang="zh-CN" altLang="en-US" sz="3200" b="1" dirty="0">
              <a:solidFill>
                <a:srgbClr val="CC33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8405871" y="2409453"/>
            <a:ext cx="782196" cy="451822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1247886" y="1925618"/>
            <a:ext cx="914401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knee</a:t>
            </a:r>
            <a:endParaRPr lang="zh-CN" altLang="en-US" sz="2800" b="1" dirty="0">
              <a:solidFill>
                <a:srgbClr val="0000FF"/>
              </a:solidFill>
              <a:latin typeface="Times New Roman" panose="02020603050405020304" pitchFamily="18" charset="0"/>
              <a:ea typeface="微软雅黑 Light" panose="020B0502040204020203" pitchFamily="34" charset="-122"/>
              <a:cs typeface="Times New Roman" panose="02020603050405020304" pitchFamily="18" charset="0"/>
            </a:endParaRPr>
          </a:p>
        </p:txBody>
      </p:sp>
      <p:cxnSp>
        <p:nvCxnSpPr>
          <p:cNvPr id="13" name="直接连接符 12"/>
          <p:cNvCxnSpPr/>
          <p:nvPr/>
        </p:nvCxnSpPr>
        <p:spPr>
          <a:xfrm>
            <a:off x="2162287" y="2043953"/>
            <a:ext cx="6293224" cy="559398"/>
          </a:xfrm>
          <a:prstGeom prst="line">
            <a:avLst/>
          </a:prstGeom>
          <a:ln w="28575">
            <a:solidFill>
              <a:srgbClr val="0000FF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矩形 13"/>
          <p:cNvSpPr/>
          <p:nvPr/>
        </p:nvSpPr>
        <p:spPr>
          <a:xfrm>
            <a:off x="2712721" y="4132728"/>
            <a:ext cx="828338" cy="451822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TextBox 14"/>
          <p:cNvSpPr txBox="1"/>
          <p:nvPr/>
        </p:nvSpPr>
        <p:spPr>
          <a:xfrm>
            <a:off x="9285639" y="3949849"/>
            <a:ext cx="1192307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stories</a:t>
            </a:r>
            <a:endParaRPr lang="zh-CN" altLang="en-US" sz="2800" b="1" dirty="0">
              <a:solidFill>
                <a:srgbClr val="C00000"/>
              </a:solidFill>
              <a:latin typeface="Times New Roman" panose="02020603050405020304" pitchFamily="18" charset="0"/>
              <a:ea typeface="微软雅黑 Light" panose="020B0502040204020203" pitchFamily="34" charset="-122"/>
              <a:cs typeface="Times New Roman" panose="02020603050405020304" pitchFamily="18" charset="0"/>
            </a:endParaRPr>
          </a:p>
        </p:txBody>
      </p:sp>
      <p:cxnSp>
        <p:nvCxnSpPr>
          <p:cNvPr id="17" name="直接连接符 16"/>
          <p:cNvCxnSpPr>
            <a:endCxn id="15" idx="1"/>
          </p:cNvCxnSpPr>
          <p:nvPr/>
        </p:nvCxnSpPr>
        <p:spPr>
          <a:xfrm>
            <a:off x="3582556" y="4194706"/>
            <a:ext cx="5703083" cy="16753"/>
          </a:xfrm>
          <a:prstGeom prst="line">
            <a:avLst/>
          </a:prstGeom>
          <a:ln w="28575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785309" y="5045337"/>
            <a:ext cx="10004611" cy="156966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43. </a:t>
            </a:r>
            <a:r>
              <a:rPr lang="en-US" altLang="zh-CN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shared 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             B. wrote                  C. read                   D. heard</a:t>
            </a:r>
            <a:endParaRPr lang="zh-CN" altLang="zh-CN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44. A. head                  B. knee                   C. arm                    D. foot</a:t>
            </a:r>
            <a:endParaRPr lang="en-US" altLang="zh-CN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45. A. calculating        B. explaining          </a:t>
            </a:r>
            <a:r>
              <a:rPr lang="en-US" altLang="zh-CN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wondering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        D. reporting</a:t>
            </a:r>
            <a:endParaRPr lang="zh-CN" altLang="zh-CN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49. A. findings            B. conclusions         C. stories               D. news</a:t>
            </a:r>
            <a:endParaRPr lang="zh-CN" altLang="zh-CN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448280" y="5133859"/>
            <a:ext cx="7601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b="1" dirty="0" smtClean="0">
                <a:solidFill>
                  <a:srgbClr val="FF0000"/>
                </a:solidFill>
                <a:latin typeface="幼圆" panose="02010509060101010101" pitchFamily="49" charset="-122"/>
                <a:ea typeface="幼圆" panose="02010509060101010101" pitchFamily="49" charset="-122"/>
                <a:cs typeface="Aharoni" pitchFamily="2" charset="-79"/>
              </a:rPr>
              <a:t>√</a:t>
            </a:r>
            <a:endParaRPr lang="zh-CN" altLang="en-US" sz="4400" b="1" dirty="0">
              <a:solidFill>
                <a:srgbClr val="FF0000"/>
              </a:solidFill>
              <a:latin typeface="幼圆" panose="02010509060101010101" pitchFamily="49" charset="-122"/>
              <a:ea typeface="幼圆" panose="02010509060101010101" pitchFamily="49" charset="-122"/>
              <a:cs typeface="Aharoni" pitchFamily="2" charset="-79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881172" y="5892187"/>
            <a:ext cx="7601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b="1" dirty="0" smtClean="0">
                <a:solidFill>
                  <a:srgbClr val="FF0000"/>
                </a:solidFill>
                <a:latin typeface="幼圆" panose="02010509060101010101" pitchFamily="49" charset="-122"/>
                <a:ea typeface="幼圆" panose="02010509060101010101" pitchFamily="49" charset="-122"/>
                <a:cs typeface="Aharoni" pitchFamily="2" charset="-79"/>
              </a:rPr>
              <a:t>√</a:t>
            </a:r>
            <a:endParaRPr lang="zh-CN" altLang="en-US" sz="4400" b="1" dirty="0">
              <a:solidFill>
                <a:srgbClr val="FF0000"/>
              </a:solidFill>
              <a:latin typeface="幼圆" panose="02010509060101010101" pitchFamily="49" charset="-122"/>
              <a:ea typeface="幼圆" panose="02010509060101010101" pitchFamily="49" charset="-122"/>
              <a:cs typeface="Aharoni" pitchFamily="2" charset="-79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4" grpId="0" animBg="1"/>
      <p:bldP spid="15" grpId="0" animBg="1"/>
      <p:bldP spid="19" grpId="0"/>
      <p:bldP spid="2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矩形 63"/>
          <p:cNvSpPr/>
          <p:nvPr/>
        </p:nvSpPr>
        <p:spPr bwMode="auto">
          <a:xfrm>
            <a:off x="6921500" y="4629150"/>
            <a:ext cx="4538663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1400" dirty="0">
              <a:solidFill>
                <a:schemeClr val="tx1">
                  <a:lumMod val="50000"/>
                  <a:lumOff val="50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37" name="矩形 36"/>
          <p:cNvSpPr/>
          <p:nvPr/>
        </p:nvSpPr>
        <p:spPr>
          <a:xfrm>
            <a:off x="88464" y="6571661"/>
            <a:ext cx="77513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www.1ppt.com/moban/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www.1ppt.com/hangye/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www.1ppt.com/jieri/ 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素材下载：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www.1ppt.com/sucai/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www.1ppt.com/beijing/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图表下载：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www.1ppt.com/tubiao/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优秀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www.1ppt.com/powerpoint/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Word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www.1ppt.com/word/              Excel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www.1ppt.com/excel/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资料下载：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www.1ppt.com/ziliao/      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课件下载：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www.1ppt.com/kejian/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范文下载：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www.1ppt.com/fanwen/        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试卷下载：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www.1ppt.com/shiti/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教案下载：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www.1ppt.com/jiaoan/  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www.1ppt.com/ziti/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</a:t>
            </a:r>
            <a:endParaRPr lang="zh-CN" altLang="en-US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  <p:sp>
        <p:nvSpPr>
          <p:cNvPr id="20" name="椭圆 19"/>
          <p:cNvSpPr/>
          <p:nvPr/>
        </p:nvSpPr>
        <p:spPr>
          <a:xfrm>
            <a:off x="373962" y="326672"/>
            <a:ext cx="328612" cy="33020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5" name="TextBox 4"/>
          <p:cNvSpPr txBox="1"/>
          <p:nvPr/>
        </p:nvSpPr>
        <p:spPr>
          <a:xfrm>
            <a:off x="738130" y="176270"/>
            <a:ext cx="39109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同（近）义词复现</a:t>
            </a:r>
            <a:endParaRPr lang="zh-CN" altLang="en-US" sz="3600" b="1" dirty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2637" y="902864"/>
            <a:ext cx="5346809" cy="584775"/>
          </a:xfrm>
          <a:prstGeom prst="rect">
            <a:avLst/>
          </a:prstGeom>
          <a:noFill/>
          <a:ln>
            <a:solidFill>
              <a:schemeClr val="tx1"/>
            </a:solidFill>
            <a:prstDash val="lgDashDotDot"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3200" b="1" dirty="0" smtClean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2020</a:t>
            </a:r>
            <a:r>
              <a:rPr lang="zh-CN" altLang="en-US" sz="3200" b="1" dirty="0" smtClean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年</a:t>
            </a:r>
            <a:r>
              <a:rPr lang="en-US" altLang="zh-CN" sz="3200" b="1" dirty="0" smtClean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</a:t>
            </a:r>
            <a:r>
              <a:rPr lang="zh-CN" altLang="en-US" sz="3200" b="1" dirty="0" smtClean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月</a:t>
            </a:r>
            <a:r>
              <a:rPr lang="zh-CN" altLang="en-US" sz="3200" b="1" dirty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浙江卷</a:t>
            </a:r>
            <a:r>
              <a:rPr lang="zh-CN" altLang="en-US" sz="3200" b="1" dirty="0" smtClean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（</a:t>
            </a:r>
            <a:r>
              <a:rPr lang="en-US" altLang="zh-CN" sz="3200" b="1" dirty="0" smtClean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37，42）</a:t>
            </a:r>
            <a:endParaRPr lang="zh-CN" altLang="en-US" sz="3200" b="1" dirty="0">
              <a:solidFill>
                <a:srgbClr val="CC33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8338" y="1555710"/>
            <a:ext cx="1101479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was born legally blind. Of all the stories of my early childhood, the one about a </a:t>
            </a:r>
            <a:r>
              <a:rPr lang="en-US" altLang="zh-CN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36   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is my mother’s favorite.</a:t>
            </a:r>
            <a:endParaRPr lang="zh-CN" altLang="zh-CN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I was only two when the </a:t>
            </a:r>
            <a:r>
              <a:rPr lang="en-US" altLang="zh-CN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37     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occurred. …Then I </a:t>
            </a:r>
            <a:r>
              <a:rPr lang="en-US" altLang="zh-CN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42    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myself up and kept right on going. … </a:t>
            </a:r>
            <a:endParaRPr lang="en-US" altLang="zh-CN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…When that happens, don’t sit in the grass and </a:t>
            </a:r>
            <a:r>
              <a:rPr lang="en-US" altLang="zh-CN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54   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Just get up and keep on going.</a:t>
            </a:r>
            <a:endParaRPr lang="zh-CN" altLang="zh-CN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9356695" y="3354677"/>
            <a:ext cx="988144" cy="451822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TextBox 8"/>
          <p:cNvSpPr txBox="1"/>
          <p:nvPr/>
        </p:nvSpPr>
        <p:spPr>
          <a:xfrm>
            <a:off x="8707406" y="2423712"/>
            <a:ext cx="1240825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picked</a:t>
            </a:r>
            <a:endParaRPr lang="zh-CN" altLang="en-US" sz="2800" b="1" dirty="0">
              <a:solidFill>
                <a:srgbClr val="C00000"/>
              </a:solidFill>
              <a:latin typeface="Times New Roman" panose="02020603050405020304" pitchFamily="18" charset="0"/>
              <a:ea typeface="微软雅黑 Light" panose="020B0502040204020203" pitchFamily="34" charset="-122"/>
              <a:cs typeface="Times New Roman" panose="02020603050405020304" pitchFamily="18" charset="0"/>
            </a:endParaRPr>
          </a:p>
        </p:txBody>
      </p:sp>
      <p:cxnSp>
        <p:nvCxnSpPr>
          <p:cNvPr id="10" name="直接连接符 9"/>
          <p:cNvCxnSpPr/>
          <p:nvPr/>
        </p:nvCxnSpPr>
        <p:spPr>
          <a:xfrm flipV="1">
            <a:off x="9793994" y="2886419"/>
            <a:ext cx="11018" cy="484742"/>
          </a:xfrm>
          <a:prstGeom prst="line">
            <a:avLst/>
          </a:prstGeom>
          <a:ln w="28575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4515228" y="2429542"/>
            <a:ext cx="1522013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incident</a:t>
            </a:r>
            <a:endParaRPr lang="zh-CN" altLang="en-US" sz="2800" b="1" dirty="0">
              <a:solidFill>
                <a:srgbClr val="0000FF"/>
              </a:solidFill>
              <a:latin typeface="Times New Roman" panose="02020603050405020304" pitchFamily="18" charset="0"/>
              <a:ea typeface="微软雅黑 Light" panose="020B0502040204020203" pitchFamily="34" charset="-122"/>
              <a:cs typeface="Times New Roman" panose="02020603050405020304" pitchFamily="18" charset="0"/>
            </a:endParaRPr>
          </a:p>
        </p:txBody>
      </p:sp>
      <p:cxnSp>
        <p:nvCxnSpPr>
          <p:cNvPr id="17" name="直接连接符 16"/>
          <p:cNvCxnSpPr/>
          <p:nvPr/>
        </p:nvCxnSpPr>
        <p:spPr>
          <a:xfrm flipV="1">
            <a:off x="6048260" y="2071171"/>
            <a:ext cx="4406747" cy="561861"/>
          </a:xfrm>
          <a:prstGeom prst="line">
            <a:avLst/>
          </a:prstGeom>
          <a:ln w="28575">
            <a:solidFill>
              <a:srgbClr val="0000FF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矩形 22"/>
          <p:cNvSpPr/>
          <p:nvPr/>
        </p:nvSpPr>
        <p:spPr>
          <a:xfrm>
            <a:off x="6087641" y="1630497"/>
            <a:ext cx="974171" cy="451822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TextBox 14"/>
          <p:cNvSpPr txBox="1"/>
          <p:nvPr/>
        </p:nvSpPr>
        <p:spPr>
          <a:xfrm>
            <a:off x="1156775" y="4514526"/>
            <a:ext cx="9860096" cy="156966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36. A. trip		 B. race	</a:t>
            </a:r>
            <a:r>
              <a:rPr lang="en-US" altLang="zh-CN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C. tree	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   D. driver</a:t>
            </a:r>
            <a:endParaRPr lang="zh-CN" altLang="zh-CN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37. A. incident	            B. change	         C. illness	               D. problem</a:t>
            </a:r>
            <a:endParaRPr lang="zh-CN" altLang="zh-CN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42. A. woke		B. picked	         C. warmed	   D. gave </a:t>
            </a:r>
            <a:endParaRPr lang="en-US" altLang="zh-CN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54. A. play		B. relax	         C. dream	               </a:t>
            </a:r>
            <a:r>
              <a:rPr lang="en-US" altLang="zh-CN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cry</a:t>
            </a:r>
            <a:endParaRPr lang="zh-CN" altLang="zh-CN" sz="24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690651" y="5001657"/>
            <a:ext cx="7601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b="1" dirty="0">
                <a:solidFill>
                  <a:srgbClr val="FF0000"/>
                </a:solidFill>
                <a:latin typeface="幼圆" panose="02010509060101010101" pitchFamily="49" charset="-122"/>
                <a:ea typeface="幼圆" panose="02010509060101010101" pitchFamily="49" charset="-122"/>
                <a:cs typeface="Aharoni" pitchFamily="2" charset="-79"/>
              </a:rPr>
              <a:t>√</a:t>
            </a:r>
            <a:endParaRPr lang="zh-CN" altLang="en-US" sz="4400" b="1" dirty="0">
              <a:solidFill>
                <a:srgbClr val="FF0000"/>
              </a:solidFill>
              <a:latin typeface="幼圆" panose="02010509060101010101" pitchFamily="49" charset="-122"/>
              <a:ea typeface="幼圆" panose="02010509060101010101" pitchFamily="49" charset="-122"/>
              <a:cs typeface="Aharoni" pitchFamily="2" charset="-79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551542" y="4658299"/>
            <a:ext cx="7601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b="1" dirty="0">
                <a:solidFill>
                  <a:srgbClr val="FF0000"/>
                </a:solidFill>
                <a:latin typeface="幼圆" panose="02010509060101010101" pitchFamily="49" charset="-122"/>
                <a:ea typeface="幼圆" panose="02010509060101010101" pitchFamily="49" charset="-122"/>
                <a:cs typeface="Aharoni" pitchFamily="2" charset="-79"/>
              </a:rPr>
              <a:t>√</a:t>
            </a:r>
            <a:endParaRPr lang="zh-CN" altLang="en-US" sz="4400" b="1" dirty="0">
              <a:solidFill>
                <a:srgbClr val="FF0000"/>
              </a:solidFill>
              <a:latin typeface="幼圆" panose="02010509060101010101" pitchFamily="49" charset="-122"/>
              <a:ea typeface="幼圆" panose="02010509060101010101" pitchFamily="49" charset="-122"/>
              <a:cs typeface="Aharoni" pitchFamily="2" charset="-79"/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10470518" y="1628661"/>
            <a:ext cx="1064142" cy="451822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6" name="直接连接符 25"/>
          <p:cNvCxnSpPr/>
          <p:nvPr/>
        </p:nvCxnSpPr>
        <p:spPr>
          <a:xfrm flipV="1">
            <a:off x="5561682" y="2071171"/>
            <a:ext cx="695899" cy="350704"/>
          </a:xfrm>
          <a:prstGeom prst="line">
            <a:avLst/>
          </a:prstGeom>
          <a:ln w="28575">
            <a:solidFill>
              <a:srgbClr val="0000FF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矩形 29"/>
          <p:cNvSpPr/>
          <p:nvPr/>
        </p:nvSpPr>
        <p:spPr>
          <a:xfrm>
            <a:off x="8726895" y="2449458"/>
            <a:ext cx="2675561" cy="451822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3" name="TextBox 32"/>
          <p:cNvSpPr txBox="1"/>
          <p:nvPr/>
        </p:nvSpPr>
        <p:spPr>
          <a:xfrm>
            <a:off x="7458419" y="506777"/>
            <a:ext cx="3668618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 </a:t>
            </a:r>
            <a:r>
              <a:rPr lang="en-US" altLang="zh-CN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sth</a:t>
            </a:r>
            <a:r>
              <a:rPr lang="en-US" altLang="zh-CN" sz="2400" dirty="0">
                <a:solidFill>
                  <a:srgbClr val="0000FF"/>
                </a:solidFill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 that happens, especially unusual or unpleasant(</a:t>
            </a:r>
            <a:r>
              <a:rPr lang="zh-CN" altLang="en-US" sz="2400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事情</a:t>
            </a:r>
            <a:r>
              <a:rPr lang="en-US" altLang="zh-CN" sz="2400" dirty="0">
                <a:solidFill>
                  <a:srgbClr val="0000FF"/>
                </a:solidFill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) </a:t>
            </a:r>
            <a:endParaRPr lang="zh-CN" altLang="en-US" sz="2400" dirty="0">
              <a:solidFill>
                <a:srgbClr val="0000FF"/>
              </a:solidFill>
              <a:latin typeface="Times New Roman" panose="02020603050405020304" pitchFamily="18" charset="0"/>
              <a:ea typeface="微软雅黑 Light" panose="020B0502040204020203" pitchFamily="34" charset="-122"/>
              <a:cs typeface="Times New Roman" panose="02020603050405020304" pitchFamily="18" charset="0"/>
            </a:endParaRPr>
          </a:p>
        </p:txBody>
      </p:sp>
      <p:sp>
        <p:nvSpPr>
          <p:cNvPr id="38" name="圆角矩形标注 37"/>
          <p:cNvSpPr/>
          <p:nvPr/>
        </p:nvSpPr>
        <p:spPr>
          <a:xfrm>
            <a:off x="7403335" y="396608"/>
            <a:ext cx="3767769" cy="1068636"/>
          </a:xfrm>
          <a:prstGeom prst="wedgeRoundRectCallout">
            <a:avLst>
              <a:gd name="adj1" fmla="val -83633"/>
              <a:gd name="adj2" fmla="val 141884"/>
              <a:gd name="adj3" fmla="val 16667"/>
            </a:avLst>
          </a:prstGeom>
          <a:noFill/>
          <a:ln w="381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TextBox 39"/>
          <p:cNvSpPr txBox="1"/>
          <p:nvPr/>
        </p:nvSpPr>
        <p:spPr>
          <a:xfrm>
            <a:off x="4417762" y="3888956"/>
            <a:ext cx="7774238" cy="523220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en-US" altLang="zh-CN" sz="2800" dirty="0" smtClean="0">
                <a:solidFill>
                  <a:srgbClr val="C00000"/>
                </a:solidFill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to </a:t>
            </a:r>
            <a:r>
              <a:rPr lang="en-US" altLang="zh-CN" sz="2800" dirty="0">
                <a:solidFill>
                  <a:srgbClr val="C00000"/>
                </a:solidFill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stand up again after falling down </a:t>
            </a:r>
            <a:r>
              <a:rPr lang="en-US" altLang="zh-CN" sz="28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(</a:t>
            </a:r>
            <a:r>
              <a:rPr lang="zh-CN" altLang="en-US" sz="28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跌倒后</a:t>
            </a:r>
            <a:r>
              <a:rPr lang="en-US" altLang="zh-CN" sz="28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)</a:t>
            </a:r>
            <a:r>
              <a:rPr lang="zh-CN" altLang="en-US" sz="28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爬起来</a:t>
            </a:r>
            <a:endParaRPr lang="zh-CN" altLang="en-US" sz="28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41" name="下箭头 40"/>
          <p:cNvSpPr/>
          <p:nvPr/>
        </p:nvSpPr>
        <p:spPr>
          <a:xfrm>
            <a:off x="10741444" y="2941504"/>
            <a:ext cx="473725" cy="958467"/>
          </a:xfrm>
          <a:prstGeom prst="downArrow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6" grpId="0" animBg="1"/>
      <p:bldP spid="23" grpId="0" animBg="1"/>
      <p:bldP spid="19" grpId="0"/>
      <p:bldP spid="25" grpId="0"/>
      <p:bldP spid="24" grpId="0" animBg="1"/>
      <p:bldP spid="30" grpId="0" animBg="1"/>
      <p:bldP spid="33" grpId="0"/>
      <p:bldP spid="38" grpId="0" animBg="1"/>
      <p:bldP spid="40" grpId="0" animBg="1"/>
      <p:bldP spid="4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Box 26"/>
          <p:cNvSpPr txBox="1"/>
          <p:nvPr/>
        </p:nvSpPr>
        <p:spPr>
          <a:xfrm>
            <a:off x="771181" y="1630495"/>
            <a:ext cx="1116008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...I took advantage of my brief </a:t>
            </a:r>
            <a:r>
              <a:rPr lang="en-US" altLang="zh-CN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39   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to dash across the lawn(</a:t>
            </a:r>
            <a:r>
              <a:rPr lang="zh-CN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草坪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- and hit a large maple tree! I was running so fast that I bounced off the trunk and </a:t>
            </a:r>
            <a:r>
              <a:rPr lang="en-US" altLang="zh-CN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40   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on my backside. …Mom always </a:t>
            </a:r>
            <a:r>
              <a:rPr lang="en-US" altLang="zh-CN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43   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here that, as many times as I </a:t>
            </a:r>
            <a:r>
              <a:rPr lang="en-US" altLang="zh-CN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44   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across the lawn after that, I never again </a:t>
            </a:r>
            <a:r>
              <a:rPr lang="en-US" altLang="zh-CN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45      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into that tree.</a:t>
            </a:r>
            <a:endParaRPr lang="zh-CN" altLang="zh-CN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...When I </a:t>
            </a:r>
            <a:r>
              <a:rPr lang="en-US" altLang="zh-CN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50   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my major life decisions, I was still that little girl tearing full-speed across the lawn…</a:t>
            </a:r>
            <a:endParaRPr lang="zh-CN" altLang="zh-CN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4" name="矩形 63"/>
          <p:cNvSpPr/>
          <p:nvPr/>
        </p:nvSpPr>
        <p:spPr bwMode="auto">
          <a:xfrm>
            <a:off x="6921500" y="4629150"/>
            <a:ext cx="4538663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1400" dirty="0">
              <a:solidFill>
                <a:schemeClr val="tx1">
                  <a:lumMod val="50000"/>
                  <a:lumOff val="50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37" name="矩形 36"/>
          <p:cNvSpPr/>
          <p:nvPr/>
        </p:nvSpPr>
        <p:spPr>
          <a:xfrm>
            <a:off x="88464" y="6571661"/>
            <a:ext cx="77513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www.1ppt.com/moban/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www.1ppt.com/hangye/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www.1ppt.com/jieri/ 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素材下载：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www.1ppt.com/sucai/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www.1ppt.com/beijing/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图表下载：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www.1ppt.com/tubiao/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优秀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www.1ppt.com/powerpoint/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Word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www.1ppt.com/word/              Excel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www.1ppt.com/excel/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资料下载：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www.1ppt.com/ziliao/      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课件下载：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www.1ppt.com/kejian/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范文下载：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www.1ppt.com/fanwen/        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试卷下载：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www.1ppt.com/shiti/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教案下载：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www.1ppt.com/jiaoan/  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www.1ppt.com/ziti/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</a:t>
            </a:r>
            <a:endParaRPr lang="zh-CN" altLang="en-US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  <p:sp>
        <p:nvSpPr>
          <p:cNvPr id="20" name="椭圆 19"/>
          <p:cNvSpPr/>
          <p:nvPr/>
        </p:nvSpPr>
        <p:spPr>
          <a:xfrm>
            <a:off x="373962" y="326672"/>
            <a:ext cx="328612" cy="33020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5" name="TextBox 4"/>
          <p:cNvSpPr txBox="1"/>
          <p:nvPr/>
        </p:nvSpPr>
        <p:spPr>
          <a:xfrm>
            <a:off x="738130" y="176270"/>
            <a:ext cx="39109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同（近）义词复现</a:t>
            </a:r>
            <a:endParaRPr lang="zh-CN" altLang="en-US" sz="3600" b="1" dirty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2636" y="902864"/>
            <a:ext cx="5335793" cy="584775"/>
          </a:xfrm>
          <a:prstGeom prst="rect">
            <a:avLst/>
          </a:prstGeom>
          <a:noFill/>
          <a:ln>
            <a:solidFill>
              <a:schemeClr val="tx1"/>
            </a:solidFill>
            <a:prstDash val="lgDashDotDot"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3200" b="1" dirty="0" smtClean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2020</a:t>
            </a:r>
            <a:r>
              <a:rPr lang="zh-CN" altLang="en-US" sz="3200" b="1" dirty="0" smtClean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年</a:t>
            </a:r>
            <a:r>
              <a:rPr lang="en-US" altLang="zh-CN" sz="3200" b="1" dirty="0" smtClean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</a:t>
            </a:r>
            <a:r>
              <a:rPr lang="zh-CN" altLang="en-US" sz="3200" b="1" dirty="0" smtClean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月</a:t>
            </a:r>
            <a:r>
              <a:rPr lang="zh-CN" altLang="en-US" sz="3200" b="1" dirty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浙江卷</a:t>
            </a:r>
            <a:r>
              <a:rPr lang="zh-CN" altLang="en-US" sz="3200" b="1" dirty="0" smtClean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（</a:t>
            </a:r>
            <a:r>
              <a:rPr lang="en-US" altLang="zh-CN" sz="3200" b="1" dirty="0" smtClean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44，45）</a:t>
            </a:r>
            <a:endParaRPr lang="zh-CN" altLang="en-US" sz="3200" b="1" dirty="0">
              <a:solidFill>
                <a:srgbClr val="CC33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6580444" y="1735198"/>
            <a:ext cx="745773" cy="451822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0" name="直接连接符 9"/>
          <p:cNvCxnSpPr>
            <a:endCxn id="9" idx="3"/>
          </p:cNvCxnSpPr>
          <p:nvPr/>
        </p:nvCxnSpPr>
        <p:spPr>
          <a:xfrm flipH="1">
            <a:off x="1619478" y="2093205"/>
            <a:ext cx="4935558" cy="1120926"/>
          </a:xfrm>
          <a:prstGeom prst="line">
            <a:avLst/>
          </a:prstGeom>
          <a:ln w="28575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7214361" y="2925301"/>
            <a:ext cx="1422863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crashed</a:t>
            </a:r>
            <a:endParaRPr lang="zh-CN" altLang="en-US" sz="2800" b="1" dirty="0">
              <a:solidFill>
                <a:srgbClr val="0000FF"/>
              </a:solidFill>
              <a:latin typeface="Times New Roman" panose="02020603050405020304" pitchFamily="18" charset="0"/>
              <a:ea typeface="微软雅黑 Light" panose="020B0502040204020203" pitchFamily="34" charset="-122"/>
              <a:cs typeface="Times New Roman" panose="02020603050405020304" pitchFamily="18" charset="0"/>
            </a:endParaRPr>
          </a:p>
        </p:txBody>
      </p:sp>
      <p:cxnSp>
        <p:nvCxnSpPr>
          <p:cNvPr id="17" name="直接连接符 16"/>
          <p:cNvCxnSpPr/>
          <p:nvPr/>
        </p:nvCxnSpPr>
        <p:spPr>
          <a:xfrm flipV="1">
            <a:off x="8692307" y="2071171"/>
            <a:ext cx="2622016" cy="925418"/>
          </a:xfrm>
          <a:prstGeom prst="line">
            <a:avLst/>
          </a:prstGeom>
          <a:ln w="28575">
            <a:solidFill>
              <a:srgbClr val="0000FF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矩形 22"/>
          <p:cNvSpPr/>
          <p:nvPr/>
        </p:nvSpPr>
        <p:spPr>
          <a:xfrm>
            <a:off x="11314323" y="1707484"/>
            <a:ext cx="591239" cy="451822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TextBox 14"/>
          <p:cNvSpPr txBox="1"/>
          <p:nvPr/>
        </p:nvSpPr>
        <p:spPr>
          <a:xfrm>
            <a:off x="1046603" y="4437407"/>
            <a:ext cx="9926198" cy="2123658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39. A. delay		B. absence	     </a:t>
            </a:r>
            <a:r>
              <a:rPr lang="en-US" altLang="zh-CN" sz="2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freedom</a:t>
            </a:r>
            <a:r>
              <a:rPr lang="en-US" altLang="zh-CN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                 D. rest</a:t>
            </a:r>
            <a:endParaRPr lang="zh-CN" altLang="zh-CN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40. </a:t>
            </a:r>
            <a:r>
              <a:rPr lang="en-US" altLang="zh-CN" sz="2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landed	</a:t>
            </a:r>
            <a:r>
              <a:rPr lang="en-US" altLang="zh-CN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B. slept		     C. laughed	                 D. wept</a:t>
            </a:r>
            <a:endParaRPr lang="zh-CN" altLang="zh-CN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43. </a:t>
            </a:r>
            <a:r>
              <a:rPr lang="en-US" altLang="zh-CN" sz="2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adds</a:t>
            </a:r>
            <a:r>
              <a:rPr lang="en-US" altLang="zh-CN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B. replies    	     C. admits	                 D. supposes</a:t>
            </a:r>
            <a:endParaRPr lang="zh-CN" altLang="zh-CN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44. A. drove		B. lived		     C. stood		    D. zoomed</a:t>
            </a:r>
            <a:endParaRPr lang="zh-CN" altLang="zh-CN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45. A. crashed  	             B. broke	     C. climbed	                 D. looked</a:t>
            </a:r>
            <a:endParaRPr lang="en-US" altLang="zh-CN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50. A. regretted	             B. reviewed	     </a:t>
            </a:r>
            <a:r>
              <a:rPr lang="en-US" altLang="zh-CN" sz="2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made</a:t>
            </a:r>
            <a:r>
              <a:rPr lang="en-US" altLang="zh-CN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    D. explained</a:t>
            </a:r>
            <a:endParaRPr lang="zh-CN" altLang="zh-CN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494005" y="5166909"/>
            <a:ext cx="7601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b="1" dirty="0">
                <a:solidFill>
                  <a:srgbClr val="FF0000"/>
                </a:solidFill>
                <a:latin typeface="幼圆" panose="02010509060101010101" pitchFamily="49" charset="-122"/>
                <a:ea typeface="幼圆" panose="02010509060101010101" pitchFamily="49" charset="-122"/>
                <a:cs typeface="Aharoni" pitchFamily="2" charset="-79"/>
              </a:rPr>
              <a:t>√</a:t>
            </a:r>
            <a:endParaRPr lang="zh-CN" altLang="en-US" sz="4400" b="1" dirty="0">
              <a:solidFill>
                <a:srgbClr val="FF0000"/>
              </a:solidFill>
              <a:latin typeface="幼圆" panose="02010509060101010101" pitchFamily="49" charset="-122"/>
              <a:ea typeface="幼圆" panose="02010509060101010101" pitchFamily="49" charset="-122"/>
              <a:cs typeface="Aharoni" pitchFamily="2" charset="-79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340386" y="5550665"/>
            <a:ext cx="7601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b="1" dirty="0">
                <a:solidFill>
                  <a:srgbClr val="FF0000"/>
                </a:solidFill>
                <a:latin typeface="幼圆" panose="02010509060101010101" pitchFamily="49" charset="-122"/>
                <a:ea typeface="幼圆" panose="02010509060101010101" pitchFamily="49" charset="-122"/>
                <a:cs typeface="Aharoni" pitchFamily="2" charset="-79"/>
              </a:rPr>
              <a:t>√</a:t>
            </a:r>
            <a:endParaRPr lang="zh-CN" altLang="en-US" sz="4400" b="1" dirty="0">
              <a:solidFill>
                <a:srgbClr val="FF0000"/>
              </a:solidFill>
              <a:latin typeface="幼圆" panose="02010509060101010101" pitchFamily="49" charset="-122"/>
              <a:ea typeface="幼圆" panose="02010509060101010101" pitchFamily="49" charset="-122"/>
              <a:cs typeface="Aharoni" pitchFamily="2" charset="-79"/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7154440" y="2950685"/>
            <a:ext cx="2165830" cy="451822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矩形 27"/>
          <p:cNvSpPr/>
          <p:nvPr/>
        </p:nvSpPr>
        <p:spPr>
          <a:xfrm>
            <a:off x="10148073" y="3440976"/>
            <a:ext cx="1034047" cy="451822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9" name="矩形 28"/>
          <p:cNvSpPr/>
          <p:nvPr/>
        </p:nvSpPr>
        <p:spPr>
          <a:xfrm>
            <a:off x="4395432" y="2172200"/>
            <a:ext cx="1223170" cy="451822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TextBox 8"/>
          <p:cNvSpPr txBox="1"/>
          <p:nvPr/>
        </p:nvSpPr>
        <p:spPr>
          <a:xfrm>
            <a:off x="224417" y="2952521"/>
            <a:ext cx="1395061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zoomed</a:t>
            </a:r>
            <a:endParaRPr lang="zh-CN" altLang="en-US" sz="2800" b="1" dirty="0">
              <a:solidFill>
                <a:srgbClr val="C00000"/>
              </a:solidFill>
              <a:latin typeface="Times New Roman" panose="02020603050405020304" pitchFamily="18" charset="0"/>
              <a:ea typeface="微软雅黑 Light" panose="020B0502040204020203" pitchFamily="34" charset="-122"/>
              <a:cs typeface="Times New Roman" panose="02020603050405020304" pitchFamily="18" charset="0"/>
            </a:endParaRPr>
          </a:p>
        </p:txBody>
      </p:sp>
      <p:cxnSp>
        <p:nvCxnSpPr>
          <p:cNvPr id="32" name="直接连接符 31"/>
          <p:cNvCxnSpPr/>
          <p:nvPr/>
        </p:nvCxnSpPr>
        <p:spPr>
          <a:xfrm flipH="1">
            <a:off x="1573577" y="2335576"/>
            <a:ext cx="2789103" cy="604092"/>
          </a:xfrm>
          <a:prstGeom prst="line">
            <a:avLst/>
          </a:prstGeom>
          <a:ln w="28575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接连接符 33"/>
          <p:cNvCxnSpPr/>
          <p:nvPr/>
        </p:nvCxnSpPr>
        <p:spPr>
          <a:xfrm flipH="1" flipV="1">
            <a:off x="1608461" y="3368367"/>
            <a:ext cx="8501352" cy="384712"/>
          </a:xfrm>
          <a:prstGeom prst="line">
            <a:avLst/>
          </a:prstGeom>
          <a:ln w="28575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6" grpId="0" animBg="1"/>
      <p:bldP spid="23" grpId="0" animBg="1"/>
      <p:bldP spid="19" grpId="0"/>
      <p:bldP spid="25" grpId="0"/>
      <p:bldP spid="24" grpId="0" animBg="1"/>
      <p:bldP spid="28" grpId="0" animBg="1"/>
      <p:bldP spid="29" grpId="0" animBg="1"/>
      <p:bldP spid="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848298" y="1861851"/>
            <a:ext cx="10686361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>
                <a:ea typeface="微软雅黑 Light" panose="020B0502040204020203" pitchFamily="34" charset="-122"/>
              </a:rPr>
              <a:t>    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Mom loves to use this story as an </a:t>
            </a:r>
            <a:r>
              <a:rPr lang="en-US" altLang="zh-CN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46   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It reminds her that children don’t enter life </a:t>
            </a:r>
            <a:r>
              <a:rPr lang="en-US" altLang="zh-CN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47    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to take risks or unwilling to </a:t>
            </a:r>
            <a:r>
              <a:rPr lang="en-US" altLang="zh-CN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48   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again when they fall down…. </a:t>
            </a:r>
            <a:endParaRPr lang="en-US" altLang="zh-CN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We are almost certain to get </a:t>
            </a:r>
            <a:r>
              <a:rPr lang="en-US" altLang="zh-CN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53         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at some point during the process of achieving our goal….</a:t>
            </a:r>
            <a:endParaRPr lang="en-US" altLang="zh-CN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zh-CN" altLang="en-US" dirty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64" name="矩形 63"/>
          <p:cNvSpPr/>
          <p:nvPr/>
        </p:nvSpPr>
        <p:spPr bwMode="auto">
          <a:xfrm>
            <a:off x="6921500" y="4629150"/>
            <a:ext cx="4538663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1400" dirty="0">
              <a:solidFill>
                <a:schemeClr val="tx1">
                  <a:lumMod val="50000"/>
                  <a:lumOff val="50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37" name="矩形 36"/>
          <p:cNvSpPr/>
          <p:nvPr/>
        </p:nvSpPr>
        <p:spPr>
          <a:xfrm>
            <a:off x="88464" y="6571661"/>
            <a:ext cx="77513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www.1ppt.com/moban/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www.1ppt.com/hangye/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www.1ppt.com/jieri/ 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素材下载：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www.1ppt.com/sucai/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www.1ppt.com/beijing/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图表下载：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www.1ppt.com/tubiao/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优秀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www.1ppt.com/powerpoint/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Word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www.1ppt.com/word/              Excel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www.1ppt.com/excel/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资料下载：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www.1ppt.com/ziliao/      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课件下载：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www.1ppt.com/kejian/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范文下载：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www.1ppt.com/fanwen/        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试卷下载：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www.1ppt.com/shiti/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教案下载：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www.1ppt.com/jiaoan/  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www.1ppt.com/ziti/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</a:t>
            </a:r>
            <a:endParaRPr lang="zh-CN" altLang="en-US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  <p:sp>
        <p:nvSpPr>
          <p:cNvPr id="20" name="椭圆 19"/>
          <p:cNvSpPr/>
          <p:nvPr/>
        </p:nvSpPr>
        <p:spPr>
          <a:xfrm>
            <a:off x="373962" y="326672"/>
            <a:ext cx="328612" cy="33020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5" name="TextBox 4"/>
          <p:cNvSpPr txBox="1"/>
          <p:nvPr/>
        </p:nvSpPr>
        <p:spPr>
          <a:xfrm>
            <a:off x="738130" y="176270"/>
            <a:ext cx="39109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同（近）义词复现</a:t>
            </a:r>
            <a:endParaRPr lang="zh-CN" altLang="en-US" sz="3600" b="1" dirty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2637" y="902864"/>
            <a:ext cx="5302742" cy="584775"/>
          </a:xfrm>
          <a:prstGeom prst="rect">
            <a:avLst/>
          </a:prstGeom>
          <a:noFill/>
          <a:ln>
            <a:solidFill>
              <a:schemeClr val="tx1"/>
            </a:solidFill>
            <a:prstDash val="lgDashDotDot"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3200" b="1" dirty="0" smtClean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2020</a:t>
            </a:r>
            <a:r>
              <a:rPr lang="zh-CN" altLang="en-US" sz="3200" b="1" dirty="0" smtClean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年</a:t>
            </a:r>
            <a:r>
              <a:rPr lang="en-US" altLang="zh-CN" sz="3200" b="1" dirty="0" smtClean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</a:t>
            </a:r>
            <a:r>
              <a:rPr lang="zh-CN" altLang="en-US" sz="3200" b="1" dirty="0" smtClean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月</a:t>
            </a:r>
            <a:r>
              <a:rPr lang="zh-CN" altLang="en-US" sz="3200" b="1" dirty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浙江卷</a:t>
            </a:r>
            <a:r>
              <a:rPr lang="zh-CN" altLang="en-US" sz="3200" b="1" dirty="0" smtClean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（</a:t>
            </a:r>
            <a:r>
              <a:rPr lang="en-US" altLang="zh-CN" sz="3200" b="1" dirty="0" smtClean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47，53）</a:t>
            </a:r>
            <a:endParaRPr lang="zh-CN" altLang="en-US" sz="3200" b="1" dirty="0">
              <a:solidFill>
                <a:srgbClr val="CC33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578786" y="2781799"/>
            <a:ext cx="1417802" cy="451822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TextBox 8"/>
          <p:cNvSpPr txBox="1"/>
          <p:nvPr/>
        </p:nvSpPr>
        <p:spPr>
          <a:xfrm>
            <a:off x="5049808" y="3183876"/>
            <a:ext cx="2122174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knocked down</a:t>
            </a:r>
            <a:endParaRPr lang="zh-CN" altLang="en-US" sz="2400" b="1" dirty="0">
              <a:solidFill>
                <a:srgbClr val="C00000"/>
              </a:solidFill>
              <a:latin typeface="Times New Roman" panose="02020603050405020304" pitchFamily="18" charset="0"/>
              <a:ea typeface="微软雅黑 Light" panose="020B0502040204020203" pitchFamily="34" charset="-122"/>
              <a:cs typeface="Times New Roman" panose="02020603050405020304" pitchFamily="18" charset="0"/>
            </a:endParaRPr>
          </a:p>
        </p:txBody>
      </p:sp>
      <p:cxnSp>
        <p:nvCxnSpPr>
          <p:cNvPr id="10" name="直接连接符 9"/>
          <p:cNvCxnSpPr>
            <a:stCxn id="8" idx="3"/>
          </p:cNvCxnSpPr>
          <p:nvPr/>
        </p:nvCxnSpPr>
        <p:spPr>
          <a:xfrm>
            <a:off x="2996588" y="3007710"/>
            <a:ext cx="2016087" cy="253283"/>
          </a:xfrm>
          <a:prstGeom prst="line">
            <a:avLst/>
          </a:prstGeom>
          <a:ln w="28575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049986" y="2264289"/>
            <a:ext cx="1191508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afraid</a:t>
            </a:r>
            <a:endParaRPr lang="zh-CN" altLang="en-US" sz="2800" b="1" dirty="0">
              <a:solidFill>
                <a:srgbClr val="0000FF"/>
              </a:solidFill>
              <a:latin typeface="Times New Roman" panose="02020603050405020304" pitchFamily="18" charset="0"/>
              <a:ea typeface="微软雅黑 Light" panose="020B0502040204020203" pitchFamily="34" charset="-122"/>
              <a:cs typeface="Times New Roman" panose="02020603050405020304" pitchFamily="18" charset="0"/>
            </a:endParaRPr>
          </a:p>
        </p:txBody>
      </p:sp>
      <p:sp>
        <p:nvSpPr>
          <p:cNvPr id="23" name="矩形 22"/>
          <p:cNvSpPr/>
          <p:nvPr/>
        </p:nvSpPr>
        <p:spPr>
          <a:xfrm>
            <a:off x="6400802" y="2368627"/>
            <a:ext cx="1443210" cy="451822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TextBox 14"/>
          <p:cNvSpPr txBox="1"/>
          <p:nvPr/>
        </p:nvSpPr>
        <p:spPr>
          <a:xfrm>
            <a:off x="892367" y="4514526"/>
            <a:ext cx="10388906" cy="156966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46. A. answer	            </a:t>
            </a:r>
            <a:r>
              <a:rPr lang="en-US" altLang="zh-CN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example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        C. excuse	                 D. order</a:t>
            </a:r>
            <a:endParaRPr lang="zh-CN" altLang="zh-CN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47. A. able		B. ashamed	        C. afraid		     D. anxious</a:t>
            </a:r>
            <a:endParaRPr lang="zh-CN" altLang="zh-CN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48. A. ask		B. share	        C. learn		     </a:t>
            </a:r>
            <a:r>
              <a:rPr lang="en-US" altLang="zh-CN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try</a:t>
            </a:r>
            <a:endParaRPr lang="zh-CN" altLang="zh-CN" sz="24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53. A</a:t>
            </a:r>
            <a:r>
              <a:rPr lang="zh-TW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mixed up	B. fed up 	        C. knocked down     D. settled down</a:t>
            </a:r>
            <a:endParaRPr lang="zh-CN" altLang="zh-C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949109" y="5365213"/>
            <a:ext cx="7601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b="1" dirty="0">
                <a:solidFill>
                  <a:srgbClr val="FF0000"/>
                </a:solidFill>
                <a:latin typeface="幼圆" panose="02010509060101010101" pitchFamily="49" charset="-122"/>
                <a:ea typeface="幼圆" panose="02010509060101010101" pitchFamily="49" charset="-122"/>
                <a:cs typeface="Aharoni" pitchFamily="2" charset="-79"/>
              </a:rPr>
              <a:t>√</a:t>
            </a:r>
            <a:endParaRPr lang="zh-CN" altLang="en-US" sz="4400" b="1" dirty="0">
              <a:solidFill>
                <a:srgbClr val="FF0000"/>
              </a:solidFill>
              <a:latin typeface="幼圆" panose="02010509060101010101" pitchFamily="49" charset="-122"/>
              <a:ea typeface="幼圆" panose="02010509060101010101" pitchFamily="49" charset="-122"/>
              <a:cs typeface="Aharoni" pitchFamily="2" charset="-79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901368" y="4647282"/>
            <a:ext cx="7601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b="1" dirty="0">
                <a:solidFill>
                  <a:srgbClr val="FF0000"/>
                </a:solidFill>
                <a:latin typeface="幼圆" panose="02010509060101010101" pitchFamily="49" charset="-122"/>
                <a:ea typeface="幼圆" panose="02010509060101010101" pitchFamily="49" charset="-122"/>
                <a:cs typeface="Aharoni" pitchFamily="2" charset="-79"/>
              </a:rPr>
              <a:t>√</a:t>
            </a:r>
            <a:endParaRPr lang="zh-CN" altLang="en-US" sz="4400" b="1" dirty="0">
              <a:solidFill>
                <a:srgbClr val="FF0000"/>
              </a:solidFill>
              <a:latin typeface="幼圆" panose="02010509060101010101" pitchFamily="49" charset="-122"/>
              <a:ea typeface="幼圆" panose="02010509060101010101" pitchFamily="49" charset="-122"/>
              <a:cs typeface="Aharoni" pitchFamily="2" charset="-79"/>
            </a:endParaRPr>
          </a:p>
        </p:txBody>
      </p:sp>
      <p:cxnSp>
        <p:nvCxnSpPr>
          <p:cNvPr id="26" name="直接连接符 25"/>
          <p:cNvCxnSpPr/>
          <p:nvPr/>
        </p:nvCxnSpPr>
        <p:spPr>
          <a:xfrm>
            <a:off x="4195590" y="2388824"/>
            <a:ext cx="2150126" cy="343359"/>
          </a:xfrm>
          <a:prstGeom prst="line">
            <a:avLst/>
          </a:prstGeom>
          <a:ln w="28575">
            <a:solidFill>
              <a:srgbClr val="0000FF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6" grpId="0" animBg="1"/>
      <p:bldP spid="23" grpId="0" animBg="1"/>
      <p:bldP spid="19" grpId="0"/>
      <p:bldP spid="2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矩形 63"/>
          <p:cNvSpPr/>
          <p:nvPr/>
        </p:nvSpPr>
        <p:spPr bwMode="auto">
          <a:xfrm>
            <a:off x="6921500" y="4629150"/>
            <a:ext cx="4538663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1400" dirty="0">
              <a:solidFill>
                <a:schemeClr val="tx1">
                  <a:lumMod val="50000"/>
                  <a:lumOff val="50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37" name="矩形 36"/>
          <p:cNvSpPr/>
          <p:nvPr/>
        </p:nvSpPr>
        <p:spPr>
          <a:xfrm>
            <a:off x="88464" y="6571661"/>
            <a:ext cx="77513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www.1ppt.com/moban/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www.1ppt.com/hangye/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www.1ppt.com/jieri/ 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素材下载：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www.1ppt.com/sucai/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www.1ppt.com/beijing/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图表下载：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www.1ppt.com/tubiao/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优秀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www.1ppt.com/powerpoint/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Word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www.1ppt.com/word/              Excel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www.1ppt.com/excel/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资料下载：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www.1ppt.com/ziliao/      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课件下载：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www.1ppt.com/kejian/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范文下载：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www.1ppt.com/fanwen/        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试卷下载：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www.1ppt.com/shiti/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教案下载：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www.1ppt.com/jiaoan/  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www.1ppt.com/ziti/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</a:t>
            </a:r>
            <a:endParaRPr lang="zh-CN" altLang="en-US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  <p:sp>
        <p:nvSpPr>
          <p:cNvPr id="20" name="椭圆 19"/>
          <p:cNvSpPr/>
          <p:nvPr/>
        </p:nvSpPr>
        <p:spPr>
          <a:xfrm>
            <a:off x="373962" y="326672"/>
            <a:ext cx="328612" cy="33020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5" name="TextBox 4"/>
          <p:cNvSpPr txBox="1"/>
          <p:nvPr/>
        </p:nvSpPr>
        <p:spPr>
          <a:xfrm>
            <a:off x="738130" y="176270"/>
            <a:ext cx="39109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同（近）义词复现</a:t>
            </a:r>
            <a:endParaRPr lang="zh-CN" altLang="en-US" sz="3600" b="1" dirty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2636" y="902864"/>
            <a:ext cx="5291725" cy="584775"/>
          </a:xfrm>
          <a:prstGeom prst="rect">
            <a:avLst/>
          </a:prstGeom>
          <a:noFill/>
          <a:ln>
            <a:solidFill>
              <a:schemeClr val="tx1"/>
            </a:solidFill>
            <a:prstDash val="lgDashDotDot"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3200" b="1" dirty="0" smtClean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2019</a:t>
            </a:r>
            <a:r>
              <a:rPr lang="zh-CN" altLang="en-US" sz="3200" b="1" dirty="0" smtClean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年</a:t>
            </a:r>
            <a:r>
              <a:rPr lang="en-US" altLang="zh-CN" sz="3200" b="1" dirty="0" smtClean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6</a:t>
            </a:r>
            <a:r>
              <a:rPr lang="zh-CN" altLang="en-US" sz="3200" b="1" dirty="0" smtClean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月浙江卷（</a:t>
            </a:r>
            <a:r>
              <a:rPr lang="en-US" altLang="zh-CN" sz="3200" b="1" dirty="0" smtClean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41，43）</a:t>
            </a:r>
            <a:endParaRPr lang="zh-CN" altLang="en-US" sz="3200" b="1" dirty="0">
              <a:solidFill>
                <a:srgbClr val="CC33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8338" y="1555710"/>
            <a:ext cx="10467191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   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 you can </a:t>
            </a:r>
            <a:r>
              <a:rPr lang="en-US" altLang="zh-CN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40  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the trip is no piece of cake. While restaurants </a:t>
            </a:r>
            <a:r>
              <a:rPr lang="en-US" altLang="zh-CN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41   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tons of food each year, much of it remains inaccessible because of </a:t>
            </a:r>
            <a:r>
              <a:rPr lang="en-US" altLang="zh-CN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42   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garbage containers, health regulations, or business policies. Only about one in ten places </a:t>
            </a:r>
            <a:r>
              <a:rPr lang="en-US" altLang="zh-CN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43     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him food that would otherwise be discarded. For legal </a:t>
            </a:r>
            <a:r>
              <a:rPr lang="en-US" altLang="zh-CN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44   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most restaurants have a policy against </a:t>
            </a:r>
            <a:r>
              <a:rPr lang="en-US" altLang="zh-CN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45   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food waste. “Some people have even </a:t>
            </a:r>
            <a:r>
              <a:rPr lang="en-US" altLang="zh-CN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46   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their jobs by giving me food,” </a:t>
            </a:r>
            <a:r>
              <a:rPr lang="en-US" altLang="zh-CN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Dubanchet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said.</a:t>
            </a:r>
            <a:endParaRPr lang="zh-CN" altLang="zh-CN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zh-CN" altLang="en-US" dirty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9037205" y="2914003"/>
            <a:ext cx="1871830" cy="451822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TextBox 8"/>
          <p:cNvSpPr txBox="1"/>
          <p:nvPr/>
        </p:nvSpPr>
        <p:spPr>
          <a:xfrm>
            <a:off x="10117565" y="1460685"/>
            <a:ext cx="2074435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throw away</a:t>
            </a:r>
            <a:endParaRPr lang="zh-CN" altLang="en-US" sz="2800" b="1" dirty="0">
              <a:solidFill>
                <a:srgbClr val="C00000"/>
              </a:solidFill>
              <a:latin typeface="Times New Roman" panose="02020603050405020304" pitchFamily="18" charset="0"/>
              <a:ea typeface="微软雅黑 Light" panose="020B0502040204020203" pitchFamily="34" charset="-122"/>
              <a:cs typeface="Times New Roman" panose="02020603050405020304" pitchFamily="18" charset="0"/>
            </a:endParaRPr>
          </a:p>
        </p:txBody>
      </p:sp>
      <p:cxnSp>
        <p:nvCxnSpPr>
          <p:cNvPr id="10" name="直接连接符 9"/>
          <p:cNvCxnSpPr/>
          <p:nvPr/>
        </p:nvCxnSpPr>
        <p:spPr>
          <a:xfrm flipV="1">
            <a:off x="9474506" y="1975000"/>
            <a:ext cx="820304" cy="922436"/>
          </a:xfrm>
          <a:prstGeom prst="line">
            <a:avLst/>
          </a:prstGeom>
          <a:ln w="28575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281340" y="2815132"/>
            <a:ext cx="1355465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offered</a:t>
            </a:r>
            <a:endParaRPr lang="zh-CN" altLang="en-US" sz="2800" b="1" dirty="0">
              <a:solidFill>
                <a:srgbClr val="0000FF"/>
              </a:solidFill>
              <a:latin typeface="Times New Roman" panose="02020603050405020304" pitchFamily="18" charset="0"/>
              <a:ea typeface="微软雅黑 Light" panose="020B0502040204020203" pitchFamily="34" charset="-122"/>
              <a:cs typeface="Times New Roman" panose="02020603050405020304" pitchFamily="18" charset="0"/>
            </a:endParaRPr>
          </a:p>
        </p:txBody>
      </p:sp>
      <p:cxnSp>
        <p:nvCxnSpPr>
          <p:cNvPr id="17" name="直接连接符 16"/>
          <p:cNvCxnSpPr>
            <a:stCxn id="23" idx="2"/>
          </p:cNvCxnSpPr>
          <p:nvPr/>
        </p:nvCxnSpPr>
        <p:spPr>
          <a:xfrm>
            <a:off x="4597198" y="3296096"/>
            <a:ext cx="3753588" cy="714044"/>
          </a:xfrm>
          <a:prstGeom prst="line">
            <a:avLst/>
          </a:prstGeom>
          <a:ln w="28575">
            <a:solidFill>
              <a:srgbClr val="0000FF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矩形 17"/>
          <p:cNvSpPr/>
          <p:nvPr/>
        </p:nvSpPr>
        <p:spPr>
          <a:xfrm>
            <a:off x="8347934" y="3782543"/>
            <a:ext cx="2183801" cy="451822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矩形 22"/>
          <p:cNvSpPr/>
          <p:nvPr/>
        </p:nvSpPr>
        <p:spPr>
          <a:xfrm>
            <a:off x="3256305" y="2844274"/>
            <a:ext cx="2681786" cy="451822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TextBox 14"/>
          <p:cNvSpPr txBox="1"/>
          <p:nvPr/>
        </p:nvSpPr>
        <p:spPr>
          <a:xfrm>
            <a:off x="892366" y="4514526"/>
            <a:ext cx="10477041" cy="2354491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40. A. observe  	             </a:t>
            </a:r>
            <a:r>
              <a:rPr lang="en-US" altLang="zh-CN" sz="21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 imagine</a:t>
            </a:r>
            <a:r>
              <a:rPr lang="en-US" altLang="zh-CN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 	   C. suggest  	           D. remember</a:t>
            </a:r>
            <a:endParaRPr lang="zh-CN" altLang="zh-CN" sz="2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41. A. store  		B. cook  	   C. shop for  	           D. throw away</a:t>
            </a:r>
            <a:endParaRPr lang="zh-CN" altLang="zh-CN" sz="2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42. </a:t>
            </a:r>
            <a:r>
              <a:rPr lang="en-US" altLang="zh-CN" sz="21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 locked  	</a:t>
            </a:r>
            <a:r>
              <a:rPr lang="en-US" altLang="zh-CN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B. damaged  	   C. connected  	           D. abandoned</a:t>
            </a:r>
            <a:endParaRPr lang="zh-CN" altLang="zh-CN" sz="2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43. A. bought  		B. offered  	   C. ordered  	           D. sold</a:t>
            </a:r>
            <a:endParaRPr lang="zh-CN" altLang="zh-CN" sz="2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44. </a:t>
            </a:r>
            <a:r>
              <a:rPr lang="en-US" altLang="zh-CN" sz="21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 reasons</a:t>
            </a:r>
            <a:r>
              <a:rPr lang="en-US" altLang="zh-CN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 	             B. rights  	   C. fees  	           D. aids</a:t>
            </a:r>
            <a:endParaRPr lang="zh-CN" altLang="zh-CN" sz="2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45. A. begging for            </a:t>
            </a:r>
            <a:r>
              <a:rPr lang="en-US" altLang="zh-CN" sz="21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 giving away     </a:t>
            </a:r>
            <a:r>
              <a:rPr lang="en-US" altLang="zh-CN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C. hiding  	           D. causing</a:t>
            </a:r>
            <a:endParaRPr lang="zh-CN" altLang="zh-CN" sz="2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46. A. did 		B. kept                    C. accepted  	           </a:t>
            </a:r>
            <a:r>
              <a:rPr lang="en-US" altLang="zh-CN" sz="21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 risked</a:t>
            </a:r>
            <a:endParaRPr lang="zh-CN" altLang="zh-CN" sz="21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844009" y="4571999"/>
            <a:ext cx="7601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b="1" dirty="0" smtClean="0">
                <a:solidFill>
                  <a:srgbClr val="FF0000"/>
                </a:solidFill>
                <a:latin typeface="幼圆" panose="02010509060101010101" pitchFamily="49" charset="-122"/>
                <a:ea typeface="幼圆" panose="02010509060101010101" pitchFamily="49" charset="-122"/>
                <a:cs typeface="Aharoni" pitchFamily="2" charset="-79"/>
              </a:rPr>
              <a:t>√</a:t>
            </a:r>
            <a:endParaRPr lang="zh-CN" altLang="en-US" sz="4400" b="1" dirty="0">
              <a:solidFill>
                <a:srgbClr val="FF0000"/>
              </a:solidFill>
              <a:latin typeface="幼圆" panose="02010509060101010101" pitchFamily="49" charset="-122"/>
              <a:ea typeface="幼圆" panose="02010509060101010101" pitchFamily="49" charset="-122"/>
              <a:cs typeface="Aharoni" pitchFamily="2" charset="-79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523561" y="5209141"/>
            <a:ext cx="7601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b="1" dirty="0" smtClean="0">
                <a:solidFill>
                  <a:srgbClr val="FF0000"/>
                </a:solidFill>
                <a:latin typeface="幼圆" panose="02010509060101010101" pitchFamily="49" charset="-122"/>
                <a:ea typeface="幼圆" panose="02010509060101010101" pitchFamily="49" charset="-122"/>
                <a:cs typeface="Aharoni" pitchFamily="2" charset="-79"/>
              </a:rPr>
              <a:t>√</a:t>
            </a:r>
            <a:endParaRPr lang="zh-CN" altLang="en-US" sz="4400" b="1" dirty="0">
              <a:solidFill>
                <a:srgbClr val="FF0000"/>
              </a:solidFill>
              <a:latin typeface="幼圆" panose="02010509060101010101" pitchFamily="49" charset="-122"/>
              <a:ea typeface="幼圆" panose="02010509060101010101" pitchFamily="49" charset="-122"/>
              <a:cs typeface="Aharoni" pitchFamily="2" charset="-79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6" grpId="0" animBg="1"/>
      <p:bldP spid="18" grpId="0" animBg="1"/>
      <p:bldP spid="23" grpId="0" animBg="1"/>
      <p:bldP spid="19" grpId="0"/>
      <p:bldP spid="2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矩形 63"/>
          <p:cNvSpPr/>
          <p:nvPr/>
        </p:nvSpPr>
        <p:spPr bwMode="auto">
          <a:xfrm>
            <a:off x="6921500" y="4629150"/>
            <a:ext cx="4538663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1400" dirty="0">
              <a:solidFill>
                <a:schemeClr val="tx1">
                  <a:lumMod val="50000"/>
                  <a:lumOff val="50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37" name="矩形 36"/>
          <p:cNvSpPr/>
          <p:nvPr/>
        </p:nvSpPr>
        <p:spPr>
          <a:xfrm>
            <a:off x="88464" y="6571661"/>
            <a:ext cx="77513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www.1ppt.com/moban/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www.1ppt.com/hangye/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www.1ppt.com/jieri/ 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素材下载：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www.1ppt.com/sucai/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www.1ppt.com/beijing/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图表下载：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www.1ppt.com/tubiao/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优秀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www.1ppt.com/powerpoint/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Word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www.1ppt.com/word/              Excel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www.1ppt.com/excel/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资料下载：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www.1ppt.com/ziliao/      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课件下载：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www.1ppt.com/kejian/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范文下载：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www.1ppt.com/fanwen/        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试卷下载：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www.1ppt.com/shiti/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教案下载：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www.1ppt.com/jiaoan/  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www.1ppt.com/ziti/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</a:t>
            </a:r>
            <a:endParaRPr lang="zh-CN" altLang="en-US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  <p:sp>
        <p:nvSpPr>
          <p:cNvPr id="20" name="椭圆 19"/>
          <p:cNvSpPr/>
          <p:nvPr/>
        </p:nvSpPr>
        <p:spPr>
          <a:xfrm>
            <a:off x="373962" y="348706"/>
            <a:ext cx="328612" cy="33020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5" name="TextBox 4"/>
          <p:cNvSpPr txBox="1"/>
          <p:nvPr/>
        </p:nvSpPr>
        <p:spPr>
          <a:xfrm>
            <a:off x="738130" y="209321"/>
            <a:ext cx="30406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反义词复现</a:t>
            </a:r>
            <a:endParaRPr lang="zh-CN" altLang="en-US" sz="3600" b="1" dirty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2636" y="935915"/>
            <a:ext cx="4498512" cy="584775"/>
          </a:xfrm>
          <a:prstGeom prst="rect">
            <a:avLst/>
          </a:prstGeom>
          <a:noFill/>
          <a:ln>
            <a:solidFill>
              <a:schemeClr val="tx1"/>
            </a:solidFill>
            <a:prstDash val="lgDashDotDot"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3200" b="1" dirty="0" smtClean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2019</a:t>
            </a:r>
            <a:r>
              <a:rPr lang="zh-CN" altLang="en-US" sz="3200" b="1" dirty="0" smtClean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年</a:t>
            </a:r>
            <a:r>
              <a:rPr lang="en-US" altLang="zh-CN" sz="3200" b="1" dirty="0" smtClean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6</a:t>
            </a:r>
            <a:r>
              <a:rPr lang="zh-CN" altLang="en-US" sz="3200" b="1" dirty="0" smtClean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月浙江卷（</a:t>
            </a:r>
            <a:r>
              <a:rPr lang="en-US" altLang="zh-CN" sz="3200" b="1" dirty="0" smtClean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48</a:t>
            </a:r>
            <a:r>
              <a:rPr lang="zh-CN" altLang="en-US" sz="3200" b="1" dirty="0" smtClean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）</a:t>
            </a:r>
            <a:endParaRPr lang="zh-CN" altLang="en-US" sz="3200" b="1" dirty="0">
              <a:solidFill>
                <a:srgbClr val="CC33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82126" y="1775011"/>
            <a:ext cx="9337639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ea typeface="微软雅黑 Light" panose="020B0502040204020203" pitchFamily="34" charset="-122"/>
              </a:rPr>
              <a:t>  </a:t>
            </a:r>
            <a:r>
              <a:rPr lang="en-US" altLang="zh-CN" dirty="0" smtClean="0"/>
              <a:t> 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What’s </a:t>
            </a:r>
            <a:r>
              <a:rPr lang="en-US" altLang="zh-CN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47   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interesting is the attitude various cities have toward </a:t>
            </a:r>
            <a:r>
              <a:rPr lang="en-US" altLang="zh-CN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Dubanchet’s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cause. Berlin has been the </a:t>
            </a:r>
            <a:r>
              <a:rPr lang="en-US" altLang="zh-CN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48       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while the most difficult was the Czech town of </a:t>
            </a:r>
            <a:r>
              <a:rPr lang="en-US" altLang="zh-CN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Pilsen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There, he had to </a:t>
            </a:r>
            <a:r>
              <a:rPr lang="en-US" altLang="zh-CN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49   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at some 50 different stores or restaurants before finding food. The </a:t>
            </a:r>
            <a:r>
              <a:rPr lang="en-US" altLang="zh-CN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50   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is all the more serious when you consider the </a:t>
            </a:r>
            <a:r>
              <a:rPr lang="en-US" altLang="zh-CN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51   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exercise required to bike from France to Poland.</a:t>
            </a:r>
            <a:endParaRPr lang="zh-CN" altLang="zh-CN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zh-CN" altLang="en-US" dirty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926952" y="2691203"/>
            <a:ext cx="2537010" cy="451822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0" name="直接连接符 9"/>
          <p:cNvCxnSpPr/>
          <p:nvPr/>
        </p:nvCxnSpPr>
        <p:spPr>
          <a:xfrm flipV="1">
            <a:off x="3419895" y="2324385"/>
            <a:ext cx="3646841" cy="394450"/>
          </a:xfrm>
          <a:prstGeom prst="line">
            <a:avLst/>
          </a:prstGeom>
          <a:ln w="28575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686338" y="2185597"/>
            <a:ext cx="1253268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easiest</a:t>
            </a:r>
            <a:endParaRPr lang="zh-CN" altLang="en-US" sz="2800" b="1" dirty="0">
              <a:solidFill>
                <a:srgbClr val="C00000"/>
              </a:solidFill>
              <a:latin typeface="Times New Roman" panose="02020603050405020304" pitchFamily="18" charset="0"/>
              <a:ea typeface="微软雅黑 Light" panose="020B0502040204020203" pitchFamily="34" charset="-122"/>
              <a:cs typeface="Times New Roman" panose="02020603050405020304" pitchFamily="18" charset="0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7110804" y="2219659"/>
            <a:ext cx="1839558" cy="451822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760165" y="4924540"/>
            <a:ext cx="9793995" cy="1200329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47. A. hardly  		B. usually  		</a:t>
            </a:r>
            <a:r>
              <a:rPr lang="en-US" altLang="zh-CN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 particularly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	D. merely</a:t>
            </a:r>
            <a:endParaRPr lang="zh-CN" altLang="zh-CN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48. A. easiest  		B. nearest  		C. biggest 		D. richest</a:t>
            </a:r>
            <a:endParaRPr lang="zh-CN" altLang="zh-CN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49. A. work  		B. shout 		</a:t>
            </a:r>
            <a:r>
              <a:rPr lang="en-US" altLang="zh-CN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 ask  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D. jump</a:t>
            </a:r>
            <a:endParaRPr lang="zh-CN" altLang="zh-CN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24569" y="5034709"/>
            <a:ext cx="7601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b="1" dirty="0" smtClean="0">
                <a:solidFill>
                  <a:srgbClr val="FF0000"/>
                </a:solidFill>
                <a:latin typeface="幼圆" panose="02010509060101010101" pitchFamily="49" charset="-122"/>
                <a:ea typeface="幼圆" panose="02010509060101010101" pitchFamily="49" charset="-122"/>
                <a:cs typeface="Aharoni" pitchFamily="2" charset="-79"/>
              </a:rPr>
              <a:t>√</a:t>
            </a:r>
            <a:endParaRPr lang="zh-CN" altLang="en-US" sz="4400" b="1" dirty="0">
              <a:solidFill>
                <a:srgbClr val="FF0000"/>
              </a:solidFill>
              <a:latin typeface="幼圆" panose="02010509060101010101" pitchFamily="49" charset="-122"/>
              <a:ea typeface="幼圆" panose="02010509060101010101" pitchFamily="49" charset="-122"/>
              <a:cs typeface="Aharoni" pitchFamily="2" charset="-79"/>
            </a:endParaRPr>
          </a:p>
        </p:txBody>
      </p:sp>
      <p:sp>
        <p:nvSpPr>
          <p:cNvPr id="15" name="椭圆 14"/>
          <p:cNvSpPr/>
          <p:nvPr/>
        </p:nvSpPr>
        <p:spPr>
          <a:xfrm>
            <a:off x="8902645" y="2214389"/>
            <a:ext cx="990502" cy="526715"/>
          </a:xfrm>
          <a:prstGeom prst="ellipse">
            <a:avLst/>
          </a:prstGeom>
          <a:noFill/>
          <a:ln w="2857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TextBox 15"/>
          <p:cNvSpPr txBox="1"/>
          <p:nvPr/>
        </p:nvSpPr>
        <p:spPr>
          <a:xfrm>
            <a:off x="10003315" y="2269474"/>
            <a:ext cx="14762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0000FF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而，然而</a:t>
            </a:r>
            <a:endParaRPr lang="zh-CN" altLang="en-US" sz="2400" b="1" dirty="0">
              <a:solidFill>
                <a:srgbClr val="0000FF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14" grpId="0" animBg="1"/>
      <p:bldP spid="13" grpId="0"/>
      <p:bldP spid="15" grpId="0" animBg="1"/>
      <p:bldP spid="1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椭圆 85"/>
          <p:cNvSpPr/>
          <p:nvPr/>
        </p:nvSpPr>
        <p:spPr>
          <a:xfrm rot="11047877" flipV="1">
            <a:off x="8308975" y="5719763"/>
            <a:ext cx="176213" cy="17621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88" name="椭圆 87"/>
          <p:cNvSpPr/>
          <p:nvPr/>
        </p:nvSpPr>
        <p:spPr>
          <a:xfrm rot="11047877">
            <a:off x="3890963" y="5235575"/>
            <a:ext cx="123825" cy="123825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89" name="椭圆 88"/>
          <p:cNvSpPr/>
          <p:nvPr/>
        </p:nvSpPr>
        <p:spPr>
          <a:xfrm rot="11047877">
            <a:off x="4294188" y="6721475"/>
            <a:ext cx="123825" cy="123825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90" name="椭圆 89"/>
          <p:cNvSpPr/>
          <p:nvPr/>
        </p:nvSpPr>
        <p:spPr>
          <a:xfrm rot="11047877">
            <a:off x="8826500" y="5873750"/>
            <a:ext cx="127000" cy="1270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91" name="椭圆 90"/>
          <p:cNvSpPr/>
          <p:nvPr/>
        </p:nvSpPr>
        <p:spPr>
          <a:xfrm rot="11047877">
            <a:off x="7078663" y="6456363"/>
            <a:ext cx="452437" cy="45243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92" name="椭圆 91"/>
          <p:cNvSpPr/>
          <p:nvPr/>
        </p:nvSpPr>
        <p:spPr>
          <a:xfrm rot="11047877" flipH="1">
            <a:off x="8724900" y="4476750"/>
            <a:ext cx="138113" cy="138113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93" name="椭圆 92"/>
          <p:cNvSpPr/>
          <p:nvPr/>
        </p:nvSpPr>
        <p:spPr>
          <a:xfrm rot="11047877" flipH="1">
            <a:off x="4899025" y="6496050"/>
            <a:ext cx="139700" cy="138113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94" name="椭圆 93"/>
          <p:cNvSpPr/>
          <p:nvPr/>
        </p:nvSpPr>
        <p:spPr>
          <a:xfrm rot="11047877" flipH="1">
            <a:off x="7996238" y="4240213"/>
            <a:ext cx="422275" cy="422275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95" name="椭圆 94"/>
          <p:cNvSpPr/>
          <p:nvPr/>
        </p:nvSpPr>
        <p:spPr>
          <a:xfrm>
            <a:off x="169863" y="3019425"/>
            <a:ext cx="517525" cy="519113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96" name="椭圆 95"/>
          <p:cNvSpPr/>
          <p:nvPr/>
        </p:nvSpPr>
        <p:spPr>
          <a:xfrm>
            <a:off x="6731000" y="6753225"/>
            <a:ext cx="271463" cy="271463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98" name="椭圆 97"/>
          <p:cNvSpPr/>
          <p:nvPr/>
        </p:nvSpPr>
        <p:spPr>
          <a:xfrm>
            <a:off x="10213975" y="3238500"/>
            <a:ext cx="501650" cy="500063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99" name="椭圆 98"/>
          <p:cNvSpPr/>
          <p:nvPr/>
        </p:nvSpPr>
        <p:spPr>
          <a:xfrm flipV="1">
            <a:off x="10110788" y="4351338"/>
            <a:ext cx="384175" cy="38417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0" name="椭圆 99"/>
          <p:cNvSpPr/>
          <p:nvPr/>
        </p:nvSpPr>
        <p:spPr>
          <a:xfrm flipV="1">
            <a:off x="4464050" y="5535613"/>
            <a:ext cx="384175" cy="38417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1" name="椭圆 100"/>
          <p:cNvSpPr/>
          <p:nvPr/>
        </p:nvSpPr>
        <p:spPr>
          <a:xfrm>
            <a:off x="1817688" y="6245225"/>
            <a:ext cx="471487" cy="471488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2" name="椭圆 101"/>
          <p:cNvSpPr/>
          <p:nvPr/>
        </p:nvSpPr>
        <p:spPr>
          <a:xfrm>
            <a:off x="11842750" y="3402013"/>
            <a:ext cx="271463" cy="271462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3" name="椭圆 102"/>
          <p:cNvSpPr/>
          <p:nvPr/>
        </p:nvSpPr>
        <p:spPr>
          <a:xfrm>
            <a:off x="11102975" y="4179888"/>
            <a:ext cx="269875" cy="271462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4" name="椭圆 103"/>
          <p:cNvSpPr/>
          <p:nvPr/>
        </p:nvSpPr>
        <p:spPr>
          <a:xfrm>
            <a:off x="9615488" y="6046788"/>
            <a:ext cx="271462" cy="271462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5" name="椭圆 104"/>
          <p:cNvSpPr/>
          <p:nvPr/>
        </p:nvSpPr>
        <p:spPr>
          <a:xfrm>
            <a:off x="2860675" y="6430963"/>
            <a:ext cx="549275" cy="549275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6" name="椭圆 105"/>
          <p:cNvSpPr/>
          <p:nvPr/>
        </p:nvSpPr>
        <p:spPr>
          <a:xfrm>
            <a:off x="7159625" y="5703888"/>
            <a:ext cx="549275" cy="549275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7" name="椭圆 106"/>
          <p:cNvSpPr/>
          <p:nvPr/>
        </p:nvSpPr>
        <p:spPr>
          <a:xfrm>
            <a:off x="10819501" y="2238571"/>
            <a:ext cx="282575" cy="28575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8" name="椭圆 107"/>
          <p:cNvSpPr/>
          <p:nvPr/>
        </p:nvSpPr>
        <p:spPr>
          <a:xfrm>
            <a:off x="169863" y="4748213"/>
            <a:ext cx="550862" cy="549275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9" name="椭圆 108"/>
          <p:cNvSpPr/>
          <p:nvPr/>
        </p:nvSpPr>
        <p:spPr>
          <a:xfrm flipH="1">
            <a:off x="1428750" y="5278438"/>
            <a:ext cx="368300" cy="3683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10" name="椭圆 109"/>
          <p:cNvSpPr/>
          <p:nvPr/>
        </p:nvSpPr>
        <p:spPr>
          <a:xfrm>
            <a:off x="3117850" y="5554663"/>
            <a:ext cx="608013" cy="60801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11" name="椭圆 110"/>
          <p:cNvSpPr/>
          <p:nvPr/>
        </p:nvSpPr>
        <p:spPr>
          <a:xfrm>
            <a:off x="6462713" y="6118225"/>
            <a:ext cx="344487" cy="34607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12" name="椭圆 111"/>
          <p:cNvSpPr/>
          <p:nvPr/>
        </p:nvSpPr>
        <p:spPr>
          <a:xfrm>
            <a:off x="8501063" y="5019675"/>
            <a:ext cx="247650" cy="24765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13" name="椭圆 112"/>
          <p:cNvSpPr/>
          <p:nvPr/>
        </p:nvSpPr>
        <p:spPr>
          <a:xfrm>
            <a:off x="8473843" y="6162675"/>
            <a:ext cx="1100137" cy="110013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15" name="椭圆 114"/>
          <p:cNvSpPr/>
          <p:nvPr/>
        </p:nvSpPr>
        <p:spPr>
          <a:xfrm>
            <a:off x="5118100" y="6583363"/>
            <a:ext cx="728663" cy="728662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17" name="椭圆 116"/>
          <p:cNvSpPr/>
          <p:nvPr/>
        </p:nvSpPr>
        <p:spPr>
          <a:xfrm flipH="1">
            <a:off x="3421063" y="4489450"/>
            <a:ext cx="309562" cy="31115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18" name="椭圆 117"/>
          <p:cNvSpPr/>
          <p:nvPr/>
        </p:nvSpPr>
        <p:spPr>
          <a:xfrm>
            <a:off x="9518650" y="5357813"/>
            <a:ext cx="350838" cy="352425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19" name="椭圆 118"/>
          <p:cNvSpPr/>
          <p:nvPr/>
        </p:nvSpPr>
        <p:spPr>
          <a:xfrm>
            <a:off x="7937500" y="6753225"/>
            <a:ext cx="361950" cy="360363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20" name="椭圆 119"/>
          <p:cNvSpPr/>
          <p:nvPr/>
        </p:nvSpPr>
        <p:spPr>
          <a:xfrm>
            <a:off x="10304463" y="5583238"/>
            <a:ext cx="522287" cy="522287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21" name="椭圆 120"/>
          <p:cNvSpPr/>
          <p:nvPr/>
        </p:nvSpPr>
        <p:spPr>
          <a:xfrm flipH="1">
            <a:off x="5786438" y="6280150"/>
            <a:ext cx="315912" cy="315913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22" name="椭圆 121"/>
          <p:cNvSpPr/>
          <p:nvPr/>
        </p:nvSpPr>
        <p:spPr>
          <a:xfrm flipH="1">
            <a:off x="787400" y="4184650"/>
            <a:ext cx="415925" cy="417513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23" name="椭圆 122"/>
          <p:cNvSpPr/>
          <p:nvPr/>
        </p:nvSpPr>
        <p:spPr>
          <a:xfrm rot="11047877">
            <a:off x="4237038" y="6276975"/>
            <a:ext cx="123825" cy="123825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26" name="椭圆 125"/>
          <p:cNvSpPr/>
          <p:nvPr/>
        </p:nvSpPr>
        <p:spPr>
          <a:xfrm>
            <a:off x="4870450" y="5681663"/>
            <a:ext cx="669925" cy="66992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27" name="椭圆 126"/>
          <p:cNvSpPr/>
          <p:nvPr/>
        </p:nvSpPr>
        <p:spPr>
          <a:xfrm>
            <a:off x="7967663" y="6008688"/>
            <a:ext cx="439737" cy="439737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28" name="椭圆 127"/>
          <p:cNvSpPr/>
          <p:nvPr/>
        </p:nvSpPr>
        <p:spPr>
          <a:xfrm>
            <a:off x="6088063" y="6635750"/>
            <a:ext cx="549275" cy="549275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29" name="椭圆 128"/>
          <p:cNvSpPr/>
          <p:nvPr/>
        </p:nvSpPr>
        <p:spPr>
          <a:xfrm>
            <a:off x="11652250" y="4589463"/>
            <a:ext cx="728663" cy="73025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30" name="椭圆 129"/>
          <p:cNvSpPr/>
          <p:nvPr/>
        </p:nvSpPr>
        <p:spPr>
          <a:xfrm>
            <a:off x="10537825" y="6399213"/>
            <a:ext cx="412750" cy="41275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31" name="椭圆 130"/>
          <p:cNvSpPr/>
          <p:nvPr/>
        </p:nvSpPr>
        <p:spPr>
          <a:xfrm>
            <a:off x="465138" y="5934075"/>
            <a:ext cx="730250" cy="728663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33" name="椭圆 132"/>
          <p:cNvSpPr/>
          <p:nvPr/>
        </p:nvSpPr>
        <p:spPr>
          <a:xfrm>
            <a:off x="4124325" y="5864225"/>
            <a:ext cx="282575" cy="284163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34" name="椭圆 133"/>
          <p:cNvSpPr/>
          <p:nvPr/>
        </p:nvSpPr>
        <p:spPr>
          <a:xfrm rot="11047877" flipH="1">
            <a:off x="7205663" y="5405438"/>
            <a:ext cx="138112" cy="138112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35" name="椭圆 134"/>
          <p:cNvSpPr/>
          <p:nvPr/>
        </p:nvSpPr>
        <p:spPr>
          <a:xfrm>
            <a:off x="3779838" y="6300788"/>
            <a:ext cx="990600" cy="99060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36" name="椭圆 135"/>
          <p:cNvSpPr/>
          <p:nvPr/>
        </p:nvSpPr>
        <p:spPr>
          <a:xfrm>
            <a:off x="1812925" y="3538538"/>
            <a:ext cx="490538" cy="490537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11" name="椭圆 210"/>
          <p:cNvSpPr/>
          <p:nvPr/>
        </p:nvSpPr>
        <p:spPr>
          <a:xfrm flipH="1">
            <a:off x="11687175" y="2138363"/>
            <a:ext cx="444500" cy="4445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12" name="椭圆 211"/>
          <p:cNvSpPr/>
          <p:nvPr/>
        </p:nvSpPr>
        <p:spPr>
          <a:xfrm>
            <a:off x="0" y="1751387"/>
            <a:ext cx="628650" cy="627062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13" name="椭圆 212"/>
          <p:cNvSpPr/>
          <p:nvPr/>
        </p:nvSpPr>
        <p:spPr>
          <a:xfrm flipH="1">
            <a:off x="2444750" y="2798763"/>
            <a:ext cx="266700" cy="268287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14" name="椭圆 213"/>
          <p:cNvSpPr/>
          <p:nvPr/>
        </p:nvSpPr>
        <p:spPr>
          <a:xfrm rot="11047877" flipV="1">
            <a:off x="11468009" y="1591086"/>
            <a:ext cx="282152" cy="30136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15" name="椭圆 214"/>
          <p:cNvSpPr/>
          <p:nvPr/>
        </p:nvSpPr>
        <p:spPr>
          <a:xfrm flipH="1">
            <a:off x="2636838" y="4654550"/>
            <a:ext cx="601662" cy="600075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16" name="椭圆 215"/>
          <p:cNvSpPr/>
          <p:nvPr/>
        </p:nvSpPr>
        <p:spPr>
          <a:xfrm>
            <a:off x="2490788" y="5783263"/>
            <a:ext cx="382587" cy="38258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17" name="椭圆 216"/>
          <p:cNvSpPr/>
          <p:nvPr/>
        </p:nvSpPr>
        <p:spPr>
          <a:xfrm>
            <a:off x="7702550" y="4910138"/>
            <a:ext cx="638175" cy="638175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18" name="椭圆 217"/>
          <p:cNvSpPr/>
          <p:nvPr/>
        </p:nvSpPr>
        <p:spPr>
          <a:xfrm>
            <a:off x="9159875" y="4476750"/>
            <a:ext cx="541338" cy="542925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19" name="椭圆 218"/>
          <p:cNvSpPr/>
          <p:nvPr/>
        </p:nvSpPr>
        <p:spPr>
          <a:xfrm>
            <a:off x="11637963" y="3808413"/>
            <a:ext cx="541337" cy="542925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20" name="椭圆 219"/>
          <p:cNvSpPr/>
          <p:nvPr/>
        </p:nvSpPr>
        <p:spPr>
          <a:xfrm flipV="1">
            <a:off x="9682163" y="3733800"/>
            <a:ext cx="274637" cy="27622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21" name="椭圆 220"/>
          <p:cNvSpPr/>
          <p:nvPr/>
        </p:nvSpPr>
        <p:spPr>
          <a:xfrm>
            <a:off x="6561138" y="5537200"/>
            <a:ext cx="409575" cy="409575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97" name="椭圆 196"/>
          <p:cNvSpPr/>
          <p:nvPr/>
        </p:nvSpPr>
        <p:spPr>
          <a:xfrm>
            <a:off x="11261725" y="5419725"/>
            <a:ext cx="271463" cy="271463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98" name="椭圆 197"/>
          <p:cNvSpPr/>
          <p:nvPr/>
        </p:nvSpPr>
        <p:spPr>
          <a:xfrm flipV="1">
            <a:off x="11339513" y="6289675"/>
            <a:ext cx="276225" cy="2746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5185" name="文本框 226"/>
          <p:cNvSpPr txBox="1">
            <a:spLocks noChangeArrowheads="1"/>
          </p:cNvSpPr>
          <p:nvPr/>
        </p:nvSpPr>
        <p:spPr bwMode="auto">
          <a:xfrm>
            <a:off x="814098" y="1229475"/>
            <a:ext cx="10997798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sz="4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把握语篇主线 探索解题技巧 提高完形得分 </a:t>
            </a:r>
            <a:endParaRPr lang="zh-CN" altLang="en-US" sz="44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222" name="椭圆 221"/>
          <p:cNvSpPr/>
          <p:nvPr/>
        </p:nvSpPr>
        <p:spPr>
          <a:xfrm>
            <a:off x="2936866" y="3463944"/>
            <a:ext cx="676275" cy="677863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77" name="椭圆 76"/>
          <p:cNvSpPr/>
          <p:nvPr/>
        </p:nvSpPr>
        <p:spPr>
          <a:xfrm rot="11047877" flipV="1">
            <a:off x="1278505" y="2564034"/>
            <a:ext cx="271222" cy="28815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62" name="TextBox 61"/>
          <p:cNvSpPr txBox="1"/>
          <p:nvPr/>
        </p:nvSpPr>
        <p:spPr>
          <a:xfrm>
            <a:off x="4453666" y="4378363"/>
            <a:ext cx="47656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latin typeface="+mn-ea"/>
                <a:ea typeface="+mn-ea"/>
              </a:rPr>
              <a:t>上虞区城南中学 陶江英</a:t>
            </a:r>
            <a:endParaRPr lang="zh-CN" altLang="en-US" sz="2400" dirty="0">
              <a:latin typeface="+mn-ea"/>
              <a:ea typeface="+mn-ea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1742739" y="2130013"/>
            <a:ext cx="873521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800" b="1" dirty="0" smtClean="0">
                <a:solidFill>
                  <a:srgbClr val="00206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——</a:t>
            </a:r>
            <a:r>
              <a:rPr lang="zh-CN" altLang="en-US" sz="3800" b="1" dirty="0" smtClean="0">
                <a:solidFill>
                  <a:srgbClr val="00206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以近三年浙江卷高考完形填空为例</a:t>
            </a:r>
            <a:endParaRPr lang="zh-CN" altLang="en-US" sz="3800" b="1" dirty="0">
              <a:solidFill>
                <a:srgbClr val="00206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3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3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3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3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3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3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3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3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3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3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3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3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3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3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3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3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3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3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3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3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3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3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2" presetClass="entr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3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3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3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42" presetClass="entr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3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3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3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42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3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3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3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42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3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3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3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42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3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3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3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42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3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3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3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42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3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3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3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42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3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3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3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0" presetID="42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3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3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3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42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3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3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3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0" presetID="42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3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3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3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42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3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3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3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0" presetID="42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3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3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3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5" presetID="42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3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8" dur="3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3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0" presetID="42" presetClass="entr" presetSubtype="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3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" dur="3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3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5" presetID="42" presetClass="entr" presetSubtype="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3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8" dur="3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3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0" presetID="42" presetClass="entr" presetSubtype="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3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3" dur="3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3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5" presetID="42" presetClass="entr" presetSubtype="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3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3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3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0" presetID="42" presetClass="entr" presetSubtype="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3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3" dur="3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3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5" presetID="42" presetClass="entr" presetSubtype="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3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8" dur="3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3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0" presetID="42" presetClass="entr" presetSubtype="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3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3" dur="30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30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5" presetID="42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3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8" dur="3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3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0" presetID="42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3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3" dur="3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3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5" presetID="42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3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8" dur="30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30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0" presetID="42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3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3" dur="3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3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5" presetID="42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7" dur="3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8" dur="3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3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0" presetID="42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2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3" dur="20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20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5" presetID="42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7" dur="2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8" dur="2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2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0" presetID="42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2" dur="2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3" dur="20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20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5" presetID="42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7" dur="2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8" dur="20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20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0" presetID="42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2" dur="2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3" dur="20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20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5" presetID="42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7" dur="20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8" dur="2000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2000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0" presetID="42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2" dur="20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3" dur="2000" fill="hold"/>
                                        <p:tgtEl>
                                          <p:spTgt spid="2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2000" fill="hold"/>
                                        <p:tgtEl>
                                          <p:spTgt spid="2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5" presetID="42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7" dur="20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8" dur="200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200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0" presetID="42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2" dur="20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3" dur="20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20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5" presetID="42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7" dur="20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8" dur="2000" fill="hold"/>
                                        <p:tgtEl>
                                          <p:spTgt spid="2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2000" fill="hold"/>
                                        <p:tgtEl>
                                          <p:spTgt spid="2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0" presetID="42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2" dur="20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3" dur="2000" fill="hold"/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2000" fill="hold"/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5" presetID="42" presetClass="entr" presetSubtype="0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7" dur="20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8" dur="2000" fill="hold"/>
                                        <p:tgtEl>
                                          <p:spTgt spid="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9" dur="2000" fill="hold"/>
                                        <p:tgtEl>
                                          <p:spTgt spid="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0" presetID="42" presetClass="entr" presetSubtype="0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2" dur="20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3" dur="2000" fill="hold"/>
                                        <p:tgtEl>
                                          <p:spTgt spid="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4" dur="2000" fill="hold"/>
                                        <p:tgtEl>
                                          <p:spTgt spid="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5" presetID="42" presetClass="entr" presetSubtype="0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7" dur="20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8" dur="2000" fill="hold"/>
                                        <p:tgtEl>
                                          <p:spTgt spid="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9" dur="2000" fill="hold"/>
                                        <p:tgtEl>
                                          <p:spTgt spid="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0" presetID="42" presetClass="entr" presetSubtype="0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2" dur="20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3" dur="2000" fill="hold"/>
                                        <p:tgtEl>
                                          <p:spTgt spid="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4" dur="2000" fill="hold"/>
                                        <p:tgtEl>
                                          <p:spTgt spid="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5" presetID="42" presetClass="entr" presetSubtype="0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7" dur="20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8" dur="2000" fill="hold"/>
                                        <p:tgtEl>
                                          <p:spTgt spid="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9" dur="2000" fill="hold"/>
                                        <p:tgtEl>
                                          <p:spTgt spid="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0" presetID="42" presetClass="entr" presetSubtype="0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2" dur="20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3" dur="20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4" dur="20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5" presetID="42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7" dur="20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8" dur="2000" fill="hold"/>
                                        <p:tgtEl>
                                          <p:spTgt spid="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9" dur="2000" fill="hold"/>
                                        <p:tgtEl>
                                          <p:spTgt spid="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0" presetID="42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2" dur="20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3" dur="2000" fill="hold"/>
                                        <p:tgtEl>
                                          <p:spTgt spid="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4" dur="2000" fill="hold"/>
                                        <p:tgtEl>
                                          <p:spTgt spid="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5" presetID="42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7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8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9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98" grpId="0" animBg="1"/>
      <p:bldP spid="99" grpId="0" animBg="1"/>
      <p:bldP spid="100" grpId="0" animBg="1"/>
      <p:bldP spid="101" grpId="0" animBg="1"/>
      <p:bldP spid="102" grpId="0" animBg="1"/>
      <p:bldP spid="103" grpId="0" animBg="1"/>
      <p:bldP spid="104" grpId="0" animBg="1"/>
      <p:bldP spid="105" grpId="0" animBg="1"/>
      <p:bldP spid="106" grpId="0" animBg="1"/>
      <p:bldP spid="107" grpId="0" animBg="1"/>
      <p:bldP spid="108" grpId="0" animBg="1"/>
      <p:bldP spid="109" grpId="0" animBg="1"/>
      <p:bldP spid="110" grpId="0" animBg="1"/>
      <p:bldP spid="111" grpId="0" animBg="1"/>
      <p:bldP spid="112" grpId="0" animBg="1"/>
      <p:bldP spid="113" grpId="0" animBg="1"/>
      <p:bldP spid="115" grpId="0" animBg="1"/>
      <p:bldP spid="117" grpId="0" animBg="1"/>
      <p:bldP spid="118" grpId="0" animBg="1"/>
      <p:bldP spid="119" grpId="0" animBg="1"/>
      <p:bldP spid="120" grpId="0" animBg="1"/>
      <p:bldP spid="121" grpId="0" animBg="1"/>
      <p:bldP spid="122" grpId="0" animBg="1"/>
      <p:bldP spid="123" grpId="0" animBg="1"/>
      <p:bldP spid="126" grpId="0" animBg="1"/>
      <p:bldP spid="127" grpId="0" animBg="1"/>
      <p:bldP spid="128" grpId="0" animBg="1"/>
      <p:bldP spid="129" grpId="0" animBg="1"/>
      <p:bldP spid="130" grpId="0" animBg="1"/>
      <p:bldP spid="131" grpId="0" animBg="1"/>
      <p:bldP spid="133" grpId="0" animBg="1"/>
      <p:bldP spid="134" grpId="0" animBg="1"/>
      <p:bldP spid="135" grpId="0" animBg="1"/>
      <p:bldP spid="136" grpId="0" animBg="1"/>
      <p:bldP spid="211" grpId="0" animBg="1"/>
      <p:bldP spid="212" grpId="0" animBg="1"/>
      <p:bldP spid="213" grpId="0" animBg="1"/>
      <p:bldP spid="214" grpId="0" animBg="1"/>
      <p:bldP spid="215" grpId="0" animBg="1"/>
      <p:bldP spid="216" grpId="0" animBg="1"/>
      <p:bldP spid="217" grpId="0" animBg="1"/>
      <p:bldP spid="218" grpId="0" animBg="1"/>
      <p:bldP spid="219" grpId="0" animBg="1"/>
      <p:bldP spid="220" grpId="0" animBg="1"/>
      <p:bldP spid="221" grpId="0" animBg="1"/>
      <p:bldP spid="197" grpId="0" animBg="1"/>
      <p:bldP spid="198" grpId="0" animBg="1"/>
      <p:bldP spid="222" grpId="0" animBg="1"/>
      <p:bldP spid="77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矩形 36"/>
          <p:cNvSpPr/>
          <p:nvPr/>
        </p:nvSpPr>
        <p:spPr>
          <a:xfrm>
            <a:off x="88464" y="6571661"/>
            <a:ext cx="77513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www.1ppt.com/moban/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www.1ppt.com/hangye/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www.1ppt.com/jieri/ 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素材下载：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www.1ppt.com/sucai/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www.1ppt.com/beijing/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图表下载：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www.1ppt.com/tubiao/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优秀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www.1ppt.com/powerpoint/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Word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www.1ppt.com/word/              Excel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www.1ppt.com/excel/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资料下载：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www.1ppt.com/ziliao/      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课件下载：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www.1ppt.com/kejian/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范文下载：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www.1ppt.com/fanwen/        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试卷下载：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www.1ppt.com/shiti/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教案下载：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www.1ppt.com/jiaoan/  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www.1ppt.com/ziti/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</a:t>
            </a:r>
            <a:endParaRPr lang="zh-CN" altLang="en-US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  <p:sp>
        <p:nvSpPr>
          <p:cNvPr id="20" name="椭圆 19"/>
          <p:cNvSpPr/>
          <p:nvPr/>
        </p:nvSpPr>
        <p:spPr>
          <a:xfrm>
            <a:off x="373962" y="348706"/>
            <a:ext cx="328612" cy="33020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5" name="TextBox 4"/>
          <p:cNvSpPr txBox="1"/>
          <p:nvPr/>
        </p:nvSpPr>
        <p:spPr>
          <a:xfrm>
            <a:off x="738130" y="209321"/>
            <a:ext cx="30957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上下义词复现</a:t>
            </a:r>
            <a:endParaRPr lang="zh-CN" altLang="en-US" sz="3600" b="1" dirty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2636" y="935915"/>
            <a:ext cx="4597663" cy="584775"/>
          </a:xfrm>
          <a:prstGeom prst="rect">
            <a:avLst/>
          </a:prstGeom>
          <a:noFill/>
          <a:ln>
            <a:solidFill>
              <a:schemeClr val="tx1"/>
            </a:solidFill>
            <a:prstDash val="lgDashDotDot"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3200" b="1" dirty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2020</a:t>
            </a:r>
            <a:r>
              <a:rPr lang="zh-CN" altLang="en-US" sz="3200" b="1" dirty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年</a:t>
            </a:r>
            <a:r>
              <a:rPr lang="en-US" altLang="zh-CN" sz="3200" b="1" dirty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</a:t>
            </a:r>
            <a:r>
              <a:rPr lang="zh-CN" altLang="en-US" sz="3200" b="1" dirty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月浙江卷（</a:t>
            </a:r>
            <a:r>
              <a:rPr lang="en-US" altLang="zh-CN" sz="3200" b="1" dirty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51</a:t>
            </a:r>
            <a:r>
              <a:rPr lang="zh-CN" altLang="en-US" sz="3200" b="1" dirty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）</a:t>
            </a:r>
            <a:endParaRPr lang="zh-CN" altLang="en-US" sz="3200" b="1" dirty="0">
              <a:solidFill>
                <a:srgbClr val="CC33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60612" y="1807285"/>
            <a:ext cx="1018749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…When I </a:t>
            </a:r>
            <a:r>
              <a:rPr lang="en-US" altLang="zh-CN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50   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my major life decisions, I was still that little girl tearing full-speed across the lawn. I studied abroad and later moved away from my parents’ home to look for a </a:t>
            </a:r>
            <a:r>
              <a:rPr lang="en-US" altLang="zh-CN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51   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.Through years of </a:t>
            </a:r>
            <a:r>
              <a:rPr lang="en-US" altLang="zh-CN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52   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 have become a respected teacher in a school serving high-need students.</a:t>
            </a:r>
            <a:endParaRPr lang="zh-CN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 </a:t>
            </a:r>
            <a:endParaRPr lang="zh-CN" altLang="en-US" sz="2800" dirty="0">
              <a:latin typeface="Times New Roman" panose="02020603050405020304" pitchFamily="18" charset="0"/>
              <a:ea typeface="微软雅黑 Light" panose="020B0502040204020203" pitchFamily="34" charset="-122"/>
              <a:cs typeface="Times New Roman" panose="02020603050405020304" pitchFamily="18" charset="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3817673" y="3166743"/>
            <a:ext cx="2732438" cy="451822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0" name="直接连接符 9"/>
          <p:cNvCxnSpPr>
            <a:stCxn id="9" idx="0"/>
          </p:cNvCxnSpPr>
          <p:nvPr/>
        </p:nvCxnSpPr>
        <p:spPr>
          <a:xfrm flipV="1">
            <a:off x="5183892" y="2833022"/>
            <a:ext cx="1849796" cy="333721"/>
          </a:xfrm>
          <a:prstGeom prst="line">
            <a:avLst/>
          </a:prstGeom>
          <a:ln w="28575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083133" y="2639622"/>
            <a:ext cx="726142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C00000"/>
                </a:solidFill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job</a:t>
            </a:r>
            <a:endParaRPr lang="zh-CN" altLang="en-US" sz="2800" b="1" dirty="0">
              <a:solidFill>
                <a:srgbClr val="C00000"/>
              </a:solidFill>
              <a:latin typeface="Times New Roman" panose="02020603050405020304" pitchFamily="18" charset="0"/>
              <a:ea typeface="微软雅黑 Light" panose="020B0502040204020203" pitchFamily="34" charset="-122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37283" y="4417764"/>
            <a:ext cx="9992299" cy="1200329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50. A. regretted	 B. reviewed	</a:t>
            </a:r>
            <a:r>
              <a:rPr lang="en-US" altLang="zh-CN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C. made	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     D. explained</a:t>
            </a:r>
            <a:endParaRPr lang="zh-CN" altLang="zh-C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51. A. job		 B. friend	       C. fortune	                  D. house</a:t>
            </a:r>
            <a:endParaRPr lang="zh-CN" altLang="zh-C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52. A</a:t>
            </a:r>
            <a:r>
              <a:rPr lang="zh-TW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memories	 </a:t>
            </a:r>
            <a:r>
              <a:rPr lang="en-US" altLang="zh-CN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efforts 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      C. research	      D. experience</a:t>
            </a:r>
            <a:endParaRPr lang="zh-CN" altLang="zh-C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134738" y="4560983"/>
            <a:ext cx="7601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b="1" dirty="0">
                <a:solidFill>
                  <a:srgbClr val="FF0000"/>
                </a:solidFill>
                <a:latin typeface="幼圆" panose="02010509060101010101" pitchFamily="49" charset="-122"/>
                <a:ea typeface="幼圆" panose="02010509060101010101" pitchFamily="49" charset="-122"/>
                <a:cs typeface="Aharoni" pitchFamily="2" charset="-79"/>
              </a:rPr>
              <a:t>√</a:t>
            </a:r>
            <a:endParaRPr lang="zh-CN" altLang="en-US" sz="4400" b="1" dirty="0">
              <a:solidFill>
                <a:srgbClr val="FF0000"/>
              </a:solidFill>
              <a:latin typeface="幼圆" panose="02010509060101010101" pitchFamily="49" charset="-122"/>
              <a:ea typeface="幼圆" panose="02010509060101010101" pitchFamily="49" charset="-122"/>
              <a:cs typeface="Aharoni" pitchFamily="2" charset="-79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1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矩形 63"/>
          <p:cNvSpPr/>
          <p:nvPr/>
        </p:nvSpPr>
        <p:spPr bwMode="auto">
          <a:xfrm>
            <a:off x="6921500" y="4629150"/>
            <a:ext cx="4538663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1400" dirty="0">
              <a:solidFill>
                <a:schemeClr val="tx1">
                  <a:lumMod val="50000"/>
                  <a:lumOff val="50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37" name="矩形 36"/>
          <p:cNvSpPr/>
          <p:nvPr/>
        </p:nvSpPr>
        <p:spPr>
          <a:xfrm>
            <a:off x="88464" y="6571661"/>
            <a:ext cx="77513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www.1ppt.com/moban/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www.1ppt.com/hangye/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www.1ppt.com/jieri/ 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素材下载：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www.1ppt.com/sucai/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www.1ppt.com/beijing/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图表下载：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www.1ppt.com/tubiao/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优秀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www.1ppt.com/powerpoint/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Word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www.1ppt.com/word/              Excel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www.1ppt.com/excel/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资料下载：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www.1ppt.com/ziliao/      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课件下载：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www.1ppt.com/kejian/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范文下载：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www.1ppt.com/fanwen/        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试卷下载：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www.1ppt.com/shiti/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教案下载：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www.1ppt.com/jiaoan/  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www.1ppt.com/ziti/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</a:t>
            </a:r>
            <a:endParaRPr lang="zh-CN" altLang="en-US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  <p:sp>
        <p:nvSpPr>
          <p:cNvPr id="11" name="椭圆 10"/>
          <p:cNvSpPr/>
          <p:nvPr/>
        </p:nvSpPr>
        <p:spPr>
          <a:xfrm>
            <a:off x="589467" y="694061"/>
            <a:ext cx="446119" cy="380895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244907" y="1432194"/>
            <a:ext cx="9805011" cy="2862322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25000"/>
              </a:lnSpc>
            </a:pPr>
            <a:r>
              <a:rPr lang="zh-CN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同现</a:t>
            </a:r>
            <a:r>
              <a:rPr lang="zh-CN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也</a:t>
            </a:r>
            <a:r>
              <a:rPr lang="zh-CN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是一种词汇衔接手段</a:t>
            </a:r>
            <a:r>
              <a:rPr lang="zh-CN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，</a:t>
            </a:r>
            <a:r>
              <a:rPr lang="zh-CN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指</a:t>
            </a:r>
            <a:r>
              <a:rPr lang="zh-CN" altLang="zh-CN" sz="3600" b="1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意义上相互联系的单词</a:t>
            </a:r>
            <a:r>
              <a:rPr lang="zh-CN" altLang="zh-CN" sz="3600" b="1" u="sng" dirty="0">
                <a:solidFill>
                  <a:srgbClr val="6600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同时出现</a:t>
            </a:r>
            <a:r>
              <a:rPr lang="zh-CN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在同一语篇中，以确保语篇的和谐性、得体性。</a:t>
            </a:r>
            <a:r>
              <a:rPr lang="zh-CN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最常见的有</a:t>
            </a:r>
            <a:r>
              <a:rPr lang="zh-CN" altLang="en-US" sz="3600" b="1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逻辑同现</a:t>
            </a:r>
            <a:r>
              <a:rPr lang="zh-CN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、</a:t>
            </a:r>
            <a:r>
              <a:rPr lang="zh-CN" altLang="en-US" sz="3600" b="1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结构同现</a:t>
            </a:r>
            <a:r>
              <a:rPr lang="zh-CN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。</a:t>
            </a:r>
            <a:endParaRPr lang="zh-CN" altLang="zh-CN" sz="3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26314" y="506256"/>
            <a:ext cx="21897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同现</a:t>
            </a:r>
            <a:endParaRPr lang="zh-CN" altLang="en-US" sz="4000" b="1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1288198" y="4542749"/>
            <a:ext cx="9480480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25000"/>
              </a:lnSpc>
              <a:buFont typeface="Wingdings" panose="05000000000000000000" pitchFamily="2" charset="2"/>
              <a:buChar char="Ø"/>
            </a:pPr>
            <a:r>
              <a:rPr lang="zh-CN" altLang="en-US" sz="3200" b="1" dirty="0">
                <a:solidFill>
                  <a:srgbClr val="00206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逻辑同现（关注信号词，如</a:t>
            </a:r>
            <a:r>
              <a:rPr lang="en-US" altLang="zh-CN" sz="3200" b="1" dirty="0">
                <a:solidFill>
                  <a:srgbClr val="00206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but, and , so, since</a:t>
            </a:r>
            <a:r>
              <a:rPr lang="zh-CN" altLang="en-US" sz="3200" b="1" dirty="0">
                <a:solidFill>
                  <a:srgbClr val="00206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等）</a:t>
            </a:r>
            <a:endParaRPr lang="en-US" altLang="zh-CN" sz="3200" b="1" dirty="0">
              <a:solidFill>
                <a:srgbClr val="00206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ct val="125000"/>
              </a:lnSpc>
              <a:buFont typeface="Wingdings" panose="05000000000000000000" pitchFamily="2" charset="2"/>
              <a:buChar char="Ø"/>
            </a:pPr>
            <a:r>
              <a:rPr lang="zh-CN" altLang="en-US" sz="3200" b="1" dirty="0">
                <a:solidFill>
                  <a:srgbClr val="00206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结构同现（固定搭配）</a:t>
            </a:r>
            <a:endParaRPr lang="en-US" altLang="zh-CN" sz="3200" b="1" dirty="0">
              <a:solidFill>
                <a:srgbClr val="00206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881349" y="1861851"/>
            <a:ext cx="1030077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zh-CN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was running so fast that I bounced off the trunk and </a:t>
            </a:r>
            <a:r>
              <a:rPr lang="en-US" altLang="zh-CN" sz="3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40   </a:t>
            </a:r>
            <a:r>
              <a:rPr lang="en-US" altLang="zh-CN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on my backside. Mom </a:t>
            </a:r>
            <a:r>
              <a:rPr lang="en-US" altLang="zh-CN" sz="3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41     </a:t>
            </a:r>
            <a:r>
              <a:rPr lang="en-US" altLang="zh-CN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me to start crying, but I just sat there for a minute. </a:t>
            </a:r>
            <a:endParaRPr lang="zh-CN" altLang="en-US" sz="3000" dirty="0">
              <a:latin typeface="Times New Roman" panose="02020603050405020304" pitchFamily="18" charset="0"/>
              <a:ea typeface="微软雅黑 Light" panose="020B0502040204020203" pitchFamily="34" charset="-122"/>
              <a:cs typeface="Times New Roman" panose="02020603050405020304" pitchFamily="18" charset="0"/>
            </a:endParaRPr>
          </a:p>
        </p:txBody>
      </p:sp>
      <p:sp>
        <p:nvSpPr>
          <p:cNvPr id="64" name="矩形 63"/>
          <p:cNvSpPr/>
          <p:nvPr/>
        </p:nvSpPr>
        <p:spPr bwMode="auto">
          <a:xfrm>
            <a:off x="6921500" y="4629150"/>
            <a:ext cx="4538663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1400" dirty="0">
              <a:solidFill>
                <a:schemeClr val="tx1">
                  <a:lumMod val="50000"/>
                  <a:lumOff val="50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37" name="矩形 36"/>
          <p:cNvSpPr/>
          <p:nvPr/>
        </p:nvSpPr>
        <p:spPr>
          <a:xfrm>
            <a:off x="88464" y="6571661"/>
            <a:ext cx="77513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www.1ppt.com/moban/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www.1ppt.com/hangye/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www.1ppt.com/jieri/ 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素材下载：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www.1ppt.com/sucai/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www.1ppt.com/beijing/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图表下载：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www.1ppt.com/tubiao/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优秀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www.1ppt.com/powerpoint/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Word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www.1ppt.com/word/              Excel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www.1ppt.com/excel/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资料下载：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www.1ppt.com/ziliao/      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课件下载：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www.1ppt.com/kejian/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范文下载：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www.1ppt.com/fanwen/        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试卷下载：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www.1ppt.com/shiti/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教案下载：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www.1ppt.com/jiaoan/  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www.1ppt.com/ziti/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</a:t>
            </a:r>
            <a:endParaRPr lang="zh-CN" altLang="en-US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  <p:sp>
        <p:nvSpPr>
          <p:cNvPr id="20" name="椭圆 19"/>
          <p:cNvSpPr/>
          <p:nvPr/>
        </p:nvSpPr>
        <p:spPr>
          <a:xfrm>
            <a:off x="373962" y="348706"/>
            <a:ext cx="328612" cy="33020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5" name="TextBox 4"/>
          <p:cNvSpPr txBox="1"/>
          <p:nvPr/>
        </p:nvSpPr>
        <p:spPr>
          <a:xfrm>
            <a:off x="738130" y="209321"/>
            <a:ext cx="7469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逻辑同现（关注信号词）</a:t>
            </a:r>
            <a:endParaRPr lang="zh-CN" altLang="en-US" sz="3600" b="1" dirty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2636" y="935915"/>
            <a:ext cx="4498511" cy="584775"/>
          </a:xfrm>
          <a:prstGeom prst="rect">
            <a:avLst/>
          </a:prstGeom>
          <a:noFill/>
          <a:ln>
            <a:solidFill>
              <a:schemeClr val="tx1"/>
            </a:solidFill>
            <a:prstDash val="lgDashDotDot"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3200" b="1" dirty="0" smtClean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2020</a:t>
            </a:r>
            <a:r>
              <a:rPr lang="zh-CN" altLang="en-US" sz="3200" b="1" dirty="0" smtClean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年</a:t>
            </a:r>
            <a:r>
              <a:rPr lang="en-US" altLang="zh-CN" sz="3200" b="1" dirty="0" smtClean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</a:t>
            </a:r>
            <a:r>
              <a:rPr lang="zh-CN" altLang="en-US" sz="3200" b="1" dirty="0" smtClean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月</a:t>
            </a:r>
            <a:r>
              <a:rPr lang="zh-CN" altLang="en-US" sz="3200" b="1" dirty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浙江卷</a:t>
            </a:r>
            <a:r>
              <a:rPr lang="zh-CN" altLang="en-US" sz="3200" b="1" dirty="0" smtClean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（</a:t>
            </a:r>
            <a:r>
              <a:rPr lang="en-US" altLang="zh-CN" sz="3200" b="1" dirty="0" smtClean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41</a:t>
            </a:r>
            <a:r>
              <a:rPr lang="zh-CN" altLang="en-US" sz="3200" b="1" dirty="0" smtClean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）</a:t>
            </a:r>
            <a:endParaRPr lang="zh-CN" altLang="en-US" sz="3200" b="1" dirty="0">
              <a:solidFill>
                <a:srgbClr val="CC33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8383838" y="2373529"/>
            <a:ext cx="1388123" cy="451822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0" name="直接连接符 9"/>
          <p:cNvCxnSpPr/>
          <p:nvPr/>
        </p:nvCxnSpPr>
        <p:spPr>
          <a:xfrm flipH="1" flipV="1">
            <a:off x="5464366" y="2412694"/>
            <a:ext cx="2941506" cy="308474"/>
          </a:xfrm>
          <a:prstGeom prst="line">
            <a:avLst/>
          </a:prstGeom>
          <a:ln w="28575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965358" y="2298102"/>
            <a:ext cx="1510025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expected</a:t>
            </a:r>
            <a:endParaRPr lang="zh-CN" altLang="en-US" sz="2800" b="1" dirty="0">
              <a:solidFill>
                <a:srgbClr val="C00000"/>
              </a:solidFill>
              <a:latin typeface="Times New Roman" panose="02020603050405020304" pitchFamily="18" charset="0"/>
              <a:ea typeface="微软雅黑 Light" panose="020B0502040204020203" pitchFamily="34" charset="-122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057620" y="3822855"/>
            <a:ext cx="9771962" cy="954107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40. </a:t>
            </a:r>
            <a:r>
              <a:rPr lang="en-US" altLang="zh-CN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landed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    B. slept		C. laughed	    D. wept</a:t>
            </a:r>
            <a:endParaRPr lang="zh-CN" altLang="zh-CN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41. A. promised	B. encouraged	C. allowed	    D. expected</a:t>
            </a:r>
            <a:endParaRPr lang="zh-CN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560107" y="4120309"/>
            <a:ext cx="7601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b="1" dirty="0">
                <a:solidFill>
                  <a:srgbClr val="FF0000"/>
                </a:solidFill>
                <a:latin typeface="幼圆" panose="02010509060101010101" pitchFamily="49" charset="-122"/>
                <a:ea typeface="幼圆" panose="02010509060101010101" pitchFamily="49" charset="-122"/>
                <a:cs typeface="Aharoni" pitchFamily="2" charset="-79"/>
              </a:rPr>
              <a:t>√</a:t>
            </a:r>
            <a:endParaRPr lang="zh-CN" altLang="en-US" sz="4400" b="1" dirty="0">
              <a:solidFill>
                <a:srgbClr val="FF0000"/>
              </a:solidFill>
              <a:latin typeface="幼圆" panose="02010509060101010101" pitchFamily="49" charset="-122"/>
              <a:ea typeface="幼圆" panose="02010509060101010101" pitchFamily="49" charset="-122"/>
              <a:cs typeface="Aharoni" pitchFamily="2" charset="-79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1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矩形 63"/>
          <p:cNvSpPr/>
          <p:nvPr/>
        </p:nvSpPr>
        <p:spPr bwMode="auto">
          <a:xfrm>
            <a:off x="6921500" y="4629150"/>
            <a:ext cx="4538663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1400" dirty="0">
              <a:solidFill>
                <a:schemeClr val="tx1">
                  <a:lumMod val="50000"/>
                  <a:lumOff val="50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37" name="矩形 36"/>
          <p:cNvSpPr/>
          <p:nvPr/>
        </p:nvSpPr>
        <p:spPr>
          <a:xfrm>
            <a:off x="88464" y="6571661"/>
            <a:ext cx="77513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www.1ppt.com/moban/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www.1ppt.com/hangye/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www.1ppt.com/jieri/ 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素材下载：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www.1ppt.com/sucai/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www.1ppt.com/beijing/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图表下载：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www.1ppt.com/tubiao/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优秀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www.1ppt.com/powerpoint/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Word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www.1ppt.com/word/              Excel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www.1ppt.com/excel/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资料下载：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www.1ppt.com/ziliao/      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课件下载：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www.1ppt.com/kejian/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范文下载：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www.1ppt.com/fanwen/        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试卷下载：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www.1ppt.com/shiti/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教案下载：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www.1ppt.com/jiaoan/  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www.1ppt.com/ziti/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</a:t>
            </a:r>
            <a:endParaRPr lang="zh-CN" altLang="en-US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  <p:sp>
        <p:nvSpPr>
          <p:cNvPr id="20" name="椭圆 19"/>
          <p:cNvSpPr/>
          <p:nvPr/>
        </p:nvSpPr>
        <p:spPr>
          <a:xfrm>
            <a:off x="373962" y="348706"/>
            <a:ext cx="328612" cy="33020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5" name="TextBox 4"/>
          <p:cNvSpPr txBox="1"/>
          <p:nvPr/>
        </p:nvSpPr>
        <p:spPr>
          <a:xfrm>
            <a:off x="738130" y="209321"/>
            <a:ext cx="7469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逻辑同现（关注信号词）</a:t>
            </a:r>
            <a:endParaRPr lang="zh-CN" altLang="en-US" sz="3600" b="1" dirty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2636" y="935915"/>
            <a:ext cx="4498511" cy="584775"/>
          </a:xfrm>
          <a:prstGeom prst="rect">
            <a:avLst/>
          </a:prstGeom>
          <a:noFill/>
          <a:ln>
            <a:solidFill>
              <a:schemeClr val="tx1"/>
            </a:solidFill>
            <a:prstDash val="lgDashDotDot"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3200" b="1" dirty="0" smtClean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2018</a:t>
            </a:r>
            <a:r>
              <a:rPr lang="zh-CN" altLang="en-US" sz="3200" b="1" dirty="0" smtClean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年</a:t>
            </a:r>
            <a:r>
              <a:rPr lang="en-US" altLang="zh-CN" sz="3200" b="1" dirty="0" smtClean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6</a:t>
            </a:r>
            <a:r>
              <a:rPr lang="zh-CN" altLang="en-US" sz="3200" b="1" dirty="0" smtClean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月浙江卷（</a:t>
            </a:r>
            <a:r>
              <a:rPr lang="en-US" altLang="zh-CN" sz="3200" b="1" dirty="0" smtClean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48</a:t>
            </a:r>
            <a:r>
              <a:rPr lang="zh-CN" altLang="en-US" sz="3200" b="1" dirty="0" smtClean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）</a:t>
            </a:r>
            <a:endParaRPr lang="zh-CN" altLang="en-US" sz="3200" b="1" dirty="0">
              <a:solidFill>
                <a:srgbClr val="CC33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15248" y="1663547"/>
            <a:ext cx="1075246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When I got into college, things </a:t>
            </a:r>
            <a:r>
              <a:rPr lang="en-US" altLang="zh-CN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40   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.…</a:t>
            </a:r>
            <a:endParaRPr lang="en-US" altLang="zh-CN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One day I </a:t>
            </a:r>
            <a:r>
              <a:rPr lang="en-US" altLang="zh-CN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46   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 former classmate of mine who was </a:t>
            </a:r>
            <a:r>
              <a:rPr lang="en-US" altLang="zh-CN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47    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 lot of money running a sideline(</a:t>
            </a:r>
            <a:r>
              <a:rPr lang="zh-CN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副业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).Since his regular job was </a:t>
            </a:r>
            <a:r>
              <a:rPr lang="en-US" altLang="zh-CN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48     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I asked him why he just didn’t do his sideline full-time. He said without the job, he would </a:t>
            </a:r>
            <a:r>
              <a:rPr lang="en-US" altLang="zh-CN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49    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have too much time and would just do what I did back in </a:t>
            </a:r>
            <a:r>
              <a:rPr lang="en-US" altLang="zh-CN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50     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zh-CN" altLang="zh-CN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5486400" y="2571833"/>
            <a:ext cx="848299" cy="451822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0" name="直接连接符 9"/>
          <p:cNvCxnSpPr/>
          <p:nvPr/>
        </p:nvCxnSpPr>
        <p:spPr>
          <a:xfrm>
            <a:off x="6323680" y="2710150"/>
            <a:ext cx="2875404" cy="0"/>
          </a:xfrm>
          <a:prstGeom prst="line">
            <a:avLst/>
          </a:prstGeom>
          <a:ln w="28575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9187353" y="2529455"/>
            <a:ext cx="1289688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boring</a:t>
            </a:r>
            <a:endParaRPr lang="zh-CN" altLang="en-US" sz="2800" b="1" dirty="0">
              <a:solidFill>
                <a:srgbClr val="C00000"/>
              </a:solidFill>
              <a:latin typeface="Times New Roman" panose="02020603050405020304" pitchFamily="18" charset="0"/>
              <a:ea typeface="微软雅黑 Light" panose="020B0502040204020203" pitchFamily="34" charset="-122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58467" y="4395731"/>
            <a:ext cx="10047385" cy="2308324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40.A. </a:t>
            </a:r>
            <a:r>
              <a:rPr lang="en-US" altLang="zh-CN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happend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B. repeated              </a:t>
            </a:r>
            <a:r>
              <a:rPr lang="en-US" altLang="zh-CN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 changed                  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D. mattered</a:t>
            </a:r>
            <a:endParaRPr lang="en-US" altLang="zh-CN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46. </a:t>
            </a:r>
            <a:r>
              <a:rPr lang="en-US" altLang="zh-CN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met                 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helped                  C. treated                    D. hired</a:t>
            </a:r>
            <a:endParaRPr lang="zh-CN" altLang="zh-CN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47. A. raising            B. wasting                C. demanding              </a:t>
            </a:r>
            <a:r>
              <a:rPr lang="en-US" altLang="zh-CN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making</a:t>
            </a:r>
            <a:endParaRPr lang="zh-CN" altLang="zh-CN" sz="24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48. A. safe                B. important             C. boring                      D. rewarding</a:t>
            </a:r>
            <a:endParaRPr lang="en-US" altLang="zh-CN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49.A. luckily            B. hardly                   C. hopefully                 </a:t>
            </a:r>
            <a:r>
              <a:rPr lang="en-US" altLang="zh-CN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simply</a:t>
            </a:r>
            <a:endParaRPr lang="en-US" altLang="zh-CN" sz="24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50.A. childhood       </a:t>
            </a:r>
            <a:r>
              <a:rPr lang="en-US" altLang="zh-CN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college                  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 town                        D. business</a:t>
            </a:r>
            <a:endParaRPr lang="en-US" altLang="zh-CN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916059" y="5585553"/>
            <a:ext cx="7601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b="1" dirty="0" smtClean="0">
                <a:solidFill>
                  <a:srgbClr val="FF0000"/>
                </a:solidFill>
                <a:latin typeface="幼圆" panose="02010509060101010101" pitchFamily="49" charset="-122"/>
                <a:ea typeface="幼圆" panose="02010509060101010101" pitchFamily="49" charset="-122"/>
                <a:cs typeface="Aharoni" pitchFamily="2" charset="-79"/>
              </a:rPr>
              <a:t>√</a:t>
            </a:r>
            <a:endParaRPr lang="zh-CN" altLang="en-US" sz="4400" b="1" dirty="0">
              <a:solidFill>
                <a:srgbClr val="FF0000"/>
              </a:solidFill>
              <a:latin typeface="幼圆" panose="02010509060101010101" pitchFamily="49" charset="-122"/>
              <a:ea typeface="幼圆" panose="02010509060101010101" pitchFamily="49" charset="-122"/>
              <a:cs typeface="Aharoni" pitchFamily="2" charset="-79"/>
            </a:endParaRPr>
          </a:p>
        </p:txBody>
      </p:sp>
      <p:sp>
        <p:nvSpPr>
          <p:cNvPr id="17" name="椭圆 16"/>
          <p:cNvSpPr/>
          <p:nvPr/>
        </p:nvSpPr>
        <p:spPr>
          <a:xfrm>
            <a:off x="3372178" y="6180462"/>
            <a:ext cx="1508294" cy="526715"/>
          </a:xfrm>
          <a:prstGeom prst="ellipse">
            <a:avLst/>
          </a:prstGeom>
          <a:noFill/>
          <a:ln w="2857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椭圆 17"/>
          <p:cNvSpPr/>
          <p:nvPr/>
        </p:nvSpPr>
        <p:spPr>
          <a:xfrm>
            <a:off x="3339126" y="1674562"/>
            <a:ext cx="1155755" cy="526715"/>
          </a:xfrm>
          <a:prstGeom prst="ellipse">
            <a:avLst/>
          </a:prstGeom>
          <a:noFill/>
          <a:ln w="2857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3" name="直接连接符 22"/>
          <p:cNvCxnSpPr/>
          <p:nvPr/>
        </p:nvCxnSpPr>
        <p:spPr>
          <a:xfrm>
            <a:off x="4054207" y="2192357"/>
            <a:ext cx="385591" cy="3944038"/>
          </a:xfrm>
          <a:prstGeom prst="line">
            <a:avLst/>
          </a:pr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4252512" y="3888954"/>
            <a:ext cx="1421175" cy="461665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sz="2400" dirty="0" smtClean="0">
                <a:solidFill>
                  <a:srgbClr val="0000FF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原词复现</a:t>
            </a:r>
            <a:endParaRPr lang="zh-CN" altLang="en-US" sz="2400" dirty="0">
              <a:solidFill>
                <a:srgbClr val="0000FF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13" grpId="0"/>
      <p:bldP spid="17" grpId="0" animBg="1"/>
      <p:bldP spid="18" grpId="0" animBg="1"/>
      <p:bldP spid="24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881348" y="1938969"/>
            <a:ext cx="1046602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...I was running so fast that I bounced off the trunk and </a:t>
            </a:r>
            <a:r>
              <a:rPr lang="en-US" altLang="zh-CN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40     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on my backside....</a:t>
            </a:r>
            <a:endParaRPr lang="en-US" altLang="zh-CN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...When I </a:t>
            </a:r>
            <a:r>
              <a:rPr lang="en-US" altLang="zh-CN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50    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my major life decisions, I was still that little girl tearing full-speed across the lawn....  </a:t>
            </a:r>
            <a:endParaRPr lang="zh-CN" altLang="en-US" sz="2800" dirty="0">
              <a:latin typeface="Times New Roman" panose="02020603050405020304" pitchFamily="18" charset="0"/>
              <a:ea typeface="微软雅黑 Light" panose="020B0502040204020203" pitchFamily="34" charset="-122"/>
              <a:cs typeface="Times New Roman" panose="02020603050405020304" pitchFamily="18" charset="0"/>
            </a:endParaRPr>
          </a:p>
        </p:txBody>
      </p:sp>
      <p:sp>
        <p:nvSpPr>
          <p:cNvPr id="64" name="矩形 63"/>
          <p:cNvSpPr/>
          <p:nvPr/>
        </p:nvSpPr>
        <p:spPr bwMode="auto">
          <a:xfrm>
            <a:off x="6921500" y="4629150"/>
            <a:ext cx="4538663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1400" dirty="0">
              <a:solidFill>
                <a:schemeClr val="tx1">
                  <a:lumMod val="50000"/>
                  <a:lumOff val="50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37" name="矩形 36"/>
          <p:cNvSpPr/>
          <p:nvPr/>
        </p:nvSpPr>
        <p:spPr>
          <a:xfrm>
            <a:off x="88464" y="6571661"/>
            <a:ext cx="77513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www.1ppt.com/moban/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www.1ppt.com/hangye/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www.1ppt.com/jieri/ 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素材下载：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www.1ppt.com/sucai/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www.1ppt.com/beijing/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图表下载：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www.1ppt.com/tubiao/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优秀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www.1ppt.com/powerpoint/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Word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www.1ppt.com/word/              Excel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www.1ppt.com/excel/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资料下载：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www.1ppt.com/ziliao/      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课件下载：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www.1ppt.com/kejian/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范文下载：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www.1ppt.com/fanwen/        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试卷下载：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www.1ppt.com/shiti/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教案下载：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www.1ppt.com/jiaoan/  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www.1ppt.com/ziti/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</a:t>
            </a:r>
            <a:endParaRPr lang="zh-CN" altLang="en-US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  <p:sp>
        <p:nvSpPr>
          <p:cNvPr id="20" name="椭圆 19"/>
          <p:cNvSpPr/>
          <p:nvPr/>
        </p:nvSpPr>
        <p:spPr>
          <a:xfrm>
            <a:off x="373962" y="348706"/>
            <a:ext cx="328612" cy="33020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5" name="TextBox 4"/>
          <p:cNvSpPr txBox="1"/>
          <p:nvPr/>
        </p:nvSpPr>
        <p:spPr>
          <a:xfrm>
            <a:off x="738130" y="209321"/>
            <a:ext cx="50016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结构同现（固定搭配）</a:t>
            </a:r>
            <a:endParaRPr lang="zh-CN" altLang="en-US" sz="3600" b="1" dirty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2637" y="825746"/>
            <a:ext cx="5302742" cy="584775"/>
          </a:xfrm>
          <a:prstGeom prst="rect">
            <a:avLst/>
          </a:prstGeom>
          <a:noFill/>
          <a:ln>
            <a:solidFill>
              <a:schemeClr val="tx1"/>
            </a:solidFill>
            <a:prstDash val="lgDashDotDot"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3200" b="1" dirty="0" smtClean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2020</a:t>
            </a:r>
            <a:r>
              <a:rPr lang="zh-CN" altLang="en-US" sz="3200" b="1" dirty="0" smtClean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年</a:t>
            </a:r>
            <a:r>
              <a:rPr lang="en-US" altLang="zh-CN" sz="3200" b="1" dirty="0" smtClean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</a:t>
            </a:r>
            <a:r>
              <a:rPr lang="zh-CN" altLang="en-US" sz="3200" b="1" dirty="0" smtClean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月</a:t>
            </a:r>
            <a:r>
              <a:rPr lang="zh-CN" altLang="en-US" sz="3200" b="1" dirty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浙江卷</a:t>
            </a:r>
            <a:r>
              <a:rPr lang="zh-CN" altLang="en-US" sz="3200" b="1" dirty="0" smtClean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（</a:t>
            </a:r>
            <a:r>
              <a:rPr lang="en-US" altLang="zh-CN" sz="3200" b="1" dirty="0" smtClean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40，50</a:t>
            </a:r>
            <a:r>
              <a:rPr lang="zh-CN" altLang="en-US" sz="3200" b="1" dirty="0" smtClean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）</a:t>
            </a:r>
            <a:endParaRPr lang="zh-CN" altLang="en-US" sz="3200" b="1" dirty="0">
              <a:solidFill>
                <a:srgbClr val="CC33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cxnSp>
        <p:nvCxnSpPr>
          <p:cNvPr id="9" name="直接连接符 8"/>
          <p:cNvCxnSpPr/>
          <p:nvPr/>
        </p:nvCxnSpPr>
        <p:spPr>
          <a:xfrm flipH="1">
            <a:off x="2247441" y="2313542"/>
            <a:ext cx="6599104" cy="352538"/>
          </a:xfrm>
          <a:prstGeom prst="line">
            <a:avLst/>
          </a:prstGeom>
          <a:ln w="28575">
            <a:solidFill>
              <a:srgbClr val="C0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8856846" y="1934544"/>
            <a:ext cx="1234605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landed</a:t>
            </a:r>
            <a:endParaRPr lang="zh-CN" altLang="en-US" sz="2800" b="1" dirty="0">
              <a:solidFill>
                <a:srgbClr val="C00000"/>
              </a:solidFill>
              <a:latin typeface="Times New Roman" panose="02020603050405020304" pitchFamily="18" charset="0"/>
              <a:ea typeface="微软雅黑 Light" panose="020B0502040204020203" pitchFamily="34" charset="-122"/>
              <a:cs typeface="Times New Roman" panose="02020603050405020304" pitchFamily="18" charset="0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832101" y="2428614"/>
            <a:ext cx="1415339" cy="451822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2410147" y="3199646"/>
            <a:ext cx="1027116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made</a:t>
            </a:r>
            <a:endParaRPr lang="zh-CN" altLang="en-US" sz="2800" b="1" dirty="0">
              <a:solidFill>
                <a:srgbClr val="0000FF"/>
              </a:solidFill>
              <a:latin typeface="Times New Roman" panose="02020603050405020304" pitchFamily="18" charset="0"/>
              <a:ea typeface="微软雅黑 Light" panose="020B0502040204020203" pitchFamily="34" charset="-122"/>
              <a:cs typeface="Times New Roman" panose="02020603050405020304" pitchFamily="18" charset="0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5534469" y="3297108"/>
            <a:ext cx="1362090" cy="451822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1" name="直接连接符 20"/>
          <p:cNvCxnSpPr/>
          <p:nvPr/>
        </p:nvCxnSpPr>
        <p:spPr>
          <a:xfrm flipH="1">
            <a:off x="3360145" y="3404212"/>
            <a:ext cx="2148289" cy="176270"/>
          </a:xfrm>
          <a:prstGeom prst="line">
            <a:avLst/>
          </a:prstGeom>
          <a:ln w="28575">
            <a:solidFill>
              <a:srgbClr val="00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892367" y="4549676"/>
            <a:ext cx="10036366" cy="954107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40. A. landed	   B. slept	         C. laughed	    D. wept</a:t>
            </a:r>
            <a:endParaRPr lang="en-US" altLang="zh-CN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50. A. regretted	  B. reviewed        C. made	    D. explained</a:t>
            </a:r>
            <a:endParaRPr lang="zh-CN" altLang="zh-CN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265105" y="4382878"/>
            <a:ext cx="7601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b="1" dirty="0">
                <a:solidFill>
                  <a:srgbClr val="FF0000"/>
                </a:solidFill>
                <a:latin typeface="幼圆" panose="02010509060101010101" pitchFamily="49" charset="-122"/>
                <a:ea typeface="幼圆" panose="02010509060101010101" pitchFamily="49" charset="-122"/>
                <a:cs typeface="Aharoni" pitchFamily="2" charset="-79"/>
              </a:rPr>
              <a:t>√</a:t>
            </a:r>
            <a:endParaRPr lang="zh-CN" altLang="en-US" sz="4400" b="1" dirty="0">
              <a:solidFill>
                <a:srgbClr val="FF0000"/>
              </a:solidFill>
              <a:latin typeface="幼圆" panose="02010509060101010101" pitchFamily="49" charset="-122"/>
              <a:ea typeface="幼圆" panose="02010509060101010101" pitchFamily="49" charset="-122"/>
              <a:cs typeface="Aharoni" pitchFamily="2" charset="-79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134559" y="4768467"/>
            <a:ext cx="7601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b="1" dirty="0">
                <a:solidFill>
                  <a:srgbClr val="FF0000"/>
                </a:solidFill>
                <a:latin typeface="幼圆" panose="02010509060101010101" pitchFamily="49" charset="-122"/>
                <a:ea typeface="幼圆" panose="02010509060101010101" pitchFamily="49" charset="-122"/>
                <a:cs typeface="Aharoni" pitchFamily="2" charset="-79"/>
              </a:rPr>
              <a:t>√</a:t>
            </a:r>
            <a:endParaRPr lang="zh-CN" altLang="en-US" sz="4400" b="1" dirty="0">
              <a:solidFill>
                <a:srgbClr val="FF0000"/>
              </a:solidFill>
              <a:latin typeface="幼圆" panose="02010509060101010101" pitchFamily="49" charset="-122"/>
              <a:ea typeface="幼圆" panose="02010509060101010101" pitchFamily="49" charset="-122"/>
              <a:cs typeface="Aharoni" pitchFamily="2" charset="-79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577076" y="2798285"/>
            <a:ext cx="5221994" cy="461665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solidFill>
                  <a:srgbClr val="C00000"/>
                </a:solidFill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to </a:t>
            </a:r>
            <a:r>
              <a:rPr lang="en-US" altLang="zh-CN" sz="2400" dirty="0">
                <a:solidFill>
                  <a:srgbClr val="C00000"/>
                </a:solidFill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come to the ground after falling(</a:t>
            </a:r>
            <a:r>
              <a:rPr lang="zh-CN" altLang="en-US" sz="2400" dirty="0">
                <a:solidFill>
                  <a:srgbClr val="C00000"/>
                </a:solidFill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跌落</a:t>
            </a:r>
            <a:r>
              <a:rPr lang="en-US" altLang="zh-CN" sz="2400" dirty="0">
                <a:solidFill>
                  <a:srgbClr val="C00000"/>
                </a:solidFill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)</a:t>
            </a:r>
            <a:endParaRPr lang="zh-CN" altLang="en-US" sz="2400" dirty="0">
              <a:solidFill>
                <a:srgbClr val="C00000"/>
              </a:solidFill>
              <a:latin typeface="Times New Roman" panose="02020603050405020304" pitchFamily="18" charset="0"/>
              <a:ea typeface="微软雅黑 Light" panose="020B0502040204020203" pitchFamily="34" charset="-122"/>
              <a:cs typeface="Times New Roman" panose="02020603050405020304" pitchFamily="18" charset="0"/>
            </a:endParaRPr>
          </a:p>
        </p:txBody>
      </p:sp>
      <p:sp>
        <p:nvSpPr>
          <p:cNvPr id="31" name="下箭头 30"/>
          <p:cNvSpPr/>
          <p:nvPr/>
        </p:nvSpPr>
        <p:spPr>
          <a:xfrm>
            <a:off x="9088916" y="2467779"/>
            <a:ext cx="550843" cy="385591"/>
          </a:xfrm>
          <a:prstGeom prst="downArrow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4" name="右箭头 33"/>
          <p:cNvSpPr/>
          <p:nvPr/>
        </p:nvSpPr>
        <p:spPr>
          <a:xfrm>
            <a:off x="2258458" y="2710150"/>
            <a:ext cx="517793" cy="352540"/>
          </a:xfrm>
          <a:prstGeom prst="rightArrow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5" name="TextBox 34"/>
          <p:cNvSpPr txBox="1"/>
          <p:nvPr/>
        </p:nvSpPr>
        <p:spPr>
          <a:xfrm>
            <a:off x="2721167" y="2710149"/>
            <a:ext cx="9474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屁股</a:t>
            </a:r>
            <a:endParaRPr lang="zh-CN" altLang="en-US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23" grpId="0"/>
      <p:bldP spid="25" grpId="0"/>
      <p:bldP spid="30" grpId="0" animBg="1"/>
      <p:bldP spid="31" grpId="0" animBg="1"/>
      <p:bldP spid="34" grpId="0" animBg="1"/>
      <p:bldP spid="3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矩形 63"/>
          <p:cNvSpPr/>
          <p:nvPr/>
        </p:nvSpPr>
        <p:spPr bwMode="auto">
          <a:xfrm>
            <a:off x="6921500" y="4629150"/>
            <a:ext cx="4538663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1400" dirty="0">
              <a:solidFill>
                <a:schemeClr val="tx1">
                  <a:lumMod val="50000"/>
                  <a:lumOff val="50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37" name="矩形 36"/>
          <p:cNvSpPr/>
          <p:nvPr/>
        </p:nvSpPr>
        <p:spPr>
          <a:xfrm>
            <a:off x="88464" y="6571661"/>
            <a:ext cx="77513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www.1ppt.com/moban/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www.1ppt.com/hangye/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www.1ppt.com/jieri/ 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素材下载：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www.1ppt.com/sucai/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www.1ppt.com/beijing/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图表下载：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www.1ppt.com/tubiao/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优秀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www.1ppt.com/powerpoint/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Word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www.1ppt.com/word/              Excel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www.1ppt.com/excel/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资料下载：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www.1ppt.com/ziliao/      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课件下载：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www.1ppt.com/kejian/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范文下载：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www.1ppt.com/fanwen/        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试卷下载：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www.1ppt.com/shiti/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教案下载：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www.1ppt.com/jiaoan/  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www.1ppt.com/ziti/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</a:t>
            </a:r>
            <a:endParaRPr lang="zh-CN" altLang="en-US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  <p:sp>
        <p:nvSpPr>
          <p:cNvPr id="20" name="椭圆 19"/>
          <p:cNvSpPr/>
          <p:nvPr/>
        </p:nvSpPr>
        <p:spPr>
          <a:xfrm>
            <a:off x="373962" y="348706"/>
            <a:ext cx="328612" cy="33020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5" name="TextBox 4"/>
          <p:cNvSpPr txBox="1"/>
          <p:nvPr/>
        </p:nvSpPr>
        <p:spPr>
          <a:xfrm>
            <a:off x="738130" y="209321"/>
            <a:ext cx="50016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结构同现（固定搭配）</a:t>
            </a:r>
            <a:endParaRPr lang="zh-CN" altLang="en-US" sz="3600" b="1" dirty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2636" y="825746"/>
            <a:ext cx="6117991" cy="584775"/>
          </a:xfrm>
          <a:prstGeom prst="rect">
            <a:avLst/>
          </a:prstGeom>
          <a:noFill/>
          <a:ln>
            <a:solidFill>
              <a:schemeClr val="tx1"/>
            </a:solidFill>
            <a:prstDash val="lgDashDotDot"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3200" b="1" dirty="0" smtClean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2018</a:t>
            </a:r>
            <a:r>
              <a:rPr lang="zh-CN" altLang="en-US" sz="3200" b="1" dirty="0" smtClean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年</a:t>
            </a:r>
            <a:r>
              <a:rPr lang="en-US" altLang="zh-CN" sz="3200" b="1" dirty="0" smtClean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6</a:t>
            </a:r>
            <a:r>
              <a:rPr lang="zh-CN" altLang="en-US" sz="3200" b="1" dirty="0" smtClean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月浙江卷（</a:t>
            </a:r>
            <a:r>
              <a:rPr lang="en-US" altLang="zh-CN" sz="3200" b="1" dirty="0" smtClean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38，44，47</a:t>
            </a:r>
            <a:r>
              <a:rPr lang="zh-CN" altLang="en-US" sz="3200" b="1" dirty="0" smtClean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）</a:t>
            </a:r>
            <a:endParaRPr lang="zh-CN" altLang="en-US" sz="3200" b="1" dirty="0">
              <a:solidFill>
                <a:srgbClr val="CC33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37282" y="1482231"/>
            <a:ext cx="10102467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ea typeface="微软雅黑 Light" panose="020B0502040204020203" pitchFamily="34" charset="-122"/>
              </a:rPr>
              <a:t>   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altLang="zh-CN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37     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back in high school I spent most of my day at school since I also </a:t>
            </a:r>
            <a:r>
              <a:rPr lang="en-US" altLang="zh-CN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38     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 team sport. By the time I got home, </a:t>
            </a:r>
            <a:endParaRPr lang="en-US" altLang="zh-CN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…I was performing this action of waiting until it later became a </a:t>
            </a:r>
            <a:r>
              <a:rPr lang="en-US" altLang="zh-CN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43   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.Once that happened, I just kept </a:t>
            </a:r>
            <a:r>
              <a:rPr lang="en-US" altLang="zh-CN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44    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my studying further and further back in my day. </a:t>
            </a:r>
            <a:endParaRPr lang="en-US" altLang="zh-CN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One day I </a:t>
            </a:r>
            <a:r>
              <a:rPr lang="en-US" altLang="zh-CN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46   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a former classmate of mine who was </a:t>
            </a:r>
            <a:r>
              <a:rPr lang="en-US" altLang="zh-CN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47     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lot of money running a sideline(</a:t>
            </a:r>
            <a:r>
              <a:rPr lang="zh-CN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副业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US" altLang="zh-CN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直接连接符 8"/>
          <p:cNvCxnSpPr/>
          <p:nvPr/>
        </p:nvCxnSpPr>
        <p:spPr>
          <a:xfrm>
            <a:off x="3800818" y="2060153"/>
            <a:ext cx="1079653" cy="121185"/>
          </a:xfrm>
          <a:prstGeom prst="line">
            <a:avLst/>
          </a:prstGeom>
          <a:ln w="28575">
            <a:solidFill>
              <a:srgbClr val="C0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599267" y="1890475"/>
            <a:ext cx="1201551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played</a:t>
            </a:r>
            <a:endParaRPr lang="zh-CN" altLang="en-US" sz="2800" b="1" dirty="0">
              <a:solidFill>
                <a:srgbClr val="C00000"/>
              </a:solidFill>
              <a:latin typeface="Times New Roman" panose="02020603050405020304" pitchFamily="18" charset="0"/>
              <a:ea typeface="微软雅黑 Light" panose="020B0502040204020203" pitchFamily="34" charset="-122"/>
              <a:cs typeface="Times New Roman" panose="02020603050405020304" pitchFamily="18" charset="0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4875293" y="1998955"/>
            <a:ext cx="842462" cy="451822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6144865" y="2781004"/>
            <a:ext cx="1291522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pushed</a:t>
            </a:r>
            <a:endParaRPr lang="zh-CN" altLang="en-US" sz="2800" b="1" dirty="0">
              <a:solidFill>
                <a:srgbClr val="0000FF"/>
              </a:solidFill>
              <a:latin typeface="Times New Roman" panose="02020603050405020304" pitchFamily="18" charset="0"/>
              <a:ea typeface="微软雅黑 Light" panose="020B0502040204020203" pitchFamily="34" charset="-122"/>
              <a:cs typeface="Times New Roman" panose="02020603050405020304" pitchFamily="18" charset="0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1876870" y="3264058"/>
            <a:ext cx="842462" cy="451822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矩形 13"/>
          <p:cNvSpPr/>
          <p:nvPr/>
        </p:nvSpPr>
        <p:spPr>
          <a:xfrm>
            <a:off x="1676729" y="4121538"/>
            <a:ext cx="1011386" cy="451822"/>
          </a:xfrm>
          <a:prstGeom prst="rect">
            <a:avLst/>
          </a:prstGeom>
          <a:noFill/>
          <a:ln w="38100"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TextBox 14"/>
          <p:cNvSpPr txBox="1"/>
          <p:nvPr/>
        </p:nvSpPr>
        <p:spPr>
          <a:xfrm>
            <a:off x="9086366" y="3629304"/>
            <a:ext cx="1346607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006600"/>
                </a:solidFill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making</a:t>
            </a:r>
            <a:endParaRPr lang="zh-CN" altLang="en-US" sz="2800" b="1" dirty="0">
              <a:solidFill>
                <a:srgbClr val="006600"/>
              </a:solidFill>
              <a:latin typeface="Times New Roman" panose="02020603050405020304" pitchFamily="18" charset="0"/>
              <a:ea typeface="微软雅黑 Light" panose="020B0502040204020203" pitchFamily="34" charset="-122"/>
              <a:cs typeface="Times New Roman" panose="02020603050405020304" pitchFamily="18" charset="0"/>
            </a:endParaRPr>
          </a:p>
        </p:txBody>
      </p:sp>
      <p:cxnSp>
        <p:nvCxnSpPr>
          <p:cNvPr id="21" name="直接连接符 20"/>
          <p:cNvCxnSpPr/>
          <p:nvPr/>
        </p:nvCxnSpPr>
        <p:spPr>
          <a:xfrm flipV="1">
            <a:off x="2741362" y="3007605"/>
            <a:ext cx="3395033" cy="416806"/>
          </a:xfrm>
          <a:prstGeom prst="line">
            <a:avLst/>
          </a:prstGeom>
          <a:ln w="28575">
            <a:solidFill>
              <a:srgbClr val="00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连接符 23"/>
          <p:cNvCxnSpPr/>
          <p:nvPr/>
        </p:nvCxnSpPr>
        <p:spPr>
          <a:xfrm flipV="1">
            <a:off x="2730347" y="3802780"/>
            <a:ext cx="6345003" cy="624165"/>
          </a:xfrm>
          <a:prstGeom prst="line">
            <a:avLst/>
          </a:prstGeom>
          <a:ln w="28575">
            <a:solidFill>
              <a:srgbClr val="0066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892367" y="4549676"/>
            <a:ext cx="9760945" cy="2308324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37. </a:t>
            </a:r>
            <a:r>
              <a:rPr lang="en-US" altLang="zh-CN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remember          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 admit             C. understand               D. expect</a:t>
            </a:r>
            <a:endParaRPr lang="zh-CN" altLang="zh-CN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38. A. watched             B. loved.            C. coached                    D. played</a:t>
            </a:r>
            <a:endParaRPr lang="en-US" altLang="zh-CN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43. A. burden               B. relief              C. risk                          </a:t>
            </a:r>
            <a:r>
              <a:rPr lang="en-US" altLang="zh-CN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D. habit</a:t>
            </a:r>
            <a:endParaRPr lang="en-US" altLang="zh-CN" sz="24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44. A. pushing             B. taking            C. setting                      D. calling</a:t>
            </a:r>
            <a:endParaRPr lang="en-US" altLang="zh-CN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46. </a:t>
            </a:r>
            <a:r>
              <a:rPr lang="en-US" altLang="zh-CN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met                   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helped            C. treated                      D. hired</a:t>
            </a:r>
            <a:endParaRPr lang="en-US" altLang="zh-CN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47. A. raising              B. wasting          C. demanding               D. making </a:t>
            </a:r>
            <a:endParaRPr lang="en-US" altLang="zh-CN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339770" y="6022457"/>
            <a:ext cx="7601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b="1" dirty="0" smtClean="0">
                <a:solidFill>
                  <a:srgbClr val="FF0000"/>
                </a:solidFill>
                <a:latin typeface="幼圆" panose="02010509060101010101" pitchFamily="49" charset="-122"/>
                <a:ea typeface="幼圆" panose="02010509060101010101" pitchFamily="49" charset="-122"/>
                <a:cs typeface="Aharoni" pitchFamily="2" charset="-79"/>
              </a:rPr>
              <a:t>√</a:t>
            </a:r>
            <a:endParaRPr lang="zh-CN" altLang="en-US" sz="4400" b="1" dirty="0">
              <a:solidFill>
                <a:srgbClr val="FF0000"/>
              </a:solidFill>
              <a:latin typeface="幼圆" panose="02010509060101010101" pitchFamily="49" charset="-122"/>
              <a:ea typeface="幼圆" panose="02010509060101010101" pitchFamily="49" charset="-122"/>
              <a:cs typeface="Aharoni" pitchFamily="2" charset="-79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8315900" y="4922705"/>
            <a:ext cx="7601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b="1" dirty="0" smtClean="0">
                <a:solidFill>
                  <a:srgbClr val="FF0000"/>
                </a:solidFill>
                <a:latin typeface="幼圆" panose="02010509060101010101" pitchFamily="49" charset="-122"/>
                <a:ea typeface="幼圆" panose="02010509060101010101" pitchFamily="49" charset="-122"/>
                <a:cs typeface="Aharoni" pitchFamily="2" charset="-79"/>
              </a:rPr>
              <a:t>√</a:t>
            </a:r>
            <a:endParaRPr lang="zh-CN" altLang="en-US" sz="4400" b="1" dirty="0">
              <a:solidFill>
                <a:srgbClr val="FF0000"/>
              </a:solidFill>
              <a:latin typeface="幼圆" panose="02010509060101010101" pitchFamily="49" charset="-122"/>
              <a:ea typeface="幼圆" panose="02010509060101010101" pitchFamily="49" charset="-122"/>
              <a:cs typeface="Aharoni" pitchFamily="2" charset="-79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165952" y="5748969"/>
            <a:ext cx="7601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b="1" dirty="0" smtClean="0">
                <a:solidFill>
                  <a:srgbClr val="FF0000"/>
                </a:solidFill>
                <a:latin typeface="幼圆" panose="02010509060101010101" pitchFamily="49" charset="-122"/>
                <a:ea typeface="幼圆" panose="02010509060101010101" pitchFamily="49" charset="-122"/>
                <a:cs typeface="Aharoni" pitchFamily="2" charset="-79"/>
              </a:rPr>
              <a:t>√</a:t>
            </a:r>
            <a:endParaRPr lang="zh-CN" altLang="en-US" sz="4400" b="1" dirty="0">
              <a:solidFill>
                <a:srgbClr val="FF0000"/>
              </a:solidFill>
              <a:latin typeface="幼圆" panose="02010509060101010101" pitchFamily="49" charset="-122"/>
              <a:ea typeface="幼圆" panose="02010509060101010101" pitchFamily="49" charset="-122"/>
              <a:cs typeface="Aharoni" pitchFamily="2" charset="-79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22" grpId="0"/>
      <p:bldP spid="23" grpId="0"/>
      <p:bldP spid="2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矩形 63"/>
          <p:cNvSpPr/>
          <p:nvPr/>
        </p:nvSpPr>
        <p:spPr bwMode="auto">
          <a:xfrm>
            <a:off x="6921500" y="4629150"/>
            <a:ext cx="4538663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1400" dirty="0">
              <a:solidFill>
                <a:schemeClr val="tx1">
                  <a:lumMod val="50000"/>
                  <a:lumOff val="50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37" name="矩形 36"/>
          <p:cNvSpPr/>
          <p:nvPr/>
        </p:nvSpPr>
        <p:spPr>
          <a:xfrm>
            <a:off x="88464" y="6571661"/>
            <a:ext cx="77513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www.1ppt.com/moban/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www.1ppt.com/hangye/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www.1ppt.com/jieri/ 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素材下载：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www.1ppt.com/sucai/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www.1ppt.com/beijing/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图表下载：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www.1ppt.com/tubiao/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优秀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www.1ppt.com/powerpoint/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Word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www.1ppt.com/word/              Excel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www.1ppt.com/excel/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资料下载：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www.1ppt.com/ziliao/      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课件下载：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www.1ppt.com/kejian/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范文下载：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www.1ppt.com/fanwen/        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试卷下载：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www.1ppt.com/shiti/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教案下载：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www.1ppt.com/jiaoan/  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www.1ppt.com/ziti/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</a:t>
            </a:r>
            <a:endParaRPr lang="zh-CN" altLang="en-US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74552" y="505609"/>
            <a:ext cx="304441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解题技巧</a:t>
            </a:r>
            <a:r>
              <a:rPr lang="en-US" altLang="zh-CN" sz="4000" b="1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2</a:t>
            </a:r>
            <a:r>
              <a:rPr lang="zh-CN" altLang="en-US" sz="4000" b="1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：</a:t>
            </a:r>
            <a:endParaRPr lang="zh-CN" altLang="en-US" sz="4000" b="1" dirty="0" smtClean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32913" y="527385"/>
            <a:ext cx="64153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了解生活常识和文化背景</a:t>
            </a:r>
            <a:endParaRPr lang="zh-CN" altLang="en-US" sz="4000" b="1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9" name="椭圆 8"/>
          <p:cNvSpPr/>
          <p:nvPr/>
        </p:nvSpPr>
        <p:spPr>
          <a:xfrm>
            <a:off x="247944" y="590634"/>
            <a:ext cx="537882" cy="517376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00604" y="1376590"/>
            <a:ext cx="4575628" cy="584775"/>
          </a:xfrm>
          <a:prstGeom prst="rect">
            <a:avLst/>
          </a:prstGeom>
          <a:noFill/>
          <a:ln>
            <a:solidFill>
              <a:schemeClr val="tx1"/>
            </a:solidFill>
            <a:prstDash val="lgDashDotDot"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3200" b="1" dirty="0" smtClean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2019</a:t>
            </a:r>
            <a:r>
              <a:rPr lang="zh-CN" altLang="en-US" sz="3200" b="1" dirty="0" smtClean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年</a:t>
            </a:r>
            <a:r>
              <a:rPr lang="en-US" altLang="zh-CN" sz="3200" b="1" dirty="0" smtClean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6</a:t>
            </a:r>
            <a:r>
              <a:rPr lang="zh-CN" altLang="en-US" sz="3200" b="1" dirty="0" smtClean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月浙江卷（</a:t>
            </a:r>
            <a:r>
              <a:rPr lang="en-US" altLang="zh-CN" sz="3200" b="1" dirty="0" smtClean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42</a:t>
            </a:r>
            <a:r>
              <a:rPr lang="zh-CN" altLang="en-US" sz="3200" b="1" dirty="0" smtClean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）</a:t>
            </a:r>
            <a:endParaRPr lang="zh-CN" altLang="en-US" sz="3200" b="1" dirty="0">
              <a:solidFill>
                <a:srgbClr val="CC33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26265" y="2137274"/>
            <a:ext cx="8725359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As you can </a:t>
            </a:r>
            <a:r>
              <a:rPr lang="en-US" altLang="zh-CN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40  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the trip is no piece of cake. While restaurants </a:t>
            </a:r>
            <a:r>
              <a:rPr lang="en-US" altLang="zh-CN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41   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tons of food each year, much of it remains inaccessible because of </a:t>
            </a:r>
            <a:r>
              <a:rPr lang="en-US" altLang="zh-CN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42    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garbage containers, health regulations, or business policies. </a:t>
            </a:r>
            <a:endParaRPr lang="zh-CN" altLang="zh-CN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zh-CN" altLang="en-US" dirty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pic>
        <p:nvPicPr>
          <p:cNvPr id="24577" name="Picture 1" descr="C:\Users\lenovo\Desktop\U6768P31DT20120926051321.jpg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9386371" y="3657599"/>
            <a:ext cx="2655065" cy="3222435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5430602" y="2948094"/>
            <a:ext cx="1223586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locked</a:t>
            </a:r>
            <a:endParaRPr lang="zh-CN" altLang="en-US" sz="2800" b="1" dirty="0">
              <a:solidFill>
                <a:srgbClr val="0000FF"/>
              </a:solidFill>
              <a:latin typeface="Times New Roman" panose="02020603050405020304" pitchFamily="18" charset="0"/>
              <a:ea typeface="微软雅黑 Light" panose="020B0502040204020203" pitchFamily="34" charset="-122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16945" y="4219461"/>
            <a:ext cx="8637224" cy="1200329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40. A. observe         </a:t>
            </a:r>
            <a:r>
              <a:rPr lang="en-US" altLang="zh-CN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 imagine  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C. suggest  	  D. remember</a:t>
            </a:r>
            <a:endParaRPr lang="zh-CN" altLang="zh-CN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41. A. store  	        B. cook              C. shop for  	</a:t>
            </a:r>
            <a:r>
              <a:rPr lang="en-US" altLang="zh-CN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D. throw away</a:t>
            </a:r>
            <a:endParaRPr lang="zh-CN" altLang="zh-CN" sz="24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42. A. locked  	        B. damaged       C. connected  	  D. abandoned</a:t>
            </a:r>
            <a:endParaRPr lang="zh-CN" altLang="zh-CN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36434" y="4693187"/>
            <a:ext cx="7601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b="1" dirty="0" smtClean="0">
                <a:solidFill>
                  <a:srgbClr val="FF0000"/>
                </a:solidFill>
                <a:latin typeface="幼圆" panose="02010509060101010101" pitchFamily="49" charset="-122"/>
                <a:ea typeface="幼圆" panose="02010509060101010101" pitchFamily="49" charset="-122"/>
                <a:cs typeface="Aharoni" pitchFamily="2" charset="-79"/>
              </a:rPr>
              <a:t>√</a:t>
            </a:r>
            <a:endParaRPr lang="zh-CN" altLang="en-US" sz="4400" b="1" dirty="0">
              <a:solidFill>
                <a:srgbClr val="FF0000"/>
              </a:solidFill>
              <a:latin typeface="幼圆" panose="02010509060101010101" pitchFamily="49" charset="-122"/>
              <a:ea typeface="幼圆" panose="02010509060101010101" pitchFamily="49" charset="-122"/>
              <a:cs typeface="Aharoni" pitchFamily="2" charset="-79"/>
            </a:endParaRPr>
          </a:p>
        </p:txBody>
      </p:sp>
      <p:sp>
        <p:nvSpPr>
          <p:cNvPr id="17" name="上弧形箭头 16"/>
          <p:cNvSpPr/>
          <p:nvPr/>
        </p:nvSpPr>
        <p:spPr>
          <a:xfrm rot="620308" flipH="1">
            <a:off x="5974390" y="1397533"/>
            <a:ext cx="4694024" cy="1903228"/>
          </a:xfrm>
          <a:prstGeom prst="curvedDownArrow">
            <a:avLst>
              <a:gd name="adj1" fmla="val 25000"/>
              <a:gd name="adj2" fmla="val 50324"/>
              <a:gd name="adj3" fmla="val 2500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45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45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5" grpId="0"/>
      <p:bldP spid="17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矩形 63"/>
          <p:cNvSpPr/>
          <p:nvPr/>
        </p:nvSpPr>
        <p:spPr bwMode="auto">
          <a:xfrm>
            <a:off x="6921500" y="4629150"/>
            <a:ext cx="4538663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1400" dirty="0">
              <a:solidFill>
                <a:schemeClr val="tx1">
                  <a:lumMod val="50000"/>
                  <a:lumOff val="50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37" name="矩形 36"/>
          <p:cNvSpPr/>
          <p:nvPr/>
        </p:nvSpPr>
        <p:spPr>
          <a:xfrm>
            <a:off x="88464" y="6571661"/>
            <a:ext cx="77513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www.1ppt.com/moban/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www.1ppt.com/hangye/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www.1ppt.com/jieri/ 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素材下载：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www.1ppt.com/sucai/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www.1ppt.com/beijing/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图表下载：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www.1ppt.com/tubiao/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优秀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www.1ppt.com/powerpoint/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Word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www.1ppt.com/word/              Excel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www.1ppt.com/excel/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资料下载：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www.1ppt.com/ziliao/      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课件下载：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www.1ppt.com/kejian/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范文下载：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www.1ppt.com/fanwen/        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试卷下载：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www.1ppt.com/shiti/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教案下载：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www.1ppt.com/jiaoan/  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www.1ppt.com/ziti/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</a:t>
            </a:r>
            <a:endParaRPr lang="zh-CN" altLang="en-US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74552" y="505609"/>
            <a:ext cx="304441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解题</a:t>
            </a:r>
            <a:r>
              <a:rPr lang="zh-CN" altLang="en-US" sz="4000" b="1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技巧</a:t>
            </a:r>
            <a:r>
              <a:rPr lang="en-US" altLang="zh-CN" sz="4000" b="1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3</a:t>
            </a:r>
            <a:r>
              <a:rPr lang="zh-CN" altLang="en-US" sz="4000" b="1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：</a:t>
            </a:r>
            <a:endParaRPr lang="zh-CN" altLang="en-US" sz="4000" b="1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65964" y="527385"/>
            <a:ext cx="55617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结合语篇主旨选题</a:t>
            </a:r>
            <a:endParaRPr lang="zh-CN" altLang="en-US" sz="4000" b="1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9" name="椭圆 8"/>
          <p:cNvSpPr/>
          <p:nvPr/>
        </p:nvSpPr>
        <p:spPr>
          <a:xfrm>
            <a:off x="247944" y="590634"/>
            <a:ext cx="537882" cy="517376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00604" y="1376590"/>
            <a:ext cx="4564610" cy="584775"/>
          </a:xfrm>
          <a:prstGeom prst="rect">
            <a:avLst/>
          </a:prstGeom>
          <a:noFill/>
          <a:ln>
            <a:solidFill>
              <a:schemeClr val="tx1"/>
            </a:solidFill>
            <a:prstDash val="lgDashDotDot"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3200" b="1" dirty="0" smtClean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2020</a:t>
            </a:r>
            <a:r>
              <a:rPr lang="zh-CN" altLang="en-US" sz="3200" b="1" dirty="0" smtClean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年</a:t>
            </a:r>
            <a:r>
              <a:rPr lang="en-US" altLang="zh-CN" sz="3200" b="1" dirty="0" smtClean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</a:t>
            </a:r>
            <a:r>
              <a:rPr lang="zh-CN" altLang="en-US" sz="3200" b="1" dirty="0" smtClean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月</a:t>
            </a:r>
            <a:r>
              <a:rPr lang="zh-CN" altLang="en-US" sz="3200" b="1" dirty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浙江卷</a:t>
            </a:r>
            <a:r>
              <a:rPr lang="zh-CN" altLang="en-US" sz="3200" b="1" dirty="0" smtClean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（</a:t>
            </a:r>
            <a:r>
              <a:rPr lang="en-US" altLang="zh-CN" sz="3200" b="1" dirty="0" smtClean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49</a:t>
            </a:r>
            <a:r>
              <a:rPr lang="zh-CN" altLang="en-US" sz="3200" b="1" dirty="0" smtClean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）</a:t>
            </a:r>
            <a:endParaRPr lang="zh-CN" altLang="en-US" sz="3200" b="1" dirty="0">
              <a:solidFill>
                <a:srgbClr val="CC33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26265" y="2137274"/>
            <a:ext cx="1103890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...She never wanted me to lose that </a:t>
            </a:r>
            <a:r>
              <a:rPr lang="en-US" altLang="zh-CN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49       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as I grew older.</a:t>
            </a:r>
            <a:endParaRPr lang="en-US" altLang="zh-CN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zh-CN" altLang="zh-CN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We are almost certain to get </a:t>
            </a:r>
            <a:r>
              <a:rPr lang="en-US" altLang="zh-CN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53   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at some point during the process of achieving our goal. When that happens, don’t sit in the grass and </a:t>
            </a:r>
            <a:r>
              <a:rPr lang="en-US" altLang="zh-CN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54   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Just get up and keep on going. It will all be worth it </a:t>
            </a:r>
            <a:r>
              <a:rPr lang="en-US" altLang="zh-CN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55   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zh-CN" altLang="zh-CN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904326" y="2066744"/>
            <a:ext cx="1719346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toughness</a:t>
            </a:r>
            <a:endParaRPr lang="zh-CN" altLang="en-US" sz="2800" b="1" dirty="0">
              <a:solidFill>
                <a:srgbClr val="0000FF"/>
              </a:solidFill>
              <a:latin typeface="Times New Roman" panose="02020603050405020304" pitchFamily="18" charset="0"/>
              <a:ea typeface="微软雅黑 Light" panose="020B0502040204020203" pitchFamily="34" charset="-122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89820" y="4957591"/>
            <a:ext cx="9926199" cy="156966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49. A. honesty	            B. toughness	    C. kindness	             D. curiosity</a:t>
            </a:r>
            <a:endParaRPr lang="zh-CN" altLang="zh-CN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53. A</a:t>
            </a:r>
            <a:r>
              <a:rPr lang="zh-TW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mixed up          B. fed up 	</a:t>
            </a:r>
            <a:r>
              <a:rPr lang="en-US" altLang="zh-CN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C. knocked down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 D. settled down</a:t>
            </a:r>
            <a:endParaRPr lang="zh-CN" altLang="zh-CN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54. A. play	            B. relax	    C. dream	             </a:t>
            </a:r>
            <a:r>
              <a:rPr lang="en-US" altLang="zh-CN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cry</a:t>
            </a:r>
            <a:endParaRPr lang="zh-CN" altLang="zh-CN" sz="24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55. A. all at once         </a:t>
            </a:r>
            <a:r>
              <a:rPr lang="en-US" altLang="zh-CN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in the end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    C. in either case	 D. as a result</a:t>
            </a:r>
            <a:endParaRPr lang="zh-CN" altLang="zh-C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800819" y="4693187"/>
            <a:ext cx="7601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b="1" dirty="0">
                <a:solidFill>
                  <a:srgbClr val="FF0000"/>
                </a:solidFill>
                <a:latin typeface="幼圆" panose="02010509060101010101" pitchFamily="49" charset="-122"/>
                <a:ea typeface="幼圆" panose="02010509060101010101" pitchFamily="49" charset="-122"/>
                <a:cs typeface="Aharoni" pitchFamily="2" charset="-79"/>
              </a:rPr>
              <a:t>√</a:t>
            </a:r>
            <a:endParaRPr lang="zh-CN" altLang="en-US" sz="4400" b="1" dirty="0">
              <a:solidFill>
                <a:srgbClr val="FF0000"/>
              </a:solidFill>
              <a:latin typeface="幼圆" panose="02010509060101010101" pitchFamily="49" charset="-122"/>
              <a:ea typeface="幼圆" panose="02010509060101010101" pitchFamily="49" charset="-122"/>
              <a:cs typeface="Aharoni" pitchFamily="2" charset="-79"/>
            </a:endParaRPr>
          </a:p>
        </p:txBody>
      </p:sp>
      <p:sp>
        <p:nvSpPr>
          <p:cNvPr id="16" name="圆角矩形 15"/>
          <p:cNvSpPr/>
          <p:nvPr/>
        </p:nvSpPr>
        <p:spPr>
          <a:xfrm>
            <a:off x="782196" y="3081592"/>
            <a:ext cx="10664329" cy="1259054"/>
          </a:xfrm>
          <a:prstGeom prst="roundRect">
            <a:avLst/>
          </a:prstGeom>
          <a:noFill/>
          <a:ln w="2857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上箭头 17"/>
          <p:cNvSpPr/>
          <p:nvPr/>
        </p:nvSpPr>
        <p:spPr>
          <a:xfrm>
            <a:off x="6301648" y="2655065"/>
            <a:ext cx="506776" cy="429658"/>
          </a:xfrm>
          <a:prstGeom prst="upArrow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圆角矩形 18"/>
          <p:cNvSpPr/>
          <p:nvPr/>
        </p:nvSpPr>
        <p:spPr>
          <a:xfrm flipV="1">
            <a:off x="870032" y="3838147"/>
            <a:ext cx="4385014" cy="590634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1" name="直接箭头连接符 20"/>
          <p:cNvCxnSpPr>
            <a:stCxn id="19" idx="2"/>
          </p:cNvCxnSpPr>
          <p:nvPr/>
        </p:nvCxnSpPr>
        <p:spPr>
          <a:xfrm flipV="1">
            <a:off x="3062539" y="2533880"/>
            <a:ext cx="2897586" cy="1304267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5" grpId="0"/>
      <p:bldP spid="16" grpId="0" animBg="1"/>
      <p:bldP spid="18" grpId="0" animBg="1"/>
      <p:bldP spid="19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矩形 63"/>
          <p:cNvSpPr/>
          <p:nvPr/>
        </p:nvSpPr>
        <p:spPr bwMode="auto">
          <a:xfrm>
            <a:off x="6921500" y="4629150"/>
            <a:ext cx="4538663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1400" dirty="0">
              <a:solidFill>
                <a:schemeClr val="tx1">
                  <a:lumMod val="50000"/>
                  <a:lumOff val="50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37" name="矩形 36"/>
          <p:cNvSpPr/>
          <p:nvPr/>
        </p:nvSpPr>
        <p:spPr>
          <a:xfrm>
            <a:off x="88464" y="6571661"/>
            <a:ext cx="77513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www.1ppt.com/moban/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www.1ppt.com/hangye/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www.1ppt.com/jieri/ 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素材下载：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www.1ppt.com/sucai/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www.1ppt.com/beijing/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图表下载：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www.1ppt.com/tubiao/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优秀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www.1ppt.com/powerpoint/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Word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www.1ppt.com/word/              Excel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www.1ppt.com/excel/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资料下载：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www.1ppt.com/ziliao/      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课件下载：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www.1ppt.com/kejian/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范文下载：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www.1ppt.com/fanwen/        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试卷下载：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www.1ppt.com/shiti/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教案下载：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www.1ppt.com/jiaoan/  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www.1ppt.com/ziti/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</a:t>
            </a:r>
            <a:endParaRPr lang="zh-CN" altLang="en-US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  <p:pic>
        <p:nvPicPr>
          <p:cNvPr id="6" name="图片 57346" descr="s96264271991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2603351" y="2366100"/>
            <a:ext cx="6574348" cy="3432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文本框 37893"/>
          <p:cNvSpPr txBox="1">
            <a:spLocks noChangeArrowheads="1"/>
          </p:cNvSpPr>
          <p:nvPr/>
        </p:nvSpPr>
        <p:spPr bwMode="auto">
          <a:xfrm>
            <a:off x="1806723" y="1466401"/>
            <a:ext cx="6305321" cy="707886"/>
          </a:xfrm>
          <a:prstGeom prst="rect">
            <a:avLst/>
          </a:prstGeom>
          <a:noFill/>
          <a:ln w="19050">
            <a:solidFill>
              <a:schemeClr val="tx1">
                <a:lumMod val="95000"/>
                <a:lumOff val="5000"/>
              </a:schemeClr>
            </a:solidFill>
            <a:miter lim="800000"/>
          </a:ln>
        </p:spPr>
        <p:txBody>
          <a:bodyPr wrap="squar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zh-CN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zh-CN" sz="40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Step 3</a:t>
            </a:r>
            <a:r>
              <a:rPr lang="en-US" altLang="zh-CN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Review and check </a:t>
            </a:r>
            <a:endParaRPr lang="en-US" altLang="zh-CN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WordArt 5"/>
          <p:cNvSpPr>
            <a:spLocks noChangeArrowheads="1" noChangeShapeType="1" noTextEdit="1"/>
          </p:cNvSpPr>
          <p:nvPr/>
        </p:nvSpPr>
        <p:spPr bwMode="auto">
          <a:xfrm>
            <a:off x="580914" y="279699"/>
            <a:ext cx="3442445" cy="882556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458"/>
              </a:avLst>
            </a:prstTxWarp>
          </a:bodyPr>
          <a:lstStyle/>
          <a:p>
            <a:pPr algn="ctr"/>
            <a:r>
              <a:rPr lang="en-US" altLang="zh-CN" sz="4000" kern="10" dirty="0">
                <a:ln w="9525">
                  <a:solidFill>
                    <a:srgbClr val="000000"/>
                  </a:solidFill>
                  <a:round/>
                </a:ln>
                <a:solidFill>
                  <a:srgbClr val="FF9900"/>
                </a:solidFill>
                <a:latin typeface="Arial Black" panose="020B0A04020102020204"/>
              </a:rPr>
              <a:t>Remember</a:t>
            </a:r>
            <a:endParaRPr lang="zh-CN" altLang="en-US" sz="4000" kern="10" dirty="0">
              <a:ln w="9525">
                <a:solidFill>
                  <a:srgbClr val="000000"/>
                </a:solidFill>
                <a:round/>
              </a:ln>
              <a:solidFill>
                <a:srgbClr val="FF9900"/>
              </a:solidFill>
              <a:latin typeface="Arial Black" panose="020B0A04020102020204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94852" y="5445164"/>
            <a:ext cx="10769600" cy="120032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342900" indent="-342900" algn="ctr" eaLnBrk="1" hangingPunct="1">
              <a:buFont typeface="Arial" panose="020B0604020202020204" pitchFamily="34" charset="0"/>
              <a:buNone/>
            </a:pPr>
            <a:r>
              <a:rPr lang="en-US" altLang="zh-CN" sz="7200" b="1" dirty="0">
                <a:solidFill>
                  <a:srgbClr val="9900CC"/>
                </a:solidFill>
                <a:latin typeface="Garamond" panose="02020404030301010803" pitchFamily="18" charset="0"/>
                <a:ea typeface="宋体" panose="02010600030101010101" pitchFamily="2" charset="-122"/>
              </a:rPr>
              <a:t>Practice makes perfect!</a:t>
            </a:r>
            <a:endParaRPr lang="en-US" altLang="zh-CN" sz="7200" b="1" dirty="0">
              <a:solidFill>
                <a:srgbClr val="9900CC"/>
              </a:solidFill>
              <a:latin typeface="Garamond" panose="02020404030301010803" pitchFamily="18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矩形 63"/>
          <p:cNvSpPr/>
          <p:nvPr/>
        </p:nvSpPr>
        <p:spPr bwMode="auto">
          <a:xfrm>
            <a:off x="6921500" y="4629150"/>
            <a:ext cx="4538663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1400" dirty="0">
              <a:solidFill>
                <a:schemeClr val="tx1">
                  <a:lumMod val="50000"/>
                  <a:lumOff val="50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37" name="矩形 36"/>
          <p:cNvSpPr/>
          <p:nvPr/>
        </p:nvSpPr>
        <p:spPr>
          <a:xfrm>
            <a:off x="88464" y="6571661"/>
            <a:ext cx="77513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www.1ppt.com/moban/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www.1ppt.com/hangye/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www.1ppt.com/jieri/ 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素材下载：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www.1ppt.com/sucai/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www.1ppt.com/beijing/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图表下载：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www.1ppt.com/tubiao/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优秀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www.1ppt.com/powerpoint/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Word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www.1ppt.com/word/              Excel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www.1ppt.com/excel/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资料下载：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www.1ppt.com/ziliao/      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课件下载：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www.1ppt.com/kejian/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范文下载：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www.1ppt.com/fanwen/        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试卷下载：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www.1ppt.com/shiti/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教案下载：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www.1ppt.com/jiaoan/  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www.1ppt.com/ziti/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</a:t>
            </a:r>
            <a:endParaRPr lang="zh-CN" altLang="en-US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74552" y="505609"/>
            <a:ext cx="304441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备考建议：</a:t>
            </a:r>
            <a:endParaRPr lang="zh-CN" altLang="en-US" sz="4000" b="1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6" name="椭圆 5"/>
          <p:cNvSpPr/>
          <p:nvPr/>
        </p:nvSpPr>
        <p:spPr>
          <a:xfrm>
            <a:off x="247944" y="590634"/>
            <a:ext cx="537882" cy="517376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90668" y="1476261"/>
            <a:ext cx="9760945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1.</a:t>
            </a:r>
            <a:r>
              <a:rPr lang="zh-CN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熟悉</a:t>
            </a:r>
            <a:r>
              <a:rPr lang="en-US" altLang="zh-CN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3500</a:t>
            </a:r>
            <a:r>
              <a:rPr lang="zh-CN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个考纲</a:t>
            </a:r>
            <a:r>
              <a:rPr lang="zh-CN" alt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词汇，适当分类归纳整理；</a:t>
            </a:r>
            <a:endParaRPr lang="en-US" altLang="zh-CN" sz="3600" b="1" dirty="0">
              <a:solidFill>
                <a:schemeClr val="tx1">
                  <a:lumMod val="95000"/>
                  <a:lumOff val="5000"/>
                </a:schemeClr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2.</a:t>
            </a:r>
            <a:r>
              <a:rPr lang="zh-CN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掌握解题</a:t>
            </a:r>
            <a:r>
              <a:rPr lang="zh-CN" alt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技巧，</a:t>
            </a:r>
            <a:r>
              <a:rPr lang="zh-CN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常练习；</a:t>
            </a:r>
            <a:endParaRPr lang="en-US" altLang="zh-CN" sz="3600" b="1" dirty="0">
              <a:solidFill>
                <a:schemeClr val="tx1">
                  <a:lumMod val="95000"/>
                  <a:lumOff val="5000"/>
                </a:schemeClr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3.</a:t>
            </a:r>
            <a:r>
              <a:rPr lang="zh-CN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充分利用好完形填空的语篇。</a:t>
            </a:r>
            <a:endParaRPr lang="zh-CN" altLang="en-US" sz="3600" b="1" dirty="0">
              <a:solidFill>
                <a:schemeClr val="tx1">
                  <a:lumMod val="95000"/>
                  <a:lumOff val="5000"/>
                </a:schemeClr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9" name="左大括号 8"/>
          <p:cNvSpPr/>
          <p:nvPr/>
        </p:nvSpPr>
        <p:spPr>
          <a:xfrm>
            <a:off x="7557571" y="3172859"/>
            <a:ext cx="407624" cy="2214390"/>
          </a:xfrm>
          <a:prstGeom prst="leftBrace">
            <a:avLst>
              <a:gd name="adj1" fmla="val 8333"/>
              <a:gd name="adj2" fmla="val 21144"/>
            </a:avLst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TextBox 9"/>
          <p:cNvSpPr txBox="1"/>
          <p:nvPr/>
        </p:nvSpPr>
        <p:spPr>
          <a:xfrm>
            <a:off x="8108415" y="3007602"/>
            <a:ext cx="169659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solidFill>
                  <a:srgbClr val="00206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词</a:t>
            </a:r>
            <a:endParaRPr lang="en-US" altLang="zh-CN" sz="3200" dirty="0">
              <a:solidFill>
                <a:srgbClr val="00206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r>
              <a:rPr lang="zh-CN" altLang="en-US" sz="3200" dirty="0">
                <a:solidFill>
                  <a:srgbClr val="00206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短语</a:t>
            </a:r>
            <a:endParaRPr lang="en-US" altLang="zh-CN" sz="3200" dirty="0">
              <a:solidFill>
                <a:srgbClr val="00206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r>
              <a:rPr lang="zh-CN" altLang="en-US" sz="3200" dirty="0">
                <a:solidFill>
                  <a:srgbClr val="00206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句子</a:t>
            </a:r>
            <a:endParaRPr lang="en-US" altLang="zh-CN" sz="3200" dirty="0">
              <a:solidFill>
                <a:srgbClr val="00206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r>
              <a:rPr lang="zh-CN" altLang="en-US" sz="3200" dirty="0">
                <a:solidFill>
                  <a:srgbClr val="00206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段落</a:t>
            </a:r>
            <a:endParaRPr lang="en-US" altLang="zh-CN" sz="3200" dirty="0">
              <a:solidFill>
                <a:srgbClr val="00206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r>
              <a:rPr lang="zh-CN" altLang="en-US" sz="3200" dirty="0">
                <a:solidFill>
                  <a:srgbClr val="00206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语篇</a:t>
            </a:r>
            <a:endParaRPr lang="zh-CN" altLang="en-US" sz="3200" dirty="0">
              <a:solidFill>
                <a:srgbClr val="00206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矩形 63"/>
          <p:cNvSpPr/>
          <p:nvPr/>
        </p:nvSpPr>
        <p:spPr bwMode="auto">
          <a:xfrm>
            <a:off x="6965568" y="4640167"/>
            <a:ext cx="4538663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1400" dirty="0">
              <a:solidFill>
                <a:schemeClr val="tx1">
                  <a:lumMod val="50000"/>
                  <a:lumOff val="50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37" name="矩形 36"/>
          <p:cNvSpPr/>
          <p:nvPr/>
        </p:nvSpPr>
        <p:spPr>
          <a:xfrm>
            <a:off x="88464" y="6571661"/>
            <a:ext cx="77513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www.1ppt.com/moban/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www.1ppt.com/hangye/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www.1ppt.com/jieri/ 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素材下载：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www.1ppt.com/sucai/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www.1ppt.com/beijing/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图表下载：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www.1ppt.com/tubiao/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优秀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www.1ppt.com/powerpoint/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Word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www.1ppt.com/word/              Excel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www.1ppt.com/excel/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资料下载：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www.1ppt.com/ziliao/      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课件下载：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www.1ppt.com/kejian/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范文下载：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www.1ppt.com/fanwen/        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试卷下载：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www.1ppt.com/shiti/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教案下载：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www.1ppt.com/jiaoan/  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www.1ppt.com/ziti/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</a:t>
            </a:r>
            <a:endParaRPr lang="zh-CN" altLang="en-US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74552" y="505609"/>
            <a:ext cx="304441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解题原则：</a:t>
            </a:r>
            <a:endParaRPr lang="zh-CN" altLang="en-US" sz="4000" b="1" dirty="0" smtClean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65008" y="1999627"/>
            <a:ext cx="25603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语篇特点：</a:t>
            </a:r>
            <a:endParaRPr lang="zh-CN" altLang="en-US" sz="3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00662" y="3547172"/>
            <a:ext cx="7745766" cy="1200329"/>
          </a:xfrm>
          <a:prstGeom prst="rect">
            <a:avLst/>
          </a:prstGeom>
          <a:noFill/>
          <a:ln w="3175">
            <a:solidFill>
              <a:schemeClr val="tx1"/>
            </a:solidFill>
            <a:prstDash val="lgDash"/>
          </a:ln>
        </p:spPr>
        <p:txBody>
          <a:bodyPr wrap="square" rtlCol="0">
            <a:spAutoFit/>
          </a:bodyPr>
          <a:lstStyle/>
          <a:p>
            <a:r>
              <a:rPr lang="zh-CN" altLang="en-US" sz="3600" b="1" dirty="0" smtClean="0">
                <a:solidFill>
                  <a:srgbClr val="00206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夹叙夹议的记叙文，在叙述中融入议论和抒情，通过叙事揭示人生哲理。</a:t>
            </a:r>
            <a:endParaRPr lang="zh-CN" altLang="en-US" sz="3600" b="1" dirty="0">
              <a:solidFill>
                <a:srgbClr val="00206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389694" y="527385"/>
            <a:ext cx="55617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先完意，后完形</a:t>
            </a:r>
            <a:endParaRPr lang="zh-CN" altLang="en-US" sz="4000" b="1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0" name="椭圆 9"/>
          <p:cNvSpPr/>
          <p:nvPr/>
        </p:nvSpPr>
        <p:spPr>
          <a:xfrm>
            <a:off x="247944" y="590634"/>
            <a:ext cx="537882" cy="517376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528508" y="1971869"/>
            <a:ext cx="44853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 smtClean="0">
                <a:solidFill>
                  <a:srgbClr val="00206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以小见大的写作手法</a:t>
            </a:r>
            <a:endParaRPr lang="zh-CN" altLang="en-US" sz="3600" b="1" dirty="0">
              <a:solidFill>
                <a:srgbClr val="00206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1" name="下箭头 10"/>
          <p:cNvSpPr/>
          <p:nvPr/>
        </p:nvSpPr>
        <p:spPr>
          <a:xfrm>
            <a:off x="5225528" y="2603350"/>
            <a:ext cx="465267" cy="946673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11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矩形 33"/>
          <p:cNvSpPr/>
          <p:nvPr/>
        </p:nvSpPr>
        <p:spPr>
          <a:xfrm>
            <a:off x="9766453" y="4235987"/>
            <a:ext cx="941942" cy="33050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3" name="矩形 32"/>
          <p:cNvSpPr/>
          <p:nvPr/>
        </p:nvSpPr>
        <p:spPr>
          <a:xfrm>
            <a:off x="6108852" y="2054647"/>
            <a:ext cx="1052111" cy="33050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矩形 27"/>
          <p:cNvSpPr/>
          <p:nvPr/>
        </p:nvSpPr>
        <p:spPr>
          <a:xfrm>
            <a:off x="10616589" y="1648859"/>
            <a:ext cx="675700" cy="33050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文本框 8"/>
          <p:cNvSpPr txBox="1"/>
          <p:nvPr/>
        </p:nvSpPr>
        <p:spPr>
          <a:xfrm>
            <a:off x="0" y="487025"/>
            <a:ext cx="12192000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was born legally blind. Of all the stories of my early childhood, the one about a </a:t>
            </a:r>
            <a:r>
              <a:rPr lang="en-US" altLang="zh-CN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36  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my mother’s favorite.</a:t>
            </a:r>
            <a:endParaRPr lang="zh-CN" altLang="zh-C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was only two when the </a:t>
            </a:r>
            <a:r>
              <a:rPr lang="en-US" altLang="zh-CN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37    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occurred. We had just arrived home from a trip. Mom lifted me out of the car and </a:t>
            </a:r>
            <a:r>
              <a:rPr lang="en-US" altLang="zh-CN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38  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speak to the driver. I took advantage of my brief </a:t>
            </a:r>
            <a:r>
              <a:rPr lang="en-US" altLang="zh-CN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39    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dash across the lawn(</a:t>
            </a:r>
            <a:r>
              <a:rPr lang="zh-CN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草坪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- and hit a large maple tree! I was running so fast that I bounced off the trunk and </a:t>
            </a:r>
            <a:r>
              <a:rPr lang="en-US" altLang="zh-CN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40    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 my backside. Mom </a:t>
            </a:r>
            <a:r>
              <a:rPr lang="en-US" altLang="zh-CN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41  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 to start crying, but I just sat there for a minute. Then I </a:t>
            </a:r>
            <a:r>
              <a:rPr lang="en-US" altLang="zh-CN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42  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myself up and kept right on going. Mom always </a:t>
            </a:r>
            <a:r>
              <a:rPr lang="en-US" altLang="zh-CN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43  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here that, as many times as I </a:t>
            </a:r>
            <a:r>
              <a:rPr lang="en-US" altLang="zh-CN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44   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across the lawn after that, I never again </a:t>
            </a:r>
            <a:r>
              <a:rPr lang="en-US" altLang="zh-CN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45    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into that tree.</a:t>
            </a:r>
            <a:endParaRPr lang="zh-CN" altLang="zh-C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Mom loves to use this story as an </a:t>
            </a:r>
            <a:r>
              <a:rPr lang="en-US" altLang="zh-CN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46  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It reminds her that children don’t enter life </a:t>
            </a:r>
            <a:r>
              <a:rPr lang="en-US" altLang="zh-CN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47  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take risks or unwilling to </a:t>
            </a:r>
            <a:r>
              <a:rPr lang="en-US" altLang="zh-CN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48  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again when they fall down. She never wanted me to lose that </a:t>
            </a:r>
            <a:r>
              <a:rPr lang="en-US" altLang="zh-CN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49  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zh-C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I grew older. When I </a:t>
            </a:r>
            <a:r>
              <a:rPr lang="en-US" altLang="zh-CN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50  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my major life decisions, I was still that little girl tearing full-speed across the lawn. I studied abroad and later moved away from my parents’ home to look for a </a:t>
            </a:r>
            <a:r>
              <a:rPr lang="en-US" altLang="zh-CN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51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altLang="zh-CN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Through years of </a:t>
            </a:r>
            <a:r>
              <a:rPr lang="en-US" altLang="zh-CN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52    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 have become a respected teacher in a school serving high-need students.</a:t>
            </a:r>
            <a:endParaRPr lang="zh-CN" altLang="zh-C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are almost certain to get </a:t>
            </a:r>
            <a:r>
              <a:rPr lang="en-US" altLang="zh-CN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53  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at some point during the process of achieving our goal. When that happens, don’t sit in the grass and </a:t>
            </a:r>
            <a:r>
              <a:rPr lang="en-US" altLang="zh-CN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54  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Just get up and keep on going. It will all be worth it </a:t>
            </a:r>
            <a:r>
              <a:rPr lang="en-US" altLang="zh-CN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55  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zh-CN" altLang="zh-C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椭圆 2"/>
          <p:cNvSpPr/>
          <p:nvPr/>
        </p:nvSpPr>
        <p:spPr>
          <a:xfrm>
            <a:off x="132202" y="161419"/>
            <a:ext cx="328612" cy="33020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4" name="TextBox 3"/>
          <p:cNvSpPr txBox="1"/>
          <p:nvPr/>
        </p:nvSpPr>
        <p:spPr>
          <a:xfrm>
            <a:off x="474337" y="0"/>
            <a:ext cx="39330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2020</a:t>
            </a:r>
            <a:r>
              <a:rPr lang="zh-CN" altLang="en-US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年</a:t>
            </a:r>
            <a:r>
              <a:rPr lang="en-US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1</a:t>
            </a:r>
            <a:r>
              <a:rPr lang="zh-CN" altLang="en-US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月浙江卷</a:t>
            </a:r>
            <a:endParaRPr lang="zh-CN" altLang="en-US" sz="32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959248" y="429658"/>
            <a:ext cx="760163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tree</a:t>
            </a:r>
            <a:endParaRPr lang="zh-CN" altLang="en-US" sz="2400" b="1" dirty="0">
              <a:latin typeface="Times New Roman" panose="02020603050405020304" pitchFamily="18" charset="0"/>
              <a:ea typeface="微软雅黑 Light" panose="020B0502040204020203" pitchFamily="34" charset="-122"/>
              <a:cs typeface="Times New Roman" panose="02020603050405020304" pitchFamily="18" charset="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3095740" y="2049138"/>
            <a:ext cx="2181340" cy="330506"/>
          </a:xfrm>
          <a:prstGeom prst="rect">
            <a:avLst/>
          </a:prstGeom>
          <a:noFill/>
          <a:ln w="190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9" name="直接连接符 8"/>
          <p:cNvCxnSpPr/>
          <p:nvPr/>
        </p:nvCxnSpPr>
        <p:spPr>
          <a:xfrm flipV="1">
            <a:off x="4770304" y="693542"/>
            <a:ext cx="5188944" cy="1344579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071870" y="1022732"/>
            <a:ext cx="1191657" cy="43088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200" b="1" dirty="0"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incident</a:t>
            </a:r>
            <a:endParaRPr lang="zh-CN" altLang="en-US" sz="2200" b="1" dirty="0">
              <a:latin typeface="Times New Roman" panose="02020603050405020304" pitchFamily="18" charset="0"/>
              <a:ea typeface="微软雅黑 Light" panose="020B0502040204020203" pitchFamily="34" charset="-122"/>
              <a:cs typeface="Times New Roman" panose="02020603050405020304" pitchFamily="18" charset="0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4327795" y="582060"/>
            <a:ext cx="883184" cy="330506"/>
          </a:xfrm>
          <a:prstGeom prst="rect">
            <a:avLst/>
          </a:prstGeom>
          <a:noFill/>
          <a:ln w="190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5" name="直接连接符 14"/>
          <p:cNvCxnSpPr/>
          <p:nvPr/>
        </p:nvCxnSpPr>
        <p:spPr>
          <a:xfrm flipV="1">
            <a:off x="3657600" y="738130"/>
            <a:ext cx="638978" cy="297457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2223570" y="1617643"/>
            <a:ext cx="927253" cy="40011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000" b="1" dirty="0"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turned</a:t>
            </a:r>
            <a:endParaRPr lang="zh-CN" altLang="en-US" sz="2000" b="1" dirty="0">
              <a:latin typeface="Times New Roman" panose="02020603050405020304" pitchFamily="18" charset="0"/>
              <a:ea typeface="微软雅黑 Light" panose="020B0502040204020203" pitchFamily="34" charset="-122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9296401" y="1564395"/>
            <a:ext cx="1103522" cy="40011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000" b="1" dirty="0"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freedom</a:t>
            </a:r>
            <a:endParaRPr lang="zh-CN" altLang="en-US" sz="2000" b="1" dirty="0">
              <a:latin typeface="Times New Roman" panose="02020603050405020304" pitchFamily="18" charset="0"/>
              <a:ea typeface="微软雅黑 Light" panose="020B0502040204020203" pitchFamily="34" charset="-122"/>
              <a:cs typeface="Times New Roman" panose="02020603050405020304" pitchFamily="18" charset="0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5794872" y="2377809"/>
            <a:ext cx="837282" cy="330506"/>
          </a:xfrm>
          <a:prstGeom prst="rect">
            <a:avLst/>
          </a:prstGeom>
          <a:noFill/>
          <a:ln w="190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3" name="直接连接符 22"/>
          <p:cNvCxnSpPr/>
          <p:nvPr/>
        </p:nvCxnSpPr>
        <p:spPr>
          <a:xfrm flipV="1">
            <a:off x="5255046" y="2710149"/>
            <a:ext cx="627961" cy="3283027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-99153" y="2300689"/>
            <a:ext cx="991519" cy="40011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000" b="1" dirty="0"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landed</a:t>
            </a:r>
            <a:endParaRPr lang="zh-CN" altLang="en-US" sz="2000" b="1" dirty="0">
              <a:latin typeface="Times New Roman" panose="02020603050405020304" pitchFamily="18" charset="0"/>
              <a:ea typeface="微软雅黑 Light" panose="020B0502040204020203" pitchFamily="34" charset="-122"/>
              <a:cs typeface="Times New Roman" panose="02020603050405020304" pitchFamily="18" charset="0"/>
            </a:endParaRPr>
          </a:p>
        </p:txBody>
      </p:sp>
      <p:sp>
        <p:nvSpPr>
          <p:cNvPr id="25" name="矩形 24"/>
          <p:cNvSpPr/>
          <p:nvPr/>
        </p:nvSpPr>
        <p:spPr>
          <a:xfrm>
            <a:off x="1648860" y="2375972"/>
            <a:ext cx="1094340" cy="330506"/>
          </a:xfrm>
          <a:prstGeom prst="rect">
            <a:avLst/>
          </a:prstGeom>
          <a:noFill/>
          <a:ln w="190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TextBox 25"/>
          <p:cNvSpPr txBox="1"/>
          <p:nvPr/>
        </p:nvSpPr>
        <p:spPr>
          <a:xfrm>
            <a:off x="3446442" y="2431058"/>
            <a:ext cx="1136574" cy="40011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000" b="1" dirty="0"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expected</a:t>
            </a:r>
            <a:endParaRPr lang="zh-CN" altLang="en-US" sz="2000" b="1" dirty="0">
              <a:latin typeface="Times New Roman" panose="02020603050405020304" pitchFamily="18" charset="0"/>
              <a:ea typeface="微软雅黑 Light" panose="020B0502040204020203" pitchFamily="34" charset="-122"/>
              <a:cs typeface="Times New Roman" panose="02020603050405020304" pitchFamily="18" charset="0"/>
            </a:endParaRPr>
          </a:p>
        </p:txBody>
      </p:sp>
      <p:sp>
        <p:nvSpPr>
          <p:cNvPr id="27" name="矩形 26"/>
          <p:cNvSpPr/>
          <p:nvPr/>
        </p:nvSpPr>
        <p:spPr>
          <a:xfrm>
            <a:off x="6705601" y="2420040"/>
            <a:ext cx="499429" cy="330506"/>
          </a:xfrm>
          <a:prstGeom prst="rect">
            <a:avLst/>
          </a:prstGeom>
          <a:noFill/>
          <a:ln w="190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9" name="TextBox 28"/>
          <p:cNvSpPr txBox="1"/>
          <p:nvPr/>
        </p:nvSpPr>
        <p:spPr>
          <a:xfrm>
            <a:off x="11431833" y="2247441"/>
            <a:ext cx="907058" cy="40011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altLang="zh-CN" sz="2000" b="1" dirty="0"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picked</a:t>
            </a:r>
            <a:endParaRPr lang="zh-CN" altLang="en-US" sz="2000" b="1" dirty="0">
              <a:latin typeface="Times New Roman" panose="02020603050405020304" pitchFamily="18" charset="0"/>
              <a:ea typeface="微软雅黑 Light" panose="020B0502040204020203" pitchFamily="34" charset="-122"/>
              <a:cs typeface="Times New Roman" panose="02020603050405020304" pitchFamily="18" charset="0"/>
            </a:endParaRPr>
          </a:p>
        </p:txBody>
      </p:sp>
      <p:sp>
        <p:nvSpPr>
          <p:cNvPr id="30" name="矩形 29"/>
          <p:cNvSpPr/>
          <p:nvPr/>
        </p:nvSpPr>
        <p:spPr>
          <a:xfrm>
            <a:off x="6209841" y="6055606"/>
            <a:ext cx="885022" cy="330506"/>
          </a:xfrm>
          <a:prstGeom prst="rect">
            <a:avLst/>
          </a:prstGeom>
          <a:noFill/>
          <a:ln w="190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1" name="TextBox 30"/>
          <p:cNvSpPr txBox="1"/>
          <p:nvPr/>
        </p:nvSpPr>
        <p:spPr>
          <a:xfrm>
            <a:off x="5980322" y="2655065"/>
            <a:ext cx="771181" cy="43088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200" b="1" dirty="0"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adds</a:t>
            </a:r>
            <a:endParaRPr lang="zh-CN" altLang="en-US" sz="2200" b="1" dirty="0">
              <a:latin typeface="Times New Roman" panose="02020603050405020304" pitchFamily="18" charset="0"/>
              <a:ea typeface="微软雅黑 Light" panose="020B0502040204020203" pitchFamily="34" charset="-122"/>
              <a:cs typeface="Times New Roman" panose="02020603050405020304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0287918" y="2741363"/>
            <a:ext cx="1103523" cy="43088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US" altLang="zh-CN" sz="2200" b="1" dirty="0"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zoomed</a:t>
            </a:r>
            <a:endParaRPr lang="zh-CN" altLang="en-US" sz="2200" b="1" dirty="0">
              <a:latin typeface="Times New Roman" panose="02020603050405020304" pitchFamily="18" charset="0"/>
              <a:ea typeface="微软雅黑 Light" panose="020B0502040204020203" pitchFamily="34" charset="-122"/>
              <a:cs typeface="Times New Roman" panose="02020603050405020304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973417" y="3062689"/>
            <a:ext cx="1138409" cy="43088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200" b="1" dirty="0"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crashed</a:t>
            </a:r>
            <a:endParaRPr lang="zh-CN" altLang="en-US" sz="2200" b="1" dirty="0">
              <a:latin typeface="Times New Roman" panose="02020603050405020304" pitchFamily="18" charset="0"/>
              <a:ea typeface="微软雅黑 Light" panose="020B0502040204020203" pitchFamily="34" charset="-122"/>
              <a:cs typeface="Times New Roman" panose="02020603050405020304" pitchFamily="18" charset="0"/>
            </a:endParaRPr>
          </a:p>
        </p:txBody>
      </p:sp>
      <p:sp>
        <p:nvSpPr>
          <p:cNvPr id="37" name="矩形 36"/>
          <p:cNvSpPr/>
          <p:nvPr/>
        </p:nvSpPr>
        <p:spPr>
          <a:xfrm>
            <a:off x="2627523" y="2021597"/>
            <a:ext cx="424149" cy="330506"/>
          </a:xfrm>
          <a:prstGeom prst="rect">
            <a:avLst/>
          </a:prstGeom>
          <a:noFill/>
          <a:ln w="190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8" name="TextBox 37"/>
          <p:cNvSpPr txBox="1"/>
          <p:nvPr/>
        </p:nvSpPr>
        <p:spPr>
          <a:xfrm>
            <a:off x="4061552" y="3554775"/>
            <a:ext cx="1160443" cy="40011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000" b="1" dirty="0"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example</a:t>
            </a:r>
            <a:endParaRPr lang="zh-CN" altLang="en-US" sz="2000" b="1" dirty="0">
              <a:latin typeface="Times New Roman" panose="02020603050405020304" pitchFamily="18" charset="0"/>
              <a:ea typeface="微软雅黑 Light" panose="020B0502040204020203" pitchFamily="34" charset="-122"/>
              <a:cs typeface="Times New Roman" panose="02020603050405020304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0352184" y="3367489"/>
            <a:ext cx="940106" cy="43088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200" b="1" dirty="0"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afraid</a:t>
            </a:r>
            <a:endParaRPr lang="zh-CN" altLang="en-US" sz="2200" b="1" dirty="0">
              <a:latin typeface="Times New Roman" panose="02020603050405020304" pitchFamily="18" charset="0"/>
              <a:ea typeface="微软雅黑 Light" panose="020B0502040204020203" pitchFamily="34" charset="-122"/>
              <a:cs typeface="Times New Roman" panose="02020603050405020304" pitchFamily="18" charset="0"/>
            </a:endParaRPr>
          </a:p>
        </p:txBody>
      </p:sp>
      <p:sp>
        <p:nvSpPr>
          <p:cNvPr id="40" name="矩形 39"/>
          <p:cNvSpPr/>
          <p:nvPr/>
        </p:nvSpPr>
        <p:spPr>
          <a:xfrm>
            <a:off x="997027" y="3872429"/>
            <a:ext cx="1261429" cy="330506"/>
          </a:xfrm>
          <a:prstGeom prst="rect">
            <a:avLst/>
          </a:prstGeom>
          <a:noFill/>
          <a:ln w="190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2" name="TextBox 41"/>
          <p:cNvSpPr txBox="1"/>
          <p:nvPr/>
        </p:nvSpPr>
        <p:spPr>
          <a:xfrm>
            <a:off x="2697297" y="3734718"/>
            <a:ext cx="596746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try</a:t>
            </a:r>
            <a:endParaRPr lang="zh-CN" altLang="en-US" sz="2400" b="1" dirty="0">
              <a:latin typeface="Times New Roman" panose="02020603050405020304" pitchFamily="18" charset="0"/>
              <a:ea typeface="微软雅黑 Light" panose="020B0502040204020203" pitchFamily="34" charset="-122"/>
              <a:cs typeface="Times New Roman" panose="02020603050405020304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10910371" y="3808165"/>
            <a:ext cx="1281629" cy="40011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000" b="1" dirty="0"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toughness</a:t>
            </a:r>
            <a:endParaRPr lang="zh-CN" altLang="en-US" sz="2000" b="1" dirty="0">
              <a:latin typeface="Times New Roman" panose="02020603050405020304" pitchFamily="18" charset="0"/>
              <a:ea typeface="微软雅黑 Light" panose="020B0502040204020203" pitchFamily="34" charset="-122"/>
              <a:cs typeface="Times New Roman" panose="02020603050405020304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2950685" y="4173557"/>
            <a:ext cx="883186" cy="43088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200" b="1" dirty="0"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made</a:t>
            </a:r>
            <a:endParaRPr lang="zh-CN" altLang="en-US" sz="2200" b="1" dirty="0">
              <a:latin typeface="Times New Roman" panose="02020603050405020304" pitchFamily="18" charset="0"/>
              <a:ea typeface="微软雅黑 Light" panose="020B0502040204020203" pitchFamily="34" charset="-122"/>
              <a:cs typeface="Times New Roman" panose="02020603050405020304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1367572" y="4515080"/>
            <a:ext cx="629798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job</a:t>
            </a:r>
            <a:endParaRPr lang="zh-CN" altLang="en-US" sz="2400" b="1" dirty="0">
              <a:latin typeface="Times New Roman" panose="02020603050405020304" pitchFamily="18" charset="0"/>
              <a:ea typeface="微软雅黑 Light" panose="020B0502040204020203" pitchFamily="34" charset="-122"/>
              <a:cs typeface="Times New Roman" panose="02020603050405020304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2190520" y="4900670"/>
            <a:ext cx="1070472" cy="43088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200" b="1" dirty="0"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efforts</a:t>
            </a:r>
            <a:endParaRPr lang="zh-CN" altLang="en-US" sz="2200" b="1" dirty="0">
              <a:latin typeface="Times New Roman" panose="02020603050405020304" pitchFamily="18" charset="0"/>
              <a:ea typeface="微软雅黑 Light" panose="020B0502040204020203" pitchFamily="34" charset="-122"/>
              <a:cs typeface="Times New Roman" panose="02020603050405020304" pitchFamily="18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3182039" y="5385412"/>
            <a:ext cx="1863687" cy="40011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000" b="1" dirty="0"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knocked down</a:t>
            </a:r>
            <a:endParaRPr lang="zh-CN" altLang="en-US" sz="2000" b="1" dirty="0">
              <a:latin typeface="Times New Roman" panose="02020603050405020304" pitchFamily="18" charset="0"/>
              <a:ea typeface="微软雅黑 Light" panose="020B0502040204020203" pitchFamily="34" charset="-122"/>
              <a:cs typeface="Times New Roman" panose="02020603050405020304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4823552" y="5980323"/>
            <a:ext cx="607764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cry</a:t>
            </a:r>
            <a:endParaRPr lang="zh-CN" altLang="en-US" sz="2400" b="1" dirty="0">
              <a:latin typeface="Times New Roman" panose="02020603050405020304" pitchFamily="18" charset="0"/>
              <a:ea typeface="微软雅黑 Light" panose="020B0502040204020203" pitchFamily="34" charset="-122"/>
              <a:cs typeface="Times New Roman" panose="02020603050405020304" pitchFamily="18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0" y="6402805"/>
            <a:ext cx="1388125" cy="43088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200" b="1" dirty="0"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in the end</a:t>
            </a:r>
            <a:endParaRPr lang="zh-CN" altLang="en-US" sz="2200" b="1" dirty="0">
              <a:latin typeface="Times New Roman" panose="02020603050405020304" pitchFamily="18" charset="0"/>
              <a:ea typeface="微软雅黑 Light" panose="020B0502040204020203" pitchFamily="34" charset="-122"/>
              <a:cs typeface="Times New Roman" panose="02020603050405020304" pitchFamily="18" charset="0"/>
            </a:endParaRPr>
          </a:p>
        </p:txBody>
      </p:sp>
      <p:cxnSp>
        <p:nvCxnSpPr>
          <p:cNvPr id="53" name="直接连接符 52"/>
          <p:cNvCxnSpPr>
            <a:stCxn id="24" idx="3"/>
          </p:cNvCxnSpPr>
          <p:nvPr/>
        </p:nvCxnSpPr>
        <p:spPr>
          <a:xfrm>
            <a:off x="892366" y="2500744"/>
            <a:ext cx="760164" cy="1110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直接连接符 54"/>
          <p:cNvCxnSpPr/>
          <p:nvPr/>
        </p:nvCxnSpPr>
        <p:spPr>
          <a:xfrm>
            <a:off x="4571999" y="2487891"/>
            <a:ext cx="2104223" cy="1921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接连接符 57"/>
          <p:cNvCxnSpPr>
            <a:stCxn id="30" idx="0"/>
            <a:endCxn id="29" idx="1"/>
          </p:cNvCxnSpPr>
          <p:nvPr/>
        </p:nvCxnSpPr>
        <p:spPr>
          <a:xfrm flipV="1">
            <a:off x="6652352" y="2447496"/>
            <a:ext cx="4779481" cy="360811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直接连接符 66"/>
          <p:cNvCxnSpPr/>
          <p:nvPr/>
        </p:nvCxnSpPr>
        <p:spPr>
          <a:xfrm>
            <a:off x="2908453" y="2368627"/>
            <a:ext cx="1101687" cy="694063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直接连接符 68"/>
          <p:cNvCxnSpPr>
            <a:stCxn id="40" idx="3"/>
          </p:cNvCxnSpPr>
          <p:nvPr/>
        </p:nvCxnSpPr>
        <p:spPr>
          <a:xfrm flipV="1">
            <a:off x="2258456" y="3415229"/>
            <a:ext cx="8108416" cy="622453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矩形 70"/>
          <p:cNvSpPr/>
          <p:nvPr/>
        </p:nvSpPr>
        <p:spPr>
          <a:xfrm>
            <a:off x="5556174" y="4212117"/>
            <a:ext cx="1261429" cy="330506"/>
          </a:xfrm>
          <a:prstGeom prst="rect">
            <a:avLst/>
          </a:prstGeom>
          <a:noFill/>
          <a:ln w="190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73" name="直接连接符 72"/>
          <p:cNvCxnSpPr>
            <a:stCxn id="44" idx="3"/>
            <a:endCxn id="71" idx="1"/>
          </p:cNvCxnSpPr>
          <p:nvPr/>
        </p:nvCxnSpPr>
        <p:spPr>
          <a:xfrm flipV="1">
            <a:off x="3833871" y="4377370"/>
            <a:ext cx="1722303" cy="11631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矩形 75"/>
          <p:cNvSpPr/>
          <p:nvPr/>
        </p:nvSpPr>
        <p:spPr>
          <a:xfrm>
            <a:off x="5135697" y="4959427"/>
            <a:ext cx="2377807" cy="330506"/>
          </a:xfrm>
          <a:prstGeom prst="rect">
            <a:avLst/>
          </a:prstGeom>
          <a:noFill/>
          <a:ln w="190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78" name="直接连接符 77"/>
          <p:cNvCxnSpPr>
            <a:stCxn id="76" idx="3"/>
            <a:endCxn id="45" idx="1"/>
          </p:cNvCxnSpPr>
          <p:nvPr/>
        </p:nvCxnSpPr>
        <p:spPr>
          <a:xfrm flipV="1">
            <a:off x="7513504" y="4745913"/>
            <a:ext cx="3854068" cy="378767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矩形 78"/>
          <p:cNvSpPr/>
          <p:nvPr/>
        </p:nvSpPr>
        <p:spPr>
          <a:xfrm>
            <a:off x="5521287" y="3868757"/>
            <a:ext cx="1261429" cy="330506"/>
          </a:xfrm>
          <a:prstGeom prst="rect">
            <a:avLst/>
          </a:prstGeom>
          <a:noFill/>
          <a:ln w="190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81" name="直接连接符 80"/>
          <p:cNvCxnSpPr/>
          <p:nvPr/>
        </p:nvCxnSpPr>
        <p:spPr>
          <a:xfrm flipV="1">
            <a:off x="3844887" y="3977088"/>
            <a:ext cx="1674564" cy="141016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TextBox 87"/>
          <p:cNvSpPr txBox="1"/>
          <p:nvPr/>
        </p:nvSpPr>
        <p:spPr>
          <a:xfrm>
            <a:off x="6632155" y="308472"/>
            <a:ext cx="484742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200" dirty="0">
                <a:solidFill>
                  <a:srgbClr val="7030A0"/>
                </a:solidFill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 </a:t>
            </a:r>
            <a:endParaRPr lang="zh-CN" altLang="en-US" sz="2200" dirty="0">
              <a:solidFill>
                <a:srgbClr val="7030A0"/>
              </a:solidFill>
              <a:latin typeface="Times New Roman" panose="02020603050405020304" pitchFamily="18" charset="0"/>
              <a:ea typeface="微软雅黑 Light" panose="020B0502040204020203" pitchFamily="3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矩形 63"/>
          <p:cNvSpPr/>
          <p:nvPr/>
        </p:nvSpPr>
        <p:spPr bwMode="auto">
          <a:xfrm>
            <a:off x="6921500" y="4629150"/>
            <a:ext cx="4538663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1400" dirty="0">
              <a:solidFill>
                <a:schemeClr val="tx1">
                  <a:lumMod val="50000"/>
                  <a:lumOff val="50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37" name="矩形 36"/>
          <p:cNvSpPr/>
          <p:nvPr/>
        </p:nvSpPr>
        <p:spPr>
          <a:xfrm>
            <a:off x="88464" y="6571661"/>
            <a:ext cx="77513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www.1ppt.com/moban/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www.1ppt.com/hangye/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www.1ppt.com/jieri/ 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素材下载：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www.1ppt.com/sucai/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www.1ppt.com/beijing/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图表下载：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www.1ppt.com/tubiao/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优秀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www.1ppt.com/powerpoint/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Word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www.1ppt.com/word/              Excel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www.1ppt.com/excel/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资料下载：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www.1ppt.com/ziliao/      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课件下载：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www.1ppt.com/kejian/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范文下载：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www.1ppt.com/fanwen/        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试卷下载：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www.1ppt.com/shiti/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教案下载：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www.1ppt.com/jiaoan/  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www.1ppt.com/ziti/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</a:t>
            </a:r>
            <a:endParaRPr lang="zh-CN" altLang="en-US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  <p:grpSp>
        <p:nvGrpSpPr>
          <p:cNvPr id="7" name="淘宝网Chenying0907出品 177"/>
          <p:cNvGrpSpPr/>
          <p:nvPr/>
        </p:nvGrpSpPr>
        <p:grpSpPr>
          <a:xfrm>
            <a:off x="3754418" y="1904103"/>
            <a:ext cx="4787154" cy="2775473"/>
            <a:chOff x="3881858" y="5509627"/>
            <a:chExt cx="1160599" cy="1016511"/>
          </a:xfrm>
        </p:grpSpPr>
        <p:sp>
          <p:nvSpPr>
            <p:cNvPr id="8" name="淘宝网Chenying0907出品 178"/>
            <p:cNvSpPr/>
            <p:nvPr/>
          </p:nvSpPr>
          <p:spPr>
            <a:xfrm>
              <a:off x="3881858" y="5509627"/>
              <a:ext cx="1016511" cy="1016511"/>
            </a:xfrm>
            <a:prstGeom prst="ellipse">
              <a:avLst/>
            </a:prstGeom>
            <a:gradFill>
              <a:gsLst>
                <a:gs pos="0">
                  <a:schemeClr val="bg1">
                    <a:lumMod val="80000"/>
                  </a:schemeClr>
                </a:gs>
                <a:gs pos="100000">
                  <a:schemeClr val="bg1">
                    <a:lumMod val="97000"/>
                  </a:schemeClr>
                </a:gs>
              </a:gsLst>
              <a:lin ang="2700000" scaled="1"/>
            </a:gradFill>
            <a:ln w="22225">
              <a:gradFill flip="none" rotWithShape="1">
                <a:gsLst>
                  <a:gs pos="0">
                    <a:schemeClr val="bg1"/>
                  </a:gs>
                  <a:gs pos="100000">
                    <a:schemeClr val="bg1">
                      <a:lumMod val="75000"/>
                    </a:schemeClr>
                  </a:gs>
                </a:gsLst>
                <a:lin ang="2700000" scaled="1"/>
                <a:tileRect/>
              </a:gradFill>
            </a:ln>
            <a:effectLst>
              <a:outerShdw blurRad="203200" dist="101600" dir="2700000" algn="tl" rotWithShape="0">
                <a:prstClr val="black">
                  <a:alpha val="3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00">
                <a:solidFill>
                  <a:prstClr val="white"/>
                </a:solidFill>
              </a:endParaRPr>
            </a:p>
          </p:txBody>
        </p:sp>
        <p:sp>
          <p:nvSpPr>
            <p:cNvPr id="9" name="淘宝网Chenying0907出品 179"/>
            <p:cNvSpPr/>
            <p:nvPr/>
          </p:nvSpPr>
          <p:spPr>
            <a:xfrm>
              <a:off x="4034463" y="5662232"/>
              <a:ext cx="711301" cy="711301"/>
            </a:xfrm>
            <a:prstGeom prst="ellipse">
              <a:avLst/>
            </a:prstGeom>
            <a:solidFill>
              <a:srgbClr val="E87071"/>
            </a:solidFill>
            <a:ln w="15875">
              <a:solidFill>
                <a:schemeClr val="bg1"/>
              </a:solidFill>
            </a:ln>
            <a:effectLst>
              <a:outerShdw blurRad="63500" dist="25400" dir="2700000" algn="tl" rotWithShape="0">
                <a:prstClr val="black">
                  <a:alpha val="3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00">
                <a:solidFill>
                  <a:prstClr val="white"/>
                </a:solidFill>
              </a:endParaRPr>
            </a:p>
          </p:txBody>
        </p:sp>
        <p:sp>
          <p:nvSpPr>
            <p:cNvPr id="10" name="淘宝网Chenying0907出品 22"/>
            <p:cNvSpPr txBox="1"/>
            <p:nvPr/>
          </p:nvSpPr>
          <p:spPr>
            <a:xfrm>
              <a:off x="4062397" y="5756273"/>
              <a:ext cx="980060" cy="4847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zh-CN" altLang="en-US" sz="4000" b="1" dirty="0">
                  <a:solidFill>
                    <a:srgbClr val="FFFF00"/>
                  </a:solidFill>
                  <a:latin typeface="Agency FB" panose="020B0503020202020204" pitchFamily="34" charset="0"/>
                  <a:ea typeface="等线" panose="02010600030101010101" pitchFamily="2" charset="-122"/>
                </a:rPr>
                <a:t>        </a:t>
              </a:r>
              <a:r>
                <a:rPr lang="zh-CN" altLang="en-US" sz="4400" b="1" dirty="0">
                  <a:solidFill>
                    <a:srgbClr val="FFFF00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跑</a:t>
              </a:r>
              <a:endParaRPr lang="en-US" altLang="zh-CN" sz="4400" b="1" dirty="0">
                <a:solidFill>
                  <a:srgbClr val="FFFF00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  <a:p>
              <a:pPr algn="l"/>
              <a:r>
                <a:rPr lang="zh-CN" altLang="en-US" sz="3600" b="1" dirty="0">
                  <a:solidFill>
                    <a:srgbClr val="FFFF00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（结合</a:t>
              </a:r>
              <a:r>
                <a:rPr lang="en-US" altLang="zh-CN" sz="3600" b="1" dirty="0">
                  <a:solidFill>
                    <a:srgbClr val="FFFF00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3500） </a:t>
              </a:r>
              <a:endParaRPr lang="zh-CN" altLang="en-US" sz="3600" b="1" dirty="0">
                <a:solidFill>
                  <a:srgbClr val="FFFF00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1818045" y="1818044"/>
            <a:ext cx="11080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b="1" dirty="0"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run</a:t>
            </a:r>
            <a:endParaRPr lang="zh-CN" altLang="en-US" sz="4400" b="1" dirty="0">
              <a:latin typeface="Times New Roman" panose="02020603050405020304" pitchFamily="18" charset="0"/>
              <a:ea typeface="微软雅黑 Light" panose="020B0502040204020203" pitchFamily="34" charset="-122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646840" y="710005"/>
            <a:ext cx="149531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b="1" dirty="0"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dash</a:t>
            </a:r>
            <a:endParaRPr lang="zh-CN" altLang="en-US" sz="4400" b="1" dirty="0">
              <a:latin typeface="Times New Roman" panose="02020603050405020304" pitchFamily="18" charset="0"/>
              <a:ea typeface="微软雅黑 Light" panose="020B0502040204020203" pitchFamily="34" charset="-122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406401" y="2958613"/>
            <a:ext cx="176425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b="1" dirty="0"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zoom</a:t>
            </a:r>
            <a:endParaRPr lang="zh-CN" altLang="en-US" sz="4400" b="1" dirty="0">
              <a:latin typeface="Times New Roman" panose="02020603050405020304" pitchFamily="18" charset="0"/>
              <a:ea typeface="微软雅黑 Light" panose="020B0502040204020203" pitchFamily="34" charset="-122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291378" y="4550484"/>
            <a:ext cx="146304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b="1" dirty="0"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tear</a:t>
            </a:r>
            <a:endParaRPr lang="zh-CN" altLang="en-US" sz="4400" b="1" dirty="0">
              <a:latin typeface="Times New Roman" panose="02020603050405020304" pitchFamily="18" charset="0"/>
              <a:ea typeface="微软雅黑 Light" panose="020B0502040204020203" pitchFamily="34" charset="-122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712772" y="5249731"/>
            <a:ext cx="176425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b="1" dirty="0">
                <a:solidFill>
                  <a:srgbClr val="002060"/>
                </a:solidFill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rush</a:t>
            </a:r>
            <a:endParaRPr lang="zh-CN" altLang="en-US" sz="4400" b="1" dirty="0">
              <a:solidFill>
                <a:srgbClr val="002060"/>
              </a:solidFill>
              <a:latin typeface="Times New Roman" panose="02020603050405020304" pitchFamily="18" charset="0"/>
              <a:ea typeface="微软雅黑 Light" panose="020B0502040204020203" pitchFamily="34" charset="-122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380207" y="4313817"/>
            <a:ext cx="13016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b="1" dirty="0">
                <a:solidFill>
                  <a:srgbClr val="002060"/>
                </a:solidFill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race</a:t>
            </a:r>
            <a:endParaRPr lang="zh-CN" altLang="en-US" sz="4400" b="1" dirty="0">
              <a:solidFill>
                <a:srgbClr val="002060"/>
              </a:solidFill>
              <a:latin typeface="Times New Roman" panose="02020603050405020304" pitchFamily="18" charset="0"/>
              <a:ea typeface="微软雅黑 Light" panose="020B0502040204020203" pitchFamily="34" charset="-122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250653" y="742277"/>
            <a:ext cx="23989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b="1" dirty="0">
                <a:solidFill>
                  <a:srgbClr val="002060"/>
                </a:solidFill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charge</a:t>
            </a:r>
            <a:endParaRPr lang="zh-CN" altLang="en-US" sz="4400" b="1" dirty="0">
              <a:solidFill>
                <a:srgbClr val="002060"/>
              </a:solidFill>
              <a:latin typeface="Times New Roman" panose="02020603050405020304" pitchFamily="18" charset="0"/>
              <a:ea typeface="微软雅黑 Light" panose="020B0502040204020203" pitchFamily="34" charset="-122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9122486" y="3001384"/>
            <a:ext cx="143076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b="1" dirty="0">
                <a:solidFill>
                  <a:srgbClr val="002060"/>
                </a:solidFill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jog</a:t>
            </a:r>
            <a:endParaRPr lang="zh-CN" altLang="en-US" sz="4400" b="1" dirty="0">
              <a:solidFill>
                <a:srgbClr val="002060"/>
              </a:solidFill>
              <a:latin typeface="Times New Roman" panose="02020603050405020304" pitchFamily="18" charset="0"/>
              <a:ea typeface="微软雅黑 Light" panose="020B0502040204020203" pitchFamily="34" charset="-122"/>
              <a:cs typeface="Times New Roman" panose="02020603050405020304" pitchFamily="18" charset="0"/>
            </a:endParaRPr>
          </a:p>
        </p:txBody>
      </p:sp>
      <p:cxnSp>
        <p:nvCxnSpPr>
          <p:cNvPr id="26" name="直接连接符 25"/>
          <p:cNvCxnSpPr/>
          <p:nvPr/>
        </p:nvCxnSpPr>
        <p:spPr>
          <a:xfrm>
            <a:off x="4421393" y="1366222"/>
            <a:ext cx="699247" cy="59167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连接符 27"/>
          <p:cNvCxnSpPr/>
          <p:nvPr/>
        </p:nvCxnSpPr>
        <p:spPr>
          <a:xfrm>
            <a:off x="2796988" y="2323652"/>
            <a:ext cx="1204856" cy="32273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接连接符 29"/>
          <p:cNvCxnSpPr/>
          <p:nvPr/>
        </p:nvCxnSpPr>
        <p:spPr>
          <a:xfrm flipV="1">
            <a:off x="2743200" y="3388659"/>
            <a:ext cx="1011219" cy="2151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接连接符 31"/>
          <p:cNvCxnSpPr/>
          <p:nvPr/>
        </p:nvCxnSpPr>
        <p:spPr>
          <a:xfrm flipV="1">
            <a:off x="3356386" y="4270786"/>
            <a:ext cx="882127" cy="63470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接连接符 33"/>
          <p:cNvCxnSpPr/>
          <p:nvPr/>
        </p:nvCxnSpPr>
        <p:spPr>
          <a:xfrm flipV="1">
            <a:off x="6633975" y="1312432"/>
            <a:ext cx="638194" cy="70767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接连接符 35"/>
          <p:cNvCxnSpPr/>
          <p:nvPr/>
        </p:nvCxnSpPr>
        <p:spPr>
          <a:xfrm flipV="1">
            <a:off x="7551869" y="2259105"/>
            <a:ext cx="1183341" cy="172123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接连接符 38"/>
          <p:cNvCxnSpPr/>
          <p:nvPr/>
        </p:nvCxnSpPr>
        <p:spPr>
          <a:xfrm>
            <a:off x="7541111" y="4087906"/>
            <a:ext cx="849854" cy="451821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接连接符 43"/>
          <p:cNvCxnSpPr/>
          <p:nvPr/>
        </p:nvCxnSpPr>
        <p:spPr>
          <a:xfrm>
            <a:off x="6841864" y="4539727"/>
            <a:ext cx="279699" cy="67773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连接符 24"/>
          <p:cNvCxnSpPr/>
          <p:nvPr/>
        </p:nvCxnSpPr>
        <p:spPr>
          <a:xfrm flipV="1">
            <a:off x="7919422" y="3334871"/>
            <a:ext cx="1278366" cy="3406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8737002" y="1862866"/>
            <a:ext cx="15365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b="1" dirty="0">
                <a:solidFill>
                  <a:srgbClr val="002060"/>
                </a:solidFill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flee</a:t>
            </a:r>
            <a:endParaRPr lang="zh-CN" altLang="en-US" sz="4400" b="1" dirty="0">
              <a:solidFill>
                <a:srgbClr val="002060"/>
              </a:solidFill>
              <a:latin typeface="Times New Roman" panose="02020603050405020304" pitchFamily="18" charset="0"/>
              <a:ea typeface="微软雅黑 Light" panose="020B0502040204020203" pitchFamily="3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矩形 63"/>
          <p:cNvSpPr/>
          <p:nvPr/>
        </p:nvSpPr>
        <p:spPr bwMode="auto">
          <a:xfrm>
            <a:off x="6921500" y="4629150"/>
            <a:ext cx="4538663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1400" dirty="0">
              <a:solidFill>
                <a:schemeClr val="tx1">
                  <a:lumMod val="50000"/>
                  <a:lumOff val="50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37" name="矩形 36"/>
          <p:cNvSpPr/>
          <p:nvPr/>
        </p:nvSpPr>
        <p:spPr>
          <a:xfrm>
            <a:off x="88464" y="6571661"/>
            <a:ext cx="77513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www.1ppt.com/moban/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www.1ppt.com/hangye/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www.1ppt.com/jieri/ 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素材下载：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www.1ppt.com/sucai/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www.1ppt.com/beijing/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图表下载：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www.1ppt.com/tubiao/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优秀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www.1ppt.com/powerpoint/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Word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www.1ppt.com/word/              Excel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www.1ppt.com/excel/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资料下载：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www.1ppt.com/ziliao/      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课件下载：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www.1ppt.com/kejian/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范文下载：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www.1ppt.com/fanwen/        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试卷下载：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www.1ppt.com/shiti/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教案下载：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www.1ppt.com/jiaoan/  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www.1ppt.com/ziti/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</a:t>
            </a:r>
            <a:endParaRPr lang="zh-CN" altLang="en-US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6775" y="705081"/>
            <a:ext cx="112812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3333FF"/>
                </a:solidFill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pick  oneself up: </a:t>
            </a:r>
            <a:r>
              <a:rPr lang="en-US" altLang="zh-CN" sz="2800" b="1" dirty="0"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to stand up again after falling down </a:t>
            </a:r>
            <a:r>
              <a:rPr lang="en-US" altLang="zh-CN" sz="28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(</a:t>
            </a:r>
            <a:r>
              <a:rPr lang="zh-CN" altLang="en-US" sz="28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跌倒后</a:t>
            </a:r>
            <a:r>
              <a:rPr lang="en-US" altLang="zh-CN" sz="28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)</a:t>
            </a:r>
            <a:r>
              <a:rPr lang="zh-CN" altLang="en-US" sz="28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爬起来</a:t>
            </a:r>
            <a:endParaRPr lang="zh-CN" altLang="en-US" sz="2800" dirty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6" name="椭圆 5"/>
          <p:cNvSpPr/>
          <p:nvPr/>
        </p:nvSpPr>
        <p:spPr>
          <a:xfrm flipH="1">
            <a:off x="313674" y="297456"/>
            <a:ext cx="336321" cy="316601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7" name="TextBox 6"/>
          <p:cNvSpPr txBox="1"/>
          <p:nvPr/>
        </p:nvSpPr>
        <p:spPr>
          <a:xfrm>
            <a:off x="749147" y="132203"/>
            <a:ext cx="25999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solidFill>
                  <a:srgbClr val="3333FF"/>
                </a:solidFill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pick up</a:t>
            </a:r>
            <a:endParaRPr lang="zh-CN" altLang="en-US" sz="3200" b="1" dirty="0">
              <a:solidFill>
                <a:srgbClr val="3333FF"/>
              </a:solidFill>
              <a:latin typeface="Times New Roman" panose="02020603050405020304" pitchFamily="18" charset="0"/>
              <a:ea typeface="微软雅黑 Light" panose="020B0502040204020203" pitchFamily="34" charset="-122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5762" y="1200839"/>
            <a:ext cx="11071950" cy="5457135"/>
          </a:xfrm>
          <a:prstGeom prst="rect">
            <a:avLst/>
          </a:prstGeom>
          <a:noFill/>
          <a:ln>
            <a:solidFill>
              <a:schemeClr val="tx1"/>
            </a:solidFill>
            <a:prstDash val="lgDash"/>
          </a:ln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14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1. It’s easy to </a:t>
            </a:r>
            <a:r>
              <a:rPr lang="en-US" altLang="zh-CN" sz="2800" b="1" dirty="0">
                <a:solidFill>
                  <a:srgbClr val="3333FF"/>
                </a:solidFill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pick up </a:t>
            </a:r>
            <a:r>
              <a:rPr lang="en-US" altLang="zh-CN" sz="2800" b="1" dirty="0"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the novel </a:t>
            </a:r>
            <a:r>
              <a:rPr lang="en-US" altLang="zh-CN" sz="2800" b="1" dirty="0" err="1"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coronavirus</a:t>
            </a:r>
            <a:r>
              <a:rPr lang="en-US" altLang="zh-CN" sz="2800" b="1" dirty="0"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 without wearing masks outside. </a:t>
            </a:r>
            <a:endParaRPr lang="en-US" altLang="zh-CN" sz="2800" b="1" dirty="0">
              <a:latin typeface="Times New Roman" panose="02020603050405020304" pitchFamily="18" charset="0"/>
              <a:ea typeface="微软雅黑 Light" panose="020B0502040204020203" pitchFamily="34" charset="-122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4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2. Sales will </a:t>
            </a:r>
            <a:r>
              <a:rPr lang="en-US" altLang="zh-CN" sz="2800" b="1" dirty="0">
                <a:solidFill>
                  <a:srgbClr val="3333FF"/>
                </a:solidFill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pick up </a:t>
            </a:r>
            <a:r>
              <a:rPr lang="en-US" altLang="zh-CN" sz="2800" b="1" dirty="0"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when the novel </a:t>
            </a:r>
            <a:r>
              <a:rPr lang="en-US" altLang="zh-CN" sz="2800" b="1" dirty="0" err="1"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coronavirus</a:t>
            </a:r>
            <a:r>
              <a:rPr lang="en-US" altLang="zh-CN" sz="2800" b="1" dirty="0"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 epidemic comes to an end.</a:t>
            </a:r>
            <a:endParaRPr lang="en-US" altLang="zh-CN" sz="2800" b="1" dirty="0">
              <a:latin typeface="Times New Roman" panose="02020603050405020304" pitchFamily="18" charset="0"/>
              <a:ea typeface="微软雅黑 Light" panose="020B0502040204020203" pitchFamily="34" charset="-122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4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3. I’ll </a:t>
            </a:r>
            <a:r>
              <a:rPr lang="en-US" altLang="zh-CN" sz="2800" b="1" dirty="0">
                <a:solidFill>
                  <a:srgbClr val="3333FF"/>
                </a:solidFill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pick you up </a:t>
            </a:r>
            <a:r>
              <a:rPr lang="en-US" altLang="zh-CN" sz="2800" b="1" dirty="0"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at the airport when you fly to China.</a:t>
            </a:r>
            <a:endParaRPr lang="en-US" altLang="zh-CN" sz="2800" b="1" dirty="0">
              <a:latin typeface="Times New Roman" panose="02020603050405020304" pitchFamily="18" charset="0"/>
              <a:ea typeface="微软雅黑 Light" panose="020B0502040204020203" pitchFamily="34" charset="-122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4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4. Tom </a:t>
            </a:r>
            <a:r>
              <a:rPr lang="en-US" altLang="zh-CN" sz="2800" b="1" dirty="0">
                <a:solidFill>
                  <a:srgbClr val="3333FF"/>
                </a:solidFill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picked up </a:t>
            </a:r>
            <a:r>
              <a:rPr lang="en-US" altLang="zh-CN" sz="2800" b="1" dirty="0"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some Chinese when travelling in China. </a:t>
            </a:r>
            <a:endParaRPr lang="en-US" altLang="zh-CN" sz="2800" b="1" dirty="0">
              <a:latin typeface="Times New Roman" panose="02020603050405020304" pitchFamily="18" charset="0"/>
              <a:ea typeface="微软雅黑 Light" panose="020B0502040204020203" pitchFamily="34" charset="-122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4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5. We were able to </a:t>
            </a:r>
            <a:r>
              <a:rPr lang="en-US" altLang="zh-CN" sz="2800" b="1" dirty="0">
                <a:solidFill>
                  <a:srgbClr val="3333FF"/>
                </a:solidFill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pick up </a:t>
            </a:r>
            <a:r>
              <a:rPr lang="en-US" altLang="zh-CN" sz="2800" b="1" dirty="0"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the BBC World Service.</a:t>
            </a:r>
            <a:endParaRPr lang="en-US" altLang="zh-CN" sz="2800" b="1" dirty="0">
              <a:latin typeface="Times New Roman" panose="02020603050405020304" pitchFamily="18" charset="0"/>
              <a:ea typeface="微软雅黑 Light" panose="020B0502040204020203" pitchFamily="34" charset="-122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4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6. Mom likes to </a:t>
            </a:r>
            <a:r>
              <a:rPr lang="en-US" altLang="zh-CN" sz="2800" b="1" dirty="0">
                <a:solidFill>
                  <a:srgbClr val="3333FF"/>
                </a:solidFill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pick up </a:t>
            </a:r>
            <a:r>
              <a:rPr lang="en-US" altLang="zh-CN" sz="2800" b="1" dirty="0"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bargains.</a:t>
            </a:r>
            <a:endParaRPr lang="en-US" altLang="zh-CN" sz="2800" b="1" dirty="0">
              <a:latin typeface="Times New Roman" panose="02020603050405020304" pitchFamily="18" charset="0"/>
              <a:ea typeface="微软雅黑 Light" panose="020B0502040204020203" pitchFamily="34" charset="-122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4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7. Let’s </a:t>
            </a:r>
            <a:r>
              <a:rPr lang="en-US" altLang="zh-CN" sz="2800" b="1" dirty="0">
                <a:solidFill>
                  <a:srgbClr val="3333FF"/>
                </a:solidFill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pick up </a:t>
            </a:r>
            <a:r>
              <a:rPr lang="en-US" altLang="zh-CN" sz="2800" b="1" dirty="0"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where we stopped yesterday.</a:t>
            </a:r>
            <a:endParaRPr lang="en-US" altLang="zh-CN" sz="2800" b="1" dirty="0">
              <a:latin typeface="Times New Roman" panose="02020603050405020304" pitchFamily="18" charset="0"/>
              <a:ea typeface="微软雅黑 Light" panose="020B0502040204020203" pitchFamily="34" charset="-122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4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8. During the winter holiday, I have to cook, wash and </a:t>
            </a:r>
            <a:r>
              <a:rPr lang="en-US" altLang="zh-CN" sz="2800" b="1" dirty="0">
                <a:solidFill>
                  <a:srgbClr val="3333FF"/>
                </a:solidFill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pick up </a:t>
            </a:r>
            <a:r>
              <a:rPr lang="en-US" altLang="zh-CN" sz="2800" b="1" dirty="0"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after the kids. </a:t>
            </a:r>
            <a:endParaRPr lang="en-US" altLang="zh-CN" sz="2800" b="1" dirty="0">
              <a:latin typeface="Times New Roman" panose="02020603050405020304" pitchFamily="18" charset="0"/>
              <a:ea typeface="微软雅黑 Light" panose="020B0502040204020203" pitchFamily="34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58458" y="1707614"/>
            <a:ext cx="19720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得到，感染</a:t>
            </a:r>
            <a:endParaRPr lang="zh-CN" altLang="en-US" sz="2400" b="1" dirty="0">
              <a:solidFill>
                <a:srgbClr val="CC33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15239" y="2699135"/>
            <a:ext cx="23796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好转，改善</a:t>
            </a:r>
            <a:endParaRPr lang="zh-CN" altLang="en-US" sz="2400" b="1" dirty="0">
              <a:solidFill>
                <a:srgbClr val="CC33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813494" y="3194891"/>
            <a:ext cx="27762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（用车）接送</a:t>
            </a:r>
            <a:endParaRPr lang="zh-CN" altLang="en-US" sz="2400" b="1" dirty="0">
              <a:solidFill>
                <a:srgbClr val="CC33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199084" y="3701667"/>
            <a:ext cx="20313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（偶然）学会</a:t>
            </a:r>
            <a:endParaRPr lang="zh-CN" altLang="en-US" sz="2400" b="1" dirty="0">
              <a:solidFill>
                <a:srgbClr val="CC33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218582" y="4164377"/>
            <a:ext cx="37090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接收（信号、图像等）</a:t>
            </a:r>
            <a:endParaRPr lang="zh-CN" altLang="en-US" sz="2400" b="1" dirty="0">
              <a:solidFill>
                <a:srgbClr val="CC33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574535" y="4627084"/>
            <a:ext cx="24677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（廉价地）买到</a:t>
            </a:r>
            <a:endParaRPr lang="zh-CN" altLang="en-US" sz="2400" b="1" dirty="0">
              <a:solidFill>
                <a:srgbClr val="CC33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392317" y="5166911"/>
            <a:ext cx="14652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继续</a:t>
            </a:r>
            <a:endParaRPr lang="zh-CN" altLang="en-US" sz="2400" b="1" dirty="0">
              <a:solidFill>
                <a:srgbClr val="CC33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725360" y="6092329"/>
            <a:ext cx="17235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>
                <a:solidFill>
                  <a:srgbClr val="CC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收拾，整理</a:t>
            </a:r>
            <a:endParaRPr lang="zh-CN" altLang="en-US" sz="2400" b="1" dirty="0">
              <a:solidFill>
                <a:srgbClr val="CC33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矩形 63"/>
          <p:cNvSpPr/>
          <p:nvPr/>
        </p:nvSpPr>
        <p:spPr bwMode="auto">
          <a:xfrm>
            <a:off x="6921500" y="4629150"/>
            <a:ext cx="4538663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1400" dirty="0">
              <a:solidFill>
                <a:schemeClr val="tx1">
                  <a:lumMod val="50000"/>
                  <a:lumOff val="50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37" name="矩形 36"/>
          <p:cNvSpPr/>
          <p:nvPr/>
        </p:nvSpPr>
        <p:spPr>
          <a:xfrm>
            <a:off x="88464" y="6571661"/>
            <a:ext cx="77513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www.1ppt.com/moban/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www.1ppt.com/hangye/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www.1ppt.com/jieri/ 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素材下载：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www.1ppt.com/sucai/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www.1ppt.com/beijing/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图表下载：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www.1ppt.com/tubiao/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优秀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www.1ppt.com/powerpoint/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Word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www.1ppt.com/word/              Excel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www.1ppt.com/excel/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资料下载：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www.1ppt.com/ziliao/      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课件下载：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www.1ppt.com/kejian/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范文下载：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www.1ppt.com/fanwen/        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试卷下载：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www.1ppt.com/shiti/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教案下载：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www.1ppt.com/jiaoan/  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www.1ppt.com/ziti/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</a:t>
            </a:r>
            <a:endParaRPr lang="zh-CN" altLang="en-US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94041" y="549676"/>
            <a:ext cx="304441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解题原则：</a:t>
            </a:r>
            <a:endParaRPr lang="zh-CN" altLang="en-US" sz="4000" b="1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1" name="椭圆 10"/>
          <p:cNvSpPr/>
          <p:nvPr/>
        </p:nvSpPr>
        <p:spPr>
          <a:xfrm>
            <a:off x="446248" y="623684"/>
            <a:ext cx="537882" cy="517376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24597" y="550325"/>
            <a:ext cx="63939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dirty="0">
                <a:solidFill>
                  <a:srgbClr val="00206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先完意，后完形</a:t>
            </a:r>
            <a:endParaRPr lang="zh-CN" altLang="en-US" sz="4000" b="1" dirty="0">
              <a:solidFill>
                <a:srgbClr val="00206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83025" y="1596280"/>
            <a:ext cx="304441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解题步骤：</a:t>
            </a:r>
            <a:endParaRPr lang="zh-CN" altLang="en-US" sz="4000" b="1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3" name="椭圆 12"/>
          <p:cNvSpPr/>
          <p:nvPr/>
        </p:nvSpPr>
        <p:spPr>
          <a:xfrm>
            <a:off x="446248" y="1626220"/>
            <a:ext cx="537882" cy="517376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094040" y="2565763"/>
            <a:ext cx="304441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解题技巧：</a:t>
            </a:r>
            <a:endParaRPr lang="zh-CN" altLang="en-US" sz="4000" b="1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6" name="椭圆 15"/>
          <p:cNvSpPr/>
          <p:nvPr/>
        </p:nvSpPr>
        <p:spPr>
          <a:xfrm>
            <a:off x="468282" y="2606721"/>
            <a:ext cx="537882" cy="517376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591499" y="2588961"/>
            <a:ext cx="771180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400"/>
              </a:lnSpc>
              <a:buFont typeface="Wingdings" panose="05000000000000000000" pitchFamily="2" charset="2"/>
              <a:buChar char="Ø"/>
            </a:pPr>
            <a:r>
              <a:rPr lang="zh-CN" altLang="en-US" sz="3600" b="1" dirty="0">
                <a:solidFill>
                  <a:srgbClr val="00206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关注</a:t>
            </a:r>
            <a:r>
              <a:rPr lang="en-US" altLang="zh-CN" sz="3600" b="1" dirty="0">
                <a:solidFill>
                  <a:srgbClr val="00206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“</a:t>
            </a:r>
            <a:r>
              <a:rPr lang="zh-CN" altLang="en-US" sz="3600" b="1" dirty="0">
                <a:solidFill>
                  <a:srgbClr val="00206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复现</a:t>
            </a:r>
            <a:r>
              <a:rPr lang="en-US" altLang="zh-CN" sz="3600" b="1" dirty="0">
                <a:solidFill>
                  <a:srgbClr val="00206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”</a:t>
            </a:r>
            <a:r>
              <a:rPr lang="zh-CN" altLang="en-US" sz="3600" b="1" dirty="0">
                <a:solidFill>
                  <a:srgbClr val="00206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和</a:t>
            </a:r>
            <a:r>
              <a:rPr lang="en-US" altLang="zh-CN" sz="3600" b="1" dirty="0">
                <a:solidFill>
                  <a:srgbClr val="00206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“</a:t>
            </a:r>
            <a:r>
              <a:rPr lang="zh-CN" altLang="en-US" sz="3600" b="1" dirty="0">
                <a:solidFill>
                  <a:srgbClr val="00206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同现</a:t>
            </a:r>
            <a:r>
              <a:rPr lang="en-US" altLang="zh-CN" sz="3600" b="1" dirty="0">
                <a:solidFill>
                  <a:srgbClr val="00206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”</a:t>
            </a:r>
            <a:r>
              <a:rPr lang="zh-CN" altLang="en-US" sz="3600" b="1" dirty="0" smtClean="0">
                <a:solidFill>
                  <a:srgbClr val="00206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提示</a:t>
            </a:r>
            <a:endParaRPr lang="en-US" altLang="zh-CN" sz="3600" b="1" dirty="0" smtClean="0">
              <a:solidFill>
                <a:srgbClr val="00206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>
              <a:lnSpc>
                <a:spcPts val="4400"/>
              </a:lnSpc>
              <a:buFont typeface="Wingdings" panose="05000000000000000000" pitchFamily="2" charset="2"/>
              <a:buChar char="Ø"/>
            </a:pPr>
            <a:r>
              <a:rPr lang="zh-CN" altLang="en-US" sz="3600" b="1" dirty="0" smtClean="0">
                <a:solidFill>
                  <a:srgbClr val="002060"/>
                </a:solidFill>
                <a:latin typeface="黑体" panose="02010609060101010101" pitchFamily="49" charset="-122"/>
                <a:ea typeface="微软雅黑 Light" panose="020B0502040204020203" pitchFamily="34" charset="-122"/>
              </a:rPr>
              <a:t>了解生活常识和文化背景</a:t>
            </a:r>
            <a:endParaRPr lang="en-US" altLang="zh-CN" sz="3600" b="1" dirty="0">
              <a:solidFill>
                <a:srgbClr val="002060"/>
              </a:solidFill>
              <a:latin typeface="黑体" panose="02010609060101010101" pitchFamily="49" charset="-122"/>
              <a:ea typeface="微软雅黑 Light" panose="020B0502040204020203" pitchFamily="34" charset="-122"/>
            </a:endParaRPr>
          </a:p>
          <a:p>
            <a:pPr>
              <a:lnSpc>
                <a:spcPts val="4400"/>
              </a:lnSpc>
              <a:buFont typeface="Wingdings" panose="05000000000000000000" pitchFamily="2" charset="2"/>
              <a:buChar char="Ø"/>
            </a:pPr>
            <a:r>
              <a:rPr lang="zh-CN" altLang="en-US" sz="3600" b="1" dirty="0" smtClean="0">
                <a:solidFill>
                  <a:srgbClr val="00206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结合语篇主旨选题</a:t>
            </a:r>
            <a:endParaRPr lang="zh-CN" altLang="en-US" sz="3600" b="1" dirty="0">
              <a:solidFill>
                <a:srgbClr val="00206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153359" y="1707614"/>
            <a:ext cx="6830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dirty="0">
                <a:solidFill>
                  <a:srgbClr val="00206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读</a:t>
            </a:r>
            <a:endParaRPr lang="zh-CN" altLang="en-US" sz="4000" b="1" dirty="0">
              <a:solidFill>
                <a:srgbClr val="00206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794872" y="1729648"/>
            <a:ext cx="6940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dirty="0">
                <a:solidFill>
                  <a:srgbClr val="00206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填</a:t>
            </a:r>
            <a:endParaRPr lang="zh-CN" altLang="en-US" sz="4000" b="1" dirty="0">
              <a:solidFill>
                <a:srgbClr val="00206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412515" y="1694761"/>
            <a:ext cx="6830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dirty="0">
                <a:solidFill>
                  <a:srgbClr val="00206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读</a:t>
            </a:r>
            <a:endParaRPr lang="zh-CN" altLang="en-US" sz="4000" b="1" dirty="0">
              <a:solidFill>
                <a:srgbClr val="00206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cxnSp>
        <p:nvCxnSpPr>
          <p:cNvPr id="30" name="直接箭头连接符 29"/>
          <p:cNvCxnSpPr>
            <a:stCxn id="18" idx="3"/>
          </p:cNvCxnSpPr>
          <p:nvPr/>
        </p:nvCxnSpPr>
        <p:spPr>
          <a:xfrm flipV="1">
            <a:off x="4836405" y="2039524"/>
            <a:ext cx="947450" cy="22033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接箭头连接符 37"/>
          <p:cNvCxnSpPr/>
          <p:nvPr/>
        </p:nvCxnSpPr>
        <p:spPr>
          <a:xfrm flipV="1">
            <a:off x="6487099" y="2026671"/>
            <a:ext cx="947450" cy="22033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1116075" y="4592867"/>
            <a:ext cx="304441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备考建议：</a:t>
            </a:r>
            <a:endParaRPr lang="zh-CN" altLang="en-US" sz="4000" b="1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40" name="椭圆 39"/>
          <p:cNvSpPr/>
          <p:nvPr/>
        </p:nvSpPr>
        <p:spPr>
          <a:xfrm>
            <a:off x="512349" y="4666875"/>
            <a:ext cx="537882" cy="517376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558448" y="4638100"/>
            <a:ext cx="8633552" cy="1671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200"/>
              </a:lnSpc>
            </a:pPr>
            <a:r>
              <a:rPr lang="en-US" altLang="zh-CN" sz="3200" b="1" dirty="0" smtClean="0">
                <a:solidFill>
                  <a:srgbClr val="00206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1. </a:t>
            </a:r>
            <a:r>
              <a:rPr lang="zh-CN" altLang="en-US" sz="3200" b="1" dirty="0" smtClean="0">
                <a:solidFill>
                  <a:srgbClr val="00206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熟悉</a:t>
            </a:r>
            <a:r>
              <a:rPr lang="en-US" altLang="zh-CN" sz="3200" b="1" dirty="0" smtClean="0">
                <a:solidFill>
                  <a:srgbClr val="00206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3500</a:t>
            </a:r>
            <a:r>
              <a:rPr lang="zh-CN" altLang="en-US" sz="3200" b="1" dirty="0" smtClean="0">
                <a:solidFill>
                  <a:srgbClr val="00206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个考纲词汇，适当分类归纳整理；</a:t>
            </a:r>
            <a:endParaRPr lang="en-US" altLang="zh-CN" sz="3200" b="1" dirty="0" smtClean="0">
              <a:solidFill>
                <a:srgbClr val="00206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>
              <a:lnSpc>
                <a:spcPts val="4200"/>
              </a:lnSpc>
            </a:pPr>
            <a:r>
              <a:rPr lang="en-US" altLang="zh-CN" sz="3200" b="1" dirty="0" smtClean="0">
                <a:solidFill>
                  <a:srgbClr val="00206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2. </a:t>
            </a:r>
            <a:r>
              <a:rPr lang="zh-CN" altLang="en-US" sz="3200" b="1" dirty="0" smtClean="0">
                <a:solidFill>
                  <a:srgbClr val="00206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掌握解题技巧，常练习；</a:t>
            </a:r>
            <a:endParaRPr lang="en-US" altLang="zh-CN" sz="3200" b="1" dirty="0" smtClean="0">
              <a:solidFill>
                <a:srgbClr val="00206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>
              <a:lnSpc>
                <a:spcPts val="4200"/>
              </a:lnSpc>
            </a:pPr>
            <a:r>
              <a:rPr lang="en-US" altLang="zh-CN" sz="3200" b="1" dirty="0" smtClean="0">
                <a:solidFill>
                  <a:srgbClr val="00206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3. </a:t>
            </a:r>
            <a:r>
              <a:rPr lang="zh-CN" altLang="en-US" sz="3200" b="1" dirty="0" smtClean="0">
                <a:solidFill>
                  <a:srgbClr val="00206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充分利用好完形填空的语篇。</a:t>
            </a:r>
            <a:endParaRPr lang="zh-CN" altLang="en-US" sz="3200" b="1" dirty="0">
              <a:solidFill>
                <a:srgbClr val="00206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椭圆 85"/>
          <p:cNvSpPr/>
          <p:nvPr/>
        </p:nvSpPr>
        <p:spPr>
          <a:xfrm rot="11047877" flipV="1">
            <a:off x="8308975" y="5719763"/>
            <a:ext cx="176213" cy="17621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88" name="椭圆 87"/>
          <p:cNvSpPr/>
          <p:nvPr/>
        </p:nvSpPr>
        <p:spPr>
          <a:xfrm rot="11047877">
            <a:off x="3890963" y="5235575"/>
            <a:ext cx="123825" cy="123825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89" name="椭圆 88"/>
          <p:cNvSpPr/>
          <p:nvPr/>
        </p:nvSpPr>
        <p:spPr>
          <a:xfrm rot="11047877">
            <a:off x="4294188" y="6721475"/>
            <a:ext cx="123825" cy="123825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90" name="椭圆 89"/>
          <p:cNvSpPr/>
          <p:nvPr/>
        </p:nvSpPr>
        <p:spPr>
          <a:xfrm rot="11047877">
            <a:off x="8826500" y="5873750"/>
            <a:ext cx="127000" cy="1270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91" name="椭圆 90"/>
          <p:cNvSpPr/>
          <p:nvPr/>
        </p:nvSpPr>
        <p:spPr>
          <a:xfrm rot="11047877">
            <a:off x="7078663" y="6456363"/>
            <a:ext cx="452437" cy="45243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92" name="椭圆 91"/>
          <p:cNvSpPr/>
          <p:nvPr/>
        </p:nvSpPr>
        <p:spPr>
          <a:xfrm rot="11047877" flipH="1">
            <a:off x="8724900" y="4476750"/>
            <a:ext cx="138113" cy="138113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93" name="椭圆 92"/>
          <p:cNvSpPr/>
          <p:nvPr/>
        </p:nvSpPr>
        <p:spPr>
          <a:xfrm rot="11047877" flipH="1">
            <a:off x="4899025" y="6496050"/>
            <a:ext cx="139700" cy="138113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94" name="椭圆 93"/>
          <p:cNvSpPr/>
          <p:nvPr/>
        </p:nvSpPr>
        <p:spPr>
          <a:xfrm rot="11047877" flipH="1">
            <a:off x="7996238" y="4240213"/>
            <a:ext cx="422275" cy="422275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95" name="椭圆 94"/>
          <p:cNvSpPr/>
          <p:nvPr/>
        </p:nvSpPr>
        <p:spPr>
          <a:xfrm>
            <a:off x="55563" y="3451225"/>
            <a:ext cx="519112" cy="519113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96" name="椭圆 95"/>
          <p:cNvSpPr/>
          <p:nvPr/>
        </p:nvSpPr>
        <p:spPr>
          <a:xfrm>
            <a:off x="6731000" y="6753225"/>
            <a:ext cx="271463" cy="271463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98" name="椭圆 97"/>
          <p:cNvSpPr/>
          <p:nvPr/>
        </p:nvSpPr>
        <p:spPr>
          <a:xfrm>
            <a:off x="10213975" y="3238500"/>
            <a:ext cx="501650" cy="500063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99" name="椭圆 98"/>
          <p:cNvSpPr/>
          <p:nvPr/>
        </p:nvSpPr>
        <p:spPr>
          <a:xfrm flipV="1">
            <a:off x="10110788" y="4351338"/>
            <a:ext cx="384175" cy="38417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0" name="椭圆 99"/>
          <p:cNvSpPr/>
          <p:nvPr/>
        </p:nvSpPr>
        <p:spPr>
          <a:xfrm flipV="1">
            <a:off x="4464050" y="5535613"/>
            <a:ext cx="384175" cy="38417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1" name="椭圆 100"/>
          <p:cNvSpPr/>
          <p:nvPr/>
        </p:nvSpPr>
        <p:spPr>
          <a:xfrm>
            <a:off x="1817688" y="6245225"/>
            <a:ext cx="471487" cy="471488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2" name="椭圆 101"/>
          <p:cNvSpPr/>
          <p:nvPr/>
        </p:nvSpPr>
        <p:spPr>
          <a:xfrm>
            <a:off x="11842750" y="3402013"/>
            <a:ext cx="271463" cy="271462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3" name="椭圆 102"/>
          <p:cNvSpPr/>
          <p:nvPr/>
        </p:nvSpPr>
        <p:spPr>
          <a:xfrm>
            <a:off x="11102975" y="4179888"/>
            <a:ext cx="269875" cy="271462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4" name="椭圆 103"/>
          <p:cNvSpPr/>
          <p:nvPr/>
        </p:nvSpPr>
        <p:spPr>
          <a:xfrm>
            <a:off x="9615488" y="6046788"/>
            <a:ext cx="271462" cy="271462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5" name="椭圆 104"/>
          <p:cNvSpPr/>
          <p:nvPr/>
        </p:nvSpPr>
        <p:spPr>
          <a:xfrm>
            <a:off x="2860675" y="6430963"/>
            <a:ext cx="549275" cy="549275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6" name="椭圆 105"/>
          <p:cNvSpPr/>
          <p:nvPr/>
        </p:nvSpPr>
        <p:spPr>
          <a:xfrm>
            <a:off x="7159625" y="5703888"/>
            <a:ext cx="549275" cy="549275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7" name="椭圆 106"/>
          <p:cNvSpPr/>
          <p:nvPr/>
        </p:nvSpPr>
        <p:spPr>
          <a:xfrm>
            <a:off x="9618663" y="2452688"/>
            <a:ext cx="282575" cy="28575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8" name="椭圆 107"/>
          <p:cNvSpPr/>
          <p:nvPr/>
        </p:nvSpPr>
        <p:spPr>
          <a:xfrm>
            <a:off x="169863" y="4748213"/>
            <a:ext cx="550862" cy="549275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9" name="椭圆 108"/>
          <p:cNvSpPr/>
          <p:nvPr/>
        </p:nvSpPr>
        <p:spPr>
          <a:xfrm flipH="1">
            <a:off x="1428750" y="5278438"/>
            <a:ext cx="368300" cy="3683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10" name="椭圆 109"/>
          <p:cNvSpPr/>
          <p:nvPr/>
        </p:nvSpPr>
        <p:spPr>
          <a:xfrm>
            <a:off x="3117850" y="5554663"/>
            <a:ext cx="608013" cy="60801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11" name="椭圆 110"/>
          <p:cNvSpPr/>
          <p:nvPr/>
        </p:nvSpPr>
        <p:spPr>
          <a:xfrm>
            <a:off x="6462713" y="6118225"/>
            <a:ext cx="344487" cy="34607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12" name="椭圆 111"/>
          <p:cNvSpPr/>
          <p:nvPr/>
        </p:nvSpPr>
        <p:spPr>
          <a:xfrm>
            <a:off x="8501063" y="5019675"/>
            <a:ext cx="247650" cy="24765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13" name="椭圆 112"/>
          <p:cNvSpPr/>
          <p:nvPr/>
        </p:nvSpPr>
        <p:spPr>
          <a:xfrm>
            <a:off x="8526463" y="6335713"/>
            <a:ext cx="1100137" cy="110013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15" name="椭圆 114"/>
          <p:cNvSpPr/>
          <p:nvPr/>
        </p:nvSpPr>
        <p:spPr>
          <a:xfrm>
            <a:off x="5118100" y="6583363"/>
            <a:ext cx="728663" cy="728662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17" name="椭圆 116"/>
          <p:cNvSpPr/>
          <p:nvPr/>
        </p:nvSpPr>
        <p:spPr>
          <a:xfrm flipH="1">
            <a:off x="3421063" y="4489450"/>
            <a:ext cx="309562" cy="31115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18" name="椭圆 117"/>
          <p:cNvSpPr/>
          <p:nvPr/>
        </p:nvSpPr>
        <p:spPr>
          <a:xfrm>
            <a:off x="9518650" y="5357813"/>
            <a:ext cx="350838" cy="352425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19" name="椭圆 118"/>
          <p:cNvSpPr/>
          <p:nvPr/>
        </p:nvSpPr>
        <p:spPr>
          <a:xfrm>
            <a:off x="7937500" y="6753225"/>
            <a:ext cx="361950" cy="360363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20" name="椭圆 119"/>
          <p:cNvSpPr/>
          <p:nvPr/>
        </p:nvSpPr>
        <p:spPr>
          <a:xfrm>
            <a:off x="10304463" y="5583238"/>
            <a:ext cx="522287" cy="522287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21" name="椭圆 120"/>
          <p:cNvSpPr/>
          <p:nvPr/>
        </p:nvSpPr>
        <p:spPr>
          <a:xfrm flipH="1">
            <a:off x="5786438" y="6280150"/>
            <a:ext cx="315912" cy="315913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22" name="椭圆 121"/>
          <p:cNvSpPr/>
          <p:nvPr/>
        </p:nvSpPr>
        <p:spPr>
          <a:xfrm flipH="1">
            <a:off x="787400" y="4184650"/>
            <a:ext cx="415925" cy="417513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23" name="椭圆 122"/>
          <p:cNvSpPr/>
          <p:nvPr/>
        </p:nvSpPr>
        <p:spPr>
          <a:xfrm rot="11047877">
            <a:off x="4237038" y="6276975"/>
            <a:ext cx="123825" cy="123825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26" name="椭圆 125"/>
          <p:cNvSpPr/>
          <p:nvPr/>
        </p:nvSpPr>
        <p:spPr>
          <a:xfrm>
            <a:off x="4870450" y="5681663"/>
            <a:ext cx="669925" cy="66992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27" name="椭圆 126"/>
          <p:cNvSpPr/>
          <p:nvPr/>
        </p:nvSpPr>
        <p:spPr>
          <a:xfrm>
            <a:off x="7967663" y="6008688"/>
            <a:ext cx="439737" cy="439737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28" name="椭圆 127"/>
          <p:cNvSpPr/>
          <p:nvPr/>
        </p:nvSpPr>
        <p:spPr>
          <a:xfrm>
            <a:off x="6088063" y="6635750"/>
            <a:ext cx="549275" cy="549275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29" name="椭圆 128"/>
          <p:cNvSpPr/>
          <p:nvPr/>
        </p:nvSpPr>
        <p:spPr>
          <a:xfrm>
            <a:off x="11652250" y="4589463"/>
            <a:ext cx="728663" cy="73025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30" name="椭圆 129"/>
          <p:cNvSpPr/>
          <p:nvPr/>
        </p:nvSpPr>
        <p:spPr>
          <a:xfrm>
            <a:off x="10537825" y="6399213"/>
            <a:ext cx="412750" cy="41275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31" name="椭圆 130"/>
          <p:cNvSpPr/>
          <p:nvPr/>
        </p:nvSpPr>
        <p:spPr>
          <a:xfrm>
            <a:off x="465138" y="5934075"/>
            <a:ext cx="730250" cy="728663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33" name="椭圆 132"/>
          <p:cNvSpPr/>
          <p:nvPr/>
        </p:nvSpPr>
        <p:spPr>
          <a:xfrm>
            <a:off x="4124325" y="5864225"/>
            <a:ext cx="282575" cy="284163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34" name="椭圆 133"/>
          <p:cNvSpPr/>
          <p:nvPr/>
        </p:nvSpPr>
        <p:spPr>
          <a:xfrm rot="11047877" flipH="1">
            <a:off x="7205663" y="5405438"/>
            <a:ext cx="138112" cy="138112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35" name="椭圆 134"/>
          <p:cNvSpPr/>
          <p:nvPr/>
        </p:nvSpPr>
        <p:spPr>
          <a:xfrm>
            <a:off x="3779838" y="6300788"/>
            <a:ext cx="990600" cy="99060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36" name="椭圆 135"/>
          <p:cNvSpPr/>
          <p:nvPr/>
        </p:nvSpPr>
        <p:spPr>
          <a:xfrm>
            <a:off x="1812925" y="3538538"/>
            <a:ext cx="490538" cy="490537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11" name="椭圆 210"/>
          <p:cNvSpPr/>
          <p:nvPr/>
        </p:nvSpPr>
        <p:spPr>
          <a:xfrm flipH="1">
            <a:off x="11687175" y="2138363"/>
            <a:ext cx="444500" cy="4445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12" name="椭圆 211"/>
          <p:cNvSpPr/>
          <p:nvPr/>
        </p:nvSpPr>
        <p:spPr>
          <a:xfrm>
            <a:off x="-434975" y="2360613"/>
            <a:ext cx="627063" cy="62865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13" name="椭圆 212"/>
          <p:cNvSpPr/>
          <p:nvPr/>
        </p:nvSpPr>
        <p:spPr>
          <a:xfrm flipH="1">
            <a:off x="2444750" y="2798763"/>
            <a:ext cx="266700" cy="268287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14" name="椭圆 213"/>
          <p:cNvSpPr/>
          <p:nvPr/>
        </p:nvSpPr>
        <p:spPr>
          <a:xfrm rot="11047877" flipV="1">
            <a:off x="9999663" y="1350963"/>
            <a:ext cx="149225" cy="14922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15" name="椭圆 214"/>
          <p:cNvSpPr/>
          <p:nvPr/>
        </p:nvSpPr>
        <p:spPr>
          <a:xfrm flipH="1">
            <a:off x="2636838" y="4654550"/>
            <a:ext cx="601662" cy="600075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16" name="椭圆 215"/>
          <p:cNvSpPr/>
          <p:nvPr/>
        </p:nvSpPr>
        <p:spPr>
          <a:xfrm>
            <a:off x="2490788" y="5783263"/>
            <a:ext cx="382587" cy="38258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17" name="椭圆 216"/>
          <p:cNvSpPr/>
          <p:nvPr/>
        </p:nvSpPr>
        <p:spPr>
          <a:xfrm>
            <a:off x="7702550" y="4910138"/>
            <a:ext cx="638175" cy="638175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18" name="椭圆 217"/>
          <p:cNvSpPr/>
          <p:nvPr/>
        </p:nvSpPr>
        <p:spPr>
          <a:xfrm>
            <a:off x="9159875" y="4476750"/>
            <a:ext cx="541338" cy="542925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19" name="椭圆 218"/>
          <p:cNvSpPr/>
          <p:nvPr/>
        </p:nvSpPr>
        <p:spPr>
          <a:xfrm>
            <a:off x="11637963" y="3808413"/>
            <a:ext cx="541337" cy="542925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20" name="椭圆 219"/>
          <p:cNvSpPr/>
          <p:nvPr/>
        </p:nvSpPr>
        <p:spPr>
          <a:xfrm flipV="1">
            <a:off x="9682163" y="3733800"/>
            <a:ext cx="274637" cy="27622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21" name="椭圆 220"/>
          <p:cNvSpPr/>
          <p:nvPr/>
        </p:nvSpPr>
        <p:spPr>
          <a:xfrm>
            <a:off x="6561138" y="5537200"/>
            <a:ext cx="409575" cy="409575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97" name="椭圆 196"/>
          <p:cNvSpPr/>
          <p:nvPr/>
        </p:nvSpPr>
        <p:spPr>
          <a:xfrm>
            <a:off x="11261725" y="5419725"/>
            <a:ext cx="271463" cy="271463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98" name="椭圆 197"/>
          <p:cNvSpPr/>
          <p:nvPr/>
        </p:nvSpPr>
        <p:spPr>
          <a:xfrm flipV="1">
            <a:off x="11339513" y="6289675"/>
            <a:ext cx="276225" cy="2746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cxnSp>
        <p:nvCxnSpPr>
          <p:cNvPr id="225" name="直接连接符 224"/>
          <p:cNvCxnSpPr/>
          <p:nvPr/>
        </p:nvCxnSpPr>
        <p:spPr bwMode="auto">
          <a:xfrm>
            <a:off x="3784600" y="2400300"/>
            <a:ext cx="4638675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738" name="文本框 226"/>
          <p:cNvSpPr txBox="1">
            <a:spLocks noChangeArrowheads="1"/>
          </p:cNvSpPr>
          <p:nvPr/>
        </p:nvSpPr>
        <p:spPr bwMode="auto">
          <a:xfrm>
            <a:off x="3520875" y="2241468"/>
            <a:ext cx="5288627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zh-CN" sz="8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Thank you!</a:t>
            </a:r>
            <a:endParaRPr lang="zh-CN" altLang="en-US" sz="8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29" name="直接连接符 228"/>
          <p:cNvCxnSpPr/>
          <p:nvPr/>
        </p:nvCxnSpPr>
        <p:spPr bwMode="auto">
          <a:xfrm>
            <a:off x="3784600" y="2435225"/>
            <a:ext cx="2689225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直接连接符 231"/>
          <p:cNvCxnSpPr/>
          <p:nvPr/>
        </p:nvCxnSpPr>
        <p:spPr bwMode="auto">
          <a:xfrm>
            <a:off x="3784600" y="3421063"/>
            <a:ext cx="4638675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3" name="直接连接符 232"/>
          <p:cNvCxnSpPr/>
          <p:nvPr/>
        </p:nvCxnSpPr>
        <p:spPr bwMode="auto">
          <a:xfrm>
            <a:off x="6965950" y="3484563"/>
            <a:ext cx="1457325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1" name="椭圆 200"/>
          <p:cNvSpPr/>
          <p:nvPr/>
        </p:nvSpPr>
        <p:spPr>
          <a:xfrm>
            <a:off x="10918096" y="1655166"/>
            <a:ext cx="477838" cy="477837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22" name="椭圆 221"/>
          <p:cNvSpPr/>
          <p:nvPr/>
        </p:nvSpPr>
        <p:spPr>
          <a:xfrm>
            <a:off x="3444875" y="3463925"/>
            <a:ext cx="676275" cy="677863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70" name="矩形 69"/>
          <p:cNvSpPr>
            <a:spLocks noChangeArrowheads="1" noChangeShapeType="1" noTextEdit="1"/>
          </p:cNvSpPr>
          <p:nvPr/>
        </p:nvSpPr>
        <p:spPr bwMode="auto">
          <a:xfrm>
            <a:off x="346635" y="161365"/>
            <a:ext cx="11508291" cy="1686841"/>
          </a:xfrm>
          <a:prstGeom prst="rect">
            <a:avLst/>
          </a:prstGeom>
          <a:ln>
            <a:noFill/>
          </a:ln>
        </p:spPr>
        <p:txBody>
          <a:bodyPr wrap="none" fromWordArt="1">
            <a:prstTxWarp prst="textCanDown">
              <a:avLst>
                <a:gd name="adj" fmla="val 33333"/>
              </a:avLst>
            </a:prstTxWarp>
          </a:bodyPr>
          <a:lstStyle/>
          <a:p>
            <a:pPr algn="ctr"/>
            <a:r>
              <a:rPr lang="en-US" altLang="zh-CN" sz="4000" b="1" kern="1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Wish you success!</a:t>
            </a:r>
            <a:endParaRPr lang="zh-CN" altLang="en-US" sz="4000" kern="10" dirty="0">
              <a:ln w="9525" cap="sq">
                <a:solidFill>
                  <a:srgbClr val="0000FF"/>
                </a:solidFill>
                <a:round/>
              </a:ln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2" presetClass="entr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42" presetClass="entr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42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42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42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42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42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42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0" presetID="42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42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0" presetID="42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42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0" presetID="42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5" presetID="42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0" presetID="42" presetClass="entr" presetSubtype="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5" presetID="42" presetClass="entr" presetSubtype="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0" presetID="42" presetClass="entr" presetSubtype="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5" presetID="42" presetClass="entr" presetSubtype="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0" presetID="42" presetClass="entr" presetSubtype="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5" presetID="42" presetClass="entr" presetSubtype="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0" presetID="42" presetClass="entr" presetSubtype="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5" presetID="42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8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0" presetID="42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3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5" presetID="42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8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0" presetID="42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3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5" presetID="42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7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8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0" presetID="42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3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5" presetID="42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7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8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0" presetID="42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2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3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5" presetID="42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7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8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0" presetID="42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2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3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5" presetID="42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7" dur="5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8" dur="500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500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0" presetID="42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2"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3" dur="500" fill="hold"/>
                                        <p:tgtEl>
                                          <p:spTgt spid="2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500" fill="hold"/>
                                        <p:tgtEl>
                                          <p:spTgt spid="2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5" presetID="42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7" dur="5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8" dur="50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50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0" presetID="42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2"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3" dur="5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5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5" presetID="42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7" dur="5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8" dur="500" fill="hold"/>
                                        <p:tgtEl>
                                          <p:spTgt spid="2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500" fill="hold"/>
                                        <p:tgtEl>
                                          <p:spTgt spid="2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0" presetID="42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2" dur="5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3" dur="500" fill="hold"/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500" fill="hold"/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5" presetID="42" presetClass="entr" presetSubtype="0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7" dur="5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8" dur="500" fill="hold"/>
                                        <p:tgtEl>
                                          <p:spTgt spid="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9" dur="500" fill="hold"/>
                                        <p:tgtEl>
                                          <p:spTgt spid="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0" presetID="42" presetClass="entr" presetSubtype="0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2" dur="5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3" dur="500" fill="hold"/>
                                        <p:tgtEl>
                                          <p:spTgt spid="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4" dur="500" fill="hold"/>
                                        <p:tgtEl>
                                          <p:spTgt spid="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5" presetID="42" presetClass="entr" presetSubtype="0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7" dur="5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8" dur="500" fill="hold"/>
                                        <p:tgtEl>
                                          <p:spTgt spid="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9" dur="500" fill="hold"/>
                                        <p:tgtEl>
                                          <p:spTgt spid="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0" presetID="42" presetClass="entr" presetSubtype="0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2" dur="5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3" dur="500" fill="hold"/>
                                        <p:tgtEl>
                                          <p:spTgt spid="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4" dur="500" fill="hold"/>
                                        <p:tgtEl>
                                          <p:spTgt spid="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5" presetID="42" presetClass="entr" presetSubtype="0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7" dur="5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8" dur="500" fill="hold"/>
                                        <p:tgtEl>
                                          <p:spTgt spid="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9" dur="500" fill="hold"/>
                                        <p:tgtEl>
                                          <p:spTgt spid="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0" presetID="42" presetClass="entr" presetSubtype="0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2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3" dur="5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4" dur="5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5" presetID="42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7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8" dur="500" fill="hold"/>
                                        <p:tgtEl>
                                          <p:spTgt spid="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9" dur="500" fill="hold"/>
                                        <p:tgtEl>
                                          <p:spTgt spid="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0" presetID="42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2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3" dur="5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4" dur="5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5" presetID="42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7" dur="5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8" dur="500" fill="hold"/>
                                        <p:tgtEl>
                                          <p:spTgt spid="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9" dur="500" fill="hold"/>
                                        <p:tgtEl>
                                          <p:spTgt spid="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0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01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98" grpId="0" animBg="1"/>
      <p:bldP spid="99" grpId="0" animBg="1"/>
      <p:bldP spid="100" grpId="0" animBg="1"/>
      <p:bldP spid="101" grpId="0" animBg="1"/>
      <p:bldP spid="102" grpId="0" animBg="1"/>
      <p:bldP spid="103" grpId="0" animBg="1"/>
      <p:bldP spid="104" grpId="0" animBg="1"/>
      <p:bldP spid="105" grpId="0" animBg="1"/>
      <p:bldP spid="106" grpId="0" animBg="1"/>
      <p:bldP spid="107" grpId="0" animBg="1"/>
      <p:bldP spid="108" grpId="0" animBg="1"/>
      <p:bldP spid="109" grpId="0" animBg="1"/>
      <p:bldP spid="110" grpId="0" animBg="1"/>
      <p:bldP spid="111" grpId="0" animBg="1"/>
      <p:bldP spid="112" grpId="0" animBg="1"/>
      <p:bldP spid="113" grpId="0" animBg="1"/>
      <p:bldP spid="115" grpId="0" animBg="1"/>
      <p:bldP spid="117" grpId="0" animBg="1"/>
      <p:bldP spid="118" grpId="0" animBg="1"/>
      <p:bldP spid="119" grpId="0" animBg="1"/>
      <p:bldP spid="120" grpId="0" animBg="1"/>
      <p:bldP spid="121" grpId="0" animBg="1"/>
      <p:bldP spid="122" grpId="0" animBg="1"/>
      <p:bldP spid="123" grpId="0" animBg="1"/>
      <p:bldP spid="126" grpId="0" animBg="1"/>
      <p:bldP spid="127" grpId="0" animBg="1"/>
      <p:bldP spid="128" grpId="0" animBg="1"/>
      <p:bldP spid="129" grpId="0" animBg="1"/>
      <p:bldP spid="130" grpId="0" animBg="1"/>
      <p:bldP spid="131" grpId="0" animBg="1"/>
      <p:bldP spid="133" grpId="0" animBg="1"/>
      <p:bldP spid="134" grpId="0" animBg="1"/>
      <p:bldP spid="135" grpId="0" animBg="1"/>
      <p:bldP spid="136" grpId="0" animBg="1"/>
      <p:bldP spid="211" grpId="0" animBg="1"/>
      <p:bldP spid="212" grpId="0" animBg="1"/>
      <p:bldP spid="213" grpId="0" animBg="1"/>
      <p:bldP spid="214" grpId="0" animBg="1"/>
      <p:bldP spid="215" grpId="0" animBg="1"/>
      <p:bldP spid="216" grpId="0" animBg="1"/>
      <p:bldP spid="217" grpId="0" animBg="1"/>
      <p:bldP spid="218" grpId="0" animBg="1"/>
      <p:bldP spid="219" grpId="0" animBg="1"/>
      <p:bldP spid="220" grpId="0" animBg="1"/>
      <p:bldP spid="221" grpId="0" animBg="1"/>
      <p:bldP spid="197" grpId="0" animBg="1"/>
      <p:bldP spid="198" grpId="0" animBg="1"/>
      <p:bldP spid="201" grpId="0" animBg="1"/>
      <p:bldP spid="222" grpId="0" animBg="1"/>
      <p:bldP spid="7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矩形 63"/>
          <p:cNvSpPr/>
          <p:nvPr/>
        </p:nvSpPr>
        <p:spPr bwMode="auto">
          <a:xfrm>
            <a:off x="6921500" y="4629150"/>
            <a:ext cx="4538663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1400" dirty="0">
              <a:solidFill>
                <a:schemeClr val="tx1">
                  <a:lumMod val="50000"/>
                  <a:lumOff val="50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37" name="矩形 36"/>
          <p:cNvSpPr/>
          <p:nvPr/>
        </p:nvSpPr>
        <p:spPr>
          <a:xfrm>
            <a:off x="88464" y="6571661"/>
            <a:ext cx="77513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www.1ppt.com/moban/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www.1ppt.com/hangye/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www.1ppt.com/jieri/ 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素材下载：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www.1ppt.com/sucai/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www.1ppt.com/beijing/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图表下载：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www.1ppt.com/tubiao/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优秀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www.1ppt.com/powerpoint/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Word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www.1ppt.com/word/              Excel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www.1ppt.com/excel/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资料下载：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www.1ppt.com/ziliao/      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课件下载：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www.1ppt.com/kejian/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范文下载：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www.1ppt.com/fanwen/        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试卷下载：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www.1ppt.com/shiti/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教案下载：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www.1ppt.com/jiaoan/  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www.1ppt.com/ziti/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</a:t>
            </a:r>
            <a:endParaRPr lang="zh-CN" altLang="en-US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5759" y="242371"/>
            <a:ext cx="47703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solidFill>
                  <a:srgbClr val="00206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近三年完形填空语篇分析</a:t>
            </a:r>
            <a:endParaRPr lang="zh-CN" altLang="en-US" sz="3200" b="1" dirty="0">
              <a:solidFill>
                <a:srgbClr val="00206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graphicFrame>
        <p:nvGraphicFramePr>
          <p:cNvPr id="7" name="表格 6"/>
          <p:cNvGraphicFramePr>
            <a:graphicFrameLocks noGrp="1"/>
          </p:cNvGraphicFramePr>
          <p:nvPr/>
        </p:nvGraphicFramePr>
        <p:xfrm>
          <a:off x="638979" y="1039155"/>
          <a:ext cx="10818563" cy="484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1245"/>
                <a:gridCol w="1044162"/>
                <a:gridCol w="1244906"/>
                <a:gridCol w="4799866"/>
                <a:gridCol w="254838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b="1" dirty="0" smtClean="0"/>
                        <a:t>年份</a:t>
                      </a:r>
                      <a:endParaRPr lang="zh-CN" alt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b="1" dirty="0" smtClean="0"/>
                        <a:t>词数</a:t>
                      </a:r>
                      <a:endParaRPr lang="zh-CN" alt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b="1" dirty="0" smtClean="0"/>
                        <a:t>体裁</a:t>
                      </a:r>
                      <a:endParaRPr lang="zh-CN" alt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b="1" dirty="0" smtClean="0"/>
                        <a:t>故事内容</a:t>
                      </a:r>
                      <a:endParaRPr lang="zh-CN" alt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b="1" dirty="0" smtClean="0"/>
                        <a:t>主题</a:t>
                      </a:r>
                      <a:endParaRPr lang="zh-CN" altLang="en-US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200" b="1" dirty="0" smtClean="0"/>
                        <a:t>2020.1</a:t>
                      </a:r>
                      <a:endParaRPr lang="zh-CN" altLang="en-US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200" b="1" dirty="0" smtClean="0"/>
                        <a:t>274</a:t>
                      </a:r>
                      <a:endParaRPr lang="zh-CN" altLang="en-US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200" b="1" dirty="0" smtClean="0"/>
                        <a:t>记叙文</a:t>
                      </a:r>
                      <a:endParaRPr lang="zh-CN" altLang="en-US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2200" b="1" dirty="0" smtClean="0"/>
                        <a:t>作者是天生的盲人，小时候乱跑撞到了树，不但没有哭，反而爬起来继续跑，此后再也没有撞上这棵树。</a:t>
                      </a:r>
                      <a:endParaRPr lang="zh-CN" altLang="en-US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2200" b="1" dirty="0" smtClean="0"/>
                        <a:t>不怕挫折，勇往直起，坚韧不拔</a:t>
                      </a:r>
                      <a:endParaRPr lang="zh-CN" altLang="en-US" sz="2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200" b="1" dirty="0" smtClean="0"/>
                        <a:t>2019.6</a:t>
                      </a:r>
                      <a:endParaRPr lang="zh-CN" altLang="en-US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200" b="1" dirty="0" smtClean="0"/>
                        <a:t>267</a:t>
                      </a:r>
                      <a:endParaRPr lang="zh-CN" altLang="en-US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200" b="1" dirty="0" smtClean="0"/>
                        <a:t>记叙文</a:t>
                      </a:r>
                      <a:endParaRPr lang="zh-CN" altLang="en-US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zh-CN" sz="2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法国人巴蒂特斯为了提高人们对食物浪费现象的认识，历时三个月，从巴黎骑行到波兰首都华沙，一路上只吃被丢弃的食物。</a:t>
                      </a:r>
                      <a:endParaRPr lang="zh-CN" altLang="en-US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2200" b="1" dirty="0" smtClean="0"/>
                        <a:t>唤起人们节约食物的意识</a:t>
                      </a:r>
                      <a:endParaRPr lang="zh-CN" altLang="en-US" sz="2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200" b="1" dirty="0" smtClean="0"/>
                        <a:t>2018.11</a:t>
                      </a:r>
                      <a:endParaRPr lang="zh-CN" altLang="en-US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200" b="1" dirty="0" smtClean="0"/>
                        <a:t>262</a:t>
                      </a:r>
                      <a:endParaRPr lang="zh-CN" altLang="en-US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200" b="1" dirty="0" smtClean="0"/>
                        <a:t>记叙文</a:t>
                      </a:r>
                      <a:endParaRPr lang="zh-CN" altLang="en-US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2200" b="1" dirty="0" smtClean="0"/>
                        <a:t>课堂上学生手指被卡在试管里，学生被送到秘书那里去救治，课堂上大家开始分享各自被卡的经历。</a:t>
                      </a:r>
                      <a:endParaRPr lang="zh-CN" altLang="en-US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2200" b="1" dirty="0" smtClean="0"/>
                        <a:t>用同理心对待他人（学生）</a:t>
                      </a:r>
                      <a:endParaRPr lang="zh-CN" altLang="en-US" sz="2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200" b="1" dirty="0" smtClean="0">
                          <a:solidFill>
                            <a:schemeClr val="tx1"/>
                          </a:solidFill>
                        </a:rPr>
                        <a:t>2018.6</a:t>
                      </a:r>
                      <a:endParaRPr lang="zh-CN" alt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200" b="1" dirty="0" smtClean="0">
                          <a:solidFill>
                            <a:schemeClr val="tx1"/>
                          </a:solidFill>
                        </a:rPr>
                        <a:t>255</a:t>
                      </a:r>
                      <a:endParaRPr lang="zh-CN" alt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200" b="1" dirty="0" smtClean="0"/>
                        <a:t>记叙文</a:t>
                      </a:r>
                      <a:endParaRPr lang="zh-CN" altLang="en-US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2200" b="1" dirty="0" smtClean="0"/>
                        <a:t>作者中学时期时间紧迫但做事效率高，大学时期时间宽裕反而效率低。</a:t>
                      </a:r>
                      <a:endParaRPr lang="zh-CN" altLang="en-US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2200" b="1" dirty="0" smtClean="0"/>
                        <a:t>充分利用时间</a:t>
                      </a:r>
                      <a:endParaRPr lang="zh-CN" altLang="en-US" sz="22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矩形 63"/>
          <p:cNvSpPr/>
          <p:nvPr/>
        </p:nvSpPr>
        <p:spPr bwMode="auto">
          <a:xfrm>
            <a:off x="6965568" y="4640167"/>
            <a:ext cx="4538663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1400" dirty="0">
              <a:solidFill>
                <a:schemeClr val="tx1">
                  <a:lumMod val="50000"/>
                  <a:lumOff val="50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37" name="矩形 36"/>
          <p:cNvSpPr/>
          <p:nvPr/>
        </p:nvSpPr>
        <p:spPr>
          <a:xfrm>
            <a:off x="88464" y="6571661"/>
            <a:ext cx="77513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www.1ppt.com/moban/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www.1ppt.com/hangye/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www.1ppt.com/jieri/ 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素材下载：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www.1ppt.com/sucai/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www.1ppt.com/beijing/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图表下载：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www.1ppt.com/tubiao/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优秀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www.1ppt.com/powerpoint/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Word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www.1ppt.com/word/              Excel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www.1ppt.com/excel/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资料下载：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www.1ppt.com/ziliao/      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课件下载：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www.1ppt.com/kejian/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范文下载：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www.1ppt.com/fanwen/        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试卷下载：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www.1ppt.com/shiti/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教案下载：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www.1ppt.com/jiaoan/  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www.1ppt.com/ziti/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</a:t>
            </a:r>
            <a:endParaRPr lang="zh-CN" altLang="en-US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74552" y="505609"/>
            <a:ext cx="304441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解题原则：</a:t>
            </a:r>
            <a:endParaRPr lang="zh-CN" altLang="en-US" sz="4000" b="1" dirty="0" smtClean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65008" y="1999627"/>
            <a:ext cx="25603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语篇特点：</a:t>
            </a:r>
            <a:endParaRPr lang="zh-CN" altLang="en-US" sz="3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390732" y="2637566"/>
            <a:ext cx="75269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solidFill>
                  <a:srgbClr val="0070C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夹叙夹议的记叙文，在叙述中融入议论和抒情，通过叙事揭示人生哲理。</a:t>
            </a:r>
            <a:endParaRPr lang="zh-CN" altLang="en-US" sz="3200" b="1" dirty="0">
              <a:solidFill>
                <a:srgbClr val="0070C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389694" y="527385"/>
            <a:ext cx="55617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先完意，后完形</a:t>
            </a:r>
            <a:endParaRPr lang="zh-CN" altLang="en-US" sz="4000" b="1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0" name="椭圆 9"/>
          <p:cNvSpPr/>
          <p:nvPr/>
        </p:nvSpPr>
        <p:spPr>
          <a:xfrm>
            <a:off x="247944" y="590634"/>
            <a:ext cx="537882" cy="517376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096222" y="3969810"/>
            <a:ext cx="25603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选项特点：</a:t>
            </a:r>
            <a:endParaRPr lang="zh-CN" altLang="en-US" sz="3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503361" y="4010139"/>
            <a:ext cx="44177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 smtClean="0">
                <a:solidFill>
                  <a:srgbClr val="00206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实词为主，虚词为辅</a:t>
            </a:r>
            <a:endParaRPr lang="zh-CN" altLang="en-US" sz="3600" b="1" dirty="0">
              <a:solidFill>
                <a:srgbClr val="00206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3481448" y="4676529"/>
            <a:ext cx="554029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b="1" dirty="0" smtClean="0">
                <a:solidFill>
                  <a:srgbClr val="0070C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淡化语法知识，重在文意干扰</a:t>
            </a:r>
            <a:endParaRPr lang="zh-CN" altLang="en-US" sz="3200" b="1" dirty="0">
              <a:solidFill>
                <a:srgbClr val="0070C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440373" y="1982886"/>
            <a:ext cx="44853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 smtClean="0">
                <a:solidFill>
                  <a:srgbClr val="00206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以小见大的写作手法</a:t>
            </a:r>
            <a:endParaRPr lang="zh-CN" altLang="en-US" sz="3600" b="1" dirty="0">
              <a:solidFill>
                <a:srgbClr val="00206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矩形 63"/>
          <p:cNvSpPr/>
          <p:nvPr/>
        </p:nvSpPr>
        <p:spPr bwMode="auto">
          <a:xfrm>
            <a:off x="6921500" y="4629150"/>
            <a:ext cx="4538663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1400" dirty="0">
              <a:solidFill>
                <a:schemeClr val="tx1">
                  <a:lumMod val="50000"/>
                  <a:lumOff val="50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37" name="矩形 36"/>
          <p:cNvSpPr/>
          <p:nvPr/>
        </p:nvSpPr>
        <p:spPr>
          <a:xfrm>
            <a:off x="88464" y="6571661"/>
            <a:ext cx="77513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www.1ppt.com/moban/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www.1ppt.com/hangye/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www.1ppt.com/jieri/ 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素材下载：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www.1ppt.com/sucai/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www.1ppt.com/beijing/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图表下载：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www.1ppt.com/tubiao/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优秀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www.1ppt.com/powerpoint/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Word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www.1ppt.com/word/              Excel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www.1ppt.com/excel/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资料下载：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www.1ppt.com/ziliao/      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课件下载：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www.1ppt.com/kejian/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范文下载：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www.1ppt.com/fanwen/        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试卷下载：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www.1ppt.com/shiti/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教案下载：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www.1ppt.com/jiaoan/  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www.1ppt.com/ziti/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</a:t>
            </a:r>
            <a:endParaRPr lang="zh-CN" altLang="en-US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48170" y="739296"/>
            <a:ext cx="47703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solidFill>
                  <a:srgbClr val="00206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近三年完形填空考点分析</a:t>
            </a:r>
            <a:endParaRPr lang="zh-CN" altLang="en-US" sz="3200" b="1" dirty="0">
              <a:solidFill>
                <a:srgbClr val="00206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graphicFrame>
        <p:nvGraphicFramePr>
          <p:cNvPr id="7" name="表格 6"/>
          <p:cNvGraphicFramePr>
            <a:graphicFrameLocks noGrp="1"/>
          </p:cNvGraphicFramePr>
          <p:nvPr/>
        </p:nvGraphicFramePr>
        <p:xfrm>
          <a:off x="882125" y="1645916"/>
          <a:ext cx="10703861" cy="34424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8195"/>
                <a:gridCol w="1828800"/>
                <a:gridCol w="1080374"/>
                <a:gridCol w="1529123"/>
                <a:gridCol w="1529123"/>
                <a:gridCol w="1616721"/>
                <a:gridCol w="1441525"/>
              </a:tblGrid>
              <a:tr h="629265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800" dirty="0" smtClean="0"/>
                        <a:t>年份</a:t>
                      </a:r>
                      <a:endParaRPr lang="zh-CN" altLang="en-US" sz="2800" b="1" dirty="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800" dirty="0" smtClean="0"/>
                        <a:t>动词（组）</a:t>
                      </a:r>
                      <a:endParaRPr lang="zh-CN" altLang="en-US" sz="2800" b="1" dirty="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800" dirty="0" smtClean="0"/>
                        <a:t>名词</a:t>
                      </a:r>
                      <a:endParaRPr lang="zh-CN" altLang="en-US" sz="2800" b="1" dirty="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800" dirty="0" smtClean="0"/>
                        <a:t>形容词</a:t>
                      </a:r>
                      <a:endParaRPr lang="zh-CN" altLang="en-US" sz="2800" b="1" dirty="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800" dirty="0" smtClean="0"/>
                        <a:t>副词</a:t>
                      </a:r>
                      <a:endParaRPr lang="zh-CN" altLang="en-US" sz="2800" b="1" dirty="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800" dirty="0" smtClean="0"/>
                        <a:t>介词词组</a:t>
                      </a:r>
                      <a:endParaRPr lang="zh-CN" altLang="en-US" sz="2800" b="1" dirty="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800" dirty="0" smtClean="0"/>
                        <a:t>非谓语</a:t>
                      </a:r>
                      <a:endParaRPr lang="zh-CN" altLang="en-US" sz="2800" b="1" dirty="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/>
                </a:tc>
              </a:tr>
              <a:tr h="703296">
                <a:tc>
                  <a:txBody>
                    <a:bodyPr/>
                    <a:lstStyle/>
                    <a:p>
                      <a:r>
                        <a:rPr lang="en-US" altLang="zh-CN" sz="3200" dirty="0" smtClean="0">
                          <a:latin typeface="+mn-ea"/>
                          <a:ea typeface="+mn-ea"/>
                        </a:rPr>
                        <a:t>2020.1</a:t>
                      </a:r>
                      <a:endParaRPr lang="zh-CN" altLang="en-US" sz="3200" b="1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200" dirty="0" smtClean="0">
                          <a:latin typeface="+mn-ea"/>
                          <a:ea typeface="+mn-ea"/>
                        </a:rPr>
                        <a:t>11</a:t>
                      </a:r>
                      <a:endParaRPr lang="zh-CN" altLang="en-US" sz="3200" b="1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200" dirty="0" smtClean="0">
                          <a:latin typeface="+mn-ea"/>
                          <a:ea typeface="+mn-ea"/>
                        </a:rPr>
                        <a:t>7</a:t>
                      </a:r>
                      <a:endParaRPr lang="zh-CN" altLang="en-US" sz="3200" b="1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200" dirty="0" smtClean="0">
                          <a:latin typeface="+mn-ea"/>
                          <a:ea typeface="+mn-ea"/>
                        </a:rPr>
                        <a:t>1</a:t>
                      </a:r>
                      <a:endParaRPr lang="zh-CN" altLang="en-US" sz="3200" b="1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200" dirty="0" smtClean="0">
                          <a:latin typeface="+mn-ea"/>
                          <a:ea typeface="+mn-ea"/>
                        </a:rPr>
                        <a:t>/</a:t>
                      </a:r>
                      <a:endParaRPr lang="zh-CN" altLang="en-US" sz="3200" b="1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200" dirty="0" smtClean="0">
                          <a:latin typeface="+mn-ea"/>
                          <a:ea typeface="+mn-ea"/>
                        </a:rPr>
                        <a:t>1</a:t>
                      </a:r>
                      <a:endParaRPr lang="zh-CN" altLang="en-US" sz="3200" b="1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200" dirty="0" smtClean="0">
                          <a:latin typeface="+mn-ea"/>
                          <a:ea typeface="+mn-ea"/>
                        </a:rPr>
                        <a:t>/</a:t>
                      </a:r>
                      <a:endParaRPr lang="zh-CN" altLang="en-US" sz="3200" b="1" dirty="0">
                        <a:latin typeface="+mn-ea"/>
                        <a:ea typeface="+mn-ea"/>
                      </a:endParaRPr>
                    </a:p>
                  </a:txBody>
                  <a:tcPr/>
                </a:tc>
              </a:tr>
              <a:tr h="703296">
                <a:tc>
                  <a:txBody>
                    <a:bodyPr/>
                    <a:lstStyle/>
                    <a:p>
                      <a:r>
                        <a:rPr lang="en-US" altLang="zh-CN" sz="3200" dirty="0" smtClean="0">
                          <a:latin typeface="+mn-ea"/>
                          <a:ea typeface="+mn-ea"/>
                        </a:rPr>
                        <a:t>2019.6</a:t>
                      </a:r>
                      <a:endParaRPr lang="zh-CN" altLang="en-US" sz="3200" b="1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200" dirty="0" smtClean="0">
                          <a:latin typeface="+mn-ea"/>
                          <a:ea typeface="+mn-ea"/>
                        </a:rPr>
                        <a:t>7</a:t>
                      </a:r>
                      <a:endParaRPr lang="zh-CN" altLang="en-US" sz="3200" b="1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200" dirty="0" smtClean="0">
                          <a:latin typeface="+mn-ea"/>
                          <a:ea typeface="+mn-ea"/>
                        </a:rPr>
                        <a:t>5</a:t>
                      </a:r>
                      <a:endParaRPr lang="zh-CN" altLang="en-US" sz="3200" b="1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200" dirty="0" smtClean="0">
                          <a:latin typeface="+mn-ea"/>
                          <a:ea typeface="+mn-ea"/>
                        </a:rPr>
                        <a:t>4</a:t>
                      </a:r>
                      <a:endParaRPr lang="zh-CN" altLang="en-US" sz="3200" b="1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200" dirty="0" smtClean="0">
                          <a:latin typeface="+mn-ea"/>
                          <a:ea typeface="+mn-ea"/>
                        </a:rPr>
                        <a:t>3</a:t>
                      </a:r>
                      <a:endParaRPr lang="zh-CN" altLang="en-US" sz="3200" b="1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200" dirty="0" smtClean="0">
                          <a:latin typeface="+mn-ea"/>
                          <a:ea typeface="+mn-ea"/>
                        </a:rPr>
                        <a:t>/</a:t>
                      </a:r>
                      <a:endParaRPr lang="zh-CN" altLang="en-US" sz="3200" b="1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200" dirty="0" smtClean="0">
                          <a:latin typeface="+mn-ea"/>
                          <a:ea typeface="+mn-ea"/>
                        </a:rPr>
                        <a:t>1</a:t>
                      </a:r>
                      <a:endParaRPr lang="zh-CN" altLang="en-US" sz="3200" b="1" dirty="0">
                        <a:latin typeface="+mn-ea"/>
                        <a:ea typeface="+mn-ea"/>
                      </a:endParaRPr>
                    </a:p>
                  </a:txBody>
                  <a:tcPr/>
                </a:tc>
              </a:tr>
              <a:tr h="703296">
                <a:tc>
                  <a:txBody>
                    <a:bodyPr/>
                    <a:lstStyle/>
                    <a:p>
                      <a:r>
                        <a:rPr lang="en-US" altLang="zh-CN" sz="3200" dirty="0" smtClean="0">
                          <a:latin typeface="+mn-ea"/>
                          <a:ea typeface="+mn-ea"/>
                        </a:rPr>
                        <a:t>2018.11</a:t>
                      </a:r>
                      <a:endParaRPr lang="zh-CN" altLang="en-US" sz="3200" b="1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200" dirty="0" smtClean="0">
                          <a:latin typeface="+mn-ea"/>
                          <a:ea typeface="+mn-ea"/>
                        </a:rPr>
                        <a:t>6</a:t>
                      </a:r>
                      <a:endParaRPr lang="zh-CN" altLang="en-US" sz="3200" b="1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200" dirty="0" smtClean="0">
                          <a:latin typeface="+mn-ea"/>
                          <a:ea typeface="+mn-ea"/>
                        </a:rPr>
                        <a:t>6</a:t>
                      </a:r>
                      <a:endParaRPr lang="zh-CN" altLang="en-US" sz="3200" b="1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200" dirty="0" smtClean="0">
                          <a:latin typeface="+mn-ea"/>
                          <a:ea typeface="+mn-ea"/>
                        </a:rPr>
                        <a:t>2</a:t>
                      </a:r>
                      <a:endParaRPr lang="zh-CN" altLang="en-US" sz="3200" b="1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200" dirty="0" smtClean="0">
                          <a:latin typeface="+mn-ea"/>
                          <a:ea typeface="+mn-ea"/>
                        </a:rPr>
                        <a:t>/</a:t>
                      </a:r>
                      <a:endParaRPr lang="zh-CN" altLang="en-US" sz="3200" b="1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200" dirty="0" smtClean="0">
                          <a:latin typeface="+mn-ea"/>
                          <a:ea typeface="+mn-ea"/>
                        </a:rPr>
                        <a:t>1</a:t>
                      </a:r>
                      <a:endParaRPr lang="zh-CN" altLang="en-US" sz="3200" b="1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200" dirty="0" smtClean="0">
                          <a:latin typeface="+mn-ea"/>
                          <a:ea typeface="+mn-ea"/>
                        </a:rPr>
                        <a:t>5</a:t>
                      </a:r>
                      <a:endParaRPr lang="zh-CN" altLang="en-US" sz="3200" b="1" dirty="0">
                        <a:latin typeface="+mn-ea"/>
                        <a:ea typeface="+mn-ea"/>
                      </a:endParaRPr>
                    </a:p>
                  </a:txBody>
                  <a:tcPr/>
                </a:tc>
              </a:tr>
              <a:tr h="703296">
                <a:tc>
                  <a:txBody>
                    <a:bodyPr/>
                    <a:lstStyle/>
                    <a:p>
                      <a:r>
                        <a:rPr lang="en-US" altLang="zh-CN" sz="3200" dirty="0" smtClean="0">
                          <a:latin typeface="+mn-ea"/>
                          <a:ea typeface="+mn-ea"/>
                        </a:rPr>
                        <a:t>2018.6</a:t>
                      </a:r>
                      <a:endParaRPr lang="zh-CN" altLang="en-US" sz="3200" b="1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200" dirty="0" smtClean="0">
                          <a:latin typeface="+mn-ea"/>
                          <a:ea typeface="+mn-ea"/>
                        </a:rPr>
                        <a:t>5</a:t>
                      </a:r>
                      <a:endParaRPr lang="zh-CN" altLang="en-US" sz="3200" b="1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200" dirty="0" smtClean="0">
                          <a:latin typeface="+mn-ea"/>
                          <a:ea typeface="+mn-ea"/>
                        </a:rPr>
                        <a:t>5</a:t>
                      </a:r>
                      <a:endParaRPr lang="zh-CN" altLang="en-US" sz="3200" b="1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200" dirty="0" smtClean="0">
                          <a:latin typeface="+mn-ea"/>
                          <a:ea typeface="+mn-ea"/>
                        </a:rPr>
                        <a:t>4</a:t>
                      </a:r>
                      <a:endParaRPr lang="zh-CN" altLang="en-US" sz="3200" b="1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200" dirty="0" smtClean="0">
                          <a:latin typeface="+mn-ea"/>
                          <a:ea typeface="+mn-ea"/>
                        </a:rPr>
                        <a:t>1</a:t>
                      </a:r>
                      <a:endParaRPr lang="zh-CN" altLang="en-US" sz="3200" b="1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200" dirty="0" smtClean="0">
                          <a:latin typeface="+mn-ea"/>
                          <a:ea typeface="+mn-ea"/>
                        </a:rPr>
                        <a:t>1</a:t>
                      </a:r>
                      <a:endParaRPr lang="zh-CN" altLang="en-US" sz="3200" b="1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200" dirty="0" smtClean="0">
                          <a:latin typeface="+mn-ea"/>
                          <a:ea typeface="+mn-ea"/>
                        </a:rPr>
                        <a:t>4</a:t>
                      </a:r>
                      <a:endParaRPr lang="zh-CN" altLang="en-US" sz="3200" b="1" dirty="0">
                        <a:latin typeface="+mn-ea"/>
                        <a:ea typeface="+mn-ea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FD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矩形 63"/>
          <p:cNvSpPr/>
          <p:nvPr/>
        </p:nvSpPr>
        <p:spPr bwMode="auto">
          <a:xfrm>
            <a:off x="6921500" y="4629150"/>
            <a:ext cx="4538663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1400" dirty="0">
              <a:solidFill>
                <a:schemeClr val="tx1">
                  <a:lumMod val="50000"/>
                  <a:lumOff val="50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37" name="矩形 36"/>
          <p:cNvSpPr/>
          <p:nvPr/>
        </p:nvSpPr>
        <p:spPr>
          <a:xfrm>
            <a:off x="88464" y="6571661"/>
            <a:ext cx="77513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www.1ppt.com/moban/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www.1ppt.com/hangye/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www.1ppt.com/jieri/ 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素材下载：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www.1ppt.com/sucai/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www.1ppt.com/beijing/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图表下载：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www.1ppt.com/tubiao/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优秀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www.1ppt.com/powerpoint/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Word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www.1ppt.com/word/              Excel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www.1ppt.com/excel/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资料下载：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www.1ppt.com/ziliao/      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课件下载：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www.1ppt.com/kejian/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范文下载：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www.1ppt.com/fanwen/        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试卷下载：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www.1ppt.com/shiti/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教案下载：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www.1ppt.com/jiaoan/  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www.1ppt.com/ziti/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</a:t>
            </a:r>
            <a:endParaRPr lang="zh-CN" altLang="en-US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74552" y="505609"/>
            <a:ext cx="304441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解题步骤：</a:t>
            </a:r>
            <a:endParaRPr lang="zh-CN" altLang="en-US" sz="4000" b="1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5" name="椭圆 4"/>
          <p:cNvSpPr/>
          <p:nvPr/>
        </p:nvSpPr>
        <p:spPr>
          <a:xfrm>
            <a:off x="203877" y="601651"/>
            <a:ext cx="537882" cy="517376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8" name="文本框 37891"/>
          <p:cNvSpPr txBox="1">
            <a:spLocks noChangeArrowheads="1"/>
          </p:cNvSpPr>
          <p:nvPr/>
        </p:nvSpPr>
        <p:spPr bwMode="auto">
          <a:xfrm>
            <a:off x="2052812" y="1359838"/>
            <a:ext cx="6320008" cy="646331"/>
          </a:xfrm>
          <a:prstGeom prst="rect">
            <a:avLst/>
          </a:prstGeom>
          <a:noFill/>
          <a:ln w="19050">
            <a:solidFill>
              <a:schemeClr val="tx1">
                <a:lumMod val="95000"/>
                <a:lumOff val="5000"/>
              </a:schemeClr>
            </a:solidFill>
            <a:miter lim="800000"/>
          </a:ln>
        </p:spPr>
        <p:txBody>
          <a:bodyPr wrap="squar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zh-CN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Step 1: Go through the passage</a:t>
            </a:r>
            <a:endParaRPr lang="en-US" altLang="zh-CN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文本框 37892"/>
          <p:cNvSpPr txBox="1">
            <a:spLocks noChangeArrowheads="1"/>
          </p:cNvSpPr>
          <p:nvPr/>
        </p:nvSpPr>
        <p:spPr bwMode="auto">
          <a:xfrm>
            <a:off x="2082188" y="2715659"/>
            <a:ext cx="6312665" cy="1200329"/>
          </a:xfrm>
          <a:prstGeom prst="rect">
            <a:avLst/>
          </a:prstGeom>
          <a:noFill/>
          <a:ln w="19050">
            <a:solidFill>
              <a:schemeClr val="tx1">
                <a:lumMod val="95000"/>
                <a:lumOff val="5000"/>
              </a:schemeClr>
            </a:solidFill>
            <a:miter lim="800000"/>
          </a:ln>
        </p:spPr>
        <p:txBody>
          <a:bodyPr wrap="squar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zh-CN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Step 2: Read carefully and      </a:t>
            </a:r>
            <a:endParaRPr lang="en-US" altLang="zh-CN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zh-CN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choose the answers</a:t>
            </a:r>
            <a:endParaRPr lang="en-US" altLang="zh-CN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下箭头 9"/>
          <p:cNvSpPr>
            <a:spLocks noChangeArrowheads="1"/>
          </p:cNvSpPr>
          <p:nvPr/>
        </p:nvSpPr>
        <p:spPr bwMode="auto">
          <a:xfrm>
            <a:off x="4717668" y="2051891"/>
            <a:ext cx="508000" cy="625207"/>
          </a:xfrm>
          <a:prstGeom prst="downArrow">
            <a:avLst>
              <a:gd name="adj1" fmla="val 50000"/>
              <a:gd name="adj2" fmla="val 35000"/>
            </a:avLst>
          </a:prstGeom>
          <a:noFill/>
          <a:ln w="38100">
            <a:solidFill>
              <a:srgbClr val="663300"/>
            </a:solidFill>
            <a:miter lim="800000"/>
          </a:ln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endParaRPr lang="zh-CN" altLang="en-US"/>
          </a:p>
        </p:txBody>
      </p:sp>
      <p:sp>
        <p:nvSpPr>
          <p:cNvPr id="11" name="下箭头 10"/>
          <p:cNvSpPr>
            <a:spLocks noChangeArrowheads="1"/>
          </p:cNvSpPr>
          <p:nvPr/>
        </p:nvSpPr>
        <p:spPr bwMode="auto">
          <a:xfrm>
            <a:off x="4728685" y="3944039"/>
            <a:ext cx="508000" cy="607764"/>
          </a:xfrm>
          <a:prstGeom prst="downArrow">
            <a:avLst>
              <a:gd name="adj1" fmla="val 50000"/>
              <a:gd name="adj2" fmla="val 35000"/>
            </a:avLst>
          </a:prstGeom>
          <a:noFill/>
          <a:ln w="38100">
            <a:solidFill>
              <a:srgbClr val="663300"/>
            </a:solidFill>
            <a:miter lim="800000"/>
          </a:ln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endParaRPr lang="zh-CN" altLang="en-US"/>
          </a:p>
        </p:txBody>
      </p:sp>
      <p:sp>
        <p:nvSpPr>
          <p:cNvPr id="12" name="文本框 37893"/>
          <p:cNvSpPr txBox="1">
            <a:spLocks noChangeArrowheads="1"/>
          </p:cNvSpPr>
          <p:nvPr/>
        </p:nvSpPr>
        <p:spPr bwMode="auto">
          <a:xfrm>
            <a:off x="2089532" y="4604134"/>
            <a:ext cx="6305321" cy="646331"/>
          </a:xfrm>
          <a:prstGeom prst="rect">
            <a:avLst/>
          </a:prstGeom>
          <a:noFill/>
          <a:ln w="19050">
            <a:solidFill>
              <a:schemeClr val="tx1">
                <a:lumMod val="95000"/>
                <a:lumOff val="5000"/>
              </a:schemeClr>
            </a:solidFill>
            <a:miter lim="800000"/>
          </a:ln>
        </p:spPr>
        <p:txBody>
          <a:bodyPr wrap="squar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zh-CN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Step 3: Review and check </a:t>
            </a:r>
            <a:endParaRPr lang="en-US" altLang="zh-CN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496540" y="1222873"/>
            <a:ext cx="13550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读</a:t>
            </a:r>
            <a:endParaRPr lang="zh-CN" altLang="en-US" sz="4000" b="1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474506" y="2853367"/>
            <a:ext cx="12669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填</a:t>
            </a:r>
            <a:endParaRPr lang="zh-CN" altLang="en-US" sz="4000" b="1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604872" y="4471012"/>
            <a:ext cx="13550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读</a:t>
            </a:r>
            <a:endParaRPr lang="zh-CN" altLang="en-US" sz="4000" b="1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cxnSp>
        <p:nvCxnSpPr>
          <p:cNvPr id="17" name="直接箭头连接符 16"/>
          <p:cNvCxnSpPr/>
          <p:nvPr/>
        </p:nvCxnSpPr>
        <p:spPr>
          <a:xfrm>
            <a:off x="9860097" y="1916935"/>
            <a:ext cx="11016" cy="958468"/>
          </a:xfrm>
          <a:prstGeom prst="straightConnector1">
            <a:avLst/>
          </a:prstGeom>
          <a:ln w="57150"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箭头连接符 21"/>
          <p:cNvCxnSpPr/>
          <p:nvPr/>
        </p:nvCxnSpPr>
        <p:spPr>
          <a:xfrm>
            <a:off x="9869277" y="3556613"/>
            <a:ext cx="11016" cy="958468"/>
          </a:xfrm>
          <a:prstGeom prst="straightConnector1">
            <a:avLst/>
          </a:prstGeom>
          <a:ln w="57150"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2" grpId="0" animBg="1"/>
      <p:bldP spid="13" grpId="0"/>
      <p:bldP spid="14" grpId="0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矩形 63"/>
          <p:cNvSpPr/>
          <p:nvPr/>
        </p:nvSpPr>
        <p:spPr bwMode="auto">
          <a:xfrm>
            <a:off x="6921500" y="4629150"/>
            <a:ext cx="4538663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1400" dirty="0">
              <a:solidFill>
                <a:schemeClr val="tx1">
                  <a:lumMod val="50000"/>
                  <a:lumOff val="50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37" name="矩形 36"/>
          <p:cNvSpPr/>
          <p:nvPr/>
        </p:nvSpPr>
        <p:spPr>
          <a:xfrm>
            <a:off x="88464" y="6571661"/>
            <a:ext cx="77513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www.1ppt.com/moban/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www.1ppt.com/hangye/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www.1ppt.com/jieri/ 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素材下载：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www.1ppt.com/sucai/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www.1ppt.com/beijing/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图表下载：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www.1ppt.com/tubiao/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优秀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www.1ppt.com/powerpoint/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Word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www.1ppt.com/word/              Excel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www.1ppt.com/excel/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资料下载：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www.1ppt.com/ziliao/      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课件下载：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www.1ppt.com/kejian/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范文下载：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www.1ppt.com/fanwen/        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试卷下载：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www.1ppt.com/shiti/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教案下载：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www.1ppt.com/jiaoan/  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www.1ppt.com/ziti/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</a:t>
            </a:r>
            <a:endParaRPr lang="zh-CN" altLang="en-US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  <p:sp>
        <p:nvSpPr>
          <p:cNvPr id="4" name="文本框 37891"/>
          <p:cNvSpPr txBox="1">
            <a:spLocks noChangeArrowheads="1"/>
          </p:cNvSpPr>
          <p:nvPr/>
        </p:nvSpPr>
        <p:spPr bwMode="auto">
          <a:xfrm>
            <a:off x="1127395" y="379337"/>
            <a:ext cx="6320008" cy="646331"/>
          </a:xfrm>
          <a:prstGeom prst="rect">
            <a:avLst/>
          </a:prstGeom>
          <a:noFill/>
          <a:ln w="19050">
            <a:solidFill>
              <a:schemeClr val="tx1">
                <a:lumMod val="95000"/>
                <a:lumOff val="5000"/>
              </a:schemeClr>
            </a:solidFill>
            <a:miter lim="800000"/>
          </a:ln>
        </p:spPr>
        <p:txBody>
          <a:bodyPr wrap="squar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zh-CN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Step 1: Go through the passage</a:t>
            </a:r>
            <a:endParaRPr lang="en-US" altLang="zh-CN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17761" y="1994052"/>
            <a:ext cx="521097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 smtClean="0">
                <a:solidFill>
                  <a:srgbClr val="00206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语篇结构</a:t>
            </a:r>
            <a:endParaRPr lang="en-US" altLang="zh-CN" sz="3600" b="1" dirty="0" smtClean="0">
              <a:solidFill>
                <a:srgbClr val="00206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zh-CN" sz="3600" b="1" dirty="0" smtClean="0">
              <a:solidFill>
                <a:srgbClr val="00206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en-US" sz="3600" b="1" dirty="0" smtClean="0">
                <a:solidFill>
                  <a:srgbClr val="00206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语篇主题</a:t>
            </a:r>
            <a:endParaRPr lang="en-US" altLang="zh-CN" sz="3600" b="1" dirty="0" smtClean="0">
              <a:solidFill>
                <a:srgbClr val="00206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endParaRPr lang="zh-CN" altLang="en-US" sz="3600" b="1" dirty="0">
              <a:solidFill>
                <a:srgbClr val="C0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8" name="左大括号 7"/>
          <p:cNvSpPr/>
          <p:nvPr/>
        </p:nvSpPr>
        <p:spPr>
          <a:xfrm>
            <a:off x="8317734" y="2093205"/>
            <a:ext cx="561862" cy="1476259"/>
          </a:xfrm>
          <a:prstGeom prst="leftBrace">
            <a:avLst>
              <a:gd name="adj1" fmla="val 61585"/>
              <a:gd name="adj2" fmla="val 50000"/>
            </a:avLst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934679" y="1839817"/>
            <a:ext cx="212625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solidFill>
                  <a:srgbClr val="00206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首尾段</a:t>
            </a:r>
            <a:endParaRPr lang="en-US" altLang="zh-CN" sz="3200" b="1" dirty="0">
              <a:solidFill>
                <a:srgbClr val="00206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endParaRPr lang="en-US" altLang="zh-CN" sz="3200" b="1" dirty="0">
              <a:solidFill>
                <a:srgbClr val="00206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endParaRPr lang="en-US" altLang="zh-CN" sz="3200" b="1" dirty="0">
              <a:solidFill>
                <a:srgbClr val="00206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en-US" sz="3200" b="1" dirty="0">
                <a:solidFill>
                  <a:srgbClr val="00206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段首句</a:t>
            </a:r>
            <a:endParaRPr lang="zh-CN" altLang="en-US" sz="3200" b="1" dirty="0">
              <a:solidFill>
                <a:srgbClr val="00206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035585" y="2500830"/>
            <a:ext cx="30296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 smtClean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把握语篇主线</a:t>
            </a:r>
            <a:endParaRPr lang="zh-CN" altLang="en-US" sz="3600" b="1" dirty="0">
              <a:solidFill>
                <a:srgbClr val="C0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3" name="左大括号 12"/>
          <p:cNvSpPr/>
          <p:nvPr/>
        </p:nvSpPr>
        <p:spPr>
          <a:xfrm>
            <a:off x="4087257" y="2170323"/>
            <a:ext cx="385591" cy="1399142"/>
          </a:xfrm>
          <a:prstGeom prst="leftBrac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4076241" y="3668617"/>
            <a:ext cx="36465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solidFill>
                  <a:srgbClr val="00206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（主旨、中心句）</a:t>
            </a:r>
            <a:endParaRPr lang="zh-CN" altLang="en-US" sz="3200" b="1" dirty="0">
              <a:solidFill>
                <a:srgbClr val="00206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6" name="右箭头 15"/>
          <p:cNvSpPr/>
          <p:nvPr/>
        </p:nvSpPr>
        <p:spPr>
          <a:xfrm>
            <a:off x="6852492" y="2566930"/>
            <a:ext cx="1090669" cy="683046"/>
          </a:xfrm>
          <a:prstGeom prst="rightArrow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椭圆 1"/>
          <p:cNvSpPr/>
          <p:nvPr/>
        </p:nvSpPr>
        <p:spPr>
          <a:xfrm>
            <a:off x="329894" y="161419"/>
            <a:ext cx="328612" cy="33020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3" name="TextBox 2"/>
          <p:cNvSpPr txBox="1"/>
          <p:nvPr/>
        </p:nvSpPr>
        <p:spPr>
          <a:xfrm>
            <a:off x="672028" y="0"/>
            <a:ext cx="86812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把握语篇主线（</a:t>
            </a:r>
            <a:r>
              <a:rPr lang="en-US" altLang="zh-CN" sz="32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2020</a:t>
            </a:r>
            <a:r>
              <a:rPr lang="zh-CN" altLang="en-US" sz="32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年</a:t>
            </a:r>
            <a:r>
              <a:rPr lang="en-US" altLang="zh-CN" sz="32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1</a:t>
            </a:r>
            <a:r>
              <a:rPr lang="zh-CN" altLang="en-US" sz="32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月浙江卷）</a:t>
            </a:r>
            <a:endParaRPr lang="zh-CN" altLang="en-US" sz="32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4" name="文本框 8"/>
          <p:cNvSpPr txBox="1"/>
          <p:nvPr/>
        </p:nvSpPr>
        <p:spPr>
          <a:xfrm>
            <a:off x="22035" y="733246"/>
            <a:ext cx="11093986" cy="6124754"/>
          </a:xfrm>
          <a:prstGeom prst="rect">
            <a:avLst/>
          </a:prstGeom>
          <a:noFill/>
          <a:ln>
            <a:solidFill>
              <a:schemeClr val="tx1"/>
            </a:solidFill>
            <a:prstDash val="lgDash"/>
          </a:ln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zh-CN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was born legally blind. Of all the stories of my early childhood, the one about a </a:t>
            </a:r>
            <a:r>
              <a:rPr lang="en-US" altLang="zh-CN" sz="23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36   </a:t>
            </a:r>
            <a:r>
              <a:rPr lang="en-US" altLang="zh-CN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my mother’s favorite.</a:t>
            </a:r>
            <a:endParaRPr lang="zh-CN" altLang="zh-CN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I was only two when the </a:t>
            </a:r>
            <a:r>
              <a:rPr lang="en-US" altLang="zh-CN" sz="23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37   </a:t>
            </a:r>
            <a:r>
              <a:rPr lang="en-US" altLang="zh-CN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occurred. We had just arrived home from a trip. Mom lifted me out of the car and </a:t>
            </a:r>
            <a:r>
              <a:rPr lang="en-US" altLang="zh-CN" sz="23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38   </a:t>
            </a:r>
            <a:r>
              <a:rPr lang="en-US" altLang="zh-CN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speak to the driver. I took advantage of my brief </a:t>
            </a:r>
            <a:r>
              <a:rPr lang="en-US" altLang="zh-CN" sz="23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39   </a:t>
            </a:r>
            <a:r>
              <a:rPr lang="en-US" altLang="zh-CN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dash across the lawn(</a:t>
            </a:r>
            <a:r>
              <a:rPr lang="zh-CN" altLang="zh-CN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草坪</a:t>
            </a:r>
            <a:r>
              <a:rPr lang="en-US" altLang="zh-CN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- and hit a large maple tree! I was running so fast that I bounced off the trunk and </a:t>
            </a:r>
            <a:r>
              <a:rPr lang="en-US" altLang="zh-CN" sz="23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40   </a:t>
            </a:r>
            <a:r>
              <a:rPr lang="en-US" altLang="zh-CN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 my backside. Mom </a:t>
            </a:r>
            <a:r>
              <a:rPr lang="en-US" altLang="zh-CN" sz="23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41   </a:t>
            </a:r>
            <a:r>
              <a:rPr lang="en-US" altLang="zh-CN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 to start crying, but I just sat there for a minute. Then I </a:t>
            </a:r>
            <a:r>
              <a:rPr lang="en-US" altLang="zh-CN" sz="23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42   </a:t>
            </a:r>
            <a:r>
              <a:rPr lang="en-US" altLang="zh-CN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myself up and kept right on going. Mom always </a:t>
            </a:r>
            <a:r>
              <a:rPr lang="en-US" altLang="zh-CN" sz="23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43   </a:t>
            </a:r>
            <a:r>
              <a:rPr lang="en-US" altLang="zh-CN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here that, as many times as I </a:t>
            </a:r>
            <a:r>
              <a:rPr lang="en-US" altLang="zh-CN" sz="23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44   </a:t>
            </a:r>
            <a:r>
              <a:rPr lang="en-US" altLang="zh-CN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across the lawn after that, I never again </a:t>
            </a:r>
            <a:r>
              <a:rPr lang="en-US" altLang="zh-CN" sz="23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45   </a:t>
            </a:r>
            <a:r>
              <a:rPr lang="en-US" altLang="zh-CN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into that tree.</a:t>
            </a:r>
            <a:endParaRPr lang="zh-CN" altLang="zh-CN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Mom loves to use this story as an </a:t>
            </a:r>
            <a:r>
              <a:rPr lang="en-US" altLang="zh-CN" sz="23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46   </a:t>
            </a:r>
            <a:r>
              <a:rPr lang="en-US" altLang="zh-CN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It reminds her that children don’t enter life </a:t>
            </a:r>
            <a:r>
              <a:rPr lang="en-US" altLang="zh-CN" sz="23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47   </a:t>
            </a:r>
            <a:r>
              <a:rPr lang="en-US" altLang="zh-CN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take risks or unwilling to </a:t>
            </a:r>
            <a:r>
              <a:rPr lang="en-US" altLang="zh-CN" sz="23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48   </a:t>
            </a:r>
            <a:r>
              <a:rPr lang="en-US" altLang="zh-CN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again when they fall down. She never wanted me to lose that </a:t>
            </a:r>
            <a:r>
              <a:rPr lang="en-US" altLang="zh-CN" sz="23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49   </a:t>
            </a:r>
            <a:r>
              <a:rPr lang="en-US" altLang="zh-CN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I grew older. When I </a:t>
            </a:r>
            <a:r>
              <a:rPr lang="en-US" altLang="zh-CN" sz="23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50   </a:t>
            </a:r>
            <a:r>
              <a:rPr lang="en-US" altLang="zh-CN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my major life decisions, I was still that little girl tearing full-speed across the lawn. I studied abroad and later moved away from my parents’ home to look for a </a:t>
            </a:r>
            <a:r>
              <a:rPr lang="en-US" altLang="zh-CN" sz="23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51 </a:t>
            </a:r>
            <a:r>
              <a:rPr lang="en-US" altLang="zh-CN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.Through years of </a:t>
            </a:r>
            <a:r>
              <a:rPr lang="en-US" altLang="zh-CN" sz="23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52   </a:t>
            </a:r>
            <a:r>
              <a:rPr lang="en-US" altLang="zh-CN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 have become a respected teacher in a school serving high-need students.</a:t>
            </a:r>
            <a:endParaRPr lang="zh-CN" altLang="zh-CN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We are almost certain to get </a:t>
            </a:r>
            <a:r>
              <a:rPr lang="en-US" altLang="zh-CN" sz="23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53   </a:t>
            </a:r>
            <a:r>
              <a:rPr lang="en-US" altLang="zh-CN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at some point during the process of achieving our goal. When that happens, don’t sit in the grass and </a:t>
            </a:r>
            <a:r>
              <a:rPr lang="en-US" altLang="zh-CN" sz="23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54   </a:t>
            </a:r>
            <a:r>
              <a:rPr lang="en-US" altLang="zh-CN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Just get up and keep on going. It will all be worth it </a:t>
            </a:r>
            <a:r>
              <a:rPr lang="en-US" altLang="zh-CN" sz="23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55   </a:t>
            </a:r>
            <a:r>
              <a:rPr lang="en-US" altLang="zh-CN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zh-CN" altLang="zh-CN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811221" y="473724"/>
            <a:ext cx="138077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topic sentence</a:t>
            </a:r>
            <a:endParaRPr lang="zh-CN" altLang="en-US" sz="2400" b="1" dirty="0">
              <a:solidFill>
                <a:srgbClr val="FF0000"/>
              </a:solidFill>
              <a:latin typeface="Times New Roman" panose="02020603050405020304" pitchFamily="18" charset="0"/>
              <a:ea typeface="微软雅黑 Light" panose="020B0502040204020203" pitchFamily="34" charset="-122"/>
              <a:cs typeface="Times New Roman" panose="02020603050405020304" pitchFamily="18" charset="0"/>
            </a:endParaRPr>
          </a:p>
        </p:txBody>
      </p:sp>
      <p:sp>
        <p:nvSpPr>
          <p:cNvPr id="7" name="右大括号 6"/>
          <p:cNvSpPr/>
          <p:nvPr/>
        </p:nvSpPr>
        <p:spPr>
          <a:xfrm>
            <a:off x="10928732" y="1630497"/>
            <a:ext cx="352539" cy="3977089"/>
          </a:xfrm>
          <a:prstGeom prst="rightBrac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336357" y="3349128"/>
            <a:ext cx="8556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story</a:t>
            </a:r>
            <a:endParaRPr lang="zh-CN" altLang="en-US" sz="2400" b="1" dirty="0">
              <a:solidFill>
                <a:srgbClr val="FF0000"/>
              </a:solidFill>
              <a:latin typeface="Times New Roman" panose="02020603050405020304" pitchFamily="18" charset="0"/>
              <a:ea typeface="微软雅黑 Light" panose="020B0502040204020203" pitchFamily="34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686363" y="5717754"/>
            <a:ext cx="15717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ea typeface="微软雅黑 Light" panose="020B0502040204020203" pitchFamily="34" charset="-122"/>
                <a:cs typeface="Times New Roman" panose="02020603050405020304" pitchFamily="18" charset="0"/>
              </a:rPr>
              <a:t>conclusion</a:t>
            </a:r>
            <a:endParaRPr lang="zh-CN" altLang="en-US" sz="2400" b="1" dirty="0">
              <a:solidFill>
                <a:srgbClr val="FF0000"/>
              </a:solidFill>
              <a:latin typeface="Times New Roman" panose="02020603050405020304" pitchFamily="18" charset="0"/>
              <a:ea typeface="微软雅黑 Light" panose="020B0502040204020203" pitchFamily="34" charset="-122"/>
              <a:cs typeface="Times New Roman" panose="02020603050405020304" pitchFamily="18" charset="0"/>
            </a:endParaRPr>
          </a:p>
        </p:txBody>
      </p:sp>
      <p:sp>
        <p:nvSpPr>
          <p:cNvPr id="10" name="椭圆 9"/>
          <p:cNvSpPr/>
          <p:nvPr/>
        </p:nvSpPr>
        <p:spPr>
          <a:xfrm>
            <a:off x="7777910" y="694063"/>
            <a:ext cx="1112703" cy="550843"/>
          </a:xfrm>
          <a:prstGeom prst="ellipse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圆角矩形 11"/>
          <p:cNvSpPr/>
          <p:nvPr/>
        </p:nvSpPr>
        <p:spPr>
          <a:xfrm>
            <a:off x="3141233" y="742278"/>
            <a:ext cx="7713233" cy="441064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圆角矩形 12"/>
          <p:cNvSpPr/>
          <p:nvPr/>
        </p:nvSpPr>
        <p:spPr>
          <a:xfrm>
            <a:off x="1" y="1118795"/>
            <a:ext cx="2818504" cy="441064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圆角矩形 13"/>
          <p:cNvSpPr/>
          <p:nvPr/>
        </p:nvSpPr>
        <p:spPr>
          <a:xfrm>
            <a:off x="-1" y="5714623"/>
            <a:ext cx="11112649" cy="987910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椭圆 15"/>
          <p:cNvSpPr/>
          <p:nvPr/>
        </p:nvSpPr>
        <p:spPr>
          <a:xfrm>
            <a:off x="3832036" y="714260"/>
            <a:ext cx="1367925" cy="550843"/>
          </a:xfrm>
          <a:prstGeom prst="ellipse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圆角矩形 18"/>
          <p:cNvSpPr/>
          <p:nvPr/>
        </p:nvSpPr>
        <p:spPr>
          <a:xfrm>
            <a:off x="6268598" y="6050572"/>
            <a:ext cx="3657600" cy="441064"/>
          </a:xfrm>
          <a:prstGeom prst="roundRect">
            <a:avLst/>
          </a:prstGeom>
          <a:noFill/>
          <a:ln w="38100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/>
      <p:bldP spid="9" grpId="0"/>
      <p:bldP spid="10" grpId="0" animBg="1"/>
      <p:bldP spid="12" grpId="0" animBg="1"/>
      <p:bldP spid="13" grpId="0" animBg="1"/>
      <p:bldP spid="14" grpId="0" animBg="1"/>
      <p:bldP spid="16" grpId="0" animBg="1"/>
      <p:bldP spid="19" grpId="0" animBg="1"/>
    </p:bldLst>
  </p:timing>
</p:sld>
</file>

<file path=ppt/theme/theme1.xml><?xml version="1.0" encoding="utf-8"?>
<a:theme xmlns:a="http://schemas.openxmlformats.org/drawingml/2006/main" name="第一PPT，www.1ppt.com">
  <a:themeElements>
    <a:clrScheme name="平面图表4配色(合集配色)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3DBCC0"/>
      </a:accent1>
      <a:accent2>
        <a:srgbClr val="FFC535"/>
      </a:accent2>
      <a:accent3>
        <a:srgbClr val="EB7513"/>
      </a:accent3>
      <a:accent4>
        <a:srgbClr val="C8C2AC"/>
      </a:accent4>
      <a:accent5>
        <a:srgbClr val="76AFAF"/>
      </a:accent5>
      <a:accent6>
        <a:srgbClr val="F4EFDF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defRPr dirty="0">
            <a:latin typeface="微软雅黑 Light" panose="020B0502040204020203" pitchFamily="34" charset="-122"/>
            <a:ea typeface="微软雅黑 Light" panose="020B0502040204020203" pitchFamily="34" charset="-122"/>
          </a:defRPr>
        </a:defPPr>
      </a:lstStyle>
    </a:tx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平面图表4配色(合集配色)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3DBCC0"/>
    </a:accent1>
    <a:accent2>
      <a:srgbClr val="FFC535"/>
    </a:accent2>
    <a:accent3>
      <a:srgbClr val="EB7513"/>
    </a:accent3>
    <a:accent4>
      <a:srgbClr val="C8C2AC"/>
    </a:accent4>
    <a:accent5>
      <a:srgbClr val="76AFAF"/>
    </a:accent5>
    <a:accent6>
      <a:srgbClr val="F4EFDF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30838</Words>
  <Application>WPS 演示</Application>
  <PresentationFormat>自定义</PresentationFormat>
  <Paragraphs>1004</Paragraphs>
  <Slides>34</Slides>
  <Notes>29</Notes>
  <HiddenSlides>0</HiddenSlides>
  <MMClips>0</MMClips>
  <ScaleCrop>false</ScaleCrop>
  <HeadingPairs>
    <vt:vector size="6" baseType="variant">
      <vt:variant>
        <vt:lpstr>已用的字体</vt:lpstr>
      </vt:variant>
      <vt:variant>
        <vt:i4>21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34</vt:i4>
      </vt:variant>
    </vt:vector>
  </HeadingPairs>
  <TitlesOfParts>
    <vt:vector size="56" baseType="lpstr">
      <vt:lpstr>Arial</vt:lpstr>
      <vt:lpstr>宋体</vt:lpstr>
      <vt:lpstr>Wingdings</vt:lpstr>
      <vt:lpstr>Calibri</vt:lpstr>
      <vt:lpstr>微软雅黑 Light</vt:lpstr>
      <vt:lpstr>Century Gothic</vt:lpstr>
      <vt:lpstr>微软雅黑</vt:lpstr>
      <vt:lpstr>Calibri</vt:lpstr>
      <vt:lpstr>黑体</vt:lpstr>
      <vt:lpstr>Times New Roman</vt:lpstr>
      <vt:lpstr>Arial Unicode MS</vt:lpstr>
      <vt:lpstr>幼圆</vt:lpstr>
      <vt:lpstr>Aharoni</vt:lpstr>
      <vt:lpstr>Segoe Print</vt:lpstr>
      <vt:lpstr>Arial Black</vt:lpstr>
      <vt:lpstr>Garamond</vt:lpstr>
      <vt:lpstr>Agency FB</vt:lpstr>
      <vt:lpstr>等线</vt:lpstr>
      <vt:lpstr>HelveticaNeue</vt:lpstr>
      <vt:lpstr>Corbel</vt:lpstr>
      <vt:lpstr>华文新魏</vt:lpstr>
      <vt:lpstr>第一PPT，www.1ppt.com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彩色气泡</dc:title>
  <dc:creator>第一PPT</dc:creator>
  <cp:keywords>www.1ppt.com</cp:keywords>
  <cp:lastModifiedBy>南山有谷堆</cp:lastModifiedBy>
  <cp:revision>806</cp:revision>
  <dcterms:created xsi:type="dcterms:W3CDTF">2015-02-01T03:08:00Z</dcterms:created>
  <dcterms:modified xsi:type="dcterms:W3CDTF">2020-02-14T12:40:31Z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2052-11.8.2.8411</vt:lpwstr>
  </property>
</Properties>
</file>