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
  </p:notesMasterIdLst>
  <p:sldIdLst>
    <p:sldId id="344" r:id="rId3"/>
    <p:sldId id="258" r:id="rId4"/>
    <p:sldId id="269" r:id="rId5"/>
    <p:sldId id="259" r:id="rId7"/>
    <p:sldId id="270" r:id="rId8"/>
    <p:sldId id="274" r:id="rId9"/>
    <p:sldId id="268" r:id="rId10"/>
    <p:sldId id="278" r:id="rId11"/>
    <p:sldId id="317" r:id="rId12"/>
    <p:sldId id="318" r:id="rId13"/>
    <p:sldId id="284" r:id="rId14"/>
    <p:sldId id="276" r:id="rId15"/>
    <p:sldId id="271" r:id="rId16"/>
    <p:sldId id="273" r:id="rId17"/>
    <p:sldId id="272" r:id="rId18"/>
    <p:sldId id="314" r:id="rId19"/>
    <p:sldId id="316" r:id="rId20"/>
    <p:sldId id="304" r:id="rId21"/>
    <p:sldId id="307" r:id="rId22"/>
    <p:sldId id="313" r:id="rId23"/>
    <p:sldId id="280" r:id="rId24"/>
    <p:sldId id="266" r:id="rId25"/>
    <p:sldId id="264" r:id="rId26"/>
    <p:sldId id="265" r:id="rId27"/>
    <p:sldId id="285" r:id="rId28"/>
    <p:sldId id="288" r:id="rId29"/>
    <p:sldId id="292" r:id="rId30"/>
    <p:sldId id="291" r:id="rId31"/>
    <p:sldId id="286" r:id="rId32"/>
    <p:sldId id="293" r:id="rId33"/>
    <p:sldId id="311" r:id="rId34"/>
    <p:sldId id="310" r:id="rId35"/>
    <p:sldId id="309" r:id="rId36"/>
    <p:sldId id="300" r:id="rId37"/>
    <p:sldId id="262" r:id="rId38"/>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0000FF"/>
    <a:srgbClr val="00CC00"/>
    <a:srgbClr val="F7923F"/>
    <a:srgbClr val="F57B17"/>
    <a:srgbClr val="FF0066"/>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2" d="100"/>
          <a:sy n="112" d="100"/>
        </p:scale>
        <p:origin x="-186" y="-78"/>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notesMaster" Target="notesMasters/notesMaster1.xml"/><Relationship Id="rId5" Type="http://schemas.openxmlformats.org/officeDocument/2006/relationships/slide" Target="slides/slide3.xml"/><Relationship Id="rId41" Type="http://schemas.openxmlformats.org/officeDocument/2006/relationships/tableStyles" Target="tableStyles.xml"/><Relationship Id="rId40" Type="http://schemas.openxmlformats.org/officeDocument/2006/relationships/viewProps" Target="viewProps.xml"/><Relationship Id="rId4" Type="http://schemas.openxmlformats.org/officeDocument/2006/relationships/slide" Target="slides/slide2.xml"/><Relationship Id="rId39" Type="http://schemas.openxmlformats.org/officeDocument/2006/relationships/presProps" Target="presProps.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CF81EE8-43D7-49FA-8277-A0F8D16B7E68}"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CB348C9-FE59-4853-A23C-1056D9BFC408}"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8CB348C9-FE59-4853-A23C-1056D9BFC408}"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fld>
            <a:endParaRPr lang="zh-CN" altLang="en-US"/>
          </a:p>
        </p:txBody>
      </p:sp>
      <p:pic>
        <p:nvPicPr>
          <p:cNvPr id="8" name="图片 7" descr="水印"/>
          <p:cNvPicPr>
            <a:picLocks noChangeAspect="1"/>
          </p:cNvPicPr>
          <p:nvPr userDrawn="1"/>
        </p:nvPicPr>
        <p:blipFill>
          <a:blip r:embed="rId12"/>
          <a:stretch>
            <a:fillRect/>
          </a:stretch>
        </p:blipFill>
        <p:spPr>
          <a:xfrm>
            <a:off x="8413750" y="44450"/>
            <a:ext cx="671195" cy="21717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6.jpeg"/><Relationship Id="rId1" Type="http://schemas.openxmlformats.org/officeDocument/2006/relationships/image" Target="../media/image5.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jpe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jpeg"/><Relationship Id="rId1" Type="http://schemas.openxmlformats.org/officeDocument/2006/relationships/image" Target="../media/image6.jpe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jpeg"/><Relationship Id="rId1" Type="http://schemas.openxmlformats.org/officeDocument/2006/relationships/image" Target="../media/image6.jpe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jpe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png"/><Relationship Id="rId1"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jpe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6.jpeg"/><Relationship Id="rId1" Type="http://schemas.openxmlformats.org/officeDocument/2006/relationships/image" Target="../media/image5.jpe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jpe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6.jpeg"/><Relationship Id="rId1" Type="http://schemas.openxmlformats.org/officeDocument/2006/relationships/image" Target="../media/image5.jpe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jpe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8.jpe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8.jpeg"/></Relationships>
</file>

<file path=ppt/slides/_rels/slide27.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10.png"/><Relationship Id="rId3" Type="http://schemas.microsoft.com/office/2007/relationships/media" Target="file:///C:\Users\lenovo\Desktop\(&#28335;&#24681;)&#35821;&#27861;&#22797;&#20064;&#20043;&#23450;&#35821;&#20174;&#21477;%20&#21021;&#31295;\&#23828;&#23043;&#33073;&#21475;&#31168;.MP4" TargetMode="External"/><Relationship Id="rId2" Type="http://schemas.openxmlformats.org/officeDocument/2006/relationships/video" Target="file:///C:\Users\lenovo\Desktop\(&#28335;&#24681;)&#35821;&#27861;&#22797;&#20064;&#20043;&#23450;&#35821;&#20174;&#21477;%20&#21021;&#31295;\&#23828;&#23043;&#33073;&#21475;&#31168;.MP4" TargetMode="External"/><Relationship Id="rId1" Type="http://schemas.openxmlformats.org/officeDocument/2006/relationships/image" Target="../media/image9.pn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6.jpeg"/><Relationship Id="rId1" Type="http://schemas.openxmlformats.org/officeDocument/2006/relationships/image" Target="../media/image11.jpe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2.jpeg"/></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7.xml"/><Relationship Id="rId2" Type="http://schemas.openxmlformats.org/officeDocument/2006/relationships/image" Target="../media/image6.jpeg"/><Relationship Id="rId1"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jpeg"/><Relationship Id="rId1" Type="http://schemas.openxmlformats.org/officeDocument/2006/relationships/image" Target="../media/image6.jpe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6.jpe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6.jpeg"/></Relationships>
</file>

<file path=ppt/slides/_rels/slide33.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15.png"/><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6.jpeg"/></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6.jpeg"/></Relationships>
</file>

<file path=ppt/slides/_rels/slide35.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jpeg"/><Relationship Id="rId1"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image" Target="../media/image5.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2874467" y="1863626"/>
            <a:ext cx="1928813" cy="1845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127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1270" b="1">
              <a:solidFill>
                <a:srgbClr val="FF0000"/>
              </a:solidFill>
              <a:latin typeface="HelveticaNeue" panose="02000503000000020004" pitchFamily="2" charset="0"/>
            </a:endParaRPr>
          </a:p>
          <a:p>
            <a:pPr eaLnBrk="1" hangingPunct="1">
              <a:spcBef>
                <a:spcPct val="0"/>
              </a:spcBef>
              <a:buFontTx/>
              <a:buNone/>
              <a:defRPr/>
            </a:pPr>
            <a:endParaRPr lang="en-US" altLang="zh-CN" sz="1270" b="1">
              <a:solidFill>
                <a:srgbClr val="FF0000"/>
              </a:solidFill>
              <a:latin typeface="HelveticaNeue" panose="02000503000000020004" pitchFamily="2" charset="0"/>
            </a:endParaRPr>
          </a:p>
          <a:p>
            <a:pPr eaLnBrk="1" hangingPunct="1">
              <a:spcBef>
                <a:spcPct val="0"/>
              </a:spcBef>
              <a:buFontTx/>
              <a:buNone/>
              <a:defRPr/>
            </a:pPr>
            <a:r>
              <a:rPr lang="zh-CN" altLang="en-US" sz="1270" b="1">
                <a:solidFill>
                  <a:srgbClr val="FF0000"/>
                </a:solidFill>
                <a:latin typeface="HelveticaNeue" panose="02000503000000020004" pitchFamily="2" charset="0"/>
              </a:rPr>
              <a:t>更多教学资源请关注</a:t>
            </a:r>
            <a:endParaRPr lang="en-US" altLang="zh-CN" sz="1270" b="1">
              <a:solidFill>
                <a:srgbClr val="FF0000"/>
              </a:solidFill>
              <a:latin typeface="HelveticaNeue" panose="02000503000000020004" pitchFamily="2" charset="0"/>
            </a:endParaRPr>
          </a:p>
          <a:p>
            <a:pPr eaLnBrk="1" hangingPunct="1">
              <a:spcBef>
                <a:spcPct val="0"/>
              </a:spcBef>
              <a:buFontTx/>
              <a:buNone/>
              <a:defRPr/>
            </a:pPr>
            <a:r>
              <a:rPr lang="zh-CN" altLang="en-US" sz="1270" b="1">
                <a:solidFill>
                  <a:srgbClr val="FF0000"/>
                </a:solidFill>
                <a:latin typeface="HelveticaNeue" panose="02000503000000020004" pitchFamily="2" charset="0"/>
              </a:rPr>
              <a:t>公众号：溯恩高中英语</a:t>
            </a:r>
            <a:endParaRPr lang="zh-CN" altLang="en-US" sz="1270" b="1">
              <a:solidFill>
                <a:srgbClr val="FF0000"/>
              </a:solidFill>
              <a:latin typeface="HelveticaNeue" panose="02000503000000020004" pitchFamily="2" charset="0"/>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075635" y="2278856"/>
            <a:ext cx="1036737" cy="103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4855071" y="1863627"/>
            <a:ext cx="1645742" cy="383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1900" b="1">
                <a:latin typeface="华文新魏" panose="02010800040101010101" pitchFamily="2" charset="-122"/>
              </a:rPr>
              <a:t>知识产权声明</a:t>
            </a:r>
            <a:endParaRPr lang="zh-CN" altLang="en-US" sz="1900" b="1">
              <a:latin typeface="华文新魏" panose="02010800040101010101" pitchFamily="2" charset="-122"/>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7" descr="67y58PICBDH_1024"/>
          <p:cNvPicPr>
            <a:picLocks noChangeAspect="1" noChangeArrowheads="1"/>
          </p:cNvPicPr>
          <p:nvPr/>
        </p:nvPicPr>
        <p:blipFill>
          <a:blip r:embed="rId1" cstate="print"/>
          <a:srcRect/>
          <a:stretch>
            <a:fillRect/>
          </a:stretch>
        </p:blipFill>
        <p:spPr bwMode="auto">
          <a:xfrm>
            <a:off x="6619875" y="3250406"/>
            <a:ext cx="2524125" cy="1893094"/>
          </a:xfrm>
          <a:prstGeom prst="rect">
            <a:avLst/>
          </a:prstGeom>
          <a:noFill/>
          <a:ln w="9525">
            <a:noFill/>
            <a:miter lim="800000"/>
            <a:headEnd/>
            <a:tailEnd/>
          </a:ln>
        </p:spPr>
      </p:pic>
      <p:sp>
        <p:nvSpPr>
          <p:cNvPr id="3" name="TextBox 2"/>
          <p:cNvSpPr txBox="1"/>
          <p:nvPr/>
        </p:nvSpPr>
        <p:spPr>
          <a:xfrm>
            <a:off x="323528" y="267494"/>
            <a:ext cx="6552728" cy="477054"/>
          </a:xfrm>
          <a:prstGeom prst="rect">
            <a:avLst/>
          </a:prstGeom>
          <a:noFill/>
          <a:ln>
            <a:solidFill>
              <a:schemeClr val="tx1"/>
            </a:solidFill>
            <a:prstDash val="lgDash"/>
          </a:ln>
        </p:spPr>
        <p:txBody>
          <a:bodyPr wrap="square" rtlCol="0">
            <a:spAutoFit/>
          </a:bodyPr>
          <a:lstStyle/>
          <a:p>
            <a:pPr>
              <a:lnSpc>
                <a:spcPts val="3000"/>
              </a:lnSpc>
              <a:buFont typeface="Wingdings" panose="05000000000000000000" pitchFamily="2" charset="2"/>
              <a:buChar char="u"/>
            </a:pPr>
            <a:r>
              <a:rPr lang="zh-CN" altLang="en-US" sz="2800" b="1" dirty="0" smtClean="0">
                <a:solidFill>
                  <a:srgbClr val="C00000"/>
                </a:solidFill>
                <a:latin typeface="Times New Roman" panose="02020603050405020304" pitchFamily="18" charset="0"/>
              </a:rPr>
              <a:t>下列情况中，只能用 </a:t>
            </a:r>
            <a:r>
              <a:rPr lang="en-US" altLang="zh-CN" sz="2800" b="1" dirty="0" smtClean="0">
                <a:solidFill>
                  <a:srgbClr val="C00000"/>
                </a:solidFill>
                <a:latin typeface="Times New Roman" panose="02020603050405020304" pitchFamily="18" charset="0"/>
              </a:rPr>
              <a:t>which</a:t>
            </a:r>
            <a:r>
              <a:rPr lang="zh-CN" altLang="en-US" sz="2800" b="1" dirty="0" smtClean="0">
                <a:solidFill>
                  <a:srgbClr val="C00000"/>
                </a:solidFill>
                <a:latin typeface="Times New Roman" panose="02020603050405020304" pitchFamily="18" charset="0"/>
              </a:rPr>
              <a:t>，不用</a:t>
            </a:r>
            <a:r>
              <a:rPr lang="en-US" altLang="zh-CN" sz="2800" b="1" dirty="0" smtClean="0">
                <a:solidFill>
                  <a:srgbClr val="C00000"/>
                </a:solidFill>
                <a:latin typeface="Times New Roman" panose="02020603050405020304" pitchFamily="18" charset="0"/>
              </a:rPr>
              <a:t>that</a:t>
            </a:r>
            <a:endParaRPr lang="en-US" altLang="en-US" sz="2800" b="1" dirty="0" smtClean="0">
              <a:solidFill>
                <a:srgbClr val="C00000"/>
              </a:solidFill>
              <a:latin typeface="Times New Roman" panose="02020603050405020304" pitchFamily="18" charset="0"/>
            </a:endParaRPr>
          </a:p>
        </p:txBody>
      </p:sp>
      <p:sp>
        <p:nvSpPr>
          <p:cNvPr id="5" name="Text Box 3"/>
          <p:cNvSpPr txBox="1">
            <a:spLocks noChangeArrowheads="1"/>
          </p:cNvSpPr>
          <p:nvPr/>
        </p:nvSpPr>
        <p:spPr bwMode="auto">
          <a:xfrm>
            <a:off x="323528" y="915566"/>
            <a:ext cx="8388350" cy="1384995"/>
          </a:xfrm>
          <a:prstGeom prst="rect">
            <a:avLst/>
          </a:prstGeom>
          <a:noFill/>
          <a:ln w="9525">
            <a:noFill/>
            <a:miter lim="800000"/>
          </a:ln>
          <a:effectLst/>
        </p:spPr>
        <p:txBody>
          <a:bodyPr>
            <a:spAutoFit/>
          </a:bodyPr>
          <a:lstStyle/>
          <a:p>
            <a:pPr marL="342900" indent="-342900">
              <a:lnSpc>
                <a:spcPct val="150000"/>
              </a:lnSpc>
            </a:pPr>
            <a:r>
              <a:rPr lang="zh-CN" altLang="en-US" sz="2800" b="1" dirty="0" smtClean="0">
                <a:solidFill>
                  <a:srgbClr val="002060"/>
                </a:solidFill>
                <a:latin typeface="宋体" panose="02010600030101010101" pitchFamily="2" charset="-122"/>
              </a:rPr>
              <a:t>①</a:t>
            </a:r>
            <a:r>
              <a:rPr lang="zh-CN" altLang="en-US" sz="2800" b="1" dirty="0" smtClean="0">
                <a:solidFill>
                  <a:srgbClr val="002060"/>
                </a:solidFill>
              </a:rPr>
              <a:t>关系</a:t>
            </a:r>
            <a:r>
              <a:rPr lang="zh-CN" altLang="en-US" sz="2800" b="1" dirty="0">
                <a:solidFill>
                  <a:srgbClr val="002060"/>
                </a:solidFill>
              </a:rPr>
              <a:t>代词前有</a:t>
            </a:r>
            <a:r>
              <a:rPr lang="zh-CN" altLang="en-US" sz="2800" b="1" dirty="0" smtClean="0">
                <a:solidFill>
                  <a:srgbClr val="002060"/>
                </a:solidFill>
              </a:rPr>
              <a:t>介词；</a:t>
            </a:r>
            <a:endParaRPr lang="en-US" altLang="zh-CN" sz="2800" b="1" dirty="0" smtClean="0">
              <a:solidFill>
                <a:srgbClr val="002060"/>
              </a:solidFill>
            </a:endParaRPr>
          </a:p>
          <a:p>
            <a:pPr marL="342900" indent="-342900">
              <a:lnSpc>
                <a:spcPct val="150000"/>
              </a:lnSpc>
            </a:pPr>
            <a:endParaRPr lang="en-US" altLang="en-US" sz="2800" b="1" dirty="0" smtClean="0">
              <a:solidFill>
                <a:srgbClr val="002060"/>
              </a:solidFill>
              <a:latin typeface="Times New Roman" panose="02020603050405020304" pitchFamily="18" charset="0"/>
            </a:endParaRPr>
          </a:p>
        </p:txBody>
      </p:sp>
      <p:sp>
        <p:nvSpPr>
          <p:cNvPr id="6" name="TextBox 5"/>
          <p:cNvSpPr txBox="1"/>
          <p:nvPr/>
        </p:nvSpPr>
        <p:spPr>
          <a:xfrm>
            <a:off x="395536" y="1615024"/>
            <a:ext cx="8496944" cy="1246495"/>
          </a:xfrm>
          <a:prstGeom prst="rect">
            <a:avLst/>
          </a:prstGeom>
          <a:noFill/>
          <a:ln w="3175">
            <a:noFill/>
          </a:ln>
        </p:spPr>
        <p:txBody>
          <a:bodyPr wrap="square" rtlCol="0">
            <a:spAutoFit/>
          </a:bodyPr>
          <a:lstStyle/>
          <a:p>
            <a:pPr>
              <a:lnSpc>
                <a:spcPts val="3000"/>
              </a:lnSpc>
            </a:pPr>
            <a:r>
              <a:rPr lang="en-US" altLang="zh-CN" sz="2400" b="1" dirty="0" smtClean="0">
                <a:latin typeface="Times New Roman" panose="02020603050405020304" pitchFamily="18" charset="0"/>
                <a:cs typeface="Times New Roman" panose="02020603050405020304" pitchFamily="18" charset="0"/>
              </a:rPr>
              <a:t>The outbreak of the COVID-19 is a special crisis </a:t>
            </a:r>
            <a:r>
              <a:rPr lang="en-US" altLang="zh-CN" sz="2400" b="1" dirty="0" smtClean="0">
                <a:solidFill>
                  <a:srgbClr val="7030A0"/>
                </a:solidFill>
                <a:latin typeface="Times New Roman" panose="02020603050405020304" pitchFamily="18" charset="0"/>
                <a:cs typeface="Times New Roman" panose="02020603050405020304" pitchFamily="18" charset="0"/>
              </a:rPr>
              <a:t>from </a:t>
            </a:r>
            <a:r>
              <a:rPr lang="en-US" altLang="zh-CN" sz="2400" b="1" dirty="0" smtClean="0">
                <a:solidFill>
                  <a:srgbClr val="FF0000"/>
                </a:solidFill>
                <a:latin typeface="Times New Roman" panose="02020603050405020304" pitchFamily="18" charset="0"/>
                <a:cs typeface="Times New Roman" panose="02020603050405020304" pitchFamily="18" charset="0"/>
              </a:rPr>
              <a:t>which </a:t>
            </a:r>
            <a:r>
              <a:rPr lang="en-US" altLang="zh-CN" sz="2400" b="1" dirty="0" smtClean="0">
                <a:latin typeface="Times New Roman" panose="02020603050405020304" pitchFamily="18" charset="0"/>
                <a:cs typeface="Times New Roman" panose="02020603050405020304" pitchFamily="18" charset="0"/>
              </a:rPr>
              <a:t>we are supposed to  learn a lesson that man should live in harmony with nature. </a:t>
            </a:r>
            <a:endParaRPr lang="zh-CN" altLang="en-US" sz="2400" b="1" dirty="0">
              <a:latin typeface="Times New Roman" panose="02020603050405020304" pitchFamily="18" charset="0"/>
              <a:cs typeface="Times New Roman" panose="02020603050405020304" pitchFamily="18" charset="0"/>
            </a:endParaRPr>
          </a:p>
        </p:txBody>
      </p:sp>
      <p:sp>
        <p:nvSpPr>
          <p:cNvPr id="7" name="椭圆 6"/>
          <p:cNvSpPr/>
          <p:nvPr/>
        </p:nvSpPr>
        <p:spPr>
          <a:xfrm>
            <a:off x="5940152" y="1635646"/>
            <a:ext cx="864096" cy="50405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2555776" y="1995686"/>
            <a:ext cx="864096" cy="504056"/>
          </a:xfrm>
          <a:prstGeom prst="ellipse">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上弧形箭头 10"/>
          <p:cNvSpPr/>
          <p:nvPr/>
        </p:nvSpPr>
        <p:spPr>
          <a:xfrm flipH="1">
            <a:off x="6300192" y="1203598"/>
            <a:ext cx="1800200" cy="504056"/>
          </a:xfrm>
          <a:prstGeom prst="curvedDownArrow">
            <a:avLst/>
          </a:prstGeom>
          <a:solidFill>
            <a:srgbClr val="FF0000">
              <a:alpha val="8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2" name="Text Box 3"/>
          <p:cNvSpPr txBox="1">
            <a:spLocks noChangeArrowheads="1"/>
          </p:cNvSpPr>
          <p:nvPr/>
        </p:nvSpPr>
        <p:spPr bwMode="auto">
          <a:xfrm>
            <a:off x="323528" y="2787774"/>
            <a:ext cx="8388350" cy="664862"/>
          </a:xfrm>
          <a:prstGeom prst="rect">
            <a:avLst/>
          </a:prstGeom>
          <a:noFill/>
          <a:ln w="9525">
            <a:noFill/>
            <a:miter lim="800000"/>
          </a:ln>
          <a:effectLst/>
        </p:spPr>
        <p:txBody>
          <a:bodyPr>
            <a:spAutoFit/>
          </a:bodyPr>
          <a:lstStyle/>
          <a:p>
            <a:pPr marL="342900" indent="-342900">
              <a:lnSpc>
                <a:spcPct val="150000"/>
              </a:lnSpc>
            </a:pPr>
            <a:r>
              <a:rPr lang="en-US" altLang="en-US" sz="2800" b="1" dirty="0" smtClean="0">
                <a:solidFill>
                  <a:srgbClr val="002060"/>
                </a:solidFill>
                <a:latin typeface="Times New Roman" panose="02020603050405020304" pitchFamily="18" charset="0"/>
              </a:rPr>
              <a:t>②</a:t>
            </a:r>
            <a:r>
              <a:rPr lang="zh-CN" altLang="en-US" sz="2800" b="1" dirty="0" smtClean="0">
                <a:solidFill>
                  <a:srgbClr val="002060"/>
                </a:solidFill>
              </a:rPr>
              <a:t>在非限制性定语从句中。</a:t>
            </a:r>
            <a:endParaRPr lang="en-US" altLang="zh-CN" sz="2800" b="1" dirty="0" smtClean="0">
              <a:solidFill>
                <a:srgbClr val="002060"/>
              </a:solidFill>
            </a:endParaRPr>
          </a:p>
        </p:txBody>
      </p:sp>
      <p:sp>
        <p:nvSpPr>
          <p:cNvPr id="13" name="左弧形箭头 12"/>
          <p:cNvSpPr/>
          <p:nvPr/>
        </p:nvSpPr>
        <p:spPr>
          <a:xfrm rot="15792132">
            <a:off x="4848656" y="403914"/>
            <a:ext cx="710281" cy="4378656"/>
          </a:xfrm>
          <a:prstGeom prst="curvedRight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4" name="TextBox 13"/>
          <p:cNvSpPr txBox="1"/>
          <p:nvPr/>
        </p:nvSpPr>
        <p:spPr>
          <a:xfrm>
            <a:off x="395536" y="3435846"/>
            <a:ext cx="6264696" cy="1246495"/>
          </a:xfrm>
          <a:prstGeom prst="rect">
            <a:avLst/>
          </a:prstGeom>
          <a:noFill/>
        </p:spPr>
        <p:txBody>
          <a:bodyPr wrap="square" rtlCol="0">
            <a:spAutoFit/>
          </a:bodyPr>
          <a:lstStyle/>
          <a:p>
            <a:pPr>
              <a:lnSpc>
                <a:spcPts val="3000"/>
              </a:lnSpc>
            </a:pPr>
            <a:r>
              <a:rPr lang="en-US" altLang="zh-CN" sz="2400" b="1" dirty="0">
                <a:latin typeface="Times New Roman" panose="02020603050405020304" pitchFamily="18" charset="0"/>
                <a:cs typeface="Times New Roman" panose="02020603050405020304" pitchFamily="18" charset="0"/>
              </a:rPr>
              <a:t>Wuhan, capital of Hubei province, is the worst-hit city by the epidemic, </a:t>
            </a:r>
            <a:r>
              <a:rPr lang="en-US" altLang="zh-CN" sz="2400" b="1" dirty="0">
                <a:solidFill>
                  <a:srgbClr val="FF0000"/>
                </a:solidFill>
                <a:latin typeface="Times New Roman" panose="02020603050405020304" pitchFamily="18" charset="0"/>
                <a:cs typeface="Times New Roman" panose="02020603050405020304" pitchFamily="18" charset="0"/>
              </a:rPr>
              <a:t>which</a:t>
            </a:r>
            <a:r>
              <a:rPr lang="en-US" altLang="zh-CN" sz="2400" b="1" dirty="0">
                <a:latin typeface="Times New Roman" panose="02020603050405020304" pitchFamily="18" charset="0"/>
                <a:cs typeface="Times New Roman" panose="02020603050405020304" pitchFamily="18" charset="0"/>
              </a:rPr>
              <a:t> is under tremendous strain. </a:t>
            </a:r>
            <a:endParaRPr lang="zh-CN" altLang="en-US" sz="2400" b="1" dirty="0">
              <a:latin typeface="Times New Roman" panose="02020603050405020304" pitchFamily="18" charset="0"/>
              <a:cs typeface="Times New Roman" panose="02020603050405020304" pitchFamily="18" charset="0"/>
            </a:endParaRPr>
          </a:p>
        </p:txBody>
      </p:sp>
      <p:sp>
        <p:nvSpPr>
          <p:cNvPr id="15" name="椭圆 14"/>
          <p:cNvSpPr/>
          <p:nvPr/>
        </p:nvSpPr>
        <p:spPr>
          <a:xfrm>
            <a:off x="251520" y="3435846"/>
            <a:ext cx="1368152" cy="432048"/>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右弧形箭头 16"/>
          <p:cNvSpPr/>
          <p:nvPr/>
        </p:nvSpPr>
        <p:spPr>
          <a:xfrm rot="5786994">
            <a:off x="2471365" y="2494088"/>
            <a:ext cx="872213" cy="3900459"/>
          </a:xfrm>
          <a:prstGeom prst="curvedLeftArrow">
            <a:avLst>
              <a:gd name="adj1" fmla="val 25000"/>
              <a:gd name="adj2" fmla="val 50000"/>
              <a:gd name="adj3" fmla="val 19857"/>
            </a:avLst>
          </a:prstGeom>
          <a:solidFill>
            <a:srgbClr val="0070C0">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linds(horizont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checkerboard(across)">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linds(horizontal)">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55" presetClass="entr" presetSubtype="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p:cTn id="32" dur="1000" fill="hold"/>
                                        <p:tgtEl>
                                          <p:spTgt spid="17"/>
                                        </p:tgtEl>
                                        <p:attrNameLst>
                                          <p:attrName>ppt_w</p:attrName>
                                        </p:attrNameLst>
                                      </p:cBhvr>
                                      <p:tavLst>
                                        <p:tav tm="0">
                                          <p:val>
                                            <p:strVal val="#ppt_w*0.70"/>
                                          </p:val>
                                        </p:tav>
                                        <p:tav tm="100000">
                                          <p:val>
                                            <p:strVal val="#ppt_w"/>
                                          </p:val>
                                        </p:tav>
                                      </p:tavLst>
                                    </p:anim>
                                    <p:anim calcmode="lin" valueType="num">
                                      <p:cBhvr>
                                        <p:cTn id="33" dur="1000" fill="hold"/>
                                        <p:tgtEl>
                                          <p:spTgt spid="17"/>
                                        </p:tgtEl>
                                        <p:attrNameLst>
                                          <p:attrName>ppt_h</p:attrName>
                                        </p:attrNameLst>
                                      </p:cBhvr>
                                      <p:tavLst>
                                        <p:tav tm="0">
                                          <p:val>
                                            <p:strVal val="#ppt_h"/>
                                          </p:val>
                                        </p:tav>
                                        <p:tav tm="100000">
                                          <p:val>
                                            <p:strVal val="#ppt_h"/>
                                          </p:val>
                                        </p:tav>
                                      </p:tavLst>
                                    </p:anim>
                                    <p:animEffect transition="in" filter="fade">
                                      <p:cBhvr>
                                        <p:cTn id="34"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1" grpId="0" animBg="1"/>
      <p:bldP spid="13" grpId="0" animBg="1"/>
      <p:bldP spid="15" grpId="0" animBg="1"/>
      <p:bldP spid="1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7" descr="67y58PICBDH_1024"/>
          <p:cNvPicPr>
            <a:picLocks noChangeAspect="1" noChangeArrowheads="1"/>
          </p:cNvPicPr>
          <p:nvPr/>
        </p:nvPicPr>
        <p:blipFill>
          <a:blip r:embed="rId1" cstate="print"/>
          <a:srcRect/>
          <a:stretch>
            <a:fillRect/>
          </a:stretch>
        </p:blipFill>
        <p:spPr bwMode="auto">
          <a:xfrm>
            <a:off x="6948264" y="3507854"/>
            <a:ext cx="2198912" cy="1583258"/>
          </a:xfrm>
          <a:prstGeom prst="rect">
            <a:avLst/>
          </a:prstGeom>
          <a:noFill/>
          <a:ln w="9525">
            <a:noFill/>
            <a:miter lim="800000"/>
            <a:headEnd/>
            <a:tailEnd/>
          </a:ln>
        </p:spPr>
      </p:pic>
      <p:pic>
        <p:nvPicPr>
          <p:cNvPr id="7" name="图片 6" descr="42F58PIC8hn_1024"/>
          <p:cNvPicPr>
            <a:picLocks noChangeAspect="1" noChangeArrowheads="1"/>
          </p:cNvPicPr>
          <p:nvPr/>
        </p:nvPicPr>
        <p:blipFill>
          <a:blip r:embed="rId2" cstate="print"/>
          <a:srcRect/>
          <a:stretch>
            <a:fillRect/>
          </a:stretch>
        </p:blipFill>
        <p:spPr bwMode="auto">
          <a:xfrm>
            <a:off x="0" y="0"/>
            <a:ext cx="971600" cy="843558"/>
          </a:xfrm>
          <a:prstGeom prst="rect">
            <a:avLst/>
          </a:prstGeom>
          <a:noFill/>
          <a:ln w="9525">
            <a:noFill/>
            <a:miter lim="800000"/>
            <a:headEnd/>
            <a:tailEnd/>
          </a:ln>
        </p:spPr>
      </p:pic>
      <p:sp>
        <p:nvSpPr>
          <p:cNvPr id="3" name="TextBox 2"/>
          <p:cNvSpPr txBox="1"/>
          <p:nvPr/>
        </p:nvSpPr>
        <p:spPr>
          <a:xfrm>
            <a:off x="899592" y="267494"/>
            <a:ext cx="2304256" cy="584775"/>
          </a:xfrm>
          <a:prstGeom prst="rect">
            <a:avLst/>
          </a:prstGeom>
          <a:noFill/>
          <a:ln>
            <a:solidFill>
              <a:schemeClr val="tx1"/>
            </a:solidFill>
            <a:prstDash val="lgDash"/>
          </a:ln>
        </p:spPr>
        <p:txBody>
          <a:bodyPr wrap="square" rtlCol="0">
            <a:spAutoFit/>
          </a:bodyPr>
          <a:lstStyle/>
          <a:p>
            <a:pPr>
              <a:buFont typeface="Wingdings" panose="05000000000000000000" pitchFamily="2" charset="2"/>
              <a:buChar char="u"/>
            </a:pPr>
            <a:r>
              <a:rPr lang="zh-CN" altLang="en-US" sz="3200" b="1" dirty="0" smtClean="0">
                <a:solidFill>
                  <a:srgbClr val="C00000"/>
                </a:solidFill>
              </a:rPr>
              <a:t>几点补充</a:t>
            </a:r>
            <a:endParaRPr lang="zh-CN" altLang="en-US" sz="3200" b="1" dirty="0">
              <a:solidFill>
                <a:srgbClr val="C00000"/>
              </a:solidFill>
            </a:endParaRPr>
          </a:p>
        </p:txBody>
      </p:sp>
      <p:sp>
        <p:nvSpPr>
          <p:cNvPr id="4" name="矩形 3"/>
          <p:cNvSpPr/>
          <p:nvPr/>
        </p:nvSpPr>
        <p:spPr>
          <a:xfrm>
            <a:off x="755576" y="1779662"/>
            <a:ext cx="7488832" cy="2246769"/>
          </a:xfrm>
          <a:prstGeom prst="rect">
            <a:avLst/>
          </a:prstGeom>
        </p:spPr>
        <p:txBody>
          <a:bodyPr wrap="square">
            <a:spAutoFit/>
          </a:bodyPr>
          <a:lstStyle/>
          <a:p>
            <a:r>
              <a:rPr lang="en-US" altLang="en-US" sz="2800" b="1" dirty="0" smtClean="0">
                <a:solidFill>
                  <a:srgbClr val="002060"/>
                </a:solidFill>
                <a:latin typeface="+mn-ea"/>
              </a:rPr>
              <a:t>②</a:t>
            </a:r>
            <a:r>
              <a:rPr lang="zh-CN" altLang="en-US" sz="2800" b="1" dirty="0" smtClean="0">
                <a:solidFill>
                  <a:srgbClr val="002060"/>
                </a:solidFill>
                <a:latin typeface="+mn-ea"/>
              </a:rPr>
              <a:t>如果 </a:t>
            </a:r>
            <a:r>
              <a:rPr lang="en-US" altLang="en-US" sz="2800" b="1" dirty="0" smtClean="0">
                <a:solidFill>
                  <a:srgbClr val="002060"/>
                </a:solidFill>
                <a:latin typeface="Times New Roman" panose="02020603050405020304" pitchFamily="18" charset="0"/>
                <a:cs typeface="Times New Roman" panose="02020603050405020304" pitchFamily="18" charset="0"/>
              </a:rPr>
              <a:t>the way</a:t>
            </a:r>
            <a:r>
              <a:rPr lang="en-US" altLang="en-US" sz="2800" b="1" dirty="0" smtClean="0">
                <a:solidFill>
                  <a:srgbClr val="002060"/>
                </a:solidFill>
                <a:latin typeface="+mn-ea"/>
              </a:rPr>
              <a:t> </a:t>
            </a:r>
            <a:r>
              <a:rPr lang="zh-CN" altLang="en-US" sz="2800" b="1" dirty="0" smtClean="0">
                <a:solidFill>
                  <a:srgbClr val="002060"/>
                </a:solidFill>
                <a:latin typeface="+mn-ea"/>
              </a:rPr>
              <a:t>在定语从句中作</a:t>
            </a:r>
            <a:r>
              <a:rPr lang="zh-CN" altLang="en-US" sz="2800" b="1" u="sng" dirty="0" smtClean="0">
                <a:solidFill>
                  <a:srgbClr val="002060"/>
                </a:solidFill>
                <a:latin typeface="+mn-ea"/>
              </a:rPr>
              <a:t>状语</a:t>
            </a:r>
            <a:r>
              <a:rPr lang="zh-CN" altLang="en-US" sz="2800" b="1" dirty="0" smtClean="0">
                <a:solidFill>
                  <a:srgbClr val="002060"/>
                </a:solidFill>
                <a:latin typeface="+mn-ea"/>
              </a:rPr>
              <a:t>，其中的关系词有三种不同的表达方式：</a:t>
            </a:r>
            <a:endParaRPr lang="en-US" altLang="zh-CN" sz="2800" b="1" dirty="0" smtClean="0">
              <a:solidFill>
                <a:srgbClr val="002060"/>
              </a:solidFill>
              <a:latin typeface="+mn-ea"/>
            </a:endParaRPr>
          </a:p>
          <a:p>
            <a:pPr marL="514350" indent="-514350"/>
            <a:r>
              <a:rPr lang="en-US" altLang="en-US" sz="2800" b="1" dirty="0" smtClean="0">
                <a:solidFill>
                  <a:srgbClr val="002060"/>
                </a:solidFill>
                <a:latin typeface="+mn-ea"/>
              </a:rPr>
              <a:t>a. the way + in which   </a:t>
            </a:r>
            <a:endParaRPr lang="en-US" altLang="en-US" sz="2800" b="1" dirty="0" smtClean="0">
              <a:solidFill>
                <a:srgbClr val="002060"/>
              </a:solidFill>
              <a:latin typeface="+mn-ea"/>
            </a:endParaRPr>
          </a:p>
          <a:p>
            <a:pPr marL="514350" indent="-514350"/>
            <a:r>
              <a:rPr lang="en-US" altLang="en-US" sz="2800" b="1" dirty="0" smtClean="0">
                <a:solidFill>
                  <a:srgbClr val="002060"/>
                </a:solidFill>
                <a:latin typeface="+mn-ea"/>
              </a:rPr>
              <a:t>b. the way + that </a:t>
            </a:r>
            <a:endParaRPr lang="en-US" altLang="en-US" sz="2800" b="1" dirty="0" smtClean="0">
              <a:solidFill>
                <a:srgbClr val="002060"/>
              </a:solidFill>
              <a:latin typeface="+mn-ea"/>
            </a:endParaRPr>
          </a:p>
          <a:p>
            <a:pPr marL="514350" indent="-514350"/>
            <a:r>
              <a:rPr lang="en-US" altLang="en-US" sz="2800" b="1" dirty="0" smtClean="0">
                <a:solidFill>
                  <a:srgbClr val="002060"/>
                </a:solidFill>
                <a:latin typeface="+mn-ea"/>
              </a:rPr>
              <a:t>c. the way + /</a:t>
            </a:r>
            <a:endParaRPr lang="zh-CN" altLang="en-US" sz="2800" b="1" dirty="0">
              <a:solidFill>
                <a:srgbClr val="002060"/>
              </a:solidFill>
              <a:latin typeface="+mn-ea"/>
            </a:endParaRPr>
          </a:p>
        </p:txBody>
      </p:sp>
      <p:sp>
        <p:nvSpPr>
          <p:cNvPr id="5" name="TextBox 4"/>
          <p:cNvSpPr txBox="1">
            <a:spLocks noChangeArrowheads="1"/>
          </p:cNvSpPr>
          <p:nvPr/>
        </p:nvSpPr>
        <p:spPr bwMode="auto">
          <a:xfrm>
            <a:off x="755576" y="1059582"/>
            <a:ext cx="7056784" cy="523220"/>
          </a:xfrm>
          <a:prstGeom prst="rect">
            <a:avLst/>
          </a:prstGeom>
          <a:noFill/>
          <a:ln w="9525">
            <a:noFill/>
            <a:miter lim="800000"/>
          </a:ln>
        </p:spPr>
        <p:txBody>
          <a:bodyPr wrap="square">
            <a:spAutoFit/>
          </a:bodyPr>
          <a:lstStyle/>
          <a:p>
            <a:r>
              <a:rPr lang="zh-CN" altLang="en-US" sz="2800" b="1" dirty="0" smtClean="0">
                <a:solidFill>
                  <a:srgbClr val="002060"/>
                </a:solidFill>
                <a:latin typeface="+mn-ea"/>
              </a:rPr>
              <a:t>①先行</a:t>
            </a:r>
            <a:r>
              <a:rPr lang="zh-CN" altLang="en-US" sz="2800" b="1" dirty="0">
                <a:solidFill>
                  <a:srgbClr val="002060"/>
                </a:solidFill>
                <a:latin typeface="+mn-ea"/>
              </a:rPr>
              <a:t>词是</a:t>
            </a:r>
            <a:r>
              <a:rPr lang="en-US" altLang="zh-CN" sz="2800" b="1" dirty="0">
                <a:solidFill>
                  <a:srgbClr val="002060"/>
                </a:solidFill>
                <a:latin typeface="Times New Roman" panose="02020603050405020304" pitchFamily="18" charset="0"/>
                <a:cs typeface="Times New Roman" panose="02020603050405020304" pitchFamily="18" charset="0"/>
              </a:rPr>
              <a:t>those</a:t>
            </a:r>
            <a:r>
              <a:rPr lang="zh-CN" altLang="en-US" sz="2800" b="1" dirty="0" smtClean="0">
                <a:solidFill>
                  <a:srgbClr val="002060"/>
                </a:solidFill>
                <a:latin typeface="+mn-ea"/>
              </a:rPr>
              <a:t>，指人，关系</a:t>
            </a:r>
            <a:r>
              <a:rPr lang="zh-CN" altLang="en-US" sz="2800" b="1" dirty="0">
                <a:solidFill>
                  <a:srgbClr val="002060"/>
                </a:solidFill>
                <a:latin typeface="+mn-ea"/>
              </a:rPr>
              <a:t>代词用</a:t>
            </a:r>
            <a:r>
              <a:rPr lang="en-US" altLang="zh-CN" sz="2800" b="1" dirty="0" smtClean="0">
                <a:solidFill>
                  <a:srgbClr val="002060"/>
                </a:solidFill>
                <a:latin typeface="Times New Roman" panose="02020603050405020304" pitchFamily="18" charset="0"/>
                <a:cs typeface="Times New Roman" panose="02020603050405020304" pitchFamily="18" charset="0"/>
              </a:rPr>
              <a:t>who；</a:t>
            </a:r>
            <a:endParaRPr lang="zh-CN" altLang="en-US" sz="2800" b="1" dirty="0" smtClean="0">
              <a:solidFill>
                <a:srgbClr val="00206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755576" y="4011910"/>
            <a:ext cx="6480720" cy="830997"/>
          </a:xfrm>
          <a:prstGeom prst="rect">
            <a:avLst/>
          </a:prstGeom>
          <a:noFill/>
          <a:ln w="3175">
            <a:noFill/>
          </a:ln>
        </p:spPr>
        <p:txBody>
          <a:bodyPr wrap="square" rtlCol="0">
            <a:spAutoFit/>
          </a:bodyPr>
          <a:lstStyle/>
          <a:p>
            <a:r>
              <a:rPr lang="en-US" altLang="zh-CN" sz="2400" b="1" dirty="0" smtClean="0">
                <a:latin typeface="Times New Roman" panose="02020603050405020304" pitchFamily="18" charset="0"/>
                <a:cs typeface="Times New Roman" panose="02020603050405020304" pitchFamily="18" charset="0"/>
              </a:rPr>
              <a:t>The WHO commends </a:t>
            </a:r>
            <a:r>
              <a:rPr lang="en-US" altLang="zh-CN" sz="2400" b="1" dirty="0" smtClean="0">
                <a:solidFill>
                  <a:srgbClr val="FF0000"/>
                </a:solidFill>
                <a:latin typeface="Times New Roman" panose="02020603050405020304" pitchFamily="18" charset="0"/>
                <a:cs typeface="Times New Roman" panose="02020603050405020304" pitchFamily="18" charset="0"/>
              </a:rPr>
              <a:t>the way (that/in which) </a:t>
            </a:r>
            <a:r>
              <a:rPr lang="en-US" altLang="zh-CN" sz="2400" b="1" dirty="0" smtClean="0">
                <a:latin typeface="Times New Roman" panose="02020603050405020304" pitchFamily="18" charset="0"/>
                <a:cs typeface="Times New Roman" panose="02020603050405020304" pitchFamily="18" charset="0"/>
              </a:rPr>
              <a:t>Chinese government fights against the epidemic.   </a:t>
            </a:r>
            <a:endParaRPr lang="zh-CN" altLang="en-US" sz="2400" b="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11560" y="1491630"/>
            <a:ext cx="8352928" cy="1001556"/>
          </a:xfrm>
          <a:prstGeom prst="rect">
            <a:avLst/>
          </a:prstGeom>
        </p:spPr>
        <p:txBody>
          <a:bodyPr wrap="square">
            <a:spAutoFit/>
          </a:bodyPr>
          <a:lstStyle/>
          <a:p>
            <a:pPr>
              <a:lnSpc>
                <a:spcPct val="110000"/>
              </a:lnSpc>
              <a:spcBef>
                <a:spcPct val="50000"/>
              </a:spcBef>
            </a:pPr>
            <a:r>
              <a:rPr lang="en-US" altLang="en-US" sz="2800" b="1" dirty="0" smtClean="0">
                <a:solidFill>
                  <a:srgbClr val="002060"/>
                </a:solidFill>
                <a:latin typeface="+mn-ea"/>
              </a:rPr>
              <a:t>②</a:t>
            </a:r>
            <a:r>
              <a:rPr lang="en-US" altLang="en-US" sz="2800" b="1" dirty="0" smtClean="0">
                <a:solidFill>
                  <a:srgbClr val="002060"/>
                </a:solidFill>
                <a:latin typeface="Times New Roman" panose="02020603050405020304" pitchFamily="18" charset="0"/>
              </a:rPr>
              <a:t>“whose +</a:t>
            </a:r>
            <a:r>
              <a:rPr lang="zh-CN" altLang="en-US" sz="2800" b="1" dirty="0" smtClean="0">
                <a:solidFill>
                  <a:srgbClr val="002060"/>
                </a:solidFill>
                <a:latin typeface="Times New Roman" panose="02020603050405020304" pitchFamily="18" charset="0"/>
              </a:rPr>
              <a:t>名词中心词”这一结构在定语从句中既能作主语，又能作宾语。</a:t>
            </a:r>
            <a:endParaRPr lang="en-US" altLang="en-US" sz="2800" b="1" dirty="0">
              <a:solidFill>
                <a:srgbClr val="002060"/>
              </a:solidFill>
              <a:latin typeface="Times New Roman" panose="02020603050405020304" pitchFamily="18" charset="0"/>
            </a:endParaRPr>
          </a:p>
        </p:txBody>
      </p:sp>
      <p:sp>
        <p:nvSpPr>
          <p:cNvPr id="4" name="TextBox 3"/>
          <p:cNvSpPr txBox="1"/>
          <p:nvPr/>
        </p:nvSpPr>
        <p:spPr>
          <a:xfrm>
            <a:off x="1043608" y="267494"/>
            <a:ext cx="3600400" cy="502702"/>
          </a:xfrm>
          <a:prstGeom prst="rect">
            <a:avLst/>
          </a:prstGeom>
          <a:noFill/>
          <a:ln>
            <a:solidFill>
              <a:schemeClr val="tx1"/>
            </a:solidFill>
            <a:prstDash val="lgDash"/>
          </a:ln>
        </p:spPr>
        <p:txBody>
          <a:bodyPr wrap="square" rtlCol="0">
            <a:spAutoFit/>
          </a:bodyPr>
          <a:lstStyle/>
          <a:p>
            <a:pPr>
              <a:lnSpc>
                <a:spcPts val="3200"/>
              </a:lnSpc>
            </a:pPr>
            <a:r>
              <a:rPr lang="zh-CN" altLang="en-US" sz="3200" b="1" dirty="0" smtClean="0">
                <a:solidFill>
                  <a:srgbClr val="C00000"/>
                </a:solidFill>
                <a:latin typeface="Times New Roman" panose="02020603050405020304" pitchFamily="18" charset="0"/>
              </a:rPr>
              <a:t>关于</a:t>
            </a:r>
            <a:r>
              <a:rPr lang="en-US" altLang="zh-CN" sz="3200" b="1" dirty="0" smtClean="0">
                <a:solidFill>
                  <a:srgbClr val="C00000"/>
                </a:solidFill>
                <a:latin typeface="Times New Roman" panose="02020603050405020304" pitchFamily="18" charset="0"/>
              </a:rPr>
              <a:t>whose(……</a:t>
            </a:r>
            <a:r>
              <a:rPr lang="zh-CN" altLang="en-US" sz="3200" b="1" dirty="0" smtClean="0">
                <a:solidFill>
                  <a:srgbClr val="C00000"/>
                </a:solidFill>
                <a:latin typeface="Times New Roman" panose="02020603050405020304" pitchFamily="18" charset="0"/>
              </a:rPr>
              <a:t>的</a:t>
            </a:r>
            <a:r>
              <a:rPr lang="en-US" altLang="zh-CN" sz="3200" b="1" dirty="0" smtClean="0">
                <a:solidFill>
                  <a:srgbClr val="C00000"/>
                </a:solidFill>
                <a:latin typeface="Times New Roman" panose="02020603050405020304" pitchFamily="18" charset="0"/>
              </a:rPr>
              <a:t>)</a:t>
            </a:r>
            <a:endParaRPr lang="en-US" altLang="en-US" sz="3200" b="1" dirty="0" smtClean="0">
              <a:solidFill>
                <a:srgbClr val="C00000"/>
              </a:solidFill>
              <a:latin typeface="Times New Roman" panose="02020603050405020304" pitchFamily="18" charset="0"/>
            </a:endParaRPr>
          </a:p>
        </p:txBody>
      </p:sp>
      <p:sp>
        <p:nvSpPr>
          <p:cNvPr id="5" name="Text Box 7"/>
          <p:cNvSpPr txBox="1">
            <a:spLocks noChangeArrowheads="1"/>
          </p:cNvSpPr>
          <p:nvPr/>
        </p:nvSpPr>
        <p:spPr bwMode="auto">
          <a:xfrm>
            <a:off x="611560" y="915566"/>
            <a:ext cx="7704856" cy="523220"/>
          </a:xfrm>
          <a:prstGeom prst="rect">
            <a:avLst/>
          </a:prstGeom>
          <a:noFill/>
          <a:ln w="9525">
            <a:noFill/>
            <a:miter lim="800000"/>
          </a:ln>
          <a:effectLst/>
        </p:spPr>
        <p:txBody>
          <a:bodyPr wrap="square">
            <a:spAutoFit/>
          </a:bodyPr>
          <a:lstStyle/>
          <a:p>
            <a:r>
              <a:rPr lang="zh-CN" altLang="en-US" sz="2800" b="1" dirty="0" smtClean="0">
                <a:solidFill>
                  <a:srgbClr val="002060"/>
                </a:solidFill>
                <a:latin typeface="宋体" panose="02010600030101010101" pitchFamily="2" charset="-122"/>
              </a:rPr>
              <a:t>①</a:t>
            </a:r>
            <a:r>
              <a:rPr lang="zh-CN" altLang="en-US" sz="2800" b="1" dirty="0" smtClean="0">
                <a:solidFill>
                  <a:srgbClr val="002060"/>
                </a:solidFill>
                <a:latin typeface="Times New Roman" panose="02020603050405020304" pitchFamily="18" charset="0"/>
              </a:rPr>
              <a:t>关</a:t>
            </a:r>
            <a:r>
              <a:rPr lang="zh-CN" altLang="en-US" sz="2800" b="1" dirty="0">
                <a:solidFill>
                  <a:srgbClr val="002060"/>
                </a:solidFill>
                <a:latin typeface="Times New Roman" panose="02020603050405020304" pitchFamily="18" charset="0"/>
              </a:rPr>
              <a:t>系词</a:t>
            </a:r>
            <a:r>
              <a:rPr lang="en-US" altLang="zh-CN" sz="2800" b="1" dirty="0">
                <a:solidFill>
                  <a:srgbClr val="002060"/>
                </a:solidFill>
                <a:latin typeface="Times New Roman" panose="02020603050405020304" pitchFamily="18" charset="0"/>
              </a:rPr>
              <a:t>whose</a:t>
            </a:r>
            <a:r>
              <a:rPr lang="zh-CN" altLang="en-US" sz="2800" b="1" dirty="0">
                <a:solidFill>
                  <a:srgbClr val="002060"/>
                </a:solidFill>
                <a:latin typeface="Times New Roman" panose="02020603050405020304" pitchFamily="18" charset="0"/>
              </a:rPr>
              <a:t>实际上是先行词的所有格</a:t>
            </a:r>
            <a:r>
              <a:rPr lang="en-US" altLang="zh-CN" sz="2800" b="1" dirty="0">
                <a:solidFill>
                  <a:srgbClr val="002060"/>
                </a:solidFill>
                <a:latin typeface="Times New Roman" panose="02020603050405020304" pitchFamily="18" charset="0"/>
              </a:rPr>
              <a:t>(…</a:t>
            </a:r>
            <a:r>
              <a:rPr lang="zh-CN" altLang="en-US" sz="2800" b="1" dirty="0">
                <a:solidFill>
                  <a:srgbClr val="002060"/>
                </a:solidFill>
                <a:latin typeface="Times New Roman" panose="02020603050405020304" pitchFamily="18" charset="0"/>
              </a:rPr>
              <a:t>的</a:t>
            </a:r>
            <a:r>
              <a:rPr lang="en-US" altLang="zh-CN" sz="2800" b="1" dirty="0" smtClean="0">
                <a:solidFill>
                  <a:srgbClr val="002060"/>
                </a:solidFill>
                <a:latin typeface="Times New Roman" panose="02020603050405020304" pitchFamily="18" charset="0"/>
              </a:rPr>
              <a:t>)；</a:t>
            </a:r>
            <a:endParaRPr lang="en-US" altLang="zh-CN" sz="2800" b="1" dirty="0">
              <a:solidFill>
                <a:srgbClr val="002060"/>
              </a:solidFill>
              <a:latin typeface="Times New Roman" panose="02020603050405020304" pitchFamily="18" charset="0"/>
            </a:endParaRPr>
          </a:p>
        </p:txBody>
      </p:sp>
      <p:sp>
        <p:nvSpPr>
          <p:cNvPr id="6" name="Text Box 16"/>
          <p:cNvSpPr txBox="1">
            <a:spLocks noChangeArrowheads="1"/>
          </p:cNvSpPr>
          <p:nvPr/>
        </p:nvSpPr>
        <p:spPr bwMode="auto">
          <a:xfrm>
            <a:off x="611560" y="2427734"/>
            <a:ext cx="8208912" cy="1938992"/>
          </a:xfrm>
          <a:prstGeom prst="rect">
            <a:avLst/>
          </a:prstGeom>
          <a:noFill/>
          <a:ln w="9525">
            <a:noFill/>
            <a:miter lim="800000"/>
          </a:ln>
          <a:effectLst/>
        </p:spPr>
        <p:txBody>
          <a:bodyPr wrap="square">
            <a:spAutoFit/>
          </a:bodyPr>
          <a:lstStyle/>
          <a:p>
            <a:pPr>
              <a:lnSpc>
                <a:spcPct val="150000"/>
              </a:lnSpc>
            </a:pPr>
            <a:r>
              <a:rPr lang="en-US" altLang="en-US" sz="2800" b="1" dirty="0" smtClean="0">
                <a:solidFill>
                  <a:srgbClr val="002060"/>
                </a:solidFill>
                <a:latin typeface="宋体" panose="02010600030101010101" pitchFamily="2" charset="-122"/>
              </a:rPr>
              <a:t>③</a:t>
            </a:r>
            <a:r>
              <a:rPr kumimoji="1" lang="en-US" altLang="zh-CN" sz="2800" b="1" dirty="0" smtClean="0">
                <a:solidFill>
                  <a:srgbClr val="002060"/>
                </a:solidFill>
                <a:latin typeface="Times New Roman" panose="02020603050405020304" pitchFamily="18" charset="0"/>
              </a:rPr>
              <a:t>Whose…   </a:t>
            </a:r>
            <a:r>
              <a:rPr kumimoji="1" lang="zh-CN" altLang="en-US" sz="2800" b="1" dirty="0" smtClean="0">
                <a:solidFill>
                  <a:srgbClr val="002060"/>
                </a:solidFill>
                <a:latin typeface="Times New Roman" panose="02020603050405020304" pitchFamily="18" charset="0"/>
              </a:rPr>
              <a:t>人</a:t>
            </a:r>
            <a:r>
              <a:rPr kumimoji="1" lang="en-US" altLang="zh-CN" sz="2800" b="1" dirty="0" smtClean="0">
                <a:solidFill>
                  <a:srgbClr val="002060"/>
                </a:solidFill>
                <a:latin typeface="Times New Roman" panose="02020603050405020304" pitchFamily="18" charset="0"/>
              </a:rPr>
              <a:t>=the </a:t>
            </a:r>
            <a:r>
              <a:rPr kumimoji="1" lang="en-US" altLang="zh-CN" sz="2800" b="1" dirty="0">
                <a:solidFill>
                  <a:srgbClr val="002060"/>
                </a:solidFill>
                <a:latin typeface="Times New Roman" panose="02020603050405020304" pitchFamily="18" charset="0"/>
              </a:rPr>
              <a:t>…of whom/of </a:t>
            </a:r>
            <a:r>
              <a:rPr kumimoji="1" lang="en-US" altLang="zh-CN" sz="2800" b="1" dirty="0" smtClean="0">
                <a:solidFill>
                  <a:srgbClr val="002060"/>
                </a:solidFill>
                <a:latin typeface="Times New Roman" panose="02020603050405020304" pitchFamily="18" charset="0"/>
              </a:rPr>
              <a:t>whom the</a:t>
            </a:r>
            <a:r>
              <a:rPr kumimoji="1" lang="en-US" altLang="zh-CN" sz="2800" b="1" dirty="0">
                <a:solidFill>
                  <a:srgbClr val="002060"/>
                </a:solidFill>
                <a:latin typeface="Times New Roman" panose="02020603050405020304" pitchFamily="18" charset="0"/>
              </a:rPr>
              <a:t>…</a:t>
            </a:r>
            <a:endParaRPr kumimoji="1" lang="en-US" altLang="zh-CN" sz="2800" b="1" dirty="0">
              <a:solidFill>
                <a:srgbClr val="002060"/>
              </a:solidFill>
              <a:latin typeface="Times New Roman" panose="02020603050405020304" pitchFamily="18" charset="0"/>
            </a:endParaRPr>
          </a:p>
          <a:p>
            <a:pPr>
              <a:lnSpc>
                <a:spcPct val="150000"/>
              </a:lnSpc>
            </a:pPr>
            <a:r>
              <a:rPr kumimoji="1" lang="en-US" altLang="zh-CN" sz="2800" b="1" dirty="0">
                <a:solidFill>
                  <a:srgbClr val="002060"/>
                </a:solidFill>
                <a:latin typeface="Times New Roman" panose="02020603050405020304" pitchFamily="18" charset="0"/>
              </a:rPr>
              <a:t>                </a:t>
            </a:r>
            <a:r>
              <a:rPr kumimoji="1" lang="en-US" altLang="zh-CN" sz="2800" b="1" dirty="0" smtClean="0">
                <a:solidFill>
                  <a:srgbClr val="002060"/>
                </a:solidFill>
                <a:latin typeface="Times New Roman" panose="02020603050405020304" pitchFamily="18" charset="0"/>
              </a:rPr>
              <a:t>       </a:t>
            </a:r>
            <a:r>
              <a:rPr kumimoji="1" lang="zh-CN" altLang="en-US" sz="2800" b="1" dirty="0" smtClean="0">
                <a:solidFill>
                  <a:srgbClr val="002060"/>
                </a:solidFill>
                <a:latin typeface="Times New Roman" panose="02020603050405020304" pitchFamily="18" charset="0"/>
              </a:rPr>
              <a:t>物</a:t>
            </a:r>
            <a:r>
              <a:rPr kumimoji="1" lang="en-US" altLang="zh-CN" sz="2800" b="1" dirty="0">
                <a:solidFill>
                  <a:srgbClr val="002060"/>
                </a:solidFill>
                <a:latin typeface="Times New Roman" panose="02020603050405020304" pitchFamily="18" charset="0"/>
              </a:rPr>
              <a:t>= the …of which/of </a:t>
            </a:r>
            <a:r>
              <a:rPr kumimoji="1" lang="en-US" altLang="zh-CN" sz="2800" b="1" dirty="0" smtClean="0">
                <a:solidFill>
                  <a:srgbClr val="002060"/>
                </a:solidFill>
                <a:latin typeface="Times New Roman" panose="02020603050405020304" pitchFamily="18" charset="0"/>
              </a:rPr>
              <a:t>which the…</a:t>
            </a:r>
            <a:endParaRPr kumimoji="1" lang="en-US" altLang="zh-CN" sz="2800" b="1" dirty="0">
              <a:solidFill>
                <a:srgbClr val="002060"/>
              </a:solidFill>
              <a:latin typeface="Times New Roman" panose="02020603050405020304" pitchFamily="18" charset="0"/>
            </a:endParaRPr>
          </a:p>
          <a:p>
            <a:pPr>
              <a:spcBef>
                <a:spcPct val="50000"/>
              </a:spcBef>
            </a:pPr>
            <a:endParaRPr kumimoji="1" lang="en-US" altLang="zh-CN" sz="2400" dirty="0">
              <a:latin typeface="Times New Roman" panose="02020603050405020304" pitchFamily="18" charset="0"/>
            </a:endParaRPr>
          </a:p>
        </p:txBody>
      </p:sp>
      <p:sp>
        <p:nvSpPr>
          <p:cNvPr id="7" name="左大括号 6"/>
          <p:cNvSpPr/>
          <p:nvPr/>
        </p:nvSpPr>
        <p:spPr>
          <a:xfrm>
            <a:off x="2411760" y="2715766"/>
            <a:ext cx="288032" cy="720080"/>
          </a:xfrm>
          <a:prstGeom prst="leftBrace">
            <a:avLst>
              <a:gd name="adj1" fmla="val 0"/>
              <a:gd name="adj2" fmla="val 27954"/>
            </a:avLst>
          </a:prstGeom>
          <a:ln w="285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pic>
        <p:nvPicPr>
          <p:cNvPr id="8" name="图片 7" descr="42F58PIC8hn_1024"/>
          <p:cNvPicPr>
            <a:picLocks noChangeAspect="1" noChangeArrowheads="1"/>
          </p:cNvPicPr>
          <p:nvPr/>
        </p:nvPicPr>
        <p:blipFill>
          <a:blip r:embed="rId1" cstate="print"/>
          <a:srcRect/>
          <a:stretch>
            <a:fillRect/>
          </a:stretch>
        </p:blipFill>
        <p:spPr bwMode="auto">
          <a:xfrm>
            <a:off x="0" y="0"/>
            <a:ext cx="1043608" cy="891778"/>
          </a:xfrm>
          <a:prstGeom prst="rect">
            <a:avLst/>
          </a:prstGeom>
          <a:noFill/>
          <a:ln w="9525">
            <a:noFill/>
            <a:miter lim="800000"/>
            <a:headEnd/>
            <a:tailEnd/>
          </a:ln>
        </p:spPr>
      </p:pic>
      <p:sp>
        <p:nvSpPr>
          <p:cNvPr id="9" name="TextBox 8"/>
          <p:cNvSpPr txBox="1"/>
          <p:nvPr/>
        </p:nvSpPr>
        <p:spPr>
          <a:xfrm>
            <a:off x="683568" y="3651870"/>
            <a:ext cx="7992888" cy="707886"/>
          </a:xfrm>
          <a:prstGeom prst="rect">
            <a:avLst/>
          </a:prstGeom>
          <a:noFill/>
          <a:ln w="3175">
            <a:solidFill>
              <a:schemeClr val="tx1"/>
            </a:solidFill>
          </a:ln>
        </p:spPr>
        <p:txBody>
          <a:bodyPr wrap="square" rtlCol="0">
            <a:spAutoFit/>
          </a:bodyPr>
          <a:lstStyle/>
          <a:p>
            <a:r>
              <a:rPr lang="en-US" altLang="zh-CN" sz="2000" dirty="0" smtClean="0">
                <a:latin typeface="Times New Roman" panose="02020603050405020304" pitchFamily="18" charset="0"/>
                <a:cs typeface="Times New Roman" panose="02020603050405020304" pitchFamily="18" charset="0"/>
              </a:rPr>
              <a:t>Volunteers offer help to the elderly man </a:t>
            </a:r>
            <a:r>
              <a:rPr lang="en-US" altLang="zh-CN" sz="2000" dirty="0" smtClean="0">
                <a:solidFill>
                  <a:srgbClr val="FF0000"/>
                </a:solidFill>
                <a:latin typeface="Times New Roman" panose="02020603050405020304" pitchFamily="18" charset="0"/>
                <a:cs typeface="Times New Roman" panose="02020603050405020304" pitchFamily="18" charset="0"/>
              </a:rPr>
              <a:t>whose family </a:t>
            </a:r>
            <a:r>
              <a:rPr lang="en-US" altLang="zh-CN" sz="2000" dirty="0" smtClean="0">
                <a:latin typeface="Times New Roman" panose="02020603050405020304" pitchFamily="18" charset="0"/>
                <a:cs typeface="Times New Roman" panose="02020603050405020304" pitchFamily="18" charset="0"/>
              </a:rPr>
              <a:t>are quarantined. Volunteers offer help to the elderly man </a:t>
            </a:r>
            <a:r>
              <a:rPr lang="en-US" altLang="zh-CN" sz="2000" dirty="0" smtClean="0">
                <a:solidFill>
                  <a:srgbClr val="FF0000"/>
                </a:solidFill>
                <a:latin typeface="Times New Roman" panose="02020603050405020304" pitchFamily="18" charset="0"/>
                <a:cs typeface="Times New Roman" panose="02020603050405020304" pitchFamily="18" charset="0"/>
              </a:rPr>
              <a:t>the family of whom </a:t>
            </a:r>
            <a:r>
              <a:rPr lang="en-US" altLang="zh-CN" sz="2000" dirty="0" smtClean="0">
                <a:latin typeface="Times New Roman" panose="02020603050405020304" pitchFamily="18" charset="0"/>
                <a:cs typeface="Times New Roman" panose="02020603050405020304" pitchFamily="18" charset="0"/>
              </a:rPr>
              <a:t>are quarantined.</a:t>
            </a:r>
            <a:endParaRPr lang="en-US" altLang="zh-CN" sz="2000" dirty="0" smtClean="0">
              <a:latin typeface="Times New Roman" panose="02020603050405020304" pitchFamily="18" charset="0"/>
              <a:cs typeface="Times New Roman" panose="02020603050405020304" pitchFamily="18" charset="0"/>
            </a:endParaRPr>
          </a:p>
        </p:txBody>
      </p:sp>
      <p:sp>
        <p:nvSpPr>
          <p:cNvPr id="10" name="TextBox 9"/>
          <p:cNvSpPr txBox="1"/>
          <p:nvPr/>
        </p:nvSpPr>
        <p:spPr>
          <a:xfrm>
            <a:off x="251520" y="4384144"/>
            <a:ext cx="8784976" cy="707886"/>
          </a:xfrm>
          <a:prstGeom prst="rect">
            <a:avLst/>
          </a:prstGeom>
          <a:noFill/>
          <a:ln w="3175">
            <a:solidFill>
              <a:schemeClr val="tx1"/>
            </a:solidFill>
          </a:ln>
        </p:spPr>
        <p:txBody>
          <a:bodyPr wrap="square" rtlCol="0">
            <a:spAutoFit/>
          </a:bodyPr>
          <a:lstStyle/>
          <a:p>
            <a:r>
              <a:rPr lang="en-US" altLang="zh-CN" sz="2000" dirty="0" smtClean="0">
                <a:latin typeface="Times New Roman" panose="02020603050405020304" pitchFamily="18" charset="0"/>
                <a:cs typeface="Times New Roman" panose="02020603050405020304" pitchFamily="18" charset="0"/>
              </a:rPr>
              <a:t>Voluntary donations are flooded into Wuhan </a:t>
            </a:r>
            <a:r>
              <a:rPr lang="en-US" altLang="zh-CN" sz="2000" dirty="0" smtClean="0">
                <a:solidFill>
                  <a:srgbClr val="FF0000"/>
                </a:solidFill>
                <a:latin typeface="Times New Roman" panose="02020603050405020304" pitchFamily="18" charset="0"/>
                <a:cs typeface="Times New Roman" panose="02020603050405020304" pitchFamily="18" charset="0"/>
              </a:rPr>
              <a:t>whose people </a:t>
            </a:r>
            <a:r>
              <a:rPr lang="en-US" altLang="zh-CN" sz="2000" dirty="0" smtClean="0">
                <a:latin typeface="Times New Roman" panose="02020603050405020304" pitchFamily="18" charset="0"/>
                <a:cs typeface="Times New Roman" panose="02020603050405020304" pitchFamily="18" charset="0"/>
              </a:rPr>
              <a:t>are suffering most. Voluntary donations are flooded into Wuhan </a:t>
            </a:r>
            <a:r>
              <a:rPr lang="en-US" altLang="zh-CN" sz="2000" dirty="0" smtClean="0">
                <a:solidFill>
                  <a:srgbClr val="FF0000"/>
                </a:solidFill>
                <a:latin typeface="Times New Roman" panose="02020603050405020304" pitchFamily="18" charset="0"/>
                <a:cs typeface="Times New Roman" panose="02020603050405020304" pitchFamily="18" charset="0"/>
              </a:rPr>
              <a:t>the people of which </a:t>
            </a:r>
            <a:r>
              <a:rPr lang="en-US" altLang="zh-CN" sz="2000" dirty="0" smtClean="0">
                <a:latin typeface="Times New Roman" panose="02020603050405020304" pitchFamily="18" charset="0"/>
                <a:cs typeface="Times New Roman" panose="02020603050405020304" pitchFamily="18" charset="0"/>
              </a:rPr>
              <a:t>are suffering most.</a:t>
            </a:r>
            <a:endParaRPr lang="en-US" altLang="zh-CN" sz="2000" dirty="0" smtClean="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7" descr="67y58PICBDH_1024"/>
          <p:cNvPicPr>
            <a:picLocks noChangeAspect="1" noChangeArrowheads="1"/>
          </p:cNvPicPr>
          <p:nvPr/>
        </p:nvPicPr>
        <p:blipFill>
          <a:blip r:embed="rId1" cstate="print"/>
          <a:srcRect/>
          <a:stretch>
            <a:fillRect/>
          </a:stretch>
        </p:blipFill>
        <p:spPr bwMode="auto">
          <a:xfrm>
            <a:off x="7236296" y="3507854"/>
            <a:ext cx="1907704" cy="1635646"/>
          </a:xfrm>
          <a:prstGeom prst="rect">
            <a:avLst/>
          </a:prstGeom>
          <a:noFill/>
          <a:ln w="9525">
            <a:noFill/>
            <a:miter lim="800000"/>
            <a:headEnd/>
            <a:tailEnd/>
          </a:ln>
        </p:spPr>
      </p:pic>
      <p:sp>
        <p:nvSpPr>
          <p:cNvPr id="10" name="矩形 9"/>
          <p:cNvSpPr/>
          <p:nvPr/>
        </p:nvSpPr>
        <p:spPr>
          <a:xfrm>
            <a:off x="251520" y="697391"/>
            <a:ext cx="8712968" cy="1938992"/>
          </a:xfrm>
          <a:prstGeom prst="rect">
            <a:avLst/>
          </a:prstGeom>
        </p:spPr>
        <p:txBody>
          <a:bodyPr wrap="square">
            <a:spAutoFit/>
          </a:bodyPr>
          <a:lstStyle/>
          <a:p>
            <a:pPr>
              <a:lnSpc>
                <a:spcPct val="120000"/>
              </a:lnSpc>
            </a:pPr>
            <a:r>
              <a:rPr lang="en-US" altLang="zh-CN" sz="2800" b="1" dirty="0" smtClean="0">
                <a:solidFill>
                  <a:srgbClr val="002060"/>
                </a:solidFill>
                <a:latin typeface="Times New Roman" panose="02020603050405020304" pitchFamily="18" charset="0"/>
              </a:rPr>
              <a:t> </a:t>
            </a:r>
            <a:r>
              <a:rPr lang="zh-CN" altLang="en-US" sz="2400" b="1" dirty="0" smtClean="0">
                <a:latin typeface="+mn-ea"/>
              </a:rPr>
              <a:t>①</a:t>
            </a:r>
            <a:r>
              <a:rPr lang="zh-CN" altLang="en-US" sz="2400" b="1" dirty="0" smtClean="0">
                <a:latin typeface="Times New Roman" panose="02020603050405020304" pitchFamily="18" charset="0"/>
              </a:rPr>
              <a:t>关系副词在意义上都相当于介词 </a:t>
            </a:r>
            <a:r>
              <a:rPr lang="en-US" altLang="en-US" sz="2400" b="1" dirty="0" smtClean="0">
                <a:latin typeface="Times New Roman" panose="02020603050405020304" pitchFamily="18" charset="0"/>
              </a:rPr>
              <a:t>+ which</a:t>
            </a:r>
            <a:r>
              <a:rPr lang="zh-CN" altLang="en-US" sz="2400" b="1" dirty="0" smtClean="0">
                <a:latin typeface="Times New Roman" panose="02020603050405020304" pitchFamily="18" charset="0"/>
              </a:rPr>
              <a:t>结构：</a:t>
            </a:r>
            <a:endParaRPr lang="zh-CN" altLang="en-US" sz="2400" b="1" dirty="0" smtClean="0">
              <a:latin typeface="Times New Roman" panose="02020603050405020304" pitchFamily="18" charset="0"/>
            </a:endParaRPr>
          </a:p>
          <a:p>
            <a:pPr>
              <a:lnSpc>
                <a:spcPct val="120000"/>
              </a:lnSpc>
            </a:pPr>
            <a:r>
              <a:rPr lang="zh-CN" altLang="en-US" sz="2400" b="1" dirty="0" smtClean="0">
                <a:latin typeface="Times New Roman" panose="02020603050405020304" pitchFamily="18" charset="0"/>
              </a:rPr>
              <a:t>        </a:t>
            </a:r>
            <a:r>
              <a:rPr lang="en-US" altLang="en-US" sz="2400" b="1" dirty="0" smtClean="0">
                <a:solidFill>
                  <a:srgbClr val="C00000"/>
                </a:solidFill>
                <a:latin typeface="Times New Roman" panose="02020603050405020304" pitchFamily="18" charset="0"/>
              </a:rPr>
              <a:t>when = on (in, at, during</a:t>
            </a:r>
            <a:r>
              <a:rPr lang="en-US" altLang="en-US" sz="2400" b="1" dirty="0" smtClean="0">
                <a:solidFill>
                  <a:srgbClr val="C00000"/>
                </a:solidFill>
              </a:rPr>
              <a:t>…</a:t>
            </a:r>
            <a:r>
              <a:rPr lang="en-US" altLang="en-US" sz="2400" b="1" dirty="0" smtClean="0">
                <a:solidFill>
                  <a:srgbClr val="C00000"/>
                </a:solidFill>
                <a:latin typeface="Times New Roman" panose="02020603050405020304" pitchFamily="18" charset="0"/>
              </a:rPr>
              <a:t>) + which;</a:t>
            </a:r>
            <a:endParaRPr lang="en-US" altLang="en-US" sz="2400" b="1" dirty="0" smtClean="0">
              <a:solidFill>
                <a:srgbClr val="C00000"/>
              </a:solidFill>
              <a:latin typeface="Times New Roman" panose="02020603050405020304" pitchFamily="18" charset="0"/>
            </a:endParaRPr>
          </a:p>
          <a:p>
            <a:pPr>
              <a:lnSpc>
                <a:spcPct val="120000"/>
              </a:lnSpc>
            </a:pPr>
            <a:r>
              <a:rPr lang="en-US" altLang="en-US" sz="2400" b="1" dirty="0" smtClean="0">
                <a:solidFill>
                  <a:srgbClr val="C00000"/>
                </a:solidFill>
                <a:latin typeface="Times New Roman" panose="02020603050405020304" pitchFamily="18" charset="0"/>
              </a:rPr>
              <a:t>        where = in (at, on</a:t>
            </a:r>
            <a:r>
              <a:rPr lang="en-US" altLang="en-US" sz="2400" b="1" dirty="0" smtClean="0">
                <a:solidFill>
                  <a:srgbClr val="C00000"/>
                </a:solidFill>
              </a:rPr>
              <a:t>…</a:t>
            </a:r>
            <a:r>
              <a:rPr lang="en-US" altLang="en-US" sz="2400" b="1" dirty="0" smtClean="0">
                <a:solidFill>
                  <a:srgbClr val="C00000"/>
                </a:solidFill>
                <a:latin typeface="Times New Roman" panose="02020603050405020304" pitchFamily="18" charset="0"/>
              </a:rPr>
              <a:t>) + which;</a:t>
            </a:r>
            <a:endParaRPr lang="en-US" altLang="en-US" sz="2400" b="1" dirty="0" smtClean="0">
              <a:solidFill>
                <a:srgbClr val="C00000"/>
              </a:solidFill>
              <a:latin typeface="Times New Roman" panose="02020603050405020304" pitchFamily="18" charset="0"/>
            </a:endParaRPr>
          </a:p>
          <a:p>
            <a:pPr>
              <a:lnSpc>
                <a:spcPct val="120000"/>
              </a:lnSpc>
            </a:pPr>
            <a:r>
              <a:rPr lang="en-US" altLang="en-US" sz="2400" b="1" dirty="0" smtClean="0">
                <a:solidFill>
                  <a:srgbClr val="C00000"/>
                </a:solidFill>
                <a:latin typeface="Times New Roman" panose="02020603050405020304" pitchFamily="18" charset="0"/>
              </a:rPr>
              <a:t>        why = for which.        </a:t>
            </a:r>
            <a:endParaRPr lang="en-US" altLang="en-US" sz="2400" b="1" dirty="0">
              <a:solidFill>
                <a:srgbClr val="C00000"/>
              </a:solidFill>
              <a:latin typeface="Times New Roman" panose="02020603050405020304" pitchFamily="18" charset="0"/>
            </a:endParaRPr>
          </a:p>
        </p:txBody>
      </p:sp>
      <p:sp>
        <p:nvSpPr>
          <p:cNvPr id="5" name="矩形 4"/>
          <p:cNvSpPr/>
          <p:nvPr/>
        </p:nvSpPr>
        <p:spPr>
          <a:xfrm>
            <a:off x="323528" y="-164554"/>
            <a:ext cx="5519460" cy="799258"/>
          </a:xfrm>
          <a:prstGeom prst="rect">
            <a:avLst/>
          </a:prstGeom>
        </p:spPr>
        <p:txBody>
          <a:bodyPr wrap="none">
            <a:spAutoFit/>
          </a:bodyPr>
          <a:lstStyle/>
          <a:p>
            <a:pPr>
              <a:lnSpc>
                <a:spcPct val="200000"/>
              </a:lnSpc>
              <a:buFont typeface="Wingdings" panose="05000000000000000000" pitchFamily="2" charset="2"/>
              <a:buChar char="Ø"/>
            </a:pPr>
            <a:r>
              <a:rPr lang="zh-CN" altLang="en-US" sz="2800" b="1" dirty="0" smtClean="0">
                <a:solidFill>
                  <a:srgbClr val="002060"/>
                </a:solidFill>
                <a:latin typeface="+mn-ea"/>
              </a:rPr>
              <a:t>关系代词和关系副词的用法比较</a:t>
            </a:r>
            <a:endParaRPr lang="zh-CN" altLang="en-US" sz="2800" b="1" dirty="0" smtClean="0">
              <a:solidFill>
                <a:srgbClr val="002060"/>
              </a:solidFill>
              <a:latin typeface="+mn-ea"/>
            </a:endParaRPr>
          </a:p>
        </p:txBody>
      </p:sp>
      <p:sp>
        <p:nvSpPr>
          <p:cNvPr id="6" name="矩形 5"/>
          <p:cNvSpPr/>
          <p:nvPr/>
        </p:nvSpPr>
        <p:spPr>
          <a:xfrm>
            <a:off x="467544" y="2643758"/>
            <a:ext cx="8352928" cy="1200329"/>
          </a:xfrm>
          <a:prstGeom prst="rect">
            <a:avLst/>
          </a:prstGeom>
        </p:spPr>
        <p:txBody>
          <a:bodyPr wrap="square">
            <a:spAutoFit/>
          </a:bodyPr>
          <a:lstStyle/>
          <a:p>
            <a:r>
              <a:rPr lang="en-US" altLang="en-US" sz="2400" b="1" dirty="0" smtClean="0">
                <a:latin typeface="+mn-ea"/>
              </a:rPr>
              <a:t>②</a:t>
            </a:r>
            <a:r>
              <a:rPr lang="zh-CN" altLang="en-US" sz="2400" b="1" dirty="0" smtClean="0">
                <a:latin typeface="Times New Roman" panose="02020603050405020304" pitchFamily="18" charset="0"/>
              </a:rPr>
              <a:t>使用关系代词还是关系副词，一定要注意分析</a:t>
            </a:r>
            <a:r>
              <a:rPr lang="zh-CN" altLang="en-US" sz="2400" b="1" u="sng" dirty="0" smtClean="0">
                <a:latin typeface="Times New Roman" panose="02020603050405020304" pitchFamily="18" charset="0"/>
              </a:rPr>
              <a:t>从句的结构</a:t>
            </a:r>
            <a:r>
              <a:rPr lang="zh-CN" altLang="en-US" sz="2400" b="1" dirty="0" smtClean="0">
                <a:latin typeface="Times New Roman" panose="02020603050405020304" pitchFamily="18" charset="0"/>
              </a:rPr>
              <a:t>。如果缺少主语或宾语，用关系代词；如果缺少时间状语、地点状语、原因状语，则分别用</a:t>
            </a:r>
            <a:r>
              <a:rPr lang="en-US" altLang="en-US" sz="2400" b="1" dirty="0" smtClean="0">
                <a:latin typeface="Times New Roman" panose="02020603050405020304" pitchFamily="18" charset="0"/>
              </a:rPr>
              <a:t>when, where, why。</a:t>
            </a:r>
            <a:endParaRPr lang="zh-CN" altLang="en-US" sz="2400" b="1" dirty="0"/>
          </a:p>
        </p:txBody>
      </p:sp>
      <p:sp>
        <p:nvSpPr>
          <p:cNvPr id="8" name="矩形 7"/>
          <p:cNvSpPr/>
          <p:nvPr/>
        </p:nvSpPr>
        <p:spPr>
          <a:xfrm>
            <a:off x="251520" y="3795886"/>
            <a:ext cx="7560840" cy="954107"/>
          </a:xfrm>
          <a:prstGeom prst="rect">
            <a:avLst/>
          </a:prstGeom>
          <a:ln w="3175">
            <a:noFill/>
          </a:ln>
        </p:spPr>
        <p:txBody>
          <a:bodyPr wrap="square">
            <a:spAutoFit/>
          </a:bodyPr>
          <a:lstStyle/>
          <a:p>
            <a:pPr>
              <a:lnSpc>
                <a:spcPct val="140000"/>
              </a:lnSpc>
            </a:pPr>
            <a:r>
              <a:rPr lang="en-US" altLang="en-US" b="1" dirty="0" smtClean="0">
                <a:latin typeface="Times New Roman" panose="02020603050405020304" pitchFamily="18" charset="0"/>
              </a:rPr>
              <a:t>  </a:t>
            </a:r>
            <a:r>
              <a:rPr lang="en-US" altLang="en-US" sz="2000" b="1" dirty="0" smtClean="0">
                <a:latin typeface="Times New Roman" panose="02020603050405020304" pitchFamily="18" charset="0"/>
              </a:rPr>
              <a:t>I</a:t>
            </a:r>
            <a:r>
              <a:rPr lang="en-US" altLang="en-US" sz="2000" b="1" dirty="0" smtClean="0"/>
              <a:t>’</a:t>
            </a:r>
            <a:r>
              <a:rPr lang="en-US" altLang="en-US" sz="2000" b="1" dirty="0" smtClean="0">
                <a:latin typeface="Times New Roman" panose="02020603050405020304" pitchFamily="18" charset="0"/>
              </a:rPr>
              <a:t>ll never forget</a:t>
            </a:r>
            <a:r>
              <a:rPr lang="en-US" altLang="en-US" sz="2000" b="1" dirty="0" smtClean="0">
                <a:solidFill>
                  <a:schemeClr val="bg2"/>
                </a:solidFill>
                <a:latin typeface="Times New Roman" panose="02020603050405020304" pitchFamily="18" charset="0"/>
              </a:rPr>
              <a:t> </a:t>
            </a:r>
            <a:r>
              <a:rPr lang="en-US" altLang="en-US" sz="2000" b="1" dirty="0" smtClean="0">
                <a:solidFill>
                  <a:srgbClr val="C00000"/>
                </a:solidFill>
                <a:latin typeface="Times New Roman" panose="02020603050405020304" pitchFamily="18" charset="0"/>
              </a:rPr>
              <a:t>the days </a:t>
            </a:r>
            <a:r>
              <a:rPr lang="en-US" altLang="en-US" sz="2000" b="1" dirty="0" smtClean="0">
                <a:solidFill>
                  <a:srgbClr val="6600FF"/>
                </a:solidFill>
                <a:latin typeface="Times New Roman" panose="02020603050405020304" pitchFamily="18" charset="0"/>
              </a:rPr>
              <a:t>when we’re faced with the </a:t>
            </a:r>
            <a:r>
              <a:rPr lang="en-US" altLang="en-US" sz="2000" b="1" dirty="0" err="1" smtClean="0">
                <a:solidFill>
                  <a:srgbClr val="6600FF"/>
                </a:solidFill>
                <a:latin typeface="Times New Roman" panose="02020603050405020304" pitchFamily="18" charset="0"/>
              </a:rPr>
              <a:t>coronavirus</a:t>
            </a:r>
            <a:r>
              <a:rPr lang="en-US" altLang="en-US" sz="2000" b="1" dirty="0" smtClean="0">
                <a:solidFill>
                  <a:srgbClr val="6600FF"/>
                </a:solidFill>
                <a:latin typeface="Times New Roman" panose="02020603050405020304" pitchFamily="18" charset="0"/>
              </a:rPr>
              <a:t>. </a:t>
            </a:r>
            <a:endParaRPr lang="en-US" altLang="en-US" sz="2000" b="1" dirty="0" smtClean="0">
              <a:solidFill>
                <a:schemeClr val="bg2"/>
              </a:solidFill>
              <a:latin typeface="Times New Roman" panose="02020603050405020304" pitchFamily="18" charset="0"/>
            </a:endParaRPr>
          </a:p>
          <a:p>
            <a:pPr>
              <a:lnSpc>
                <a:spcPct val="140000"/>
              </a:lnSpc>
            </a:pPr>
            <a:r>
              <a:rPr lang="en-US" altLang="en-US" sz="2000" b="1" dirty="0" smtClean="0">
                <a:solidFill>
                  <a:schemeClr val="bg2"/>
                </a:solidFill>
                <a:latin typeface="Times New Roman" panose="02020603050405020304" pitchFamily="18" charset="0"/>
              </a:rPr>
              <a:t>  </a:t>
            </a:r>
            <a:r>
              <a:rPr lang="en-US" altLang="en-US" sz="2000" b="1" dirty="0" smtClean="0">
                <a:latin typeface="Times New Roman" panose="02020603050405020304" pitchFamily="18" charset="0"/>
              </a:rPr>
              <a:t>I</a:t>
            </a:r>
            <a:r>
              <a:rPr lang="en-US" altLang="en-US" sz="2000" b="1" dirty="0" smtClean="0"/>
              <a:t>’</a:t>
            </a:r>
            <a:r>
              <a:rPr lang="en-US" altLang="en-US" sz="2000" b="1" dirty="0" smtClean="0">
                <a:latin typeface="Times New Roman" panose="02020603050405020304" pitchFamily="18" charset="0"/>
              </a:rPr>
              <a:t>ll never forget</a:t>
            </a:r>
            <a:r>
              <a:rPr lang="en-US" altLang="en-US" sz="2000" b="1" dirty="0" smtClean="0">
                <a:solidFill>
                  <a:schemeClr val="bg2"/>
                </a:solidFill>
                <a:latin typeface="Times New Roman" panose="02020603050405020304" pitchFamily="18" charset="0"/>
              </a:rPr>
              <a:t> </a:t>
            </a:r>
            <a:r>
              <a:rPr lang="en-US" altLang="en-US" sz="2000" b="1" dirty="0" smtClean="0">
                <a:solidFill>
                  <a:srgbClr val="C00000"/>
                </a:solidFill>
                <a:latin typeface="Times New Roman" panose="02020603050405020304" pitchFamily="18" charset="0"/>
              </a:rPr>
              <a:t>the days </a:t>
            </a:r>
            <a:r>
              <a:rPr lang="en-US" altLang="en-US" sz="2000" b="1" dirty="0" smtClean="0">
                <a:solidFill>
                  <a:srgbClr val="6600FF"/>
                </a:solidFill>
                <a:latin typeface="Times New Roman" panose="02020603050405020304" pitchFamily="18" charset="0"/>
              </a:rPr>
              <a:t>which/that we spent together at home.</a:t>
            </a:r>
            <a:endParaRPr lang="en-US" altLang="en-US" sz="2000" b="1" dirty="0" smtClean="0">
              <a:solidFill>
                <a:schemeClr val="bg2"/>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7" descr="67y58PICBDH_1024"/>
          <p:cNvPicPr>
            <a:picLocks noChangeAspect="1" noChangeArrowheads="1"/>
          </p:cNvPicPr>
          <p:nvPr/>
        </p:nvPicPr>
        <p:blipFill>
          <a:blip r:embed="rId1" cstate="print"/>
          <a:srcRect/>
          <a:stretch>
            <a:fillRect/>
          </a:stretch>
        </p:blipFill>
        <p:spPr bwMode="auto">
          <a:xfrm>
            <a:off x="6619875" y="3250406"/>
            <a:ext cx="2524125" cy="1893094"/>
          </a:xfrm>
          <a:prstGeom prst="rect">
            <a:avLst/>
          </a:prstGeom>
          <a:noFill/>
          <a:ln w="9525">
            <a:noFill/>
            <a:miter lim="800000"/>
            <a:headEnd/>
            <a:tailEnd/>
          </a:ln>
        </p:spPr>
      </p:pic>
      <p:sp>
        <p:nvSpPr>
          <p:cNvPr id="4" name="矩形 3"/>
          <p:cNvSpPr/>
          <p:nvPr/>
        </p:nvSpPr>
        <p:spPr>
          <a:xfrm>
            <a:off x="683568" y="830198"/>
            <a:ext cx="8280920" cy="2677656"/>
          </a:xfrm>
          <a:prstGeom prst="rect">
            <a:avLst/>
          </a:prstGeom>
        </p:spPr>
        <p:txBody>
          <a:bodyPr wrap="square">
            <a:spAutoFit/>
          </a:bodyPr>
          <a:lstStyle/>
          <a:p>
            <a:pPr marL="342900" indent="-342900"/>
            <a:r>
              <a:rPr lang="zh-CN" altLang="en-US" sz="2400" b="1" dirty="0" smtClean="0">
                <a:latin typeface="+mn-ea"/>
              </a:rPr>
              <a:t>①</a:t>
            </a:r>
            <a:r>
              <a:rPr lang="zh-CN" altLang="en-US" sz="2400" b="1" dirty="0" smtClean="0">
                <a:latin typeface="Times New Roman" panose="02020603050405020304" pitchFamily="18" charset="0"/>
              </a:rPr>
              <a:t>关系代词作介词宾语，不论是在限制性定语从句中，还 </a:t>
            </a:r>
            <a:endParaRPr lang="en-US" altLang="zh-CN" sz="2400" b="1" dirty="0" smtClean="0">
              <a:latin typeface="Times New Roman" panose="02020603050405020304" pitchFamily="18" charset="0"/>
            </a:endParaRPr>
          </a:p>
          <a:p>
            <a:pPr marL="342900" indent="-342900"/>
            <a:r>
              <a:rPr lang="zh-CN" altLang="en-US" sz="2400" b="1" dirty="0" smtClean="0">
                <a:latin typeface="Times New Roman" panose="02020603050405020304" pitchFamily="18" charset="0"/>
              </a:rPr>
              <a:t>是在非限制性定语从句中，当介词前置时，只能用 </a:t>
            </a:r>
            <a:r>
              <a:rPr lang="en-US" altLang="en-US" sz="2400" b="1" dirty="0" smtClean="0">
                <a:latin typeface="Times New Roman" panose="02020603050405020304" pitchFamily="18" charset="0"/>
              </a:rPr>
              <a:t>whom </a:t>
            </a:r>
            <a:endParaRPr lang="en-US" altLang="en-US" sz="2400" b="1" dirty="0" smtClean="0">
              <a:latin typeface="Times New Roman" panose="02020603050405020304" pitchFamily="18" charset="0"/>
            </a:endParaRPr>
          </a:p>
          <a:p>
            <a:pPr marL="342900" indent="-342900"/>
            <a:r>
              <a:rPr lang="zh-CN" altLang="en-US" sz="2400" b="1" dirty="0" smtClean="0">
                <a:latin typeface="Times New Roman" panose="02020603050405020304" pitchFamily="18" charset="0"/>
              </a:rPr>
              <a:t>指人，</a:t>
            </a:r>
            <a:r>
              <a:rPr lang="en-US" altLang="en-US" sz="2400" b="1" dirty="0" smtClean="0">
                <a:latin typeface="Times New Roman" panose="02020603050405020304" pitchFamily="18" charset="0"/>
              </a:rPr>
              <a:t>which </a:t>
            </a:r>
            <a:r>
              <a:rPr lang="zh-CN" altLang="en-US" sz="2400" b="1" dirty="0" smtClean="0">
                <a:latin typeface="Times New Roman" panose="02020603050405020304" pitchFamily="18" charset="0"/>
              </a:rPr>
              <a:t>指物；但如果介词后置，则不受这种限制，关</a:t>
            </a:r>
            <a:endParaRPr lang="en-US" altLang="zh-CN" sz="2400" b="1" dirty="0" smtClean="0">
              <a:latin typeface="Times New Roman" panose="02020603050405020304" pitchFamily="18" charset="0"/>
            </a:endParaRPr>
          </a:p>
          <a:p>
            <a:pPr marL="342900" indent="-342900"/>
            <a:r>
              <a:rPr lang="zh-CN" altLang="en-US" sz="2400" b="1" dirty="0" smtClean="0">
                <a:latin typeface="Times New Roman" panose="02020603050405020304" pitchFamily="18" charset="0"/>
              </a:rPr>
              <a:t>系代词还可以省去，特别是在口语中。如：</a:t>
            </a:r>
            <a:endParaRPr lang="zh-CN" altLang="en-US" sz="2400" b="1" dirty="0" smtClean="0">
              <a:latin typeface="Times New Roman" panose="02020603050405020304" pitchFamily="18" charset="0"/>
            </a:endParaRPr>
          </a:p>
          <a:p>
            <a:pPr marL="342900" indent="-342900"/>
            <a:r>
              <a:rPr lang="zh-CN" altLang="en-US" sz="2400" b="1" dirty="0" smtClean="0">
                <a:latin typeface="Times New Roman" panose="02020603050405020304" pitchFamily="18" charset="0"/>
              </a:rPr>
              <a:t>     </a:t>
            </a:r>
            <a:r>
              <a:rPr lang="en-US" altLang="en-US" sz="2400" b="1" dirty="0" smtClean="0">
                <a:latin typeface="Times New Roman" panose="02020603050405020304" pitchFamily="18" charset="0"/>
              </a:rPr>
              <a:t>Do you know the boy </a:t>
            </a:r>
            <a:r>
              <a:rPr lang="en-US" altLang="en-US" sz="2400" b="1" dirty="0" smtClean="0">
                <a:solidFill>
                  <a:srgbClr val="FF0000"/>
                </a:solidFill>
                <a:latin typeface="Times New Roman" panose="02020603050405020304" pitchFamily="18" charset="0"/>
              </a:rPr>
              <a:t>to whom </a:t>
            </a:r>
            <a:r>
              <a:rPr lang="en-US" altLang="en-US" sz="2400" b="1" dirty="0" smtClean="0">
                <a:latin typeface="Times New Roman" panose="02020603050405020304" pitchFamily="18" charset="0"/>
              </a:rPr>
              <a:t>she was talking?  </a:t>
            </a:r>
            <a:endParaRPr lang="en-US" altLang="en-US" sz="2400" b="1" dirty="0" smtClean="0">
              <a:latin typeface="Times New Roman" panose="02020603050405020304" pitchFamily="18" charset="0"/>
            </a:endParaRPr>
          </a:p>
          <a:p>
            <a:pPr marL="342900" indent="-342900"/>
            <a:r>
              <a:rPr lang="en-US" altLang="en-US" sz="2400" b="1" dirty="0" smtClean="0">
                <a:latin typeface="Times New Roman" panose="02020603050405020304" pitchFamily="18" charset="0"/>
              </a:rPr>
              <a:t>     Do you know the boy </a:t>
            </a:r>
            <a:r>
              <a:rPr lang="en-US" altLang="en-US" sz="2400" b="1" dirty="0" smtClean="0">
                <a:solidFill>
                  <a:srgbClr val="FF0000"/>
                </a:solidFill>
                <a:latin typeface="Times New Roman" panose="02020603050405020304" pitchFamily="18" charset="0"/>
              </a:rPr>
              <a:t>(that/who/whom) </a:t>
            </a:r>
            <a:r>
              <a:rPr lang="en-US" altLang="en-US" sz="2400" b="1" dirty="0" smtClean="0">
                <a:latin typeface="Times New Roman" panose="02020603050405020304" pitchFamily="18" charset="0"/>
              </a:rPr>
              <a:t>she was talking </a:t>
            </a:r>
            <a:r>
              <a:rPr lang="en-US" altLang="en-US" sz="2400" b="1" dirty="0" smtClean="0">
                <a:solidFill>
                  <a:srgbClr val="FF0000"/>
                </a:solidFill>
                <a:latin typeface="Times New Roman" panose="02020603050405020304" pitchFamily="18" charset="0"/>
              </a:rPr>
              <a:t>to</a:t>
            </a:r>
            <a:r>
              <a:rPr lang="en-US" altLang="en-US" sz="2400" b="1" dirty="0" smtClean="0">
                <a:latin typeface="Times New Roman" panose="02020603050405020304" pitchFamily="18" charset="0"/>
              </a:rPr>
              <a:t>?</a:t>
            </a:r>
            <a:endParaRPr lang="en-US" altLang="en-US" sz="2400" b="1" dirty="0" smtClean="0">
              <a:latin typeface="Times New Roman" panose="02020603050405020304" pitchFamily="18" charset="0"/>
            </a:endParaRPr>
          </a:p>
          <a:p>
            <a:pPr marL="342900" indent="-342900"/>
            <a:endParaRPr lang="en-US" altLang="en-US" sz="2400" b="1" dirty="0" smtClean="0">
              <a:latin typeface="Times New Roman" panose="02020603050405020304" pitchFamily="18" charset="0"/>
            </a:endParaRPr>
          </a:p>
        </p:txBody>
      </p:sp>
      <p:sp>
        <p:nvSpPr>
          <p:cNvPr id="5" name="矩形 4"/>
          <p:cNvSpPr/>
          <p:nvPr/>
        </p:nvSpPr>
        <p:spPr>
          <a:xfrm>
            <a:off x="251520" y="-110549"/>
            <a:ext cx="5519460" cy="954107"/>
          </a:xfrm>
          <a:prstGeom prst="rect">
            <a:avLst/>
          </a:prstGeom>
        </p:spPr>
        <p:txBody>
          <a:bodyPr wrap="none">
            <a:spAutoFit/>
          </a:bodyPr>
          <a:lstStyle/>
          <a:p>
            <a:pPr>
              <a:lnSpc>
                <a:spcPct val="200000"/>
              </a:lnSpc>
              <a:buFont typeface="Wingdings" panose="05000000000000000000" pitchFamily="2" charset="2"/>
              <a:buChar char="Ø"/>
            </a:pPr>
            <a:r>
              <a:rPr lang="zh-CN" altLang="en-US" sz="2800" b="1" dirty="0" smtClean="0">
                <a:solidFill>
                  <a:srgbClr val="002060"/>
                </a:solidFill>
                <a:latin typeface="+mn-ea"/>
              </a:rPr>
              <a:t>介词加关系代词引导的定语从句</a:t>
            </a:r>
            <a:endParaRPr lang="zh-CN" altLang="en-US" sz="2800" b="1" dirty="0" smtClean="0">
              <a:solidFill>
                <a:srgbClr val="002060"/>
              </a:solidFill>
              <a:latin typeface="+mn-ea"/>
            </a:endParaRPr>
          </a:p>
        </p:txBody>
      </p:sp>
      <p:sp>
        <p:nvSpPr>
          <p:cNvPr id="6" name="TextBox 5"/>
          <p:cNvSpPr txBox="1"/>
          <p:nvPr/>
        </p:nvSpPr>
        <p:spPr>
          <a:xfrm>
            <a:off x="683568" y="3252921"/>
            <a:ext cx="7848872" cy="1200329"/>
          </a:xfrm>
          <a:prstGeom prst="rect">
            <a:avLst/>
          </a:prstGeom>
          <a:noFill/>
        </p:spPr>
        <p:txBody>
          <a:bodyPr wrap="square" rtlCol="0">
            <a:spAutoFit/>
          </a:bodyPr>
          <a:lstStyle/>
          <a:p>
            <a:pPr marL="342900" indent="-342900"/>
            <a:r>
              <a:rPr lang="en-US" altLang="en-US" sz="2400" b="1" dirty="0" smtClean="0">
                <a:latin typeface="+mn-ea"/>
              </a:rPr>
              <a:t>②</a:t>
            </a:r>
            <a:r>
              <a:rPr lang="zh-CN" altLang="en-US" sz="2400" b="1" dirty="0" smtClean="0">
                <a:latin typeface="Times New Roman" panose="02020603050405020304" pitchFamily="18" charset="0"/>
              </a:rPr>
              <a:t>关系代词前用什么介词，需</a:t>
            </a:r>
            <a:r>
              <a:rPr lang="zh-CN" altLang="en-US" sz="2400" b="1" dirty="0" smtClean="0"/>
              <a:t>看其与从句中谓语动词或先行词的搭配关系来确定。</a:t>
            </a:r>
            <a:endParaRPr lang="zh-CN" altLang="en-US" sz="2400" b="1" dirty="0" smtClean="0"/>
          </a:p>
          <a:p>
            <a:pPr marL="342900" indent="-342900"/>
            <a:endParaRPr lang="zh-CN" altLang="en-US" sz="2400" b="1" dirty="0">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7" descr="67y58PICBDH_1024"/>
          <p:cNvPicPr>
            <a:picLocks noChangeAspect="1" noChangeArrowheads="1"/>
          </p:cNvPicPr>
          <p:nvPr/>
        </p:nvPicPr>
        <p:blipFill>
          <a:blip r:embed="rId1" cstate="print"/>
          <a:srcRect/>
          <a:stretch>
            <a:fillRect/>
          </a:stretch>
        </p:blipFill>
        <p:spPr bwMode="auto">
          <a:xfrm>
            <a:off x="6912768" y="3384376"/>
            <a:ext cx="2267744" cy="1851670"/>
          </a:xfrm>
          <a:prstGeom prst="rect">
            <a:avLst/>
          </a:prstGeom>
          <a:noFill/>
          <a:ln w="9525">
            <a:noFill/>
            <a:miter lim="800000"/>
            <a:headEnd/>
            <a:tailEnd/>
          </a:ln>
        </p:spPr>
      </p:pic>
      <p:sp>
        <p:nvSpPr>
          <p:cNvPr id="3" name="圆角矩形 2"/>
          <p:cNvSpPr/>
          <p:nvPr/>
        </p:nvSpPr>
        <p:spPr>
          <a:xfrm>
            <a:off x="263580" y="267143"/>
            <a:ext cx="756182" cy="647922"/>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endParaRPr lang="zh-CN" altLang="en-US" sz="1100" dirty="0">
              <a:latin typeface="微软雅黑" panose="020B0503020204020204" pitchFamily="34" charset="-122"/>
              <a:ea typeface="微软雅黑" panose="020B0503020204020204" pitchFamily="34" charset="-122"/>
            </a:endParaRPr>
          </a:p>
        </p:txBody>
      </p:sp>
      <p:sp>
        <p:nvSpPr>
          <p:cNvPr id="4" name="矩形 3"/>
          <p:cNvSpPr/>
          <p:nvPr/>
        </p:nvSpPr>
        <p:spPr>
          <a:xfrm>
            <a:off x="398613" y="337248"/>
            <a:ext cx="486117" cy="507713"/>
          </a:xfrm>
          <a:prstGeom prst="rect">
            <a:avLst/>
          </a:prstGeom>
        </p:spPr>
        <p:txBody>
          <a:bodyPr wrap="square" lIns="0" tIns="0" rIns="0" bIns="0">
            <a:spAutoFit/>
          </a:bodyPr>
          <a:lstStyle/>
          <a:p>
            <a:pPr algn="ctr"/>
            <a:r>
              <a:rPr lang="en-US" altLang="zh-CN" sz="3300" b="1"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rPr>
              <a:t>3</a:t>
            </a:r>
            <a:endParaRPr lang="en-US" altLang="zh-CN" sz="33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5" name="矩形 259"/>
          <p:cNvSpPr>
            <a:spLocks noChangeArrowheads="1"/>
          </p:cNvSpPr>
          <p:nvPr/>
        </p:nvSpPr>
        <p:spPr bwMode="auto">
          <a:xfrm>
            <a:off x="755576" y="339502"/>
            <a:ext cx="4801281" cy="4924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457200" lvl="2" indent="0">
              <a:buNone/>
            </a:pPr>
            <a:r>
              <a:rPr lang="zh-CN" altLang="en-US" sz="3200" b="1" dirty="0" smtClean="0"/>
              <a:t>定语从句作用</a:t>
            </a:r>
            <a:endParaRPr lang="zh-CN" altLang="en-US" sz="3200" b="1" dirty="0"/>
          </a:p>
        </p:txBody>
      </p:sp>
      <p:sp>
        <p:nvSpPr>
          <p:cNvPr id="7" name="TextBox 6"/>
          <p:cNvSpPr txBox="1"/>
          <p:nvPr/>
        </p:nvSpPr>
        <p:spPr>
          <a:xfrm>
            <a:off x="539552" y="945875"/>
            <a:ext cx="8496944" cy="2933065"/>
          </a:xfrm>
          <a:prstGeom prst="rect">
            <a:avLst/>
          </a:prstGeom>
          <a:noFill/>
        </p:spPr>
        <p:txBody>
          <a:bodyPr wrap="square" rtlCol="0">
            <a:spAutoFit/>
          </a:bodyPr>
          <a:lstStyle/>
          <a:p>
            <a:pPr>
              <a:lnSpc>
                <a:spcPct val="165000"/>
              </a:lnSpc>
              <a:buFont typeface="Wingdings" panose="05000000000000000000" pitchFamily="2" charset="2"/>
              <a:buChar char="Ø"/>
            </a:pPr>
            <a:r>
              <a:rPr lang="zh-CN" altLang="en-US" sz="2800" b="1" dirty="0" smtClean="0">
                <a:solidFill>
                  <a:srgbClr val="002060"/>
                </a:solidFill>
              </a:rPr>
              <a:t>借助定语从句，完善所要表达的内容；</a:t>
            </a:r>
            <a:endParaRPr lang="en-US" altLang="zh-CN" sz="2800" b="1" dirty="0" smtClean="0">
              <a:solidFill>
                <a:srgbClr val="002060"/>
              </a:solidFill>
            </a:endParaRPr>
          </a:p>
          <a:p>
            <a:pPr>
              <a:lnSpc>
                <a:spcPct val="165000"/>
              </a:lnSpc>
              <a:buFont typeface="Wingdings" panose="05000000000000000000" pitchFamily="2" charset="2"/>
              <a:buChar char="Ø"/>
            </a:pPr>
            <a:endParaRPr lang="en-US" altLang="zh-CN" sz="2800" b="1" dirty="0" smtClean="0">
              <a:solidFill>
                <a:srgbClr val="002060"/>
              </a:solidFill>
            </a:endParaRPr>
          </a:p>
          <a:p>
            <a:pPr>
              <a:lnSpc>
                <a:spcPct val="165000"/>
              </a:lnSpc>
              <a:buFont typeface="Wingdings" panose="05000000000000000000" pitchFamily="2" charset="2"/>
              <a:buChar char="Ø"/>
            </a:pPr>
            <a:r>
              <a:rPr lang="zh-CN" altLang="en-US" sz="2800" b="1" dirty="0" smtClean="0">
                <a:solidFill>
                  <a:srgbClr val="002060"/>
                </a:solidFill>
              </a:rPr>
              <a:t>借助定语从句，体现表达的多样性、丰富性；</a:t>
            </a:r>
            <a:endParaRPr lang="en-US" altLang="zh-CN" sz="2800" b="1" dirty="0" smtClean="0">
              <a:solidFill>
                <a:srgbClr val="002060"/>
              </a:solidFill>
            </a:endParaRPr>
          </a:p>
          <a:p>
            <a:pPr>
              <a:lnSpc>
                <a:spcPct val="165000"/>
              </a:lnSpc>
              <a:buFont typeface="Wingdings" panose="05000000000000000000" pitchFamily="2" charset="2"/>
              <a:buChar char="Ø"/>
            </a:pPr>
            <a:r>
              <a:rPr lang="zh-CN" altLang="en-US" sz="2800" b="1" dirty="0" smtClean="0">
                <a:solidFill>
                  <a:srgbClr val="002060"/>
                </a:solidFill>
              </a:rPr>
              <a:t>借助定语从句，实现句子结构紧凑，前后衔接一致。</a:t>
            </a:r>
            <a:endParaRPr lang="en-US" altLang="zh-CN" sz="2800" b="1" dirty="0" smtClean="0">
              <a:solidFill>
                <a:srgbClr val="002060"/>
              </a:solidFill>
            </a:endParaRPr>
          </a:p>
        </p:txBody>
      </p:sp>
      <p:sp>
        <p:nvSpPr>
          <p:cNvPr id="8" name="TextBox 7"/>
          <p:cNvSpPr txBox="1"/>
          <p:nvPr/>
        </p:nvSpPr>
        <p:spPr>
          <a:xfrm>
            <a:off x="971600" y="1635646"/>
            <a:ext cx="6480720" cy="830997"/>
          </a:xfrm>
          <a:prstGeom prst="rect">
            <a:avLst/>
          </a:prstGeom>
          <a:noFill/>
          <a:ln w="3175">
            <a:noFill/>
          </a:ln>
        </p:spPr>
        <p:txBody>
          <a:bodyPr wrap="square" rtlCol="0">
            <a:spAutoFit/>
          </a:bodyPr>
          <a:lstStyle/>
          <a:p>
            <a:r>
              <a:rPr lang="en-US" altLang="zh-CN" sz="2400" dirty="0" smtClean="0">
                <a:latin typeface="Times New Roman" panose="02020603050405020304" pitchFamily="18" charset="0"/>
                <a:cs typeface="Times New Roman" panose="02020603050405020304" pitchFamily="18" charset="0"/>
              </a:rPr>
              <a:t>I wish all of you a speedy recovery.</a:t>
            </a:r>
            <a:endParaRPr lang="en-US" altLang="zh-CN" sz="2400" dirty="0" smtClean="0">
              <a:latin typeface="Times New Roman" panose="02020603050405020304" pitchFamily="18" charset="0"/>
              <a:cs typeface="Times New Roman" panose="02020603050405020304" pitchFamily="18" charset="0"/>
            </a:endParaRPr>
          </a:p>
          <a:p>
            <a:r>
              <a:rPr lang="en-US" altLang="zh-CN" sz="2400" dirty="0" smtClean="0">
                <a:latin typeface="Times New Roman" panose="02020603050405020304" pitchFamily="18" charset="0"/>
                <a:cs typeface="Times New Roman" panose="02020603050405020304" pitchFamily="18" charset="0"/>
              </a:rPr>
              <a:t>I wish all of you </a:t>
            </a:r>
            <a:r>
              <a:rPr lang="en-US" altLang="zh-CN" sz="2400" dirty="0" smtClean="0">
                <a:solidFill>
                  <a:srgbClr val="FF0000"/>
                </a:solidFill>
                <a:latin typeface="Times New Roman" panose="02020603050405020304" pitchFamily="18" charset="0"/>
                <a:cs typeface="Times New Roman" panose="02020603050405020304" pitchFamily="18" charset="0"/>
              </a:rPr>
              <a:t>who are unwell </a:t>
            </a:r>
            <a:r>
              <a:rPr lang="en-US" altLang="zh-CN" sz="2400" dirty="0" smtClean="0">
                <a:latin typeface="Times New Roman" panose="02020603050405020304" pitchFamily="18" charset="0"/>
                <a:cs typeface="Times New Roman" panose="02020603050405020304" pitchFamily="18" charset="0"/>
              </a:rPr>
              <a:t>a speedy recovery.</a:t>
            </a:r>
            <a:endParaRPr lang="zh-CN" altLang="en-US" sz="24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descr="42F58PIC8hn_1024"/>
          <p:cNvPicPr>
            <a:picLocks noChangeAspect="1" noChangeArrowheads="1"/>
          </p:cNvPicPr>
          <p:nvPr/>
        </p:nvPicPr>
        <p:blipFill>
          <a:blip r:embed="rId1" cstate="print"/>
          <a:srcRect/>
          <a:stretch>
            <a:fillRect/>
          </a:stretch>
        </p:blipFill>
        <p:spPr bwMode="auto">
          <a:xfrm>
            <a:off x="0" y="0"/>
            <a:ext cx="1043608" cy="987574"/>
          </a:xfrm>
          <a:prstGeom prst="rect">
            <a:avLst/>
          </a:prstGeom>
          <a:noFill/>
          <a:ln w="9525">
            <a:noFill/>
            <a:miter lim="800000"/>
            <a:headEnd/>
            <a:tailEnd/>
          </a:ln>
        </p:spPr>
      </p:pic>
      <p:pic>
        <p:nvPicPr>
          <p:cNvPr id="2" name="图片 7" descr="67y58PICBDH_1024"/>
          <p:cNvPicPr>
            <a:picLocks noChangeAspect="1" noChangeArrowheads="1"/>
          </p:cNvPicPr>
          <p:nvPr/>
        </p:nvPicPr>
        <p:blipFill>
          <a:blip r:embed="rId2" cstate="print"/>
          <a:srcRect/>
          <a:stretch>
            <a:fillRect/>
          </a:stretch>
        </p:blipFill>
        <p:spPr bwMode="auto">
          <a:xfrm>
            <a:off x="6732240" y="3435845"/>
            <a:ext cx="2414936" cy="1707655"/>
          </a:xfrm>
          <a:prstGeom prst="rect">
            <a:avLst/>
          </a:prstGeom>
          <a:noFill/>
          <a:ln w="9525">
            <a:noFill/>
            <a:miter lim="800000"/>
            <a:headEnd/>
            <a:tailEnd/>
          </a:ln>
        </p:spPr>
      </p:pic>
      <p:sp>
        <p:nvSpPr>
          <p:cNvPr id="4" name="TextBox 3"/>
          <p:cNvSpPr txBox="1"/>
          <p:nvPr/>
        </p:nvSpPr>
        <p:spPr>
          <a:xfrm>
            <a:off x="827584" y="1275606"/>
            <a:ext cx="7776864" cy="2554545"/>
          </a:xfrm>
          <a:prstGeom prst="rect">
            <a:avLst/>
          </a:prstGeom>
          <a:noFill/>
          <a:ln w="3175">
            <a:solidFill>
              <a:schemeClr val="tx1"/>
            </a:solidFill>
          </a:ln>
        </p:spPr>
        <p:txBody>
          <a:bodyPr wrap="square" rtlCol="0">
            <a:spAutoFit/>
          </a:bodyPr>
          <a:lstStyle/>
          <a:p>
            <a:pPr>
              <a:lnSpc>
                <a:spcPts val="3200"/>
              </a:lnSpc>
            </a:pPr>
            <a:r>
              <a:rPr lang="en-US" altLang="zh-CN" sz="2800" dirty="0" smtClean="0">
                <a:latin typeface="Times New Roman" panose="02020603050405020304" pitchFamily="18" charset="0"/>
                <a:cs typeface="Times New Roman" panose="02020603050405020304" pitchFamily="18" charset="0"/>
              </a:rPr>
              <a:t>Pollution presents a very serious problem. Too many vehicles give off poisonous fumes to pollute the air. And there are a great number of ships and boats that leak oil to contaminate the </a:t>
            </a:r>
            <a:r>
              <a:rPr lang="en-US" altLang="zh-CN" sz="2800" dirty="0" err="1" smtClean="0">
                <a:latin typeface="Times New Roman" panose="02020603050405020304" pitchFamily="18" charset="0"/>
                <a:cs typeface="Times New Roman" panose="02020603050405020304" pitchFamily="18" charset="0"/>
              </a:rPr>
              <a:t>harbour</a:t>
            </a:r>
            <a:r>
              <a:rPr lang="en-US" altLang="zh-CN" sz="2800" dirty="0" smtClean="0">
                <a:latin typeface="Times New Roman" panose="02020603050405020304" pitchFamily="18" charset="0"/>
                <a:cs typeface="Times New Roman" panose="02020603050405020304" pitchFamily="18" charset="0"/>
              </a:rPr>
              <a:t> and kill marine lives. Laziness is also a bad point. People here seem to depend too much on machinery to do their work.</a:t>
            </a:r>
            <a:endParaRPr lang="zh-CN" altLang="en-US" sz="2800" dirty="0">
              <a:latin typeface="Times New Roman" panose="02020603050405020304" pitchFamily="18" charset="0"/>
              <a:cs typeface="Times New Roman" panose="02020603050405020304" pitchFamily="18" charset="0"/>
            </a:endParaRPr>
          </a:p>
        </p:txBody>
      </p:sp>
      <p:sp>
        <p:nvSpPr>
          <p:cNvPr id="5" name="矩形 4"/>
          <p:cNvSpPr/>
          <p:nvPr/>
        </p:nvSpPr>
        <p:spPr>
          <a:xfrm>
            <a:off x="1115616" y="195486"/>
            <a:ext cx="3716082" cy="523220"/>
          </a:xfrm>
          <a:prstGeom prst="rect">
            <a:avLst/>
          </a:prstGeom>
        </p:spPr>
        <p:txBody>
          <a:bodyPr wrap="none">
            <a:spAutoFit/>
          </a:bodyPr>
          <a:lstStyle/>
          <a:p>
            <a:pPr>
              <a:buFont typeface="Wingdings" panose="05000000000000000000" pitchFamily="2" charset="2"/>
              <a:buChar char="Ø"/>
            </a:pPr>
            <a:r>
              <a:rPr lang="zh-CN" altLang="en-US" sz="2800" b="1" dirty="0" smtClean="0">
                <a:solidFill>
                  <a:srgbClr val="002060"/>
                </a:solidFill>
              </a:rPr>
              <a:t>结构紧凑，前后一致</a:t>
            </a:r>
            <a:endParaRPr lang="zh-CN" altLang="en-US" sz="2800" dirty="0"/>
          </a:p>
        </p:txBody>
      </p:sp>
      <p:sp>
        <p:nvSpPr>
          <p:cNvPr id="6" name="TextBox 5"/>
          <p:cNvSpPr txBox="1"/>
          <p:nvPr/>
        </p:nvSpPr>
        <p:spPr>
          <a:xfrm>
            <a:off x="1043608" y="771550"/>
            <a:ext cx="4752528" cy="523220"/>
          </a:xfrm>
          <a:prstGeom prst="rect">
            <a:avLst/>
          </a:prstGeom>
          <a:noFill/>
        </p:spPr>
        <p:txBody>
          <a:bodyPr wrap="square" rtlCol="0">
            <a:spAutoFit/>
          </a:bodyPr>
          <a:lstStyle/>
          <a:p>
            <a:r>
              <a:rPr lang="en-US" altLang="zh-CN" sz="2800" b="1" dirty="0" smtClean="0">
                <a:solidFill>
                  <a:srgbClr val="C00000"/>
                </a:solidFill>
                <a:latin typeface="Times New Roman" panose="02020603050405020304" pitchFamily="18" charset="0"/>
                <a:cs typeface="Times New Roman" panose="02020603050405020304" pitchFamily="18" charset="0"/>
              </a:rPr>
              <a:t>Is the passage coherent?</a:t>
            </a:r>
            <a:endParaRPr lang="zh-CN" altLang="en-US" sz="2800" b="1" dirty="0">
              <a:solidFill>
                <a:srgbClr val="C0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descr="42F58PIC8hn_1024"/>
          <p:cNvPicPr>
            <a:picLocks noChangeAspect="1" noChangeArrowheads="1"/>
          </p:cNvPicPr>
          <p:nvPr/>
        </p:nvPicPr>
        <p:blipFill>
          <a:blip r:embed="rId1" cstate="print"/>
          <a:srcRect/>
          <a:stretch>
            <a:fillRect/>
          </a:stretch>
        </p:blipFill>
        <p:spPr bwMode="auto">
          <a:xfrm>
            <a:off x="0" y="0"/>
            <a:ext cx="1043608" cy="987574"/>
          </a:xfrm>
          <a:prstGeom prst="rect">
            <a:avLst/>
          </a:prstGeom>
          <a:noFill/>
          <a:ln w="9525">
            <a:noFill/>
            <a:miter lim="800000"/>
            <a:headEnd/>
            <a:tailEnd/>
          </a:ln>
        </p:spPr>
      </p:pic>
      <p:pic>
        <p:nvPicPr>
          <p:cNvPr id="2" name="图片 7" descr="67y58PICBDH_1024"/>
          <p:cNvPicPr>
            <a:picLocks noChangeAspect="1" noChangeArrowheads="1"/>
          </p:cNvPicPr>
          <p:nvPr/>
        </p:nvPicPr>
        <p:blipFill>
          <a:blip r:embed="rId2" cstate="print"/>
          <a:srcRect/>
          <a:stretch>
            <a:fillRect/>
          </a:stretch>
        </p:blipFill>
        <p:spPr bwMode="auto">
          <a:xfrm>
            <a:off x="6948264" y="3867894"/>
            <a:ext cx="2198912" cy="1491630"/>
          </a:xfrm>
          <a:prstGeom prst="rect">
            <a:avLst/>
          </a:prstGeom>
          <a:noFill/>
          <a:ln w="9525">
            <a:noFill/>
            <a:miter lim="800000"/>
            <a:headEnd/>
            <a:tailEnd/>
          </a:ln>
        </p:spPr>
      </p:pic>
      <p:sp>
        <p:nvSpPr>
          <p:cNvPr id="4" name="TextBox 3"/>
          <p:cNvSpPr txBox="1"/>
          <p:nvPr/>
        </p:nvSpPr>
        <p:spPr>
          <a:xfrm>
            <a:off x="899592" y="1203598"/>
            <a:ext cx="7704856" cy="2554545"/>
          </a:xfrm>
          <a:prstGeom prst="rect">
            <a:avLst/>
          </a:prstGeom>
          <a:noFill/>
          <a:ln w="3175">
            <a:solidFill>
              <a:schemeClr val="tx1"/>
            </a:solidFill>
          </a:ln>
        </p:spPr>
        <p:txBody>
          <a:bodyPr wrap="square" rtlCol="0">
            <a:spAutoFit/>
          </a:bodyPr>
          <a:lstStyle/>
          <a:p>
            <a:pPr>
              <a:lnSpc>
                <a:spcPts val="3200"/>
              </a:lnSpc>
            </a:pPr>
            <a:r>
              <a:rPr lang="en-US" altLang="zh-CN" sz="2800" dirty="0" smtClean="0">
                <a:latin typeface="Times New Roman" panose="02020603050405020304" pitchFamily="18" charset="0"/>
                <a:cs typeface="Times New Roman" panose="02020603050405020304" pitchFamily="18" charset="0"/>
              </a:rPr>
              <a:t>Pollution presents a very serious problem. Too many vehicles give off poisonous fumes to pollute the air. And there are a great number of ships and boats that leak oil to contaminate the </a:t>
            </a:r>
            <a:r>
              <a:rPr lang="en-US" altLang="zh-CN" sz="2800" dirty="0" err="1" smtClean="0">
                <a:latin typeface="Times New Roman" panose="02020603050405020304" pitchFamily="18" charset="0"/>
                <a:cs typeface="Times New Roman" panose="02020603050405020304" pitchFamily="18" charset="0"/>
              </a:rPr>
              <a:t>harbour</a:t>
            </a:r>
            <a:r>
              <a:rPr lang="en-US" altLang="zh-CN" sz="2800" dirty="0" smtClean="0">
                <a:latin typeface="Times New Roman" panose="02020603050405020304" pitchFamily="18" charset="0"/>
                <a:cs typeface="Times New Roman" panose="02020603050405020304" pitchFamily="18" charset="0"/>
              </a:rPr>
              <a:t> and kill marine lives. Laziness is also a bad point. People here seem to depend too much on machinery to do their work.</a:t>
            </a:r>
            <a:endParaRPr lang="zh-CN" altLang="en-US" sz="2800" dirty="0">
              <a:latin typeface="Times New Roman" panose="02020603050405020304" pitchFamily="18" charset="0"/>
              <a:cs typeface="Times New Roman" panose="02020603050405020304" pitchFamily="18" charset="0"/>
            </a:endParaRPr>
          </a:p>
        </p:txBody>
      </p:sp>
      <p:sp>
        <p:nvSpPr>
          <p:cNvPr id="5" name="矩形 4"/>
          <p:cNvSpPr/>
          <p:nvPr/>
        </p:nvSpPr>
        <p:spPr>
          <a:xfrm>
            <a:off x="1115616" y="195486"/>
            <a:ext cx="3716082" cy="523220"/>
          </a:xfrm>
          <a:prstGeom prst="rect">
            <a:avLst/>
          </a:prstGeom>
        </p:spPr>
        <p:txBody>
          <a:bodyPr wrap="none">
            <a:spAutoFit/>
          </a:bodyPr>
          <a:lstStyle/>
          <a:p>
            <a:pPr>
              <a:buFont typeface="Wingdings" panose="05000000000000000000" pitchFamily="2" charset="2"/>
              <a:buChar char="Ø"/>
            </a:pPr>
            <a:r>
              <a:rPr lang="zh-CN" altLang="en-US" sz="2800" b="1" dirty="0" smtClean="0">
                <a:solidFill>
                  <a:srgbClr val="002060"/>
                </a:solidFill>
              </a:rPr>
              <a:t>结构紧凑，前后一致</a:t>
            </a:r>
            <a:endParaRPr lang="zh-CN" altLang="en-US" sz="2800" dirty="0"/>
          </a:p>
        </p:txBody>
      </p:sp>
      <p:sp>
        <p:nvSpPr>
          <p:cNvPr id="6" name="TextBox 5"/>
          <p:cNvSpPr txBox="1"/>
          <p:nvPr/>
        </p:nvSpPr>
        <p:spPr>
          <a:xfrm>
            <a:off x="4716016" y="597917"/>
            <a:ext cx="2088232" cy="461665"/>
          </a:xfrm>
          <a:prstGeom prst="rect">
            <a:avLst/>
          </a:prstGeom>
          <a:noFill/>
        </p:spPr>
        <p:txBody>
          <a:bodyPr wrap="square" rtlCol="0">
            <a:spAutoFit/>
          </a:bodyPr>
          <a:lstStyle/>
          <a:p>
            <a:r>
              <a:rPr lang="en-US" altLang="zh-CN" sz="2400" b="1" dirty="0" smtClean="0">
                <a:solidFill>
                  <a:srgbClr val="FF0000"/>
                </a:solidFill>
                <a:latin typeface="Times New Roman" panose="02020603050405020304" pitchFamily="18" charset="0"/>
                <a:cs typeface="Times New Roman" panose="02020603050405020304" pitchFamily="18" charset="0"/>
              </a:rPr>
              <a:t>Topic sentence </a:t>
            </a:r>
            <a:endParaRPr lang="zh-CN" altLang="en-US" sz="2400" b="1" dirty="0">
              <a:solidFill>
                <a:srgbClr val="FF0000"/>
              </a:solidFill>
              <a:latin typeface="Times New Roman" panose="02020603050405020304" pitchFamily="18" charset="0"/>
              <a:cs typeface="Times New Roman" panose="02020603050405020304" pitchFamily="18" charset="0"/>
            </a:endParaRPr>
          </a:p>
        </p:txBody>
      </p:sp>
      <p:sp>
        <p:nvSpPr>
          <p:cNvPr id="8" name="圆角矩形 7"/>
          <p:cNvSpPr/>
          <p:nvPr/>
        </p:nvSpPr>
        <p:spPr>
          <a:xfrm>
            <a:off x="971600" y="1275606"/>
            <a:ext cx="5976664" cy="36004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圆角矩形标注 8"/>
          <p:cNvSpPr/>
          <p:nvPr/>
        </p:nvSpPr>
        <p:spPr>
          <a:xfrm>
            <a:off x="4716016" y="627534"/>
            <a:ext cx="2016224" cy="432048"/>
          </a:xfrm>
          <a:prstGeom prst="wedgeRoundRectCallout">
            <a:avLst>
              <a:gd name="adj1" fmla="val -48128"/>
              <a:gd name="adj2" fmla="val 113452"/>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971600" y="1707654"/>
            <a:ext cx="1224136" cy="36004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5508104" y="2067694"/>
            <a:ext cx="2304256" cy="43204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TextBox 13"/>
          <p:cNvSpPr txBox="1"/>
          <p:nvPr/>
        </p:nvSpPr>
        <p:spPr>
          <a:xfrm>
            <a:off x="899592" y="2810808"/>
            <a:ext cx="7704856" cy="913070"/>
          </a:xfrm>
          <a:prstGeom prst="rect">
            <a:avLst/>
          </a:prstGeom>
          <a:solidFill>
            <a:schemeClr val="bg1"/>
          </a:solidFill>
        </p:spPr>
        <p:txBody>
          <a:bodyPr wrap="square" rtlCol="0">
            <a:spAutoFit/>
          </a:bodyPr>
          <a:lstStyle/>
          <a:p>
            <a:pPr>
              <a:lnSpc>
                <a:spcPts val="3200"/>
              </a:lnSpc>
            </a:pPr>
            <a:r>
              <a:rPr lang="en-US" altLang="zh-CN" sz="2800" dirty="0" smtClean="0">
                <a:latin typeface="Times New Roman" panose="02020603050405020304" pitchFamily="18" charset="0"/>
                <a:cs typeface="Times New Roman" panose="02020603050405020304" pitchFamily="18" charset="0"/>
              </a:rPr>
              <a:t>lives. </a:t>
            </a:r>
            <a:r>
              <a:rPr lang="en-US" altLang="zh-CN" sz="2800" dirty="0" smtClean="0">
                <a:solidFill>
                  <a:srgbClr val="0000FF"/>
                </a:solidFill>
                <a:latin typeface="Times New Roman" panose="02020603050405020304" pitchFamily="18" charset="0"/>
                <a:cs typeface="Times New Roman" panose="02020603050405020304" pitchFamily="18" charset="0"/>
              </a:rPr>
              <a:t>Laziness is also a bad point. People here seem to depend too much on machinery to do their work.</a:t>
            </a:r>
            <a:endParaRPr lang="zh-CN" altLang="en-US" sz="2800" dirty="0">
              <a:solidFill>
                <a:srgbClr val="0000FF"/>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899592" y="2859782"/>
            <a:ext cx="7704856" cy="1384995"/>
          </a:xfrm>
          <a:prstGeom prst="rect">
            <a:avLst/>
          </a:prstGeom>
          <a:solidFill>
            <a:schemeClr val="accent3">
              <a:lumMod val="60000"/>
              <a:lumOff val="40000"/>
            </a:schemeClr>
          </a:solidFill>
        </p:spPr>
        <p:txBody>
          <a:bodyPr wrap="square" rtlCol="0">
            <a:spAutoFit/>
          </a:bodyPr>
          <a:lstStyle/>
          <a:p>
            <a:r>
              <a:rPr lang="en-US" altLang="zh-CN" sz="2800" dirty="0" smtClean="0">
                <a:latin typeface="Times New Roman" panose="02020603050405020304" pitchFamily="18" charset="0"/>
                <a:cs typeface="Times New Roman" panose="02020603050405020304" pitchFamily="18" charset="0"/>
              </a:rPr>
              <a:t>lives. Also, lazy people </a:t>
            </a:r>
            <a:r>
              <a:rPr lang="en-US" altLang="zh-CN" sz="2800" dirty="0" smtClean="0">
                <a:solidFill>
                  <a:srgbClr val="FF0000"/>
                </a:solidFill>
                <a:latin typeface="Times New Roman" panose="02020603050405020304" pitchFamily="18" charset="0"/>
                <a:cs typeface="Times New Roman" panose="02020603050405020304" pitchFamily="18" charset="0"/>
              </a:rPr>
              <a:t>who</a:t>
            </a:r>
            <a:r>
              <a:rPr lang="en-US" altLang="zh-CN" sz="2800" dirty="0" smtClean="0">
                <a:latin typeface="Times New Roman" panose="02020603050405020304" pitchFamily="18" charset="0"/>
                <a:cs typeface="Times New Roman" panose="02020603050405020304" pitchFamily="18" charset="0"/>
              </a:rPr>
              <a:t> depend too much on machinery produce numerous wastes to damage the environment. </a:t>
            </a:r>
            <a:endParaRPr lang="zh-CN" altLang="en-US" sz="28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linds(horizont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linds(horizontal)">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blinds(horizontal)">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blinds(horizontal)">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blinds(horizontal)">
                                      <p:cBhvr>
                                        <p:cTn id="3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P spid="9" grpId="0" animBg="1"/>
      <p:bldP spid="11" grpId="0" animBg="1"/>
      <p:bldP spid="12" grpId="0" animBg="1"/>
      <p:bldP spid="14"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7" descr="67y58PICBDH_1024"/>
          <p:cNvPicPr>
            <a:picLocks noChangeAspect="1" noChangeArrowheads="1"/>
          </p:cNvPicPr>
          <p:nvPr/>
        </p:nvPicPr>
        <p:blipFill>
          <a:blip r:embed="rId1" cstate="print"/>
          <a:srcRect/>
          <a:stretch>
            <a:fillRect/>
          </a:stretch>
        </p:blipFill>
        <p:spPr bwMode="auto">
          <a:xfrm>
            <a:off x="7020272" y="3363838"/>
            <a:ext cx="2123728" cy="1779662"/>
          </a:xfrm>
          <a:prstGeom prst="rect">
            <a:avLst/>
          </a:prstGeom>
          <a:noFill/>
          <a:ln w="9525">
            <a:noFill/>
            <a:miter lim="800000"/>
            <a:headEnd/>
            <a:tailEnd/>
          </a:ln>
        </p:spPr>
      </p:pic>
      <p:sp>
        <p:nvSpPr>
          <p:cNvPr id="3" name="圆角矩形 2"/>
          <p:cNvSpPr/>
          <p:nvPr/>
        </p:nvSpPr>
        <p:spPr>
          <a:xfrm>
            <a:off x="263580" y="195050"/>
            <a:ext cx="756182" cy="647922"/>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endParaRPr lang="zh-CN" altLang="en-US" sz="1100" dirty="0">
              <a:latin typeface="微软雅黑" panose="020B0503020204020204" pitchFamily="34" charset="-122"/>
              <a:ea typeface="微软雅黑" panose="020B0503020204020204" pitchFamily="34" charset="-122"/>
            </a:endParaRPr>
          </a:p>
        </p:txBody>
      </p:sp>
      <p:sp>
        <p:nvSpPr>
          <p:cNvPr id="4" name="矩形 3"/>
          <p:cNvSpPr/>
          <p:nvPr/>
        </p:nvSpPr>
        <p:spPr>
          <a:xfrm>
            <a:off x="398613" y="265155"/>
            <a:ext cx="486117" cy="507713"/>
          </a:xfrm>
          <a:prstGeom prst="rect">
            <a:avLst/>
          </a:prstGeom>
        </p:spPr>
        <p:txBody>
          <a:bodyPr wrap="square" lIns="0" tIns="0" rIns="0" bIns="0">
            <a:spAutoFit/>
          </a:bodyPr>
          <a:lstStyle/>
          <a:p>
            <a:pPr algn="ctr"/>
            <a:r>
              <a:rPr lang="en-US" altLang="zh-CN" sz="3300" b="1"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rPr>
              <a:t>4</a:t>
            </a:r>
            <a:endParaRPr lang="en-US" altLang="zh-CN" sz="33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5" name="矩形 259"/>
          <p:cNvSpPr>
            <a:spLocks noChangeArrowheads="1"/>
          </p:cNvSpPr>
          <p:nvPr/>
        </p:nvSpPr>
        <p:spPr bwMode="auto">
          <a:xfrm>
            <a:off x="755576" y="267494"/>
            <a:ext cx="4801281" cy="4924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457200" lvl="2" indent="0">
              <a:buNone/>
            </a:pPr>
            <a:r>
              <a:rPr lang="zh-CN" altLang="en-US" sz="3200" b="1" dirty="0" smtClean="0"/>
              <a:t>定语从句应用</a:t>
            </a:r>
            <a:endParaRPr lang="zh-CN" altLang="en-US" sz="3200" b="1" dirty="0"/>
          </a:p>
        </p:txBody>
      </p:sp>
      <p:sp>
        <p:nvSpPr>
          <p:cNvPr id="6" name="TextBox 5"/>
          <p:cNvSpPr txBox="1"/>
          <p:nvPr/>
        </p:nvSpPr>
        <p:spPr>
          <a:xfrm>
            <a:off x="755576" y="987574"/>
            <a:ext cx="5544616" cy="2192908"/>
          </a:xfrm>
          <a:prstGeom prst="rect">
            <a:avLst/>
          </a:prstGeom>
          <a:noFill/>
        </p:spPr>
        <p:txBody>
          <a:bodyPr wrap="square" rtlCol="0">
            <a:spAutoFit/>
          </a:bodyPr>
          <a:lstStyle/>
          <a:p>
            <a:pPr>
              <a:lnSpc>
                <a:spcPct val="150000"/>
              </a:lnSpc>
              <a:buFont typeface="Wingdings" panose="05000000000000000000" pitchFamily="2" charset="2"/>
              <a:buChar char="Ø"/>
            </a:pPr>
            <a:r>
              <a:rPr lang="zh-CN" altLang="en-US" sz="3200" b="1" dirty="0" smtClean="0">
                <a:solidFill>
                  <a:srgbClr val="002060"/>
                </a:solidFill>
                <a:latin typeface="+mn-ea"/>
              </a:rPr>
              <a:t>教材中的应用</a:t>
            </a:r>
            <a:endParaRPr lang="en-US" altLang="zh-CN" sz="3200" b="1" dirty="0" smtClean="0">
              <a:solidFill>
                <a:srgbClr val="002060"/>
              </a:solidFill>
              <a:latin typeface="+mn-ea"/>
            </a:endParaRPr>
          </a:p>
          <a:p>
            <a:pPr>
              <a:lnSpc>
                <a:spcPct val="150000"/>
              </a:lnSpc>
              <a:buFont typeface="Wingdings" panose="05000000000000000000" pitchFamily="2" charset="2"/>
              <a:buChar char="Ø"/>
            </a:pPr>
            <a:r>
              <a:rPr lang="zh-CN" altLang="en-US" sz="3200" b="1" dirty="0" smtClean="0">
                <a:solidFill>
                  <a:srgbClr val="002060"/>
                </a:solidFill>
                <a:latin typeface="+mn-ea"/>
              </a:rPr>
              <a:t>高考中的应用</a:t>
            </a:r>
            <a:endParaRPr lang="en-US" altLang="zh-CN" sz="3200" b="1" dirty="0" smtClean="0">
              <a:solidFill>
                <a:srgbClr val="002060"/>
              </a:solidFill>
              <a:latin typeface="+mn-ea"/>
            </a:endParaRPr>
          </a:p>
          <a:p>
            <a:pPr>
              <a:lnSpc>
                <a:spcPct val="150000"/>
              </a:lnSpc>
              <a:buFont typeface="Wingdings" panose="05000000000000000000" pitchFamily="2" charset="2"/>
              <a:buChar char="Ø"/>
            </a:pPr>
            <a:r>
              <a:rPr lang="zh-CN" altLang="en-US" sz="3200" b="1" dirty="0" smtClean="0">
                <a:solidFill>
                  <a:srgbClr val="002060"/>
                </a:solidFill>
                <a:latin typeface="+mn-ea"/>
              </a:rPr>
              <a:t>时文中的应用</a:t>
            </a:r>
            <a:endParaRPr lang="zh-CN" altLang="en-US" sz="3200" b="1" dirty="0">
              <a:solidFill>
                <a:srgbClr val="002060"/>
              </a:solidFill>
              <a:latin typeface="+mn-ea"/>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43608" y="123478"/>
            <a:ext cx="7488832" cy="523220"/>
          </a:xfrm>
          <a:prstGeom prst="rect">
            <a:avLst/>
          </a:prstGeom>
        </p:spPr>
        <p:txBody>
          <a:bodyPr wrap="square">
            <a:spAutoFit/>
          </a:bodyPr>
          <a:lstStyle/>
          <a:p>
            <a:pPr>
              <a:buFont typeface="Wingdings" panose="05000000000000000000" pitchFamily="2" charset="2"/>
              <a:buChar char="Ø"/>
            </a:pPr>
            <a:r>
              <a:rPr lang="zh-CN" altLang="en-US" sz="2800" b="1" dirty="0" smtClean="0">
                <a:solidFill>
                  <a:srgbClr val="002060"/>
                </a:solidFill>
              </a:rPr>
              <a:t>教材中的应用（</a:t>
            </a:r>
            <a:r>
              <a:rPr lang="zh-CN" altLang="en-US" sz="2800" b="1" dirty="0" smtClean="0">
                <a:solidFill>
                  <a:srgbClr val="002060"/>
                </a:solidFill>
                <a:latin typeface="+mn-ea"/>
              </a:rPr>
              <a:t>新必修一，</a:t>
            </a:r>
            <a:r>
              <a:rPr lang="en-US" altLang="zh-CN" sz="2800" dirty="0" smtClean="0">
                <a:solidFill>
                  <a:srgbClr val="002060"/>
                </a:solidFill>
                <a:latin typeface="Times New Roman" panose="02020603050405020304" pitchFamily="18" charset="0"/>
                <a:cs typeface="Times New Roman" panose="02020603050405020304" pitchFamily="18" charset="0"/>
              </a:rPr>
              <a:t>P</a:t>
            </a:r>
            <a:r>
              <a:rPr lang="en-US" altLang="zh-CN" sz="2800" b="1" dirty="0" smtClean="0">
                <a:solidFill>
                  <a:srgbClr val="002060"/>
                </a:solidFill>
                <a:latin typeface="+mn-ea"/>
              </a:rPr>
              <a:t>68</a:t>
            </a:r>
            <a:r>
              <a:rPr lang="zh-CN" altLang="en-US" sz="2800" b="1" dirty="0" smtClean="0">
                <a:solidFill>
                  <a:srgbClr val="002060"/>
                </a:solidFill>
              </a:rPr>
              <a:t>）</a:t>
            </a:r>
            <a:endParaRPr lang="zh-CN" altLang="en-US" sz="2800" dirty="0"/>
          </a:p>
        </p:txBody>
      </p:sp>
      <p:pic>
        <p:nvPicPr>
          <p:cNvPr id="3" name="图片 2" descr="42F58PIC8hn_1024"/>
          <p:cNvPicPr>
            <a:picLocks noChangeAspect="1" noChangeArrowheads="1"/>
          </p:cNvPicPr>
          <p:nvPr/>
        </p:nvPicPr>
        <p:blipFill>
          <a:blip r:embed="rId1" cstate="print"/>
          <a:srcRect/>
          <a:stretch>
            <a:fillRect/>
          </a:stretch>
        </p:blipFill>
        <p:spPr bwMode="auto">
          <a:xfrm>
            <a:off x="0" y="0"/>
            <a:ext cx="971600" cy="843558"/>
          </a:xfrm>
          <a:prstGeom prst="rect">
            <a:avLst/>
          </a:prstGeom>
          <a:noFill/>
          <a:ln w="9525">
            <a:noFill/>
            <a:miter lim="800000"/>
            <a:headEnd/>
            <a:tailEnd/>
          </a:ln>
        </p:spPr>
      </p:pic>
      <p:sp>
        <p:nvSpPr>
          <p:cNvPr id="5" name="TextBox 4"/>
          <p:cNvSpPr txBox="1"/>
          <p:nvPr/>
        </p:nvSpPr>
        <p:spPr>
          <a:xfrm>
            <a:off x="611560" y="627534"/>
            <a:ext cx="8424936" cy="4493538"/>
          </a:xfrm>
          <a:prstGeom prst="rect">
            <a:avLst/>
          </a:prstGeom>
          <a:noFill/>
          <a:ln w="3175">
            <a:solidFill>
              <a:schemeClr val="tx1"/>
            </a:solidFill>
          </a:ln>
        </p:spPr>
        <p:txBody>
          <a:bodyPr wrap="square" rtlCol="0">
            <a:spAutoFit/>
          </a:bodyPr>
          <a:lstStyle/>
          <a:p>
            <a:pPr>
              <a:lnSpc>
                <a:spcPts val="2600"/>
              </a:lnSpc>
            </a:pPr>
            <a:r>
              <a:rPr lang="en-US" altLang="zh-CN" sz="2200" dirty="0" smtClean="0">
                <a:latin typeface="Times New Roman" panose="02020603050405020304" pitchFamily="18" charset="0"/>
                <a:cs typeface="Times New Roman" panose="02020603050405020304" pitchFamily="18" charset="0"/>
              </a:rPr>
              <a:t>I became interested in learning more languages aside from English. Then I saw an advertisement that offered a wonderful summer course in German, and that was the class I decided to take on a new language. The building where we met for classes was quite small, but there was a whole world of language to explore. Our teacher was </a:t>
            </a:r>
            <a:r>
              <a:rPr lang="en-US" altLang="zh-CN" sz="2200" dirty="0" err="1" smtClean="0">
                <a:latin typeface="Times New Roman" panose="02020603050405020304" pitchFamily="18" charset="0"/>
                <a:cs typeface="Times New Roman" panose="02020603050405020304" pitchFamily="18" charset="0"/>
              </a:rPr>
              <a:t>Mrs</a:t>
            </a:r>
            <a:r>
              <a:rPr lang="en-US" altLang="zh-CN" sz="2200" dirty="0" smtClean="0">
                <a:latin typeface="Times New Roman" panose="02020603050405020304" pitchFamily="18" charset="0"/>
                <a:cs typeface="Times New Roman" panose="02020603050405020304" pitchFamily="18" charset="0"/>
              </a:rPr>
              <a:t> </a:t>
            </a:r>
            <a:r>
              <a:rPr lang="en-US" altLang="zh-CN" sz="2200" dirty="0" err="1" smtClean="0">
                <a:latin typeface="Times New Roman" panose="02020603050405020304" pitchFamily="18" charset="0"/>
                <a:cs typeface="Times New Roman" panose="02020603050405020304" pitchFamily="18" charset="0"/>
              </a:rPr>
              <a:t>Haus</a:t>
            </a:r>
            <a:r>
              <a:rPr lang="en-US" altLang="zh-CN" sz="2200" dirty="0" smtClean="0">
                <a:latin typeface="Times New Roman" panose="02020603050405020304" pitchFamily="18" charset="0"/>
                <a:cs typeface="Times New Roman" panose="02020603050405020304" pitchFamily="18" charset="0"/>
              </a:rPr>
              <a:t>: a tall, thin, quiet, grey-haired lady. I’ll never forget the first day when she introduced herself to us. She never once raised her voice, but as soon as she began to speak, the room fell silent. What was the reason? Because </a:t>
            </a:r>
            <a:r>
              <a:rPr lang="en-US" altLang="zh-CN" sz="2200" dirty="0" err="1" smtClean="0">
                <a:latin typeface="Times New Roman" panose="02020603050405020304" pitchFamily="18" charset="0"/>
                <a:cs typeface="Times New Roman" panose="02020603050405020304" pitchFamily="18" charset="0"/>
              </a:rPr>
              <a:t>Mrs</a:t>
            </a:r>
            <a:r>
              <a:rPr lang="en-US" altLang="zh-CN" sz="2200" dirty="0" smtClean="0">
                <a:latin typeface="Times New Roman" panose="02020603050405020304" pitchFamily="18" charset="0"/>
                <a:cs typeface="Times New Roman" panose="02020603050405020304" pitchFamily="18" charset="0"/>
              </a:rPr>
              <a:t> </a:t>
            </a:r>
            <a:r>
              <a:rPr lang="en-US" altLang="zh-CN" sz="2200" dirty="0" err="1" smtClean="0">
                <a:latin typeface="Times New Roman" panose="02020603050405020304" pitchFamily="18" charset="0"/>
                <a:cs typeface="Times New Roman" panose="02020603050405020304" pitchFamily="18" charset="0"/>
              </a:rPr>
              <a:t>Haus</a:t>
            </a:r>
            <a:r>
              <a:rPr lang="en-US" altLang="zh-CN" sz="2200" dirty="0" smtClean="0">
                <a:latin typeface="Times New Roman" panose="02020603050405020304" pitchFamily="18" charset="0"/>
                <a:cs typeface="Times New Roman" panose="02020603050405020304" pitchFamily="18" charset="0"/>
              </a:rPr>
              <a:t> LOVE German language and culture—and everybody who was in her classes couldn’t help but love the language, too. We all loved the way she talked about German food and traditions. And I </a:t>
            </a:r>
            <a:r>
              <a:rPr lang="en-US" altLang="zh-CN" sz="2200" dirty="0" err="1" smtClean="0">
                <a:latin typeface="Times New Roman" panose="02020603050405020304" pitchFamily="18" charset="0"/>
                <a:cs typeface="Times New Roman" panose="02020603050405020304" pitchFamily="18" charset="0"/>
              </a:rPr>
              <a:t>realised</a:t>
            </a:r>
            <a:r>
              <a:rPr lang="en-US" altLang="zh-CN" sz="2200" dirty="0" smtClean="0">
                <a:latin typeface="Times New Roman" panose="02020603050405020304" pitchFamily="18" charset="0"/>
                <a:cs typeface="Times New Roman" panose="02020603050405020304" pitchFamily="18" charset="0"/>
              </a:rPr>
              <a:t> what makes a good teacher. A good teacher is someone who is in love with what she or he is teaching.  </a:t>
            </a:r>
            <a:endParaRPr lang="zh-CN" altLang="en-US" sz="2200" dirty="0">
              <a:latin typeface="Times New Roman" panose="02020603050405020304" pitchFamily="18" charset="0"/>
              <a:cs typeface="Times New Roman" panose="02020603050405020304" pitchFamily="18" charset="0"/>
            </a:endParaRPr>
          </a:p>
        </p:txBody>
      </p:sp>
      <p:sp>
        <p:nvSpPr>
          <p:cNvPr id="14" name="矩形 13"/>
          <p:cNvSpPr/>
          <p:nvPr/>
        </p:nvSpPr>
        <p:spPr>
          <a:xfrm>
            <a:off x="3347864" y="987574"/>
            <a:ext cx="4824536"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683568" y="1275606"/>
            <a:ext cx="1008112"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4211960" y="1347614"/>
            <a:ext cx="4032448"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1691680" y="1707654"/>
            <a:ext cx="2808312"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6588224" y="2355726"/>
            <a:ext cx="2376264"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683568" y="2643758"/>
            <a:ext cx="1368152"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6804248" y="3363838"/>
            <a:ext cx="1728192"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683568" y="3651870"/>
            <a:ext cx="792088"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683568" y="4011910"/>
            <a:ext cx="4536504"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8532440" y="3651870"/>
            <a:ext cx="396044"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5292080" y="4299942"/>
            <a:ext cx="3672408"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683568" y="4659982"/>
            <a:ext cx="1584176"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linds(horizont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linds(horizontal)">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linds(horizontal)">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blinds(horizontal)">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blinds(horizontal)">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blinds(horizontal)">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blinds(horizontal)">
                                      <p:cBhvr>
                                        <p:cTn id="42" dur="500"/>
                                        <p:tgtEl>
                                          <p:spTgt spid="21"/>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blinds(horizontal)">
                                      <p:cBhvr>
                                        <p:cTn id="47" dur="500"/>
                                        <p:tgtEl>
                                          <p:spTgt spid="22"/>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blinds(horizontal)">
                                      <p:cBhvr>
                                        <p:cTn id="52" dur="500"/>
                                        <p:tgtEl>
                                          <p:spTgt spid="23"/>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blinds(horizontal)">
                                      <p:cBhvr>
                                        <p:cTn id="57" dur="500"/>
                                        <p:tgtEl>
                                          <p:spTgt spid="24"/>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blinds(horizontal)">
                                      <p:cBhvr>
                                        <p:cTn id="6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图片2"/>
          <p:cNvPicPr>
            <a:picLocks noChangeAspect="1" noChangeArrowheads="1"/>
          </p:cNvPicPr>
          <p:nvPr/>
        </p:nvPicPr>
        <p:blipFill>
          <a:blip r:embed="rId1" cstate="print"/>
          <a:srcRect/>
          <a:stretch>
            <a:fillRect/>
          </a:stretch>
        </p:blipFill>
        <p:spPr bwMode="auto">
          <a:xfrm>
            <a:off x="0" y="0"/>
            <a:ext cx="9144000" cy="5143500"/>
          </a:xfrm>
          <a:prstGeom prst="rect">
            <a:avLst/>
          </a:prstGeom>
          <a:noFill/>
          <a:ln w="9525">
            <a:noFill/>
            <a:miter lim="800000"/>
            <a:headEnd/>
            <a:tailEnd/>
          </a:ln>
        </p:spPr>
      </p:pic>
      <p:pic>
        <p:nvPicPr>
          <p:cNvPr id="3" name="图片 1"/>
          <p:cNvPicPr>
            <a:picLocks noChangeAspect="1"/>
          </p:cNvPicPr>
          <p:nvPr/>
        </p:nvPicPr>
        <p:blipFill>
          <a:blip r:embed="rId2" cstate="print"/>
          <a:srcRect/>
          <a:stretch>
            <a:fillRect/>
          </a:stretch>
        </p:blipFill>
        <p:spPr bwMode="auto">
          <a:xfrm>
            <a:off x="179512" y="2283718"/>
            <a:ext cx="2448272" cy="2602105"/>
          </a:xfrm>
          <a:prstGeom prst="rect">
            <a:avLst/>
          </a:prstGeom>
          <a:noFill/>
          <a:ln w="9525">
            <a:noFill/>
            <a:miter lim="800000"/>
            <a:headEnd/>
            <a:tailEnd/>
          </a:ln>
        </p:spPr>
      </p:pic>
      <p:sp>
        <p:nvSpPr>
          <p:cNvPr id="4" name="TextBox 3"/>
          <p:cNvSpPr txBox="1"/>
          <p:nvPr/>
        </p:nvSpPr>
        <p:spPr>
          <a:xfrm>
            <a:off x="2627784" y="1635646"/>
            <a:ext cx="4881473" cy="1569660"/>
          </a:xfrm>
          <a:prstGeom prst="rect">
            <a:avLst/>
          </a:prstGeom>
          <a:noFill/>
          <a:ln>
            <a:noFill/>
          </a:ln>
        </p:spPr>
        <p:txBody>
          <a:bodyPr wrap="square" rtlCol="0">
            <a:spAutoFit/>
          </a:bodyPr>
          <a:lstStyle/>
          <a:p>
            <a:r>
              <a:rPr lang="zh-CN" altLang="en-US" sz="7200" b="1" dirty="0" smtClean="0">
                <a:latin typeface="华文行楷" panose="02010800040101010101" pitchFamily="2" charset="-122"/>
                <a:ea typeface="华文行楷" panose="02010800040101010101" pitchFamily="2" charset="-122"/>
              </a:rPr>
              <a:t>定语从句</a:t>
            </a:r>
            <a:endParaRPr lang="en-US" altLang="zh-CN" sz="7200" b="1" dirty="0" smtClean="0">
              <a:latin typeface="华文行楷" panose="02010800040101010101" pitchFamily="2" charset="-122"/>
              <a:ea typeface="华文行楷" panose="02010800040101010101" pitchFamily="2" charset="-122"/>
            </a:endParaRPr>
          </a:p>
          <a:p>
            <a:r>
              <a:rPr lang="en-US" altLang="zh-CN" sz="2400" dirty="0" smtClean="0">
                <a:latin typeface="Times New Roman" panose="02020603050405020304" pitchFamily="18" charset="0"/>
                <a:ea typeface="华文行楷" panose="02010800040101010101" pitchFamily="2" charset="-122"/>
                <a:cs typeface="Times New Roman" panose="02020603050405020304" pitchFamily="18" charset="0"/>
              </a:rPr>
              <a:t>   </a:t>
            </a:r>
            <a:endParaRPr lang="zh-CN" altLang="en-US" sz="2400" dirty="0">
              <a:latin typeface="Times New Roman" panose="02020603050405020304" pitchFamily="18" charset="0"/>
              <a:ea typeface="华文行楷" panose="02010800040101010101" pitchFamily="2" charset="-122"/>
              <a:cs typeface="Times New Roman" panose="02020603050405020304" pitchFamily="18" charset="0"/>
            </a:endParaRPr>
          </a:p>
        </p:txBody>
      </p:sp>
      <p:sp>
        <p:nvSpPr>
          <p:cNvPr id="5" name="TextBox 4"/>
          <p:cNvSpPr txBox="1"/>
          <p:nvPr/>
        </p:nvSpPr>
        <p:spPr>
          <a:xfrm>
            <a:off x="611560" y="123478"/>
            <a:ext cx="4824536" cy="923330"/>
          </a:xfrm>
          <a:prstGeom prst="rect">
            <a:avLst/>
          </a:prstGeom>
          <a:noFill/>
        </p:spPr>
        <p:txBody>
          <a:bodyPr wrap="square" rtlCol="0">
            <a:spAutoFit/>
          </a:bodyPr>
          <a:lstStyle/>
          <a:p>
            <a:r>
              <a:rPr lang="zh-CN" altLang="en-US" sz="5400" b="1" dirty="0" smtClean="0">
                <a:latin typeface="华文行楷" panose="02010800040101010101" pitchFamily="2" charset="-122"/>
                <a:ea typeface="华文行楷" panose="02010800040101010101" pitchFamily="2" charset="-122"/>
              </a:rPr>
              <a:t>语法复习</a:t>
            </a:r>
            <a:endParaRPr lang="zh-CN" altLang="en-US" sz="5400" b="1" dirty="0">
              <a:latin typeface="华文行楷" panose="02010800040101010101" pitchFamily="2" charset="-122"/>
              <a:ea typeface="华文行楷" panose="02010800040101010101" pitchFamily="2" charset="-122"/>
            </a:endParaRPr>
          </a:p>
        </p:txBody>
      </p:sp>
      <p:sp>
        <p:nvSpPr>
          <p:cNvPr id="7" name="TextBox 6"/>
          <p:cNvSpPr txBox="1"/>
          <p:nvPr/>
        </p:nvSpPr>
        <p:spPr>
          <a:xfrm>
            <a:off x="2555776" y="2571750"/>
            <a:ext cx="4464496" cy="584775"/>
          </a:xfrm>
          <a:prstGeom prst="rect">
            <a:avLst/>
          </a:prstGeom>
          <a:noFill/>
        </p:spPr>
        <p:txBody>
          <a:bodyPr wrap="square" rtlCol="0">
            <a:spAutoFit/>
          </a:bodyPr>
          <a:lstStyle/>
          <a:p>
            <a:r>
              <a:rPr lang="en-US" altLang="zh-CN" sz="3200" dirty="0" smtClean="0">
                <a:latin typeface="Times New Roman" panose="02020603050405020304" pitchFamily="18" charset="0"/>
                <a:ea typeface="华文行楷" panose="02010800040101010101" pitchFamily="2" charset="-122"/>
                <a:cs typeface="Times New Roman" panose="02020603050405020304" pitchFamily="18" charset="0"/>
              </a:rPr>
              <a:t>(The Attributive Clause)</a:t>
            </a:r>
            <a:endParaRPr lang="zh-CN" altLang="en-US" sz="3200" dirty="0">
              <a:latin typeface="Times New Roman" panose="02020603050405020304" pitchFamily="18" charset="0"/>
              <a:ea typeface="华文行楷" panose="02010800040101010101" pitchFamily="2" charset="-122"/>
              <a:cs typeface="Times New Roman" panose="02020603050405020304" pitchFamily="18" charset="0"/>
            </a:endParaRPr>
          </a:p>
        </p:txBody>
      </p:sp>
      <p:sp>
        <p:nvSpPr>
          <p:cNvPr id="8" name="TextBox 7"/>
          <p:cNvSpPr txBox="1"/>
          <p:nvPr/>
        </p:nvSpPr>
        <p:spPr>
          <a:xfrm>
            <a:off x="3491880" y="771550"/>
            <a:ext cx="936104" cy="923330"/>
          </a:xfrm>
          <a:prstGeom prst="rect">
            <a:avLst/>
          </a:prstGeom>
          <a:noFill/>
        </p:spPr>
        <p:txBody>
          <a:bodyPr wrap="square" rtlCol="0">
            <a:spAutoFit/>
          </a:bodyPr>
          <a:lstStyle/>
          <a:p>
            <a:r>
              <a:rPr lang="zh-CN" altLang="en-US" sz="5400" b="1" dirty="0" smtClean="0">
                <a:solidFill>
                  <a:srgbClr val="FF0000"/>
                </a:solidFill>
                <a:latin typeface="华文行楷" panose="02010800040101010101" pitchFamily="2" charset="-122"/>
                <a:ea typeface="华文行楷" panose="02010800040101010101" pitchFamily="2" charset="-122"/>
              </a:rPr>
              <a:t>之</a:t>
            </a:r>
            <a:endParaRPr lang="zh-CN" altLang="en-US" sz="5400" b="1" dirty="0">
              <a:solidFill>
                <a:srgbClr val="FF0000"/>
              </a:solidFill>
              <a:latin typeface="华文行楷" panose="02010800040101010101" pitchFamily="2" charset="-122"/>
              <a:ea typeface="华文行楷" panose="02010800040101010101" pitchFamily="2" charset="-122"/>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43608" y="123478"/>
            <a:ext cx="7488832" cy="523220"/>
          </a:xfrm>
          <a:prstGeom prst="rect">
            <a:avLst/>
          </a:prstGeom>
        </p:spPr>
        <p:txBody>
          <a:bodyPr wrap="square">
            <a:spAutoFit/>
          </a:bodyPr>
          <a:lstStyle/>
          <a:p>
            <a:pPr>
              <a:buFont typeface="Wingdings" panose="05000000000000000000" pitchFamily="2" charset="2"/>
              <a:buChar char="Ø"/>
            </a:pPr>
            <a:r>
              <a:rPr lang="zh-CN" altLang="en-US" sz="2800" b="1" dirty="0" smtClean="0">
                <a:solidFill>
                  <a:srgbClr val="002060"/>
                </a:solidFill>
              </a:rPr>
              <a:t>教材中的应用（</a:t>
            </a:r>
            <a:r>
              <a:rPr lang="zh-CN" altLang="en-US" sz="2800" b="1" dirty="0" smtClean="0">
                <a:solidFill>
                  <a:srgbClr val="002060"/>
                </a:solidFill>
                <a:latin typeface="+mn-ea"/>
              </a:rPr>
              <a:t>新必修一，</a:t>
            </a:r>
            <a:r>
              <a:rPr lang="en-US" altLang="zh-CN" sz="2800" dirty="0" smtClean="0">
                <a:solidFill>
                  <a:srgbClr val="002060"/>
                </a:solidFill>
                <a:latin typeface="Times New Roman" panose="02020603050405020304" pitchFamily="18" charset="0"/>
                <a:cs typeface="Times New Roman" panose="02020603050405020304" pitchFamily="18" charset="0"/>
              </a:rPr>
              <a:t>P</a:t>
            </a:r>
            <a:r>
              <a:rPr lang="en-US" altLang="zh-CN" sz="2800" b="1" dirty="0" smtClean="0">
                <a:solidFill>
                  <a:srgbClr val="002060"/>
                </a:solidFill>
                <a:latin typeface="+mn-ea"/>
              </a:rPr>
              <a:t>68</a:t>
            </a:r>
            <a:r>
              <a:rPr lang="zh-CN" altLang="en-US" sz="2800" b="1" dirty="0" smtClean="0">
                <a:solidFill>
                  <a:srgbClr val="002060"/>
                </a:solidFill>
              </a:rPr>
              <a:t>）</a:t>
            </a:r>
            <a:endParaRPr lang="zh-CN" altLang="en-US" sz="2800" dirty="0"/>
          </a:p>
        </p:txBody>
      </p:sp>
      <p:pic>
        <p:nvPicPr>
          <p:cNvPr id="3" name="图片 2" descr="42F58PIC8hn_1024"/>
          <p:cNvPicPr>
            <a:picLocks noChangeAspect="1" noChangeArrowheads="1"/>
          </p:cNvPicPr>
          <p:nvPr/>
        </p:nvPicPr>
        <p:blipFill>
          <a:blip r:embed="rId1" cstate="print"/>
          <a:srcRect/>
          <a:stretch>
            <a:fillRect/>
          </a:stretch>
        </p:blipFill>
        <p:spPr bwMode="auto">
          <a:xfrm>
            <a:off x="0" y="0"/>
            <a:ext cx="971600" cy="843558"/>
          </a:xfrm>
          <a:prstGeom prst="rect">
            <a:avLst/>
          </a:prstGeom>
          <a:noFill/>
          <a:ln w="9525">
            <a:noFill/>
            <a:miter lim="800000"/>
            <a:headEnd/>
            <a:tailEnd/>
          </a:ln>
        </p:spPr>
      </p:pic>
      <p:sp>
        <p:nvSpPr>
          <p:cNvPr id="5" name="TextBox 4"/>
          <p:cNvSpPr txBox="1"/>
          <p:nvPr/>
        </p:nvSpPr>
        <p:spPr>
          <a:xfrm>
            <a:off x="611560" y="627534"/>
            <a:ext cx="8424936" cy="4493538"/>
          </a:xfrm>
          <a:prstGeom prst="rect">
            <a:avLst/>
          </a:prstGeom>
          <a:noFill/>
          <a:ln w="3175">
            <a:solidFill>
              <a:schemeClr val="tx1"/>
            </a:solidFill>
          </a:ln>
        </p:spPr>
        <p:txBody>
          <a:bodyPr wrap="square" rtlCol="0">
            <a:spAutoFit/>
          </a:bodyPr>
          <a:lstStyle/>
          <a:p>
            <a:pPr>
              <a:lnSpc>
                <a:spcPts val="2600"/>
              </a:lnSpc>
            </a:pPr>
            <a:r>
              <a:rPr lang="en-US" altLang="zh-CN" sz="2200" dirty="0" smtClean="0">
                <a:latin typeface="Times New Roman" panose="02020603050405020304" pitchFamily="18" charset="0"/>
                <a:cs typeface="Times New Roman" panose="02020603050405020304" pitchFamily="18" charset="0"/>
              </a:rPr>
              <a:t>I became interested in learning more languages aside from English. Then I saw an advertisement </a:t>
            </a:r>
            <a:r>
              <a:rPr lang="en-US" altLang="zh-CN" sz="2200" dirty="0" smtClean="0">
                <a:solidFill>
                  <a:srgbClr val="FF0000"/>
                </a:solidFill>
                <a:latin typeface="Times New Roman" panose="02020603050405020304" pitchFamily="18" charset="0"/>
                <a:cs typeface="Times New Roman" panose="02020603050405020304" pitchFamily="18" charset="0"/>
              </a:rPr>
              <a:t>that offered a wonderful summer course in German, </a:t>
            </a:r>
            <a:r>
              <a:rPr lang="en-US" altLang="zh-CN" sz="2200" dirty="0" smtClean="0">
                <a:latin typeface="Times New Roman" panose="02020603050405020304" pitchFamily="18" charset="0"/>
                <a:cs typeface="Times New Roman" panose="02020603050405020304" pitchFamily="18" charset="0"/>
              </a:rPr>
              <a:t>and that was the class </a:t>
            </a:r>
            <a:r>
              <a:rPr lang="en-US" altLang="zh-CN" sz="2200" dirty="0" smtClean="0">
                <a:solidFill>
                  <a:srgbClr val="FF0000"/>
                </a:solidFill>
                <a:latin typeface="Times New Roman" panose="02020603050405020304" pitchFamily="18" charset="0"/>
                <a:cs typeface="Times New Roman" panose="02020603050405020304" pitchFamily="18" charset="0"/>
              </a:rPr>
              <a:t>I decided to take on a new language. </a:t>
            </a:r>
            <a:r>
              <a:rPr lang="en-US" altLang="zh-CN" sz="2200" dirty="0" smtClean="0">
                <a:latin typeface="Times New Roman" panose="02020603050405020304" pitchFamily="18" charset="0"/>
                <a:cs typeface="Times New Roman" panose="02020603050405020304" pitchFamily="18" charset="0"/>
              </a:rPr>
              <a:t>The building</a:t>
            </a:r>
            <a:r>
              <a:rPr lang="en-US" altLang="zh-CN" sz="2200" dirty="0" smtClean="0">
                <a:solidFill>
                  <a:srgbClr val="002060"/>
                </a:solidFill>
                <a:latin typeface="Times New Roman" panose="02020603050405020304" pitchFamily="18" charset="0"/>
                <a:cs typeface="Times New Roman" panose="02020603050405020304" pitchFamily="18" charset="0"/>
              </a:rPr>
              <a:t> </a:t>
            </a:r>
            <a:r>
              <a:rPr lang="en-US" altLang="zh-CN" sz="2200" dirty="0" smtClean="0">
                <a:solidFill>
                  <a:srgbClr val="FF0000"/>
                </a:solidFill>
                <a:latin typeface="Times New Roman" panose="02020603050405020304" pitchFamily="18" charset="0"/>
                <a:cs typeface="Times New Roman" panose="02020603050405020304" pitchFamily="18" charset="0"/>
              </a:rPr>
              <a:t>where we met for classes </a:t>
            </a:r>
            <a:r>
              <a:rPr lang="en-US" altLang="zh-CN" sz="2200" dirty="0" smtClean="0">
                <a:latin typeface="Times New Roman" panose="02020603050405020304" pitchFamily="18" charset="0"/>
                <a:cs typeface="Times New Roman" panose="02020603050405020304" pitchFamily="18" charset="0"/>
              </a:rPr>
              <a:t>was quite small, but there was a whole world of language to explore. Our teacher was </a:t>
            </a:r>
            <a:r>
              <a:rPr lang="en-US" altLang="zh-CN" sz="2200" dirty="0" err="1" smtClean="0">
                <a:latin typeface="Times New Roman" panose="02020603050405020304" pitchFamily="18" charset="0"/>
                <a:cs typeface="Times New Roman" panose="02020603050405020304" pitchFamily="18" charset="0"/>
              </a:rPr>
              <a:t>Mrs</a:t>
            </a:r>
            <a:r>
              <a:rPr lang="en-US" altLang="zh-CN" sz="2200" dirty="0" smtClean="0">
                <a:latin typeface="Times New Roman" panose="02020603050405020304" pitchFamily="18" charset="0"/>
                <a:cs typeface="Times New Roman" panose="02020603050405020304" pitchFamily="18" charset="0"/>
              </a:rPr>
              <a:t> </a:t>
            </a:r>
            <a:r>
              <a:rPr lang="en-US" altLang="zh-CN" sz="2200" dirty="0" err="1" smtClean="0">
                <a:latin typeface="Times New Roman" panose="02020603050405020304" pitchFamily="18" charset="0"/>
                <a:cs typeface="Times New Roman" panose="02020603050405020304" pitchFamily="18" charset="0"/>
              </a:rPr>
              <a:t>Haus</a:t>
            </a:r>
            <a:r>
              <a:rPr lang="en-US" altLang="zh-CN" sz="2200" dirty="0" smtClean="0">
                <a:latin typeface="Times New Roman" panose="02020603050405020304" pitchFamily="18" charset="0"/>
                <a:cs typeface="Times New Roman" panose="02020603050405020304" pitchFamily="18" charset="0"/>
              </a:rPr>
              <a:t>: a tall, thin, quiet, grey-haired lady. I’ll never forget the first day</a:t>
            </a:r>
            <a:r>
              <a:rPr lang="en-US" altLang="zh-CN" sz="2200" dirty="0" smtClean="0">
                <a:solidFill>
                  <a:srgbClr val="002060"/>
                </a:solidFill>
                <a:latin typeface="Times New Roman" panose="02020603050405020304" pitchFamily="18" charset="0"/>
                <a:cs typeface="Times New Roman" panose="02020603050405020304" pitchFamily="18" charset="0"/>
              </a:rPr>
              <a:t> </a:t>
            </a:r>
            <a:r>
              <a:rPr lang="en-US" altLang="zh-CN" sz="2200" dirty="0" smtClean="0">
                <a:solidFill>
                  <a:srgbClr val="FF0000"/>
                </a:solidFill>
                <a:latin typeface="Times New Roman" panose="02020603050405020304" pitchFamily="18" charset="0"/>
                <a:cs typeface="Times New Roman" panose="02020603050405020304" pitchFamily="18" charset="0"/>
              </a:rPr>
              <a:t>when she introduced herself to us</a:t>
            </a:r>
            <a:r>
              <a:rPr lang="en-US" altLang="zh-CN" sz="2200" dirty="0" smtClean="0">
                <a:latin typeface="Times New Roman" panose="02020603050405020304" pitchFamily="18" charset="0"/>
                <a:cs typeface="Times New Roman" panose="02020603050405020304" pitchFamily="18" charset="0"/>
              </a:rPr>
              <a:t>. She never once raised her voice, but as soon as she began to speak, the room fell silent. What was the reason? Because </a:t>
            </a:r>
            <a:r>
              <a:rPr lang="en-US" altLang="zh-CN" sz="2200" dirty="0" err="1" smtClean="0">
                <a:latin typeface="Times New Roman" panose="02020603050405020304" pitchFamily="18" charset="0"/>
                <a:cs typeface="Times New Roman" panose="02020603050405020304" pitchFamily="18" charset="0"/>
              </a:rPr>
              <a:t>Mrs</a:t>
            </a:r>
            <a:r>
              <a:rPr lang="en-US" altLang="zh-CN" sz="2200" dirty="0" smtClean="0">
                <a:latin typeface="Times New Roman" panose="02020603050405020304" pitchFamily="18" charset="0"/>
                <a:cs typeface="Times New Roman" panose="02020603050405020304" pitchFamily="18" charset="0"/>
              </a:rPr>
              <a:t> </a:t>
            </a:r>
            <a:r>
              <a:rPr lang="en-US" altLang="zh-CN" sz="2200" dirty="0" err="1" smtClean="0">
                <a:latin typeface="Times New Roman" panose="02020603050405020304" pitchFamily="18" charset="0"/>
                <a:cs typeface="Times New Roman" panose="02020603050405020304" pitchFamily="18" charset="0"/>
              </a:rPr>
              <a:t>Haus</a:t>
            </a:r>
            <a:r>
              <a:rPr lang="en-US" altLang="zh-CN" sz="2200" dirty="0" smtClean="0">
                <a:latin typeface="Times New Roman" panose="02020603050405020304" pitchFamily="18" charset="0"/>
                <a:cs typeface="Times New Roman" panose="02020603050405020304" pitchFamily="18" charset="0"/>
              </a:rPr>
              <a:t> LOVE German language and culture—and everybody</a:t>
            </a:r>
            <a:r>
              <a:rPr lang="en-US" altLang="zh-CN" sz="2200" dirty="0" smtClean="0">
                <a:solidFill>
                  <a:srgbClr val="002060"/>
                </a:solidFill>
                <a:latin typeface="Times New Roman" panose="02020603050405020304" pitchFamily="18" charset="0"/>
                <a:cs typeface="Times New Roman" panose="02020603050405020304" pitchFamily="18" charset="0"/>
              </a:rPr>
              <a:t> </a:t>
            </a:r>
            <a:r>
              <a:rPr lang="en-US" altLang="zh-CN" sz="2200" dirty="0" smtClean="0">
                <a:solidFill>
                  <a:srgbClr val="FF0000"/>
                </a:solidFill>
                <a:latin typeface="Times New Roman" panose="02020603050405020304" pitchFamily="18" charset="0"/>
                <a:cs typeface="Times New Roman" panose="02020603050405020304" pitchFamily="18" charset="0"/>
              </a:rPr>
              <a:t>who was in her classes</a:t>
            </a:r>
            <a:r>
              <a:rPr lang="en-US" altLang="zh-CN" sz="2200" dirty="0" smtClean="0">
                <a:solidFill>
                  <a:srgbClr val="002060"/>
                </a:solidFill>
                <a:latin typeface="Times New Roman" panose="02020603050405020304" pitchFamily="18" charset="0"/>
                <a:cs typeface="Times New Roman" panose="02020603050405020304" pitchFamily="18" charset="0"/>
              </a:rPr>
              <a:t> </a:t>
            </a:r>
            <a:r>
              <a:rPr lang="en-US" altLang="zh-CN" sz="2200" dirty="0" smtClean="0">
                <a:latin typeface="Times New Roman" panose="02020603050405020304" pitchFamily="18" charset="0"/>
                <a:cs typeface="Times New Roman" panose="02020603050405020304" pitchFamily="18" charset="0"/>
              </a:rPr>
              <a:t>couldn’t help but love the language, too. We all loved the way </a:t>
            </a:r>
            <a:r>
              <a:rPr lang="en-US" altLang="zh-CN" sz="2200" dirty="0" smtClean="0">
                <a:solidFill>
                  <a:srgbClr val="FF0000"/>
                </a:solidFill>
                <a:latin typeface="Times New Roman" panose="02020603050405020304" pitchFamily="18" charset="0"/>
                <a:cs typeface="Times New Roman" panose="02020603050405020304" pitchFamily="18" charset="0"/>
              </a:rPr>
              <a:t>she talked about German food and traditions</a:t>
            </a:r>
            <a:r>
              <a:rPr lang="en-US" altLang="zh-CN" sz="2200" dirty="0" smtClean="0">
                <a:solidFill>
                  <a:srgbClr val="002060"/>
                </a:solidFill>
                <a:latin typeface="Times New Roman" panose="02020603050405020304" pitchFamily="18" charset="0"/>
                <a:cs typeface="Times New Roman" panose="02020603050405020304" pitchFamily="18" charset="0"/>
              </a:rPr>
              <a:t>. </a:t>
            </a:r>
            <a:r>
              <a:rPr lang="en-US" altLang="zh-CN" sz="2200" dirty="0" smtClean="0">
                <a:latin typeface="Times New Roman" panose="02020603050405020304" pitchFamily="18" charset="0"/>
                <a:cs typeface="Times New Roman" panose="02020603050405020304" pitchFamily="18" charset="0"/>
              </a:rPr>
              <a:t>And I </a:t>
            </a:r>
            <a:r>
              <a:rPr lang="en-US" altLang="zh-CN" sz="2200" dirty="0" err="1" smtClean="0">
                <a:latin typeface="Times New Roman" panose="02020603050405020304" pitchFamily="18" charset="0"/>
                <a:cs typeface="Times New Roman" panose="02020603050405020304" pitchFamily="18" charset="0"/>
              </a:rPr>
              <a:t>realised</a:t>
            </a:r>
            <a:r>
              <a:rPr lang="en-US" altLang="zh-CN" sz="2200" dirty="0" smtClean="0">
                <a:latin typeface="Times New Roman" panose="02020603050405020304" pitchFamily="18" charset="0"/>
                <a:cs typeface="Times New Roman" panose="02020603050405020304" pitchFamily="18" charset="0"/>
              </a:rPr>
              <a:t> what makes a good teacher. A good teacher is someone </a:t>
            </a:r>
            <a:r>
              <a:rPr lang="en-US" altLang="zh-CN" sz="2200" dirty="0" smtClean="0">
                <a:solidFill>
                  <a:srgbClr val="FF0000"/>
                </a:solidFill>
                <a:latin typeface="Times New Roman" panose="02020603050405020304" pitchFamily="18" charset="0"/>
                <a:cs typeface="Times New Roman" panose="02020603050405020304" pitchFamily="18" charset="0"/>
              </a:rPr>
              <a:t>who is in love with what she or he is teaching</a:t>
            </a:r>
            <a:r>
              <a:rPr lang="en-US" altLang="zh-CN" sz="2200" dirty="0" smtClean="0">
                <a:latin typeface="Times New Roman" panose="02020603050405020304" pitchFamily="18" charset="0"/>
                <a:cs typeface="Times New Roman" panose="02020603050405020304" pitchFamily="18" charset="0"/>
              </a:rPr>
              <a:t>.  </a:t>
            </a:r>
            <a:endParaRPr lang="zh-CN" altLang="en-US" sz="22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7" descr="67y58PICBDH_1024"/>
          <p:cNvPicPr>
            <a:picLocks noChangeAspect="1" noChangeArrowheads="1"/>
          </p:cNvPicPr>
          <p:nvPr/>
        </p:nvPicPr>
        <p:blipFill>
          <a:blip r:embed="rId1" cstate="print"/>
          <a:srcRect/>
          <a:stretch>
            <a:fillRect/>
          </a:stretch>
        </p:blipFill>
        <p:spPr bwMode="auto">
          <a:xfrm>
            <a:off x="7020272" y="3363838"/>
            <a:ext cx="2123728" cy="1779662"/>
          </a:xfrm>
          <a:prstGeom prst="rect">
            <a:avLst/>
          </a:prstGeom>
          <a:noFill/>
          <a:ln w="9525">
            <a:noFill/>
            <a:miter lim="800000"/>
            <a:headEnd/>
            <a:tailEnd/>
          </a:ln>
        </p:spPr>
      </p:pic>
      <p:sp>
        <p:nvSpPr>
          <p:cNvPr id="6" name="TextBox 5"/>
          <p:cNvSpPr txBox="1"/>
          <p:nvPr/>
        </p:nvSpPr>
        <p:spPr>
          <a:xfrm>
            <a:off x="467544" y="1131590"/>
            <a:ext cx="5544616" cy="523220"/>
          </a:xfrm>
          <a:prstGeom prst="rect">
            <a:avLst/>
          </a:prstGeom>
          <a:noFill/>
        </p:spPr>
        <p:txBody>
          <a:bodyPr wrap="square" rtlCol="0">
            <a:spAutoFit/>
          </a:bodyPr>
          <a:lstStyle/>
          <a:p>
            <a:pPr>
              <a:buFont typeface="Wingdings" panose="05000000000000000000" pitchFamily="2" charset="2"/>
              <a:buChar char="u"/>
            </a:pPr>
            <a:r>
              <a:rPr lang="zh-CN" altLang="en-US" sz="2800" b="1" dirty="0" smtClean="0">
                <a:latin typeface="+mn-ea"/>
              </a:rPr>
              <a:t>历年考题（</a:t>
            </a:r>
            <a:r>
              <a:rPr lang="en-US" altLang="zh-CN" sz="2800" b="1" dirty="0" smtClean="0">
                <a:latin typeface="+mn-ea"/>
              </a:rPr>
              <a:t>2016.10——2020.1）</a:t>
            </a:r>
            <a:endParaRPr lang="zh-CN" altLang="en-US" sz="2800" b="1" dirty="0">
              <a:latin typeface="+mn-ea"/>
            </a:endParaRPr>
          </a:p>
        </p:txBody>
      </p:sp>
      <p:graphicFrame>
        <p:nvGraphicFramePr>
          <p:cNvPr id="7" name="表格 6"/>
          <p:cNvGraphicFramePr>
            <a:graphicFrameLocks noGrp="1"/>
          </p:cNvGraphicFramePr>
          <p:nvPr/>
        </p:nvGraphicFramePr>
        <p:xfrm>
          <a:off x="323528" y="1851670"/>
          <a:ext cx="8640959" cy="1789936"/>
        </p:xfrm>
        <a:graphic>
          <a:graphicData uri="http://schemas.openxmlformats.org/drawingml/2006/table">
            <a:tbl>
              <a:tblPr firstRow="1" bandRow="1">
                <a:tableStyleId>{5C22544A-7EE6-4342-B048-85BDC9FD1C3A}</a:tableStyleId>
              </a:tblPr>
              <a:tblGrid>
                <a:gridCol w="792088"/>
                <a:gridCol w="1152128"/>
                <a:gridCol w="1080120"/>
                <a:gridCol w="1152128"/>
                <a:gridCol w="1080120"/>
                <a:gridCol w="1224135"/>
                <a:gridCol w="1080120"/>
                <a:gridCol w="1080120"/>
              </a:tblGrid>
              <a:tr h="966976">
                <a:tc>
                  <a:txBody>
                    <a:bodyPr/>
                    <a:lstStyle/>
                    <a:p>
                      <a:pPr algn="ctr"/>
                      <a:r>
                        <a:rPr lang="zh-CN" altLang="en-US" sz="2400" b="1" dirty="0" smtClean="0">
                          <a:latin typeface="+mn-ea"/>
                          <a:ea typeface="+mn-ea"/>
                        </a:rPr>
                        <a:t>年份</a:t>
                      </a:r>
                      <a:endParaRPr lang="zh-CN" altLang="en-US" sz="2400" b="1" dirty="0">
                        <a:latin typeface="+mn-ea"/>
                        <a:ea typeface="+mn-ea"/>
                      </a:endParaRPr>
                    </a:p>
                  </a:txBody>
                  <a:tcPr/>
                </a:tc>
                <a:tc>
                  <a:txBody>
                    <a:bodyPr/>
                    <a:lstStyle/>
                    <a:p>
                      <a:pPr algn="ctr"/>
                      <a:r>
                        <a:rPr lang="en-US" altLang="zh-CN" sz="2100" b="1" dirty="0" smtClean="0">
                          <a:latin typeface="+mn-ea"/>
                          <a:ea typeface="+mn-ea"/>
                        </a:rPr>
                        <a:t>2016.10</a:t>
                      </a:r>
                      <a:endParaRPr lang="zh-CN" altLang="en-US" sz="2100" b="1" dirty="0">
                        <a:latin typeface="+mn-ea"/>
                        <a:ea typeface="+mn-ea"/>
                      </a:endParaRPr>
                    </a:p>
                  </a:txBody>
                  <a:tcPr anchor="ctr"/>
                </a:tc>
                <a:tc>
                  <a:txBody>
                    <a:bodyPr/>
                    <a:lstStyle/>
                    <a:p>
                      <a:pPr algn="ctr"/>
                      <a:r>
                        <a:rPr lang="en-US" altLang="zh-CN" sz="2100" b="1" dirty="0" smtClean="0">
                          <a:latin typeface="+mn-ea"/>
                          <a:ea typeface="+mn-ea"/>
                        </a:rPr>
                        <a:t>2017.6</a:t>
                      </a:r>
                      <a:endParaRPr lang="zh-CN" altLang="en-US" sz="2100" b="1" dirty="0">
                        <a:latin typeface="+mn-ea"/>
                        <a:ea typeface="+mn-ea"/>
                      </a:endParaRPr>
                    </a:p>
                  </a:txBody>
                  <a:tcPr anchor="ctr"/>
                </a:tc>
                <a:tc>
                  <a:txBody>
                    <a:bodyPr/>
                    <a:lstStyle/>
                    <a:p>
                      <a:pPr algn="ctr"/>
                      <a:r>
                        <a:rPr lang="en-US" altLang="zh-CN" sz="2100" b="1" dirty="0" smtClean="0">
                          <a:latin typeface="+mn-ea"/>
                          <a:ea typeface="+mn-ea"/>
                        </a:rPr>
                        <a:t>2017.11</a:t>
                      </a:r>
                      <a:endParaRPr lang="zh-CN" altLang="en-US" sz="2100" b="1" dirty="0">
                        <a:latin typeface="+mn-ea"/>
                        <a:ea typeface="+mn-ea"/>
                      </a:endParaRPr>
                    </a:p>
                  </a:txBody>
                  <a:tcPr anchor="ctr"/>
                </a:tc>
                <a:tc>
                  <a:txBody>
                    <a:bodyPr/>
                    <a:lstStyle/>
                    <a:p>
                      <a:pPr algn="ctr"/>
                      <a:r>
                        <a:rPr lang="en-US" altLang="zh-CN" sz="2100" b="1" dirty="0" smtClean="0">
                          <a:latin typeface="+mn-ea"/>
                          <a:ea typeface="+mn-ea"/>
                        </a:rPr>
                        <a:t>2018.6</a:t>
                      </a:r>
                      <a:endParaRPr lang="zh-CN" altLang="en-US" sz="2100" b="1" dirty="0">
                        <a:latin typeface="+mn-ea"/>
                        <a:ea typeface="+mn-ea"/>
                      </a:endParaRPr>
                    </a:p>
                  </a:txBody>
                  <a:tcPr anchor="ctr"/>
                </a:tc>
                <a:tc>
                  <a:txBody>
                    <a:bodyPr/>
                    <a:lstStyle/>
                    <a:p>
                      <a:pPr algn="ctr"/>
                      <a:r>
                        <a:rPr lang="en-US" altLang="zh-CN" sz="2100" b="1" dirty="0" smtClean="0">
                          <a:latin typeface="+mn-ea"/>
                          <a:ea typeface="+mn-ea"/>
                        </a:rPr>
                        <a:t>2018.11</a:t>
                      </a:r>
                      <a:endParaRPr lang="zh-CN" altLang="en-US" sz="2100" b="1" dirty="0">
                        <a:latin typeface="+mn-ea"/>
                        <a:ea typeface="+mn-ea"/>
                      </a:endParaRPr>
                    </a:p>
                  </a:txBody>
                  <a:tcPr anchor="ctr"/>
                </a:tc>
                <a:tc>
                  <a:txBody>
                    <a:bodyPr/>
                    <a:lstStyle/>
                    <a:p>
                      <a:pPr algn="ctr"/>
                      <a:r>
                        <a:rPr lang="en-US" altLang="zh-CN" sz="2100" b="1" dirty="0" smtClean="0">
                          <a:latin typeface="+mn-ea"/>
                          <a:ea typeface="+mn-ea"/>
                        </a:rPr>
                        <a:t>2019.6</a:t>
                      </a:r>
                      <a:endParaRPr lang="zh-CN" altLang="en-US" sz="2100" b="1" dirty="0">
                        <a:latin typeface="+mn-ea"/>
                        <a:ea typeface="+mn-ea"/>
                      </a:endParaRPr>
                    </a:p>
                  </a:txBody>
                  <a:tcPr anchor="ctr"/>
                </a:tc>
                <a:tc>
                  <a:txBody>
                    <a:bodyPr/>
                    <a:lstStyle/>
                    <a:p>
                      <a:pPr algn="ctr"/>
                      <a:r>
                        <a:rPr lang="en-US" altLang="zh-CN" sz="2100" b="1" dirty="0" smtClean="0">
                          <a:latin typeface="+mn-ea"/>
                          <a:ea typeface="+mn-ea"/>
                        </a:rPr>
                        <a:t>2020.1</a:t>
                      </a:r>
                      <a:endParaRPr lang="zh-CN" altLang="en-US" sz="2100" b="1" dirty="0">
                        <a:latin typeface="+mn-ea"/>
                        <a:ea typeface="+mn-ea"/>
                      </a:endParaRPr>
                    </a:p>
                  </a:txBody>
                  <a:tcPr anchor="ctr"/>
                </a:tc>
              </a:tr>
              <a:tr h="370840">
                <a:tc>
                  <a:txBody>
                    <a:bodyPr/>
                    <a:lstStyle/>
                    <a:p>
                      <a:pPr algn="ctr"/>
                      <a:r>
                        <a:rPr lang="zh-CN" altLang="en-US" sz="2400" b="1" dirty="0" smtClean="0">
                          <a:latin typeface="+mn-ea"/>
                          <a:ea typeface="+mn-ea"/>
                        </a:rPr>
                        <a:t>题号</a:t>
                      </a:r>
                      <a:endParaRPr lang="zh-CN" altLang="en-US" sz="2400" b="1" dirty="0">
                        <a:latin typeface="+mn-ea"/>
                        <a:ea typeface="+mn-ea"/>
                      </a:endParaRPr>
                    </a:p>
                  </a:txBody>
                  <a:tcPr/>
                </a:tc>
                <a:tc>
                  <a:txBody>
                    <a:bodyPr/>
                    <a:lstStyle/>
                    <a:p>
                      <a:pPr algn="ctr"/>
                      <a:r>
                        <a:rPr lang="en-US" altLang="zh-CN" sz="2800" b="1" dirty="0" smtClean="0">
                          <a:latin typeface="+mn-ea"/>
                          <a:ea typeface="+mn-ea"/>
                        </a:rPr>
                        <a:t>/</a:t>
                      </a:r>
                      <a:endParaRPr lang="zh-CN" altLang="en-US" sz="2800" b="1" dirty="0">
                        <a:latin typeface="+mn-ea"/>
                        <a:ea typeface="+mn-ea"/>
                      </a:endParaRPr>
                    </a:p>
                  </a:txBody>
                  <a:tcPr anchor="ctr"/>
                </a:tc>
                <a:tc>
                  <a:txBody>
                    <a:bodyPr/>
                    <a:lstStyle/>
                    <a:p>
                      <a:pPr algn="ctr"/>
                      <a:r>
                        <a:rPr lang="en-US" altLang="zh-CN" sz="2800" b="1" dirty="0" smtClean="0">
                          <a:latin typeface="+mn-ea"/>
                          <a:ea typeface="+mn-ea"/>
                        </a:rPr>
                        <a:t>64</a:t>
                      </a:r>
                      <a:endParaRPr lang="zh-CN" altLang="en-US" sz="2800" b="1" dirty="0">
                        <a:latin typeface="+mn-ea"/>
                        <a:ea typeface="+mn-ea"/>
                      </a:endParaRPr>
                    </a:p>
                  </a:txBody>
                  <a:tcPr anchor="ctr"/>
                </a:tc>
                <a:tc>
                  <a:txBody>
                    <a:bodyPr/>
                    <a:lstStyle/>
                    <a:p>
                      <a:pPr algn="ctr"/>
                      <a:r>
                        <a:rPr lang="en-US" altLang="zh-CN" sz="2800" b="1" dirty="0" smtClean="0">
                          <a:latin typeface="+mn-ea"/>
                          <a:ea typeface="+mn-ea"/>
                        </a:rPr>
                        <a:t>57</a:t>
                      </a:r>
                      <a:endParaRPr lang="zh-CN" altLang="en-US" sz="2800" b="1" dirty="0">
                        <a:latin typeface="+mn-ea"/>
                        <a:ea typeface="+mn-ea"/>
                      </a:endParaRPr>
                    </a:p>
                  </a:txBody>
                  <a:tcPr anchor="ctr"/>
                </a:tc>
                <a:tc>
                  <a:txBody>
                    <a:bodyPr/>
                    <a:lstStyle/>
                    <a:p>
                      <a:pPr algn="ctr"/>
                      <a:r>
                        <a:rPr lang="en-US" altLang="zh-CN" sz="2800" b="1" dirty="0" smtClean="0">
                          <a:latin typeface="+mn-ea"/>
                          <a:ea typeface="+mn-ea"/>
                        </a:rPr>
                        <a:t>57</a:t>
                      </a:r>
                      <a:endParaRPr lang="zh-CN" altLang="en-US" sz="2800" b="1" dirty="0">
                        <a:latin typeface="+mn-ea"/>
                        <a:ea typeface="+mn-ea"/>
                      </a:endParaRPr>
                    </a:p>
                  </a:txBody>
                  <a:tcPr anchor="ctr"/>
                </a:tc>
                <a:tc>
                  <a:txBody>
                    <a:bodyPr/>
                    <a:lstStyle/>
                    <a:p>
                      <a:pPr algn="ctr"/>
                      <a:r>
                        <a:rPr lang="en-US" altLang="zh-CN" sz="2800" b="1" dirty="0" smtClean="0">
                          <a:latin typeface="+mn-ea"/>
                          <a:ea typeface="+mn-ea"/>
                        </a:rPr>
                        <a:t>/</a:t>
                      </a:r>
                      <a:endParaRPr lang="zh-CN" altLang="en-US" sz="2800" b="1" dirty="0">
                        <a:latin typeface="+mn-ea"/>
                        <a:ea typeface="+mn-ea"/>
                      </a:endParaRPr>
                    </a:p>
                  </a:txBody>
                  <a:tcPr anchor="ctr"/>
                </a:tc>
                <a:tc>
                  <a:txBody>
                    <a:bodyPr/>
                    <a:lstStyle/>
                    <a:p>
                      <a:pPr algn="ctr"/>
                      <a:r>
                        <a:rPr lang="en-US" altLang="zh-CN" sz="2800" b="1" dirty="0" smtClean="0">
                          <a:latin typeface="+mn-ea"/>
                          <a:ea typeface="+mn-ea"/>
                        </a:rPr>
                        <a:t>58</a:t>
                      </a:r>
                      <a:endParaRPr lang="zh-CN" altLang="en-US" sz="2800" b="1" dirty="0">
                        <a:latin typeface="+mn-ea"/>
                        <a:ea typeface="+mn-ea"/>
                      </a:endParaRPr>
                    </a:p>
                  </a:txBody>
                  <a:tcPr anchor="ctr"/>
                </a:tc>
                <a:tc>
                  <a:txBody>
                    <a:bodyPr/>
                    <a:lstStyle/>
                    <a:p>
                      <a:pPr algn="ctr"/>
                      <a:r>
                        <a:rPr lang="en-US" altLang="zh-CN" sz="2800" b="1" dirty="0" smtClean="0">
                          <a:latin typeface="+mn-ea"/>
                          <a:ea typeface="+mn-ea"/>
                        </a:rPr>
                        <a:t>/</a:t>
                      </a:r>
                      <a:endParaRPr lang="zh-CN" altLang="en-US" sz="2800" b="1" dirty="0">
                        <a:latin typeface="+mn-ea"/>
                        <a:ea typeface="+mn-ea"/>
                      </a:endParaRPr>
                    </a:p>
                  </a:txBody>
                  <a:tcPr anchor="ctr"/>
                </a:tc>
              </a:tr>
            </a:tbl>
          </a:graphicData>
        </a:graphic>
      </p:graphicFrame>
      <p:pic>
        <p:nvPicPr>
          <p:cNvPr id="8" name="图片 7" descr="42F58PIC8hn_1024"/>
          <p:cNvPicPr>
            <a:picLocks noChangeAspect="1" noChangeArrowheads="1"/>
          </p:cNvPicPr>
          <p:nvPr/>
        </p:nvPicPr>
        <p:blipFill>
          <a:blip r:embed="rId2" cstate="print"/>
          <a:srcRect/>
          <a:stretch>
            <a:fillRect/>
          </a:stretch>
        </p:blipFill>
        <p:spPr bwMode="auto">
          <a:xfrm>
            <a:off x="0" y="0"/>
            <a:ext cx="1043608" cy="915566"/>
          </a:xfrm>
          <a:prstGeom prst="rect">
            <a:avLst/>
          </a:prstGeom>
          <a:noFill/>
          <a:ln w="9525">
            <a:noFill/>
            <a:miter lim="800000"/>
            <a:headEnd/>
            <a:tailEnd/>
          </a:ln>
        </p:spPr>
      </p:pic>
      <p:sp>
        <p:nvSpPr>
          <p:cNvPr id="9" name="TextBox 8"/>
          <p:cNvSpPr txBox="1"/>
          <p:nvPr/>
        </p:nvSpPr>
        <p:spPr>
          <a:xfrm>
            <a:off x="1187624" y="195486"/>
            <a:ext cx="5544616" cy="584775"/>
          </a:xfrm>
          <a:prstGeom prst="rect">
            <a:avLst/>
          </a:prstGeom>
          <a:noFill/>
        </p:spPr>
        <p:txBody>
          <a:bodyPr wrap="square" rtlCol="0">
            <a:spAutoFit/>
          </a:bodyPr>
          <a:lstStyle/>
          <a:p>
            <a:pPr>
              <a:buFont typeface="Wingdings" panose="05000000000000000000" pitchFamily="2" charset="2"/>
              <a:buChar char="Ø"/>
            </a:pPr>
            <a:r>
              <a:rPr lang="zh-CN" altLang="en-US" sz="3200" b="1" dirty="0" smtClean="0">
                <a:solidFill>
                  <a:srgbClr val="002060"/>
                </a:solidFill>
                <a:latin typeface="+mn-ea"/>
              </a:rPr>
              <a:t>高考中的应用</a:t>
            </a:r>
            <a:endParaRPr lang="zh-CN" altLang="en-US" sz="3200" b="1" dirty="0">
              <a:solidFill>
                <a:srgbClr val="002060"/>
              </a:solidFill>
              <a:latin typeface="+mn-ea"/>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7" descr="67y58PICBDH_1024"/>
          <p:cNvPicPr>
            <a:picLocks noChangeAspect="1" noChangeArrowheads="1"/>
          </p:cNvPicPr>
          <p:nvPr/>
        </p:nvPicPr>
        <p:blipFill>
          <a:blip r:embed="rId1" cstate="print"/>
          <a:srcRect/>
          <a:stretch>
            <a:fillRect/>
          </a:stretch>
        </p:blipFill>
        <p:spPr bwMode="auto">
          <a:xfrm>
            <a:off x="6802563" y="3672408"/>
            <a:ext cx="2341437" cy="1563638"/>
          </a:xfrm>
          <a:prstGeom prst="rect">
            <a:avLst/>
          </a:prstGeom>
          <a:noFill/>
          <a:ln w="9525">
            <a:noFill/>
            <a:miter lim="800000"/>
            <a:headEnd/>
            <a:tailEnd/>
          </a:ln>
        </p:spPr>
      </p:pic>
      <p:sp>
        <p:nvSpPr>
          <p:cNvPr id="5" name="TextBox 4"/>
          <p:cNvSpPr txBox="1"/>
          <p:nvPr/>
        </p:nvSpPr>
        <p:spPr>
          <a:xfrm>
            <a:off x="107504" y="642050"/>
            <a:ext cx="8856984" cy="1569660"/>
          </a:xfrm>
          <a:prstGeom prst="rect">
            <a:avLst/>
          </a:prstGeom>
          <a:noFill/>
          <a:ln>
            <a:solidFill>
              <a:schemeClr val="tx1"/>
            </a:solidFill>
            <a:prstDash val="dash"/>
          </a:ln>
        </p:spPr>
        <p:txBody>
          <a:bodyPr wrap="square" rtlCol="0">
            <a:spAutoFit/>
          </a:bodyPr>
          <a:lstStyle/>
          <a:p>
            <a:r>
              <a:rPr lang="en-US" altLang="zh-CN" sz="2400" dirty="0" smtClean="0">
                <a:latin typeface="Times New Roman" panose="02020603050405020304" pitchFamily="18" charset="0"/>
                <a:cs typeface="Times New Roman" panose="02020603050405020304" pitchFamily="18" charset="0"/>
              </a:rPr>
              <a:t>(2017.6) </a:t>
            </a:r>
            <a:r>
              <a:rPr lang="en-US" altLang="zh-CN" sz="2400" dirty="0" err="1" smtClean="0">
                <a:latin typeface="Times New Roman" panose="02020603050405020304" pitchFamily="18" charset="0"/>
                <a:cs typeface="Times New Roman" panose="02020603050405020304" pitchFamily="18" charset="0"/>
              </a:rPr>
              <a:t>Pahlsson</a:t>
            </a:r>
            <a:r>
              <a:rPr lang="en-US" altLang="zh-CN" sz="2400" dirty="0" smtClean="0">
                <a:latin typeface="Times New Roman" panose="02020603050405020304" pitchFamily="18" charset="0"/>
                <a:cs typeface="Times New Roman" panose="02020603050405020304" pitchFamily="18" charset="0"/>
              </a:rPr>
              <a:t> and her husband now think the ring probably got </a:t>
            </a:r>
            <a:r>
              <a:rPr lang="en-US" altLang="zh-CN" sz="2400" u="sng" dirty="0" smtClean="0">
                <a:latin typeface="Times New Roman" panose="02020603050405020304" pitchFamily="18" charset="0"/>
                <a:cs typeface="Times New Roman" panose="02020603050405020304" pitchFamily="18" charset="0"/>
              </a:rPr>
              <a:t> 63  </a:t>
            </a:r>
            <a:r>
              <a:rPr lang="en-US" altLang="zh-CN" sz="2400" dirty="0" smtClean="0">
                <a:latin typeface="Times New Roman" panose="02020603050405020304" pitchFamily="18" charset="0"/>
                <a:cs typeface="Times New Roman" panose="02020603050405020304" pitchFamily="18" charset="0"/>
              </a:rPr>
              <a:t> (sweep) into a pile of kitchen rubbish and was spread over the garden, </a:t>
            </a:r>
            <a:r>
              <a:rPr lang="en-US" altLang="zh-CN" sz="2400" u="sng" dirty="0" smtClean="0">
                <a:latin typeface="Times New Roman" panose="02020603050405020304" pitchFamily="18" charset="0"/>
                <a:cs typeface="Times New Roman" panose="02020603050405020304" pitchFamily="18" charset="0"/>
              </a:rPr>
              <a:t>  64      </a:t>
            </a:r>
            <a:r>
              <a:rPr lang="en-US" altLang="zh-CN" sz="2400" dirty="0" smtClean="0">
                <a:latin typeface="Times New Roman" panose="02020603050405020304" pitchFamily="18" charset="0"/>
                <a:cs typeface="Times New Roman" panose="02020603050405020304" pitchFamily="18" charset="0"/>
              </a:rPr>
              <a:t> it remained until the carrot’s leafy top accidentally sprouted (</a:t>
            </a:r>
            <a:r>
              <a:rPr lang="zh-CN" altLang="zh-CN" sz="2400" dirty="0" smtClean="0">
                <a:latin typeface="Times New Roman" panose="02020603050405020304" pitchFamily="18" charset="0"/>
                <a:cs typeface="Times New Roman" panose="02020603050405020304" pitchFamily="18" charset="0"/>
              </a:rPr>
              <a:t>生长</a:t>
            </a:r>
            <a:r>
              <a:rPr lang="en-US" altLang="zh-CN" sz="2400" dirty="0" smtClean="0">
                <a:latin typeface="Times New Roman" panose="02020603050405020304" pitchFamily="18" charset="0"/>
                <a:cs typeface="Times New Roman" panose="02020603050405020304" pitchFamily="18" charset="0"/>
              </a:rPr>
              <a:t>) through it.   </a:t>
            </a:r>
            <a:endParaRPr lang="zh-CN" altLang="en-US" sz="24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107504" y="2427734"/>
            <a:ext cx="8856984" cy="1569660"/>
          </a:xfrm>
          <a:prstGeom prst="rect">
            <a:avLst/>
          </a:prstGeom>
          <a:noFill/>
          <a:ln>
            <a:solidFill>
              <a:schemeClr val="tx1"/>
            </a:solidFill>
            <a:prstDash val="dash"/>
          </a:ln>
        </p:spPr>
        <p:txBody>
          <a:bodyPr wrap="square" rtlCol="0">
            <a:spAutoFit/>
          </a:bodyPr>
          <a:lstStyle/>
          <a:p>
            <a:r>
              <a:rPr lang="en-US" altLang="zh-CN" sz="2400" dirty="0" smtClean="0">
                <a:latin typeface="Times New Roman" panose="02020603050405020304" pitchFamily="18" charset="0"/>
                <a:cs typeface="Times New Roman" panose="02020603050405020304" pitchFamily="18" charset="0"/>
              </a:rPr>
              <a:t>(2017.11) It’s not all that hard to build an advanced and large vocabulary. Like many things in life, it’s </a:t>
            </a:r>
            <a:r>
              <a:rPr lang="en-US" altLang="zh-CN" sz="2400" u="sng" dirty="0" smtClean="0">
                <a:latin typeface="Times New Roman" panose="02020603050405020304" pitchFamily="18" charset="0"/>
                <a:cs typeface="Times New Roman" panose="02020603050405020304" pitchFamily="18" charset="0"/>
              </a:rPr>
              <a:t>   56  </a:t>
            </a:r>
            <a:r>
              <a:rPr lang="en-US" altLang="zh-CN" sz="2400" dirty="0" smtClean="0">
                <a:latin typeface="Times New Roman" panose="02020603050405020304" pitchFamily="18" charset="0"/>
                <a:cs typeface="Times New Roman" panose="02020603050405020304" pitchFamily="18" charset="0"/>
              </a:rPr>
              <a:t> ongoing process, and the best part of the process is that there’s enough room for improvement, </a:t>
            </a:r>
            <a:r>
              <a:rPr lang="en-US" altLang="zh-CN" sz="2400" u="sng" dirty="0" smtClean="0">
                <a:latin typeface="Times New Roman" panose="02020603050405020304" pitchFamily="18" charset="0"/>
                <a:cs typeface="Times New Roman" panose="02020603050405020304" pitchFamily="18" charset="0"/>
              </a:rPr>
              <a:t>   57  </a:t>
            </a:r>
            <a:r>
              <a:rPr lang="en-US" altLang="zh-CN" sz="2400" dirty="0" smtClean="0">
                <a:latin typeface="Times New Roman" panose="02020603050405020304" pitchFamily="18" charset="0"/>
                <a:cs typeface="Times New Roman" panose="02020603050405020304" pitchFamily="18" charset="0"/>
              </a:rPr>
              <a:t> means you’ll just keep getting better and better.   </a:t>
            </a:r>
            <a:endParaRPr lang="zh-CN" altLang="en-US" sz="24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8207896" y="453901"/>
            <a:ext cx="936104" cy="461665"/>
          </a:xfrm>
          <a:prstGeom prst="rect">
            <a:avLst/>
          </a:prstGeom>
          <a:noFill/>
        </p:spPr>
        <p:txBody>
          <a:bodyPr wrap="square" rtlCol="0">
            <a:spAutoFit/>
          </a:bodyPr>
          <a:lstStyle/>
          <a:p>
            <a:r>
              <a:rPr lang="en-US" altLang="zh-CN" sz="2400" b="1" dirty="0" smtClean="0">
                <a:solidFill>
                  <a:srgbClr val="0070C0"/>
                </a:solidFill>
                <a:latin typeface="Times New Roman" panose="02020603050405020304" pitchFamily="18" charset="0"/>
                <a:cs typeface="Times New Roman" panose="02020603050405020304" pitchFamily="18" charset="0"/>
              </a:rPr>
              <a:t>swept</a:t>
            </a:r>
            <a:endParaRPr lang="zh-CN" altLang="en-US" sz="2400" b="1" dirty="0">
              <a:solidFill>
                <a:srgbClr val="0070C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179512" y="1203598"/>
            <a:ext cx="1080120" cy="461665"/>
          </a:xfrm>
          <a:prstGeom prst="rect">
            <a:avLst/>
          </a:prstGeom>
          <a:noFill/>
        </p:spPr>
        <p:txBody>
          <a:bodyPr wrap="square" rtlCol="0">
            <a:spAutoFit/>
          </a:bodyPr>
          <a:lstStyle/>
          <a:p>
            <a:r>
              <a:rPr lang="en-US" altLang="zh-CN" sz="2400" b="1" dirty="0" smtClean="0">
                <a:solidFill>
                  <a:srgbClr val="FF0000"/>
                </a:solidFill>
                <a:latin typeface="Times New Roman" panose="02020603050405020304" pitchFamily="18" charset="0"/>
                <a:cs typeface="Times New Roman" panose="02020603050405020304" pitchFamily="18" charset="0"/>
              </a:rPr>
              <a:t>where</a:t>
            </a:r>
            <a:endParaRPr lang="zh-CN" altLang="en-US" sz="2400" b="1" dirty="0">
              <a:solidFill>
                <a:srgbClr val="FF000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5076056" y="2686149"/>
            <a:ext cx="510076" cy="461665"/>
          </a:xfrm>
          <a:prstGeom prst="rect">
            <a:avLst/>
          </a:prstGeom>
          <a:noFill/>
        </p:spPr>
        <p:txBody>
          <a:bodyPr wrap="none" rtlCol="0">
            <a:spAutoFit/>
          </a:bodyPr>
          <a:lstStyle/>
          <a:p>
            <a:r>
              <a:rPr lang="en-US" altLang="zh-CN" sz="2400" b="1" dirty="0" smtClean="0">
                <a:solidFill>
                  <a:srgbClr val="0070C0"/>
                </a:solidFill>
                <a:latin typeface="Times New Roman" panose="02020603050405020304" pitchFamily="18" charset="0"/>
                <a:cs typeface="Times New Roman" panose="02020603050405020304" pitchFamily="18" charset="0"/>
              </a:rPr>
              <a:t>an</a:t>
            </a:r>
            <a:endParaRPr lang="zh-CN" altLang="en-US" sz="2400" b="1" dirty="0">
              <a:solidFill>
                <a:srgbClr val="0070C0"/>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1835696" y="3579862"/>
            <a:ext cx="1008112" cy="461665"/>
          </a:xfrm>
          <a:prstGeom prst="rect">
            <a:avLst/>
          </a:prstGeom>
          <a:noFill/>
        </p:spPr>
        <p:txBody>
          <a:bodyPr wrap="square" rtlCol="0">
            <a:spAutoFit/>
          </a:bodyPr>
          <a:lstStyle/>
          <a:p>
            <a:r>
              <a:rPr lang="en-US" altLang="zh-CN" sz="2400" b="1" dirty="0" smtClean="0">
                <a:solidFill>
                  <a:srgbClr val="FF0000"/>
                </a:solidFill>
                <a:latin typeface="Times New Roman" panose="02020603050405020304" pitchFamily="18" charset="0"/>
                <a:cs typeface="Times New Roman" panose="02020603050405020304" pitchFamily="18" charset="0"/>
              </a:rPr>
              <a:t>which</a:t>
            </a:r>
            <a:endParaRPr lang="zh-CN" altLang="en-US" sz="2400" b="1" dirty="0">
              <a:solidFill>
                <a:srgbClr val="FF0000"/>
              </a:solidFill>
              <a:latin typeface="Times New Roman" panose="02020603050405020304" pitchFamily="18" charset="0"/>
              <a:cs typeface="Times New Roman" panose="02020603050405020304" pitchFamily="18" charset="0"/>
            </a:endParaRPr>
          </a:p>
        </p:txBody>
      </p:sp>
      <p:cxnSp>
        <p:nvCxnSpPr>
          <p:cNvPr id="13" name="直接连接符 12"/>
          <p:cNvCxnSpPr/>
          <p:nvPr/>
        </p:nvCxnSpPr>
        <p:spPr>
          <a:xfrm>
            <a:off x="1619672" y="2859782"/>
            <a:ext cx="6984776"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107504" y="3939902"/>
            <a:ext cx="172819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1619672" y="2859782"/>
            <a:ext cx="0" cy="36004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a:stCxn id="6" idx="1"/>
          </p:cNvCxnSpPr>
          <p:nvPr/>
        </p:nvCxnSpPr>
        <p:spPr>
          <a:xfrm>
            <a:off x="107504" y="3212564"/>
            <a:ext cx="1512168" cy="7258"/>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a:stCxn id="6" idx="1"/>
          </p:cNvCxnSpPr>
          <p:nvPr/>
        </p:nvCxnSpPr>
        <p:spPr>
          <a:xfrm>
            <a:off x="107504" y="3212564"/>
            <a:ext cx="0" cy="727338"/>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1835696" y="3579862"/>
            <a:ext cx="0" cy="36004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1835696" y="3579862"/>
            <a:ext cx="676875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8604448" y="2859782"/>
            <a:ext cx="0" cy="72008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40" name="圆角矩形 39"/>
          <p:cNvSpPr/>
          <p:nvPr/>
        </p:nvSpPr>
        <p:spPr>
          <a:xfrm>
            <a:off x="7308304" y="1059582"/>
            <a:ext cx="1440160" cy="432048"/>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2" name="直接箭头连接符 41"/>
          <p:cNvCxnSpPr>
            <a:endCxn id="40" idx="1"/>
          </p:cNvCxnSpPr>
          <p:nvPr/>
        </p:nvCxnSpPr>
        <p:spPr>
          <a:xfrm flipV="1">
            <a:off x="1043608" y="1275606"/>
            <a:ext cx="6264696" cy="216026"/>
          </a:xfrm>
          <a:prstGeom prst="straightConnector1">
            <a:avLst/>
          </a:prstGeom>
          <a:ln w="28575">
            <a:solidFill>
              <a:srgbClr val="C0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46" name="右弧形箭头 45"/>
          <p:cNvSpPr/>
          <p:nvPr/>
        </p:nvSpPr>
        <p:spPr>
          <a:xfrm rot="5587353">
            <a:off x="1258180" y="3565627"/>
            <a:ext cx="722983" cy="1402861"/>
          </a:xfrm>
          <a:prstGeom prst="curvedLeftArrow">
            <a:avLst>
              <a:gd name="adj1" fmla="val 25000"/>
              <a:gd name="adj2" fmla="val 50000"/>
              <a:gd name="adj3" fmla="val 25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blinds(horizontal)">
                                      <p:cBhvr>
                                        <p:cTn id="12" dur="500"/>
                                        <p:tgtEl>
                                          <p:spTgt spid="4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blinds(horizontal)">
                                      <p:cBhvr>
                                        <p:cTn id="17" dur="500"/>
                                        <p:tgtEl>
                                          <p:spTgt spid="4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linds(horizont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checkerboard(across)">
                                      <p:cBhvr>
                                        <p:cTn id="32" dur="500"/>
                                        <p:tgtEl>
                                          <p:spTgt spid="13"/>
                                        </p:tgtEl>
                                      </p:cBhvr>
                                    </p:animEffect>
                                  </p:childTnLst>
                                </p:cTn>
                              </p:par>
                              <p:par>
                                <p:cTn id="33" presetID="5" presetClass="entr" presetSubtype="10" fill="hold" nodeType="with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checkerboard(across)">
                                      <p:cBhvr>
                                        <p:cTn id="35" dur="500"/>
                                        <p:tgtEl>
                                          <p:spTgt spid="22"/>
                                        </p:tgtEl>
                                      </p:cBhvr>
                                    </p:animEffect>
                                  </p:childTnLst>
                                </p:cTn>
                              </p:par>
                              <p:par>
                                <p:cTn id="36" presetID="5" presetClass="entr" presetSubtype="10" fill="hold" nodeType="with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checkerboard(across)">
                                      <p:cBhvr>
                                        <p:cTn id="38" dur="500"/>
                                        <p:tgtEl>
                                          <p:spTgt spid="25"/>
                                        </p:tgtEl>
                                      </p:cBhvr>
                                    </p:animEffect>
                                  </p:childTnLst>
                                </p:cTn>
                              </p:par>
                              <p:par>
                                <p:cTn id="39" presetID="5" presetClass="entr" presetSubtype="10"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checkerboard(across)">
                                      <p:cBhvr>
                                        <p:cTn id="41" dur="500"/>
                                        <p:tgtEl>
                                          <p:spTgt spid="17"/>
                                        </p:tgtEl>
                                      </p:cBhvr>
                                    </p:animEffect>
                                  </p:childTnLst>
                                </p:cTn>
                              </p:par>
                              <p:par>
                                <p:cTn id="42" presetID="5" presetClass="entr" presetSubtype="10" fill="hold" nodeType="with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checkerboard(across)">
                                      <p:cBhvr>
                                        <p:cTn id="44" dur="500"/>
                                        <p:tgtEl>
                                          <p:spTgt spid="27"/>
                                        </p:tgtEl>
                                      </p:cBhvr>
                                    </p:animEffect>
                                  </p:childTnLst>
                                </p:cTn>
                              </p:par>
                              <p:par>
                                <p:cTn id="45" presetID="5" presetClass="entr" presetSubtype="10" fill="hold" nodeType="with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checkerboard(across)">
                                      <p:cBhvr>
                                        <p:cTn id="47" dur="500"/>
                                        <p:tgtEl>
                                          <p:spTgt spid="33"/>
                                        </p:tgtEl>
                                      </p:cBhvr>
                                    </p:animEffect>
                                  </p:childTnLst>
                                </p:cTn>
                              </p:par>
                              <p:par>
                                <p:cTn id="48" presetID="5" presetClass="entr" presetSubtype="10" fill="hold" nodeType="withEffect">
                                  <p:stCondLst>
                                    <p:cond delay="0"/>
                                  </p:stCondLst>
                                  <p:childTnLst>
                                    <p:set>
                                      <p:cBhvr>
                                        <p:cTn id="49" dur="1" fill="hold">
                                          <p:stCondLst>
                                            <p:cond delay="0"/>
                                          </p:stCondLst>
                                        </p:cTn>
                                        <p:tgtEl>
                                          <p:spTgt spid="36"/>
                                        </p:tgtEl>
                                        <p:attrNameLst>
                                          <p:attrName>style.visibility</p:attrName>
                                        </p:attrNameLst>
                                      </p:cBhvr>
                                      <p:to>
                                        <p:strVal val="visible"/>
                                      </p:to>
                                    </p:set>
                                    <p:animEffect transition="in" filter="checkerboard(across)">
                                      <p:cBhvr>
                                        <p:cTn id="50" dur="500"/>
                                        <p:tgtEl>
                                          <p:spTgt spid="36"/>
                                        </p:tgtEl>
                                      </p:cBhvr>
                                    </p:animEffect>
                                  </p:childTnLst>
                                </p:cTn>
                              </p:par>
                              <p:par>
                                <p:cTn id="51" presetID="5" presetClass="entr" presetSubtype="10" fill="hold"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checkerboard(across)">
                                      <p:cBhvr>
                                        <p:cTn id="53" dur="500"/>
                                        <p:tgtEl>
                                          <p:spTgt spid="39"/>
                                        </p:tgtEl>
                                      </p:cBhvr>
                                    </p:animEffect>
                                  </p:childTnLst>
                                </p:cTn>
                              </p:par>
                            </p:childTnLst>
                          </p:cTn>
                        </p:par>
                      </p:childTnLst>
                    </p:cTn>
                  </p:par>
                  <p:par>
                    <p:cTn id="54" fill="hold">
                      <p:stCondLst>
                        <p:cond delay="indefinite"/>
                      </p:stCondLst>
                      <p:childTnLst>
                        <p:par>
                          <p:cTn id="55" fill="hold">
                            <p:stCondLst>
                              <p:cond delay="0"/>
                            </p:stCondLst>
                            <p:childTnLst>
                              <p:par>
                                <p:cTn id="56" presetID="3" presetClass="entr" presetSubtype="10" fill="hold" grpId="0" nodeType="click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blinds(horizontal)">
                                      <p:cBhvr>
                                        <p:cTn id="58" dur="500"/>
                                        <p:tgtEl>
                                          <p:spTgt spid="10"/>
                                        </p:tgtEl>
                                      </p:cBhvr>
                                    </p:animEffect>
                                  </p:childTnLst>
                                </p:cTn>
                              </p:par>
                            </p:childTnLst>
                          </p:cTn>
                        </p:par>
                      </p:childTnLst>
                    </p:cTn>
                  </p:par>
                  <p:par>
                    <p:cTn id="59" fill="hold">
                      <p:stCondLst>
                        <p:cond delay="indefinite"/>
                      </p:stCondLst>
                      <p:childTnLst>
                        <p:par>
                          <p:cTn id="60" fill="hold">
                            <p:stCondLst>
                              <p:cond delay="0"/>
                            </p:stCondLst>
                            <p:childTnLst>
                              <p:par>
                                <p:cTn id="61" presetID="3" presetClass="entr" presetSubtype="10" fill="hold" grpId="0" nodeType="clickEffect">
                                  <p:stCondLst>
                                    <p:cond delay="0"/>
                                  </p:stCondLst>
                                  <p:childTnLst>
                                    <p:set>
                                      <p:cBhvr>
                                        <p:cTn id="62" dur="1" fill="hold">
                                          <p:stCondLst>
                                            <p:cond delay="0"/>
                                          </p:stCondLst>
                                        </p:cTn>
                                        <p:tgtEl>
                                          <p:spTgt spid="46"/>
                                        </p:tgtEl>
                                        <p:attrNameLst>
                                          <p:attrName>style.visibility</p:attrName>
                                        </p:attrNameLst>
                                      </p:cBhvr>
                                      <p:to>
                                        <p:strVal val="visible"/>
                                      </p:to>
                                    </p:set>
                                    <p:animEffect transition="in" filter="blinds(horizontal)">
                                      <p:cBhvr>
                                        <p:cTn id="63"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40" grpId="0" animBg="1"/>
      <p:bldP spid="4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7" descr="67y58PICBDH_1024"/>
          <p:cNvPicPr>
            <a:picLocks noChangeAspect="1" noChangeArrowheads="1"/>
          </p:cNvPicPr>
          <p:nvPr/>
        </p:nvPicPr>
        <p:blipFill>
          <a:blip r:embed="rId1" cstate="print"/>
          <a:srcRect/>
          <a:stretch>
            <a:fillRect/>
          </a:stretch>
        </p:blipFill>
        <p:spPr bwMode="auto">
          <a:xfrm>
            <a:off x="6623051" y="3363839"/>
            <a:ext cx="2520949" cy="1779662"/>
          </a:xfrm>
          <a:prstGeom prst="rect">
            <a:avLst/>
          </a:prstGeom>
          <a:noFill/>
          <a:ln w="9525">
            <a:noFill/>
            <a:miter lim="800000"/>
            <a:headEnd/>
            <a:tailEnd/>
          </a:ln>
        </p:spPr>
      </p:pic>
      <p:sp>
        <p:nvSpPr>
          <p:cNvPr id="2" name="TextBox 1"/>
          <p:cNvSpPr txBox="1"/>
          <p:nvPr/>
        </p:nvSpPr>
        <p:spPr>
          <a:xfrm>
            <a:off x="179512" y="915566"/>
            <a:ext cx="8784976" cy="1200329"/>
          </a:xfrm>
          <a:prstGeom prst="rect">
            <a:avLst/>
          </a:prstGeom>
          <a:noFill/>
          <a:ln>
            <a:solidFill>
              <a:schemeClr val="tx1"/>
            </a:solidFill>
            <a:prstDash val="dash"/>
          </a:ln>
        </p:spPr>
        <p:txBody>
          <a:bodyPr wrap="square" rtlCol="0">
            <a:spAutoFit/>
          </a:bodyPr>
          <a:lstStyle/>
          <a:p>
            <a:r>
              <a:rPr lang="en-US" altLang="zh-CN" sz="2400" dirty="0" smtClean="0">
                <a:latin typeface="Times New Roman" panose="02020603050405020304" pitchFamily="18" charset="0"/>
                <a:cs typeface="Times New Roman" panose="02020603050405020304" pitchFamily="18" charset="0"/>
              </a:rPr>
              <a:t>(2018.6) Many westerners </a:t>
            </a:r>
            <a:r>
              <a:rPr lang="en-US" altLang="zh-CN" sz="2400" u="sng" dirty="0" smtClean="0">
                <a:latin typeface="Times New Roman" panose="02020603050405020304" pitchFamily="18" charset="0"/>
                <a:cs typeface="Times New Roman" panose="02020603050405020304" pitchFamily="18" charset="0"/>
              </a:rPr>
              <a:t>     57     </a:t>
            </a:r>
            <a:r>
              <a:rPr lang="en-US" altLang="zh-CN" sz="2400" dirty="0" smtClean="0">
                <a:latin typeface="Times New Roman" panose="02020603050405020304" pitchFamily="18" charset="0"/>
                <a:cs typeface="Times New Roman" panose="02020603050405020304" pitchFamily="18" charset="0"/>
              </a:rPr>
              <a:t> come to China cook much less than in their own countries once they realize how cheap </a:t>
            </a:r>
            <a:r>
              <a:rPr lang="en-US" altLang="zh-CN" sz="2400" u="sng" dirty="0" smtClean="0">
                <a:latin typeface="Times New Roman" panose="02020603050405020304" pitchFamily="18" charset="0"/>
                <a:cs typeface="Times New Roman" panose="02020603050405020304" pitchFamily="18" charset="0"/>
              </a:rPr>
              <a:t>    58    </a:t>
            </a:r>
            <a:r>
              <a:rPr lang="en-US" altLang="zh-CN" sz="2400" dirty="0" smtClean="0">
                <a:latin typeface="Times New Roman" panose="02020603050405020304" pitchFamily="18" charset="0"/>
                <a:cs typeface="Times New Roman" panose="02020603050405020304" pitchFamily="18" charset="0"/>
              </a:rPr>
              <a:t> can be to eat out.      </a:t>
            </a:r>
            <a:endParaRPr lang="zh-CN" altLang="en-US" sz="24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179512" y="2643758"/>
            <a:ext cx="8856984" cy="830997"/>
          </a:xfrm>
          <a:prstGeom prst="rect">
            <a:avLst/>
          </a:prstGeom>
          <a:noFill/>
          <a:ln>
            <a:solidFill>
              <a:schemeClr val="tx1"/>
            </a:solidFill>
            <a:prstDash val="dash"/>
          </a:ln>
        </p:spPr>
        <p:txBody>
          <a:bodyPr wrap="square" rtlCol="0">
            <a:spAutoFit/>
          </a:bodyPr>
          <a:lstStyle/>
          <a:p>
            <a:r>
              <a:rPr lang="en-US" altLang="zh-CN" sz="2400" dirty="0" smtClean="0">
                <a:latin typeface="Times New Roman" panose="02020603050405020304" pitchFamily="18" charset="0"/>
                <a:cs typeface="Times New Roman" panose="02020603050405020304" pitchFamily="18" charset="0"/>
              </a:rPr>
              <a:t>(2019.6) On the edge of the jacket, there is a piece of cloth </a:t>
            </a:r>
            <a:r>
              <a:rPr lang="en-US" altLang="zh-CN" sz="2400" u="sng" dirty="0" smtClean="0">
                <a:latin typeface="Times New Roman" panose="02020603050405020304" pitchFamily="18" charset="0"/>
                <a:cs typeface="Times New Roman" panose="02020603050405020304" pitchFamily="18" charset="0"/>
              </a:rPr>
              <a:t>   58   </a:t>
            </a:r>
            <a:r>
              <a:rPr lang="en-US" altLang="zh-CN" sz="2400" dirty="0" smtClean="0">
                <a:latin typeface="Times New Roman" panose="02020603050405020304" pitchFamily="18" charset="0"/>
                <a:cs typeface="Times New Roman" panose="02020603050405020304" pitchFamily="18" charset="0"/>
              </a:rPr>
              <a:t>gives off light in the dark.      </a:t>
            </a:r>
            <a:endParaRPr lang="zh-CN" altLang="en-US" sz="2400" dirty="0">
              <a:latin typeface="Times New Roman" panose="02020603050405020304" pitchFamily="18" charset="0"/>
              <a:cs typeface="Times New Roman" panose="02020603050405020304" pitchFamily="18" charset="0"/>
            </a:endParaRPr>
          </a:p>
        </p:txBody>
      </p:sp>
      <p:pic>
        <p:nvPicPr>
          <p:cNvPr id="5" name="图片 4" descr="42F58PIC8hn_1024"/>
          <p:cNvPicPr>
            <a:picLocks noChangeAspect="1" noChangeArrowheads="1"/>
          </p:cNvPicPr>
          <p:nvPr/>
        </p:nvPicPr>
        <p:blipFill>
          <a:blip r:embed="rId2" cstate="print"/>
          <a:srcRect/>
          <a:stretch>
            <a:fillRect/>
          </a:stretch>
        </p:blipFill>
        <p:spPr bwMode="auto">
          <a:xfrm>
            <a:off x="0" y="0"/>
            <a:ext cx="1189038" cy="891778"/>
          </a:xfrm>
          <a:prstGeom prst="rect">
            <a:avLst/>
          </a:prstGeom>
          <a:noFill/>
          <a:ln w="9525">
            <a:noFill/>
            <a:miter lim="800000"/>
            <a:headEnd/>
            <a:tailEnd/>
          </a:ln>
        </p:spPr>
      </p:pic>
      <p:sp>
        <p:nvSpPr>
          <p:cNvPr id="6" name="TextBox 5"/>
          <p:cNvSpPr txBox="1"/>
          <p:nvPr/>
        </p:nvSpPr>
        <p:spPr>
          <a:xfrm>
            <a:off x="3563888" y="699542"/>
            <a:ext cx="1440160" cy="461665"/>
          </a:xfrm>
          <a:prstGeom prst="rect">
            <a:avLst/>
          </a:prstGeom>
          <a:noFill/>
        </p:spPr>
        <p:txBody>
          <a:bodyPr wrap="square" rtlCol="0">
            <a:spAutoFit/>
          </a:bodyPr>
          <a:lstStyle/>
          <a:p>
            <a:r>
              <a:rPr lang="en-US" altLang="zh-CN" sz="2400" b="1" dirty="0" smtClean="0">
                <a:solidFill>
                  <a:srgbClr val="FF0000"/>
                </a:solidFill>
                <a:latin typeface="Times New Roman" panose="02020603050405020304" pitchFamily="18" charset="0"/>
                <a:cs typeface="Times New Roman" panose="02020603050405020304" pitchFamily="18" charset="0"/>
              </a:rPr>
              <a:t>who/that</a:t>
            </a:r>
            <a:r>
              <a:rPr lang="en-US" altLang="zh-CN" sz="2400" b="1" dirty="0" smtClean="0">
                <a:solidFill>
                  <a:srgbClr val="C00000"/>
                </a:solidFill>
                <a:latin typeface="Times New Roman" panose="02020603050405020304" pitchFamily="18" charset="0"/>
                <a:cs typeface="Times New Roman" panose="02020603050405020304" pitchFamily="18" charset="0"/>
              </a:rPr>
              <a:t> </a:t>
            </a:r>
            <a:endParaRPr lang="zh-CN" altLang="en-US" sz="2400" b="1" dirty="0">
              <a:solidFill>
                <a:srgbClr val="C000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7164288" y="1203598"/>
            <a:ext cx="1101299" cy="461665"/>
          </a:xfrm>
          <a:prstGeom prst="rect">
            <a:avLst/>
          </a:prstGeom>
          <a:noFill/>
        </p:spPr>
        <p:txBody>
          <a:bodyPr wrap="square" rtlCol="0">
            <a:spAutoFit/>
          </a:bodyPr>
          <a:lstStyle/>
          <a:p>
            <a:r>
              <a:rPr lang="en-US" altLang="zh-CN" sz="2400" b="1" dirty="0" smtClean="0">
                <a:solidFill>
                  <a:srgbClr val="0070C0"/>
                </a:solidFill>
                <a:latin typeface="Times New Roman" panose="02020603050405020304" pitchFamily="18" charset="0"/>
                <a:cs typeface="Times New Roman" panose="02020603050405020304" pitchFamily="18" charset="0"/>
              </a:rPr>
              <a:t>it</a:t>
            </a:r>
            <a:endParaRPr lang="zh-CN" altLang="en-US" sz="2400" b="1" dirty="0">
              <a:solidFill>
                <a:srgbClr val="0070C0"/>
              </a:solidFill>
              <a:latin typeface="Times New Roman" panose="02020603050405020304" pitchFamily="18" charset="0"/>
              <a:cs typeface="Times New Roman" panose="02020603050405020304" pitchFamily="18" charset="0"/>
            </a:endParaRPr>
          </a:p>
        </p:txBody>
      </p:sp>
      <p:sp>
        <p:nvSpPr>
          <p:cNvPr id="8" name="圆角矩形 7"/>
          <p:cNvSpPr/>
          <p:nvPr/>
        </p:nvSpPr>
        <p:spPr>
          <a:xfrm>
            <a:off x="2123728" y="987574"/>
            <a:ext cx="1440160" cy="432048"/>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上弧形箭头 8"/>
          <p:cNvSpPr/>
          <p:nvPr/>
        </p:nvSpPr>
        <p:spPr>
          <a:xfrm>
            <a:off x="2915816" y="483518"/>
            <a:ext cx="1440160" cy="43204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TextBox 9"/>
          <p:cNvSpPr txBox="1"/>
          <p:nvPr/>
        </p:nvSpPr>
        <p:spPr>
          <a:xfrm>
            <a:off x="7236296" y="2398117"/>
            <a:ext cx="1872208" cy="461665"/>
          </a:xfrm>
          <a:prstGeom prst="rect">
            <a:avLst/>
          </a:prstGeom>
          <a:noFill/>
        </p:spPr>
        <p:txBody>
          <a:bodyPr wrap="square" rtlCol="0">
            <a:spAutoFit/>
          </a:bodyPr>
          <a:lstStyle/>
          <a:p>
            <a:r>
              <a:rPr lang="en-US" altLang="zh-CN" dirty="0" smtClean="0"/>
              <a:t> </a:t>
            </a:r>
            <a:r>
              <a:rPr lang="en-US" altLang="zh-CN" sz="2400" b="1" dirty="0" smtClean="0">
                <a:solidFill>
                  <a:srgbClr val="FF0000"/>
                </a:solidFill>
                <a:latin typeface="Times New Roman" panose="02020603050405020304" pitchFamily="18" charset="0"/>
                <a:cs typeface="Times New Roman" panose="02020603050405020304" pitchFamily="18" charset="0"/>
              </a:rPr>
              <a:t>which/that</a:t>
            </a:r>
            <a:endParaRPr lang="zh-CN" altLang="en-US" sz="2400" b="1" dirty="0">
              <a:solidFill>
                <a:srgbClr val="FF0000"/>
              </a:solidFill>
              <a:latin typeface="Times New Roman" panose="02020603050405020304" pitchFamily="18" charset="0"/>
              <a:cs typeface="Times New Roman" panose="02020603050405020304" pitchFamily="18" charset="0"/>
            </a:endParaRPr>
          </a:p>
        </p:txBody>
      </p:sp>
      <p:sp>
        <p:nvSpPr>
          <p:cNvPr id="11" name="圆角矩形 10"/>
          <p:cNvSpPr/>
          <p:nvPr/>
        </p:nvSpPr>
        <p:spPr>
          <a:xfrm>
            <a:off x="5508104" y="2715766"/>
            <a:ext cx="1944216" cy="432048"/>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上弧形箭头 11"/>
          <p:cNvSpPr/>
          <p:nvPr/>
        </p:nvSpPr>
        <p:spPr>
          <a:xfrm rot="20769372">
            <a:off x="6354160" y="2063113"/>
            <a:ext cx="1440160" cy="582835"/>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linds(horizont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linds(horizontal)">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linds(horizontal)">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animBg="1"/>
      <p:bldP spid="9" grpId="0" animBg="1"/>
      <p:bldP spid="10" grpId="0"/>
      <p:bldP spid="11" grpId="0" animBg="1"/>
      <p:bldP spid="1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123478"/>
            <a:ext cx="5904656" cy="523220"/>
          </a:xfrm>
          <a:prstGeom prst="rect">
            <a:avLst/>
          </a:prstGeom>
          <a:noFill/>
        </p:spPr>
        <p:txBody>
          <a:bodyPr wrap="square" rtlCol="0">
            <a:spAutoFit/>
          </a:bodyPr>
          <a:lstStyle/>
          <a:p>
            <a:pPr>
              <a:buFont typeface="Wingdings" panose="05000000000000000000" pitchFamily="2" charset="2"/>
              <a:buChar char="u"/>
            </a:pPr>
            <a:r>
              <a:rPr lang="zh-CN" altLang="en-US" sz="2800" b="1" dirty="0" smtClean="0">
                <a:solidFill>
                  <a:srgbClr val="002060"/>
                </a:solidFill>
              </a:rPr>
              <a:t>写作中的应用（</a:t>
            </a:r>
            <a:r>
              <a:rPr lang="en-US" altLang="zh-CN" sz="2800" b="1" dirty="0" smtClean="0">
                <a:solidFill>
                  <a:srgbClr val="002060"/>
                </a:solidFill>
                <a:latin typeface="+mn-ea"/>
              </a:rPr>
              <a:t>2020.1</a:t>
            </a:r>
            <a:r>
              <a:rPr lang="zh-CN" altLang="en-US" sz="2800" b="1" dirty="0" smtClean="0">
                <a:solidFill>
                  <a:srgbClr val="002060"/>
                </a:solidFill>
              </a:rPr>
              <a:t>浙江续写）</a:t>
            </a:r>
            <a:endParaRPr lang="zh-CN" altLang="en-US" sz="2800" b="1" dirty="0">
              <a:solidFill>
                <a:srgbClr val="002060"/>
              </a:solidFill>
            </a:endParaRPr>
          </a:p>
        </p:txBody>
      </p:sp>
      <p:sp>
        <p:nvSpPr>
          <p:cNvPr id="4" name="矩形 3"/>
          <p:cNvSpPr/>
          <p:nvPr/>
        </p:nvSpPr>
        <p:spPr>
          <a:xfrm>
            <a:off x="323528" y="2715766"/>
            <a:ext cx="8496944" cy="830997"/>
          </a:xfrm>
          <a:prstGeom prst="rect">
            <a:avLst/>
          </a:prstGeom>
          <a:ln>
            <a:solidFill>
              <a:schemeClr val="tx1"/>
            </a:solidFill>
            <a:prstDash val="solid"/>
          </a:ln>
        </p:spPr>
        <p:txBody>
          <a:bodyPr wrap="square">
            <a:spAutoFit/>
          </a:bodyPr>
          <a:lstStyle/>
          <a:p>
            <a:r>
              <a:rPr lang="en-US" altLang="zh-CN" sz="2400" dirty="0" smtClean="0">
                <a:latin typeface="Times New Roman" panose="02020603050405020304" pitchFamily="18" charset="0"/>
                <a:cs typeface="Times New Roman" panose="02020603050405020304" pitchFamily="18" charset="0"/>
              </a:rPr>
              <a:t>Hearing the footsteps, Poppy leaped up and rushed to the boy, </a:t>
            </a:r>
            <a:r>
              <a:rPr lang="en-US" altLang="zh-CN" sz="2400" dirty="0" smtClean="0">
                <a:solidFill>
                  <a:srgbClr val="FF0000"/>
                </a:solidFill>
                <a:latin typeface="Times New Roman" panose="02020603050405020304" pitchFamily="18" charset="0"/>
                <a:cs typeface="Times New Roman" panose="02020603050405020304" pitchFamily="18" charset="0"/>
              </a:rPr>
              <a:t>who</a:t>
            </a:r>
            <a:r>
              <a:rPr lang="en-US" altLang="zh-CN" sz="2400" dirty="0" smtClean="0">
                <a:latin typeface="Times New Roman" panose="02020603050405020304" pitchFamily="18" charset="0"/>
                <a:cs typeface="Times New Roman" panose="02020603050405020304" pitchFamily="18" charset="0"/>
              </a:rPr>
              <a:t> crouched to hug his old friend and kissed her. </a:t>
            </a:r>
            <a:endParaRPr lang="en-US" altLang="zh-CN" sz="2400" dirty="0" smtClean="0">
              <a:latin typeface="Times New Roman" panose="02020603050405020304" pitchFamily="18" charset="0"/>
              <a:cs typeface="Times New Roman" panose="02020603050405020304" pitchFamily="18" charset="0"/>
            </a:endParaRPr>
          </a:p>
        </p:txBody>
      </p:sp>
      <p:sp>
        <p:nvSpPr>
          <p:cNvPr id="6" name="矩形 5"/>
          <p:cNvSpPr/>
          <p:nvPr/>
        </p:nvSpPr>
        <p:spPr>
          <a:xfrm>
            <a:off x="323528" y="699542"/>
            <a:ext cx="8496944" cy="1785104"/>
          </a:xfrm>
          <a:prstGeom prst="rect">
            <a:avLst/>
          </a:prstGeom>
          <a:ln w="3175">
            <a:solidFill>
              <a:schemeClr val="tx1"/>
            </a:solidFill>
          </a:ln>
        </p:spPr>
        <p:txBody>
          <a:bodyPr wrap="square">
            <a:spAutoFit/>
          </a:bodyPr>
          <a:lstStyle/>
          <a:p>
            <a:r>
              <a:rPr lang="en-US" altLang="zh-CN" sz="2200" dirty="0" smtClean="0">
                <a:latin typeface="Times New Roman" panose="02020603050405020304" pitchFamily="18" charset="0"/>
                <a:cs typeface="Times New Roman" panose="02020603050405020304" pitchFamily="18" charset="0"/>
              </a:rPr>
              <a:t>The fluffy little dog jumped out of the box, waged his tail furiously, and then reached out his front paws to hug Poppy, </a:t>
            </a:r>
            <a:r>
              <a:rPr lang="en-US" altLang="zh-CN" sz="2200" dirty="0" smtClean="0">
                <a:solidFill>
                  <a:srgbClr val="FF0000"/>
                </a:solidFill>
                <a:latin typeface="Times New Roman" panose="02020603050405020304" pitchFamily="18" charset="0"/>
                <a:cs typeface="Times New Roman" panose="02020603050405020304" pitchFamily="18" charset="0"/>
              </a:rPr>
              <a:t>who</a:t>
            </a:r>
            <a:r>
              <a:rPr lang="en-US" altLang="zh-CN" sz="2200" dirty="0" smtClean="0">
                <a:latin typeface="Times New Roman" panose="02020603050405020304" pitchFamily="18" charset="0"/>
                <a:cs typeface="Times New Roman" panose="02020603050405020304" pitchFamily="18" charset="0"/>
              </a:rPr>
              <a:t> started to bark full of excitement. It wasn’t long before the two dogs chased each other in the house, happy barks lingering around, </a:t>
            </a:r>
            <a:r>
              <a:rPr lang="en-US" altLang="zh-CN" sz="2200" dirty="0" smtClean="0">
                <a:solidFill>
                  <a:srgbClr val="FF0000"/>
                </a:solidFill>
                <a:latin typeface="Times New Roman" panose="02020603050405020304" pitchFamily="18" charset="0"/>
                <a:cs typeface="Times New Roman" panose="02020603050405020304" pitchFamily="18" charset="0"/>
              </a:rPr>
              <a:t>which</a:t>
            </a:r>
            <a:r>
              <a:rPr lang="en-US" altLang="zh-CN" sz="2200" dirty="0" smtClean="0">
                <a:latin typeface="Times New Roman" panose="02020603050405020304" pitchFamily="18" charset="0"/>
                <a:cs typeface="Times New Roman" panose="02020603050405020304" pitchFamily="18" charset="0"/>
              </a:rPr>
              <a:t> made the parents beam proudly.</a:t>
            </a:r>
            <a:endParaRPr lang="zh-CN" altLang="en-US" sz="2200" dirty="0" smtClean="0">
              <a:latin typeface="Times New Roman" panose="02020603050405020304" pitchFamily="18" charset="0"/>
              <a:cs typeface="Times New Roman" panose="02020603050405020304" pitchFamily="18" charset="0"/>
            </a:endParaRPr>
          </a:p>
        </p:txBody>
      </p:sp>
      <p:pic>
        <p:nvPicPr>
          <p:cNvPr id="7" name="Picture 2" descr="D:\RJDir\个人桌面\timgNKQDGYJO.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3275856" y="3651870"/>
            <a:ext cx="3024336" cy="149163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51520" y="195486"/>
            <a:ext cx="5904656" cy="523220"/>
          </a:xfrm>
          <a:prstGeom prst="rect">
            <a:avLst/>
          </a:prstGeom>
          <a:noFill/>
        </p:spPr>
        <p:txBody>
          <a:bodyPr wrap="square" rtlCol="0">
            <a:spAutoFit/>
          </a:bodyPr>
          <a:lstStyle/>
          <a:p>
            <a:pPr>
              <a:buFont typeface="Wingdings" panose="05000000000000000000" pitchFamily="2" charset="2"/>
              <a:buChar char="u"/>
            </a:pPr>
            <a:r>
              <a:rPr lang="zh-CN" altLang="en-US" sz="2800" b="1" dirty="0" smtClean="0">
                <a:solidFill>
                  <a:srgbClr val="002060"/>
                </a:solidFill>
              </a:rPr>
              <a:t>写作中的应用（</a:t>
            </a:r>
            <a:r>
              <a:rPr lang="en-US" altLang="zh-CN" sz="2800" b="1" dirty="0" smtClean="0">
                <a:solidFill>
                  <a:srgbClr val="002060"/>
                </a:solidFill>
                <a:latin typeface="+mn-ea"/>
              </a:rPr>
              <a:t>2019.6</a:t>
            </a:r>
            <a:r>
              <a:rPr lang="zh-CN" altLang="en-US" sz="2800" b="1" dirty="0" smtClean="0">
                <a:solidFill>
                  <a:srgbClr val="002060"/>
                </a:solidFill>
              </a:rPr>
              <a:t>浙江概写）</a:t>
            </a:r>
            <a:endParaRPr lang="zh-CN" altLang="en-US" sz="2800" b="1" dirty="0">
              <a:solidFill>
                <a:srgbClr val="002060"/>
              </a:solidFill>
            </a:endParaRPr>
          </a:p>
        </p:txBody>
      </p:sp>
      <p:sp>
        <p:nvSpPr>
          <p:cNvPr id="7" name="矩形 6"/>
          <p:cNvSpPr/>
          <p:nvPr/>
        </p:nvSpPr>
        <p:spPr>
          <a:xfrm>
            <a:off x="251520" y="699542"/>
            <a:ext cx="8640960" cy="3416320"/>
          </a:xfrm>
          <a:prstGeom prst="rect">
            <a:avLst/>
          </a:prstGeom>
          <a:ln>
            <a:noFill/>
            <a:prstDash val="sysDot"/>
          </a:ln>
        </p:spPr>
        <p:txBody>
          <a:bodyPr wrap="square">
            <a:spAutoFit/>
          </a:bodyPr>
          <a:lstStyle/>
          <a:p>
            <a:r>
              <a:rPr lang="en-US" altLang="zh-CN" sz="2400" dirty="0" smtClean="0">
                <a:latin typeface="Times New Roman" panose="02020603050405020304" pitchFamily="18" charset="0"/>
                <a:cs typeface="Times New Roman" panose="02020603050405020304" pitchFamily="18" charset="0"/>
              </a:rPr>
              <a:t>   Parents everywhere praise their kids. </a:t>
            </a:r>
            <a:r>
              <a:rPr lang="en-US" altLang="zh-CN" sz="2400" dirty="0" err="1" smtClean="0">
                <a:latin typeface="Times New Roman" panose="02020603050405020304" pitchFamily="18" charset="0"/>
                <a:cs typeface="Times New Roman" panose="02020603050405020304" pitchFamily="18" charset="0"/>
              </a:rPr>
              <a:t>Jenn</a:t>
            </a:r>
            <a:r>
              <a:rPr lang="en-US" altLang="zh-CN" sz="2400" dirty="0" smtClean="0">
                <a:latin typeface="Times New Roman" panose="02020603050405020304" pitchFamily="18" charset="0"/>
                <a:cs typeface="Times New Roman" panose="02020603050405020304" pitchFamily="18" charset="0"/>
              </a:rPr>
              <a:t> Berman, author of The A to Z Guide to Raising Happy and Confident Kids, says, “We’ve gone to the opposite extreme of a few decades ago when parents tended to be more strict.” By giving kids a lot of praise, parents think they’re building their children’s confidence, when, in fact, it may be just the opposite. Too much praise can backfire and, when given in a way that's insincere, make kids afraid to try new things or take a risk for fear of not being able to stay on top where their parents’ praise has put them.</a:t>
            </a:r>
            <a:endParaRPr lang="zh-CN" altLang="en-US" sz="2400" dirty="0"/>
          </a:p>
        </p:txBody>
      </p:sp>
      <p:pic>
        <p:nvPicPr>
          <p:cNvPr id="1026" name="Picture 2" descr="C:\Users\lenovo\Desktop\5f3acc7842054e7ca455467f20cf8e71.jpeg"/>
          <p:cNvPicPr>
            <a:picLocks noChangeAspect="1" noChangeArrowheads="1"/>
          </p:cNvPicPr>
          <p:nvPr/>
        </p:nvPicPr>
        <p:blipFill>
          <a:blip r:embed="rId1" cstate="print"/>
          <a:srcRect/>
          <a:stretch>
            <a:fillRect/>
          </a:stretch>
        </p:blipFill>
        <p:spPr bwMode="auto">
          <a:xfrm>
            <a:off x="3059832" y="3651870"/>
            <a:ext cx="2627784" cy="1491630"/>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7504" y="195486"/>
            <a:ext cx="5904656" cy="523220"/>
          </a:xfrm>
          <a:prstGeom prst="rect">
            <a:avLst/>
          </a:prstGeom>
          <a:noFill/>
        </p:spPr>
        <p:txBody>
          <a:bodyPr wrap="square" rtlCol="0">
            <a:spAutoFit/>
          </a:bodyPr>
          <a:lstStyle/>
          <a:p>
            <a:pPr>
              <a:buFont typeface="Wingdings" panose="05000000000000000000" pitchFamily="2" charset="2"/>
              <a:buChar char="u"/>
            </a:pPr>
            <a:r>
              <a:rPr lang="zh-CN" altLang="en-US" sz="2800" b="1" dirty="0" smtClean="0">
                <a:solidFill>
                  <a:srgbClr val="002060"/>
                </a:solidFill>
              </a:rPr>
              <a:t>写作中的应用（</a:t>
            </a:r>
            <a:r>
              <a:rPr lang="en-US" altLang="zh-CN" sz="2800" b="1" dirty="0" smtClean="0">
                <a:solidFill>
                  <a:srgbClr val="002060"/>
                </a:solidFill>
                <a:latin typeface="+mn-ea"/>
              </a:rPr>
              <a:t>2019.6</a:t>
            </a:r>
            <a:r>
              <a:rPr lang="zh-CN" altLang="en-US" sz="2800" b="1" dirty="0" smtClean="0">
                <a:solidFill>
                  <a:srgbClr val="002060"/>
                </a:solidFill>
                <a:latin typeface="+mn-ea"/>
              </a:rPr>
              <a:t>浙江概写</a:t>
            </a:r>
            <a:r>
              <a:rPr lang="zh-CN" altLang="en-US" sz="2800" b="1" dirty="0" smtClean="0">
                <a:solidFill>
                  <a:srgbClr val="002060"/>
                </a:solidFill>
              </a:rPr>
              <a:t>）</a:t>
            </a:r>
            <a:endParaRPr lang="zh-CN" altLang="en-US" sz="2800" b="1" dirty="0">
              <a:solidFill>
                <a:srgbClr val="002060"/>
              </a:solidFill>
            </a:endParaRPr>
          </a:p>
        </p:txBody>
      </p:sp>
      <p:sp>
        <p:nvSpPr>
          <p:cNvPr id="7" name="矩形 6"/>
          <p:cNvSpPr/>
          <p:nvPr/>
        </p:nvSpPr>
        <p:spPr>
          <a:xfrm>
            <a:off x="251520" y="771550"/>
            <a:ext cx="8640960" cy="2831544"/>
          </a:xfrm>
          <a:prstGeom prst="rect">
            <a:avLst/>
          </a:prstGeom>
          <a:ln>
            <a:solidFill>
              <a:schemeClr val="tx1"/>
            </a:solidFill>
            <a:prstDash val="sysDot"/>
          </a:ln>
        </p:spPr>
        <p:txBody>
          <a:bodyPr wrap="square">
            <a:spAutoFit/>
          </a:bodyPr>
          <a:lstStyle/>
          <a:p>
            <a:r>
              <a:rPr lang="en-US" altLang="zh-CN" sz="2400" dirty="0" smtClean="0">
                <a:latin typeface="Times New Roman" panose="02020603050405020304" pitchFamily="18" charset="0"/>
                <a:cs typeface="Times New Roman" panose="02020603050405020304" pitchFamily="18" charset="0"/>
              </a:rPr>
              <a:t>   </a:t>
            </a:r>
            <a:r>
              <a:rPr lang="en-US" altLang="zh-CN" sz="2200" dirty="0" smtClean="0">
                <a:latin typeface="Times New Roman" panose="02020603050405020304" pitchFamily="18" charset="0"/>
                <a:cs typeface="Times New Roman" panose="02020603050405020304" pitchFamily="18" charset="0"/>
              </a:rPr>
              <a:t>Parents everywhere praise their kids. </a:t>
            </a:r>
            <a:r>
              <a:rPr lang="en-US" altLang="zh-CN" sz="2200" dirty="0" err="1" smtClean="0">
                <a:latin typeface="Times New Roman" panose="02020603050405020304" pitchFamily="18" charset="0"/>
                <a:cs typeface="Times New Roman" panose="02020603050405020304" pitchFamily="18" charset="0"/>
              </a:rPr>
              <a:t>Jenn</a:t>
            </a:r>
            <a:r>
              <a:rPr lang="en-US" altLang="zh-CN" sz="2200" dirty="0" smtClean="0">
                <a:latin typeface="Times New Roman" panose="02020603050405020304" pitchFamily="18" charset="0"/>
                <a:cs typeface="Times New Roman" panose="02020603050405020304" pitchFamily="18" charset="0"/>
              </a:rPr>
              <a:t> Berman, author of The A to Z Guide to Raising Happy and Confident Kids, says, “We’ve gone to the opposite extreme of a few decades ago when parents tended to be more strict.” By giving kids a lot of praise, parents think they’re building their children’s confidence, when, in fact, it may be just the opposite. </a:t>
            </a:r>
            <a:r>
              <a:rPr lang="en-US" altLang="zh-CN" sz="2200" dirty="0" smtClean="0">
                <a:solidFill>
                  <a:srgbClr val="C00000"/>
                </a:solidFill>
                <a:latin typeface="Times New Roman" panose="02020603050405020304" pitchFamily="18" charset="0"/>
                <a:cs typeface="Times New Roman" panose="02020603050405020304" pitchFamily="18" charset="0"/>
              </a:rPr>
              <a:t>Too much praise can backfire and, when given in a way that's insincere, make kids afraid to try new things or take a risk for fear of not being able to stay on top </a:t>
            </a:r>
            <a:r>
              <a:rPr lang="en-US" altLang="zh-CN" sz="2200" dirty="0" smtClean="0">
                <a:latin typeface="Times New Roman" panose="02020603050405020304" pitchFamily="18" charset="0"/>
                <a:cs typeface="Times New Roman" panose="02020603050405020304" pitchFamily="18" charset="0"/>
              </a:rPr>
              <a:t>where their parents’ praise has put them.</a:t>
            </a:r>
            <a:endParaRPr lang="zh-CN" altLang="en-US" sz="2200" dirty="0"/>
          </a:p>
        </p:txBody>
      </p:sp>
      <p:pic>
        <p:nvPicPr>
          <p:cNvPr id="1026" name="Picture 2" descr="C:\Users\lenovo\Desktop\5f3acc7842054e7ca455467f20cf8e71.jpeg"/>
          <p:cNvPicPr>
            <a:picLocks noChangeAspect="1" noChangeArrowheads="1"/>
          </p:cNvPicPr>
          <p:nvPr/>
        </p:nvPicPr>
        <p:blipFill>
          <a:blip r:embed="rId1" cstate="print"/>
          <a:srcRect/>
          <a:stretch>
            <a:fillRect/>
          </a:stretch>
        </p:blipFill>
        <p:spPr bwMode="auto">
          <a:xfrm>
            <a:off x="6516216" y="3651870"/>
            <a:ext cx="2627784" cy="1491630"/>
          </a:xfrm>
          <a:prstGeom prst="rect">
            <a:avLst/>
          </a:prstGeom>
          <a:noFill/>
        </p:spPr>
      </p:pic>
      <p:sp>
        <p:nvSpPr>
          <p:cNvPr id="5" name="TextBox 4"/>
          <p:cNvSpPr txBox="1"/>
          <p:nvPr/>
        </p:nvSpPr>
        <p:spPr>
          <a:xfrm>
            <a:off x="683568" y="3939902"/>
            <a:ext cx="5760640" cy="830997"/>
          </a:xfrm>
          <a:prstGeom prst="rect">
            <a:avLst/>
          </a:prstGeom>
          <a:noFill/>
          <a:ln w="3175">
            <a:solidFill>
              <a:schemeClr val="tx1"/>
            </a:solidFill>
          </a:ln>
        </p:spPr>
        <p:txBody>
          <a:bodyPr wrap="square" rtlCol="0">
            <a:spAutoFit/>
          </a:bodyPr>
          <a:lstStyle/>
          <a:p>
            <a:r>
              <a:rPr lang="en-US" altLang="zh-CN" sz="2400" b="1" dirty="0" smtClean="0">
                <a:solidFill>
                  <a:srgbClr val="002060"/>
                </a:solidFill>
                <a:latin typeface="Times New Roman" panose="02020603050405020304" pitchFamily="18" charset="0"/>
                <a:cs typeface="Times New Roman" panose="02020603050405020304" pitchFamily="18" charset="0"/>
              </a:rPr>
              <a:t>Nowadays, parents tend to praise children too much, </a:t>
            </a:r>
            <a:r>
              <a:rPr lang="en-US" altLang="zh-CN" sz="2400" b="1" dirty="0" smtClean="0">
                <a:solidFill>
                  <a:srgbClr val="FF0000"/>
                </a:solidFill>
                <a:latin typeface="Times New Roman" panose="02020603050405020304" pitchFamily="18" charset="0"/>
                <a:cs typeface="Times New Roman" panose="02020603050405020304" pitchFamily="18" charset="0"/>
              </a:rPr>
              <a:t>which </a:t>
            </a:r>
            <a:r>
              <a:rPr lang="en-US" altLang="zh-CN" sz="2400" b="1" dirty="0" smtClean="0">
                <a:solidFill>
                  <a:srgbClr val="002060"/>
                </a:solidFill>
                <a:latin typeface="Times New Roman" panose="02020603050405020304" pitchFamily="18" charset="0"/>
                <a:cs typeface="Times New Roman" panose="02020603050405020304" pitchFamily="18" charset="0"/>
              </a:rPr>
              <a:t>will have bad effects. </a:t>
            </a:r>
            <a:endParaRPr lang="zh-CN" altLang="en-US" sz="2400" b="1" dirty="0">
              <a:solidFill>
                <a:srgbClr val="00206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1" cstate="print"/>
          <a:srcRect/>
          <a:stretch>
            <a:fillRect/>
          </a:stretch>
        </p:blipFill>
        <p:spPr bwMode="auto">
          <a:xfrm>
            <a:off x="1187624" y="915566"/>
            <a:ext cx="6162675" cy="3248025"/>
          </a:xfrm>
          <a:prstGeom prst="rect">
            <a:avLst/>
          </a:prstGeom>
          <a:noFill/>
          <a:ln w="9525">
            <a:noFill/>
            <a:miter lim="800000"/>
            <a:headEnd/>
            <a:tailEnd/>
          </a:ln>
        </p:spPr>
      </p:pic>
      <p:pic>
        <p:nvPicPr>
          <p:cNvPr id="4" name="崔娃脱口秀.MP4">
            <a:hlinkClick r:id="" action="ppaction://media"/>
          </p:cNvPr>
          <p:cNvPicPr>
            <a:picLocks noRot="1" noChangeAspect="1"/>
          </p:cNvPicPr>
          <p:nvPr>
            <a:videoFile r:link="rId2"/>
            <p:extLst>
              <p:ext uri="{DAA4B4D4-6D71-4841-9C94-3DE7FCFB9230}">
                <p14:media xmlns:p14="http://schemas.microsoft.com/office/powerpoint/2010/main" r:link="rId3"/>
              </p:ext>
            </p:extLst>
          </p:nvPr>
        </p:nvPicPr>
        <p:blipFill>
          <a:blip r:embed="rId4" cstate="print"/>
          <a:stretch>
            <a:fillRect/>
          </a:stretch>
        </p:blipFill>
        <p:spPr>
          <a:xfrm>
            <a:off x="1187624" y="3507854"/>
            <a:ext cx="576064" cy="638944"/>
          </a:xfrm>
          <a:prstGeom prst="rect">
            <a:avLst/>
          </a:prstGeom>
        </p:spPr>
      </p:pic>
      <p:pic>
        <p:nvPicPr>
          <p:cNvPr id="8" name="图片 7" descr="42F58PIC8hn_1024"/>
          <p:cNvPicPr>
            <a:picLocks noChangeAspect="1" noChangeArrowheads="1"/>
          </p:cNvPicPr>
          <p:nvPr/>
        </p:nvPicPr>
        <p:blipFill>
          <a:blip r:embed="rId5" cstate="print"/>
          <a:srcRect/>
          <a:stretch>
            <a:fillRect/>
          </a:stretch>
        </p:blipFill>
        <p:spPr bwMode="auto">
          <a:xfrm>
            <a:off x="0" y="0"/>
            <a:ext cx="1189038" cy="891778"/>
          </a:xfrm>
          <a:prstGeom prst="rect">
            <a:avLst/>
          </a:prstGeom>
          <a:noFill/>
          <a:ln w="9525">
            <a:noFill/>
            <a:miter lim="800000"/>
            <a:headEnd/>
            <a:tailEnd/>
          </a:ln>
        </p:spPr>
      </p:pic>
      <p:sp>
        <p:nvSpPr>
          <p:cNvPr id="9" name="TextBox 8"/>
          <p:cNvSpPr txBox="1"/>
          <p:nvPr/>
        </p:nvSpPr>
        <p:spPr>
          <a:xfrm>
            <a:off x="755576" y="4371950"/>
            <a:ext cx="8208912" cy="461665"/>
          </a:xfrm>
          <a:prstGeom prst="rect">
            <a:avLst/>
          </a:prstGeom>
          <a:noFill/>
        </p:spPr>
        <p:txBody>
          <a:bodyPr wrap="square" rtlCol="0">
            <a:spAutoFit/>
          </a:bodyPr>
          <a:lstStyle/>
          <a:p>
            <a:r>
              <a:rPr lang="en-US" altLang="zh-CN" sz="2400" b="1" dirty="0" smtClean="0">
                <a:solidFill>
                  <a:srgbClr val="002060"/>
                </a:solidFill>
                <a:latin typeface="Times New Roman" panose="02020603050405020304" pitchFamily="18" charset="0"/>
                <a:cs typeface="Times New Roman" panose="02020603050405020304" pitchFamily="18" charset="0"/>
              </a:rPr>
              <a:t>There is no other country ______ can do anything that fast.</a:t>
            </a:r>
            <a:endParaRPr lang="zh-CN" altLang="en-US" sz="2400" b="1" dirty="0">
              <a:solidFill>
                <a:srgbClr val="002060"/>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4211960" y="4299942"/>
            <a:ext cx="936104" cy="523220"/>
          </a:xfrm>
          <a:prstGeom prst="rect">
            <a:avLst/>
          </a:prstGeom>
          <a:noFill/>
        </p:spPr>
        <p:txBody>
          <a:bodyPr wrap="square" rtlCol="0">
            <a:spAutoFit/>
          </a:bodyPr>
          <a:lstStyle/>
          <a:p>
            <a:r>
              <a:rPr lang="en-US" altLang="zh-CN" sz="2800" b="1" dirty="0" smtClean="0">
                <a:solidFill>
                  <a:srgbClr val="FF0000"/>
                </a:solidFill>
                <a:latin typeface="Times New Roman" panose="02020603050405020304" pitchFamily="18" charset="0"/>
                <a:cs typeface="Times New Roman" panose="02020603050405020304" pitchFamily="18" charset="0"/>
              </a:rPr>
              <a:t>that </a:t>
            </a:r>
            <a:endParaRPr lang="zh-CN" altLang="en-US" sz="2800" b="1" dirty="0">
              <a:solidFill>
                <a:srgbClr val="FF0000"/>
              </a:solidFill>
              <a:latin typeface="Times New Roman" panose="02020603050405020304" pitchFamily="18" charset="0"/>
              <a:cs typeface="Times New Roman" panose="02020603050405020304" pitchFamily="18" charset="0"/>
            </a:endParaRPr>
          </a:p>
        </p:txBody>
      </p:sp>
      <p:sp>
        <p:nvSpPr>
          <p:cNvPr id="11" name="椭圆 10"/>
          <p:cNvSpPr/>
          <p:nvPr/>
        </p:nvSpPr>
        <p:spPr>
          <a:xfrm>
            <a:off x="1835696" y="4443958"/>
            <a:ext cx="648072" cy="43204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上弧形箭头 11"/>
          <p:cNvSpPr/>
          <p:nvPr/>
        </p:nvSpPr>
        <p:spPr>
          <a:xfrm>
            <a:off x="2339752" y="4227934"/>
            <a:ext cx="1944216" cy="288032"/>
          </a:xfrm>
          <a:prstGeom prst="curvedDownArrow">
            <a:avLst>
              <a:gd name="adj1" fmla="val 65510"/>
              <a:gd name="adj2" fmla="val 136915"/>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3" name="TextBox 12"/>
          <p:cNvSpPr txBox="1"/>
          <p:nvPr/>
        </p:nvSpPr>
        <p:spPr>
          <a:xfrm>
            <a:off x="1187624" y="195486"/>
            <a:ext cx="5544616" cy="553998"/>
          </a:xfrm>
          <a:prstGeom prst="rect">
            <a:avLst/>
          </a:prstGeom>
          <a:noFill/>
        </p:spPr>
        <p:txBody>
          <a:bodyPr wrap="square" rtlCol="0">
            <a:spAutoFit/>
          </a:bodyPr>
          <a:lstStyle/>
          <a:p>
            <a:pPr>
              <a:buFont typeface="Wingdings" panose="05000000000000000000" pitchFamily="2" charset="2"/>
              <a:buChar char="Ø"/>
            </a:pPr>
            <a:r>
              <a:rPr lang="zh-CN" altLang="en-US" sz="3000" b="1" dirty="0" smtClean="0">
                <a:solidFill>
                  <a:srgbClr val="002060"/>
                </a:solidFill>
                <a:latin typeface="+mn-ea"/>
              </a:rPr>
              <a:t>时文中的应用</a:t>
            </a:r>
            <a:endParaRPr lang="zh-CN" altLang="en-US" sz="3000" b="1" dirty="0">
              <a:solidFill>
                <a:srgbClr val="002060"/>
              </a:solidFill>
              <a:latin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linds(horizont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linds(horizontal)">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8" restart="whenNotActive" fill="hold" evtFilter="cancelBubble" nodeType="interactiveSeq">
                <p:stCondLst>
                  <p:cond evt="onClick" delay="0">
                    <p:tgtEl>
                      <p:spTgt spid="4"/>
                    </p:tgtEl>
                  </p:cond>
                </p:stCondLst>
                <p:endSync evt="end" delay="0">
                  <p:rtn val="all"/>
                </p:endSync>
                <p:childTnLst>
                  <p:par>
                    <p:cTn id="19" fill="hold">
                      <p:stCondLst>
                        <p:cond delay="0"/>
                      </p:stCondLst>
                      <p:childTnLst>
                        <p:par>
                          <p:cTn id="20" fill="hold">
                            <p:stCondLst>
                              <p:cond delay="0"/>
                            </p:stCondLst>
                            <p:childTnLst>
                              <p:par>
                                <p:cTn id="21" presetID="2" presetClass="mediacall" presetSubtype="0" fill="hold" nodeType="clickEffect">
                                  <p:stCondLst>
                                    <p:cond delay="0"/>
                                  </p:stCondLst>
                                  <p:childTnLst>
                                    <p:cmd type="call" cmd="togglePause">
                                      <p:cBhvr>
                                        <p:cTn id="22" dur="1" fill="hold"/>
                                        <p:tgtEl>
                                          <p:spTgt spid="4"/>
                                        </p:tgtEl>
                                      </p:cBhvr>
                                    </p:cmd>
                                  </p:childTnLst>
                                </p:cTn>
                              </p:par>
                            </p:childTnLst>
                          </p:cTn>
                        </p:par>
                      </p:childTnLst>
                    </p:cTn>
                  </p:par>
                </p:childTnLst>
              </p:cTn>
              <p:nextCondLst>
                <p:cond evt="onClick" delay="0">
                  <p:tgtEl>
                    <p:spTgt spid="4"/>
                  </p:tgtEl>
                </p:cond>
              </p:nextCondLst>
            </p:seq>
            <p:video fullScrn="1">
              <p:cMediaNode>
                <p:cTn id="23" fill="remove" display="0">
                  <p:stCondLst>
                    <p:cond delay="indefinite"/>
                  </p:stCondLst>
                  <p:endCondLst>
                    <p:cond evt="onNext" delay="0">
                      <p:tgtEl>
                        <p:sldTgt/>
                      </p:tgtEl>
                    </p:cond>
                    <p:cond evt="onPrev" delay="0">
                      <p:tgtEl>
                        <p:sldTgt/>
                      </p:tgtEl>
                    </p:cond>
                  </p:endCondLst>
                </p:cTn>
                <p:tgtEl>
                  <p:spTgt spid="4"/>
                </p:tgtEl>
              </p:cMediaNode>
            </p:video>
          </p:childTnLst>
        </p:cTn>
      </p:par>
    </p:tnLst>
    <p:bldLst>
      <p:bldP spid="10" grpId="0"/>
      <p:bldP spid="11" grpId="0" animBg="1"/>
      <p:bldP spid="1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lenovo\Desktop\定语从句\IMG_8119(20200212-081712).JPG"/>
          <p:cNvPicPr>
            <a:picLocks noChangeAspect="1" noChangeArrowheads="1"/>
          </p:cNvPicPr>
          <p:nvPr/>
        </p:nvPicPr>
        <p:blipFill>
          <a:blip r:embed="rId1" cstate="print"/>
          <a:srcRect/>
          <a:stretch>
            <a:fillRect/>
          </a:stretch>
        </p:blipFill>
        <p:spPr bwMode="auto">
          <a:xfrm>
            <a:off x="7559824" y="3867894"/>
            <a:ext cx="1584176" cy="1418208"/>
          </a:xfrm>
          <a:prstGeom prst="rect">
            <a:avLst/>
          </a:prstGeom>
          <a:noFill/>
        </p:spPr>
      </p:pic>
      <p:pic>
        <p:nvPicPr>
          <p:cNvPr id="6" name="图片 5" descr="42F58PIC8hn_1024"/>
          <p:cNvPicPr>
            <a:picLocks noChangeAspect="1" noChangeArrowheads="1"/>
          </p:cNvPicPr>
          <p:nvPr/>
        </p:nvPicPr>
        <p:blipFill>
          <a:blip r:embed="rId2" cstate="print"/>
          <a:srcRect/>
          <a:stretch>
            <a:fillRect/>
          </a:stretch>
        </p:blipFill>
        <p:spPr bwMode="auto">
          <a:xfrm>
            <a:off x="0" y="0"/>
            <a:ext cx="1043608" cy="891778"/>
          </a:xfrm>
          <a:prstGeom prst="rect">
            <a:avLst/>
          </a:prstGeom>
          <a:noFill/>
          <a:ln w="9525">
            <a:noFill/>
            <a:miter lim="800000"/>
            <a:headEnd/>
            <a:tailEnd/>
          </a:ln>
        </p:spPr>
      </p:pic>
      <p:sp>
        <p:nvSpPr>
          <p:cNvPr id="2" name="TextBox 1"/>
          <p:cNvSpPr txBox="1"/>
          <p:nvPr/>
        </p:nvSpPr>
        <p:spPr>
          <a:xfrm>
            <a:off x="1115616" y="123478"/>
            <a:ext cx="4320480" cy="584775"/>
          </a:xfrm>
          <a:prstGeom prst="rect">
            <a:avLst/>
          </a:prstGeom>
          <a:noFill/>
        </p:spPr>
        <p:txBody>
          <a:bodyPr wrap="square" rtlCol="0">
            <a:spAutoFit/>
          </a:bodyPr>
          <a:lstStyle/>
          <a:p>
            <a:pPr>
              <a:buFont typeface="Wingdings" panose="05000000000000000000" pitchFamily="2" charset="2"/>
              <a:buChar char="u"/>
            </a:pPr>
            <a:r>
              <a:rPr lang="zh-CN" altLang="en-US" sz="3200" b="1" dirty="0" smtClean="0">
                <a:solidFill>
                  <a:srgbClr val="002060"/>
                </a:solidFill>
              </a:rPr>
              <a:t>时文阅读</a:t>
            </a:r>
            <a:endParaRPr lang="zh-CN" altLang="en-US" sz="3200" b="1" dirty="0">
              <a:solidFill>
                <a:srgbClr val="002060"/>
              </a:solidFill>
            </a:endParaRPr>
          </a:p>
        </p:txBody>
      </p:sp>
      <p:sp>
        <p:nvSpPr>
          <p:cNvPr id="5" name="TextBox 4"/>
          <p:cNvSpPr txBox="1"/>
          <p:nvPr/>
        </p:nvSpPr>
        <p:spPr>
          <a:xfrm>
            <a:off x="539552" y="811614"/>
            <a:ext cx="7848872" cy="3416320"/>
          </a:xfrm>
          <a:prstGeom prst="rect">
            <a:avLst/>
          </a:prstGeom>
          <a:noFill/>
          <a:ln w="3175">
            <a:solidFill>
              <a:schemeClr val="tx1"/>
            </a:solidFill>
          </a:ln>
        </p:spPr>
        <p:txBody>
          <a:bodyPr wrap="square" rtlCol="0">
            <a:spAutoFit/>
          </a:bodyPr>
          <a:lstStyle/>
          <a:p>
            <a:r>
              <a:rPr lang="en-US" altLang="zh-CN" b="1" dirty="0" smtClean="0"/>
              <a:t>    </a:t>
            </a:r>
            <a:r>
              <a:rPr lang="en-US" altLang="zh-CN" sz="2400" b="1" dirty="0" smtClean="0">
                <a:latin typeface="Times New Roman" panose="02020603050405020304" pitchFamily="18" charset="0"/>
                <a:cs typeface="Times New Roman" panose="02020603050405020304" pitchFamily="18" charset="0"/>
              </a:rPr>
              <a:t>In December 2019, there was a cluster of pneumonia(</a:t>
            </a:r>
            <a:r>
              <a:rPr lang="zh-CN" altLang="zh-CN" sz="2400" b="1" dirty="0" smtClean="0">
                <a:latin typeface="Times New Roman" panose="02020603050405020304" pitchFamily="18" charset="0"/>
                <a:cs typeface="Times New Roman" panose="02020603050405020304" pitchFamily="18" charset="0"/>
              </a:rPr>
              <a:t>肺炎</a:t>
            </a:r>
            <a:r>
              <a:rPr lang="en-US" altLang="zh-CN" sz="2400" b="1" dirty="0" smtClean="0">
                <a:latin typeface="Times New Roman" panose="02020603050405020304" pitchFamily="18" charset="0"/>
                <a:cs typeface="Times New Roman" panose="02020603050405020304" pitchFamily="18" charset="0"/>
              </a:rPr>
              <a:t>) cases in China, </a:t>
            </a:r>
            <a:r>
              <a:rPr lang="en-US" altLang="zh-CN" sz="2400" b="1" dirty="0" smtClean="0">
                <a:solidFill>
                  <a:srgbClr val="FF0000"/>
                </a:solidFill>
                <a:latin typeface="Times New Roman" panose="02020603050405020304" pitchFamily="18" charset="0"/>
                <a:cs typeface="Times New Roman" panose="02020603050405020304" pitchFamily="18" charset="0"/>
              </a:rPr>
              <a:t>which</a:t>
            </a:r>
            <a:r>
              <a:rPr lang="en-US" altLang="zh-CN" sz="2400" b="1" dirty="0" smtClean="0">
                <a:latin typeface="Times New Roman" panose="02020603050405020304" pitchFamily="18" charset="0"/>
                <a:cs typeface="Times New Roman" panose="02020603050405020304" pitchFamily="18" charset="0"/>
              </a:rPr>
              <a:t> were caused by a previously unknown virus named novel </a:t>
            </a:r>
            <a:r>
              <a:rPr lang="en-US" altLang="zh-CN" sz="2400" b="1" dirty="0" err="1" smtClean="0">
                <a:latin typeface="Times New Roman" panose="02020603050405020304" pitchFamily="18" charset="0"/>
                <a:cs typeface="Times New Roman" panose="02020603050405020304" pitchFamily="18" charset="0"/>
              </a:rPr>
              <a:t>coronavirus</a:t>
            </a:r>
            <a:r>
              <a:rPr lang="en-US" altLang="zh-CN" sz="2400" b="1" dirty="0" smtClean="0">
                <a:latin typeface="Times New Roman" panose="02020603050405020304" pitchFamily="18" charset="0"/>
                <a:cs typeface="Times New Roman" panose="02020603050405020304" pitchFamily="18" charset="0"/>
              </a:rPr>
              <a:t>(</a:t>
            </a:r>
            <a:r>
              <a:rPr lang="zh-CN" altLang="zh-CN" sz="2400" b="1" dirty="0" smtClean="0">
                <a:latin typeface="Times New Roman" panose="02020603050405020304" pitchFamily="18" charset="0"/>
                <a:cs typeface="Times New Roman" panose="02020603050405020304" pitchFamily="18" charset="0"/>
              </a:rPr>
              <a:t>冠状病毒</a:t>
            </a:r>
            <a:r>
              <a:rPr lang="en-US" altLang="zh-CN" sz="2400" b="1" dirty="0" smtClean="0">
                <a:latin typeface="Times New Roman" panose="02020603050405020304" pitchFamily="18" charset="0"/>
                <a:cs typeface="Times New Roman" panose="02020603050405020304" pitchFamily="18" charset="0"/>
              </a:rPr>
              <a:t>). </a:t>
            </a:r>
            <a:endParaRPr lang="zh-CN" altLang="zh-CN" sz="2400" b="1" dirty="0" smtClean="0">
              <a:latin typeface="Times New Roman" panose="02020603050405020304" pitchFamily="18" charset="0"/>
              <a:cs typeface="Times New Roman" panose="02020603050405020304" pitchFamily="18" charset="0"/>
            </a:endParaRPr>
          </a:p>
          <a:p>
            <a:r>
              <a:rPr lang="en-US" altLang="zh-CN" sz="2400" b="1" dirty="0" smtClean="0">
                <a:latin typeface="Times New Roman" panose="02020603050405020304" pitchFamily="18" charset="0"/>
                <a:cs typeface="Times New Roman" panose="02020603050405020304" pitchFamily="18" charset="0"/>
              </a:rPr>
              <a:t>   </a:t>
            </a:r>
            <a:r>
              <a:rPr lang="en-US" altLang="zh-CN" sz="2400" b="1" dirty="0" err="1" smtClean="0">
                <a:latin typeface="Times New Roman" panose="02020603050405020304" pitchFamily="18" charset="0"/>
                <a:cs typeface="Times New Roman" panose="02020603050405020304" pitchFamily="18" charset="0"/>
              </a:rPr>
              <a:t>Coronaviruses</a:t>
            </a:r>
            <a:r>
              <a:rPr lang="en-US" altLang="zh-CN" sz="2400" b="1" dirty="0" smtClean="0">
                <a:latin typeface="Times New Roman" panose="02020603050405020304" pitchFamily="18" charset="0"/>
                <a:cs typeface="Times New Roman" panose="02020603050405020304" pitchFamily="18" charset="0"/>
              </a:rPr>
              <a:t> are a large group of viruses. They have the appearance of a crown, </a:t>
            </a:r>
            <a:r>
              <a:rPr lang="en-US" altLang="zh-CN" sz="2400" b="1" dirty="0" smtClean="0">
                <a:solidFill>
                  <a:srgbClr val="FF0000"/>
                </a:solidFill>
                <a:latin typeface="Times New Roman" panose="02020603050405020304" pitchFamily="18" charset="0"/>
                <a:cs typeface="Times New Roman" panose="02020603050405020304" pitchFamily="18" charset="0"/>
              </a:rPr>
              <a:t>which</a:t>
            </a:r>
            <a:r>
              <a:rPr lang="en-US" altLang="zh-CN" sz="2400" b="1" dirty="0" smtClean="0">
                <a:latin typeface="Times New Roman" panose="02020603050405020304" pitchFamily="18" charset="0"/>
                <a:cs typeface="Times New Roman" panose="02020603050405020304" pitchFamily="18" charset="0"/>
              </a:rPr>
              <a:t> is called corona in Latin. That’s how these viruses get their name. There are some types of </a:t>
            </a:r>
            <a:r>
              <a:rPr lang="en-US" altLang="zh-CN" sz="2400" b="1" dirty="0" err="1" smtClean="0">
                <a:latin typeface="Times New Roman" panose="02020603050405020304" pitchFamily="18" charset="0"/>
                <a:cs typeface="Times New Roman" panose="02020603050405020304" pitchFamily="18" charset="0"/>
              </a:rPr>
              <a:t>coronaviruses</a:t>
            </a:r>
            <a:r>
              <a:rPr lang="en-US" altLang="zh-CN" sz="2400" b="1" dirty="0" smtClean="0">
                <a:latin typeface="Times New Roman" panose="02020603050405020304" pitchFamily="18" charset="0"/>
                <a:cs typeface="Times New Roman" panose="02020603050405020304" pitchFamily="18" charset="0"/>
              </a:rPr>
              <a:t> </a:t>
            </a:r>
            <a:r>
              <a:rPr lang="en-US" altLang="zh-CN" sz="2400" b="1" dirty="0" smtClean="0">
                <a:solidFill>
                  <a:srgbClr val="FF0000"/>
                </a:solidFill>
                <a:latin typeface="Times New Roman" panose="02020603050405020304" pitchFamily="18" charset="0"/>
                <a:cs typeface="Times New Roman" panose="02020603050405020304" pitchFamily="18" charset="0"/>
              </a:rPr>
              <a:t>that</a:t>
            </a:r>
            <a:r>
              <a:rPr lang="en-US" altLang="zh-CN" sz="2400" b="1" dirty="0" smtClean="0">
                <a:latin typeface="Times New Roman" panose="02020603050405020304" pitchFamily="18" charset="0"/>
                <a:cs typeface="Times New Roman" panose="02020603050405020304" pitchFamily="18" charset="0"/>
              </a:rPr>
              <a:t> can cause severe diseases, including SARS in China in 2003 and MERS(</a:t>
            </a:r>
            <a:r>
              <a:rPr lang="zh-CN" altLang="zh-CN" sz="2400" b="1" dirty="0" smtClean="0">
                <a:latin typeface="Times New Roman" panose="02020603050405020304" pitchFamily="18" charset="0"/>
                <a:cs typeface="Times New Roman" panose="02020603050405020304" pitchFamily="18" charset="0"/>
              </a:rPr>
              <a:t>中东呼吸综合症</a:t>
            </a:r>
            <a:r>
              <a:rPr lang="en-US" altLang="zh-CN" sz="2400" b="1" dirty="0" smtClean="0">
                <a:latin typeface="Times New Roman" panose="02020603050405020304" pitchFamily="18" charset="0"/>
                <a:cs typeface="Times New Roman" panose="02020603050405020304" pitchFamily="18" charset="0"/>
              </a:rPr>
              <a:t>) in Saudi Arabia(</a:t>
            </a:r>
            <a:r>
              <a:rPr lang="zh-CN" altLang="zh-CN" sz="2400" b="1" dirty="0" smtClean="0">
                <a:latin typeface="Times New Roman" panose="02020603050405020304" pitchFamily="18" charset="0"/>
                <a:cs typeface="Times New Roman" panose="02020603050405020304" pitchFamily="18" charset="0"/>
              </a:rPr>
              <a:t>沙特阿拉伯</a:t>
            </a:r>
            <a:r>
              <a:rPr lang="en-US" altLang="zh-CN" sz="2400" b="1" dirty="0" smtClean="0">
                <a:latin typeface="Times New Roman" panose="02020603050405020304" pitchFamily="18" charset="0"/>
                <a:cs typeface="Times New Roman" panose="02020603050405020304" pitchFamily="18" charset="0"/>
              </a:rPr>
              <a:t>) in 2012. </a:t>
            </a:r>
            <a:endParaRPr lang="zh-CN" altLang="zh-CN" sz="2400" b="1" dirty="0" smtClean="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114767"/>
            <a:ext cx="4320480" cy="584775"/>
          </a:xfrm>
          <a:prstGeom prst="rect">
            <a:avLst/>
          </a:prstGeom>
          <a:noFill/>
        </p:spPr>
        <p:txBody>
          <a:bodyPr wrap="square" rtlCol="0">
            <a:spAutoFit/>
          </a:bodyPr>
          <a:lstStyle/>
          <a:p>
            <a:pPr>
              <a:buFont typeface="Wingdings" panose="05000000000000000000" pitchFamily="2" charset="2"/>
              <a:buChar char="u"/>
            </a:pPr>
            <a:r>
              <a:rPr lang="zh-CN" altLang="en-US" sz="3200" b="1" dirty="0" smtClean="0">
                <a:solidFill>
                  <a:srgbClr val="002060"/>
                </a:solidFill>
              </a:rPr>
              <a:t>时文阅读</a:t>
            </a:r>
            <a:endParaRPr lang="zh-CN" altLang="en-US" sz="3200" b="1" dirty="0">
              <a:solidFill>
                <a:srgbClr val="002060"/>
              </a:solidFill>
            </a:endParaRPr>
          </a:p>
        </p:txBody>
      </p:sp>
      <p:sp>
        <p:nvSpPr>
          <p:cNvPr id="4" name="TextBox 3"/>
          <p:cNvSpPr txBox="1"/>
          <p:nvPr/>
        </p:nvSpPr>
        <p:spPr>
          <a:xfrm>
            <a:off x="35496" y="690825"/>
            <a:ext cx="6768752" cy="4401205"/>
          </a:xfrm>
          <a:prstGeom prst="rect">
            <a:avLst/>
          </a:prstGeom>
          <a:noFill/>
          <a:ln w="3175">
            <a:solidFill>
              <a:schemeClr val="tx1"/>
            </a:solidFill>
          </a:ln>
        </p:spPr>
        <p:txBody>
          <a:bodyPr wrap="square" rtlCol="0">
            <a:spAutoFit/>
          </a:bodyPr>
          <a:lstStyle/>
          <a:p>
            <a:r>
              <a:rPr lang="en-US" altLang="zh-CN" dirty="0" smtClean="0"/>
              <a:t>   </a:t>
            </a:r>
            <a:r>
              <a:rPr lang="en-US" altLang="zh-CN" sz="2000" dirty="0" smtClean="0">
                <a:latin typeface="Times New Roman" panose="02020603050405020304" pitchFamily="18" charset="0"/>
                <a:cs typeface="Times New Roman" panose="02020603050405020304" pitchFamily="18" charset="0"/>
              </a:rPr>
              <a:t>COVID-19, named by the WHO, initially occurred in a group of people </a:t>
            </a:r>
            <a:r>
              <a:rPr lang="en-US" altLang="zh-CN" sz="2000" dirty="0" smtClean="0">
                <a:solidFill>
                  <a:srgbClr val="FF0000"/>
                </a:solidFill>
                <a:latin typeface="Times New Roman" panose="02020603050405020304" pitchFamily="18" charset="0"/>
                <a:cs typeface="Times New Roman" panose="02020603050405020304" pitchFamily="18" charset="0"/>
              </a:rPr>
              <a:t>who</a:t>
            </a:r>
            <a:r>
              <a:rPr lang="en-US" altLang="zh-CN" sz="2000" dirty="0" smtClean="0">
                <a:latin typeface="Times New Roman" panose="02020603050405020304" pitchFamily="18" charset="0"/>
                <a:cs typeface="Times New Roman" panose="02020603050405020304" pitchFamily="18" charset="0"/>
              </a:rPr>
              <a:t>’d been associated with a seafood market in Wuhan, </a:t>
            </a:r>
            <a:r>
              <a:rPr lang="en-US" altLang="zh-CN" sz="2000" dirty="0" smtClean="0">
                <a:solidFill>
                  <a:srgbClr val="FF0000"/>
                </a:solidFill>
                <a:latin typeface="Times New Roman" panose="02020603050405020304" pitchFamily="18" charset="0"/>
                <a:cs typeface="Times New Roman" panose="02020603050405020304" pitchFamily="18" charset="0"/>
              </a:rPr>
              <a:t>which</a:t>
            </a:r>
            <a:r>
              <a:rPr lang="en-US" altLang="zh-CN" sz="2000" dirty="0" smtClean="0">
                <a:latin typeface="Times New Roman" panose="02020603050405020304" pitchFamily="18" charset="0"/>
                <a:cs typeface="Times New Roman" panose="02020603050405020304" pitchFamily="18" charset="0"/>
              </a:rPr>
              <a:t> has been the worst-hit city by the disease. Shortly it spread from </a:t>
            </a:r>
            <a:r>
              <a:rPr lang="en-US" altLang="zh-CN" sz="2000" dirty="0" smtClean="0">
                <a:solidFill>
                  <a:srgbClr val="FF0000"/>
                </a:solidFill>
                <a:latin typeface="Times New Roman" panose="02020603050405020304" pitchFamily="18" charset="0"/>
                <a:cs typeface="Times New Roman" panose="02020603050405020304" pitchFamily="18" charset="0"/>
              </a:rPr>
              <a:t>those who </a:t>
            </a:r>
            <a:r>
              <a:rPr lang="en-US" altLang="zh-CN" sz="2000" dirty="0" smtClean="0">
                <a:latin typeface="Times New Roman" panose="02020603050405020304" pitchFamily="18" charset="0"/>
                <a:cs typeface="Times New Roman" panose="02020603050405020304" pitchFamily="18" charset="0"/>
              </a:rPr>
              <a:t>were unwell to others and then the number of infected people increased rapidly. Fortunately, the Chinese government has been taking the most comprehensive and rigorous prevention and control measures with a high sense of responsibility for people’s health. For the sake of curbing further spread, Wuhan was locked down late last month. Then in order to ease the shortage of beds for patients, a 1,000-bed hospital, named </a:t>
            </a:r>
            <a:r>
              <a:rPr lang="en-US" altLang="zh-CN" sz="2000" dirty="0" err="1" smtClean="0">
                <a:latin typeface="Times New Roman" panose="02020603050405020304" pitchFamily="18" charset="0"/>
                <a:cs typeface="Times New Roman" panose="02020603050405020304" pitchFamily="18" charset="0"/>
              </a:rPr>
              <a:t>Huoshenshan</a:t>
            </a:r>
            <a:r>
              <a:rPr lang="en-US" altLang="zh-CN" sz="2000" dirty="0" smtClean="0">
                <a:latin typeface="Times New Roman" panose="02020603050405020304" pitchFamily="18" charset="0"/>
                <a:cs typeface="Times New Roman" panose="02020603050405020304" pitchFamily="18" charset="0"/>
              </a:rPr>
              <a:t> Hospital was completed in less than 10 days, </a:t>
            </a:r>
            <a:r>
              <a:rPr lang="en-US" altLang="zh-CN" sz="2000" dirty="0" smtClean="0">
                <a:solidFill>
                  <a:srgbClr val="FF0000"/>
                </a:solidFill>
                <a:latin typeface="Times New Roman" panose="02020603050405020304" pitchFamily="18" charset="0"/>
                <a:cs typeface="Times New Roman" panose="02020603050405020304" pitchFamily="18" charset="0"/>
              </a:rPr>
              <a:t>which</a:t>
            </a:r>
            <a:r>
              <a:rPr lang="en-US" altLang="zh-CN" sz="2000" dirty="0" smtClean="0">
                <a:latin typeface="Times New Roman" panose="02020603050405020304" pitchFamily="18" charset="0"/>
                <a:cs typeface="Times New Roman" panose="02020603050405020304" pitchFamily="18" charset="0"/>
              </a:rPr>
              <a:t> makes the whole world marvel at. Meanwhile, experts as well as millions of medical staff across China have been working tirelessly to respond to the outbreak. </a:t>
            </a:r>
            <a:endParaRPr lang="zh-CN" altLang="zh-CN" sz="2000" dirty="0" smtClean="0">
              <a:latin typeface="Times New Roman" panose="02020603050405020304" pitchFamily="18" charset="0"/>
              <a:cs typeface="Times New Roman" panose="02020603050405020304" pitchFamily="18" charset="0"/>
            </a:endParaRPr>
          </a:p>
        </p:txBody>
      </p:sp>
      <p:pic>
        <p:nvPicPr>
          <p:cNvPr id="5121" name="Picture 1" descr="C:\Users\lenovo\Desktop\定语从句\IMG_8216(20200214-185831).JPG"/>
          <p:cNvPicPr>
            <a:picLocks noChangeAspect="1" noChangeArrowheads="1"/>
          </p:cNvPicPr>
          <p:nvPr/>
        </p:nvPicPr>
        <p:blipFill>
          <a:blip r:embed="rId1" cstate="print"/>
          <a:srcRect/>
          <a:stretch>
            <a:fillRect/>
          </a:stretch>
        </p:blipFill>
        <p:spPr bwMode="auto">
          <a:xfrm>
            <a:off x="6804248" y="771550"/>
            <a:ext cx="2376264" cy="4032448"/>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7" descr="67y58PICBDH_1024"/>
          <p:cNvPicPr>
            <a:picLocks noChangeAspect="1" noChangeArrowheads="1"/>
          </p:cNvPicPr>
          <p:nvPr/>
        </p:nvPicPr>
        <p:blipFill>
          <a:blip r:embed="rId1" cstate="print"/>
          <a:srcRect/>
          <a:stretch>
            <a:fillRect/>
          </a:stretch>
        </p:blipFill>
        <p:spPr bwMode="auto">
          <a:xfrm>
            <a:off x="6799387" y="3250406"/>
            <a:ext cx="2344613" cy="1893094"/>
          </a:xfrm>
          <a:prstGeom prst="rect">
            <a:avLst/>
          </a:prstGeom>
          <a:noFill/>
          <a:ln w="9525">
            <a:noFill/>
            <a:miter lim="800000"/>
            <a:headEnd/>
            <a:tailEnd/>
          </a:ln>
        </p:spPr>
      </p:pic>
      <p:sp>
        <p:nvSpPr>
          <p:cNvPr id="2" name="圆角矩形 1"/>
          <p:cNvSpPr/>
          <p:nvPr/>
        </p:nvSpPr>
        <p:spPr>
          <a:xfrm>
            <a:off x="-829303" y="1059582"/>
            <a:ext cx="3888938" cy="2915649"/>
          </a:xfrm>
          <a:prstGeom prst="roundRect">
            <a:avLst>
              <a:gd name="adj" fmla="val 4582"/>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endParaRPr lang="zh-CN" altLang="en-US"/>
          </a:p>
        </p:txBody>
      </p:sp>
      <p:sp>
        <p:nvSpPr>
          <p:cNvPr id="51" name="圆角矩形 50"/>
          <p:cNvSpPr/>
          <p:nvPr/>
        </p:nvSpPr>
        <p:spPr>
          <a:xfrm>
            <a:off x="3329700" y="1059582"/>
            <a:ext cx="756182" cy="647922"/>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endParaRPr lang="zh-CN" altLang="en-US" sz="1100" dirty="0">
              <a:latin typeface="微软雅黑" panose="020B0503020204020204" pitchFamily="34" charset="-122"/>
              <a:ea typeface="微软雅黑" panose="020B0503020204020204" pitchFamily="34" charset="-122"/>
            </a:endParaRPr>
          </a:p>
        </p:txBody>
      </p:sp>
      <p:sp>
        <p:nvSpPr>
          <p:cNvPr id="52" name="圆角矩形 51"/>
          <p:cNvSpPr/>
          <p:nvPr/>
        </p:nvSpPr>
        <p:spPr>
          <a:xfrm>
            <a:off x="3329700" y="1815491"/>
            <a:ext cx="756182" cy="647922"/>
          </a:xfrm>
          <a:prstGeom prst="roundRect">
            <a:avLst/>
          </a:prstGeom>
          <a:solidFill>
            <a:srgbClr val="1E6C7A"/>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endParaRPr lang="zh-CN" altLang="en-US" sz="1100" dirty="0">
              <a:latin typeface="微软雅黑" panose="020B0503020204020204" pitchFamily="34" charset="-122"/>
              <a:ea typeface="微软雅黑" panose="020B0503020204020204" pitchFamily="34" charset="-122"/>
            </a:endParaRPr>
          </a:p>
        </p:txBody>
      </p:sp>
      <p:sp>
        <p:nvSpPr>
          <p:cNvPr id="53" name="圆角矩形 52"/>
          <p:cNvSpPr/>
          <p:nvPr/>
        </p:nvSpPr>
        <p:spPr>
          <a:xfrm>
            <a:off x="3329700" y="2571399"/>
            <a:ext cx="756182" cy="647922"/>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endParaRPr lang="zh-CN" altLang="en-US" sz="1100" dirty="0">
              <a:latin typeface="微软雅黑" panose="020B0503020204020204" pitchFamily="34" charset="-122"/>
              <a:ea typeface="微软雅黑" panose="020B0503020204020204" pitchFamily="34" charset="-122"/>
            </a:endParaRPr>
          </a:p>
        </p:txBody>
      </p:sp>
      <p:sp>
        <p:nvSpPr>
          <p:cNvPr id="54" name="圆角矩形 53"/>
          <p:cNvSpPr/>
          <p:nvPr/>
        </p:nvSpPr>
        <p:spPr>
          <a:xfrm>
            <a:off x="3329700" y="3327308"/>
            <a:ext cx="756182" cy="647922"/>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endParaRPr lang="zh-CN" altLang="en-US" sz="1100" dirty="0">
              <a:latin typeface="微软雅黑" panose="020B0503020204020204" pitchFamily="34" charset="-122"/>
              <a:ea typeface="微软雅黑" panose="020B0503020204020204" pitchFamily="34" charset="-122"/>
            </a:endParaRPr>
          </a:p>
        </p:txBody>
      </p:sp>
      <p:sp>
        <p:nvSpPr>
          <p:cNvPr id="55" name="矩形 54"/>
          <p:cNvSpPr/>
          <p:nvPr/>
        </p:nvSpPr>
        <p:spPr>
          <a:xfrm>
            <a:off x="3464733" y="1129686"/>
            <a:ext cx="486117" cy="507713"/>
          </a:xfrm>
          <a:prstGeom prst="rect">
            <a:avLst/>
          </a:prstGeom>
        </p:spPr>
        <p:txBody>
          <a:bodyPr wrap="square" lIns="0" tIns="0" rIns="0" bIns="0">
            <a:spAutoFit/>
          </a:bodyPr>
          <a:lstStyle/>
          <a:p>
            <a:pPr algn="ctr"/>
            <a:r>
              <a:rPr lang="en-US" altLang="zh-CN" sz="3300" b="1"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rPr>
              <a:t>1</a:t>
            </a:r>
            <a:endParaRPr lang="en-US" altLang="zh-CN" sz="33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57" name="矩形 56"/>
          <p:cNvSpPr/>
          <p:nvPr/>
        </p:nvSpPr>
        <p:spPr>
          <a:xfrm>
            <a:off x="3464733" y="1885595"/>
            <a:ext cx="486117" cy="507713"/>
          </a:xfrm>
          <a:prstGeom prst="rect">
            <a:avLst/>
          </a:prstGeom>
        </p:spPr>
        <p:txBody>
          <a:bodyPr wrap="square" lIns="0" tIns="0" rIns="0" bIns="0">
            <a:spAutoFit/>
          </a:bodyPr>
          <a:lstStyle/>
          <a:p>
            <a:pPr algn="ctr"/>
            <a:r>
              <a:rPr lang="en-US" altLang="zh-CN" sz="3300" b="1"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rPr>
              <a:t>2</a:t>
            </a:r>
            <a:endParaRPr lang="en-US" altLang="zh-CN" sz="33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58" name="矩形 57"/>
          <p:cNvSpPr/>
          <p:nvPr/>
        </p:nvSpPr>
        <p:spPr>
          <a:xfrm>
            <a:off x="3464733" y="2641504"/>
            <a:ext cx="486117" cy="507713"/>
          </a:xfrm>
          <a:prstGeom prst="rect">
            <a:avLst/>
          </a:prstGeom>
        </p:spPr>
        <p:txBody>
          <a:bodyPr wrap="square" lIns="0" tIns="0" rIns="0" bIns="0">
            <a:spAutoFit/>
          </a:bodyPr>
          <a:lstStyle/>
          <a:p>
            <a:pPr algn="ctr"/>
            <a:r>
              <a:rPr lang="en-US" altLang="zh-CN" sz="3300" b="1"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rPr>
              <a:t>3</a:t>
            </a:r>
            <a:endParaRPr lang="en-US" altLang="zh-CN" sz="33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59" name="矩形 58"/>
          <p:cNvSpPr/>
          <p:nvPr/>
        </p:nvSpPr>
        <p:spPr>
          <a:xfrm>
            <a:off x="3464733" y="3397413"/>
            <a:ext cx="486117" cy="507713"/>
          </a:xfrm>
          <a:prstGeom prst="rect">
            <a:avLst/>
          </a:prstGeom>
        </p:spPr>
        <p:txBody>
          <a:bodyPr wrap="square" lIns="0" tIns="0" rIns="0" bIns="0">
            <a:spAutoFit/>
          </a:bodyPr>
          <a:lstStyle/>
          <a:p>
            <a:pPr algn="ctr"/>
            <a:r>
              <a:rPr lang="en-US" altLang="zh-CN" sz="3300" b="1"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rPr>
              <a:t>4</a:t>
            </a:r>
            <a:endParaRPr lang="en-US" altLang="zh-CN" sz="33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60" name="矩形 59"/>
          <p:cNvSpPr/>
          <p:nvPr/>
        </p:nvSpPr>
        <p:spPr>
          <a:xfrm>
            <a:off x="683061" y="1815492"/>
            <a:ext cx="1789214" cy="769441"/>
          </a:xfrm>
          <a:prstGeom prst="rect">
            <a:avLst/>
          </a:prstGeom>
        </p:spPr>
        <p:txBody>
          <a:bodyPr wrap="square" lIns="0" tIns="0" rIns="0" bIns="0">
            <a:spAutoFit/>
          </a:bodyPr>
          <a:lstStyle/>
          <a:p>
            <a:pPr algn="ctr"/>
            <a:r>
              <a:rPr lang="zh-CN" altLang="en-US" sz="5000" b="1"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rPr>
              <a:t>目 录</a:t>
            </a:r>
            <a:endParaRPr lang="en-US" altLang="zh-CN" sz="50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61" name="矩形 60"/>
          <p:cNvSpPr/>
          <p:nvPr/>
        </p:nvSpPr>
        <p:spPr>
          <a:xfrm>
            <a:off x="589784" y="2796082"/>
            <a:ext cx="1975769" cy="369247"/>
          </a:xfrm>
          <a:prstGeom prst="rect">
            <a:avLst/>
          </a:prstGeom>
        </p:spPr>
        <p:txBody>
          <a:bodyPr wrap="square" lIns="0" tIns="0" rIns="0" bIns="0">
            <a:spAutoFit/>
          </a:bodyPr>
          <a:lstStyle/>
          <a:p>
            <a:pPr algn="ctr"/>
            <a:r>
              <a:rPr lang="en-US" altLang="zh-CN" sz="2400" b="1"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rPr>
              <a:t>CONTENTS</a:t>
            </a:r>
            <a:endParaRPr lang="en-US" altLang="zh-CN" sz="24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63" name="矩形 259"/>
          <p:cNvSpPr>
            <a:spLocks noChangeArrowheads="1"/>
          </p:cNvSpPr>
          <p:nvPr/>
        </p:nvSpPr>
        <p:spPr bwMode="auto">
          <a:xfrm>
            <a:off x="3821696" y="1131590"/>
            <a:ext cx="5179372" cy="4924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457200" lvl="2" indent="0">
              <a:buNone/>
            </a:pPr>
            <a:r>
              <a:rPr lang="zh-CN" altLang="en-US" sz="3200" b="1" dirty="0" smtClean="0"/>
              <a:t>定语从句概念</a:t>
            </a:r>
            <a:endParaRPr lang="zh-CN" altLang="en-US" sz="3200" b="1" dirty="0"/>
          </a:p>
        </p:txBody>
      </p:sp>
      <p:sp>
        <p:nvSpPr>
          <p:cNvPr id="64" name="矩形 259"/>
          <p:cNvSpPr>
            <a:spLocks noChangeArrowheads="1"/>
          </p:cNvSpPr>
          <p:nvPr/>
        </p:nvSpPr>
        <p:spPr bwMode="auto">
          <a:xfrm>
            <a:off x="3821696" y="1870667"/>
            <a:ext cx="4801281" cy="4924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457200" lvl="2" indent="0">
              <a:buNone/>
            </a:pPr>
            <a:r>
              <a:rPr lang="zh-CN" altLang="en-US" sz="3200" b="1" dirty="0" smtClean="0"/>
              <a:t>定语从句考点</a:t>
            </a:r>
            <a:endParaRPr lang="zh-CN" altLang="en-US" sz="3200" b="1" dirty="0"/>
          </a:p>
        </p:txBody>
      </p:sp>
      <p:sp>
        <p:nvSpPr>
          <p:cNvPr id="65" name="矩形 259"/>
          <p:cNvSpPr>
            <a:spLocks noChangeArrowheads="1"/>
          </p:cNvSpPr>
          <p:nvPr/>
        </p:nvSpPr>
        <p:spPr bwMode="auto">
          <a:xfrm>
            <a:off x="3821696" y="2643758"/>
            <a:ext cx="4801281" cy="4924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457200" lvl="2" indent="0">
              <a:buNone/>
            </a:pPr>
            <a:r>
              <a:rPr lang="zh-CN" altLang="en-US" sz="3200" b="1" dirty="0" smtClean="0"/>
              <a:t>定语从句作用</a:t>
            </a:r>
            <a:endParaRPr lang="zh-CN" altLang="en-US" sz="3200" b="1" dirty="0"/>
          </a:p>
        </p:txBody>
      </p:sp>
      <p:sp>
        <p:nvSpPr>
          <p:cNvPr id="66" name="矩形 259"/>
          <p:cNvSpPr>
            <a:spLocks noChangeArrowheads="1"/>
          </p:cNvSpPr>
          <p:nvPr/>
        </p:nvSpPr>
        <p:spPr bwMode="auto">
          <a:xfrm>
            <a:off x="3821696" y="3399752"/>
            <a:ext cx="4801281" cy="4924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457200" lvl="2" indent="0">
              <a:buNone/>
            </a:pPr>
            <a:r>
              <a:rPr lang="zh-CN" altLang="en-US" sz="3200" b="1" dirty="0" smtClean="0"/>
              <a:t>定语从句应用</a:t>
            </a:r>
            <a:endParaRPr lang="zh-CN" altLang="en-US" sz="3200" b="1" dirty="0"/>
          </a:p>
        </p:txBody>
      </p:sp>
      <p:sp>
        <p:nvSpPr>
          <p:cNvPr id="18" name="TextBox 17"/>
          <p:cNvSpPr txBox="1"/>
          <p:nvPr/>
        </p:nvSpPr>
        <p:spPr>
          <a:xfrm>
            <a:off x="1654395" y="5916551"/>
            <a:ext cx="815891" cy="338696"/>
          </a:xfrm>
          <a:prstGeom prst="rect">
            <a:avLst/>
          </a:prstGeom>
          <a:noFill/>
        </p:spPr>
        <p:txBody>
          <a:bodyPr wrap="none" lIns="61100" tIns="30550" rIns="61100" bIns="30550" rtlCol="0">
            <a:spAutoFit/>
          </a:bodyPr>
          <a:lstStyle/>
          <a:p>
            <a:r>
              <a:rPr lang="zh-CN" altLang="en-US" dirty="0" smtClean="0"/>
              <a:t>延迟符</a:t>
            </a:r>
            <a:endParaRPr lang="zh-CN" altLang="en-US" dirty="0"/>
          </a:p>
        </p:txBody>
      </p:sp>
      <p:pic>
        <p:nvPicPr>
          <p:cNvPr id="25" name="图片 24" descr="42F58PIC8hn_1024"/>
          <p:cNvPicPr>
            <a:picLocks noChangeAspect="1" noChangeArrowheads="1"/>
          </p:cNvPicPr>
          <p:nvPr/>
        </p:nvPicPr>
        <p:blipFill>
          <a:blip r:embed="rId2" cstate="print"/>
          <a:srcRect/>
          <a:stretch>
            <a:fillRect/>
          </a:stretch>
        </p:blipFill>
        <p:spPr bwMode="auto">
          <a:xfrm>
            <a:off x="0" y="0"/>
            <a:ext cx="1189038" cy="891778"/>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23" presetClass="entr" presetSubtype="32" fill="hold" grpId="0" nodeType="afterEffect">
                                  <p:stCondLst>
                                    <p:cond delay="0"/>
                                  </p:stCondLst>
                                  <p:childTnLst>
                                    <p:set>
                                      <p:cBhvr>
                                        <p:cTn id="13" dur="1" fill="hold">
                                          <p:stCondLst>
                                            <p:cond delay="0"/>
                                          </p:stCondLst>
                                        </p:cTn>
                                        <p:tgtEl>
                                          <p:spTgt spid="60"/>
                                        </p:tgtEl>
                                        <p:attrNameLst>
                                          <p:attrName>style.visibility</p:attrName>
                                        </p:attrNameLst>
                                      </p:cBhvr>
                                      <p:to>
                                        <p:strVal val="visible"/>
                                      </p:to>
                                    </p:set>
                                    <p:anim calcmode="lin" valueType="num">
                                      <p:cBhvr>
                                        <p:cTn id="14" dur="500" fill="hold"/>
                                        <p:tgtEl>
                                          <p:spTgt spid="60"/>
                                        </p:tgtEl>
                                        <p:attrNameLst>
                                          <p:attrName>ppt_w</p:attrName>
                                        </p:attrNameLst>
                                      </p:cBhvr>
                                      <p:tavLst>
                                        <p:tav tm="0">
                                          <p:val>
                                            <p:strVal val="4*#ppt_w"/>
                                          </p:val>
                                        </p:tav>
                                        <p:tav tm="100000">
                                          <p:val>
                                            <p:strVal val="#ppt_w"/>
                                          </p:val>
                                        </p:tav>
                                      </p:tavLst>
                                    </p:anim>
                                    <p:anim calcmode="lin" valueType="num">
                                      <p:cBhvr>
                                        <p:cTn id="15" dur="500" fill="hold"/>
                                        <p:tgtEl>
                                          <p:spTgt spid="60"/>
                                        </p:tgtEl>
                                        <p:attrNameLst>
                                          <p:attrName>ppt_h</p:attrName>
                                        </p:attrNameLst>
                                      </p:cBhvr>
                                      <p:tavLst>
                                        <p:tav tm="0">
                                          <p:val>
                                            <p:strVal val="4*#ppt_h"/>
                                          </p:val>
                                        </p:tav>
                                        <p:tav tm="100000">
                                          <p:val>
                                            <p:strVal val="#ppt_h"/>
                                          </p:val>
                                        </p:tav>
                                      </p:tavLst>
                                    </p:anim>
                                  </p:childTnLst>
                                </p:cTn>
                              </p:par>
                            </p:childTnLst>
                          </p:cTn>
                        </p:par>
                        <p:par>
                          <p:cTn id="16" fill="hold">
                            <p:stCondLst>
                              <p:cond delay="1500"/>
                            </p:stCondLst>
                            <p:childTnLst>
                              <p:par>
                                <p:cTn id="17" presetID="23" presetClass="entr" presetSubtype="32" fill="hold" grpId="0" nodeType="afterEffect">
                                  <p:stCondLst>
                                    <p:cond delay="0"/>
                                  </p:stCondLst>
                                  <p:childTnLst>
                                    <p:set>
                                      <p:cBhvr>
                                        <p:cTn id="18" dur="1" fill="hold">
                                          <p:stCondLst>
                                            <p:cond delay="0"/>
                                          </p:stCondLst>
                                        </p:cTn>
                                        <p:tgtEl>
                                          <p:spTgt spid="61"/>
                                        </p:tgtEl>
                                        <p:attrNameLst>
                                          <p:attrName>style.visibility</p:attrName>
                                        </p:attrNameLst>
                                      </p:cBhvr>
                                      <p:to>
                                        <p:strVal val="visible"/>
                                      </p:to>
                                    </p:set>
                                    <p:anim calcmode="lin" valueType="num">
                                      <p:cBhvr>
                                        <p:cTn id="19" dur="500" fill="hold"/>
                                        <p:tgtEl>
                                          <p:spTgt spid="61"/>
                                        </p:tgtEl>
                                        <p:attrNameLst>
                                          <p:attrName>ppt_w</p:attrName>
                                        </p:attrNameLst>
                                      </p:cBhvr>
                                      <p:tavLst>
                                        <p:tav tm="0">
                                          <p:val>
                                            <p:strVal val="4*#ppt_w"/>
                                          </p:val>
                                        </p:tav>
                                        <p:tav tm="100000">
                                          <p:val>
                                            <p:strVal val="#ppt_w"/>
                                          </p:val>
                                        </p:tav>
                                      </p:tavLst>
                                    </p:anim>
                                    <p:anim calcmode="lin" valueType="num">
                                      <p:cBhvr>
                                        <p:cTn id="20" dur="500" fill="hold"/>
                                        <p:tgtEl>
                                          <p:spTgt spid="61"/>
                                        </p:tgtEl>
                                        <p:attrNameLst>
                                          <p:attrName>ppt_h</p:attrName>
                                        </p:attrNameLst>
                                      </p:cBhvr>
                                      <p:tavLst>
                                        <p:tav tm="0">
                                          <p:val>
                                            <p:strVal val="4*#ppt_h"/>
                                          </p:val>
                                        </p:tav>
                                        <p:tav tm="100000">
                                          <p:val>
                                            <p:strVal val="#ppt_h"/>
                                          </p:val>
                                        </p:tav>
                                      </p:tavLst>
                                    </p:anim>
                                  </p:childTnLst>
                                </p:cTn>
                              </p:par>
                            </p:childTnLst>
                          </p:cTn>
                        </p:par>
                        <p:par>
                          <p:cTn id="21" fill="hold">
                            <p:stCondLst>
                              <p:cond delay="2000"/>
                            </p:stCondLst>
                            <p:childTnLst>
                              <p:par>
                                <p:cTn id="22" presetID="2" presetClass="entr" presetSubtype="2" fill="hold" grpId="0" nodeType="afterEffect">
                                  <p:stCondLst>
                                    <p:cond delay="0"/>
                                  </p:stCondLst>
                                  <p:childTnLst>
                                    <p:set>
                                      <p:cBhvr>
                                        <p:cTn id="23" dur="1" fill="hold">
                                          <p:stCondLst>
                                            <p:cond delay="0"/>
                                          </p:stCondLst>
                                        </p:cTn>
                                        <p:tgtEl>
                                          <p:spTgt spid="51"/>
                                        </p:tgtEl>
                                        <p:attrNameLst>
                                          <p:attrName>style.visibility</p:attrName>
                                        </p:attrNameLst>
                                      </p:cBhvr>
                                      <p:to>
                                        <p:strVal val="visible"/>
                                      </p:to>
                                    </p:set>
                                    <p:anim calcmode="lin" valueType="num">
                                      <p:cBhvr additive="base">
                                        <p:cTn id="24" dur="500" fill="hold"/>
                                        <p:tgtEl>
                                          <p:spTgt spid="51"/>
                                        </p:tgtEl>
                                        <p:attrNameLst>
                                          <p:attrName>ppt_x</p:attrName>
                                        </p:attrNameLst>
                                      </p:cBhvr>
                                      <p:tavLst>
                                        <p:tav tm="0">
                                          <p:val>
                                            <p:strVal val="1+#ppt_w/2"/>
                                          </p:val>
                                        </p:tav>
                                        <p:tav tm="100000">
                                          <p:val>
                                            <p:strVal val="#ppt_x"/>
                                          </p:val>
                                        </p:tav>
                                      </p:tavLst>
                                    </p:anim>
                                    <p:anim calcmode="lin" valueType="num">
                                      <p:cBhvr additive="base">
                                        <p:cTn id="25" dur="500" fill="hold"/>
                                        <p:tgtEl>
                                          <p:spTgt spid="51"/>
                                        </p:tgtEl>
                                        <p:attrNameLst>
                                          <p:attrName>ppt_y</p:attrName>
                                        </p:attrNameLst>
                                      </p:cBhvr>
                                      <p:tavLst>
                                        <p:tav tm="0">
                                          <p:val>
                                            <p:strVal val="#ppt_y"/>
                                          </p:val>
                                        </p:tav>
                                        <p:tav tm="100000">
                                          <p:val>
                                            <p:strVal val="#ppt_y"/>
                                          </p:val>
                                        </p:tav>
                                      </p:tavLst>
                                    </p:anim>
                                  </p:childTnLst>
                                </p:cTn>
                              </p:par>
                            </p:childTnLst>
                          </p:cTn>
                        </p:par>
                        <p:par>
                          <p:cTn id="26" fill="hold">
                            <p:stCondLst>
                              <p:cond delay="2500"/>
                            </p:stCondLst>
                            <p:childTnLst>
                              <p:par>
                                <p:cTn id="27" presetID="2" presetClass="entr" presetSubtype="2" fill="hold" grpId="0" nodeType="after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additive="base">
                                        <p:cTn id="29" dur="500" fill="hold"/>
                                        <p:tgtEl>
                                          <p:spTgt spid="52"/>
                                        </p:tgtEl>
                                        <p:attrNameLst>
                                          <p:attrName>ppt_x</p:attrName>
                                        </p:attrNameLst>
                                      </p:cBhvr>
                                      <p:tavLst>
                                        <p:tav tm="0">
                                          <p:val>
                                            <p:strVal val="1+#ppt_w/2"/>
                                          </p:val>
                                        </p:tav>
                                        <p:tav tm="100000">
                                          <p:val>
                                            <p:strVal val="#ppt_x"/>
                                          </p:val>
                                        </p:tav>
                                      </p:tavLst>
                                    </p:anim>
                                    <p:anim calcmode="lin" valueType="num">
                                      <p:cBhvr additive="base">
                                        <p:cTn id="30" dur="500" fill="hold"/>
                                        <p:tgtEl>
                                          <p:spTgt spid="52"/>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2" presetClass="entr" presetSubtype="2" fill="hold" grpId="0" nodeType="afterEffect">
                                  <p:stCondLst>
                                    <p:cond delay="0"/>
                                  </p:stCondLst>
                                  <p:childTnLst>
                                    <p:set>
                                      <p:cBhvr>
                                        <p:cTn id="33" dur="1" fill="hold">
                                          <p:stCondLst>
                                            <p:cond delay="0"/>
                                          </p:stCondLst>
                                        </p:cTn>
                                        <p:tgtEl>
                                          <p:spTgt spid="53"/>
                                        </p:tgtEl>
                                        <p:attrNameLst>
                                          <p:attrName>style.visibility</p:attrName>
                                        </p:attrNameLst>
                                      </p:cBhvr>
                                      <p:to>
                                        <p:strVal val="visible"/>
                                      </p:to>
                                    </p:set>
                                    <p:anim calcmode="lin" valueType="num">
                                      <p:cBhvr additive="base">
                                        <p:cTn id="34" dur="500" fill="hold"/>
                                        <p:tgtEl>
                                          <p:spTgt spid="53"/>
                                        </p:tgtEl>
                                        <p:attrNameLst>
                                          <p:attrName>ppt_x</p:attrName>
                                        </p:attrNameLst>
                                      </p:cBhvr>
                                      <p:tavLst>
                                        <p:tav tm="0">
                                          <p:val>
                                            <p:strVal val="1+#ppt_w/2"/>
                                          </p:val>
                                        </p:tav>
                                        <p:tav tm="100000">
                                          <p:val>
                                            <p:strVal val="#ppt_x"/>
                                          </p:val>
                                        </p:tav>
                                      </p:tavLst>
                                    </p:anim>
                                    <p:anim calcmode="lin" valueType="num">
                                      <p:cBhvr additive="base">
                                        <p:cTn id="35" dur="500" fill="hold"/>
                                        <p:tgtEl>
                                          <p:spTgt spid="53"/>
                                        </p:tgtEl>
                                        <p:attrNameLst>
                                          <p:attrName>ppt_y</p:attrName>
                                        </p:attrNameLst>
                                      </p:cBhvr>
                                      <p:tavLst>
                                        <p:tav tm="0">
                                          <p:val>
                                            <p:strVal val="#ppt_y"/>
                                          </p:val>
                                        </p:tav>
                                        <p:tav tm="100000">
                                          <p:val>
                                            <p:strVal val="#ppt_y"/>
                                          </p:val>
                                        </p:tav>
                                      </p:tavLst>
                                    </p:anim>
                                  </p:childTnLst>
                                </p:cTn>
                              </p:par>
                            </p:childTnLst>
                          </p:cTn>
                        </p:par>
                        <p:par>
                          <p:cTn id="36" fill="hold">
                            <p:stCondLst>
                              <p:cond delay="3500"/>
                            </p:stCondLst>
                            <p:childTnLst>
                              <p:par>
                                <p:cTn id="37" presetID="2" presetClass="entr" presetSubtype="2"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 calcmode="lin" valueType="num">
                                      <p:cBhvr additive="base">
                                        <p:cTn id="39" dur="500" fill="hold"/>
                                        <p:tgtEl>
                                          <p:spTgt spid="54"/>
                                        </p:tgtEl>
                                        <p:attrNameLst>
                                          <p:attrName>ppt_x</p:attrName>
                                        </p:attrNameLst>
                                      </p:cBhvr>
                                      <p:tavLst>
                                        <p:tav tm="0">
                                          <p:val>
                                            <p:strVal val="1+#ppt_w/2"/>
                                          </p:val>
                                        </p:tav>
                                        <p:tav tm="100000">
                                          <p:val>
                                            <p:strVal val="#ppt_x"/>
                                          </p:val>
                                        </p:tav>
                                      </p:tavLst>
                                    </p:anim>
                                    <p:anim calcmode="lin" valueType="num">
                                      <p:cBhvr additive="base">
                                        <p:cTn id="40" dur="500" fill="hold"/>
                                        <p:tgtEl>
                                          <p:spTgt spid="54"/>
                                        </p:tgtEl>
                                        <p:attrNameLst>
                                          <p:attrName>ppt_y</p:attrName>
                                        </p:attrNameLst>
                                      </p:cBhvr>
                                      <p:tavLst>
                                        <p:tav tm="0">
                                          <p:val>
                                            <p:strVal val="#ppt_y"/>
                                          </p:val>
                                        </p:tav>
                                        <p:tav tm="100000">
                                          <p:val>
                                            <p:strVal val="#ppt_y"/>
                                          </p:val>
                                        </p:tav>
                                      </p:tavLst>
                                    </p:anim>
                                  </p:childTnLst>
                                </p:cTn>
                              </p:par>
                            </p:childTnLst>
                          </p:cTn>
                        </p:par>
                        <p:par>
                          <p:cTn id="41" fill="hold">
                            <p:stCondLst>
                              <p:cond delay="4000"/>
                            </p:stCondLst>
                            <p:childTnLst>
                              <p:par>
                                <p:cTn id="42" presetID="23" presetClass="entr" presetSubtype="32" fill="hold" grpId="0" nodeType="afterEffect">
                                  <p:stCondLst>
                                    <p:cond delay="0"/>
                                  </p:stCondLst>
                                  <p:childTnLst>
                                    <p:set>
                                      <p:cBhvr>
                                        <p:cTn id="43" dur="1" fill="hold">
                                          <p:stCondLst>
                                            <p:cond delay="0"/>
                                          </p:stCondLst>
                                        </p:cTn>
                                        <p:tgtEl>
                                          <p:spTgt spid="55"/>
                                        </p:tgtEl>
                                        <p:attrNameLst>
                                          <p:attrName>style.visibility</p:attrName>
                                        </p:attrNameLst>
                                      </p:cBhvr>
                                      <p:to>
                                        <p:strVal val="visible"/>
                                      </p:to>
                                    </p:set>
                                    <p:anim calcmode="lin" valueType="num">
                                      <p:cBhvr>
                                        <p:cTn id="44" dur="500" fill="hold"/>
                                        <p:tgtEl>
                                          <p:spTgt spid="55"/>
                                        </p:tgtEl>
                                        <p:attrNameLst>
                                          <p:attrName>ppt_w</p:attrName>
                                        </p:attrNameLst>
                                      </p:cBhvr>
                                      <p:tavLst>
                                        <p:tav tm="0">
                                          <p:val>
                                            <p:strVal val="4*#ppt_w"/>
                                          </p:val>
                                        </p:tav>
                                        <p:tav tm="100000">
                                          <p:val>
                                            <p:strVal val="#ppt_w"/>
                                          </p:val>
                                        </p:tav>
                                      </p:tavLst>
                                    </p:anim>
                                    <p:anim calcmode="lin" valueType="num">
                                      <p:cBhvr>
                                        <p:cTn id="45" dur="500" fill="hold"/>
                                        <p:tgtEl>
                                          <p:spTgt spid="55"/>
                                        </p:tgtEl>
                                        <p:attrNameLst>
                                          <p:attrName>ppt_h</p:attrName>
                                        </p:attrNameLst>
                                      </p:cBhvr>
                                      <p:tavLst>
                                        <p:tav tm="0">
                                          <p:val>
                                            <p:strVal val="4*#ppt_h"/>
                                          </p:val>
                                        </p:tav>
                                        <p:tav tm="100000">
                                          <p:val>
                                            <p:strVal val="#ppt_h"/>
                                          </p:val>
                                        </p:tav>
                                      </p:tavLst>
                                    </p:anim>
                                  </p:childTnLst>
                                </p:cTn>
                              </p:par>
                            </p:childTnLst>
                          </p:cTn>
                        </p:par>
                        <p:par>
                          <p:cTn id="46" fill="hold">
                            <p:stCondLst>
                              <p:cond delay="4500"/>
                            </p:stCondLst>
                            <p:childTnLst>
                              <p:par>
                                <p:cTn id="47" presetID="23" presetClass="entr" presetSubtype="32" fill="hold" grpId="0" nodeType="afterEffect">
                                  <p:stCondLst>
                                    <p:cond delay="0"/>
                                  </p:stCondLst>
                                  <p:childTnLst>
                                    <p:set>
                                      <p:cBhvr>
                                        <p:cTn id="48" dur="1" fill="hold">
                                          <p:stCondLst>
                                            <p:cond delay="0"/>
                                          </p:stCondLst>
                                        </p:cTn>
                                        <p:tgtEl>
                                          <p:spTgt spid="57"/>
                                        </p:tgtEl>
                                        <p:attrNameLst>
                                          <p:attrName>style.visibility</p:attrName>
                                        </p:attrNameLst>
                                      </p:cBhvr>
                                      <p:to>
                                        <p:strVal val="visible"/>
                                      </p:to>
                                    </p:set>
                                    <p:anim calcmode="lin" valueType="num">
                                      <p:cBhvr>
                                        <p:cTn id="49" dur="500" fill="hold"/>
                                        <p:tgtEl>
                                          <p:spTgt spid="57"/>
                                        </p:tgtEl>
                                        <p:attrNameLst>
                                          <p:attrName>ppt_w</p:attrName>
                                        </p:attrNameLst>
                                      </p:cBhvr>
                                      <p:tavLst>
                                        <p:tav tm="0">
                                          <p:val>
                                            <p:strVal val="4*#ppt_w"/>
                                          </p:val>
                                        </p:tav>
                                        <p:tav tm="100000">
                                          <p:val>
                                            <p:strVal val="#ppt_w"/>
                                          </p:val>
                                        </p:tav>
                                      </p:tavLst>
                                    </p:anim>
                                    <p:anim calcmode="lin" valueType="num">
                                      <p:cBhvr>
                                        <p:cTn id="50" dur="500" fill="hold"/>
                                        <p:tgtEl>
                                          <p:spTgt spid="57"/>
                                        </p:tgtEl>
                                        <p:attrNameLst>
                                          <p:attrName>ppt_h</p:attrName>
                                        </p:attrNameLst>
                                      </p:cBhvr>
                                      <p:tavLst>
                                        <p:tav tm="0">
                                          <p:val>
                                            <p:strVal val="4*#ppt_h"/>
                                          </p:val>
                                        </p:tav>
                                        <p:tav tm="100000">
                                          <p:val>
                                            <p:strVal val="#ppt_h"/>
                                          </p:val>
                                        </p:tav>
                                      </p:tavLst>
                                    </p:anim>
                                  </p:childTnLst>
                                </p:cTn>
                              </p:par>
                            </p:childTnLst>
                          </p:cTn>
                        </p:par>
                        <p:par>
                          <p:cTn id="51" fill="hold">
                            <p:stCondLst>
                              <p:cond delay="5000"/>
                            </p:stCondLst>
                            <p:childTnLst>
                              <p:par>
                                <p:cTn id="52" presetID="23" presetClass="entr" presetSubtype="32" fill="hold" grpId="0" nodeType="afterEffect">
                                  <p:stCondLst>
                                    <p:cond delay="0"/>
                                  </p:stCondLst>
                                  <p:childTnLst>
                                    <p:set>
                                      <p:cBhvr>
                                        <p:cTn id="53" dur="1" fill="hold">
                                          <p:stCondLst>
                                            <p:cond delay="0"/>
                                          </p:stCondLst>
                                        </p:cTn>
                                        <p:tgtEl>
                                          <p:spTgt spid="58"/>
                                        </p:tgtEl>
                                        <p:attrNameLst>
                                          <p:attrName>style.visibility</p:attrName>
                                        </p:attrNameLst>
                                      </p:cBhvr>
                                      <p:to>
                                        <p:strVal val="visible"/>
                                      </p:to>
                                    </p:set>
                                    <p:anim calcmode="lin" valueType="num">
                                      <p:cBhvr>
                                        <p:cTn id="54" dur="500" fill="hold"/>
                                        <p:tgtEl>
                                          <p:spTgt spid="58"/>
                                        </p:tgtEl>
                                        <p:attrNameLst>
                                          <p:attrName>ppt_w</p:attrName>
                                        </p:attrNameLst>
                                      </p:cBhvr>
                                      <p:tavLst>
                                        <p:tav tm="0">
                                          <p:val>
                                            <p:strVal val="4*#ppt_w"/>
                                          </p:val>
                                        </p:tav>
                                        <p:tav tm="100000">
                                          <p:val>
                                            <p:strVal val="#ppt_w"/>
                                          </p:val>
                                        </p:tav>
                                      </p:tavLst>
                                    </p:anim>
                                    <p:anim calcmode="lin" valueType="num">
                                      <p:cBhvr>
                                        <p:cTn id="55" dur="500" fill="hold"/>
                                        <p:tgtEl>
                                          <p:spTgt spid="58"/>
                                        </p:tgtEl>
                                        <p:attrNameLst>
                                          <p:attrName>ppt_h</p:attrName>
                                        </p:attrNameLst>
                                      </p:cBhvr>
                                      <p:tavLst>
                                        <p:tav tm="0">
                                          <p:val>
                                            <p:strVal val="4*#ppt_h"/>
                                          </p:val>
                                        </p:tav>
                                        <p:tav tm="100000">
                                          <p:val>
                                            <p:strVal val="#ppt_h"/>
                                          </p:val>
                                        </p:tav>
                                      </p:tavLst>
                                    </p:anim>
                                  </p:childTnLst>
                                </p:cTn>
                              </p:par>
                            </p:childTnLst>
                          </p:cTn>
                        </p:par>
                        <p:par>
                          <p:cTn id="56" fill="hold">
                            <p:stCondLst>
                              <p:cond delay="5500"/>
                            </p:stCondLst>
                            <p:childTnLst>
                              <p:par>
                                <p:cTn id="57" presetID="23" presetClass="entr" presetSubtype="32" fill="hold" grpId="0" nodeType="afterEffect">
                                  <p:stCondLst>
                                    <p:cond delay="0"/>
                                  </p:stCondLst>
                                  <p:childTnLst>
                                    <p:set>
                                      <p:cBhvr>
                                        <p:cTn id="58" dur="1" fill="hold">
                                          <p:stCondLst>
                                            <p:cond delay="0"/>
                                          </p:stCondLst>
                                        </p:cTn>
                                        <p:tgtEl>
                                          <p:spTgt spid="59"/>
                                        </p:tgtEl>
                                        <p:attrNameLst>
                                          <p:attrName>style.visibility</p:attrName>
                                        </p:attrNameLst>
                                      </p:cBhvr>
                                      <p:to>
                                        <p:strVal val="visible"/>
                                      </p:to>
                                    </p:set>
                                    <p:anim calcmode="lin" valueType="num">
                                      <p:cBhvr>
                                        <p:cTn id="59" dur="500" fill="hold"/>
                                        <p:tgtEl>
                                          <p:spTgt spid="59"/>
                                        </p:tgtEl>
                                        <p:attrNameLst>
                                          <p:attrName>ppt_w</p:attrName>
                                        </p:attrNameLst>
                                      </p:cBhvr>
                                      <p:tavLst>
                                        <p:tav tm="0">
                                          <p:val>
                                            <p:strVal val="4*#ppt_w"/>
                                          </p:val>
                                        </p:tav>
                                        <p:tav tm="100000">
                                          <p:val>
                                            <p:strVal val="#ppt_w"/>
                                          </p:val>
                                        </p:tav>
                                      </p:tavLst>
                                    </p:anim>
                                    <p:anim calcmode="lin" valueType="num">
                                      <p:cBhvr>
                                        <p:cTn id="60" dur="500" fill="hold"/>
                                        <p:tgtEl>
                                          <p:spTgt spid="59"/>
                                        </p:tgtEl>
                                        <p:attrNameLst>
                                          <p:attrName>ppt_h</p:attrName>
                                        </p:attrNameLst>
                                      </p:cBhvr>
                                      <p:tavLst>
                                        <p:tav tm="0">
                                          <p:val>
                                            <p:strVal val="4*#ppt_h"/>
                                          </p:val>
                                        </p:tav>
                                        <p:tav tm="100000">
                                          <p:val>
                                            <p:strVal val="#ppt_h"/>
                                          </p:val>
                                        </p:tav>
                                      </p:tavLst>
                                    </p:anim>
                                  </p:childTnLst>
                                </p:cTn>
                              </p:par>
                            </p:childTnLst>
                          </p:cTn>
                        </p:par>
                        <p:par>
                          <p:cTn id="61" fill="hold">
                            <p:stCondLst>
                              <p:cond delay="6000"/>
                            </p:stCondLst>
                            <p:childTnLst>
                              <p:par>
                                <p:cTn id="62" presetID="41" presetClass="entr" presetSubtype="0" fill="hold" grpId="0" nodeType="afterEffect">
                                  <p:stCondLst>
                                    <p:cond delay="0"/>
                                  </p:stCondLst>
                                  <p:iterate type="lt">
                                    <p:tmPct val="10000"/>
                                  </p:iterate>
                                  <p:childTnLst>
                                    <p:set>
                                      <p:cBhvr>
                                        <p:cTn id="63" dur="1" fill="hold">
                                          <p:stCondLst>
                                            <p:cond delay="0"/>
                                          </p:stCondLst>
                                        </p:cTn>
                                        <p:tgtEl>
                                          <p:spTgt spid="63"/>
                                        </p:tgtEl>
                                        <p:attrNameLst>
                                          <p:attrName>style.visibility</p:attrName>
                                        </p:attrNameLst>
                                      </p:cBhvr>
                                      <p:to>
                                        <p:strVal val="visible"/>
                                      </p:to>
                                    </p:set>
                                    <p:anim calcmode="lin" valueType="num">
                                      <p:cBhvr>
                                        <p:cTn id="64" dur="500" fill="hold"/>
                                        <p:tgtEl>
                                          <p:spTgt spid="63"/>
                                        </p:tgtEl>
                                        <p:attrNameLst>
                                          <p:attrName>ppt_x</p:attrName>
                                        </p:attrNameLst>
                                      </p:cBhvr>
                                      <p:tavLst>
                                        <p:tav tm="0">
                                          <p:val>
                                            <p:strVal val="#ppt_x"/>
                                          </p:val>
                                        </p:tav>
                                        <p:tav tm="50000">
                                          <p:val>
                                            <p:strVal val="#ppt_x+.1"/>
                                          </p:val>
                                        </p:tav>
                                        <p:tav tm="100000">
                                          <p:val>
                                            <p:strVal val="#ppt_x"/>
                                          </p:val>
                                        </p:tav>
                                      </p:tavLst>
                                    </p:anim>
                                    <p:anim calcmode="lin" valueType="num">
                                      <p:cBhvr>
                                        <p:cTn id="65" dur="500" fill="hold"/>
                                        <p:tgtEl>
                                          <p:spTgt spid="63"/>
                                        </p:tgtEl>
                                        <p:attrNameLst>
                                          <p:attrName>ppt_y</p:attrName>
                                        </p:attrNameLst>
                                      </p:cBhvr>
                                      <p:tavLst>
                                        <p:tav tm="0">
                                          <p:val>
                                            <p:strVal val="#ppt_y"/>
                                          </p:val>
                                        </p:tav>
                                        <p:tav tm="100000">
                                          <p:val>
                                            <p:strVal val="#ppt_y"/>
                                          </p:val>
                                        </p:tav>
                                      </p:tavLst>
                                    </p:anim>
                                    <p:anim calcmode="lin" valueType="num">
                                      <p:cBhvr>
                                        <p:cTn id="66" dur="500" fill="hold"/>
                                        <p:tgtEl>
                                          <p:spTgt spid="63"/>
                                        </p:tgtEl>
                                        <p:attrNameLst>
                                          <p:attrName>ppt_h</p:attrName>
                                        </p:attrNameLst>
                                      </p:cBhvr>
                                      <p:tavLst>
                                        <p:tav tm="0">
                                          <p:val>
                                            <p:strVal val="#ppt_h/10"/>
                                          </p:val>
                                        </p:tav>
                                        <p:tav tm="50000">
                                          <p:val>
                                            <p:strVal val="#ppt_h+.01"/>
                                          </p:val>
                                        </p:tav>
                                        <p:tav tm="100000">
                                          <p:val>
                                            <p:strVal val="#ppt_h"/>
                                          </p:val>
                                        </p:tav>
                                      </p:tavLst>
                                    </p:anim>
                                    <p:anim calcmode="lin" valueType="num">
                                      <p:cBhvr>
                                        <p:cTn id="67" dur="500" fill="hold"/>
                                        <p:tgtEl>
                                          <p:spTgt spid="63"/>
                                        </p:tgtEl>
                                        <p:attrNameLst>
                                          <p:attrName>ppt_w</p:attrName>
                                        </p:attrNameLst>
                                      </p:cBhvr>
                                      <p:tavLst>
                                        <p:tav tm="0">
                                          <p:val>
                                            <p:strVal val="#ppt_w/10"/>
                                          </p:val>
                                        </p:tav>
                                        <p:tav tm="50000">
                                          <p:val>
                                            <p:strVal val="#ppt_w+.01"/>
                                          </p:val>
                                        </p:tav>
                                        <p:tav tm="100000">
                                          <p:val>
                                            <p:strVal val="#ppt_w"/>
                                          </p:val>
                                        </p:tav>
                                      </p:tavLst>
                                    </p:anim>
                                    <p:animEffect transition="in" filter="fade">
                                      <p:cBhvr>
                                        <p:cTn id="68" dur="500" tmFilter="0,0; .5, 1; 1, 1"/>
                                        <p:tgtEl>
                                          <p:spTgt spid="63"/>
                                        </p:tgtEl>
                                      </p:cBhvr>
                                    </p:animEffect>
                                  </p:childTnLst>
                                </p:cTn>
                              </p:par>
                            </p:childTnLst>
                          </p:cTn>
                        </p:par>
                        <p:par>
                          <p:cTn id="69" fill="hold">
                            <p:stCondLst>
                              <p:cond delay="6750"/>
                            </p:stCondLst>
                            <p:childTnLst>
                              <p:par>
                                <p:cTn id="70" presetID="41" presetClass="entr" presetSubtype="0" fill="hold" grpId="0" nodeType="afterEffect">
                                  <p:stCondLst>
                                    <p:cond delay="0"/>
                                  </p:stCondLst>
                                  <p:iterate type="lt">
                                    <p:tmPct val="10000"/>
                                  </p:iterate>
                                  <p:childTnLst>
                                    <p:set>
                                      <p:cBhvr>
                                        <p:cTn id="71" dur="1" fill="hold">
                                          <p:stCondLst>
                                            <p:cond delay="0"/>
                                          </p:stCondLst>
                                        </p:cTn>
                                        <p:tgtEl>
                                          <p:spTgt spid="64"/>
                                        </p:tgtEl>
                                        <p:attrNameLst>
                                          <p:attrName>style.visibility</p:attrName>
                                        </p:attrNameLst>
                                      </p:cBhvr>
                                      <p:to>
                                        <p:strVal val="visible"/>
                                      </p:to>
                                    </p:set>
                                    <p:anim calcmode="lin" valueType="num">
                                      <p:cBhvr>
                                        <p:cTn id="72" dur="500" fill="hold"/>
                                        <p:tgtEl>
                                          <p:spTgt spid="64"/>
                                        </p:tgtEl>
                                        <p:attrNameLst>
                                          <p:attrName>ppt_x</p:attrName>
                                        </p:attrNameLst>
                                      </p:cBhvr>
                                      <p:tavLst>
                                        <p:tav tm="0">
                                          <p:val>
                                            <p:strVal val="#ppt_x"/>
                                          </p:val>
                                        </p:tav>
                                        <p:tav tm="50000">
                                          <p:val>
                                            <p:strVal val="#ppt_x+.1"/>
                                          </p:val>
                                        </p:tav>
                                        <p:tav tm="100000">
                                          <p:val>
                                            <p:strVal val="#ppt_x"/>
                                          </p:val>
                                        </p:tav>
                                      </p:tavLst>
                                    </p:anim>
                                    <p:anim calcmode="lin" valueType="num">
                                      <p:cBhvr>
                                        <p:cTn id="73" dur="500" fill="hold"/>
                                        <p:tgtEl>
                                          <p:spTgt spid="64"/>
                                        </p:tgtEl>
                                        <p:attrNameLst>
                                          <p:attrName>ppt_y</p:attrName>
                                        </p:attrNameLst>
                                      </p:cBhvr>
                                      <p:tavLst>
                                        <p:tav tm="0">
                                          <p:val>
                                            <p:strVal val="#ppt_y"/>
                                          </p:val>
                                        </p:tav>
                                        <p:tav tm="100000">
                                          <p:val>
                                            <p:strVal val="#ppt_y"/>
                                          </p:val>
                                        </p:tav>
                                      </p:tavLst>
                                    </p:anim>
                                    <p:anim calcmode="lin" valueType="num">
                                      <p:cBhvr>
                                        <p:cTn id="74" dur="500" fill="hold"/>
                                        <p:tgtEl>
                                          <p:spTgt spid="64"/>
                                        </p:tgtEl>
                                        <p:attrNameLst>
                                          <p:attrName>ppt_h</p:attrName>
                                        </p:attrNameLst>
                                      </p:cBhvr>
                                      <p:tavLst>
                                        <p:tav tm="0">
                                          <p:val>
                                            <p:strVal val="#ppt_h/10"/>
                                          </p:val>
                                        </p:tav>
                                        <p:tav tm="50000">
                                          <p:val>
                                            <p:strVal val="#ppt_h+.01"/>
                                          </p:val>
                                        </p:tav>
                                        <p:tav tm="100000">
                                          <p:val>
                                            <p:strVal val="#ppt_h"/>
                                          </p:val>
                                        </p:tav>
                                      </p:tavLst>
                                    </p:anim>
                                    <p:anim calcmode="lin" valueType="num">
                                      <p:cBhvr>
                                        <p:cTn id="75" dur="500" fill="hold"/>
                                        <p:tgtEl>
                                          <p:spTgt spid="64"/>
                                        </p:tgtEl>
                                        <p:attrNameLst>
                                          <p:attrName>ppt_w</p:attrName>
                                        </p:attrNameLst>
                                      </p:cBhvr>
                                      <p:tavLst>
                                        <p:tav tm="0">
                                          <p:val>
                                            <p:strVal val="#ppt_w/10"/>
                                          </p:val>
                                        </p:tav>
                                        <p:tav tm="50000">
                                          <p:val>
                                            <p:strVal val="#ppt_w+.01"/>
                                          </p:val>
                                        </p:tav>
                                        <p:tav tm="100000">
                                          <p:val>
                                            <p:strVal val="#ppt_w"/>
                                          </p:val>
                                        </p:tav>
                                      </p:tavLst>
                                    </p:anim>
                                    <p:animEffect transition="in" filter="fade">
                                      <p:cBhvr>
                                        <p:cTn id="76" dur="500" tmFilter="0,0; .5, 1; 1, 1"/>
                                        <p:tgtEl>
                                          <p:spTgt spid="64"/>
                                        </p:tgtEl>
                                      </p:cBhvr>
                                    </p:animEffect>
                                  </p:childTnLst>
                                </p:cTn>
                              </p:par>
                            </p:childTnLst>
                          </p:cTn>
                        </p:par>
                        <p:par>
                          <p:cTn id="77" fill="hold">
                            <p:stCondLst>
                              <p:cond delay="7500"/>
                            </p:stCondLst>
                            <p:childTnLst>
                              <p:par>
                                <p:cTn id="78" presetID="41" presetClass="entr" presetSubtype="0" fill="hold" grpId="0" nodeType="afterEffect">
                                  <p:stCondLst>
                                    <p:cond delay="0"/>
                                  </p:stCondLst>
                                  <p:iterate type="lt">
                                    <p:tmPct val="10000"/>
                                  </p:iterate>
                                  <p:childTnLst>
                                    <p:set>
                                      <p:cBhvr>
                                        <p:cTn id="79" dur="1" fill="hold">
                                          <p:stCondLst>
                                            <p:cond delay="0"/>
                                          </p:stCondLst>
                                        </p:cTn>
                                        <p:tgtEl>
                                          <p:spTgt spid="65"/>
                                        </p:tgtEl>
                                        <p:attrNameLst>
                                          <p:attrName>style.visibility</p:attrName>
                                        </p:attrNameLst>
                                      </p:cBhvr>
                                      <p:to>
                                        <p:strVal val="visible"/>
                                      </p:to>
                                    </p:set>
                                    <p:anim calcmode="lin" valueType="num">
                                      <p:cBhvr>
                                        <p:cTn id="80" dur="500" fill="hold"/>
                                        <p:tgtEl>
                                          <p:spTgt spid="65"/>
                                        </p:tgtEl>
                                        <p:attrNameLst>
                                          <p:attrName>ppt_x</p:attrName>
                                        </p:attrNameLst>
                                      </p:cBhvr>
                                      <p:tavLst>
                                        <p:tav tm="0">
                                          <p:val>
                                            <p:strVal val="#ppt_x"/>
                                          </p:val>
                                        </p:tav>
                                        <p:tav tm="50000">
                                          <p:val>
                                            <p:strVal val="#ppt_x+.1"/>
                                          </p:val>
                                        </p:tav>
                                        <p:tav tm="100000">
                                          <p:val>
                                            <p:strVal val="#ppt_x"/>
                                          </p:val>
                                        </p:tav>
                                      </p:tavLst>
                                    </p:anim>
                                    <p:anim calcmode="lin" valueType="num">
                                      <p:cBhvr>
                                        <p:cTn id="81" dur="500" fill="hold"/>
                                        <p:tgtEl>
                                          <p:spTgt spid="65"/>
                                        </p:tgtEl>
                                        <p:attrNameLst>
                                          <p:attrName>ppt_y</p:attrName>
                                        </p:attrNameLst>
                                      </p:cBhvr>
                                      <p:tavLst>
                                        <p:tav tm="0">
                                          <p:val>
                                            <p:strVal val="#ppt_y"/>
                                          </p:val>
                                        </p:tav>
                                        <p:tav tm="100000">
                                          <p:val>
                                            <p:strVal val="#ppt_y"/>
                                          </p:val>
                                        </p:tav>
                                      </p:tavLst>
                                    </p:anim>
                                    <p:anim calcmode="lin" valueType="num">
                                      <p:cBhvr>
                                        <p:cTn id="82" dur="500" fill="hold"/>
                                        <p:tgtEl>
                                          <p:spTgt spid="65"/>
                                        </p:tgtEl>
                                        <p:attrNameLst>
                                          <p:attrName>ppt_h</p:attrName>
                                        </p:attrNameLst>
                                      </p:cBhvr>
                                      <p:tavLst>
                                        <p:tav tm="0">
                                          <p:val>
                                            <p:strVal val="#ppt_h/10"/>
                                          </p:val>
                                        </p:tav>
                                        <p:tav tm="50000">
                                          <p:val>
                                            <p:strVal val="#ppt_h+.01"/>
                                          </p:val>
                                        </p:tav>
                                        <p:tav tm="100000">
                                          <p:val>
                                            <p:strVal val="#ppt_h"/>
                                          </p:val>
                                        </p:tav>
                                      </p:tavLst>
                                    </p:anim>
                                    <p:anim calcmode="lin" valueType="num">
                                      <p:cBhvr>
                                        <p:cTn id="83" dur="500" fill="hold"/>
                                        <p:tgtEl>
                                          <p:spTgt spid="65"/>
                                        </p:tgtEl>
                                        <p:attrNameLst>
                                          <p:attrName>ppt_w</p:attrName>
                                        </p:attrNameLst>
                                      </p:cBhvr>
                                      <p:tavLst>
                                        <p:tav tm="0">
                                          <p:val>
                                            <p:strVal val="#ppt_w/10"/>
                                          </p:val>
                                        </p:tav>
                                        <p:tav tm="50000">
                                          <p:val>
                                            <p:strVal val="#ppt_w+.01"/>
                                          </p:val>
                                        </p:tav>
                                        <p:tav tm="100000">
                                          <p:val>
                                            <p:strVal val="#ppt_w"/>
                                          </p:val>
                                        </p:tav>
                                      </p:tavLst>
                                    </p:anim>
                                    <p:animEffect transition="in" filter="fade">
                                      <p:cBhvr>
                                        <p:cTn id="84" dur="500" tmFilter="0,0; .5, 1; 1, 1"/>
                                        <p:tgtEl>
                                          <p:spTgt spid="65"/>
                                        </p:tgtEl>
                                      </p:cBhvr>
                                    </p:animEffect>
                                  </p:childTnLst>
                                </p:cTn>
                              </p:par>
                            </p:childTnLst>
                          </p:cTn>
                        </p:par>
                        <p:par>
                          <p:cTn id="85" fill="hold">
                            <p:stCondLst>
                              <p:cond delay="8250"/>
                            </p:stCondLst>
                            <p:childTnLst>
                              <p:par>
                                <p:cTn id="86" presetID="41" presetClass="entr" presetSubtype="0" fill="hold" grpId="0" nodeType="afterEffect">
                                  <p:stCondLst>
                                    <p:cond delay="0"/>
                                  </p:stCondLst>
                                  <p:iterate type="lt">
                                    <p:tmPct val="10000"/>
                                  </p:iterate>
                                  <p:childTnLst>
                                    <p:set>
                                      <p:cBhvr>
                                        <p:cTn id="87" dur="1" fill="hold">
                                          <p:stCondLst>
                                            <p:cond delay="0"/>
                                          </p:stCondLst>
                                        </p:cTn>
                                        <p:tgtEl>
                                          <p:spTgt spid="66"/>
                                        </p:tgtEl>
                                        <p:attrNameLst>
                                          <p:attrName>style.visibility</p:attrName>
                                        </p:attrNameLst>
                                      </p:cBhvr>
                                      <p:to>
                                        <p:strVal val="visible"/>
                                      </p:to>
                                    </p:set>
                                    <p:anim calcmode="lin" valueType="num">
                                      <p:cBhvr>
                                        <p:cTn id="88" dur="500" fill="hold"/>
                                        <p:tgtEl>
                                          <p:spTgt spid="66"/>
                                        </p:tgtEl>
                                        <p:attrNameLst>
                                          <p:attrName>ppt_x</p:attrName>
                                        </p:attrNameLst>
                                      </p:cBhvr>
                                      <p:tavLst>
                                        <p:tav tm="0">
                                          <p:val>
                                            <p:strVal val="#ppt_x"/>
                                          </p:val>
                                        </p:tav>
                                        <p:tav tm="50000">
                                          <p:val>
                                            <p:strVal val="#ppt_x+.1"/>
                                          </p:val>
                                        </p:tav>
                                        <p:tav tm="100000">
                                          <p:val>
                                            <p:strVal val="#ppt_x"/>
                                          </p:val>
                                        </p:tav>
                                      </p:tavLst>
                                    </p:anim>
                                    <p:anim calcmode="lin" valueType="num">
                                      <p:cBhvr>
                                        <p:cTn id="89" dur="500" fill="hold"/>
                                        <p:tgtEl>
                                          <p:spTgt spid="66"/>
                                        </p:tgtEl>
                                        <p:attrNameLst>
                                          <p:attrName>ppt_y</p:attrName>
                                        </p:attrNameLst>
                                      </p:cBhvr>
                                      <p:tavLst>
                                        <p:tav tm="0">
                                          <p:val>
                                            <p:strVal val="#ppt_y"/>
                                          </p:val>
                                        </p:tav>
                                        <p:tav tm="100000">
                                          <p:val>
                                            <p:strVal val="#ppt_y"/>
                                          </p:val>
                                        </p:tav>
                                      </p:tavLst>
                                    </p:anim>
                                    <p:anim calcmode="lin" valueType="num">
                                      <p:cBhvr>
                                        <p:cTn id="90" dur="500" fill="hold"/>
                                        <p:tgtEl>
                                          <p:spTgt spid="66"/>
                                        </p:tgtEl>
                                        <p:attrNameLst>
                                          <p:attrName>ppt_h</p:attrName>
                                        </p:attrNameLst>
                                      </p:cBhvr>
                                      <p:tavLst>
                                        <p:tav tm="0">
                                          <p:val>
                                            <p:strVal val="#ppt_h/10"/>
                                          </p:val>
                                        </p:tav>
                                        <p:tav tm="50000">
                                          <p:val>
                                            <p:strVal val="#ppt_h+.01"/>
                                          </p:val>
                                        </p:tav>
                                        <p:tav tm="100000">
                                          <p:val>
                                            <p:strVal val="#ppt_h"/>
                                          </p:val>
                                        </p:tav>
                                      </p:tavLst>
                                    </p:anim>
                                    <p:anim calcmode="lin" valueType="num">
                                      <p:cBhvr>
                                        <p:cTn id="91" dur="500" fill="hold"/>
                                        <p:tgtEl>
                                          <p:spTgt spid="66"/>
                                        </p:tgtEl>
                                        <p:attrNameLst>
                                          <p:attrName>ppt_w</p:attrName>
                                        </p:attrNameLst>
                                      </p:cBhvr>
                                      <p:tavLst>
                                        <p:tav tm="0">
                                          <p:val>
                                            <p:strVal val="#ppt_w/10"/>
                                          </p:val>
                                        </p:tav>
                                        <p:tav tm="50000">
                                          <p:val>
                                            <p:strVal val="#ppt_w+.01"/>
                                          </p:val>
                                        </p:tav>
                                        <p:tav tm="100000">
                                          <p:val>
                                            <p:strVal val="#ppt_w"/>
                                          </p:val>
                                        </p:tav>
                                      </p:tavLst>
                                    </p:anim>
                                    <p:animEffect transition="in" filter="fade">
                                      <p:cBhvr>
                                        <p:cTn id="92" dur="500" tmFilter="0,0; .5, 1; 1, 1"/>
                                        <p:tgtEl>
                                          <p:spTgt spid="66"/>
                                        </p:tgtEl>
                                      </p:cBhvr>
                                    </p:animEffect>
                                  </p:childTnLst>
                                </p:cTn>
                              </p:par>
                            </p:childTnLst>
                          </p:cTn>
                        </p:par>
                        <p:par>
                          <p:cTn id="93" fill="hold">
                            <p:stCondLst>
                              <p:cond delay="9000"/>
                            </p:stCondLst>
                            <p:childTnLst>
                              <p:par>
                                <p:cTn id="94" presetID="10" presetClass="entr" presetSubtype="0" fill="hold" grpId="0" nodeType="afterEffect">
                                  <p:stCondLst>
                                    <p:cond delay="0"/>
                                  </p:stCondLst>
                                  <p:childTnLst>
                                    <p:set>
                                      <p:cBhvr>
                                        <p:cTn id="95" dur="1" fill="hold">
                                          <p:stCondLst>
                                            <p:cond delay="0"/>
                                          </p:stCondLst>
                                        </p:cTn>
                                        <p:tgtEl>
                                          <p:spTgt spid="18"/>
                                        </p:tgtEl>
                                        <p:attrNameLst>
                                          <p:attrName>style.visibility</p:attrName>
                                        </p:attrNameLst>
                                      </p:cBhvr>
                                      <p:to>
                                        <p:strVal val="visible"/>
                                      </p:to>
                                    </p:set>
                                    <p:animEffect transition="in" filter="fade">
                                      <p:cBhvr>
                                        <p:cTn id="9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1" grpId="0" animBg="1"/>
      <p:bldP spid="52" grpId="0" animBg="1"/>
      <p:bldP spid="53" grpId="0" animBg="1"/>
      <p:bldP spid="54" grpId="0" animBg="1"/>
      <p:bldP spid="55" grpId="0"/>
      <p:bldP spid="57" grpId="0"/>
      <p:bldP spid="58" grpId="0"/>
      <p:bldP spid="59" grpId="0"/>
      <p:bldP spid="60" grpId="0"/>
      <p:bldP spid="61" grpId="0"/>
      <p:bldP spid="63" grpId="0"/>
      <p:bldP spid="64" grpId="0"/>
      <p:bldP spid="65" grpId="0"/>
      <p:bldP spid="66" grpId="0"/>
      <p:bldP spid="1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42F58PIC8hn_1024"/>
          <p:cNvPicPr>
            <a:picLocks noChangeAspect="1" noChangeArrowheads="1"/>
          </p:cNvPicPr>
          <p:nvPr/>
        </p:nvPicPr>
        <p:blipFill>
          <a:blip r:embed="rId1" cstate="print"/>
          <a:srcRect/>
          <a:stretch>
            <a:fillRect/>
          </a:stretch>
        </p:blipFill>
        <p:spPr bwMode="auto">
          <a:xfrm>
            <a:off x="0" y="0"/>
            <a:ext cx="1189038" cy="987574"/>
          </a:xfrm>
          <a:prstGeom prst="rect">
            <a:avLst/>
          </a:prstGeom>
          <a:noFill/>
          <a:ln w="9525">
            <a:noFill/>
            <a:miter lim="800000"/>
            <a:headEnd/>
            <a:tailEnd/>
          </a:ln>
        </p:spPr>
      </p:pic>
      <p:sp>
        <p:nvSpPr>
          <p:cNvPr id="2" name="TextBox 1"/>
          <p:cNvSpPr txBox="1"/>
          <p:nvPr/>
        </p:nvSpPr>
        <p:spPr>
          <a:xfrm>
            <a:off x="1259632" y="195486"/>
            <a:ext cx="4320480" cy="584775"/>
          </a:xfrm>
          <a:prstGeom prst="rect">
            <a:avLst/>
          </a:prstGeom>
          <a:noFill/>
        </p:spPr>
        <p:txBody>
          <a:bodyPr wrap="square" rtlCol="0">
            <a:spAutoFit/>
          </a:bodyPr>
          <a:lstStyle/>
          <a:p>
            <a:pPr>
              <a:buFont typeface="Wingdings" panose="05000000000000000000" pitchFamily="2" charset="2"/>
              <a:buChar char="u"/>
            </a:pPr>
            <a:r>
              <a:rPr lang="zh-CN" altLang="en-US" sz="3200" b="1" dirty="0" smtClean="0">
                <a:solidFill>
                  <a:srgbClr val="002060"/>
                </a:solidFill>
              </a:rPr>
              <a:t>时文阅读</a:t>
            </a:r>
            <a:endParaRPr lang="zh-CN" altLang="en-US" sz="3200" b="1" dirty="0">
              <a:solidFill>
                <a:srgbClr val="002060"/>
              </a:solidFill>
            </a:endParaRPr>
          </a:p>
        </p:txBody>
      </p:sp>
      <p:pic>
        <p:nvPicPr>
          <p:cNvPr id="3" name="图片 7" descr="67y58PICBDH_1024"/>
          <p:cNvPicPr>
            <a:picLocks noChangeAspect="1" noChangeArrowheads="1"/>
          </p:cNvPicPr>
          <p:nvPr/>
        </p:nvPicPr>
        <p:blipFill>
          <a:blip r:embed="rId2" cstate="print"/>
          <a:srcRect/>
          <a:stretch>
            <a:fillRect/>
          </a:stretch>
        </p:blipFill>
        <p:spPr bwMode="auto">
          <a:xfrm>
            <a:off x="6876256" y="3363838"/>
            <a:ext cx="2267744" cy="1779662"/>
          </a:xfrm>
          <a:prstGeom prst="rect">
            <a:avLst/>
          </a:prstGeom>
          <a:noFill/>
          <a:ln w="9525">
            <a:noFill/>
            <a:miter lim="800000"/>
            <a:headEnd/>
            <a:tailEnd/>
          </a:ln>
        </p:spPr>
      </p:pic>
      <p:sp>
        <p:nvSpPr>
          <p:cNvPr id="5" name="TextBox 4"/>
          <p:cNvSpPr txBox="1"/>
          <p:nvPr/>
        </p:nvSpPr>
        <p:spPr>
          <a:xfrm>
            <a:off x="827584" y="843558"/>
            <a:ext cx="7272808" cy="3416320"/>
          </a:xfrm>
          <a:prstGeom prst="rect">
            <a:avLst/>
          </a:prstGeom>
          <a:noFill/>
          <a:ln w="3175">
            <a:solidFill>
              <a:schemeClr val="tx1"/>
            </a:solidFill>
          </a:ln>
        </p:spPr>
        <p:txBody>
          <a:bodyPr wrap="square" rtlCol="0">
            <a:spAutoFit/>
          </a:bodyPr>
          <a:lstStyle/>
          <a:p>
            <a:r>
              <a:rPr lang="en-US" altLang="zh-CN" sz="2400" b="1" dirty="0" smtClean="0">
                <a:latin typeface="Times New Roman" panose="02020603050405020304" pitchFamily="18" charset="0"/>
                <a:cs typeface="Times New Roman" panose="02020603050405020304" pitchFamily="18" charset="0"/>
              </a:rPr>
              <a:t>   In order to prevent transmission, various localities restrict transportation, movement and even business for a period of time combined with the voluntary dutiful cooperation of the 1.4 billion citizens </a:t>
            </a:r>
            <a:r>
              <a:rPr lang="en-US" altLang="zh-CN" sz="2400" b="1" dirty="0" smtClean="0">
                <a:solidFill>
                  <a:srgbClr val="FF0000"/>
                </a:solidFill>
                <a:latin typeface="Times New Roman" panose="02020603050405020304" pitchFamily="18" charset="0"/>
                <a:cs typeface="Times New Roman" panose="02020603050405020304" pitchFamily="18" charset="0"/>
              </a:rPr>
              <a:t>who</a:t>
            </a:r>
            <a:r>
              <a:rPr lang="en-US" altLang="zh-CN" sz="2400" b="1" dirty="0" smtClean="0">
                <a:latin typeface="Times New Roman" panose="02020603050405020304" pitchFamily="18" charset="0"/>
                <a:cs typeface="Times New Roman" panose="02020603050405020304" pitchFamily="18" charset="0"/>
              </a:rPr>
              <a:t> are in the majority quietly staying at home these weeks to let the virus pass. </a:t>
            </a:r>
            <a:endParaRPr lang="zh-CN" altLang="zh-CN" sz="2400" b="1" dirty="0" smtClean="0">
              <a:latin typeface="Times New Roman" panose="02020603050405020304" pitchFamily="18" charset="0"/>
              <a:cs typeface="Times New Roman" panose="02020603050405020304" pitchFamily="18" charset="0"/>
            </a:endParaRPr>
          </a:p>
          <a:p>
            <a:r>
              <a:rPr lang="en-US" altLang="zh-CN" sz="2400" b="1" dirty="0" smtClean="0">
                <a:latin typeface="Times New Roman" panose="02020603050405020304" pitchFamily="18" charset="0"/>
                <a:cs typeface="Times New Roman" panose="02020603050405020304" pitchFamily="18" charset="0"/>
              </a:rPr>
              <a:t>   We all believe in a couple of weeks or months, this nasty(</a:t>
            </a:r>
            <a:r>
              <a:rPr lang="zh-CN" altLang="zh-CN" sz="2400" b="1" dirty="0" smtClean="0">
                <a:latin typeface="Times New Roman" panose="02020603050405020304" pitchFamily="18" charset="0"/>
                <a:cs typeface="Times New Roman" panose="02020603050405020304" pitchFamily="18" charset="0"/>
              </a:rPr>
              <a:t>可恶的</a:t>
            </a:r>
            <a:r>
              <a:rPr lang="en-US" altLang="zh-CN" sz="2400" b="1" dirty="0" smtClean="0">
                <a:latin typeface="Times New Roman" panose="02020603050405020304" pitchFamily="18" charset="0"/>
                <a:cs typeface="Times New Roman" panose="02020603050405020304" pitchFamily="18" charset="0"/>
              </a:rPr>
              <a:t>) </a:t>
            </a:r>
            <a:r>
              <a:rPr lang="en-US" altLang="zh-CN" sz="2400" b="1" dirty="0" err="1" smtClean="0">
                <a:latin typeface="Times New Roman" panose="02020603050405020304" pitchFamily="18" charset="0"/>
                <a:cs typeface="Times New Roman" panose="02020603050405020304" pitchFamily="18" charset="0"/>
              </a:rPr>
              <a:t>coronavirus</a:t>
            </a:r>
            <a:r>
              <a:rPr lang="en-US" altLang="zh-CN" sz="2400" b="1" dirty="0" smtClean="0">
                <a:latin typeface="Times New Roman" panose="02020603050405020304" pitchFamily="18" charset="0"/>
                <a:cs typeface="Times New Roman" panose="02020603050405020304" pitchFamily="18" charset="0"/>
              </a:rPr>
              <a:t> will begin declining and the joy of spring will arrive. </a:t>
            </a:r>
            <a:endParaRPr lang="zh-CN" altLang="zh-CN" sz="2400" b="1" dirty="0" smtClean="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descr="42F58PIC8hn_1024"/>
          <p:cNvPicPr>
            <a:picLocks noChangeAspect="1" noChangeArrowheads="1"/>
          </p:cNvPicPr>
          <p:nvPr/>
        </p:nvPicPr>
        <p:blipFill>
          <a:blip r:embed="rId1" cstate="print"/>
          <a:srcRect/>
          <a:stretch>
            <a:fillRect/>
          </a:stretch>
        </p:blipFill>
        <p:spPr bwMode="auto">
          <a:xfrm>
            <a:off x="0" y="0"/>
            <a:ext cx="971600" cy="771550"/>
          </a:xfrm>
          <a:prstGeom prst="rect">
            <a:avLst/>
          </a:prstGeom>
          <a:noFill/>
          <a:ln w="9525">
            <a:noFill/>
            <a:miter lim="800000"/>
            <a:headEnd/>
            <a:tailEnd/>
          </a:ln>
        </p:spPr>
      </p:pic>
      <p:sp>
        <p:nvSpPr>
          <p:cNvPr id="12" name="TextBox 11"/>
          <p:cNvSpPr txBox="1"/>
          <p:nvPr/>
        </p:nvSpPr>
        <p:spPr>
          <a:xfrm>
            <a:off x="971600" y="0"/>
            <a:ext cx="4608512" cy="584775"/>
          </a:xfrm>
          <a:prstGeom prst="rect">
            <a:avLst/>
          </a:prstGeom>
          <a:noFill/>
        </p:spPr>
        <p:txBody>
          <a:bodyPr wrap="square" rtlCol="0">
            <a:spAutoFit/>
          </a:bodyPr>
          <a:lstStyle/>
          <a:p>
            <a:pPr>
              <a:buFont typeface="Wingdings" panose="05000000000000000000" pitchFamily="2" charset="2"/>
              <a:buChar char="u"/>
            </a:pPr>
            <a:r>
              <a:rPr lang="zh-CN" altLang="en-US" sz="3200" b="1" dirty="0" smtClean="0">
                <a:solidFill>
                  <a:srgbClr val="002060"/>
                </a:solidFill>
              </a:rPr>
              <a:t>牛刀小试</a:t>
            </a:r>
            <a:r>
              <a:rPr lang="zh-CN" altLang="en-US" sz="3200" b="1" dirty="0" smtClean="0">
                <a:solidFill>
                  <a:srgbClr val="FF0000"/>
                </a:solidFill>
              </a:rPr>
              <a:t>之</a:t>
            </a:r>
            <a:r>
              <a:rPr lang="zh-CN" altLang="en-US" sz="3200" b="1" dirty="0" smtClean="0">
                <a:solidFill>
                  <a:srgbClr val="002060"/>
                </a:solidFill>
              </a:rPr>
              <a:t>语法填空</a:t>
            </a:r>
            <a:endParaRPr lang="zh-CN" altLang="en-US" sz="3200" b="1" dirty="0">
              <a:solidFill>
                <a:srgbClr val="002060"/>
              </a:solidFill>
            </a:endParaRPr>
          </a:p>
        </p:txBody>
      </p:sp>
      <p:sp>
        <p:nvSpPr>
          <p:cNvPr id="8" name="圆角矩形 7"/>
          <p:cNvSpPr/>
          <p:nvPr/>
        </p:nvSpPr>
        <p:spPr>
          <a:xfrm>
            <a:off x="467544" y="627534"/>
            <a:ext cx="8496944" cy="439248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611560" y="793030"/>
            <a:ext cx="8208912" cy="4154984"/>
          </a:xfrm>
          <a:prstGeom prst="rect">
            <a:avLst/>
          </a:prstGeom>
        </p:spPr>
        <p:txBody>
          <a:bodyPr wrap="square">
            <a:spAutoFit/>
          </a:bodyPr>
          <a:lstStyle/>
          <a:p>
            <a:pPr algn="just"/>
            <a:r>
              <a:rPr lang="en-US" altLang="zh-CN" sz="2200" dirty="0" smtClean="0">
                <a:latin typeface="Times New Roman" panose="02020603050405020304" pitchFamily="18" charset="0"/>
                <a:cs typeface="Times New Roman" panose="02020603050405020304" pitchFamily="18" charset="0"/>
              </a:rPr>
              <a:t>Compared with SARS, the 2019-nCov is more contagious(</a:t>
            </a:r>
            <a:r>
              <a:rPr lang="zh-CN" altLang="en-US" sz="2200" dirty="0" smtClean="0">
                <a:latin typeface="Times New Roman" panose="02020603050405020304" pitchFamily="18" charset="0"/>
                <a:cs typeface="Times New Roman" panose="02020603050405020304" pitchFamily="18" charset="0"/>
              </a:rPr>
              <a:t>传染性的</a:t>
            </a:r>
            <a:r>
              <a:rPr lang="en-US" altLang="zh-CN" sz="2200" dirty="0" smtClean="0">
                <a:latin typeface="Times New Roman" panose="02020603050405020304" pitchFamily="18" charset="0"/>
                <a:cs typeface="Times New Roman" panose="02020603050405020304" pitchFamily="18" charset="0"/>
              </a:rPr>
              <a:t>). The incubation period(</a:t>
            </a:r>
            <a:r>
              <a:rPr lang="zh-CN" altLang="en-US" sz="2200" dirty="0" smtClean="0">
                <a:latin typeface="Times New Roman" panose="02020603050405020304" pitchFamily="18" charset="0"/>
                <a:cs typeface="Times New Roman" panose="02020603050405020304" pitchFamily="18" charset="0"/>
              </a:rPr>
              <a:t>潜伏期</a:t>
            </a:r>
            <a:r>
              <a:rPr lang="en-US" altLang="zh-CN" sz="2200" dirty="0" smtClean="0">
                <a:latin typeface="Times New Roman" panose="02020603050405020304" pitchFamily="18" charset="0"/>
                <a:cs typeface="Times New Roman" panose="02020603050405020304" pitchFamily="18" charset="0"/>
              </a:rPr>
              <a:t>) is around 14 days, during __1__ the virus is transmissible. So how to </a:t>
            </a:r>
            <a:r>
              <a:rPr lang="en-US" altLang="zh-CN" sz="2200" dirty="0" smtClean="0">
                <a:latin typeface="Times New Roman" panose="02020603050405020304" pitchFamily="18" charset="0"/>
                <a:ea typeface="宋体" panose="02010600030101010101" pitchFamily="2" charset="-122"/>
                <a:cs typeface="Times New Roman" panose="02020603050405020304" pitchFamily="18" charset="0"/>
              </a:rPr>
              <a:t>keep yourself safe __2__ it </a:t>
            </a:r>
            <a:r>
              <a:rPr lang="zh-CN" altLang="en-US" sz="2200" dirty="0" smtClean="0">
                <a:latin typeface="Times New Roman" panose="02020603050405020304" pitchFamily="18" charset="0"/>
                <a:ea typeface="宋体" panose="02010600030101010101" pitchFamily="2" charset="-122"/>
                <a:cs typeface="Times New Roman" panose="02020603050405020304" pitchFamily="18" charset="0"/>
              </a:rPr>
              <a:t>?</a:t>
            </a:r>
            <a:r>
              <a:rPr lang="zh-CN" altLang="en-US" sz="2200" dirty="0" smtClean="0">
                <a:latin typeface="Times New Roman" panose="02020603050405020304" pitchFamily="18" charset="0"/>
                <a:cs typeface="Times New Roman" panose="02020603050405020304" pitchFamily="18" charset="0"/>
              </a:rPr>
              <a:t> </a:t>
            </a:r>
            <a:r>
              <a:rPr lang="en-US" altLang="zh-CN" sz="2200" dirty="0" err="1" smtClean="0">
                <a:latin typeface="Times New Roman" panose="02020603050405020304" pitchFamily="18" charset="0"/>
                <a:cs typeface="Times New Roman" panose="02020603050405020304" pitchFamily="18" charset="0"/>
              </a:rPr>
              <a:t>Zhong</a:t>
            </a:r>
            <a:r>
              <a:rPr lang="en-US" altLang="zh-CN" sz="2200" dirty="0" smtClean="0">
                <a:latin typeface="Times New Roman" panose="02020603050405020304" pitchFamily="18" charset="0"/>
                <a:cs typeface="Times New Roman" panose="02020603050405020304" pitchFamily="18" charset="0"/>
              </a:rPr>
              <a:t> </a:t>
            </a:r>
            <a:r>
              <a:rPr lang="en-US" altLang="zh-CN" sz="2200" dirty="0" err="1" smtClean="0">
                <a:latin typeface="Times New Roman" panose="02020603050405020304" pitchFamily="18" charset="0"/>
                <a:cs typeface="Times New Roman" panose="02020603050405020304" pitchFamily="18" charset="0"/>
              </a:rPr>
              <a:t>Nanshan</a:t>
            </a:r>
            <a:r>
              <a:rPr lang="en-US" altLang="zh-CN" sz="2200" dirty="0" smtClean="0">
                <a:latin typeface="Times New Roman" panose="02020603050405020304" pitchFamily="18" charset="0"/>
                <a:cs typeface="Times New Roman" panose="02020603050405020304" pitchFamily="18" charset="0"/>
              </a:rPr>
              <a:t>, __3__ 83-year-old doctor, __4__ is the head of a high-level expert team organized by the National Health Commission(</a:t>
            </a:r>
            <a:r>
              <a:rPr lang="zh-CN" altLang="en-US" sz="2200" dirty="0" smtClean="0">
                <a:latin typeface="Times New Roman" panose="02020603050405020304" pitchFamily="18" charset="0"/>
                <a:cs typeface="Times New Roman" panose="02020603050405020304" pitchFamily="18" charset="0"/>
              </a:rPr>
              <a:t>国家卫健委</a:t>
            </a:r>
            <a:r>
              <a:rPr lang="en-US" altLang="zh-CN" sz="2200" dirty="0" smtClean="0">
                <a:latin typeface="Times New Roman" panose="02020603050405020304" pitchFamily="18" charset="0"/>
                <a:cs typeface="Times New Roman" panose="02020603050405020304" pitchFamily="18" charset="0"/>
              </a:rPr>
              <a:t>), supplied practical __5__(tip).</a:t>
            </a:r>
            <a:endParaRPr lang="en-US" altLang="zh-CN" sz="2200" dirty="0" smtClean="0">
              <a:latin typeface="Times New Roman" panose="02020603050405020304" pitchFamily="18" charset="0"/>
              <a:cs typeface="Times New Roman" panose="02020603050405020304" pitchFamily="18" charset="0"/>
            </a:endParaRPr>
          </a:p>
          <a:p>
            <a:pPr algn="just"/>
            <a:r>
              <a:rPr lang="en-US" altLang="zh-CN" sz="2200" dirty="0" smtClean="0">
                <a:latin typeface="Times New Roman" panose="02020603050405020304" pitchFamily="18" charset="0"/>
                <a:cs typeface="Times New Roman" panose="02020603050405020304" pitchFamily="18" charset="0"/>
              </a:rPr>
              <a:t>First of all, it is important to wear masks when outside and wash hands frequently and __6__(proper). </a:t>
            </a:r>
            <a:r>
              <a:rPr lang="en-US" altLang="zh-CN" sz="2200" dirty="0" smtClean="0">
                <a:latin typeface="Times New Roman" panose="02020603050405020304" pitchFamily="18" charset="0"/>
                <a:ea typeface="宋体" panose="02010600030101010101" pitchFamily="2" charset="-122"/>
                <a:cs typeface="Times New Roman" panose="02020603050405020304" pitchFamily="18" charset="0"/>
              </a:rPr>
              <a:t>Make sure that </a:t>
            </a:r>
            <a:r>
              <a:rPr lang="zh-CN" altLang="en-US" sz="2200" dirty="0" smtClean="0">
                <a:latin typeface="Times New Roman" panose="02020603050405020304" pitchFamily="18" charset="0"/>
                <a:ea typeface="宋体" panose="02010600030101010101" pitchFamily="2" charset="-122"/>
                <a:cs typeface="Times New Roman" panose="02020603050405020304" pitchFamily="18" charset="0"/>
              </a:rPr>
              <a:t> animal products </a:t>
            </a:r>
            <a:r>
              <a:rPr lang="en-US" altLang="zh-CN" sz="2200" dirty="0" smtClean="0">
                <a:latin typeface="Times New Roman" panose="02020603050405020304" pitchFamily="18" charset="0"/>
                <a:ea typeface="宋体" panose="02010600030101010101" pitchFamily="2" charset="-122"/>
                <a:cs typeface="Times New Roman" panose="02020603050405020304" pitchFamily="18" charset="0"/>
              </a:rPr>
              <a:t>__7__(cook)</a:t>
            </a:r>
            <a:r>
              <a:rPr lang="zh-CN" altLang="en-US" sz="2200" dirty="0" smtClean="0">
                <a:latin typeface="Times New Roman" panose="02020603050405020304" pitchFamily="18" charset="0"/>
                <a:ea typeface="宋体" panose="02010600030101010101" pitchFamily="2" charset="-122"/>
                <a:cs typeface="Times New Roman" panose="02020603050405020304" pitchFamily="18" charset="0"/>
              </a:rPr>
              <a:t> thoroughly before they</a:t>
            </a:r>
            <a:r>
              <a:rPr lang="zh-CN" altLang="en-US" sz="2200" dirty="0" smtClean="0">
                <a:latin typeface="Times New Roman" panose="02020603050405020304" pitchFamily="18" charset="0"/>
                <a:ea typeface="宋体" panose="02010600030101010101" pitchFamily="2" charset="-122"/>
                <a:cs typeface="Times New Roman" panose="02020603050405020304" pitchFamily="18" charset="0"/>
                <a:sym typeface="+mn-ea"/>
              </a:rPr>
              <a:t> </a:t>
            </a:r>
            <a:r>
              <a:rPr lang="en-US" altLang="zh-CN" sz="2200" dirty="0" smtClean="0">
                <a:latin typeface="Times New Roman" panose="02020603050405020304" pitchFamily="18" charset="0"/>
                <a:ea typeface="宋体" panose="02010600030101010101" pitchFamily="2" charset="-122"/>
                <a:cs typeface="Times New Roman" panose="02020603050405020304" pitchFamily="18" charset="0"/>
                <a:sym typeface="+mn-ea"/>
              </a:rPr>
              <a:t>are consumed. Most importantly, </a:t>
            </a:r>
            <a:r>
              <a:rPr lang="en-US" altLang="zh-CN" sz="2200" dirty="0" smtClean="0">
                <a:latin typeface="Times New Roman" panose="02020603050405020304" pitchFamily="18" charset="0"/>
                <a:ea typeface="宋体" panose="02010600030101010101" pitchFamily="2" charset="-122"/>
                <a:cs typeface="Times New Roman" panose="02020603050405020304" pitchFamily="18" charset="0"/>
              </a:rPr>
              <a:t>avoid</a:t>
            </a:r>
            <a:r>
              <a:rPr lang="zh-CN" altLang="en-US" sz="2200" dirty="0" smtClean="0">
                <a:latin typeface="Times New Roman" panose="02020603050405020304" pitchFamily="18" charset="0"/>
                <a:ea typeface="宋体" panose="02010600030101010101" pitchFamily="2" charset="-122"/>
                <a:cs typeface="Times New Roman" panose="02020603050405020304" pitchFamily="18" charset="0"/>
              </a:rPr>
              <a:t> close contact with those </a:t>
            </a:r>
            <a:r>
              <a:rPr lang="en-US" altLang="zh-CN" sz="2200" dirty="0" smtClean="0">
                <a:latin typeface="Times New Roman" panose="02020603050405020304" pitchFamily="18" charset="0"/>
                <a:ea typeface="宋体" panose="02010600030101010101" pitchFamily="2" charset="-122"/>
                <a:cs typeface="Times New Roman" panose="02020603050405020304" pitchFamily="18" charset="0"/>
              </a:rPr>
              <a:t>__8__</a:t>
            </a:r>
            <a:r>
              <a:rPr lang="zh-CN" altLang="en-US" sz="2200" dirty="0" smtClean="0">
                <a:latin typeface="Times New Roman" panose="02020603050405020304" pitchFamily="18" charset="0"/>
                <a:ea typeface="宋体" panose="02010600030101010101" pitchFamily="2" charset="-122"/>
                <a:cs typeface="Times New Roman" panose="02020603050405020304" pitchFamily="18" charset="0"/>
              </a:rPr>
              <a:t> </a:t>
            </a:r>
            <a:r>
              <a:rPr lang="en-US" altLang="zh-CN" sz="2200" dirty="0" smtClean="0">
                <a:latin typeface="Times New Roman" panose="02020603050405020304" pitchFamily="18" charset="0"/>
                <a:ea typeface="宋体" panose="02010600030101010101" pitchFamily="2" charset="-122"/>
                <a:cs typeface="Times New Roman" panose="02020603050405020304" pitchFamily="18" charset="0"/>
              </a:rPr>
              <a:t>have flu symptoms. He also urged people__9__(stay) put during the Spring Festival holiday. But if </a:t>
            </a:r>
            <a:r>
              <a:rPr lang="zh-CN" altLang="en-US" sz="2200" dirty="0" smtClean="0">
                <a:latin typeface="Times New Roman" panose="02020603050405020304" pitchFamily="18" charset="0"/>
                <a:ea typeface="宋体" panose="02010600030101010101" pitchFamily="2" charset="-122"/>
                <a:cs typeface="Times New Roman" panose="02020603050405020304" pitchFamily="18" charset="0"/>
              </a:rPr>
              <a:t>you</a:t>
            </a:r>
            <a:r>
              <a:rPr lang="en-US" altLang="zh-CN" sz="2200" dirty="0" smtClean="0">
                <a:latin typeface="Times New Roman" panose="02020603050405020304" pitchFamily="18" charset="0"/>
                <a:ea typeface="宋体" panose="02010600030101010101" pitchFamily="2" charset="-122"/>
                <a:cs typeface="Times New Roman" panose="02020603050405020304" pitchFamily="18" charset="0"/>
              </a:rPr>
              <a:t>'</a:t>
            </a:r>
            <a:r>
              <a:rPr lang="zh-CN" altLang="en-US" sz="2200" dirty="0" smtClean="0">
                <a:latin typeface="Times New Roman" panose="02020603050405020304" pitchFamily="18" charset="0"/>
                <a:ea typeface="宋体" panose="02010600030101010101" pitchFamily="2" charset="-122"/>
                <a:cs typeface="Times New Roman" panose="02020603050405020304" pitchFamily="18" charset="0"/>
              </a:rPr>
              <a:t>re </a:t>
            </a:r>
            <a:r>
              <a:rPr lang="en-US" altLang="zh-CN" sz="2200" dirty="0" smtClean="0">
                <a:latin typeface="Times New Roman" panose="02020603050405020304" pitchFamily="18" charset="0"/>
                <a:ea typeface="宋体" panose="02010600030101010101" pitchFamily="2" charset="-122"/>
                <a:cs typeface="Times New Roman" panose="02020603050405020304" pitchFamily="18" charset="0"/>
              </a:rPr>
              <a:t>___10___(</a:t>
            </a:r>
            <a:r>
              <a:rPr lang="zh-CN" altLang="en-US" sz="2200" dirty="0" smtClean="0">
                <a:latin typeface="Times New Roman" panose="02020603050405020304" pitchFamily="18" charset="0"/>
                <a:ea typeface="宋体" panose="02010600030101010101" pitchFamily="2" charset="-122"/>
                <a:cs typeface="Times New Roman" panose="02020603050405020304" pitchFamily="18" charset="0"/>
              </a:rPr>
              <a:t>feel</a:t>
            </a:r>
            <a:r>
              <a:rPr lang="en-US" altLang="zh-CN" sz="2200" dirty="0" smtClean="0">
                <a:latin typeface="Times New Roman" panose="02020603050405020304" pitchFamily="18" charset="0"/>
                <a:ea typeface="宋体" panose="02010600030101010101" pitchFamily="2" charset="-122"/>
                <a:cs typeface="Times New Roman" panose="02020603050405020304" pitchFamily="18" charset="0"/>
              </a:rPr>
              <a:t>)</a:t>
            </a:r>
            <a:r>
              <a:rPr lang="zh-CN" altLang="en-US" sz="2200" dirty="0" smtClean="0">
                <a:latin typeface="Times New Roman" panose="02020603050405020304" pitchFamily="18" charset="0"/>
                <a:ea typeface="宋体" panose="02010600030101010101" pitchFamily="2" charset="-122"/>
                <a:cs typeface="Times New Roman" panose="02020603050405020304" pitchFamily="18" charset="0"/>
              </a:rPr>
              <a:t> unwell</a:t>
            </a:r>
            <a:r>
              <a:rPr lang="en-US" altLang="zh-CN" sz="2200" dirty="0" smtClean="0">
                <a:latin typeface="Times New Roman" panose="02020603050405020304" pitchFamily="18" charset="0"/>
                <a:ea typeface="宋体" panose="02010600030101010101" pitchFamily="2" charset="-122"/>
                <a:cs typeface="Times New Roman" panose="02020603050405020304" pitchFamily="18" charset="0"/>
              </a:rPr>
              <a:t>,</a:t>
            </a:r>
            <a:r>
              <a:rPr lang="zh-CN" altLang="en-US" sz="2200" dirty="0" smtClean="0">
                <a:latin typeface="Times New Roman" panose="02020603050405020304" pitchFamily="18" charset="0"/>
                <a:ea typeface="宋体" panose="02010600030101010101" pitchFamily="2" charset="-122"/>
                <a:cs typeface="Times New Roman" panose="02020603050405020304" pitchFamily="18" charset="0"/>
              </a:rPr>
              <a:t> </a:t>
            </a:r>
            <a:r>
              <a:rPr lang="en-US" altLang="zh-CN" sz="2200" dirty="0" smtClean="0">
                <a:latin typeface="Times New Roman" panose="02020603050405020304" pitchFamily="18" charset="0"/>
                <a:cs typeface="Times New Roman" panose="02020603050405020304" pitchFamily="18" charset="0"/>
              </a:rPr>
              <a:t>seek prompt medical care as early as possible. </a:t>
            </a:r>
            <a:endParaRPr lang="en-US" altLang="zh-CN" sz="2200" dirty="0" smtClean="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descr="42F58PIC8hn_1024"/>
          <p:cNvPicPr>
            <a:picLocks noChangeAspect="1" noChangeArrowheads="1"/>
          </p:cNvPicPr>
          <p:nvPr/>
        </p:nvPicPr>
        <p:blipFill>
          <a:blip r:embed="rId1" cstate="print"/>
          <a:srcRect/>
          <a:stretch>
            <a:fillRect/>
          </a:stretch>
        </p:blipFill>
        <p:spPr bwMode="auto">
          <a:xfrm>
            <a:off x="0" y="0"/>
            <a:ext cx="971600" cy="771550"/>
          </a:xfrm>
          <a:prstGeom prst="rect">
            <a:avLst/>
          </a:prstGeom>
          <a:noFill/>
          <a:ln w="9525">
            <a:noFill/>
            <a:miter lim="800000"/>
            <a:headEnd/>
            <a:tailEnd/>
          </a:ln>
        </p:spPr>
      </p:pic>
      <p:sp>
        <p:nvSpPr>
          <p:cNvPr id="12" name="TextBox 11"/>
          <p:cNvSpPr txBox="1"/>
          <p:nvPr/>
        </p:nvSpPr>
        <p:spPr>
          <a:xfrm>
            <a:off x="971600" y="0"/>
            <a:ext cx="4608512" cy="584775"/>
          </a:xfrm>
          <a:prstGeom prst="rect">
            <a:avLst/>
          </a:prstGeom>
          <a:noFill/>
        </p:spPr>
        <p:txBody>
          <a:bodyPr wrap="square" rtlCol="0">
            <a:spAutoFit/>
          </a:bodyPr>
          <a:lstStyle/>
          <a:p>
            <a:pPr>
              <a:buFont typeface="Wingdings" panose="05000000000000000000" pitchFamily="2" charset="2"/>
              <a:buChar char="u"/>
            </a:pPr>
            <a:r>
              <a:rPr lang="zh-CN" altLang="en-US" sz="3200" b="1" dirty="0" smtClean="0">
                <a:solidFill>
                  <a:srgbClr val="002060"/>
                </a:solidFill>
              </a:rPr>
              <a:t>牛刀小试</a:t>
            </a:r>
            <a:r>
              <a:rPr lang="zh-CN" altLang="en-US" sz="3200" b="1" dirty="0" smtClean="0">
                <a:solidFill>
                  <a:srgbClr val="FF0000"/>
                </a:solidFill>
              </a:rPr>
              <a:t>之</a:t>
            </a:r>
            <a:r>
              <a:rPr lang="zh-CN" altLang="en-US" sz="3200" b="1" dirty="0" smtClean="0">
                <a:solidFill>
                  <a:srgbClr val="002060"/>
                </a:solidFill>
              </a:rPr>
              <a:t>语法填空</a:t>
            </a:r>
            <a:endParaRPr lang="zh-CN" altLang="en-US" sz="3200" b="1" dirty="0">
              <a:solidFill>
                <a:srgbClr val="002060"/>
              </a:solidFill>
            </a:endParaRPr>
          </a:p>
        </p:txBody>
      </p:sp>
      <p:sp>
        <p:nvSpPr>
          <p:cNvPr id="8" name="圆角矩形 7"/>
          <p:cNvSpPr/>
          <p:nvPr/>
        </p:nvSpPr>
        <p:spPr>
          <a:xfrm>
            <a:off x="467544" y="627534"/>
            <a:ext cx="8496944" cy="439248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611560" y="793030"/>
            <a:ext cx="8208912" cy="4154984"/>
          </a:xfrm>
          <a:prstGeom prst="rect">
            <a:avLst/>
          </a:prstGeom>
        </p:spPr>
        <p:txBody>
          <a:bodyPr wrap="square">
            <a:spAutoFit/>
          </a:bodyPr>
          <a:lstStyle/>
          <a:p>
            <a:pPr algn="just"/>
            <a:r>
              <a:rPr lang="en-US" altLang="zh-CN" sz="2200" dirty="0" smtClean="0">
                <a:latin typeface="Times New Roman" panose="02020603050405020304" pitchFamily="18" charset="0"/>
                <a:cs typeface="Times New Roman" panose="02020603050405020304" pitchFamily="18" charset="0"/>
              </a:rPr>
              <a:t>Compared with SARS, the 2019-nCov is more contagious(</a:t>
            </a:r>
            <a:r>
              <a:rPr lang="zh-CN" altLang="en-US" sz="2200" dirty="0" smtClean="0">
                <a:latin typeface="Times New Roman" panose="02020603050405020304" pitchFamily="18" charset="0"/>
                <a:cs typeface="Times New Roman" panose="02020603050405020304" pitchFamily="18" charset="0"/>
              </a:rPr>
              <a:t>传染性的</a:t>
            </a:r>
            <a:r>
              <a:rPr lang="en-US" altLang="zh-CN" sz="2200" dirty="0" smtClean="0">
                <a:latin typeface="Times New Roman" panose="02020603050405020304" pitchFamily="18" charset="0"/>
                <a:cs typeface="Times New Roman" panose="02020603050405020304" pitchFamily="18" charset="0"/>
              </a:rPr>
              <a:t>). The incubation period(</a:t>
            </a:r>
            <a:r>
              <a:rPr lang="zh-CN" altLang="en-US" sz="2200" dirty="0" smtClean="0">
                <a:latin typeface="Times New Roman" panose="02020603050405020304" pitchFamily="18" charset="0"/>
                <a:cs typeface="Times New Roman" panose="02020603050405020304" pitchFamily="18" charset="0"/>
              </a:rPr>
              <a:t>潜伏期</a:t>
            </a:r>
            <a:r>
              <a:rPr lang="en-US" altLang="zh-CN" sz="2200" dirty="0" smtClean="0">
                <a:latin typeface="Times New Roman" panose="02020603050405020304" pitchFamily="18" charset="0"/>
                <a:cs typeface="Times New Roman" panose="02020603050405020304" pitchFamily="18" charset="0"/>
              </a:rPr>
              <a:t>) is around 14 days, during __1__ the virus is transmissible. So how to </a:t>
            </a:r>
            <a:r>
              <a:rPr lang="en-US" altLang="zh-CN" sz="2200" dirty="0" smtClean="0">
                <a:latin typeface="Times New Roman" panose="02020603050405020304" pitchFamily="18" charset="0"/>
                <a:ea typeface="宋体" panose="02010600030101010101" pitchFamily="2" charset="-122"/>
                <a:cs typeface="Times New Roman" panose="02020603050405020304" pitchFamily="18" charset="0"/>
              </a:rPr>
              <a:t>keep yourself safe __2__ it </a:t>
            </a:r>
            <a:r>
              <a:rPr lang="zh-CN" altLang="en-US" sz="2200" dirty="0" smtClean="0">
                <a:latin typeface="Times New Roman" panose="02020603050405020304" pitchFamily="18" charset="0"/>
                <a:ea typeface="宋体" panose="02010600030101010101" pitchFamily="2" charset="-122"/>
                <a:cs typeface="Times New Roman" panose="02020603050405020304" pitchFamily="18" charset="0"/>
              </a:rPr>
              <a:t>?</a:t>
            </a:r>
            <a:r>
              <a:rPr lang="zh-CN" altLang="en-US" sz="2200" dirty="0" smtClean="0">
                <a:latin typeface="Times New Roman" panose="02020603050405020304" pitchFamily="18" charset="0"/>
                <a:cs typeface="Times New Roman" panose="02020603050405020304" pitchFamily="18" charset="0"/>
              </a:rPr>
              <a:t> </a:t>
            </a:r>
            <a:r>
              <a:rPr lang="en-US" altLang="zh-CN" sz="2200" dirty="0" err="1" smtClean="0">
                <a:latin typeface="Times New Roman" panose="02020603050405020304" pitchFamily="18" charset="0"/>
                <a:cs typeface="Times New Roman" panose="02020603050405020304" pitchFamily="18" charset="0"/>
              </a:rPr>
              <a:t>Zhong</a:t>
            </a:r>
            <a:r>
              <a:rPr lang="en-US" altLang="zh-CN" sz="2200" dirty="0" smtClean="0">
                <a:latin typeface="Times New Roman" panose="02020603050405020304" pitchFamily="18" charset="0"/>
                <a:cs typeface="Times New Roman" panose="02020603050405020304" pitchFamily="18" charset="0"/>
              </a:rPr>
              <a:t> </a:t>
            </a:r>
            <a:r>
              <a:rPr lang="en-US" altLang="zh-CN" sz="2200" dirty="0" err="1" smtClean="0">
                <a:latin typeface="Times New Roman" panose="02020603050405020304" pitchFamily="18" charset="0"/>
                <a:cs typeface="Times New Roman" panose="02020603050405020304" pitchFamily="18" charset="0"/>
              </a:rPr>
              <a:t>Nanshan</a:t>
            </a:r>
            <a:r>
              <a:rPr lang="en-US" altLang="zh-CN" sz="2200" dirty="0" smtClean="0">
                <a:latin typeface="Times New Roman" panose="02020603050405020304" pitchFamily="18" charset="0"/>
                <a:cs typeface="Times New Roman" panose="02020603050405020304" pitchFamily="18" charset="0"/>
              </a:rPr>
              <a:t>, __3__ 83-year-old doctor, __4__ is the head of a high-level expert team organized by the National Health Commission(</a:t>
            </a:r>
            <a:r>
              <a:rPr lang="zh-CN" altLang="en-US" sz="2200" dirty="0" smtClean="0">
                <a:latin typeface="Times New Roman" panose="02020603050405020304" pitchFamily="18" charset="0"/>
                <a:cs typeface="Times New Roman" panose="02020603050405020304" pitchFamily="18" charset="0"/>
              </a:rPr>
              <a:t>国家卫健委</a:t>
            </a:r>
            <a:r>
              <a:rPr lang="en-US" altLang="zh-CN" sz="2200" dirty="0" smtClean="0">
                <a:latin typeface="Times New Roman" panose="02020603050405020304" pitchFamily="18" charset="0"/>
                <a:cs typeface="Times New Roman" panose="02020603050405020304" pitchFamily="18" charset="0"/>
              </a:rPr>
              <a:t>), supplied practical __5__(tip).</a:t>
            </a:r>
            <a:endParaRPr lang="en-US" altLang="zh-CN" sz="2200" dirty="0" smtClean="0">
              <a:latin typeface="Times New Roman" panose="02020603050405020304" pitchFamily="18" charset="0"/>
              <a:cs typeface="Times New Roman" panose="02020603050405020304" pitchFamily="18" charset="0"/>
            </a:endParaRPr>
          </a:p>
          <a:p>
            <a:pPr algn="just"/>
            <a:r>
              <a:rPr lang="en-US" altLang="zh-CN" sz="2200" dirty="0" smtClean="0">
                <a:latin typeface="Times New Roman" panose="02020603050405020304" pitchFamily="18" charset="0"/>
                <a:cs typeface="Times New Roman" panose="02020603050405020304" pitchFamily="18" charset="0"/>
              </a:rPr>
              <a:t>First of all, it is important to wear masks when outside and wash hands frequently and __6__(proper). </a:t>
            </a:r>
            <a:r>
              <a:rPr lang="en-US" altLang="zh-CN" sz="2200" dirty="0" smtClean="0">
                <a:latin typeface="Times New Roman" panose="02020603050405020304" pitchFamily="18" charset="0"/>
                <a:ea typeface="宋体" panose="02010600030101010101" pitchFamily="2" charset="-122"/>
                <a:cs typeface="Times New Roman" panose="02020603050405020304" pitchFamily="18" charset="0"/>
              </a:rPr>
              <a:t>Make sure that </a:t>
            </a:r>
            <a:r>
              <a:rPr lang="zh-CN" altLang="en-US" sz="2200" dirty="0" smtClean="0">
                <a:latin typeface="Times New Roman" panose="02020603050405020304" pitchFamily="18" charset="0"/>
                <a:ea typeface="宋体" panose="02010600030101010101" pitchFamily="2" charset="-122"/>
                <a:cs typeface="Times New Roman" panose="02020603050405020304" pitchFamily="18" charset="0"/>
              </a:rPr>
              <a:t> animal products </a:t>
            </a:r>
            <a:r>
              <a:rPr lang="en-US" altLang="zh-CN" sz="2200" dirty="0" smtClean="0">
                <a:latin typeface="Times New Roman" panose="02020603050405020304" pitchFamily="18" charset="0"/>
                <a:ea typeface="宋体" panose="02010600030101010101" pitchFamily="2" charset="-122"/>
                <a:cs typeface="Times New Roman" panose="02020603050405020304" pitchFamily="18" charset="0"/>
              </a:rPr>
              <a:t>__7__(cook)</a:t>
            </a:r>
            <a:r>
              <a:rPr lang="zh-CN" altLang="en-US" sz="2200" dirty="0" smtClean="0">
                <a:latin typeface="Times New Roman" panose="02020603050405020304" pitchFamily="18" charset="0"/>
                <a:ea typeface="宋体" panose="02010600030101010101" pitchFamily="2" charset="-122"/>
                <a:cs typeface="Times New Roman" panose="02020603050405020304" pitchFamily="18" charset="0"/>
              </a:rPr>
              <a:t> thoroughly before they</a:t>
            </a:r>
            <a:r>
              <a:rPr lang="zh-CN" altLang="en-US" sz="2200" dirty="0" smtClean="0">
                <a:latin typeface="Times New Roman" panose="02020603050405020304" pitchFamily="18" charset="0"/>
                <a:ea typeface="宋体" panose="02010600030101010101" pitchFamily="2" charset="-122"/>
                <a:cs typeface="Times New Roman" panose="02020603050405020304" pitchFamily="18" charset="0"/>
                <a:sym typeface="+mn-ea"/>
              </a:rPr>
              <a:t> </a:t>
            </a:r>
            <a:r>
              <a:rPr lang="en-US" altLang="zh-CN" sz="2200" dirty="0" smtClean="0">
                <a:latin typeface="Times New Roman" panose="02020603050405020304" pitchFamily="18" charset="0"/>
                <a:ea typeface="宋体" panose="02010600030101010101" pitchFamily="2" charset="-122"/>
                <a:cs typeface="Times New Roman" panose="02020603050405020304" pitchFamily="18" charset="0"/>
                <a:sym typeface="+mn-ea"/>
              </a:rPr>
              <a:t>are consumed. Most importantly, </a:t>
            </a:r>
            <a:r>
              <a:rPr lang="en-US" altLang="zh-CN" sz="2200" dirty="0" smtClean="0">
                <a:latin typeface="Times New Roman" panose="02020603050405020304" pitchFamily="18" charset="0"/>
                <a:ea typeface="宋体" panose="02010600030101010101" pitchFamily="2" charset="-122"/>
                <a:cs typeface="Times New Roman" panose="02020603050405020304" pitchFamily="18" charset="0"/>
              </a:rPr>
              <a:t>avoid</a:t>
            </a:r>
            <a:r>
              <a:rPr lang="zh-CN" altLang="en-US" sz="2200" dirty="0" smtClean="0">
                <a:latin typeface="Times New Roman" panose="02020603050405020304" pitchFamily="18" charset="0"/>
                <a:ea typeface="宋体" panose="02010600030101010101" pitchFamily="2" charset="-122"/>
                <a:cs typeface="Times New Roman" panose="02020603050405020304" pitchFamily="18" charset="0"/>
              </a:rPr>
              <a:t> close contact with those </a:t>
            </a:r>
            <a:r>
              <a:rPr lang="en-US" altLang="zh-CN" sz="2200" dirty="0" smtClean="0">
                <a:latin typeface="Times New Roman" panose="02020603050405020304" pitchFamily="18" charset="0"/>
                <a:ea typeface="宋体" panose="02010600030101010101" pitchFamily="2" charset="-122"/>
                <a:cs typeface="Times New Roman" panose="02020603050405020304" pitchFamily="18" charset="0"/>
              </a:rPr>
              <a:t>__8__</a:t>
            </a:r>
            <a:r>
              <a:rPr lang="zh-CN" altLang="en-US" sz="2200" dirty="0" smtClean="0">
                <a:latin typeface="Times New Roman" panose="02020603050405020304" pitchFamily="18" charset="0"/>
                <a:ea typeface="宋体" panose="02010600030101010101" pitchFamily="2" charset="-122"/>
                <a:cs typeface="Times New Roman" panose="02020603050405020304" pitchFamily="18" charset="0"/>
              </a:rPr>
              <a:t> </a:t>
            </a:r>
            <a:r>
              <a:rPr lang="en-US" altLang="zh-CN" sz="2200" dirty="0" smtClean="0">
                <a:latin typeface="Times New Roman" panose="02020603050405020304" pitchFamily="18" charset="0"/>
                <a:ea typeface="宋体" panose="02010600030101010101" pitchFamily="2" charset="-122"/>
                <a:cs typeface="Times New Roman" panose="02020603050405020304" pitchFamily="18" charset="0"/>
              </a:rPr>
              <a:t>have flu symptoms. He also urged people__9__(stay) put during the Spring Festival holiday. But if </a:t>
            </a:r>
            <a:r>
              <a:rPr lang="zh-CN" altLang="en-US" sz="2200" dirty="0" smtClean="0">
                <a:latin typeface="Times New Roman" panose="02020603050405020304" pitchFamily="18" charset="0"/>
                <a:ea typeface="宋体" panose="02010600030101010101" pitchFamily="2" charset="-122"/>
                <a:cs typeface="Times New Roman" panose="02020603050405020304" pitchFamily="18" charset="0"/>
              </a:rPr>
              <a:t>you</a:t>
            </a:r>
            <a:r>
              <a:rPr lang="en-US" altLang="zh-CN" sz="2200" dirty="0" smtClean="0">
                <a:latin typeface="Times New Roman" panose="02020603050405020304" pitchFamily="18" charset="0"/>
                <a:ea typeface="宋体" panose="02010600030101010101" pitchFamily="2" charset="-122"/>
                <a:cs typeface="Times New Roman" panose="02020603050405020304" pitchFamily="18" charset="0"/>
              </a:rPr>
              <a:t>'</a:t>
            </a:r>
            <a:r>
              <a:rPr lang="zh-CN" altLang="en-US" sz="2200" dirty="0" smtClean="0">
                <a:latin typeface="Times New Roman" panose="02020603050405020304" pitchFamily="18" charset="0"/>
                <a:ea typeface="宋体" panose="02010600030101010101" pitchFamily="2" charset="-122"/>
                <a:cs typeface="Times New Roman" panose="02020603050405020304" pitchFamily="18" charset="0"/>
              </a:rPr>
              <a:t>re </a:t>
            </a:r>
            <a:r>
              <a:rPr lang="en-US" altLang="zh-CN" sz="2200" dirty="0" smtClean="0">
                <a:latin typeface="Times New Roman" panose="02020603050405020304" pitchFamily="18" charset="0"/>
                <a:ea typeface="宋体" panose="02010600030101010101" pitchFamily="2" charset="-122"/>
                <a:cs typeface="Times New Roman" panose="02020603050405020304" pitchFamily="18" charset="0"/>
              </a:rPr>
              <a:t>___10___(</a:t>
            </a:r>
            <a:r>
              <a:rPr lang="zh-CN" altLang="en-US" sz="2200" dirty="0" smtClean="0">
                <a:latin typeface="Times New Roman" panose="02020603050405020304" pitchFamily="18" charset="0"/>
                <a:ea typeface="宋体" panose="02010600030101010101" pitchFamily="2" charset="-122"/>
                <a:cs typeface="Times New Roman" panose="02020603050405020304" pitchFamily="18" charset="0"/>
              </a:rPr>
              <a:t>feel</a:t>
            </a:r>
            <a:r>
              <a:rPr lang="en-US" altLang="zh-CN" sz="2200" dirty="0" smtClean="0">
                <a:latin typeface="Times New Roman" panose="02020603050405020304" pitchFamily="18" charset="0"/>
                <a:ea typeface="宋体" panose="02010600030101010101" pitchFamily="2" charset="-122"/>
                <a:cs typeface="Times New Roman" panose="02020603050405020304" pitchFamily="18" charset="0"/>
              </a:rPr>
              <a:t>)</a:t>
            </a:r>
            <a:r>
              <a:rPr lang="zh-CN" altLang="en-US" sz="2200" dirty="0" smtClean="0">
                <a:latin typeface="Times New Roman" panose="02020603050405020304" pitchFamily="18" charset="0"/>
                <a:ea typeface="宋体" panose="02010600030101010101" pitchFamily="2" charset="-122"/>
                <a:cs typeface="Times New Roman" panose="02020603050405020304" pitchFamily="18" charset="0"/>
              </a:rPr>
              <a:t> unwell</a:t>
            </a:r>
            <a:r>
              <a:rPr lang="en-US" altLang="zh-CN" sz="2200" dirty="0" smtClean="0">
                <a:latin typeface="Times New Roman" panose="02020603050405020304" pitchFamily="18" charset="0"/>
                <a:ea typeface="宋体" panose="02010600030101010101" pitchFamily="2" charset="-122"/>
                <a:cs typeface="Times New Roman" panose="02020603050405020304" pitchFamily="18" charset="0"/>
              </a:rPr>
              <a:t>,</a:t>
            </a:r>
            <a:r>
              <a:rPr lang="zh-CN" altLang="en-US" sz="2200" dirty="0" smtClean="0">
                <a:latin typeface="Times New Roman" panose="02020603050405020304" pitchFamily="18" charset="0"/>
                <a:ea typeface="宋体" panose="02010600030101010101" pitchFamily="2" charset="-122"/>
                <a:cs typeface="Times New Roman" panose="02020603050405020304" pitchFamily="18" charset="0"/>
              </a:rPr>
              <a:t> </a:t>
            </a:r>
            <a:r>
              <a:rPr lang="en-US" altLang="zh-CN" sz="2200" dirty="0" smtClean="0">
                <a:latin typeface="Times New Roman" panose="02020603050405020304" pitchFamily="18" charset="0"/>
                <a:cs typeface="Times New Roman" panose="02020603050405020304" pitchFamily="18" charset="0"/>
              </a:rPr>
              <a:t>seek prompt medical care as early as possible. </a:t>
            </a:r>
            <a:endParaRPr lang="en-US" altLang="zh-CN" sz="2200" dirty="0" smtClean="0">
              <a:latin typeface="Times New Roman" panose="02020603050405020304" pitchFamily="18" charset="0"/>
              <a:cs typeface="Times New Roman" panose="02020603050405020304" pitchFamily="18" charset="0"/>
            </a:endParaRPr>
          </a:p>
        </p:txBody>
      </p:sp>
      <p:sp>
        <p:nvSpPr>
          <p:cNvPr id="6" name="TextBox 5"/>
          <p:cNvSpPr txBox="1"/>
          <p:nvPr/>
        </p:nvSpPr>
        <p:spPr>
          <a:xfrm>
            <a:off x="7452320" y="987574"/>
            <a:ext cx="1008112" cy="461665"/>
          </a:xfrm>
          <a:prstGeom prst="rect">
            <a:avLst/>
          </a:prstGeom>
          <a:noFill/>
        </p:spPr>
        <p:txBody>
          <a:bodyPr wrap="square" rtlCol="0">
            <a:spAutoFit/>
          </a:bodyPr>
          <a:lstStyle/>
          <a:p>
            <a:r>
              <a:rPr lang="en-US" altLang="zh-CN" sz="2400" b="1" dirty="0" smtClean="0">
                <a:solidFill>
                  <a:srgbClr val="0000FF"/>
                </a:solidFill>
                <a:latin typeface="Times New Roman" panose="02020603050405020304" pitchFamily="18" charset="0"/>
                <a:cs typeface="Times New Roman" panose="02020603050405020304" pitchFamily="18" charset="0"/>
              </a:rPr>
              <a:t>which</a:t>
            </a:r>
            <a:endParaRPr lang="zh-CN" altLang="en-US" sz="2400" b="1" dirty="0">
              <a:solidFill>
                <a:srgbClr val="0000FF"/>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979712" y="1635646"/>
            <a:ext cx="936104" cy="461665"/>
          </a:xfrm>
          <a:prstGeom prst="rect">
            <a:avLst/>
          </a:prstGeom>
          <a:noFill/>
        </p:spPr>
        <p:txBody>
          <a:bodyPr wrap="square" rtlCol="0">
            <a:spAutoFit/>
          </a:bodyPr>
          <a:lstStyle/>
          <a:p>
            <a:r>
              <a:rPr lang="en-US" altLang="zh-CN" sz="2400" b="1" dirty="0" smtClean="0">
                <a:solidFill>
                  <a:srgbClr val="FF0000"/>
                </a:solidFill>
                <a:latin typeface="Times New Roman" panose="02020603050405020304" pitchFamily="18" charset="0"/>
                <a:cs typeface="Times New Roman" panose="02020603050405020304" pitchFamily="18" charset="0"/>
              </a:rPr>
              <a:t>an </a:t>
            </a:r>
            <a:endParaRPr lang="zh-CN" altLang="en-US" sz="2400" b="1" dirty="0">
              <a:solidFill>
                <a:srgbClr val="FF0000"/>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4932040" y="1707654"/>
            <a:ext cx="936104" cy="461665"/>
          </a:xfrm>
          <a:prstGeom prst="rect">
            <a:avLst/>
          </a:prstGeom>
          <a:noFill/>
        </p:spPr>
        <p:txBody>
          <a:bodyPr wrap="square" rtlCol="0">
            <a:spAutoFit/>
          </a:bodyPr>
          <a:lstStyle/>
          <a:p>
            <a:r>
              <a:rPr lang="en-US" altLang="zh-CN" sz="2400" b="1" dirty="0" smtClean="0">
                <a:solidFill>
                  <a:srgbClr val="0000FF"/>
                </a:solidFill>
                <a:latin typeface="Times New Roman" panose="02020603050405020304" pitchFamily="18" charset="0"/>
                <a:cs typeface="Times New Roman" panose="02020603050405020304" pitchFamily="18" charset="0"/>
              </a:rPr>
              <a:t>who</a:t>
            </a:r>
            <a:endParaRPr lang="zh-CN" altLang="en-US" sz="2400" b="1" dirty="0">
              <a:solidFill>
                <a:srgbClr val="0000FF"/>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6660232" y="1347614"/>
            <a:ext cx="936104" cy="461665"/>
          </a:xfrm>
          <a:prstGeom prst="rect">
            <a:avLst/>
          </a:prstGeom>
          <a:noFill/>
        </p:spPr>
        <p:txBody>
          <a:bodyPr wrap="square" rtlCol="0">
            <a:spAutoFit/>
          </a:bodyPr>
          <a:lstStyle/>
          <a:p>
            <a:r>
              <a:rPr lang="en-US" altLang="zh-CN" sz="2400" b="1" dirty="0" smtClean="0">
                <a:solidFill>
                  <a:srgbClr val="FF0000"/>
                </a:solidFill>
                <a:latin typeface="Times New Roman" panose="02020603050405020304" pitchFamily="18" charset="0"/>
                <a:cs typeface="Times New Roman" panose="02020603050405020304" pitchFamily="18" charset="0"/>
              </a:rPr>
              <a:t>from</a:t>
            </a:r>
            <a:endParaRPr lang="zh-CN" altLang="en-US" sz="2400" b="1" dirty="0">
              <a:solidFill>
                <a:srgbClr val="FF0000"/>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3275856" y="2355726"/>
            <a:ext cx="720080" cy="461665"/>
          </a:xfrm>
          <a:prstGeom prst="rect">
            <a:avLst/>
          </a:prstGeom>
          <a:noFill/>
        </p:spPr>
        <p:txBody>
          <a:bodyPr wrap="square" rtlCol="0">
            <a:spAutoFit/>
          </a:bodyPr>
          <a:lstStyle/>
          <a:p>
            <a:r>
              <a:rPr lang="en-US" altLang="zh-CN" sz="2400" b="1" dirty="0" smtClean="0">
                <a:solidFill>
                  <a:srgbClr val="FF0000"/>
                </a:solidFill>
                <a:latin typeface="Times New Roman" panose="02020603050405020304" pitchFamily="18" charset="0"/>
                <a:cs typeface="Times New Roman" panose="02020603050405020304" pitchFamily="18" charset="0"/>
              </a:rPr>
              <a:t>tips</a:t>
            </a:r>
            <a:endParaRPr lang="zh-CN" altLang="en-US" sz="2400" b="1" dirty="0">
              <a:solidFill>
                <a:srgbClr val="FF0000"/>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2339752" y="3003798"/>
            <a:ext cx="1224136" cy="430887"/>
          </a:xfrm>
          <a:prstGeom prst="rect">
            <a:avLst/>
          </a:prstGeom>
          <a:noFill/>
        </p:spPr>
        <p:txBody>
          <a:bodyPr wrap="square" rtlCol="0">
            <a:spAutoFit/>
          </a:bodyPr>
          <a:lstStyle/>
          <a:p>
            <a:r>
              <a:rPr lang="en-US" altLang="zh-CN" sz="2200" b="1" dirty="0" smtClean="0">
                <a:solidFill>
                  <a:srgbClr val="FF0000"/>
                </a:solidFill>
                <a:latin typeface="Times New Roman" panose="02020603050405020304" pitchFamily="18" charset="0"/>
                <a:cs typeface="Times New Roman" panose="02020603050405020304" pitchFamily="18" charset="0"/>
              </a:rPr>
              <a:t>properly</a:t>
            </a:r>
            <a:endParaRPr lang="zh-CN" altLang="en-US" sz="2200" b="1" dirty="0">
              <a:solidFill>
                <a:srgbClr val="FF0000"/>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179512" y="3435846"/>
            <a:ext cx="1512168" cy="430887"/>
          </a:xfrm>
          <a:prstGeom prst="rect">
            <a:avLst/>
          </a:prstGeom>
          <a:noFill/>
        </p:spPr>
        <p:txBody>
          <a:bodyPr wrap="square" rtlCol="0">
            <a:spAutoFit/>
          </a:bodyPr>
          <a:lstStyle/>
          <a:p>
            <a:r>
              <a:rPr lang="en-US" altLang="zh-CN" sz="2200" b="1" dirty="0" smtClean="0">
                <a:solidFill>
                  <a:srgbClr val="FF0000"/>
                </a:solidFill>
                <a:latin typeface="Times New Roman" panose="02020603050405020304" pitchFamily="18" charset="0"/>
                <a:cs typeface="Times New Roman" panose="02020603050405020304" pitchFamily="18" charset="0"/>
              </a:rPr>
              <a:t>are cooked</a:t>
            </a:r>
            <a:endParaRPr lang="zh-CN" altLang="en-US" sz="2200" b="1" dirty="0">
              <a:solidFill>
                <a:srgbClr val="FF0000"/>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4139952" y="3651870"/>
            <a:ext cx="792088" cy="461665"/>
          </a:xfrm>
          <a:prstGeom prst="rect">
            <a:avLst/>
          </a:prstGeom>
          <a:noFill/>
        </p:spPr>
        <p:txBody>
          <a:bodyPr wrap="square" rtlCol="0">
            <a:spAutoFit/>
          </a:bodyPr>
          <a:lstStyle/>
          <a:p>
            <a:r>
              <a:rPr lang="en-US" altLang="zh-CN" sz="2400" b="1" dirty="0" smtClean="0">
                <a:solidFill>
                  <a:srgbClr val="0000FF"/>
                </a:solidFill>
                <a:latin typeface="Times New Roman" panose="02020603050405020304" pitchFamily="18" charset="0"/>
                <a:cs typeface="Times New Roman" panose="02020603050405020304" pitchFamily="18" charset="0"/>
              </a:rPr>
              <a:t>who</a:t>
            </a:r>
            <a:endParaRPr lang="zh-CN" altLang="en-US" sz="2400" b="1" dirty="0">
              <a:solidFill>
                <a:srgbClr val="0000FF"/>
              </a:solidFill>
              <a:latin typeface="Times New Roman" panose="02020603050405020304" pitchFamily="18" charset="0"/>
              <a:cs typeface="Times New Roman" panose="02020603050405020304" pitchFamily="18" charset="0"/>
            </a:endParaRPr>
          </a:p>
        </p:txBody>
      </p:sp>
      <p:sp>
        <p:nvSpPr>
          <p:cNvPr id="18" name="TextBox 17"/>
          <p:cNvSpPr txBox="1"/>
          <p:nvPr/>
        </p:nvSpPr>
        <p:spPr>
          <a:xfrm>
            <a:off x="1331640" y="4011910"/>
            <a:ext cx="1008112" cy="430887"/>
          </a:xfrm>
          <a:prstGeom prst="rect">
            <a:avLst/>
          </a:prstGeom>
          <a:noFill/>
        </p:spPr>
        <p:txBody>
          <a:bodyPr wrap="square" rtlCol="0">
            <a:spAutoFit/>
          </a:bodyPr>
          <a:lstStyle/>
          <a:p>
            <a:r>
              <a:rPr lang="en-US" altLang="zh-CN" sz="2000" b="1" dirty="0" smtClean="0">
                <a:solidFill>
                  <a:srgbClr val="FF0000"/>
                </a:solidFill>
                <a:latin typeface="Times New Roman" panose="02020603050405020304" pitchFamily="18" charset="0"/>
                <a:cs typeface="Times New Roman" panose="02020603050405020304" pitchFamily="18" charset="0"/>
              </a:rPr>
              <a:t> to </a:t>
            </a:r>
            <a:r>
              <a:rPr lang="en-US" altLang="zh-CN" sz="2200" b="1" dirty="0" smtClean="0">
                <a:solidFill>
                  <a:srgbClr val="FF0000"/>
                </a:solidFill>
                <a:latin typeface="Times New Roman" panose="02020603050405020304" pitchFamily="18" charset="0"/>
                <a:cs typeface="Times New Roman" panose="02020603050405020304" pitchFamily="18" charset="0"/>
              </a:rPr>
              <a:t>stay</a:t>
            </a:r>
            <a:endParaRPr lang="zh-CN" altLang="en-US" sz="2200" b="1" dirty="0">
              <a:solidFill>
                <a:srgbClr val="FF0000"/>
              </a:solidFill>
              <a:latin typeface="Times New Roman" panose="02020603050405020304" pitchFamily="18" charset="0"/>
              <a:cs typeface="Times New Roman" panose="02020603050405020304" pitchFamily="18" charset="0"/>
            </a:endParaRPr>
          </a:p>
        </p:txBody>
      </p:sp>
      <p:sp>
        <p:nvSpPr>
          <p:cNvPr id="19" name="TextBox 18"/>
          <p:cNvSpPr txBox="1"/>
          <p:nvPr/>
        </p:nvSpPr>
        <p:spPr>
          <a:xfrm>
            <a:off x="683568" y="4371950"/>
            <a:ext cx="1152128" cy="430887"/>
          </a:xfrm>
          <a:prstGeom prst="rect">
            <a:avLst/>
          </a:prstGeom>
          <a:noFill/>
        </p:spPr>
        <p:txBody>
          <a:bodyPr wrap="square" rtlCol="0">
            <a:spAutoFit/>
          </a:bodyPr>
          <a:lstStyle/>
          <a:p>
            <a:r>
              <a:rPr lang="en-US" altLang="zh-CN" sz="2200" b="1" dirty="0" smtClean="0">
                <a:solidFill>
                  <a:srgbClr val="FF0000"/>
                </a:solidFill>
                <a:latin typeface="Times New Roman" panose="02020603050405020304" pitchFamily="18" charset="0"/>
                <a:cs typeface="Times New Roman" panose="02020603050405020304" pitchFamily="18" charset="0"/>
              </a:rPr>
              <a:t>feeling</a:t>
            </a:r>
            <a:endParaRPr lang="zh-CN" altLang="en-US" sz="22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descr="42F58PIC8hn_1024"/>
          <p:cNvPicPr>
            <a:picLocks noChangeAspect="1" noChangeArrowheads="1"/>
          </p:cNvPicPr>
          <p:nvPr/>
        </p:nvPicPr>
        <p:blipFill>
          <a:blip r:embed="rId1" cstate="print"/>
          <a:srcRect/>
          <a:stretch>
            <a:fillRect/>
          </a:stretch>
        </p:blipFill>
        <p:spPr bwMode="auto">
          <a:xfrm>
            <a:off x="0" y="0"/>
            <a:ext cx="971600" cy="771550"/>
          </a:xfrm>
          <a:prstGeom prst="rect">
            <a:avLst/>
          </a:prstGeom>
          <a:noFill/>
          <a:ln w="9525">
            <a:noFill/>
            <a:miter lim="800000"/>
            <a:headEnd/>
            <a:tailEnd/>
          </a:ln>
        </p:spPr>
      </p:pic>
      <p:pic>
        <p:nvPicPr>
          <p:cNvPr id="6" name="图片 5"/>
          <p:cNvPicPr>
            <a:picLocks noChangeAspect="1"/>
          </p:cNvPicPr>
          <p:nvPr/>
        </p:nvPicPr>
        <p:blipFill>
          <a:blip r:embed="rId2" cstate="print"/>
          <a:stretch>
            <a:fillRect/>
          </a:stretch>
        </p:blipFill>
        <p:spPr>
          <a:xfrm>
            <a:off x="45276" y="3171053"/>
            <a:ext cx="2568179" cy="1925241"/>
          </a:xfrm>
          <a:prstGeom prst="rect">
            <a:avLst/>
          </a:prstGeom>
        </p:spPr>
      </p:pic>
      <p:pic>
        <p:nvPicPr>
          <p:cNvPr id="7" name="图片 6"/>
          <p:cNvPicPr>
            <a:picLocks noChangeAspect="1"/>
          </p:cNvPicPr>
          <p:nvPr/>
        </p:nvPicPr>
        <p:blipFill>
          <a:blip r:embed="rId3" cstate="print"/>
          <a:stretch>
            <a:fillRect/>
          </a:stretch>
        </p:blipFill>
        <p:spPr>
          <a:xfrm>
            <a:off x="5566719" y="3144977"/>
            <a:ext cx="3577281" cy="1998523"/>
          </a:xfrm>
          <a:prstGeom prst="rect">
            <a:avLst/>
          </a:prstGeom>
        </p:spPr>
      </p:pic>
      <p:pic>
        <p:nvPicPr>
          <p:cNvPr id="10" name="图片 9"/>
          <p:cNvPicPr>
            <a:picLocks noChangeAspect="1"/>
          </p:cNvPicPr>
          <p:nvPr/>
        </p:nvPicPr>
        <p:blipFill>
          <a:blip r:embed="rId4" cstate="print"/>
          <a:stretch>
            <a:fillRect/>
          </a:stretch>
        </p:blipFill>
        <p:spPr>
          <a:xfrm>
            <a:off x="2712791" y="3354220"/>
            <a:ext cx="2568179" cy="1558907"/>
          </a:xfrm>
          <a:prstGeom prst="rect">
            <a:avLst/>
          </a:prstGeom>
        </p:spPr>
      </p:pic>
      <p:sp>
        <p:nvSpPr>
          <p:cNvPr id="12" name="TextBox 11"/>
          <p:cNvSpPr txBox="1"/>
          <p:nvPr/>
        </p:nvSpPr>
        <p:spPr>
          <a:xfrm>
            <a:off x="971600" y="0"/>
            <a:ext cx="4392488" cy="584775"/>
          </a:xfrm>
          <a:prstGeom prst="rect">
            <a:avLst/>
          </a:prstGeom>
          <a:noFill/>
        </p:spPr>
        <p:txBody>
          <a:bodyPr wrap="square" rtlCol="0">
            <a:spAutoFit/>
          </a:bodyPr>
          <a:lstStyle/>
          <a:p>
            <a:pPr>
              <a:buFont typeface="Wingdings" panose="05000000000000000000" pitchFamily="2" charset="2"/>
              <a:buChar char="u"/>
            </a:pPr>
            <a:r>
              <a:rPr lang="zh-CN" altLang="en-US" sz="3200" b="1" dirty="0" smtClean="0">
                <a:solidFill>
                  <a:srgbClr val="002060"/>
                </a:solidFill>
              </a:rPr>
              <a:t>牛刀小试</a:t>
            </a:r>
            <a:r>
              <a:rPr lang="zh-CN" altLang="en-US" sz="3200" b="1" dirty="0" smtClean="0">
                <a:solidFill>
                  <a:srgbClr val="FF0000"/>
                </a:solidFill>
              </a:rPr>
              <a:t>之</a:t>
            </a:r>
            <a:r>
              <a:rPr lang="zh-CN" altLang="en-US" sz="3200" b="1" dirty="0" smtClean="0">
                <a:solidFill>
                  <a:srgbClr val="002060"/>
                </a:solidFill>
              </a:rPr>
              <a:t>语段翻译</a:t>
            </a:r>
            <a:endParaRPr lang="zh-CN" altLang="en-US" sz="3200" b="1" dirty="0">
              <a:solidFill>
                <a:srgbClr val="002060"/>
              </a:solidFill>
            </a:endParaRPr>
          </a:p>
        </p:txBody>
      </p:sp>
      <p:sp>
        <p:nvSpPr>
          <p:cNvPr id="8" name="圆角矩形 7"/>
          <p:cNvSpPr/>
          <p:nvPr/>
        </p:nvSpPr>
        <p:spPr>
          <a:xfrm>
            <a:off x="467544" y="555526"/>
            <a:ext cx="8352928" cy="252028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611560" y="627534"/>
            <a:ext cx="7992888" cy="2448272"/>
          </a:xfrm>
          <a:prstGeom prst="rect">
            <a:avLst/>
          </a:prstGeom>
        </p:spPr>
        <p:txBody>
          <a:bodyPr wrap="square">
            <a:spAutoFit/>
          </a:bodyPr>
          <a:lstStyle/>
          <a:p>
            <a:r>
              <a:rPr lang="zh-CN" altLang="en-US" sz="2200" b="1" dirty="0" smtClean="0">
                <a:latin typeface="+mn-ea"/>
                <a:cs typeface="Times New Roman" panose="02020603050405020304" pitchFamily="18" charset="0"/>
              </a:rPr>
              <a:t>    在这次的疫情中心城市武汉，</a:t>
            </a:r>
            <a:r>
              <a:rPr lang="en-US" altLang="zh-CN" sz="2200" b="1" dirty="0" smtClean="0">
                <a:latin typeface="+mn-ea"/>
                <a:cs typeface="Times New Roman" panose="02020603050405020304" pitchFamily="18" charset="0"/>
              </a:rPr>
              <a:t>34</a:t>
            </a:r>
            <a:r>
              <a:rPr lang="zh-CN" altLang="en-US" sz="2200" b="1" dirty="0" smtClean="0">
                <a:latin typeface="+mn-ea"/>
                <a:cs typeface="Times New Roman" panose="02020603050405020304" pitchFamily="18" charset="0"/>
              </a:rPr>
              <a:t>岁的韩斌是一名出租车司机。在当地政府封城后，韩斌便加入了数千名志愿者的队伍，和他们一起接送当地居民。</a:t>
            </a:r>
            <a:r>
              <a:rPr lang="zh-CN" altLang="en-US" sz="2200" b="1" kern="100" dirty="0" smtClean="0">
                <a:latin typeface="+mn-ea"/>
                <a:cs typeface="Times New Roman" panose="02020603050405020304" pitchFamily="18" charset="0"/>
              </a:rPr>
              <a:t>大部分乘客是一些贫弱老人，他们要么没有子女，要么在外的家人因封城隔离无法回到武汉。这些免费接送服务均由社区居委会安排，后者是联系居民和当地政府的桥梁。</a:t>
            </a:r>
            <a:r>
              <a:rPr lang="zh-CN" altLang="en-US" sz="2200" b="1" dirty="0" smtClean="0">
                <a:latin typeface="+mn-ea"/>
              </a:rPr>
              <a:t>这些志愿者司机奉献他们的时间和精力去帮助当地居民，广受赞誉。</a:t>
            </a:r>
            <a:endParaRPr lang="zh-CN" altLang="en-US" sz="2200" b="1" dirty="0" smtClean="0">
              <a:latin typeface="+mn-ea"/>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descr="42F58PIC8hn_1024"/>
          <p:cNvPicPr>
            <a:picLocks noChangeAspect="1" noChangeArrowheads="1"/>
          </p:cNvPicPr>
          <p:nvPr/>
        </p:nvPicPr>
        <p:blipFill>
          <a:blip r:embed="rId1" cstate="print"/>
          <a:srcRect/>
          <a:stretch>
            <a:fillRect/>
          </a:stretch>
        </p:blipFill>
        <p:spPr bwMode="auto">
          <a:xfrm>
            <a:off x="0" y="0"/>
            <a:ext cx="971600" cy="771550"/>
          </a:xfrm>
          <a:prstGeom prst="rect">
            <a:avLst/>
          </a:prstGeom>
          <a:noFill/>
          <a:ln w="9525">
            <a:noFill/>
            <a:miter lim="800000"/>
            <a:headEnd/>
            <a:tailEnd/>
          </a:ln>
        </p:spPr>
      </p:pic>
      <p:sp>
        <p:nvSpPr>
          <p:cNvPr id="12" name="TextBox 11"/>
          <p:cNvSpPr txBox="1"/>
          <p:nvPr/>
        </p:nvSpPr>
        <p:spPr>
          <a:xfrm>
            <a:off x="899592" y="42759"/>
            <a:ext cx="4320480" cy="584775"/>
          </a:xfrm>
          <a:prstGeom prst="rect">
            <a:avLst/>
          </a:prstGeom>
          <a:noFill/>
        </p:spPr>
        <p:txBody>
          <a:bodyPr wrap="square" rtlCol="0">
            <a:spAutoFit/>
          </a:bodyPr>
          <a:lstStyle/>
          <a:p>
            <a:pPr>
              <a:buFont typeface="Wingdings" panose="05000000000000000000" pitchFamily="2" charset="2"/>
              <a:buChar char="u"/>
            </a:pPr>
            <a:r>
              <a:rPr lang="en-US" altLang="zh-CN" sz="3200" b="1" dirty="0" smtClean="0">
                <a:solidFill>
                  <a:srgbClr val="002060"/>
                </a:solidFill>
              </a:rPr>
              <a:t>One possible version</a:t>
            </a:r>
            <a:endParaRPr lang="zh-CN" altLang="en-US" sz="3200" b="1" dirty="0">
              <a:solidFill>
                <a:srgbClr val="002060"/>
              </a:solidFill>
            </a:endParaRPr>
          </a:p>
        </p:txBody>
      </p:sp>
      <p:sp>
        <p:nvSpPr>
          <p:cNvPr id="8" name="矩形 7"/>
          <p:cNvSpPr/>
          <p:nvPr/>
        </p:nvSpPr>
        <p:spPr>
          <a:xfrm>
            <a:off x="216024" y="2427734"/>
            <a:ext cx="8820472" cy="2531462"/>
          </a:xfrm>
          <a:prstGeom prst="rect">
            <a:avLst/>
          </a:prstGeom>
        </p:spPr>
        <p:txBody>
          <a:bodyPr wrap="square" lIns="68580" tIns="34290" rIns="68580" bIns="34290">
            <a:spAutoFit/>
          </a:bodyPr>
          <a:lstStyle/>
          <a:p>
            <a:pPr algn="just"/>
            <a:r>
              <a:rPr lang="en-US" altLang="zh-CN" sz="2000" b="1" kern="100" dirty="0" smtClean="0">
                <a:solidFill>
                  <a:srgbClr val="002060"/>
                </a:solidFill>
                <a:latin typeface="Times New Roman" panose="02020603050405020304" pitchFamily="18" charset="0"/>
                <a:ea typeface="宋体" panose="02010600030101010101" pitchFamily="2" charset="-122"/>
                <a:cs typeface="Times New Roman" panose="02020603050405020304" pitchFamily="18" charset="0"/>
              </a:rPr>
              <a:t>Han Bin, 34, </a:t>
            </a:r>
            <a:r>
              <a:rPr lang="en-US" altLang="zh-CN" sz="2000" b="1" kern="100" dirty="0">
                <a:solidFill>
                  <a:srgbClr val="002060"/>
                </a:solidFill>
                <a:latin typeface="Times New Roman" panose="02020603050405020304" pitchFamily="18" charset="0"/>
                <a:ea typeface="宋体" panose="02010600030101010101" pitchFamily="2" charset="-122"/>
                <a:cs typeface="Times New Roman" panose="02020603050405020304" pitchFamily="18" charset="0"/>
              </a:rPr>
              <a:t>is a taxi driver in </a:t>
            </a:r>
            <a:r>
              <a:rPr lang="en-US" altLang="zh-CN" sz="2000" b="1" kern="100" dirty="0" smtClean="0">
                <a:solidFill>
                  <a:srgbClr val="002060"/>
                </a:solidFill>
                <a:latin typeface="Times New Roman" panose="02020603050405020304" pitchFamily="18" charset="0"/>
                <a:ea typeface="宋体" panose="02010600030101010101" pitchFamily="2" charset="-122"/>
                <a:cs typeface="Times New Roman" panose="02020603050405020304" pitchFamily="18" charset="0"/>
              </a:rPr>
              <a:t>Wuhan, </a:t>
            </a:r>
            <a:r>
              <a:rPr lang="en-US" altLang="zh-CN" sz="2000" b="1" kern="100" dirty="0" smtClean="0">
                <a:solidFill>
                  <a:srgbClr val="FF0000"/>
                </a:solidFill>
                <a:latin typeface="Times New Roman" panose="02020603050405020304" pitchFamily="18" charset="0"/>
                <a:ea typeface="宋体" panose="02010600030101010101" pitchFamily="2" charset="-122"/>
                <a:cs typeface="Times New Roman" panose="02020603050405020304" pitchFamily="18" charset="0"/>
              </a:rPr>
              <a:t>which</a:t>
            </a:r>
            <a:r>
              <a:rPr lang="en-US" altLang="zh-CN" sz="2000" b="1" kern="100" dirty="0" smtClean="0">
                <a:solidFill>
                  <a:srgbClr val="002060"/>
                </a:solidFill>
                <a:latin typeface="Times New Roman" panose="02020603050405020304" pitchFamily="18" charset="0"/>
                <a:ea typeface="宋体" panose="02010600030101010101" pitchFamily="2" charset="-122"/>
                <a:cs typeface="Times New Roman" panose="02020603050405020304" pitchFamily="18" charset="0"/>
              </a:rPr>
              <a:t> is the </a:t>
            </a:r>
            <a:r>
              <a:rPr lang="en-US" altLang="zh-CN" sz="2000" b="1" kern="100" dirty="0">
                <a:solidFill>
                  <a:srgbClr val="002060"/>
                </a:solidFill>
                <a:latin typeface="Times New Roman" panose="02020603050405020304" pitchFamily="18" charset="0"/>
                <a:ea typeface="宋体" panose="02010600030101010101" pitchFamily="2" charset="-122"/>
                <a:cs typeface="Times New Roman" panose="02020603050405020304" pitchFamily="18" charset="0"/>
              </a:rPr>
              <a:t>epicenter of the outbreak. </a:t>
            </a:r>
            <a:r>
              <a:rPr lang="en-US" altLang="zh-CN" sz="2000" b="1" kern="100" dirty="0" smtClean="0">
                <a:solidFill>
                  <a:srgbClr val="002060"/>
                </a:solidFill>
                <a:latin typeface="Times New Roman" panose="02020603050405020304" pitchFamily="18" charset="0"/>
                <a:ea typeface="宋体" panose="02010600030101010101" pitchFamily="2" charset="-122"/>
                <a:cs typeface="Times New Roman" panose="02020603050405020304" pitchFamily="18" charset="0"/>
              </a:rPr>
              <a:t>After </a:t>
            </a:r>
            <a:r>
              <a:rPr lang="en-US" altLang="zh-CN" sz="2000" b="1" kern="100" dirty="0">
                <a:solidFill>
                  <a:srgbClr val="002060"/>
                </a:solidFill>
                <a:latin typeface="Times New Roman" panose="02020603050405020304" pitchFamily="18" charset="0"/>
                <a:ea typeface="宋体" panose="02010600030101010101" pitchFamily="2" charset="-122"/>
                <a:cs typeface="Times New Roman" panose="02020603050405020304" pitchFamily="18" charset="0"/>
              </a:rPr>
              <a:t>the local government </a:t>
            </a:r>
            <a:r>
              <a:rPr lang="en-US" altLang="zh-CN" sz="2000" b="1" kern="100" dirty="0" smtClean="0">
                <a:solidFill>
                  <a:srgbClr val="002060"/>
                </a:solidFill>
                <a:latin typeface="Times New Roman" panose="02020603050405020304" pitchFamily="18" charset="0"/>
                <a:ea typeface="宋体" panose="02010600030101010101" pitchFamily="2" charset="-122"/>
                <a:cs typeface="Times New Roman" panose="02020603050405020304" pitchFamily="18" charset="0"/>
              </a:rPr>
              <a:t>locked </a:t>
            </a:r>
            <a:r>
              <a:rPr lang="en-US" altLang="zh-CN" sz="2000" b="1" kern="100" dirty="0">
                <a:solidFill>
                  <a:srgbClr val="002060"/>
                </a:solidFill>
                <a:latin typeface="Times New Roman" panose="02020603050405020304" pitchFamily="18" charset="0"/>
                <a:ea typeface="宋体" panose="02010600030101010101" pitchFamily="2" charset="-122"/>
                <a:cs typeface="Times New Roman" panose="02020603050405020304" pitchFamily="18" charset="0"/>
              </a:rPr>
              <a:t>down the </a:t>
            </a:r>
            <a:r>
              <a:rPr lang="en-US" altLang="zh-CN" sz="2000" b="1" kern="100" dirty="0" smtClean="0">
                <a:solidFill>
                  <a:srgbClr val="002060"/>
                </a:solidFill>
                <a:latin typeface="Times New Roman" panose="02020603050405020304" pitchFamily="18" charset="0"/>
                <a:ea typeface="宋体" panose="02010600030101010101" pitchFamily="2" charset="-122"/>
                <a:cs typeface="Times New Roman" panose="02020603050405020304" pitchFamily="18" charset="0"/>
              </a:rPr>
              <a:t>city, Mr</a:t>
            </a:r>
            <a:r>
              <a:rPr lang="en-US" altLang="zh-CN" sz="2000" b="1" kern="100" dirty="0">
                <a:solidFill>
                  <a:srgbClr val="00206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000" b="1" kern="100" dirty="0" smtClean="0">
                <a:solidFill>
                  <a:srgbClr val="002060"/>
                </a:solidFill>
                <a:latin typeface="Times New Roman" panose="02020603050405020304" pitchFamily="18" charset="0"/>
                <a:ea typeface="宋体" panose="02010600030101010101" pitchFamily="2" charset="-122"/>
                <a:cs typeface="Times New Roman" panose="02020603050405020304" pitchFamily="18" charset="0"/>
              </a:rPr>
              <a:t>Han </a:t>
            </a:r>
            <a:r>
              <a:rPr lang="en-US" altLang="zh-CN" sz="2000" b="1" kern="100" dirty="0">
                <a:solidFill>
                  <a:srgbClr val="002060"/>
                </a:solidFill>
                <a:latin typeface="Times New Roman" panose="02020603050405020304" pitchFamily="18" charset="0"/>
                <a:ea typeface="宋体" panose="02010600030101010101" pitchFamily="2" charset="-122"/>
                <a:cs typeface="Times New Roman" panose="02020603050405020304" pitchFamily="18" charset="0"/>
              </a:rPr>
              <a:t>became one of the thousands of people </a:t>
            </a:r>
            <a:r>
              <a:rPr lang="en-US" altLang="zh-CN" sz="2000" b="1"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who</a:t>
            </a:r>
            <a:r>
              <a:rPr lang="en-US" altLang="zh-CN" sz="2000" b="1" kern="100" dirty="0">
                <a:solidFill>
                  <a:srgbClr val="002060"/>
                </a:solidFill>
                <a:latin typeface="Times New Roman" panose="02020603050405020304" pitchFamily="18" charset="0"/>
                <a:ea typeface="宋体" panose="02010600030101010101" pitchFamily="2" charset="-122"/>
                <a:cs typeface="Times New Roman" panose="02020603050405020304" pitchFamily="18" charset="0"/>
              </a:rPr>
              <a:t> have volunteered to </a:t>
            </a:r>
            <a:r>
              <a:rPr lang="en-US" altLang="zh-CN" sz="2000" b="1" dirty="0" smtClean="0">
                <a:solidFill>
                  <a:srgbClr val="002060"/>
                </a:solidFill>
                <a:latin typeface="Times New Roman" panose="02020603050405020304" pitchFamily="18" charset="0"/>
                <a:ea typeface="宋体" panose="02010600030101010101" pitchFamily="2" charset="-122"/>
              </a:rPr>
              <a:t>ferrying local residents. </a:t>
            </a:r>
            <a:r>
              <a:rPr lang="en-US" altLang="zh-CN" sz="2000" b="1" kern="100" dirty="0" smtClean="0">
                <a:solidFill>
                  <a:srgbClr val="002060"/>
                </a:solidFill>
                <a:latin typeface="Times New Roman" panose="02020603050405020304" pitchFamily="18" charset="0"/>
                <a:ea typeface="宋体" panose="02010600030101010101" pitchFamily="2" charset="-122"/>
                <a:cs typeface="Times New Roman" panose="02020603050405020304" pitchFamily="18" charset="0"/>
              </a:rPr>
              <a:t>Most of his passengers are poor, elderly residents </a:t>
            </a:r>
            <a:r>
              <a:rPr lang="en-US" altLang="zh-CN" sz="2000" b="1" kern="100" dirty="0" smtClean="0">
                <a:solidFill>
                  <a:srgbClr val="FF0000"/>
                </a:solidFill>
                <a:latin typeface="Times New Roman" panose="02020603050405020304" pitchFamily="18" charset="0"/>
                <a:ea typeface="宋体" panose="02010600030101010101" pitchFamily="2" charset="-122"/>
                <a:cs typeface="Times New Roman" panose="02020603050405020304" pitchFamily="18" charset="0"/>
              </a:rPr>
              <a:t>who</a:t>
            </a:r>
            <a:r>
              <a:rPr lang="en-US" altLang="zh-CN" sz="2000" b="1" kern="100" dirty="0" smtClean="0">
                <a:solidFill>
                  <a:srgbClr val="002060"/>
                </a:solidFill>
                <a:latin typeface="Times New Roman" panose="02020603050405020304" pitchFamily="18" charset="0"/>
                <a:ea typeface="宋体" panose="02010600030101010101" pitchFamily="2" charset="-122"/>
                <a:cs typeface="Times New Roman" panose="02020603050405020304" pitchFamily="18" charset="0"/>
              </a:rPr>
              <a:t> don’t have children or </a:t>
            </a:r>
            <a:r>
              <a:rPr lang="en-US" altLang="zh-CN" sz="2000" b="1" kern="100" dirty="0" smtClean="0">
                <a:solidFill>
                  <a:srgbClr val="FF0000"/>
                </a:solidFill>
                <a:latin typeface="Times New Roman" panose="02020603050405020304" pitchFamily="18" charset="0"/>
                <a:ea typeface="宋体" panose="02010600030101010101" pitchFamily="2" charset="-122"/>
                <a:cs typeface="Times New Roman" panose="02020603050405020304" pitchFamily="18" charset="0"/>
              </a:rPr>
              <a:t>whose family </a:t>
            </a:r>
            <a:r>
              <a:rPr lang="en-US" altLang="zh-CN" sz="2000" b="1" kern="100" dirty="0" smtClean="0">
                <a:solidFill>
                  <a:srgbClr val="002060"/>
                </a:solidFill>
                <a:latin typeface="Times New Roman" panose="02020603050405020304" pitchFamily="18" charset="0"/>
                <a:ea typeface="宋体" panose="02010600030101010101" pitchFamily="2" charset="-122"/>
                <a:cs typeface="Times New Roman" panose="02020603050405020304" pitchFamily="18" charset="0"/>
              </a:rPr>
              <a:t>is outside Wuhan and can’t come home because of the quarantine. The free rides are arranged by neighborhood committees, </a:t>
            </a:r>
            <a:r>
              <a:rPr lang="en-US" altLang="zh-CN" sz="2000" b="1" kern="100" dirty="0" smtClean="0">
                <a:solidFill>
                  <a:srgbClr val="FF0000"/>
                </a:solidFill>
                <a:latin typeface="Times New Roman" panose="02020603050405020304" pitchFamily="18" charset="0"/>
                <a:ea typeface="宋体" panose="02010600030101010101" pitchFamily="2" charset="-122"/>
                <a:cs typeface="Times New Roman" panose="02020603050405020304" pitchFamily="18" charset="0"/>
              </a:rPr>
              <a:t>which</a:t>
            </a:r>
            <a:r>
              <a:rPr lang="en-US" altLang="zh-CN" sz="2000" b="1" kern="100" dirty="0" smtClean="0">
                <a:solidFill>
                  <a:srgbClr val="002060"/>
                </a:solidFill>
                <a:latin typeface="Times New Roman" panose="02020603050405020304" pitchFamily="18" charset="0"/>
                <a:ea typeface="宋体" panose="02010600030101010101" pitchFamily="2" charset="-122"/>
                <a:cs typeface="Times New Roman" panose="02020603050405020304" pitchFamily="18" charset="0"/>
              </a:rPr>
              <a:t> serve as a go-between for residents and the local government. T</a:t>
            </a:r>
            <a:r>
              <a:rPr lang="en-US" altLang="zh-CN" sz="2000" b="1" dirty="0" smtClean="0">
                <a:solidFill>
                  <a:srgbClr val="002060"/>
                </a:solidFill>
                <a:latin typeface="Times New Roman" panose="02020603050405020304" pitchFamily="18" charset="0"/>
                <a:cs typeface="Times New Roman" panose="02020603050405020304" pitchFamily="18" charset="0"/>
              </a:rPr>
              <a:t>hese volunteer drivers win much praise for donating their time and energy to help out their fellow residents.</a:t>
            </a:r>
            <a:endParaRPr lang="zh-CN" altLang="zh-CN" sz="2000" b="1" kern="100" dirty="0">
              <a:solidFill>
                <a:srgbClr val="002060"/>
              </a:solidFill>
              <a:latin typeface="Calibri" panose="020F0502020204030204" pitchFamily="34" charset="0"/>
              <a:ea typeface="宋体" panose="02010600030101010101" pitchFamily="2" charset="-122"/>
              <a:cs typeface="Times New Roman" panose="02020603050405020304" pitchFamily="18" charset="0"/>
            </a:endParaRPr>
          </a:p>
        </p:txBody>
      </p:sp>
      <p:sp>
        <p:nvSpPr>
          <p:cNvPr id="11" name="圆角矩形 10"/>
          <p:cNvSpPr/>
          <p:nvPr/>
        </p:nvSpPr>
        <p:spPr>
          <a:xfrm>
            <a:off x="72008" y="2355726"/>
            <a:ext cx="9036496" cy="2664296"/>
          </a:xfrm>
          <a:prstGeom prst="round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467544" y="672827"/>
            <a:ext cx="8352928" cy="1538883"/>
          </a:xfrm>
          <a:prstGeom prst="rect">
            <a:avLst/>
          </a:prstGeom>
          <a:solidFill>
            <a:schemeClr val="bg1">
              <a:lumMod val="95000"/>
            </a:schemeClr>
          </a:solidFill>
        </p:spPr>
        <p:txBody>
          <a:bodyPr wrap="square">
            <a:spAutoFit/>
          </a:bodyPr>
          <a:lstStyle/>
          <a:p>
            <a:r>
              <a:rPr lang="en-US" altLang="zh-CN" sz="2200" b="1" dirty="0" smtClean="0">
                <a:latin typeface="+mn-ea"/>
                <a:cs typeface="Times New Roman" panose="02020603050405020304" pitchFamily="18" charset="0"/>
              </a:rPr>
              <a:t>   </a:t>
            </a:r>
            <a:r>
              <a:rPr lang="zh-CN" altLang="en-US" b="1" dirty="0" smtClean="0">
                <a:latin typeface="+mn-ea"/>
                <a:cs typeface="Times New Roman" panose="02020603050405020304" pitchFamily="18" charset="0"/>
              </a:rPr>
              <a:t>在这次的疫情中心城市武汉，</a:t>
            </a:r>
            <a:r>
              <a:rPr lang="en-US" altLang="zh-CN" b="1" dirty="0" smtClean="0">
                <a:latin typeface="+mn-ea"/>
                <a:cs typeface="Times New Roman" panose="02020603050405020304" pitchFamily="18" charset="0"/>
              </a:rPr>
              <a:t>34</a:t>
            </a:r>
            <a:r>
              <a:rPr lang="zh-CN" altLang="en-US" b="1" dirty="0" smtClean="0">
                <a:latin typeface="+mn-ea"/>
                <a:cs typeface="Times New Roman" panose="02020603050405020304" pitchFamily="18" charset="0"/>
              </a:rPr>
              <a:t>岁的韩斌是一名出租车司机。在当地政府封城后，韩斌便加入了数千名志愿者的队伍，和他们一起接送当地居民。</a:t>
            </a:r>
            <a:r>
              <a:rPr lang="zh-CN" altLang="en-US" b="1" kern="100" dirty="0" smtClean="0">
                <a:latin typeface="+mn-ea"/>
                <a:cs typeface="Times New Roman" panose="02020603050405020304" pitchFamily="18" charset="0"/>
              </a:rPr>
              <a:t>大部分乘客是一些贫弱老人，他们要么没有子女，要么在外的家人因封城隔离无法回到武汉。这些免费接送服务均由社区居委会安排，后者是联系居民和当地政府的桥梁。</a:t>
            </a:r>
            <a:r>
              <a:rPr lang="zh-CN" altLang="en-US" b="1" dirty="0" smtClean="0">
                <a:latin typeface="+mn-ea"/>
              </a:rPr>
              <a:t>这些志愿者司机奉献他们的时间和精力去帮助当地居民，广受赞誉。</a:t>
            </a:r>
            <a:endParaRPr lang="zh-CN" altLang="en-US" b="1" dirty="0" smtClean="0">
              <a:latin typeface="+mn-ea"/>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3" descr="https://p.pstatp.com/weili/bl/79053906801466044.jpg"/>
          <p:cNvPicPr>
            <a:picLocks noChangeAspect="1" noChangeArrowheads="1"/>
          </p:cNvPicPr>
          <p:nvPr/>
        </p:nvPicPr>
        <p:blipFill>
          <a:blip r:embed="rId1" cstate="print"/>
          <a:srcRect/>
          <a:stretch>
            <a:fillRect/>
          </a:stretch>
        </p:blipFill>
        <p:spPr bwMode="auto">
          <a:xfrm>
            <a:off x="0" y="0"/>
            <a:ext cx="9144000" cy="5143500"/>
          </a:xfrm>
          <a:prstGeom prst="rect">
            <a:avLst/>
          </a:prstGeom>
          <a:noFill/>
          <a:ln w="9525">
            <a:noFill/>
            <a:miter lim="800000"/>
            <a:headEnd/>
            <a:tailEnd/>
          </a:ln>
        </p:spPr>
      </p:pic>
      <p:pic>
        <p:nvPicPr>
          <p:cNvPr id="3" name="Picture 4" descr="D:\08072401w.png"/>
          <p:cNvPicPr>
            <a:picLocks noChangeAspect="1" noChangeArrowheads="1"/>
          </p:cNvPicPr>
          <p:nvPr/>
        </p:nvPicPr>
        <p:blipFill>
          <a:blip r:embed="rId2" cstate="print"/>
          <a:srcRect/>
          <a:stretch>
            <a:fillRect/>
          </a:stretch>
        </p:blipFill>
        <p:spPr bwMode="auto">
          <a:xfrm>
            <a:off x="457200" y="1325166"/>
            <a:ext cx="5464175" cy="2150269"/>
          </a:xfrm>
          <a:prstGeom prst="rect">
            <a:avLst/>
          </a:prstGeom>
          <a:noFill/>
          <a:ln w="9525">
            <a:noFill/>
            <a:miter lim="800000"/>
            <a:headEnd/>
            <a:tailEnd/>
          </a:ln>
        </p:spPr>
      </p:pic>
      <p:pic>
        <p:nvPicPr>
          <p:cNvPr id="4" name="Picture 2" descr="D:\08072401-2w.png"/>
          <p:cNvPicPr>
            <a:picLocks noChangeAspect="1" noChangeArrowheads="1"/>
          </p:cNvPicPr>
          <p:nvPr/>
        </p:nvPicPr>
        <p:blipFill>
          <a:blip r:embed="rId3" cstate="print">
            <a:duotone>
              <a:prstClr val="black"/>
              <a:srgbClr val="FF0000">
                <a:tint val="45000"/>
                <a:satMod val="400000"/>
              </a:srgbClr>
            </a:duotone>
          </a:blip>
          <a:srcRect/>
          <a:stretch>
            <a:fillRect/>
          </a:stretch>
        </p:blipFill>
        <p:spPr bwMode="auto">
          <a:xfrm>
            <a:off x="4016375" y="2789635"/>
            <a:ext cx="3810000" cy="166806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0"/>
                                          </p:stCondLst>
                                        </p:cTn>
                                        <p:tgtEl>
                                          <p:spTgt spid="3"/>
                                        </p:tgtEl>
                                        <p:attrNameLst>
                                          <p:attrName>style.visibility</p:attrName>
                                        </p:attrNameLst>
                                      </p:cBhvr>
                                      <p:to>
                                        <p:strVal val="hidden"/>
                                      </p:to>
                                    </p:set>
                                  </p:childTnLst>
                                </p:cTn>
                              </p:par>
                            </p:childTnLst>
                          </p:cTn>
                        </p:par>
                        <p:par>
                          <p:cTn id="7" fill="hold">
                            <p:stCondLst>
                              <p:cond delay="0"/>
                            </p:stCondLst>
                            <p:childTnLst>
                              <p:par>
                                <p:cTn id="8" presetID="22" presetClass="entr" presetSubtype="8" fill="hold" nodeType="after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par>
                                <p:cTn id="11" presetID="1" presetClass="exit" presetSubtype="0" fill="hold" nodeType="withEffect">
                                  <p:stCondLst>
                                    <p:cond delay="0"/>
                                  </p:stCondLst>
                                  <p:childTnLst>
                                    <p:set>
                                      <p:cBhvr>
                                        <p:cTn id="12" dur="1" fill="hold">
                                          <p:stCondLst>
                                            <p:cond delay="0"/>
                                          </p:stCondLst>
                                        </p:cTn>
                                        <p:tgtEl>
                                          <p:spTgt spid="4"/>
                                        </p:tgtEl>
                                        <p:attrNameLst>
                                          <p:attrName>style.visibility</p:attrName>
                                        </p:attrNameLst>
                                      </p:cBhvr>
                                      <p:to>
                                        <p:strVal val="hidden"/>
                                      </p:to>
                                    </p:se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7" descr="67y58PICBDH_1024"/>
          <p:cNvPicPr>
            <a:picLocks noChangeAspect="1" noChangeArrowheads="1"/>
          </p:cNvPicPr>
          <p:nvPr/>
        </p:nvPicPr>
        <p:blipFill>
          <a:blip r:embed="rId1" cstate="print"/>
          <a:srcRect/>
          <a:stretch>
            <a:fillRect/>
          </a:stretch>
        </p:blipFill>
        <p:spPr bwMode="auto">
          <a:xfrm>
            <a:off x="6804248" y="3363838"/>
            <a:ext cx="2339752" cy="1779662"/>
          </a:xfrm>
          <a:prstGeom prst="rect">
            <a:avLst/>
          </a:prstGeom>
          <a:noFill/>
          <a:ln w="9525">
            <a:noFill/>
            <a:miter lim="800000"/>
            <a:headEnd/>
            <a:tailEnd/>
          </a:ln>
        </p:spPr>
      </p:pic>
      <p:sp>
        <p:nvSpPr>
          <p:cNvPr id="4" name="圆角矩形 3"/>
          <p:cNvSpPr/>
          <p:nvPr/>
        </p:nvSpPr>
        <p:spPr>
          <a:xfrm>
            <a:off x="323528" y="195636"/>
            <a:ext cx="756182" cy="647922"/>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endParaRPr lang="zh-CN" altLang="en-US" sz="1100" dirty="0">
              <a:latin typeface="微软雅黑" panose="020B0503020204020204" pitchFamily="34" charset="-122"/>
              <a:ea typeface="微软雅黑" panose="020B0503020204020204" pitchFamily="34" charset="-122"/>
            </a:endParaRPr>
          </a:p>
        </p:txBody>
      </p:sp>
      <p:sp>
        <p:nvSpPr>
          <p:cNvPr id="5" name="矩形 4"/>
          <p:cNvSpPr/>
          <p:nvPr/>
        </p:nvSpPr>
        <p:spPr>
          <a:xfrm>
            <a:off x="458561" y="265740"/>
            <a:ext cx="486117" cy="507713"/>
          </a:xfrm>
          <a:prstGeom prst="rect">
            <a:avLst/>
          </a:prstGeom>
        </p:spPr>
        <p:txBody>
          <a:bodyPr wrap="square" lIns="0" tIns="0" rIns="0" bIns="0">
            <a:spAutoFit/>
          </a:bodyPr>
          <a:lstStyle/>
          <a:p>
            <a:pPr algn="ctr"/>
            <a:r>
              <a:rPr lang="en-US" altLang="zh-CN" sz="3300" b="1"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rPr>
              <a:t>1</a:t>
            </a:r>
            <a:endParaRPr lang="en-US" altLang="zh-CN" sz="33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6" name="矩形 259"/>
          <p:cNvSpPr>
            <a:spLocks noChangeArrowheads="1"/>
          </p:cNvSpPr>
          <p:nvPr/>
        </p:nvSpPr>
        <p:spPr bwMode="auto">
          <a:xfrm>
            <a:off x="815524" y="267644"/>
            <a:ext cx="3756476" cy="4924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457200" lvl="2" indent="0">
              <a:buNone/>
            </a:pPr>
            <a:r>
              <a:rPr lang="zh-CN" altLang="en-US" sz="3200" b="1" dirty="0" smtClean="0"/>
              <a:t>定语从句概念</a:t>
            </a:r>
            <a:endParaRPr lang="zh-CN" altLang="en-US" sz="3200" b="1" dirty="0"/>
          </a:p>
        </p:txBody>
      </p:sp>
      <p:sp>
        <p:nvSpPr>
          <p:cNvPr id="7" name="Text Box 4"/>
          <p:cNvSpPr txBox="1">
            <a:spLocks noChangeArrowheads="1"/>
          </p:cNvSpPr>
          <p:nvPr/>
        </p:nvSpPr>
        <p:spPr bwMode="auto">
          <a:xfrm>
            <a:off x="179512" y="987574"/>
            <a:ext cx="7848872" cy="584775"/>
          </a:xfrm>
          <a:prstGeom prst="rect">
            <a:avLst/>
          </a:prstGeom>
          <a:noFill/>
          <a:ln w="9525">
            <a:noFill/>
            <a:miter lim="800000"/>
          </a:ln>
          <a:effectLst/>
        </p:spPr>
        <p:txBody>
          <a:bodyPr wrap="square">
            <a:spAutoFit/>
          </a:bodyPr>
          <a:lstStyle/>
          <a:p>
            <a:pPr>
              <a:spcBef>
                <a:spcPct val="50000"/>
              </a:spcBef>
              <a:buFont typeface="Wingdings" panose="05000000000000000000" pitchFamily="2" charset="2"/>
              <a:buChar char="Ø"/>
            </a:pPr>
            <a:r>
              <a:rPr lang="zh-CN" altLang="en-US" sz="3200" b="1" dirty="0" smtClean="0">
                <a:latin typeface="黑体" panose="02010609060101010101" pitchFamily="49" charset="-122"/>
                <a:ea typeface="黑体" panose="02010609060101010101" pitchFamily="49" charset="-122"/>
              </a:rPr>
              <a:t>什么是定语从句：</a:t>
            </a:r>
            <a:endParaRPr lang="zh-CN" altLang="en-US" sz="3200" b="1" dirty="0">
              <a:latin typeface="黑体" panose="02010609060101010101" pitchFamily="49" charset="-122"/>
              <a:ea typeface="黑体" panose="02010609060101010101" pitchFamily="49" charset="-122"/>
            </a:endParaRPr>
          </a:p>
        </p:txBody>
      </p:sp>
      <p:sp>
        <p:nvSpPr>
          <p:cNvPr id="8" name="Text Box 5"/>
          <p:cNvSpPr txBox="1">
            <a:spLocks noChangeArrowheads="1"/>
          </p:cNvSpPr>
          <p:nvPr/>
        </p:nvSpPr>
        <p:spPr bwMode="auto">
          <a:xfrm>
            <a:off x="251520" y="2283718"/>
            <a:ext cx="4392488" cy="584775"/>
          </a:xfrm>
          <a:prstGeom prst="rect">
            <a:avLst/>
          </a:prstGeom>
          <a:noFill/>
          <a:ln w="9525">
            <a:noFill/>
            <a:miter lim="800000"/>
          </a:ln>
          <a:effectLst/>
        </p:spPr>
        <p:txBody>
          <a:bodyPr wrap="square">
            <a:spAutoFit/>
          </a:bodyPr>
          <a:lstStyle/>
          <a:p>
            <a:pPr>
              <a:spcBef>
                <a:spcPct val="50000"/>
              </a:spcBef>
              <a:buFont typeface="Wingdings" panose="05000000000000000000" pitchFamily="2" charset="2"/>
              <a:buChar char="Ø"/>
            </a:pPr>
            <a:r>
              <a:rPr lang="zh-CN" altLang="en-US" sz="3200" b="1" dirty="0" smtClean="0">
                <a:latin typeface="黑体" panose="02010609060101010101" pitchFamily="49" charset="-122"/>
                <a:ea typeface="黑体" panose="02010609060101010101" pitchFamily="49" charset="-122"/>
              </a:rPr>
              <a:t>什么是先行</a:t>
            </a:r>
            <a:r>
              <a:rPr lang="zh-CN" altLang="en-US" sz="3200" b="1" dirty="0">
                <a:latin typeface="黑体" panose="02010609060101010101" pitchFamily="49" charset="-122"/>
                <a:ea typeface="黑体" panose="02010609060101010101" pitchFamily="49" charset="-122"/>
              </a:rPr>
              <a:t>词</a:t>
            </a:r>
            <a:r>
              <a:rPr lang="zh-CN" altLang="en-US" sz="3200" b="1" dirty="0" smtClean="0">
                <a:latin typeface="黑体" panose="02010609060101010101" pitchFamily="49" charset="-122"/>
                <a:ea typeface="黑体" panose="02010609060101010101" pitchFamily="49" charset="-122"/>
              </a:rPr>
              <a:t>：</a:t>
            </a:r>
            <a:endParaRPr lang="zh-CN" altLang="en-US" sz="3200" b="1" dirty="0">
              <a:latin typeface="黑体" panose="02010609060101010101" pitchFamily="49" charset="-122"/>
              <a:ea typeface="黑体" panose="02010609060101010101" pitchFamily="49" charset="-122"/>
            </a:endParaRPr>
          </a:p>
        </p:txBody>
      </p:sp>
      <p:sp>
        <p:nvSpPr>
          <p:cNvPr id="11" name="矩形 10"/>
          <p:cNvSpPr/>
          <p:nvPr/>
        </p:nvSpPr>
        <p:spPr>
          <a:xfrm>
            <a:off x="1187624" y="2787774"/>
            <a:ext cx="7740352" cy="1015663"/>
          </a:xfrm>
          <a:prstGeom prst="rect">
            <a:avLst/>
          </a:prstGeom>
        </p:spPr>
        <p:txBody>
          <a:bodyPr wrap="square">
            <a:spAutoFit/>
          </a:bodyPr>
          <a:lstStyle/>
          <a:p>
            <a:r>
              <a:rPr lang="zh-CN" altLang="en-US" sz="3000" b="1" dirty="0" smtClean="0">
                <a:solidFill>
                  <a:srgbClr val="002060"/>
                </a:solidFill>
              </a:rPr>
              <a:t>被定语从句所修饰的名词或代词（在非限制性定语从句 中也可指整个主句 ）。</a:t>
            </a:r>
            <a:endParaRPr lang="zh-CN" altLang="en-US" sz="3000" b="1" dirty="0">
              <a:solidFill>
                <a:srgbClr val="002060"/>
              </a:solidFill>
            </a:endParaRPr>
          </a:p>
        </p:txBody>
      </p:sp>
      <p:sp>
        <p:nvSpPr>
          <p:cNvPr id="12" name="矩形 11"/>
          <p:cNvSpPr/>
          <p:nvPr/>
        </p:nvSpPr>
        <p:spPr>
          <a:xfrm>
            <a:off x="1115616" y="1635646"/>
            <a:ext cx="7188186" cy="584775"/>
          </a:xfrm>
          <a:prstGeom prst="rect">
            <a:avLst/>
          </a:prstGeom>
        </p:spPr>
        <p:txBody>
          <a:bodyPr wrap="none">
            <a:spAutoFit/>
          </a:bodyPr>
          <a:lstStyle/>
          <a:p>
            <a:pPr>
              <a:spcBef>
                <a:spcPct val="50000"/>
              </a:spcBef>
            </a:pPr>
            <a:r>
              <a:rPr lang="zh-CN" altLang="en-US" sz="3200" b="1" dirty="0" smtClean="0">
                <a:solidFill>
                  <a:srgbClr val="002060"/>
                </a:solidFill>
              </a:rPr>
              <a:t>在复合句中，修饰名词或代词的从句。</a:t>
            </a:r>
            <a:endParaRPr lang="zh-CN" altLang="en-US" sz="3200" b="1" dirty="0">
              <a:solidFill>
                <a:srgbClr val="002060"/>
              </a:solidFill>
            </a:endParaRPr>
          </a:p>
        </p:txBody>
      </p:sp>
      <p:sp>
        <p:nvSpPr>
          <p:cNvPr id="14" name="Text Box 4"/>
          <p:cNvSpPr txBox="1">
            <a:spLocks noChangeArrowheads="1"/>
          </p:cNvSpPr>
          <p:nvPr/>
        </p:nvSpPr>
        <p:spPr bwMode="auto">
          <a:xfrm>
            <a:off x="251520" y="4011910"/>
            <a:ext cx="3456384" cy="584775"/>
          </a:xfrm>
          <a:prstGeom prst="rect">
            <a:avLst/>
          </a:prstGeom>
          <a:noFill/>
          <a:ln w="9525">
            <a:noFill/>
            <a:miter lim="800000"/>
          </a:ln>
          <a:effectLst/>
        </p:spPr>
        <p:txBody>
          <a:bodyPr wrap="square">
            <a:spAutoFit/>
          </a:bodyPr>
          <a:lstStyle/>
          <a:p>
            <a:pPr>
              <a:spcBef>
                <a:spcPct val="50000"/>
              </a:spcBef>
              <a:buFont typeface="Wingdings" panose="05000000000000000000" pitchFamily="2" charset="2"/>
              <a:buChar char="Ø"/>
            </a:pPr>
            <a:r>
              <a:rPr lang="zh-CN" altLang="en-US" sz="3200" b="1" dirty="0" smtClean="0">
                <a:latin typeface="黑体" panose="02010609060101010101" pitchFamily="49" charset="-122"/>
                <a:ea typeface="黑体" panose="02010609060101010101" pitchFamily="49" charset="-122"/>
              </a:rPr>
              <a:t>定语从句种类：</a:t>
            </a:r>
            <a:endParaRPr lang="zh-CN" altLang="en-US" sz="3200" b="1" dirty="0">
              <a:latin typeface="黑体" panose="02010609060101010101" pitchFamily="49" charset="-122"/>
              <a:ea typeface="黑体" panose="02010609060101010101" pitchFamily="49" charset="-122"/>
            </a:endParaRPr>
          </a:p>
        </p:txBody>
      </p:sp>
      <p:sp>
        <p:nvSpPr>
          <p:cNvPr id="16" name="TextBox 15"/>
          <p:cNvSpPr txBox="1"/>
          <p:nvPr/>
        </p:nvSpPr>
        <p:spPr>
          <a:xfrm>
            <a:off x="3563888" y="3848730"/>
            <a:ext cx="2736304" cy="523220"/>
          </a:xfrm>
          <a:prstGeom prst="rect">
            <a:avLst/>
          </a:prstGeom>
          <a:noFill/>
        </p:spPr>
        <p:txBody>
          <a:bodyPr wrap="square" rtlCol="0">
            <a:spAutoFit/>
          </a:bodyPr>
          <a:lstStyle/>
          <a:p>
            <a:r>
              <a:rPr lang="zh-CN" altLang="en-US" sz="2800" b="1" dirty="0" smtClean="0">
                <a:solidFill>
                  <a:srgbClr val="002060"/>
                </a:solidFill>
                <a:latin typeface="+mn-ea"/>
              </a:rPr>
              <a:t>限制性定语从句</a:t>
            </a:r>
            <a:endParaRPr lang="zh-CN" altLang="en-US" sz="2800" b="1" dirty="0">
              <a:solidFill>
                <a:srgbClr val="002060"/>
              </a:solidFill>
              <a:latin typeface="+mn-ea"/>
            </a:endParaRPr>
          </a:p>
        </p:txBody>
      </p:sp>
      <p:sp>
        <p:nvSpPr>
          <p:cNvPr id="17" name="TextBox 16"/>
          <p:cNvSpPr txBox="1"/>
          <p:nvPr/>
        </p:nvSpPr>
        <p:spPr>
          <a:xfrm>
            <a:off x="3563888" y="4443958"/>
            <a:ext cx="3384376" cy="523220"/>
          </a:xfrm>
          <a:prstGeom prst="rect">
            <a:avLst/>
          </a:prstGeom>
          <a:noFill/>
        </p:spPr>
        <p:txBody>
          <a:bodyPr wrap="square" rtlCol="0">
            <a:spAutoFit/>
          </a:bodyPr>
          <a:lstStyle/>
          <a:p>
            <a:r>
              <a:rPr lang="zh-CN" altLang="en-US" sz="2800" b="1" dirty="0" smtClean="0">
                <a:solidFill>
                  <a:srgbClr val="002060"/>
                </a:solidFill>
                <a:latin typeface="+mn-ea"/>
              </a:rPr>
              <a:t>非限制性定语从句</a:t>
            </a:r>
            <a:endParaRPr lang="zh-CN" altLang="en-US" sz="2800" b="1" dirty="0">
              <a:solidFill>
                <a:srgbClr val="002060"/>
              </a:solidFill>
              <a:latin typeface="+mn-ea"/>
            </a:endParaRPr>
          </a:p>
        </p:txBody>
      </p:sp>
      <p:sp>
        <p:nvSpPr>
          <p:cNvPr id="18" name="左大括号 17"/>
          <p:cNvSpPr/>
          <p:nvPr/>
        </p:nvSpPr>
        <p:spPr>
          <a:xfrm>
            <a:off x="3347864" y="4083918"/>
            <a:ext cx="216024" cy="720080"/>
          </a:xfrm>
          <a:prstGeom prst="leftBrace">
            <a:avLst/>
          </a:prstGeom>
          <a:ln w="28575">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linds(horizont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linds(horizontal)">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linds(horizontal)">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blinds(horizontal)">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6" grpId="0"/>
      <p:bldP spid="17" grpId="0"/>
      <p:bldP spid="1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ext Box 2"/>
          <p:cNvSpPr txBox="1">
            <a:spLocks noChangeArrowheads="1"/>
          </p:cNvSpPr>
          <p:nvPr/>
        </p:nvSpPr>
        <p:spPr bwMode="auto">
          <a:xfrm>
            <a:off x="395536" y="2643758"/>
            <a:ext cx="1420582" cy="584775"/>
          </a:xfrm>
          <a:prstGeom prst="rect">
            <a:avLst/>
          </a:prstGeom>
          <a:noFill/>
          <a:ln w="9525">
            <a:noFill/>
            <a:miter lim="800000"/>
          </a:ln>
          <a:effectLst/>
        </p:spPr>
        <p:txBody>
          <a:bodyPr wrap="none">
            <a:spAutoFit/>
          </a:bodyPr>
          <a:lstStyle/>
          <a:p>
            <a:r>
              <a:rPr lang="zh-CN" altLang="en-US" sz="3200" b="1" dirty="0"/>
              <a:t>关系词</a:t>
            </a:r>
            <a:endParaRPr lang="zh-CN" altLang="en-US" sz="3200" b="1" dirty="0"/>
          </a:p>
        </p:txBody>
      </p:sp>
      <p:sp>
        <p:nvSpPr>
          <p:cNvPr id="106499" name="AutoShape 3"/>
          <p:cNvSpPr/>
          <p:nvPr/>
        </p:nvSpPr>
        <p:spPr bwMode="auto">
          <a:xfrm flipH="1">
            <a:off x="5508104" y="3363838"/>
            <a:ext cx="287337" cy="1243013"/>
          </a:xfrm>
          <a:prstGeom prst="leftBrace">
            <a:avLst>
              <a:gd name="adj1" fmla="val 48066"/>
              <a:gd name="adj2" fmla="val 50000"/>
            </a:avLst>
          </a:prstGeom>
          <a:noFill/>
          <a:ln w="9525">
            <a:solidFill>
              <a:schemeClr val="tx1"/>
            </a:solidFill>
            <a:round/>
          </a:ln>
          <a:effectLst/>
        </p:spPr>
        <p:txBody>
          <a:bodyPr wrap="none" anchor="ctr"/>
          <a:lstStyle/>
          <a:p>
            <a:endParaRPr lang="zh-CN" altLang="en-US"/>
          </a:p>
        </p:txBody>
      </p:sp>
      <p:sp>
        <p:nvSpPr>
          <p:cNvPr id="106500" name="Text Box 4"/>
          <p:cNvSpPr txBox="1">
            <a:spLocks noChangeArrowheads="1"/>
          </p:cNvSpPr>
          <p:nvPr/>
        </p:nvSpPr>
        <p:spPr bwMode="auto">
          <a:xfrm>
            <a:off x="2195736" y="1419622"/>
            <a:ext cx="1008609" cy="1077218"/>
          </a:xfrm>
          <a:prstGeom prst="rect">
            <a:avLst/>
          </a:prstGeom>
          <a:noFill/>
          <a:ln w="9525">
            <a:noFill/>
            <a:miter lim="800000"/>
          </a:ln>
          <a:effectLst/>
        </p:spPr>
        <p:txBody>
          <a:bodyPr wrap="none">
            <a:spAutoFit/>
          </a:bodyPr>
          <a:lstStyle/>
          <a:p>
            <a:r>
              <a:rPr lang="zh-CN" altLang="en-US" sz="3200" b="1" dirty="0">
                <a:solidFill>
                  <a:srgbClr val="FF0000"/>
                </a:solidFill>
              </a:rPr>
              <a:t>关系</a:t>
            </a:r>
            <a:endParaRPr lang="zh-CN" altLang="en-US" sz="3200" b="1" dirty="0">
              <a:solidFill>
                <a:srgbClr val="FF0000"/>
              </a:solidFill>
            </a:endParaRPr>
          </a:p>
          <a:p>
            <a:r>
              <a:rPr lang="zh-CN" altLang="en-US" sz="3200" b="1" dirty="0">
                <a:solidFill>
                  <a:srgbClr val="FF0000"/>
                </a:solidFill>
              </a:rPr>
              <a:t>代词</a:t>
            </a:r>
            <a:endParaRPr lang="zh-CN" altLang="en-US" sz="3200" b="1" dirty="0">
              <a:solidFill>
                <a:srgbClr val="FF0000"/>
              </a:solidFill>
            </a:endParaRPr>
          </a:p>
        </p:txBody>
      </p:sp>
      <p:sp>
        <p:nvSpPr>
          <p:cNvPr id="106501" name="Text Box 5"/>
          <p:cNvSpPr txBox="1">
            <a:spLocks noChangeArrowheads="1"/>
          </p:cNvSpPr>
          <p:nvPr/>
        </p:nvSpPr>
        <p:spPr bwMode="auto">
          <a:xfrm>
            <a:off x="2267744" y="3363838"/>
            <a:ext cx="1008609" cy="1077218"/>
          </a:xfrm>
          <a:prstGeom prst="rect">
            <a:avLst/>
          </a:prstGeom>
          <a:noFill/>
          <a:ln w="9525">
            <a:noFill/>
            <a:miter lim="800000"/>
          </a:ln>
          <a:effectLst/>
        </p:spPr>
        <p:txBody>
          <a:bodyPr wrap="none">
            <a:spAutoFit/>
          </a:bodyPr>
          <a:lstStyle/>
          <a:p>
            <a:r>
              <a:rPr lang="zh-CN" altLang="en-US" sz="3200" b="1" dirty="0">
                <a:solidFill>
                  <a:srgbClr val="FF0000"/>
                </a:solidFill>
              </a:rPr>
              <a:t>关系</a:t>
            </a:r>
            <a:endParaRPr lang="zh-CN" altLang="en-US" sz="3200" b="1" dirty="0">
              <a:solidFill>
                <a:srgbClr val="FF0000"/>
              </a:solidFill>
            </a:endParaRPr>
          </a:p>
          <a:p>
            <a:r>
              <a:rPr lang="zh-CN" altLang="en-US" sz="3200" b="1" dirty="0">
                <a:solidFill>
                  <a:srgbClr val="FF0000"/>
                </a:solidFill>
              </a:rPr>
              <a:t>副词</a:t>
            </a:r>
            <a:endParaRPr lang="zh-CN" altLang="en-US" sz="3200" b="1" dirty="0">
              <a:solidFill>
                <a:srgbClr val="FF0000"/>
              </a:solidFill>
            </a:endParaRPr>
          </a:p>
        </p:txBody>
      </p:sp>
      <p:sp>
        <p:nvSpPr>
          <p:cNvPr id="106502" name="AutoShape 6"/>
          <p:cNvSpPr/>
          <p:nvPr/>
        </p:nvSpPr>
        <p:spPr bwMode="auto">
          <a:xfrm>
            <a:off x="3419872" y="1203598"/>
            <a:ext cx="287338" cy="1457325"/>
          </a:xfrm>
          <a:prstGeom prst="leftBrace">
            <a:avLst>
              <a:gd name="adj1" fmla="val 56353"/>
              <a:gd name="adj2" fmla="val 50000"/>
            </a:avLst>
          </a:prstGeom>
          <a:noFill/>
          <a:ln w="9525">
            <a:solidFill>
              <a:schemeClr val="tx1"/>
            </a:solidFill>
            <a:round/>
          </a:ln>
          <a:effectLst/>
        </p:spPr>
        <p:txBody>
          <a:bodyPr wrap="none" anchor="ctr"/>
          <a:lstStyle/>
          <a:p>
            <a:endParaRPr lang="zh-CN" altLang="en-US"/>
          </a:p>
        </p:txBody>
      </p:sp>
      <p:sp>
        <p:nvSpPr>
          <p:cNvPr id="106503" name="Text Box 7"/>
          <p:cNvSpPr txBox="1">
            <a:spLocks noChangeArrowheads="1"/>
          </p:cNvSpPr>
          <p:nvPr/>
        </p:nvSpPr>
        <p:spPr bwMode="auto">
          <a:xfrm>
            <a:off x="3779912" y="843558"/>
            <a:ext cx="3432863" cy="646331"/>
          </a:xfrm>
          <a:prstGeom prst="rect">
            <a:avLst/>
          </a:prstGeom>
          <a:noFill/>
          <a:ln w="9525">
            <a:noFill/>
            <a:miter lim="800000"/>
          </a:ln>
          <a:effectLst/>
        </p:spPr>
        <p:txBody>
          <a:bodyPr wrap="none">
            <a:spAutoFit/>
          </a:bodyPr>
          <a:lstStyle/>
          <a:p>
            <a:r>
              <a:rPr lang="en-US" altLang="zh-CN" sz="3600" b="1" dirty="0" smtClean="0"/>
              <a:t>that/who/whom</a:t>
            </a:r>
            <a:endParaRPr lang="en-US" altLang="zh-CN" sz="3600" b="1" dirty="0"/>
          </a:p>
        </p:txBody>
      </p:sp>
      <p:sp>
        <p:nvSpPr>
          <p:cNvPr id="106504" name="Text Box 8"/>
          <p:cNvSpPr txBox="1">
            <a:spLocks noChangeArrowheads="1"/>
          </p:cNvSpPr>
          <p:nvPr/>
        </p:nvSpPr>
        <p:spPr bwMode="auto">
          <a:xfrm>
            <a:off x="3779912" y="1563638"/>
            <a:ext cx="2325188" cy="646331"/>
          </a:xfrm>
          <a:prstGeom prst="rect">
            <a:avLst/>
          </a:prstGeom>
          <a:noFill/>
          <a:ln w="9525">
            <a:noFill/>
            <a:miter lim="800000"/>
          </a:ln>
          <a:effectLst/>
        </p:spPr>
        <p:txBody>
          <a:bodyPr wrap="none">
            <a:spAutoFit/>
          </a:bodyPr>
          <a:lstStyle/>
          <a:p>
            <a:r>
              <a:rPr lang="en-US" altLang="zh-CN" sz="3600" b="1" dirty="0" smtClean="0"/>
              <a:t>that/which</a:t>
            </a:r>
            <a:endParaRPr lang="en-US" altLang="zh-CN" sz="3600" b="1" dirty="0"/>
          </a:p>
        </p:txBody>
      </p:sp>
      <p:sp>
        <p:nvSpPr>
          <p:cNvPr id="106505" name="Text Box 9"/>
          <p:cNvSpPr txBox="1">
            <a:spLocks noChangeArrowheads="1"/>
          </p:cNvSpPr>
          <p:nvPr/>
        </p:nvSpPr>
        <p:spPr bwMode="auto">
          <a:xfrm>
            <a:off x="3851920" y="2211710"/>
            <a:ext cx="1443024" cy="646331"/>
          </a:xfrm>
          <a:prstGeom prst="rect">
            <a:avLst/>
          </a:prstGeom>
          <a:noFill/>
          <a:ln w="9525">
            <a:noFill/>
            <a:miter lim="800000"/>
          </a:ln>
          <a:effectLst/>
        </p:spPr>
        <p:txBody>
          <a:bodyPr wrap="none">
            <a:spAutoFit/>
          </a:bodyPr>
          <a:lstStyle/>
          <a:p>
            <a:r>
              <a:rPr lang="en-US" altLang="zh-CN" sz="3600" b="1" dirty="0"/>
              <a:t>whose</a:t>
            </a:r>
            <a:endParaRPr lang="en-US" altLang="zh-CN" sz="3600" b="1" dirty="0"/>
          </a:p>
        </p:txBody>
      </p:sp>
      <p:sp>
        <p:nvSpPr>
          <p:cNvPr id="106507" name="Text Box 11"/>
          <p:cNvSpPr txBox="1">
            <a:spLocks noChangeArrowheads="1"/>
          </p:cNvSpPr>
          <p:nvPr/>
        </p:nvSpPr>
        <p:spPr bwMode="auto">
          <a:xfrm>
            <a:off x="3995936" y="3075806"/>
            <a:ext cx="1505156" cy="1754326"/>
          </a:xfrm>
          <a:prstGeom prst="rect">
            <a:avLst/>
          </a:prstGeom>
          <a:noFill/>
          <a:ln w="9525">
            <a:noFill/>
            <a:miter lim="800000"/>
          </a:ln>
          <a:effectLst/>
        </p:spPr>
        <p:txBody>
          <a:bodyPr wrap="none">
            <a:spAutoFit/>
          </a:bodyPr>
          <a:lstStyle/>
          <a:p>
            <a:r>
              <a:rPr lang="en-US" altLang="zh-CN" sz="3600" b="1" dirty="0"/>
              <a:t>when  </a:t>
            </a:r>
            <a:endParaRPr lang="en-US" altLang="zh-CN" sz="3600" b="1" dirty="0"/>
          </a:p>
          <a:p>
            <a:r>
              <a:rPr lang="en-US" altLang="zh-CN" sz="3600" b="1" dirty="0"/>
              <a:t>where </a:t>
            </a:r>
            <a:endParaRPr lang="en-US" altLang="zh-CN" sz="3600" b="1" dirty="0"/>
          </a:p>
          <a:p>
            <a:r>
              <a:rPr lang="en-US" altLang="zh-CN" sz="3600" b="1" dirty="0"/>
              <a:t>why</a:t>
            </a:r>
            <a:endParaRPr lang="en-US" altLang="zh-CN" sz="3600" b="1" dirty="0"/>
          </a:p>
        </p:txBody>
      </p:sp>
      <p:sp>
        <p:nvSpPr>
          <p:cNvPr id="106508" name="Text Box 12"/>
          <p:cNvSpPr txBox="1">
            <a:spLocks noChangeArrowheads="1"/>
          </p:cNvSpPr>
          <p:nvPr/>
        </p:nvSpPr>
        <p:spPr bwMode="auto">
          <a:xfrm>
            <a:off x="7092280" y="915566"/>
            <a:ext cx="2160240" cy="584775"/>
          </a:xfrm>
          <a:prstGeom prst="rect">
            <a:avLst/>
          </a:prstGeom>
          <a:noFill/>
          <a:ln w="9525">
            <a:noFill/>
            <a:miter lim="800000"/>
          </a:ln>
          <a:effectLst/>
        </p:spPr>
        <p:txBody>
          <a:bodyPr wrap="square">
            <a:spAutoFit/>
          </a:bodyPr>
          <a:lstStyle/>
          <a:p>
            <a:r>
              <a:rPr lang="zh-CN" altLang="en-US" sz="3200" b="1" dirty="0" smtClean="0">
                <a:solidFill>
                  <a:srgbClr val="FF0000"/>
                </a:solidFill>
                <a:latin typeface="Arial Narrow" panose="020B0606020202030204" pitchFamily="34" charset="0"/>
              </a:rPr>
              <a:t>人（主</a:t>
            </a:r>
            <a:r>
              <a:rPr lang="en-US" altLang="zh-CN" sz="3200" b="1" dirty="0" smtClean="0">
                <a:solidFill>
                  <a:srgbClr val="FF0000"/>
                </a:solidFill>
                <a:latin typeface="Arial Narrow" panose="020B0606020202030204" pitchFamily="34" charset="0"/>
              </a:rPr>
              <a:t>/</a:t>
            </a:r>
            <a:r>
              <a:rPr lang="zh-CN" altLang="en-US" sz="3200" b="1" dirty="0" smtClean="0">
                <a:solidFill>
                  <a:srgbClr val="FF0000"/>
                </a:solidFill>
                <a:latin typeface="Arial Narrow" panose="020B0606020202030204" pitchFamily="34" charset="0"/>
              </a:rPr>
              <a:t>宾）</a:t>
            </a:r>
            <a:endParaRPr lang="zh-CN" altLang="en-US" sz="3200" b="1" dirty="0">
              <a:solidFill>
                <a:srgbClr val="FF0000"/>
              </a:solidFill>
              <a:latin typeface="Arial Narrow" panose="020B0606020202030204" pitchFamily="34" charset="0"/>
            </a:endParaRPr>
          </a:p>
        </p:txBody>
      </p:sp>
      <p:sp>
        <p:nvSpPr>
          <p:cNvPr id="106509" name="Text Box 13"/>
          <p:cNvSpPr txBox="1">
            <a:spLocks noChangeArrowheads="1"/>
          </p:cNvSpPr>
          <p:nvPr/>
        </p:nvSpPr>
        <p:spPr bwMode="auto">
          <a:xfrm>
            <a:off x="6156176" y="1563638"/>
            <a:ext cx="2337499" cy="584775"/>
          </a:xfrm>
          <a:prstGeom prst="rect">
            <a:avLst/>
          </a:prstGeom>
          <a:noFill/>
          <a:ln w="9525">
            <a:noFill/>
            <a:miter lim="800000"/>
          </a:ln>
          <a:effectLst/>
        </p:spPr>
        <p:txBody>
          <a:bodyPr wrap="none">
            <a:spAutoFit/>
          </a:bodyPr>
          <a:lstStyle/>
          <a:p>
            <a:r>
              <a:rPr lang="zh-CN" altLang="en-US" sz="3200" b="1" dirty="0" smtClean="0">
                <a:solidFill>
                  <a:srgbClr val="FF0000"/>
                </a:solidFill>
                <a:latin typeface="Arial Narrow" panose="020B0606020202030204" pitchFamily="34" charset="0"/>
              </a:rPr>
              <a:t>物（主</a:t>
            </a:r>
            <a:r>
              <a:rPr lang="en-US" altLang="zh-CN" sz="3200" b="1" dirty="0" smtClean="0">
                <a:solidFill>
                  <a:srgbClr val="FF0000"/>
                </a:solidFill>
                <a:latin typeface="Arial Narrow" panose="020B0606020202030204" pitchFamily="34" charset="0"/>
              </a:rPr>
              <a:t>/</a:t>
            </a:r>
            <a:r>
              <a:rPr lang="zh-CN" altLang="en-US" sz="3200" b="1" dirty="0" smtClean="0">
                <a:solidFill>
                  <a:srgbClr val="FF0000"/>
                </a:solidFill>
                <a:latin typeface="Arial Narrow" panose="020B0606020202030204" pitchFamily="34" charset="0"/>
              </a:rPr>
              <a:t>宾）</a:t>
            </a:r>
            <a:endParaRPr lang="zh-CN" altLang="en-US" sz="3200" b="1" dirty="0">
              <a:solidFill>
                <a:srgbClr val="FF0000"/>
              </a:solidFill>
              <a:latin typeface="Arial Narrow" panose="020B0606020202030204" pitchFamily="34" charset="0"/>
            </a:endParaRPr>
          </a:p>
        </p:txBody>
      </p:sp>
      <p:sp>
        <p:nvSpPr>
          <p:cNvPr id="106510" name="Text Box 14"/>
          <p:cNvSpPr txBox="1">
            <a:spLocks noChangeArrowheads="1"/>
          </p:cNvSpPr>
          <p:nvPr/>
        </p:nvSpPr>
        <p:spPr bwMode="auto">
          <a:xfrm>
            <a:off x="5364088" y="2283718"/>
            <a:ext cx="3600400" cy="584775"/>
          </a:xfrm>
          <a:prstGeom prst="rect">
            <a:avLst/>
          </a:prstGeom>
          <a:noFill/>
          <a:ln w="9525">
            <a:noFill/>
            <a:miter lim="800000"/>
          </a:ln>
          <a:effectLst/>
        </p:spPr>
        <p:txBody>
          <a:bodyPr wrap="square">
            <a:spAutoFit/>
          </a:bodyPr>
          <a:lstStyle/>
          <a:p>
            <a:r>
              <a:rPr lang="zh-CN" altLang="en-US" sz="3200" b="1" dirty="0">
                <a:solidFill>
                  <a:srgbClr val="FF0000"/>
                </a:solidFill>
                <a:latin typeface="Arial Narrow" panose="020B0606020202030204" pitchFamily="34" charset="0"/>
              </a:rPr>
              <a:t>人</a:t>
            </a:r>
            <a:r>
              <a:rPr lang="en-US" altLang="zh-CN" sz="3200" b="1" dirty="0">
                <a:solidFill>
                  <a:srgbClr val="FF0000"/>
                </a:solidFill>
                <a:latin typeface="Arial Narrow" panose="020B0606020202030204" pitchFamily="34" charset="0"/>
              </a:rPr>
              <a:t>/</a:t>
            </a:r>
            <a:r>
              <a:rPr lang="zh-CN" altLang="en-US" sz="3200" b="1" dirty="0" smtClean="0">
                <a:solidFill>
                  <a:srgbClr val="FF0000"/>
                </a:solidFill>
                <a:latin typeface="Arial Narrow" panose="020B0606020202030204" pitchFamily="34" charset="0"/>
              </a:rPr>
              <a:t>物：</a:t>
            </a:r>
            <a:r>
              <a:rPr lang="en-US" altLang="zh-CN" sz="3200" b="1" dirty="0" smtClean="0">
                <a:solidFill>
                  <a:srgbClr val="002060"/>
                </a:solidFill>
                <a:latin typeface="Arial Narrow" panose="020B0606020202030204" pitchFamily="34" charset="0"/>
              </a:rPr>
              <a:t>……</a:t>
            </a:r>
            <a:r>
              <a:rPr lang="zh-CN" altLang="en-US" sz="3200" b="1" dirty="0" smtClean="0">
                <a:solidFill>
                  <a:srgbClr val="002060"/>
                </a:solidFill>
                <a:latin typeface="宋体" panose="02010600030101010101" pitchFamily="2" charset="-122"/>
              </a:rPr>
              <a:t>的</a:t>
            </a:r>
            <a:r>
              <a:rPr lang="zh-CN" altLang="en-US" sz="3200" b="1" dirty="0" smtClean="0">
                <a:solidFill>
                  <a:srgbClr val="FF0000"/>
                </a:solidFill>
                <a:latin typeface="Arial Narrow" panose="020B0606020202030204" pitchFamily="34" charset="0"/>
              </a:rPr>
              <a:t>（</a:t>
            </a:r>
            <a:r>
              <a:rPr lang="zh-CN" altLang="en-US" sz="3200" b="1" dirty="0" smtClean="0">
                <a:solidFill>
                  <a:srgbClr val="FF0000"/>
                </a:solidFill>
                <a:latin typeface="宋体" panose="02010600030101010101" pitchFamily="2" charset="-122"/>
              </a:rPr>
              <a:t>定）</a:t>
            </a:r>
            <a:endParaRPr lang="zh-CN" altLang="en-US" sz="3200" b="1" dirty="0">
              <a:solidFill>
                <a:srgbClr val="FF0000"/>
              </a:solidFill>
              <a:latin typeface="宋体" panose="02010600030101010101" pitchFamily="2" charset="-122"/>
            </a:endParaRPr>
          </a:p>
        </p:txBody>
      </p:sp>
      <p:sp>
        <p:nvSpPr>
          <p:cNvPr id="106512" name="AutoShape 16"/>
          <p:cNvSpPr/>
          <p:nvPr/>
        </p:nvSpPr>
        <p:spPr bwMode="auto">
          <a:xfrm>
            <a:off x="1835696" y="1995686"/>
            <a:ext cx="360362" cy="1890713"/>
          </a:xfrm>
          <a:prstGeom prst="leftBrace">
            <a:avLst>
              <a:gd name="adj1" fmla="val 58297"/>
              <a:gd name="adj2" fmla="val 50000"/>
            </a:avLst>
          </a:prstGeom>
          <a:noFill/>
          <a:ln w="9525">
            <a:solidFill>
              <a:schemeClr val="tx1"/>
            </a:solidFill>
            <a:round/>
          </a:ln>
          <a:effectLst/>
        </p:spPr>
        <p:txBody>
          <a:bodyPr wrap="none" anchor="ctr"/>
          <a:lstStyle/>
          <a:p>
            <a:endParaRPr lang="zh-CN" altLang="en-US"/>
          </a:p>
        </p:txBody>
      </p:sp>
      <p:sp>
        <p:nvSpPr>
          <p:cNvPr id="106513" name="Text Box 17"/>
          <p:cNvSpPr txBox="1">
            <a:spLocks noChangeArrowheads="1"/>
          </p:cNvSpPr>
          <p:nvPr/>
        </p:nvSpPr>
        <p:spPr bwMode="auto">
          <a:xfrm>
            <a:off x="5868144" y="3651870"/>
            <a:ext cx="2952328" cy="584775"/>
          </a:xfrm>
          <a:prstGeom prst="rect">
            <a:avLst/>
          </a:prstGeom>
          <a:noFill/>
          <a:ln w="9525">
            <a:noFill/>
            <a:miter lim="800000"/>
          </a:ln>
          <a:effectLst/>
        </p:spPr>
        <p:txBody>
          <a:bodyPr wrap="square">
            <a:spAutoFit/>
          </a:bodyPr>
          <a:lstStyle/>
          <a:p>
            <a:pPr>
              <a:spcBef>
                <a:spcPct val="50000"/>
              </a:spcBef>
            </a:pPr>
            <a:r>
              <a:rPr lang="en-US" altLang="zh-CN" sz="3200" b="1" dirty="0">
                <a:solidFill>
                  <a:srgbClr val="FF0000"/>
                </a:solidFill>
              </a:rPr>
              <a:t>= </a:t>
            </a:r>
            <a:r>
              <a:rPr lang="zh-CN" altLang="en-US" sz="3200" b="1" dirty="0">
                <a:solidFill>
                  <a:srgbClr val="FF0000"/>
                </a:solidFill>
              </a:rPr>
              <a:t>介词</a:t>
            </a:r>
            <a:r>
              <a:rPr lang="en-US" altLang="zh-CN" sz="3200" b="1" dirty="0">
                <a:solidFill>
                  <a:srgbClr val="FF0000"/>
                </a:solidFill>
              </a:rPr>
              <a:t>+</a:t>
            </a:r>
            <a:r>
              <a:rPr lang="en-US" altLang="zh-CN" sz="3200" b="1" dirty="0" smtClean="0">
                <a:solidFill>
                  <a:srgbClr val="FF0000"/>
                </a:solidFill>
              </a:rPr>
              <a:t>which</a:t>
            </a:r>
            <a:endParaRPr lang="en-US" altLang="zh-CN" sz="3200" b="1" dirty="0" smtClean="0">
              <a:solidFill>
                <a:srgbClr val="FF0000"/>
              </a:solidFill>
            </a:endParaRPr>
          </a:p>
        </p:txBody>
      </p:sp>
      <p:pic>
        <p:nvPicPr>
          <p:cNvPr id="17" name="图片 16" descr="42F58PIC8hn_1024"/>
          <p:cNvPicPr>
            <a:picLocks noChangeAspect="1" noChangeArrowheads="1"/>
          </p:cNvPicPr>
          <p:nvPr/>
        </p:nvPicPr>
        <p:blipFill>
          <a:blip r:embed="rId1" cstate="print"/>
          <a:srcRect/>
          <a:stretch>
            <a:fillRect/>
          </a:stretch>
        </p:blipFill>
        <p:spPr bwMode="auto">
          <a:xfrm>
            <a:off x="0" y="0"/>
            <a:ext cx="1189038" cy="891778"/>
          </a:xfrm>
          <a:prstGeom prst="rect">
            <a:avLst/>
          </a:prstGeom>
          <a:noFill/>
          <a:ln w="9525">
            <a:noFill/>
            <a:miter lim="800000"/>
            <a:headEnd/>
            <a:tailEnd/>
          </a:ln>
        </p:spPr>
      </p:pic>
      <p:sp>
        <p:nvSpPr>
          <p:cNvPr id="18" name="AutoShape 6"/>
          <p:cNvSpPr/>
          <p:nvPr/>
        </p:nvSpPr>
        <p:spPr bwMode="auto">
          <a:xfrm>
            <a:off x="3563888" y="3219822"/>
            <a:ext cx="287338" cy="1457325"/>
          </a:xfrm>
          <a:prstGeom prst="leftBrace">
            <a:avLst>
              <a:gd name="adj1" fmla="val 56353"/>
              <a:gd name="adj2" fmla="val 50000"/>
            </a:avLst>
          </a:prstGeom>
          <a:noFill/>
          <a:ln w="9525">
            <a:solidFill>
              <a:schemeClr val="tx1"/>
            </a:solidFill>
            <a:round/>
          </a:ln>
          <a:effectLst/>
        </p:spPr>
        <p:txBody>
          <a:bodyPr wrap="none" anchor="ctr"/>
          <a:lstStyle/>
          <a:p>
            <a:endParaRPr lang="zh-CN" altLang="en-US"/>
          </a:p>
        </p:txBody>
      </p:sp>
      <p:sp>
        <p:nvSpPr>
          <p:cNvPr id="19" name="Text Box 4"/>
          <p:cNvSpPr txBox="1">
            <a:spLocks noChangeArrowheads="1"/>
          </p:cNvSpPr>
          <p:nvPr/>
        </p:nvSpPr>
        <p:spPr bwMode="auto">
          <a:xfrm>
            <a:off x="1331640" y="195486"/>
            <a:ext cx="3456384" cy="584775"/>
          </a:xfrm>
          <a:prstGeom prst="rect">
            <a:avLst/>
          </a:prstGeom>
          <a:noFill/>
          <a:ln w="9525">
            <a:noFill/>
            <a:miter lim="800000"/>
          </a:ln>
          <a:effectLst/>
        </p:spPr>
        <p:txBody>
          <a:bodyPr wrap="square">
            <a:spAutoFit/>
          </a:bodyPr>
          <a:lstStyle/>
          <a:p>
            <a:pPr>
              <a:spcBef>
                <a:spcPct val="50000"/>
              </a:spcBef>
              <a:buFont typeface="Wingdings" panose="05000000000000000000" pitchFamily="2" charset="2"/>
              <a:buChar char="Ø"/>
            </a:pPr>
            <a:r>
              <a:rPr lang="zh-CN" altLang="en-US" sz="3200" b="1" dirty="0" smtClean="0">
                <a:latin typeface="黑体" panose="02010609060101010101" pitchFamily="49" charset="-122"/>
                <a:ea typeface="黑体" panose="02010609060101010101" pitchFamily="49" charset="-122"/>
              </a:rPr>
              <a:t>常用关系词：</a:t>
            </a:r>
            <a:endParaRPr lang="zh-CN" altLang="en-US" sz="3200" b="1" dirty="0">
              <a:latin typeface="黑体" panose="02010609060101010101" pitchFamily="49" charset="-122"/>
              <a:ea typeface="黑体" panose="02010609060101010101" pitchFamily="49" charset="-122"/>
            </a:endParaRPr>
          </a:p>
        </p:txBody>
      </p:sp>
      <p:sp>
        <p:nvSpPr>
          <p:cNvPr id="20" name="TextBox 19"/>
          <p:cNvSpPr txBox="1"/>
          <p:nvPr/>
        </p:nvSpPr>
        <p:spPr>
          <a:xfrm>
            <a:off x="6372200" y="4155926"/>
            <a:ext cx="1656184" cy="584775"/>
          </a:xfrm>
          <a:prstGeom prst="rect">
            <a:avLst/>
          </a:prstGeom>
          <a:noFill/>
        </p:spPr>
        <p:txBody>
          <a:bodyPr wrap="square" rtlCol="0">
            <a:spAutoFit/>
          </a:bodyPr>
          <a:lstStyle/>
          <a:p>
            <a:pPr>
              <a:spcBef>
                <a:spcPct val="50000"/>
              </a:spcBef>
            </a:pPr>
            <a:r>
              <a:rPr lang="en-US" altLang="zh-CN" sz="3200" b="1" dirty="0" smtClean="0">
                <a:solidFill>
                  <a:srgbClr val="FF0000"/>
                </a:solidFill>
              </a:rPr>
              <a:t>(</a:t>
            </a:r>
            <a:r>
              <a:rPr lang="zh-CN" altLang="en-US" sz="3200" b="1" dirty="0" smtClean="0">
                <a:solidFill>
                  <a:srgbClr val="FF0000"/>
                </a:solidFill>
              </a:rPr>
              <a:t>状语</a:t>
            </a:r>
            <a:r>
              <a:rPr lang="en-US" altLang="zh-CN" sz="3200" b="1" dirty="0" smtClean="0">
                <a:solidFill>
                  <a:srgbClr val="FF0000"/>
                </a:solidFill>
              </a:rPr>
              <a:t>)</a:t>
            </a:r>
            <a:endParaRPr lang="en-US" altLang="zh-CN" sz="32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649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65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06500"/>
                                        </p:tgtEl>
                                        <p:attrNameLst>
                                          <p:attrName>style.visibility</p:attrName>
                                        </p:attrNameLst>
                                      </p:cBhvr>
                                      <p:to>
                                        <p:strVal val="visible"/>
                                      </p:to>
                                    </p:set>
                                    <p:animEffect transition="in" filter="blinds(horizontal)">
                                      <p:cBhvr>
                                        <p:cTn id="15" dur="500"/>
                                        <p:tgtEl>
                                          <p:spTgt spid="106500"/>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106501"/>
                                        </p:tgtEl>
                                        <p:attrNameLst>
                                          <p:attrName>style.visibility</p:attrName>
                                        </p:attrNameLst>
                                      </p:cBhvr>
                                      <p:to>
                                        <p:strVal val="visible"/>
                                      </p:to>
                                    </p:set>
                                    <p:animEffect transition="in" filter="blinds(horizontal)">
                                      <p:cBhvr>
                                        <p:cTn id="20" dur="500"/>
                                        <p:tgtEl>
                                          <p:spTgt spid="106501"/>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10650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106503"/>
                                        </p:tgtEl>
                                        <p:attrNameLst>
                                          <p:attrName>style.visibility</p:attrName>
                                        </p:attrNameLst>
                                      </p:cBhvr>
                                      <p:to>
                                        <p:strVal val="visible"/>
                                      </p:to>
                                    </p:set>
                                    <p:animEffect transition="in" filter="blinds(horizontal)">
                                      <p:cBhvr>
                                        <p:cTn id="29" dur="500"/>
                                        <p:tgtEl>
                                          <p:spTgt spid="106503"/>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106508"/>
                                        </p:tgtEl>
                                        <p:attrNameLst>
                                          <p:attrName>style.visibility</p:attrName>
                                        </p:attrNameLst>
                                      </p:cBhvr>
                                      <p:to>
                                        <p:strVal val="visible"/>
                                      </p:to>
                                    </p:set>
                                    <p:animEffect transition="in" filter="blinds(horizontal)">
                                      <p:cBhvr>
                                        <p:cTn id="32" dur="500"/>
                                        <p:tgtEl>
                                          <p:spTgt spid="106508"/>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06504"/>
                                        </p:tgtEl>
                                        <p:attrNameLst>
                                          <p:attrName>style.visibility</p:attrName>
                                        </p:attrNameLst>
                                      </p:cBhvr>
                                      <p:to>
                                        <p:strVal val="visible"/>
                                      </p:to>
                                    </p:set>
                                    <p:animEffect transition="in" filter="blinds(horizontal)">
                                      <p:cBhvr>
                                        <p:cTn id="37" dur="500"/>
                                        <p:tgtEl>
                                          <p:spTgt spid="106504"/>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106509"/>
                                        </p:tgtEl>
                                        <p:attrNameLst>
                                          <p:attrName>style.visibility</p:attrName>
                                        </p:attrNameLst>
                                      </p:cBhvr>
                                      <p:to>
                                        <p:strVal val="visible"/>
                                      </p:to>
                                    </p:set>
                                    <p:animEffect transition="in" filter="blinds(horizontal)">
                                      <p:cBhvr>
                                        <p:cTn id="40" dur="500"/>
                                        <p:tgtEl>
                                          <p:spTgt spid="106509"/>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106505"/>
                                        </p:tgtEl>
                                        <p:attrNameLst>
                                          <p:attrName>style.visibility</p:attrName>
                                        </p:attrNameLst>
                                      </p:cBhvr>
                                      <p:to>
                                        <p:strVal val="visible"/>
                                      </p:to>
                                    </p:set>
                                    <p:animEffect transition="in" filter="blinds(horizontal)">
                                      <p:cBhvr>
                                        <p:cTn id="45" dur="500"/>
                                        <p:tgtEl>
                                          <p:spTgt spid="106505"/>
                                        </p:tgtEl>
                                      </p:cBhvr>
                                    </p:animEffect>
                                  </p:childTnLst>
                                </p:cTn>
                              </p:par>
                              <p:par>
                                <p:cTn id="46" presetID="3" presetClass="entr" presetSubtype="10" fill="hold" grpId="0" nodeType="withEffect">
                                  <p:stCondLst>
                                    <p:cond delay="0"/>
                                  </p:stCondLst>
                                  <p:childTnLst>
                                    <p:set>
                                      <p:cBhvr>
                                        <p:cTn id="47" dur="1" fill="hold">
                                          <p:stCondLst>
                                            <p:cond delay="0"/>
                                          </p:stCondLst>
                                        </p:cTn>
                                        <p:tgtEl>
                                          <p:spTgt spid="106510"/>
                                        </p:tgtEl>
                                        <p:attrNameLst>
                                          <p:attrName>style.visibility</p:attrName>
                                        </p:attrNameLst>
                                      </p:cBhvr>
                                      <p:to>
                                        <p:strVal val="visible"/>
                                      </p:to>
                                    </p:set>
                                    <p:animEffect transition="in" filter="blinds(horizontal)">
                                      <p:cBhvr>
                                        <p:cTn id="48" dur="500"/>
                                        <p:tgtEl>
                                          <p:spTgt spid="106510"/>
                                        </p:tgtEl>
                                      </p:cBhvr>
                                    </p:animEffec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grpId="0" nodeType="click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blinds(horizontal)">
                                      <p:cBhvr>
                                        <p:cTn id="53" dur="500"/>
                                        <p:tgtEl>
                                          <p:spTgt spid="18"/>
                                        </p:tgtEl>
                                      </p:cBhvr>
                                    </p:animEffect>
                                  </p:childTnLst>
                                </p:cTn>
                              </p:par>
                            </p:childTnLst>
                          </p:cTn>
                        </p:par>
                      </p:childTnLst>
                    </p:cTn>
                  </p:par>
                  <p:par>
                    <p:cTn id="54" fill="hold">
                      <p:stCondLst>
                        <p:cond delay="indefinite"/>
                      </p:stCondLst>
                      <p:childTnLst>
                        <p:par>
                          <p:cTn id="55" fill="hold">
                            <p:stCondLst>
                              <p:cond delay="0"/>
                            </p:stCondLst>
                            <p:childTnLst>
                              <p:par>
                                <p:cTn id="56" presetID="3" presetClass="entr" presetSubtype="10" fill="hold" grpId="0" nodeType="clickEffect">
                                  <p:stCondLst>
                                    <p:cond delay="0"/>
                                  </p:stCondLst>
                                  <p:childTnLst>
                                    <p:set>
                                      <p:cBhvr>
                                        <p:cTn id="57" dur="1" fill="hold">
                                          <p:stCondLst>
                                            <p:cond delay="0"/>
                                          </p:stCondLst>
                                        </p:cTn>
                                        <p:tgtEl>
                                          <p:spTgt spid="106507"/>
                                        </p:tgtEl>
                                        <p:attrNameLst>
                                          <p:attrName>style.visibility</p:attrName>
                                        </p:attrNameLst>
                                      </p:cBhvr>
                                      <p:to>
                                        <p:strVal val="visible"/>
                                      </p:to>
                                    </p:set>
                                    <p:animEffect transition="in" filter="blinds(horizontal)">
                                      <p:cBhvr>
                                        <p:cTn id="58" dur="500"/>
                                        <p:tgtEl>
                                          <p:spTgt spid="106507"/>
                                        </p:tgtEl>
                                      </p:cBhvr>
                                    </p:animEffect>
                                  </p:childTnLst>
                                </p:cTn>
                              </p:par>
                            </p:childTnLst>
                          </p:cTn>
                        </p:par>
                      </p:childTnLst>
                    </p:cTn>
                  </p:par>
                  <p:par>
                    <p:cTn id="59" fill="hold">
                      <p:stCondLst>
                        <p:cond delay="indefinite"/>
                      </p:stCondLst>
                      <p:childTnLst>
                        <p:par>
                          <p:cTn id="60" fill="hold">
                            <p:stCondLst>
                              <p:cond delay="0"/>
                            </p:stCondLst>
                            <p:childTnLst>
                              <p:par>
                                <p:cTn id="61" presetID="3" presetClass="entr" presetSubtype="10" fill="hold" grpId="0" nodeType="clickEffect">
                                  <p:stCondLst>
                                    <p:cond delay="0"/>
                                  </p:stCondLst>
                                  <p:childTnLst>
                                    <p:set>
                                      <p:cBhvr>
                                        <p:cTn id="62" dur="1" fill="hold">
                                          <p:stCondLst>
                                            <p:cond delay="0"/>
                                          </p:stCondLst>
                                        </p:cTn>
                                        <p:tgtEl>
                                          <p:spTgt spid="106499"/>
                                        </p:tgtEl>
                                        <p:attrNameLst>
                                          <p:attrName>style.visibility</p:attrName>
                                        </p:attrNameLst>
                                      </p:cBhvr>
                                      <p:to>
                                        <p:strVal val="visible"/>
                                      </p:to>
                                    </p:set>
                                    <p:animEffect transition="in" filter="blinds(horizontal)">
                                      <p:cBhvr>
                                        <p:cTn id="63" dur="500"/>
                                        <p:tgtEl>
                                          <p:spTgt spid="106499"/>
                                        </p:tgtEl>
                                      </p:cBhvr>
                                    </p:animEffect>
                                  </p:childTnLst>
                                </p:cTn>
                              </p:par>
                              <p:par>
                                <p:cTn id="64" presetID="3" presetClass="entr" presetSubtype="10" fill="hold" grpId="0" nodeType="withEffect">
                                  <p:stCondLst>
                                    <p:cond delay="0"/>
                                  </p:stCondLst>
                                  <p:childTnLst>
                                    <p:set>
                                      <p:cBhvr>
                                        <p:cTn id="65" dur="1" fill="hold">
                                          <p:stCondLst>
                                            <p:cond delay="0"/>
                                          </p:stCondLst>
                                        </p:cTn>
                                        <p:tgtEl>
                                          <p:spTgt spid="106513"/>
                                        </p:tgtEl>
                                        <p:attrNameLst>
                                          <p:attrName>style.visibility</p:attrName>
                                        </p:attrNameLst>
                                      </p:cBhvr>
                                      <p:to>
                                        <p:strVal val="visible"/>
                                      </p:to>
                                    </p:set>
                                    <p:animEffect transition="in" filter="blinds(horizontal)">
                                      <p:cBhvr>
                                        <p:cTn id="66" dur="500"/>
                                        <p:tgtEl>
                                          <p:spTgt spid="106513"/>
                                        </p:tgtEl>
                                      </p:cBhvr>
                                    </p:animEffect>
                                  </p:childTnLst>
                                </p:cTn>
                              </p:par>
                            </p:childTnLst>
                          </p:cTn>
                        </p:par>
                      </p:childTnLst>
                    </p:cTn>
                  </p:par>
                  <p:par>
                    <p:cTn id="67" fill="hold">
                      <p:stCondLst>
                        <p:cond delay="indefinite"/>
                      </p:stCondLst>
                      <p:childTnLst>
                        <p:par>
                          <p:cTn id="68" fill="hold">
                            <p:stCondLst>
                              <p:cond delay="0"/>
                            </p:stCondLst>
                            <p:childTnLst>
                              <p:par>
                                <p:cTn id="69" presetID="3" presetClass="entr" presetSubtype="10" fill="hold" grpId="0" nodeType="clickEffect">
                                  <p:stCondLst>
                                    <p:cond delay="0"/>
                                  </p:stCondLst>
                                  <p:childTnLst>
                                    <p:set>
                                      <p:cBhvr>
                                        <p:cTn id="70" dur="1" fill="hold">
                                          <p:stCondLst>
                                            <p:cond delay="0"/>
                                          </p:stCondLst>
                                        </p:cTn>
                                        <p:tgtEl>
                                          <p:spTgt spid="20"/>
                                        </p:tgtEl>
                                        <p:attrNameLst>
                                          <p:attrName>style.visibility</p:attrName>
                                        </p:attrNameLst>
                                      </p:cBhvr>
                                      <p:to>
                                        <p:strVal val="visible"/>
                                      </p:to>
                                    </p:set>
                                    <p:animEffect transition="in" filter="blinds(horizontal)">
                                      <p:cBhvr>
                                        <p:cTn id="7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498" grpId="0" autoUpdateAnimBg="0"/>
      <p:bldP spid="106499" grpId="0" animBg="1"/>
      <p:bldP spid="106500" grpId="0" autoUpdateAnimBg="0"/>
      <p:bldP spid="106501" grpId="0" autoUpdateAnimBg="0"/>
      <p:bldP spid="106502" grpId="0" animBg="1"/>
      <p:bldP spid="106503" grpId="0"/>
      <p:bldP spid="106504" grpId="0"/>
      <p:bldP spid="106505" grpId="0"/>
      <p:bldP spid="106507" grpId="0"/>
      <p:bldP spid="106508" grpId="0"/>
      <p:bldP spid="106509" grpId="0"/>
      <p:bldP spid="106510" grpId="0"/>
      <p:bldP spid="106512" grpId="0" animBg="1"/>
      <p:bldP spid="106513" grpId="0"/>
      <p:bldP spid="18" grpId="0" animBg="1"/>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75656" y="1131590"/>
            <a:ext cx="5976664" cy="2576667"/>
          </a:xfrm>
          <a:prstGeom prst="rect">
            <a:avLst/>
          </a:prstGeom>
          <a:noFill/>
        </p:spPr>
        <p:txBody>
          <a:bodyPr wrap="square" rtlCol="0">
            <a:spAutoFit/>
          </a:bodyPr>
          <a:lstStyle/>
          <a:p>
            <a:pPr>
              <a:lnSpc>
                <a:spcPct val="150000"/>
              </a:lnSpc>
              <a:buFont typeface="Wingdings" panose="05000000000000000000" pitchFamily="2" charset="2"/>
              <a:buChar char="u"/>
            </a:pPr>
            <a:r>
              <a:rPr lang="zh-CN" altLang="en-US" sz="2800" b="1" dirty="0" smtClean="0">
                <a:solidFill>
                  <a:srgbClr val="002060"/>
                </a:solidFill>
                <a:latin typeface="+mn-ea"/>
              </a:rPr>
              <a:t>连接作用，连接主从句；</a:t>
            </a:r>
            <a:endParaRPr lang="en-US" altLang="zh-CN" sz="2800" b="1" dirty="0" smtClean="0">
              <a:solidFill>
                <a:srgbClr val="002060"/>
              </a:solidFill>
              <a:latin typeface="+mn-ea"/>
            </a:endParaRPr>
          </a:p>
          <a:p>
            <a:pPr>
              <a:lnSpc>
                <a:spcPct val="150000"/>
              </a:lnSpc>
              <a:buFont typeface="Wingdings" panose="05000000000000000000" pitchFamily="2" charset="2"/>
              <a:buChar char="u"/>
            </a:pPr>
            <a:r>
              <a:rPr lang="zh-CN" altLang="en-US" sz="2800" b="1" dirty="0" smtClean="0">
                <a:solidFill>
                  <a:srgbClr val="002060"/>
                </a:solidFill>
                <a:latin typeface="+mn-ea"/>
              </a:rPr>
              <a:t>指代先行词，甚至整个主句；</a:t>
            </a:r>
            <a:endParaRPr lang="en-US" altLang="zh-CN" sz="2800" b="1" dirty="0" smtClean="0">
              <a:solidFill>
                <a:srgbClr val="002060"/>
              </a:solidFill>
              <a:latin typeface="+mn-ea"/>
            </a:endParaRPr>
          </a:p>
          <a:p>
            <a:pPr>
              <a:lnSpc>
                <a:spcPct val="150000"/>
              </a:lnSpc>
              <a:buFont typeface="Wingdings" panose="05000000000000000000" pitchFamily="2" charset="2"/>
              <a:buChar char="u"/>
            </a:pPr>
            <a:r>
              <a:rPr lang="zh-CN" altLang="en-US" sz="2800" b="1" dirty="0" smtClean="0">
                <a:solidFill>
                  <a:srgbClr val="002060"/>
                </a:solidFill>
                <a:latin typeface="+mn-ea"/>
              </a:rPr>
              <a:t>在从句中充当句子成分。</a:t>
            </a:r>
            <a:endParaRPr lang="en-US" altLang="zh-CN" sz="2800" b="1" dirty="0" smtClean="0">
              <a:solidFill>
                <a:srgbClr val="002060"/>
              </a:solidFill>
              <a:latin typeface="+mn-ea"/>
            </a:endParaRPr>
          </a:p>
          <a:p>
            <a:pPr>
              <a:lnSpc>
                <a:spcPct val="150000"/>
              </a:lnSpc>
              <a:buFont typeface="Wingdings" panose="05000000000000000000" pitchFamily="2" charset="2"/>
              <a:buChar char="Ø"/>
            </a:pPr>
            <a:endParaRPr lang="zh-CN" altLang="en-US" sz="2800" b="1" dirty="0">
              <a:solidFill>
                <a:srgbClr val="002060"/>
              </a:solidFill>
              <a:latin typeface="+mn-ea"/>
            </a:endParaRPr>
          </a:p>
        </p:txBody>
      </p:sp>
      <p:pic>
        <p:nvPicPr>
          <p:cNvPr id="5" name="图片 4" descr="42F58PIC8hn_1024"/>
          <p:cNvPicPr>
            <a:picLocks noChangeAspect="1" noChangeArrowheads="1"/>
          </p:cNvPicPr>
          <p:nvPr/>
        </p:nvPicPr>
        <p:blipFill>
          <a:blip r:embed="rId1" cstate="print"/>
          <a:srcRect/>
          <a:stretch>
            <a:fillRect/>
          </a:stretch>
        </p:blipFill>
        <p:spPr bwMode="auto">
          <a:xfrm>
            <a:off x="0" y="0"/>
            <a:ext cx="1189038" cy="891778"/>
          </a:xfrm>
          <a:prstGeom prst="rect">
            <a:avLst/>
          </a:prstGeom>
          <a:noFill/>
          <a:ln w="9525">
            <a:noFill/>
            <a:miter lim="800000"/>
            <a:headEnd/>
            <a:tailEnd/>
          </a:ln>
        </p:spPr>
      </p:pic>
      <p:sp>
        <p:nvSpPr>
          <p:cNvPr id="6" name="Text Box 4"/>
          <p:cNvSpPr txBox="1">
            <a:spLocks noChangeArrowheads="1"/>
          </p:cNvSpPr>
          <p:nvPr/>
        </p:nvSpPr>
        <p:spPr bwMode="auto">
          <a:xfrm>
            <a:off x="1331640" y="339502"/>
            <a:ext cx="3456384" cy="584775"/>
          </a:xfrm>
          <a:prstGeom prst="rect">
            <a:avLst/>
          </a:prstGeom>
          <a:noFill/>
          <a:ln w="9525">
            <a:noFill/>
            <a:miter lim="800000"/>
          </a:ln>
          <a:effectLst/>
        </p:spPr>
        <p:txBody>
          <a:bodyPr wrap="square">
            <a:spAutoFit/>
          </a:bodyPr>
          <a:lstStyle/>
          <a:p>
            <a:pPr>
              <a:spcBef>
                <a:spcPct val="50000"/>
              </a:spcBef>
              <a:buFont typeface="Wingdings" panose="05000000000000000000" pitchFamily="2" charset="2"/>
              <a:buChar char="Ø"/>
            </a:pPr>
            <a:r>
              <a:rPr lang="zh-CN" altLang="en-US" sz="3200" b="1" dirty="0" smtClean="0">
                <a:latin typeface="黑体" panose="02010609060101010101" pitchFamily="49" charset="-122"/>
                <a:ea typeface="黑体" panose="02010609060101010101" pitchFamily="49" charset="-122"/>
              </a:rPr>
              <a:t>关系词的作用：</a:t>
            </a:r>
            <a:endParaRPr lang="zh-CN" altLang="en-US" sz="3200" b="1" dirty="0">
              <a:latin typeface="黑体" panose="02010609060101010101" pitchFamily="49" charset="-122"/>
              <a:ea typeface="黑体" panose="02010609060101010101" pitchFamily="49" charset="-122"/>
            </a:endParaRPr>
          </a:p>
        </p:txBody>
      </p:sp>
      <p:pic>
        <p:nvPicPr>
          <p:cNvPr id="7" name="图片 7" descr="67y58PICBDH_1024"/>
          <p:cNvPicPr>
            <a:picLocks noChangeAspect="1" noChangeArrowheads="1"/>
          </p:cNvPicPr>
          <p:nvPr/>
        </p:nvPicPr>
        <p:blipFill>
          <a:blip r:embed="rId2" cstate="print"/>
          <a:srcRect/>
          <a:stretch>
            <a:fillRect/>
          </a:stretch>
        </p:blipFill>
        <p:spPr bwMode="auto">
          <a:xfrm>
            <a:off x="7020272" y="3651870"/>
            <a:ext cx="2123728" cy="1491630"/>
          </a:xfrm>
          <a:prstGeom prst="rect">
            <a:avLst/>
          </a:prstGeom>
          <a:noFill/>
          <a:ln w="9525">
            <a:noFill/>
            <a:miter lim="800000"/>
            <a:headEnd/>
            <a:tailEnd/>
          </a:ln>
        </p:spPr>
      </p:pic>
      <p:sp>
        <p:nvSpPr>
          <p:cNvPr id="8" name="TextBox 7"/>
          <p:cNvSpPr txBox="1"/>
          <p:nvPr/>
        </p:nvSpPr>
        <p:spPr>
          <a:xfrm>
            <a:off x="1115616" y="3269471"/>
            <a:ext cx="6120680" cy="1246495"/>
          </a:xfrm>
          <a:prstGeom prst="rect">
            <a:avLst/>
          </a:prstGeom>
          <a:noFill/>
        </p:spPr>
        <p:txBody>
          <a:bodyPr wrap="square" rtlCol="0">
            <a:spAutoFit/>
          </a:bodyPr>
          <a:lstStyle/>
          <a:p>
            <a:pPr>
              <a:lnSpc>
                <a:spcPts val="3000"/>
              </a:lnSpc>
            </a:pPr>
            <a:r>
              <a:rPr lang="en-US" altLang="zh-CN" sz="2800" b="1" dirty="0" smtClean="0">
                <a:latin typeface="Times New Roman" panose="02020603050405020304" pitchFamily="18" charset="0"/>
                <a:cs typeface="Times New Roman" panose="02020603050405020304" pitchFamily="18" charset="0"/>
              </a:rPr>
              <a:t>Li </a:t>
            </a:r>
            <a:r>
              <a:rPr lang="en-US" altLang="zh-CN" sz="2800" b="1" dirty="0" err="1" smtClean="0">
                <a:latin typeface="Times New Roman" panose="02020603050405020304" pitchFamily="18" charset="0"/>
                <a:cs typeface="Times New Roman" panose="02020603050405020304" pitchFamily="18" charset="0"/>
              </a:rPr>
              <a:t>Lanjuan</a:t>
            </a:r>
            <a:r>
              <a:rPr lang="en-US" altLang="zh-CN" sz="2800" b="1" dirty="0" smtClean="0">
                <a:latin typeface="Times New Roman" panose="02020603050405020304" pitchFamily="18" charset="0"/>
                <a:cs typeface="Times New Roman" panose="02020603050405020304" pitchFamily="18" charset="0"/>
              </a:rPr>
              <a:t> is a famous expert </a:t>
            </a:r>
            <a:r>
              <a:rPr lang="en-US" altLang="zh-CN" sz="2800" b="1" dirty="0" smtClean="0">
                <a:solidFill>
                  <a:srgbClr val="FF0000"/>
                </a:solidFill>
                <a:latin typeface="Times New Roman" panose="02020603050405020304" pitchFamily="18" charset="0"/>
                <a:cs typeface="Times New Roman" panose="02020603050405020304" pitchFamily="18" charset="0"/>
              </a:rPr>
              <a:t>who</a:t>
            </a:r>
            <a:r>
              <a:rPr lang="en-US" altLang="zh-CN" sz="2800" b="1" dirty="0" smtClean="0">
                <a:latin typeface="Times New Roman" panose="02020603050405020304" pitchFamily="18" charset="0"/>
                <a:cs typeface="Times New Roman" panose="02020603050405020304" pitchFamily="18" charset="0"/>
              </a:rPr>
              <a:t> is working against the novel </a:t>
            </a:r>
            <a:r>
              <a:rPr lang="en-US" altLang="zh-CN" sz="2800" b="1" dirty="0" err="1" smtClean="0">
                <a:latin typeface="Times New Roman" panose="02020603050405020304" pitchFamily="18" charset="0"/>
                <a:cs typeface="Times New Roman" panose="02020603050405020304" pitchFamily="18" charset="0"/>
              </a:rPr>
              <a:t>coronavirus</a:t>
            </a:r>
            <a:r>
              <a:rPr lang="en-US" altLang="zh-CN" sz="2800" b="1" dirty="0" smtClean="0">
                <a:latin typeface="Times New Roman" panose="02020603050405020304" pitchFamily="18" charset="0"/>
                <a:cs typeface="Times New Roman" panose="02020603050405020304" pitchFamily="18" charset="0"/>
              </a:rPr>
              <a:t> at the front line. </a:t>
            </a:r>
            <a:endParaRPr lang="zh-CN" altLang="en-US" sz="2800" b="1" dirty="0">
              <a:latin typeface="Times New Roman" panose="02020603050405020304" pitchFamily="18" charset="0"/>
              <a:cs typeface="Times New Roman" panose="02020603050405020304" pitchFamily="18" charset="0"/>
            </a:endParaRPr>
          </a:p>
        </p:txBody>
      </p:sp>
      <p:sp>
        <p:nvSpPr>
          <p:cNvPr id="9" name="椭圆 8"/>
          <p:cNvSpPr/>
          <p:nvPr/>
        </p:nvSpPr>
        <p:spPr>
          <a:xfrm>
            <a:off x="1115616" y="3219822"/>
            <a:ext cx="1872208" cy="50405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左弧形箭头 11"/>
          <p:cNvSpPr/>
          <p:nvPr/>
        </p:nvSpPr>
        <p:spPr>
          <a:xfrm rot="5400000">
            <a:off x="3389229" y="514163"/>
            <a:ext cx="1185625" cy="4580723"/>
          </a:xfrm>
          <a:prstGeom prst="curvedRightArrow">
            <a:avLst>
              <a:gd name="adj1" fmla="val 29525"/>
              <a:gd name="adj2" fmla="val 50000"/>
              <a:gd name="adj3" fmla="val 18756"/>
            </a:avLst>
          </a:prstGeom>
          <a:solidFill>
            <a:srgbClr val="C0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3" name="圆角右箭头 12"/>
          <p:cNvSpPr/>
          <p:nvPr/>
        </p:nvSpPr>
        <p:spPr>
          <a:xfrm>
            <a:off x="6300192" y="2859782"/>
            <a:ext cx="864096" cy="576064"/>
          </a:xfrm>
          <a:prstGeom prst="ben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4" name="圆角矩形 13"/>
          <p:cNvSpPr/>
          <p:nvPr/>
        </p:nvSpPr>
        <p:spPr>
          <a:xfrm>
            <a:off x="7164288" y="2715766"/>
            <a:ext cx="1008112"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t>主语</a:t>
            </a:r>
            <a:endParaRPr lang="zh-CN" altLang="en-US" sz="2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linds(horizont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linds(horizontal)">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linds(horizontal)">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2" grpId="0" animBg="1"/>
      <p:bldP spid="13"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7" descr="67y58PICBDH_1024"/>
          <p:cNvPicPr>
            <a:picLocks noChangeAspect="1" noChangeArrowheads="1"/>
          </p:cNvPicPr>
          <p:nvPr/>
        </p:nvPicPr>
        <p:blipFill>
          <a:blip r:embed="rId1" cstate="print"/>
          <a:srcRect/>
          <a:stretch>
            <a:fillRect/>
          </a:stretch>
        </p:blipFill>
        <p:spPr bwMode="auto">
          <a:xfrm>
            <a:off x="6619875" y="3250406"/>
            <a:ext cx="2524125" cy="1893094"/>
          </a:xfrm>
          <a:prstGeom prst="rect">
            <a:avLst/>
          </a:prstGeom>
          <a:noFill/>
          <a:ln w="9525">
            <a:noFill/>
            <a:miter lim="800000"/>
            <a:headEnd/>
            <a:tailEnd/>
          </a:ln>
        </p:spPr>
      </p:pic>
      <p:sp>
        <p:nvSpPr>
          <p:cNvPr id="6" name="圆角矩形 5"/>
          <p:cNvSpPr/>
          <p:nvPr/>
        </p:nvSpPr>
        <p:spPr>
          <a:xfrm>
            <a:off x="395536" y="195486"/>
            <a:ext cx="756182" cy="647922"/>
          </a:xfrm>
          <a:prstGeom prst="roundRect">
            <a:avLst/>
          </a:prstGeom>
          <a:solidFill>
            <a:srgbClr val="1E6C7A"/>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endParaRPr lang="zh-CN" altLang="en-US" sz="1100" dirty="0">
              <a:latin typeface="微软雅黑" panose="020B0503020204020204" pitchFamily="34" charset="-122"/>
              <a:ea typeface="微软雅黑" panose="020B0503020204020204" pitchFamily="34" charset="-122"/>
            </a:endParaRPr>
          </a:p>
        </p:txBody>
      </p:sp>
      <p:sp>
        <p:nvSpPr>
          <p:cNvPr id="7" name="矩形 6"/>
          <p:cNvSpPr/>
          <p:nvPr/>
        </p:nvSpPr>
        <p:spPr>
          <a:xfrm>
            <a:off x="530569" y="265590"/>
            <a:ext cx="486117" cy="507713"/>
          </a:xfrm>
          <a:prstGeom prst="rect">
            <a:avLst/>
          </a:prstGeom>
        </p:spPr>
        <p:txBody>
          <a:bodyPr wrap="square" lIns="0" tIns="0" rIns="0" bIns="0">
            <a:spAutoFit/>
          </a:bodyPr>
          <a:lstStyle/>
          <a:p>
            <a:pPr algn="ctr"/>
            <a:r>
              <a:rPr lang="en-US" altLang="zh-CN" sz="3300" b="1"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rPr>
              <a:t>2</a:t>
            </a:r>
            <a:endParaRPr lang="en-US" altLang="zh-CN" sz="33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8" name="矩形 259"/>
          <p:cNvSpPr>
            <a:spLocks noChangeArrowheads="1"/>
          </p:cNvSpPr>
          <p:nvPr/>
        </p:nvSpPr>
        <p:spPr bwMode="auto">
          <a:xfrm>
            <a:off x="887532" y="250662"/>
            <a:ext cx="4801281" cy="4924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457200" lvl="2" indent="0">
              <a:buNone/>
            </a:pPr>
            <a:r>
              <a:rPr lang="zh-CN" altLang="en-US" sz="3200" b="1" dirty="0" smtClean="0"/>
              <a:t>定语从句考点</a:t>
            </a:r>
            <a:endParaRPr lang="zh-CN" altLang="en-US" sz="3200" b="1" dirty="0"/>
          </a:p>
        </p:txBody>
      </p:sp>
      <p:sp>
        <p:nvSpPr>
          <p:cNvPr id="9" name="矩形 8"/>
          <p:cNvSpPr/>
          <p:nvPr/>
        </p:nvSpPr>
        <p:spPr>
          <a:xfrm>
            <a:off x="611560" y="915566"/>
            <a:ext cx="7848872" cy="2677656"/>
          </a:xfrm>
          <a:prstGeom prst="rect">
            <a:avLst/>
          </a:prstGeom>
        </p:spPr>
        <p:txBody>
          <a:bodyPr wrap="square">
            <a:spAutoFit/>
          </a:bodyPr>
          <a:lstStyle/>
          <a:p>
            <a:pPr>
              <a:lnSpc>
                <a:spcPct val="200000"/>
              </a:lnSpc>
              <a:buFont typeface="Wingdings" panose="05000000000000000000" pitchFamily="2" charset="2"/>
              <a:buChar char="Ø"/>
            </a:pPr>
            <a:r>
              <a:rPr lang="zh-CN" altLang="en-US" sz="2800" b="1" dirty="0" smtClean="0">
                <a:solidFill>
                  <a:srgbClr val="002060"/>
                </a:solidFill>
                <a:latin typeface="+mn-ea"/>
              </a:rPr>
              <a:t>关系代词 </a:t>
            </a:r>
            <a:r>
              <a:rPr lang="en-US" altLang="en-US" sz="2800" b="1" dirty="0" smtClean="0">
                <a:solidFill>
                  <a:srgbClr val="002060"/>
                </a:solidFill>
                <a:latin typeface="+mn-ea"/>
              </a:rPr>
              <a:t>that 、which、 whose</a:t>
            </a:r>
            <a:r>
              <a:rPr lang="zh-CN" altLang="en-US" sz="2800" b="1" dirty="0" smtClean="0">
                <a:solidFill>
                  <a:srgbClr val="002060"/>
                </a:solidFill>
                <a:latin typeface="+mn-ea"/>
              </a:rPr>
              <a:t>的用法比较；</a:t>
            </a:r>
            <a:endParaRPr lang="zh-CN" altLang="en-US" sz="2800" b="1" dirty="0" smtClean="0">
              <a:solidFill>
                <a:srgbClr val="002060"/>
              </a:solidFill>
              <a:latin typeface="+mn-ea"/>
            </a:endParaRPr>
          </a:p>
          <a:p>
            <a:pPr>
              <a:lnSpc>
                <a:spcPct val="200000"/>
              </a:lnSpc>
              <a:buFont typeface="Wingdings" panose="05000000000000000000" pitchFamily="2" charset="2"/>
              <a:buChar char="Ø"/>
            </a:pPr>
            <a:r>
              <a:rPr lang="zh-CN" altLang="en-US" sz="2800" b="1" dirty="0" smtClean="0">
                <a:solidFill>
                  <a:srgbClr val="002060"/>
                </a:solidFill>
                <a:latin typeface="+mn-ea"/>
              </a:rPr>
              <a:t>关系代词和关系副词的用法比较；</a:t>
            </a:r>
            <a:endParaRPr lang="zh-CN" altLang="en-US" sz="2800" b="1" dirty="0" smtClean="0">
              <a:solidFill>
                <a:srgbClr val="002060"/>
              </a:solidFill>
              <a:latin typeface="+mn-ea"/>
            </a:endParaRPr>
          </a:p>
          <a:p>
            <a:pPr>
              <a:lnSpc>
                <a:spcPct val="200000"/>
              </a:lnSpc>
              <a:buFont typeface="Wingdings" panose="05000000000000000000" pitchFamily="2" charset="2"/>
              <a:buChar char="Ø"/>
            </a:pPr>
            <a:r>
              <a:rPr lang="zh-CN" altLang="en-US" sz="2800" b="1" dirty="0" smtClean="0">
                <a:solidFill>
                  <a:srgbClr val="002060"/>
                </a:solidFill>
                <a:latin typeface="+mn-ea"/>
              </a:rPr>
              <a:t>介词加关系代词引导的定语从句。</a:t>
            </a:r>
            <a:endParaRPr lang="zh-CN" altLang="en-US" sz="2800" b="1" dirty="0" smtClean="0">
              <a:solidFill>
                <a:srgbClr val="002060"/>
              </a:solidFill>
              <a:latin typeface="+mn-ea"/>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7" descr="67y58PICBDH_1024"/>
          <p:cNvPicPr>
            <a:picLocks noChangeAspect="1" noChangeArrowheads="1"/>
          </p:cNvPicPr>
          <p:nvPr/>
        </p:nvPicPr>
        <p:blipFill>
          <a:blip r:embed="rId1" cstate="print"/>
          <a:srcRect/>
          <a:stretch>
            <a:fillRect/>
          </a:stretch>
        </p:blipFill>
        <p:spPr bwMode="auto">
          <a:xfrm>
            <a:off x="6804248" y="3435846"/>
            <a:ext cx="2339752" cy="1707654"/>
          </a:xfrm>
          <a:prstGeom prst="rect">
            <a:avLst/>
          </a:prstGeom>
          <a:noFill/>
          <a:ln w="9525">
            <a:noFill/>
            <a:miter lim="800000"/>
            <a:headEnd/>
            <a:tailEnd/>
          </a:ln>
        </p:spPr>
      </p:pic>
      <p:sp>
        <p:nvSpPr>
          <p:cNvPr id="3" name="矩形 2"/>
          <p:cNvSpPr/>
          <p:nvPr/>
        </p:nvSpPr>
        <p:spPr>
          <a:xfrm>
            <a:off x="251520" y="843558"/>
            <a:ext cx="8892480" cy="3939540"/>
          </a:xfrm>
          <a:prstGeom prst="rect">
            <a:avLst/>
          </a:prstGeom>
        </p:spPr>
        <p:txBody>
          <a:bodyPr wrap="square">
            <a:spAutoFit/>
          </a:bodyPr>
          <a:lstStyle/>
          <a:p>
            <a:pPr>
              <a:lnSpc>
                <a:spcPts val="3000"/>
              </a:lnSpc>
            </a:pPr>
            <a:r>
              <a:rPr lang="zh-CN" altLang="en-US" sz="2300" b="1" dirty="0" smtClean="0">
                <a:solidFill>
                  <a:srgbClr val="002060"/>
                </a:solidFill>
                <a:latin typeface="宋体" panose="02010600030101010101" pitchFamily="2" charset="-122"/>
              </a:rPr>
              <a:t>①</a:t>
            </a:r>
            <a:r>
              <a:rPr lang="zh-CN" altLang="en-US" sz="2300" b="1" dirty="0" smtClean="0">
                <a:solidFill>
                  <a:srgbClr val="002060"/>
                </a:solidFill>
                <a:latin typeface="Times New Roman" panose="02020603050405020304" pitchFamily="18" charset="0"/>
              </a:rPr>
              <a:t>当先行词是不定代词（如， </a:t>
            </a:r>
            <a:r>
              <a:rPr lang="en-US" altLang="en-US" sz="2300" b="1" dirty="0" smtClean="0">
                <a:solidFill>
                  <a:srgbClr val="002060"/>
                </a:solidFill>
                <a:latin typeface="Times New Roman" panose="02020603050405020304" pitchFamily="18" charset="0"/>
              </a:rPr>
              <a:t>all, a lot, (a) little, (a) few, much, none, anything, something, everything, nothing </a:t>
            </a:r>
            <a:r>
              <a:rPr lang="zh-CN" altLang="en-US" sz="2300" b="1" dirty="0" smtClean="0">
                <a:solidFill>
                  <a:srgbClr val="002060"/>
                </a:solidFill>
                <a:latin typeface="Times New Roman" panose="02020603050405020304" pitchFamily="18" charset="0"/>
              </a:rPr>
              <a:t>等）时；</a:t>
            </a:r>
            <a:endParaRPr lang="en-US" altLang="zh-CN" sz="2300" b="1" dirty="0" smtClean="0">
              <a:solidFill>
                <a:srgbClr val="002060"/>
              </a:solidFill>
              <a:latin typeface="Times New Roman" panose="02020603050405020304" pitchFamily="18" charset="0"/>
            </a:endParaRPr>
          </a:p>
          <a:p>
            <a:pPr>
              <a:lnSpc>
                <a:spcPts val="3000"/>
              </a:lnSpc>
            </a:pPr>
            <a:r>
              <a:rPr lang="en-US" altLang="zh-CN" sz="2300" dirty="0" err="1" smtClean="0">
                <a:solidFill>
                  <a:schemeClr val="accent2">
                    <a:lumMod val="75000"/>
                  </a:schemeClr>
                </a:solidFill>
                <a:latin typeface="Times New Roman" panose="02020603050405020304" pitchFamily="18" charset="0"/>
              </a:rPr>
              <a:t>Eg</a:t>
            </a:r>
            <a:r>
              <a:rPr lang="en-US" altLang="zh-CN" sz="2300" dirty="0" smtClean="0">
                <a:solidFill>
                  <a:schemeClr val="accent2">
                    <a:lumMod val="75000"/>
                  </a:schemeClr>
                </a:solidFill>
                <a:latin typeface="Times New Roman" panose="02020603050405020304" pitchFamily="18" charset="0"/>
              </a:rPr>
              <a:t>. Some elderly women donated </a:t>
            </a:r>
            <a:r>
              <a:rPr lang="en-US" altLang="zh-CN" sz="2300" b="1" dirty="0" smtClean="0">
                <a:solidFill>
                  <a:schemeClr val="accent2">
                    <a:lumMod val="75000"/>
                  </a:schemeClr>
                </a:solidFill>
                <a:latin typeface="Times New Roman" panose="02020603050405020304" pitchFamily="18" charset="0"/>
              </a:rPr>
              <a:t>all</a:t>
            </a:r>
            <a:r>
              <a:rPr lang="en-US" altLang="zh-CN" sz="2300" dirty="0" smtClean="0">
                <a:solidFill>
                  <a:schemeClr val="accent2">
                    <a:lumMod val="75000"/>
                  </a:schemeClr>
                </a:solidFill>
                <a:latin typeface="Times New Roman" panose="02020603050405020304" pitchFamily="18" charset="0"/>
              </a:rPr>
              <a:t> that they had to Wuhan. </a:t>
            </a:r>
            <a:endParaRPr lang="zh-CN" altLang="en-US" sz="2300" dirty="0" smtClean="0">
              <a:solidFill>
                <a:schemeClr val="accent2">
                  <a:lumMod val="75000"/>
                </a:schemeClr>
              </a:solidFill>
              <a:latin typeface="Times New Roman" panose="02020603050405020304" pitchFamily="18" charset="0"/>
            </a:endParaRPr>
          </a:p>
          <a:p>
            <a:pPr>
              <a:lnSpc>
                <a:spcPts val="3000"/>
              </a:lnSpc>
            </a:pPr>
            <a:r>
              <a:rPr lang="en-US" altLang="en-US" sz="2300" b="1" dirty="0" smtClean="0">
                <a:solidFill>
                  <a:srgbClr val="002060"/>
                </a:solidFill>
                <a:latin typeface="Times New Roman" panose="02020603050405020304" pitchFamily="18" charset="0"/>
              </a:rPr>
              <a:t>②</a:t>
            </a:r>
            <a:r>
              <a:rPr lang="zh-CN" altLang="en-US" sz="2300" b="1" dirty="0" smtClean="0">
                <a:solidFill>
                  <a:srgbClr val="002060"/>
                </a:solidFill>
                <a:latin typeface="Times New Roman" panose="02020603050405020304" pitchFamily="18" charset="0"/>
              </a:rPr>
              <a:t>当先行词被不定代词（如，</a:t>
            </a:r>
            <a:r>
              <a:rPr lang="en-US" altLang="en-US" sz="2300" b="1" dirty="0" smtClean="0">
                <a:solidFill>
                  <a:srgbClr val="002060"/>
                </a:solidFill>
                <a:latin typeface="Times New Roman" panose="02020603050405020304" pitchFamily="18" charset="0"/>
              </a:rPr>
              <a:t>all, any, no, much, little, few, every </a:t>
            </a:r>
            <a:r>
              <a:rPr lang="zh-CN" altLang="en-US" sz="2300" b="1" dirty="0" smtClean="0">
                <a:solidFill>
                  <a:srgbClr val="002060"/>
                </a:solidFill>
                <a:latin typeface="Times New Roman" panose="02020603050405020304" pitchFamily="18" charset="0"/>
              </a:rPr>
              <a:t>等）所修饰时；</a:t>
            </a:r>
            <a:endParaRPr lang="en-US" altLang="zh-CN" sz="2300" b="1" dirty="0" smtClean="0">
              <a:solidFill>
                <a:srgbClr val="002060"/>
              </a:solidFill>
              <a:latin typeface="Times New Roman" panose="02020603050405020304" pitchFamily="18" charset="0"/>
            </a:endParaRPr>
          </a:p>
          <a:p>
            <a:pPr>
              <a:lnSpc>
                <a:spcPts val="3000"/>
              </a:lnSpc>
            </a:pPr>
            <a:r>
              <a:rPr lang="en-US" altLang="zh-CN" sz="2300" dirty="0" err="1" smtClean="0">
                <a:solidFill>
                  <a:schemeClr val="accent2">
                    <a:lumMod val="75000"/>
                  </a:schemeClr>
                </a:solidFill>
                <a:latin typeface="Times New Roman" panose="02020603050405020304" pitchFamily="18" charset="0"/>
              </a:rPr>
              <a:t>Eg</a:t>
            </a:r>
            <a:r>
              <a:rPr lang="en-US" altLang="zh-CN" sz="2300" dirty="0" smtClean="0">
                <a:solidFill>
                  <a:schemeClr val="accent2">
                    <a:lumMod val="75000"/>
                  </a:schemeClr>
                </a:solidFill>
                <a:latin typeface="Times New Roman" panose="02020603050405020304" pitchFamily="18" charset="0"/>
              </a:rPr>
              <a:t>. There is </a:t>
            </a:r>
            <a:r>
              <a:rPr lang="en-US" altLang="zh-CN" sz="2300" b="1" dirty="0" smtClean="0">
                <a:solidFill>
                  <a:schemeClr val="accent2">
                    <a:lumMod val="75000"/>
                  </a:schemeClr>
                </a:solidFill>
                <a:latin typeface="Times New Roman" panose="02020603050405020304" pitchFamily="18" charset="0"/>
              </a:rPr>
              <a:t>no</a:t>
            </a:r>
            <a:r>
              <a:rPr lang="en-US" altLang="zh-CN" sz="2300" dirty="0" smtClean="0">
                <a:solidFill>
                  <a:schemeClr val="accent2">
                    <a:lumMod val="75000"/>
                  </a:schemeClr>
                </a:solidFill>
                <a:latin typeface="Times New Roman" panose="02020603050405020304" pitchFamily="18" charset="0"/>
              </a:rPr>
              <a:t> other country that has the power to lock down such a large city as Wuhan.</a:t>
            </a:r>
            <a:endParaRPr lang="en-US" altLang="zh-CN" sz="2300" dirty="0" smtClean="0">
              <a:solidFill>
                <a:schemeClr val="accent2">
                  <a:lumMod val="75000"/>
                </a:schemeClr>
              </a:solidFill>
              <a:latin typeface="Times New Roman" panose="02020603050405020304" pitchFamily="18" charset="0"/>
            </a:endParaRPr>
          </a:p>
          <a:p>
            <a:pPr>
              <a:lnSpc>
                <a:spcPts val="3000"/>
              </a:lnSpc>
            </a:pPr>
            <a:r>
              <a:rPr lang="en-US" altLang="en-US" sz="2300" b="1" dirty="0" smtClean="0">
                <a:solidFill>
                  <a:srgbClr val="002060"/>
                </a:solidFill>
                <a:latin typeface="宋体" panose="02010600030101010101" pitchFamily="2" charset="-122"/>
              </a:rPr>
              <a:t>③</a:t>
            </a:r>
            <a:r>
              <a:rPr lang="zh-CN" altLang="en-US" sz="2300" b="1" dirty="0" smtClean="0">
                <a:solidFill>
                  <a:srgbClr val="002060"/>
                </a:solidFill>
                <a:latin typeface="Times New Roman" panose="02020603050405020304" pitchFamily="18" charset="0"/>
              </a:rPr>
              <a:t>当先行词是形容词最高级或被形容词最高级所修饰时；</a:t>
            </a:r>
            <a:endParaRPr lang="en-US" altLang="zh-CN" sz="2300" dirty="0" smtClean="0">
              <a:solidFill>
                <a:srgbClr val="002060"/>
              </a:solidFill>
              <a:latin typeface="Times New Roman" panose="02020603050405020304" pitchFamily="18" charset="0"/>
            </a:endParaRPr>
          </a:p>
          <a:p>
            <a:pPr>
              <a:lnSpc>
                <a:spcPts val="3000"/>
              </a:lnSpc>
            </a:pPr>
            <a:r>
              <a:rPr lang="en-US" altLang="en-US" sz="2300" dirty="0" err="1" smtClean="0">
                <a:solidFill>
                  <a:schemeClr val="accent2">
                    <a:lumMod val="75000"/>
                  </a:schemeClr>
                </a:solidFill>
                <a:latin typeface="Times New Roman" panose="02020603050405020304" pitchFamily="18" charset="0"/>
              </a:rPr>
              <a:t>Eg</a:t>
            </a:r>
            <a:r>
              <a:rPr lang="en-US" altLang="en-US" sz="2300" dirty="0" smtClean="0">
                <a:solidFill>
                  <a:schemeClr val="accent2">
                    <a:lumMod val="75000"/>
                  </a:schemeClr>
                </a:solidFill>
                <a:latin typeface="Times New Roman" panose="02020603050405020304" pitchFamily="18" charset="0"/>
              </a:rPr>
              <a:t>. COVID-19 is </a:t>
            </a:r>
            <a:r>
              <a:rPr lang="en-US" altLang="en-US" sz="2300" b="1" dirty="0" smtClean="0">
                <a:solidFill>
                  <a:schemeClr val="accent2">
                    <a:lumMod val="75000"/>
                  </a:schemeClr>
                </a:solidFill>
                <a:latin typeface="Times New Roman" panose="02020603050405020304" pitchFamily="18" charset="0"/>
              </a:rPr>
              <a:t>the most </a:t>
            </a:r>
            <a:r>
              <a:rPr lang="en-US" altLang="zh-CN" sz="2400" b="1" dirty="0" smtClean="0">
                <a:solidFill>
                  <a:schemeClr val="accent2">
                    <a:lumMod val="75000"/>
                  </a:schemeClr>
                </a:solidFill>
                <a:latin typeface="Times New Roman" panose="02020603050405020304" pitchFamily="18" charset="0"/>
                <a:cs typeface="Times New Roman" panose="02020603050405020304" pitchFamily="18" charset="0"/>
              </a:rPr>
              <a:t>contagious </a:t>
            </a:r>
            <a:r>
              <a:rPr lang="en-US" altLang="zh-CN" sz="2400" dirty="0" smtClean="0">
                <a:solidFill>
                  <a:schemeClr val="accent2">
                    <a:lumMod val="75000"/>
                  </a:schemeClr>
                </a:solidFill>
                <a:latin typeface="Times New Roman" panose="02020603050405020304" pitchFamily="18" charset="0"/>
                <a:cs typeface="Times New Roman" panose="02020603050405020304" pitchFamily="18" charset="0"/>
              </a:rPr>
              <a:t>disease that </a:t>
            </a:r>
            <a:endParaRPr lang="en-US" altLang="zh-CN" sz="2400" dirty="0" smtClean="0">
              <a:solidFill>
                <a:schemeClr val="accent2">
                  <a:lumMod val="75000"/>
                </a:schemeClr>
              </a:solidFill>
              <a:latin typeface="Times New Roman" panose="02020603050405020304" pitchFamily="18" charset="0"/>
              <a:cs typeface="Times New Roman" panose="02020603050405020304" pitchFamily="18" charset="0"/>
            </a:endParaRPr>
          </a:p>
          <a:p>
            <a:pPr>
              <a:lnSpc>
                <a:spcPts val="3000"/>
              </a:lnSpc>
            </a:pPr>
            <a:r>
              <a:rPr lang="en-US" altLang="zh-CN" sz="2400" dirty="0" smtClean="0">
                <a:solidFill>
                  <a:schemeClr val="accent2">
                    <a:lumMod val="75000"/>
                  </a:schemeClr>
                </a:solidFill>
                <a:latin typeface="Times New Roman" panose="02020603050405020304" pitchFamily="18" charset="0"/>
                <a:cs typeface="Times New Roman" panose="02020603050405020304" pitchFamily="18" charset="0"/>
              </a:rPr>
              <a:t>has claimed thousands of lives.</a:t>
            </a:r>
            <a:endParaRPr lang="en-US" altLang="en-US" sz="2300" dirty="0" smtClean="0">
              <a:solidFill>
                <a:schemeClr val="accent2">
                  <a:lumMod val="75000"/>
                </a:schemeClr>
              </a:solidFill>
              <a:latin typeface="Times New Roman" panose="02020603050405020304" pitchFamily="18" charset="0"/>
            </a:endParaRPr>
          </a:p>
        </p:txBody>
      </p:sp>
      <p:sp>
        <p:nvSpPr>
          <p:cNvPr id="6" name="TextBox 5"/>
          <p:cNvSpPr txBox="1"/>
          <p:nvPr/>
        </p:nvSpPr>
        <p:spPr>
          <a:xfrm>
            <a:off x="323528" y="195486"/>
            <a:ext cx="6552728" cy="477054"/>
          </a:xfrm>
          <a:prstGeom prst="rect">
            <a:avLst/>
          </a:prstGeom>
          <a:noFill/>
          <a:ln>
            <a:solidFill>
              <a:schemeClr val="tx1"/>
            </a:solidFill>
            <a:prstDash val="lgDash"/>
          </a:ln>
        </p:spPr>
        <p:txBody>
          <a:bodyPr wrap="square" rtlCol="0">
            <a:spAutoFit/>
          </a:bodyPr>
          <a:lstStyle/>
          <a:p>
            <a:pPr>
              <a:lnSpc>
                <a:spcPts val="3000"/>
              </a:lnSpc>
              <a:buFont typeface="Wingdings" panose="05000000000000000000" pitchFamily="2" charset="2"/>
              <a:buChar char="u"/>
            </a:pPr>
            <a:r>
              <a:rPr lang="zh-CN" altLang="en-US" sz="2800" b="1" dirty="0" smtClean="0">
                <a:solidFill>
                  <a:srgbClr val="C00000"/>
                </a:solidFill>
                <a:latin typeface="Times New Roman" panose="02020603050405020304" pitchFamily="18" charset="0"/>
              </a:rPr>
              <a:t>下列情况中，只能用 </a:t>
            </a:r>
            <a:r>
              <a:rPr lang="en-US" altLang="en-US" sz="2800" b="1" dirty="0" smtClean="0">
                <a:solidFill>
                  <a:srgbClr val="C00000"/>
                </a:solidFill>
                <a:latin typeface="Times New Roman" panose="02020603050405020304" pitchFamily="18" charset="0"/>
              </a:rPr>
              <a:t>that</a:t>
            </a:r>
            <a:r>
              <a:rPr lang="zh-CN" altLang="en-US" sz="2800" b="1" dirty="0" smtClean="0">
                <a:solidFill>
                  <a:srgbClr val="C00000"/>
                </a:solidFill>
                <a:latin typeface="Times New Roman" panose="02020603050405020304" pitchFamily="18" charset="0"/>
              </a:rPr>
              <a:t>，不用 </a:t>
            </a:r>
            <a:r>
              <a:rPr lang="en-US" altLang="en-US" sz="2800" b="1" dirty="0" smtClean="0">
                <a:solidFill>
                  <a:srgbClr val="C00000"/>
                </a:solidFill>
                <a:latin typeface="Times New Roman" panose="02020603050405020304" pitchFamily="18" charset="0"/>
              </a:rPr>
              <a:t>which</a:t>
            </a:r>
            <a:endParaRPr lang="en-US" altLang="en-US" sz="2800" b="1" dirty="0" smtClean="0">
              <a:solidFill>
                <a:srgbClr val="C00000"/>
              </a:solidFill>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7" descr="67y58PICBDH_1024"/>
          <p:cNvPicPr>
            <a:picLocks noChangeAspect="1" noChangeArrowheads="1"/>
          </p:cNvPicPr>
          <p:nvPr/>
        </p:nvPicPr>
        <p:blipFill>
          <a:blip r:embed="rId1" cstate="print"/>
          <a:srcRect/>
          <a:stretch>
            <a:fillRect/>
          </a:stretch>
        </p:blipFill>
        <p:spPr bwMode="auto">
          <a:xfrm>
            <a:off x="6732240" y="3291830"/>
            <a:ext cx="2411760" cy="1851670"/>
          </a:xfrm>
          <a:prstGeom prst="rect">
            <a:avLst/>
          </a:prstGeom>
          <a:noFill/>
          <a:ln w="9525">
            <a:noFill/>
            <a:miter lim="800000"/>
            <a:headEnd/>
            <a:tailEnd/>
          </a:ln>
        </p:spPr>
      </p:pic>
      <p:sp>
        <p:nvSpPr>
          <p:cNvPr id="3" name="矩形 2"/>
          <p:cNvSpPr/>
          <p:nvPr/>
        </p:nvSpPr>
        <p:spPr>
          <a:xfrm>
            <a:off x="251520" y="843558"/>
            <a:ext cx="8676456" cy="3939540"/>
          </a:xfrm>
          <a:prstGeom prst="rect">
            <a:avLst/>
          </a:prstGeom>
        </p:spPr>
        <p:txBody>
          <a:bodyPr wrap="square">
            <a:spAutoFit/>
          </a:bodyPr>
          <a:lstStyle/>
          <a:p>
            <a:pPr>
              <a:lnSpc>
                <a:spcPts val="3000"/>
              </a:lnSpc>
            </a:pPr>
            <a:r>
              <a:rPr lang="en-US" altLang="en-US" sz="2300" b="1" dirty="0" smtClean="0">
                <a:solidFill>
                  <a:srgbClr val="002060"/>
                </a:solidFill>
                <a:latin typeface="Times New Roman" panose="02020603050405020304" pitchFamily="18" charset="0"/>
              </a:rPr>
              <a:t>④</a:t>
            </a:r>
            <a:r>
              <a:rPr lang="zh-CN" altLang="en-US" sz="2300" b="1" dirty="0" smtClean="0">
                <a:solidFill>
                  <a:srgbClr val="002060"/>
                </a:solidFill>
                <a:latin typeface="Times New Roman" panose="02020603050405020304" pitchFamily="18" charset="0"/>
              </a:rPr>
              <a:t>当先行词是序数词或被序数词所修饰时</a:t>
            </a:r>
            <a:r>
              <a:rPr lang="zh-CN" altLang="en-US" sz="2300" dirty="0" smtClean="0">
                <a:solidFill>
                  <a:srgbClr val="002060"/>
                </a:solidFill>
                <a:latin typeface="Times New Roman" panose="02020603050405020304" pitchFamily="18" charset="0"/>
              </a:rPr>
              <a:t>；</a:t>
            </a:r>
            <a:endParaRPr lang="en-US" altLang="zh-CN" sz="2300" dirty="0" smtClean="0">
              <a:solidFill>
                <a:srgbClr val="002060"/>
              </a:solidFill>
              <a:latin typeface="Times New Roman" panose="02020603050405020304" pitchFamily="18" charset="0"/>
            </a:endParaRPr>
          </a:p>
          <a:p>
            <a:pPr>
              <a:lnSpc>
                <a:spcPts val="3000"/>
              </a:lnSpc>
            </a:pPr>
            <a:r>
              <a:rPr lang="en-US" altLang="zh-CN" sz="2300" dirty="0" err="1" smtClean="0">
                <a:solidFill>
                  <a:schemeClr val="accent2">
                    <a:lumMod val="75000"/>
                  </a:schemeClr>
                </a:solidFill>
                <a:latin typeface="Times New Roman" panose="02020603050405020304" pitchFamily="18" charset="0"/>
              </a:rPr>
              <a:t>Eg</a:t>
            </a:r>
            <a:r>
              <a:rPr lang="en-US" altLang="zh-CN" sz="2300" dirty="0" smtClean="0">
                <a:solidFill>
                  <a:schemeClr val="accent2">
                    <a:lumMod val="75000"/>
                  </a:schemeClr>
                </a:solidFill>
                <a:latin typeface="Times New Roman" panose="02020603050405020304" pitchFamily="18" charset="0"/>
              </a:rPr>
              <a:t>. Zhejiang is </a:t>
            </a:r>
            <a:r>
              <a:rPr lang="en-US" altLang="zh-CN" sz="2300" b="1" dirty="0" smtClean="0">
                <a:solidFill>
                  <a:schemeClr val="accent2">
                    <a:lumMod val="75000"/>
                  </a:schemeClr>
                </a:solidFill>
                <a:latin typeface="Times New Roman" panose="02020603050405020304" pitchFamily="18" charset="0"/>
              </a:rPr>
              <a:t>the first </a:t>
            </a:r>
            <a:r>
              <a:rPr lang="en-US" altLang="zh-CN" sz="2300" dirty="0" smtClean="0">
                <a:solidFill>
                  <a:schemeClr val="accent2">
                    <a:lumMod val="75000"/>
                  </a:schemeClr>
                </a:solidFill>
                <a:latin typeface="Times New Roman" panose="02020603050405020304" pitchFamily="18" charset="0"/>
              </a:rPr>
              <a:t>province that activated </a:t>
            </a:r>
            <a:r>
              <a:rPr lang="en-US" altLang="zh-CN" sz="2300" dirty="0" err="1" smtClean="0">
                <a:solidFill>
                  <a:schemeClr val="accent2">
                    <a:lumMod val="75000"/>
                  </a:schemeClr>
                </a:solidFill>
                <a:latin typeface="Times New Roman" panose="02020603050405020304" pitchFamily="18" charset="0"/>
              </a:rPr>
              <a:t>LevelⅠpublic</a:t>
            </a:r>
            <a:r>
              <a:rPr lang="en-US" altLang="zh-CN" sz="2300" dirty="0" smtClean="0">
                <a:solidFill>
                  <a:schemeClr val="accent2">
                    <a:lumMod val="75000"/>
                  </a:schemeClr>
                </a:solidFill>
                <a:latin typeface="Times New Roman" panose="02020603050405020304" pitchFamily="18" charset="0"/>
              </a:rPr>
              <a:t> health emergency response to COVID-19.</a:t>
            </a:r>
            <a:endParaRPr lang="zh-CN" altLang="en-US" sz="2300" dirty="0" smtClean="0">
              <a:solidFill>
                <a:schemeClr val="accent2">
                  <a:lumMod val="75000"/>
                </a:schemeClr>
              </a:solidFill>
              <a:latin typeface="Times New Roman" panose="02020603050405020304" pitchFamily="18" charset="0"/>
            </a:endParaRPr>
          </a:p>
          <a:p>
            <a:pPr>
              <a:lnSpc>
                <a:spcPts val="3000"/>
              </a:lnSpc>
            </a:pPr>
            <a:r>
              <a:rPr lang="en-US" altLang="en-US" sz="2300" b="1" dirty="0" smtClean="0">
                <a:solidFill>
                  <a:srgbClr val="002060"/>
                </a:solidFill>
                <a:latin typeface="宋体" panose="02010600030101010101" pitchFamily="2" charset="-122"/>
              </a:rPr>
              <a:t>⑤</a:t>
            </a:r>
            <a:r>
              <a:rPr lang="zh-CN" altLang="en-US" sz="2300" b="1" dirty="0" smtClean="0">
                <a:solidFill>
                  <a:srgbClr val="002060"/>
                </a:solidFill>
                <a:latin typeface="Times New Roman" panose="02020603050405020304" pitchFamily="18" charset="0"/>
              </a:rPr>
              <a:t>当先行词被 </a:t>
            </a:r>
            <a:r>
              <a:rPr lang="en-US" altLang="en-US" sz="2300" b="1" dirty="0" smtClean="0">
                <a:solidFill>
                  <a:srgbClr val="002060"/>
                </a:solidFill>
                <a:latin typeface="Times New Roman" panose="02020603050405020304" pitchFamily="18" charset="0"/>
              </a:rPr>
              <a:t>the very, the only, the next, the last</a:t>
            </a:r>
            <a:r>
              <a:rPr lang="zh-CN" altLang="en-US" sz="2300" b="1" dirty="0" smtClean="0">
                <a:solidFill>
                  <a:srgbClr val="002060"/>
                </a:solidFill>
                <a:latin typeface="Times New Roman" panose="02020603050405020304" pitchFamily="18" charset="0"/>
              </a:rPr>
              <a:t>等所修饰时</a:t>
            </a:r>
            <a:r>
              <a:rPr lang="en-US" altLang="zh-CN" sz="2300" b="1" dirty="0" smtClean="0">
                <a:solidFill>
                  <a:srgbClr val="002060"/>
                </a:solidFill>
                <a:latin typeface="Times New Roman" panose="02020603050405020304" pitchFamily="18" charset="0"/>
              </a:rPr>
              <a:t>;</a:t>
            </a:r>
            <a:endParaRPr lang="en-US" altLang="zh-CN" sz="2300" b="1" dirty="0" smtClean="0">
              <a:solidFill>
                <a:srgbClr val="002060"/>
              </a:solidFill>
              <a:latin typeface="Times New Roman" panose="02020603050405020304" pitchFamily="18" charset="0"/>
            </a:endParaRPr>
          </a:p>
          <a:p>
            <a:pPr>
              <a:lnSpc>
                <a:spcPts val="3000"/>
              </a:lnSpc>
            </a:pPr>
            <a:r>
              <a:rPr lang="en-US" altLang="zh-CN" sz="2300" dirty="0" smtClean="0">
                <a:solidFill>
                  <a:schemeClr val="accent2">
                    <a:lumMod val="75000"/>
                  </a:schemeClr>
                </a:solidFill>
                <a:latin typeface="Times New Roman" panose="02020603050405020304" pitchFamily="18" charset="0"/>
              </a:rPr>
              <a:t>This is </a:t>
            </a:r>
            <a:r>
              <a:rPr lang="en-US" altLang="zh-CN" sz="2300" b="1" dirty="0" smtClean="0">
                <a:solidFill>
                  <a:schemeClr val="accent2">
                    <a:lumMod val="75000"/>
                  </a:schemeClr>
                </a:solidFill>
                <a:latin typeface="Times New Roman" panose="02020603050405020304" pitchFamily="18" charset="0"/>
              </a:rPr>
              <a:t>the last </a:t>
            </a:r>
            <a:r>
              <a:rPr lang="en-US" altLang="zh-CN" sz="2300" dirty="0" smtClean="0">
                <a:solidFill>
                  <a:schemeClr val="accent2">
                    <a:lumMod val="75000"/>
                  </a:schemeClr>
                </a:solidFill>
                <a:latin typeface="Times New Roman" panose="02020603050405020304" pitchFamily="18" charset="0"/>
              </a:rPr>
              <a:t>mask that I have.</a:t>
            </a:r>
            <a:endParaRPr lang="zh-CN" altLang="en-US" sz="2300" dirty="0" smtClean="0">
              <a:solidFill>
                <a:schemeClr val="accent2">
                  <a:lumMod val="75000"/>
                </a:schemeClr>
              </a:solidFill>
              <a:latin typeface="Times New Roman" panose="02020603050405020304" pitchFamily="18" charset="0"/>
            </a:endParaRPr>
          </a:p>
          <a:p>
            <a:pPr>
              <a:lnSpc>
                <a:spcPts val="3000"/>
              </a:lnSpc>
            </a:pPr>
            <a:r>
              <a:rPr lang="en-US" altLang="en-US" sz="2300" b="1" dirty="0" smtClean="0">
                <a:solidFill>
                  <a:srgbClr val="002060"/>
                </a:solidFill>
                <a:latin typeface="Times New Roman" panose="02020603050405020304" pitchFamily="18" charset="0"/>
              </a:rPr>
              <a:t>⑥</a:t>
            </a:r>
            <a:r>
              <a:rPr lang="zh-CN" altLang="en-US" sz="2300" b="1" dirty="0" smtClean="0">
                <a:solidFill>
                  <a:srgbClr val="002060"/>
                </a:solidFill>
                <a:latin typeface="Times New Roman" panose="02020603050405020304" pitchFamily="18" charset="0"/>
              </a:rPr>
              <a:t>当先行词为指人和指物的两个并列名词词组时；</a:t>
            </a:r>
            <a:endParaRPr lang="en-US" altLang="zh-CN" sz="2300" b="1" dirty="0" smtClean="0">
              <a:solidFill>
                <a:srgbClr val="002060"/>
              </a:solidFill>
              <a:latin typeface="Times New Roman" panose="02020603050405020304" pitchFamily="18" charset="0"/>
            </a:endParaRPr>
          </a:p>
          <a:p>
            <a:pPr>
              <a:lnSpc>
                <a:spcPts val="3000"/>
              </a:lnSpc>
            </a:pPr>
            <a:r>
              <a:rPr lang="en-US" altLang="zh-CN" sz="2300" dirty="0" err="1" smtClean="0">
                <a:solidFill>
                  <a:schemeClr val="accent2">
                    <a:lumMod val="75000"/>
                  </a:schemeClr>
                </a:solidFill>
                <a:latin typeface="Times New Roman" panose="02020603050405020304" pitchFamily="18" charset="0"/>
              </a:rPr>
              <a:t>Eg</a:t>
            </a:r>
            <a:r>
              <a:rPr lang="en-US" altLang="zh-CN" sz="2300" dirty="0" smtClean="0">
                <a:solidFill>
                  <a:schemeClr val="accent2">
                    <a:lumMod val="75000"/>
                  </a:schemeClr>
                </a:solidFill>
                <a:latin typeface="Times New Roman" panose="02020603050405020304" pitchFamily="18" charset="0"/>
              </a:rPr>
              <a:t>. </a:t>
            </a:r>
            <a:r>
              <a:rPr lang="en-US" altLang="zh-CN" sz="2300" b="1" dirty="0" smtClean="0">
                <a:solidFill>
                  <a:schemeClr val="accent2">
                    <a:lumMod val="75000"/>
                  </a:schemeClr>
                </a:solidFill>
                <a:latin typeface="Times New Roman" panose="02020603050405020304" pitchFamily="18" charset="0"/>
              </a:rPr>
              <a:t>The medical supplies and workers </a:t>
            </a:r>
            <a:r>
              <a:rPr lang="en-US" altLang="zh-CN" sz="2300" dirty="0" smtClean="0">
                <a:solidFill>
                  <a:schemeClr val="accent2">
                    <a:lumMod val="75000"/>
                  </a:schemeClr>
                </a:solidFill>
                <a:latin typeface="Times New Roman" panose="02020603050405020304" pitchFamily="18" charset="0"/>
              </a:rPr>
              <a:t>that were sent to Wuhan have made a big difference to the patients there. </a:t>
            </a:r>
            <a:endParaRPr lang="zh-CN" altLang="en-US" sz="2300" dirty="0" smtClean="0">
              <a:solidFill>
                <a:schemeClr val="accent2">
                  <a:lumMod val="75000"/>
                </a:schemeClr>
              </a:solidFill>
              <a:latin typeface="Times New Roman" panose="02020603050405020304" pitchFamily="18" charset="0"/>
            </a:endParaRPr>
          </a:p>
          <a:p>
            <a:pPr>
              <a:lnSpc>
                <a:spcPts val="3000"/>
              </a:lnSpc>
            </a:pPr>
            <a:r>
              <a:rPr lang="en-US" altLang="en-US" sz="2300" b="1" dirty="0" smtClean="0">
                <a:solidFill>
                  <a:srgbClr val="002060"/>
                </a:solidFill>
                <a:latin typeface="Times New Roman" panose="02020603050405020304" pitchFamily="18" charset="0"/>
              </a:rPr>
              <a:t>⑦</a:t>
            </a:r>
            <a:r>
              <a:rPr lang="zh-CN" altLang="en-US" sz="2300" b="1" dirty="0" smtClean="0">
                <a:solidFill>
                  <a:srgbClr val="002060"/>
                </a:solidFill>
                <a:latin typeface="Times New Roman" panose="02020603050405020304" pitchFamily="18" charset="0"/>
              </a:rPr>
              <a:t>当主句是以 </a:t>
            </a:r>
            <a:r>
              <a:rPr lang="en-US" altLang="en-US" sz="2300" b="1" dirty="0" smtClean="0">
                <a:solidFill>
                  <a:srgbClr val="002060"/>
                </a:solidFill>
                <a:latin typeface="Times New Roman" panose="02020603050405020304" pitchFamily="18" charset="0"/>
              </a:rPr>
              <a:t>which </a:t>
            </a:r>
            <a:r>
              <a:rPr lang="zh-CN" altLang="en-US" sz="2300" b="1" dirty="0" smtClean="0">
                <a:solidFill>
                  <a:srgbClr val="002060"/>
                </a:solidFill>
                <a:latin typeface="Times New Roman" panose="02020603050405020304" pitchFamily="18" charset="0"/>
              </a:rPr>
              <a:t>开头的特殊疑问句时。</a:t>
            </a:r>
            <a:endParaRPr lang="en-US" altLang="zh-CN" sz="2300" b="1" dirty="0" smtClean="0">
              <a:solidFill>
                <a:srgbClr val="002060"/>
              </a:solidFill>
              <a:latin typeface="Times New Roman" panose="02020603050405020304" pitchFamily="18" charset="0"/>
            </a:endParaRPr>
          </a:p>
          <a:p>
            <a:pPr>
              <a:lnSpc>
                <a:spcPts val="3000"/>
              </a:lnSpc>
            </a:pPr>
            <a:r>
              <a:rPr lang="en-US" altLang="zh-CN" sz="2300" dirty="0" err="1" smtClean="0">
                <a:solidFill>
                  <a:schemeClr val="accent2">
                    <a:lumMod val="75000"/>
                  </a:schemeClr>
                </a:solidFill>
                <a:latin typeface="Times New Roman" panose="02020603050405020304" pitchFamily="18" charset="0"/>
              </a:rPr>
              <a:t>Eg</a:t>
            </a:r>
            <a:r>
              <a:rPr lang="en-US" altLang="zh-CN" sz="2300" dirty="0" smtClean="0">
                <a:solidFill>
                  <a:schemeClr val="accent2">
                    <a:lumMod val="75000"/>
                  </a:schemeClr>
                </a:solidFill>
                <a:latin typeface="Times New Roman" panose="02020603050405020304" pitchFamily="18" charset="0"/>
              </a:rPr>
              <a:t>. </a:t>
            </a:r>
            <a:r>
              <a:rPr lang="en-US" altLang="zh-CN" sz="2300" b="1" dirty="0" smtClean="0">
                <a:solidFill>
                  <a:schemeClr val="accent2">
                    <a:lumMod val="75000"/>
                  </a:schemeClr>
                </a:solidFill>
                <a:latin typeface="Times New Roman" panose="02020603050405020304" pitchFamily="18" charset="0"/>
              </a:rPr>
              <a:t>Which</a:t>
            </a:r>
            <a:r>
              <a:rPr lang="en-US" altLang="zh-CN" sz="2300" dirty="0" smtClean="0">
                <a:solidFill>
                  <a:schemeClr val="accent2">
                    <a:lumMod val="75000"/>
                  </a:schemeClr>
                </a:solidFill>
                <a:latin typeface="Times New Roman" panose="02020603050405020304" pitchFamily="18" charset="0"/>
              </a:rPr>
              <a:t> is the country that you like best?</a:t>
            </a:r>
            <a:endParaRPr lang="en-US" altLang="zh-CN" sz="2300" dirty="0" smtClean="0">
              <a:solidFill>
                <a:schemeClr val="accent2">
                  <a:lumMod val="75000"/>
                </a:schemeClr>
              </a:solidFill>
              <a:latin typeface="Times New Roman" panose="02020603050405020304" pitchFamily="18" charset="0"/>
            </a:endParaRPr>
          </a:p>
        </p:txBody>
      </p:sp>
      <p:sp>
        <p:nvSpPr>
          <p:cNvPr id="6" name="TextBox 5"/>
          <p:cNvSpPr txBox="1"/>
          <p:nvPr/>
        </p:nvSpPr>
        <p:spPr>
          <a:xfrm>
            <a:off x="323528" y="195486"/>
            <a:ext cx="6552728" cy="477054"/>
          </a:xfrm>
          <a:prstGeom prst="rect">
            <a:avLst/>
          </a:prstGeom>
          <a:noFill/>
          <a:ln>
            <a:solidFill>
              <a:schemeClr val="tx1"/>
            </a:solidFill>
            <a:prstDash val="lgDash"/>
          </a:ln>
        </p:spPr>
        <p:txBody>
          <a:bodyPr wrap="square" rtlCol="0">
            <a:spAutoFit/>
          </a:bodyPr>
          <a:lstStyle/>
          <a:p>
            <a:pPr>
              <a:lnSpc>
                <a:spcPts val="3000"/>
              </a:lnSpc>
              <a:buFont typeface="Wingdings" panose="05000000000000000000" pitchFamily="2" charset="2"/>
              <a:buChar char="u"/>
            </a:pPr>
            <a:r>
              <a:rPr lang="zh-CN" altLang="en-US" sz="2800" b="1" dirty="0" smtClean="0">
                <a:solidFill>
                  <a:srgbClr val="C00000"/>
                </a:solidFill>
                <a:latin typeface="Times New Roman" panose="02020603050405020304" pitchFamily="18" charset="0"/>
              </a:rPr>
              <a:t>下列情况中，只能用 </a:t>
            </a:r>
            <a:r>
              <a:rPr lang="en-US" altLang="en-US" sz="2800" b="1" dirty="0" smtClean="0">
                <a:solidFill>
                  <a:srgbClr val="C00000"/>
                </a:solidFill>
                <a:latin typeface="Times New Roman" panose="02020603050405020304" pitchFamily="18" charset="0"/>
              </a:rPr>
              <a:t>that</a:t>
            </a:r>
            <a:r>
              <a:rPr lang="zh-CN" altLang="en-US" sz="2800" b="1" dirty="0" smtClean="0">
                <a:solidFill>
                  <a:srgbClr val="C00000"/>
                </a:solidFill>
                <a:latin typeface="Times New Roman" panose="02020603050405020304" pitchFamily="18" charset="0"/>
              </a:rPr>
              <a:t>，不用 </a:t>
            </a:r>
            <a:r>
              <a:rPr lang="en-US" altLang="en-US" sz="2800" b="1" dirty="0" smtClean="0">
                <a:solidFill>
                  <a:srgbClr val="C00000"/>
                </a:solidFill>
                <a:latin typeface="Times New Roman" panose="02020603050405020304" pitchFamily="18" charset="0"/>
              </a:rPr>
              <a:t>which</a:t>
            </a:r>
            <a:endParaRPr lang="en-US" altLang="en-US" sz="2800" b="1" dirty="0" smtClean="0">
              <a:solidFill>
                <a:srgbClr val="C00000"/>
              </a:solidFill>
              <a:latin typeface="Times New Roman" panose="02020603050405020304"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Dragon</Template>
  <TotalTime>0</TotalTime>
  <Words>12849</Words>
  <Application>WPS 演示</Application>
  <PresentationFormat>全屏显示(16:9)</PresentationFormat>
  <Paragraphs>365</Paragraphs>
  <Slides>35</Slides>
  <Notes>2</Notes>
  <HiddenSlides>0</HiddenSlides>
  <MMClips>1</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35</vt:i4>
      </vt:variant>
    </vt:vector>
  </HeadingPairs>
  <TitlesOfParts>
    <vt:vector size="49" baseType="lpstr">
      <vt:lpstr>Arial</vt:lpstr>
      <vt:lpstr>宋体</vt:lpstr>
      <vt:lpstr>Wingdings</vt:lpstr>
      <vt:lpstr>Times New Roman</vt:lpstr>
      <vt:lpstr>HelveticaNeue</vt:lpstr>
      <vt:lpstr>Corbel</vt:lpstr>
      <vt:lpstr>华文新魏</vt:lpstr>
      <vt:lpstr>华文行楷</vt:lpstr>
      <vt:lpstr>微软雅黑</vt:lpstr>
      <vt:lpstr>Calibri</vt:lpstr>
      <vt:lpstr>黑体</vt:lpstr>
      <vt:lpstr>Arial Narrow</vt:lpstr>
      <vt:lpstr>Arial Unicode MS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lenovo</dc:creator>
  <cp:lastModifiedBy>南山有谷堆</cp:lastModifiedBy>
  <cp:revision>478</cp:revision>
  <dcterms:created xsi:type="dcterms:W3CDTF">2020-02-13T08:36:00Z</dcterms:created>
  <dcterms:modified xsi:type="dcterms:W3CDTF">2020-02-20T05:51:14Z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2052-11.8.2.8411</vt:lpwstr>
  </property>
</Properties>
</file>