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24" r:id="rId3"/>
    <p:sldId id="286" r:id="rId4"/>
    <p:sldId id="317" r:id="rId6"/>
    <p:sldId id="382" r:id="rId7"/>
    <p:sldId id="383" r:id="rId8"/>
    <p:sldId id="375" r:id="rId9"/>
    <p:sldId id="371" r:id="rId10"/>
    <p:sldId id="376" r:id="rId11"/>
    <p:sldId id="366" r:id="rId12"/>
    <p:sldId id="372" r:id="rId13"/>
    <p:sldId id="378" r:id="rId14"/>
    <p:sldId id="381" r:id="rId15"/>
    <p:sldId id="380" r:id="rId16"/>
    <p:sldId id="370" r:id="rId17"/>
    <p:sldId id="379" r:id="rId18"/>
    <p:sldId id="377" r:id="rId19"/>
    <p:sldId id="369" r:id="rId20"/>
    <p:sldId id="385" r:id="rId21"/>
    <p:sldId id="373" r:id="rId22"/>
    <p:sldId id="368" r:id="rId23"/>
    <p:sldId id="374" r:id="rId24"/>
    <p:sldId id="388" r:id="rId25"/>
    <p:sldId id="386" r:id="rId26"/>
    <p:sldId id="367" r:id="rId27"/>
    <p:sldId id="365" r:id="rId28"/>
    <p:sldId id="387" r:id="rId29"/>
    <p:sldId id="384" r:id="rId30"/>
    <p:sldId id="409" r:id="rId31"/>
    <p:sldId id="413" r:id="rId32"/>
    <p:sldId id="414" r:id="rId33"/>
    <p:sldId id="419" r:id="rId34"/>
    <p:sldId id="418" r:id="rId35"/>
    <p:sldId id="389" r:id="rId36"/>
    <p:sldId id="390" r:id="rId37"/>
    <p:sldId id="312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0C18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540122" y="2138763"/>
            <a:ext cx="2128676" cy="2128676"/>
          </a:xfrm>
          <a:custGeom>
            <a:avLst/>
            <a:gdLst>
              <a:gd name="connsiteX0" fmla="*/ 1064506 w 2128676"/>
              <a:gd name="connsiteY0" fmla="*/ 0 h 2128676"/>
              <a:gd name="connsiteX1" fmla="*/ 1261062 w 2128676"/>
              <a:gd name="connsiteY1" fmla="*/ 81417 h 2128676"/>
              <a:gd name="connsiteX2" fmla="*/ 2047260 w 2128676"/>
              <a:gd name="connsiteY2" fmla="*/ 867615 h 2128676"/>
              <a:gd name="connsiteX3" fmla="*/ 2047260 w 2128676"/>
              <a:gd name="connsiteY3" fmla="*/ 1260726 h 2128676"/>
              <a:gd name="connsiteX4" fmla="*/ 1260726 w 2128676"/>
              <a:gd name="connsiteY4" fmla="*/ 2047260 h 2128676"/>
              <a:gd name="connsiteX5" fmla="*/ 867615 w 2128676"/>
              <a:gd name="connsiteY5" fmla="*/ 2047260 h 2128676"/>
              <a:gd name="connsiteX6" fmla="*/ 81417 w 2128676"/>
              <a:gd name="connsiteY6" fmla="*/ 1261062 h 2128676"/>
              <a:gd name="connsiteX7" fmla="*/ 81417 w 2128676"/>
              <a:gd name="connsiteY7" fmla="*/ 867950 h 2128676"/>
              <a:gd name="connsiteX8" fmla="*/ 867950 w 2128676"/>
              <a:gd name="connsiteY8" fmla="*/ 81417 h 2128676"/>
              <a:gd name="connsiteX9" fmla="*/ 1064506 w 2128676"/>
              <a:gd name="connsiteY9" fmla="*/ 0 h 212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28676" h="2128676">
                <a:moveTo>
                  <a:pt x="1064506" y="0"/>
                </a:moveTo>
                <a:cubicBezTo>
                  <a:pt x="1135645" y="0"/>
                  <a:pt x="1206784" y="27139"/>
                  <a:pt x="1261062" y="81417"/>
                </a:cubicBezTo>
                <a:lnTo>
                  <a:pt x="2047260" y="867615"/>
                </a:lnTo>
                <a:cubicBezTo>
                  <a:pt x="2155815" y="976170"/>
                  <a:pt x="2155815" y="1152171"/>
                  <a:pt x="2047260" y="1260726"/>
                </a:cubicBezTo>
                <a:lnTo>
                  <a:pt x="1260726" y="2047260"/>
                </a:lnTo>
                <a:cubicBezTo>
                  <a:pt x="1152171" y="2155815"/>
                  <a:pt x="976170" y="2155815"/>
                  <a:pt x="867615" y="2047260"/>
                </a:cubicBezTo>
                <a:lnTo>
                  <a:pt x="81417" y="1261062"/>
                </a:lnTo>
                <a:cubicBezTo>
                  <a:pt x="-27138" y="1152507"/>
                  <a:pt x="-27138" y="976505"/>
                  <a:pt x="81417" y="867950"/>
                </a:cubicBezTo>
                <a:lnTo>
                  <a:pt x="867950" y="81417"/>
                </a:lnTo>
                <a:cubicBezTo>
                  <a:pt x="922227" y="27139"/>
                  <a:pt x="993367" y="0"/>
                  <a:pt x="10645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3867815" y="2138763"/>
            <a:ext cx="2128676" cy="2128676"/>
          </a:xfrm>
          <a:custGeom>
            <a:avLst/>
            <a:gdLst>
              <a:gd name="connsiteX0" fmla="*/ 1064506 w 2128676"/>
              <a:gd name="connsiteY0" fmla="*/ 0 h 2128676"/>
              <a:gd name="connsiteX1" fmla="*/ 1261062 w 2128676"/>
              <a:gd name="connsiteY1" fmla="*/ 81417 h 2128676"/>
              <a:gd name="connsiteX2" fmla="*/ 2047260 w 2128676"/>
              <a:gd name="connsiteY2" fmla="*/ 867615 h 2128676"/>
              <a:gd name="connsiteX3" fmla="*/ 2047260 w 2128676"/>
              <a:gd name="connsiteY3" fmla="*/ 1260726 h 2128676"/>
              <a:gd name="connsiteX4" fmla="*/ 1260727 w 2128676"/>
              <a:gd name="connsiteY4" fmla="*/ 2047260 h 2128676"/>
              <a:gd name="connsiteX5" fmla="*/ 867615 w 2128676"/>
              <a:gd name="connsiteY5" fmla="*/ 2047260 h 2128676"/>
              <a:gd name="connsiteX6" fmla="*/ 81417 w 2128676"/>
              <a:gd name="connsiteY6" fmla="*/ 1261062 h 2128676"/>
              <a:gd name="connsiteX7" fmla="*/ 81417 w 2128676"/>
              <a:gd name="connsiteY7" fmla="*/ 867950 h 2128676"/>
              <a:gd name="connsiteX8" fmla="*/ 867950 w 2128676"/>
              <a:gd name="connsiteY8" fmla="*/ 81417 h 2128676"/>
              <a:gd name="connsiteX9" fmla="*/ 1064506 w 2128676"/>
              <a:gd name="connsiteY9" fmla="*/ 0 h 212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28676" h="2128676">
                <a:moveTo>
                  <a:pt x="1064506" y="0"/>
                </a:moveTo>
                <a:cubicBezTo>
                  <a:pt x="1135645" y="0"/>
                  <a:pt x="1206784" y="27139"/>
                  <a:pt x="1261062" y="81417"/>
                </a:cubicBezTo>
                <a:lnTo>
                  <a:pt x="2047260" y="867615"/>
                </a:lnTo>
                <a:cubicBezTo>
                  <a:pt x="2155815" y="976170"/>
                  <a:pt x="2155815" y="1152171"/>
                  <a:pt x="2047260" y="1260726"/>
                </a:cubicBezTo>
                <a:lnTo>
                  <a:pt x="1260727" y="2047260"/>
                </a:lnTo>
                <a:cubicBezTo>
                  <a:pt x="1152172" y="2155815"/>
                  <a:pt x="976170" y="2155815"/>
                  <a:pt x="867615" y="2047260"/>
                </a:cubicBezTo>
                <a:lnTo>
                  <a:pt x="81417" y="1261062"/>
                </a:lnTo>
                <a:cubicBezTo>
                  <a:pt x="-27138" y="1152507"/>
                  <a:pt x="-27138" y="976505"/>
                  <a:pt x="81417" y="867950"/>
                </a:cubicBezTo>
                <a:lnTo>
                  <a:pt x="867950" y="81417"/>
                </a:lnTo>
                <a:cubicBezTo>
                  <a:pt x="922227" y="27139"/>
                  <a:pt x="993366" y="0"/>
                  <a:pt x="10645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195509" y="2138763"/>
            <a:ext cx="2128676" cy="2128676"/>
          </a:xfrm>
          <a:custGeom>
            <a:avLst/>
            <a:gdLst>
              <a:gd name="connsiteX0" fmla="*/ 1064506 w 2128676"/>
              <a:gd name="connsiteY0" fmla="*/ 0 h 2128676"/>
              <a:gd name="connsiteX1" fmla="*/ 1261062 w 2128676"/>
              <a:gd name="connsiteY1" fmla="*/ 81417 h 2128676"/>
              <a:gd name="connsiteX2" fmla="*/ 2047260 w 2128676"/>
              <a:gd name="connsiteY2" fmla="*/ 867615 h 2128676"/>
              <a:gd name="connsiteX3" fmla="*/ 2047260 w 2128676"/>
              <a:gd name="connsiteY3" fmla="*/ 1260726 h 2128676"/>
              <a:gd name="connsiteX4" fmla="*/ 1260727 w 2128676"/>
              <a:gd name="connsiteY4" fmla="*/ 2047260 h 2128676"/>
              <a:gd name="connsiteX5" fmla="*/ 867615 w 2128676"/>
              <a:gd name="connsiteY5" fmla="*/ 2047260 h 2128676"/>
              <a:gd name="connsiteX6" fmla="*/ 81417 w 2128676"/>
              <a:gd name="connsiteY6" fmla="*/ 1261062 h 2128676"/>
              <a:gd name="connsiteX7" fmla="*/ 81417 w 2128676"/>
              <a:gd name="connsiteY7" fmla="*/ 867950 h 2128676"/>
              <a:gd name="connsiteX8" fmla="*/ 867950 w 2128676"/>
              <a:gd name="connsiteY8" fmla="*/ 81417 h 2128676"/>
              <a:gd name="connsiteX9" fmla="*/ 1064506 w 2128676"/>
              <a:gd name="connsiteY9" fmla="*/ 0 h 212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28676" h="2128676">
                <a:moveTo>
                  <a:pt x="1064506" y="0"/>
                </a:moveTo>
                <a:cubicBezTo>
                  <a:pt x="1135645" y="0"/>
                  <a:pt x="1206784" y="27139"/>
                  <a:pt x="1261062" y="81417"/>
                </a:cubicBezTo>
                <a:lnTo>
                  <a:pt x="2047260" y="867615"/>
                </a:lnTo>
                <a:cubicBezTo>
                  <a:pt x="2155815" y="976170"/>
                  <a:pt x="2155815" y="1152171"/>
                  <a:pt x="2047260" y="1260726"/>
                </a:cubicBezTo>
                <a:lnTo>
                  <a:pt x="1260727" y="2047260"/>
                </a:lnTo>
                <a:cubicBezTo>
                  <a:pt x="1152172" y="2155815"/>
                  <a:pt x="976170" y="2155815"/>
                  <a:pt x="867615" y="2047260"/>
                </a:cubicBezTo>
                <a:lnTo>
                  <a:pt x="81417" y="1261062"/>
                </a:lnTo>
                <a:cubicBezTo>
                  <a:pt x="-27138" y="1152507"/>
                  <a:pt x="-27138" y="976505"/>
                  <a:pt x="81417" y="867950"/>
                </a:cubicBezTo>
                <a:lnTo>
                  <a:pt x="867950" y="81417"/>
                </a:lnTo>
                <a:cubicBezTo>
                  <a:pt x="922227" y="27139"/>
                  <a:pt x="993367" y="0"/>
                  <a:pt x="10645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8523201" y="2138763"/>
            <a:ext cx="2128677" cy="2128676"/>
          </a:xfrm>
          <a:custGeom>
            <a:avLst/>
            <a:gdLst>
              <a:gd name="connsiteX0" fmla="*/ 1064507 w 2128677"/>
              <a:gd name="connsiteY0" fmla="*/ 0 h 2128676"/>
              <a:gd name="connsiteX1" fmla="*/ 1261062 w 2128677"/>
              <a:gd name="connsiteY1" fmla="*/ 81417 h 2128676"/>
              <a:gd name="connsiteX2" fmla="*/ 2047261 w 2128677"/>
              <a:gd name="connsiteY2" fmla="*/ 867615 h 2128676"/>
              <a:gd name="connsiteX3" fmla="*/ 2047261 w 2128677"/>
              <a:gd name="connsiteY3" fmla="*/ 1260726 h 2128676"/>
              <a:gd name="connsiteX4" fmla="*/ 1260727 w 2128677"/>
              <a:gd name="connsiteY4" fmla="*/ 2047260 h 2128676"/>
              <a:gd name="connsiteX5" fmla="*/ 867616 w 2128677"/>
              <a:gd name="connsiteY5" fmla="*/ 2047260 h 2128676"/>
              <a:gd name="connsiteX6" fmla="*/ 81417 w 2128677"/>
              <a:gd name="connsiteY6" fmla="*/ 1261062 h 2128676"/>
              <a:gd name="connsiteX7" fmla="*/ 81417 w 2128677"/>
              <a:gd name="connsiteY7" fmla="*/ 867950 h 2128676"/>
              <a:gd name="connsiteX8" fmla="*/ 867951 w 2128677"/>
              <a:gd name="connsiteY8" fmla="*/ 81417 h 2128676"/>
              <a:gd name="connsiteX9" fmla="*/ 1064507 w 2128677"/>
              <a:gd name="connsiteY9" fmla="*/ 0 h 212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28677" h="2128676">
                <a:moveTo>
                  <a:pt x="1064507" y="0"/>
                </a:moveTo>
                <a:cubicBezTo>
                  <a:pt x="1135645" y="0"/>
                  <a:pt x="1206784" y="27139"/>
                  <a:pt x="1261062" y="81417"/>
                </a:cubicBezTo>
                <a:lnTo>
                  <a:pt x="2047261" y="867615"/>
                </a:lnTo>
                <a:cubicBezTo>
                  <a:pt x="2155816" y="976170"/>
                  <a:pt x="2155816" y="1152171"/>
                  <a:pt x="2047261" y="1260726"/>
                </a:cubicBezTo>
                <a:lnTo>
                  <a:pt x="1260727" y="2047260"/>
                </a:lnTo>
                <a:cubicBezTo>
                  <a:pt x="1152172" y="2155815"/>
                  <a:pt x="976171" y="2155815"/>
                  <a:pt x="867616" y="2047260"/>
                </a:cubicBezTo>
                <a:lnTo>
                  <a:pt x="81417" y="1261062"/>
                </a:lnTo>
                <a:cubicBezTo>
                  <a:pt x="-27138" y="1152507"/>
                  <a:pt x="-27138" y="976505"/>
                  <a:pt x="81417" y="867950"/>
                </a:cubicBezTo>
                <a:lnTo>
                  <a:pt x="867951" y="81417"/>
                </a:lnTo>
                <a:cubicBezTo>
                  <a:pt x="922229" y="27139"/>
                  <a:pt x="993368" y="0"/>
                  <a:pt x="106450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349834" y="2010341"/>
            <a:ext cx="2972256" cy="2446480"/>
          </a:xfrm>
          <a:custGeom>
            <a:avLst/>
            <a:gdLst>
              <a:gd name="connsiteX0" fmla="*/ 0 w 2972256"/>
              <a:gd name="connsiteY0" fmla="*/ 0 h 2446480"/>
              <a:gd name="connsiteX1" fmla="*/ 2972256 w 2972256"/>
              <a:gd name="connsiteY1" fmla="*/ 0 h 2446480"/>
              <a:gd name="connsiteX2" fmla="*/ 2972256 w 2972256"/>
              <a:gd name="connsiteY2" fmla="*/ 2446480 h 2446480"/>
              <a:gd name="connsiteX3" fmla="*/ 0 w 2972256"/>
              <a:gd name="connsiteY3" fmla="*/ 2446480 h 244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2256" h="2446480">
                <a:moveTo>
                  <a:pt x="0" y="0"/>
                </a:moveTo>
                <a:lnTo>
                  <a:pt x="2972256" y="0"/>
                </a:lnTo>
                <a:lnTo>
                  <a:pt x="2972256" y="2446480"/>
                </a:lnTo>
                <a:lnTo>
                  <a:pt x="0" y="24464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609874" y="2010345"/>
            <a:ext cx="2972256" cy="2446480"/>
          </a:xfrm>
          <a:custGeom>
            <a:avLst/>
            <a:gdLst>
              <a:gd name="connsiteX0" fmla="*/ 0 w 2972256"/>
              <a:gd name="connsiteY0" fmla="*/ 0 h 2446480"/>
              <a:gd name="connsiteX1" fmla="*/ 2972256 w 2972256"/>
              <a:gd name="connsiteY1" fmla="*/ 0 h 2446480"/>
              <a:gd name="connsiteX2" fmla="*/ 2972256 w 2972256"/>
              <a:gd name="connsiteY2" fmla="*/ 2446480 h 2446480"/>
              <a:gd name="connsiteX3" fmla="*/ 0 w 2972256"/>
              <a:gd name="connsiteY3" fmla="*/ 2446480 h 244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2256" h="2446480">
                <a:moveTo>
                  <a:pt x="0" y="0"/>
                </a:moveTo>
                <a:lnTo>
                  <a:pt x="2972256" y="0"/>
                </a:lnTo>
                <a:lnTo>
                  <a:pt x="2972256" y="2446480"/>
                </a:lnTo>
                <a:lnTo>
                  <a:pt x="0" y="24464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7869910" y="2010345"/>
            <a:ext cx="2972256" cy="2446480"/>
          </a:xfrm>
          <a:custGeom>
            <a:avLst/>
            <a:gdLst>
              <a:gd name="connsiteX0" fmla="*/ 0 w 2972256"/>
              <a:gd name="connsiteY0" fmla="*/ 0 h 2446480"/>
              <a:gd name="connsiteX1" fmla="*/ 2972256 w 2972256"/>
              <a:gd name="connsiteY1" fmla="*/ 0 h 2446480"/>
              <a:gd name="connsiteX2" fmla="*/ 2972256 w 2972256"/>
              <a:gd name="connsiteY2" fmla="*/ 2446480 h 2446480"/>
              <a:gd name="connsiteX3" fmla="*/ 0 w 2972256"/>
              <a:gd name="connsiteY3" fmla="*/ 2446480 h 244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2256" h="2446480">
                <a:moveTo>
                  <a:pt x="0" y="0"/>
                </a:moveTo>
                <a:lnTo>
                  <a:pt x="2972256" y="0"/>
                </a:lnTo>
                <a:lnTo>
                  <a:pt x="2972256" y="2446480"/>
                </a:lnTo>
                <a:lnTo>
                  <a:pt x="0" y="24464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688560" y="2611566"/>
            <a:ext cx="1507576" cy="2514781"/>
          </a:xfrm>
          <a:custGeom>
            <a:avLst/>
            <a:gdLst>
              <a:gd name="connsiteX0" fmla="*/ 0 w 1507576"/>
              <a:gd name="connsiteY0" fmla="*/ 0 h 2514781"/>
              <a:gd name="connsiteX1" fmla="*/ 1507576 w 1507576"/>
              <a:gd name="connsiteY1" fmla="*/ 0 h 2514781"/>
              <a:gd name="connsiteX2" fmla="*/ 1507576 w 1507576"/>
              <a:gd name="connsiteY2" fmla="*/ 2514781 h 2514781"/>
              <a:gd name="connsiteX3" fmla="*/ 0 w 1507576"/>
              <a:gd name="connsiteY3" fmla="*/ 2514781 h 251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7576" h="2514781">
                <a:moveTo>
                  <a:pt x="0" y="0"/>
                </a:moveTo>
                <a:lnTo>
                  <a:pt x="1507576" y="0"/>
                </a:lnTo>
                <a:lnTo>
                  <a:pt x="1507576" y="2514781"/>
                </a:lnTo>
                <a:lnTo>
                  <a:pt x="0" y="25147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2805889" y="2417548"/>
            <a:ext cx="1740397" cy="2903148"/>
          </a:xfrm>
          <a:custGeom>
            <a:avLst/>
            <a:gdLst>
              <a:gd name="connsiteX0" fmla="*/ 0 w 1740397"/>
              <a:gd name="connsiteY0" fmla="*/ 0 h 2903148"/>
              <a:gd name="connsiteX1" fmla="*/ 1740397 w 1740397"/>
              <a:gd name="connsiteY1" fmla="*/ 0 h 2903148"/>
              <a:gd name="connsiteX2" fmla="*/ 1740397 w 1740397"/>
              <a:gd name="connsiteY2" fmla="*/ 2903148 h 2903148"/>
              <a:gd name="connsiteX3" fmla="*/ 0 w 1740397"/>
              <a:gd name="connsiteY3" fmla="*/ 2903148 h 2903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0397" h="2903148">
                <a:moveTo>
                  <a:pt x="0" y="0"/>
                </a:moveTo>
                <a:lnTo>
                  <a:pt x="1740397" y="0"/>
                </a:lnTo>
                <a:lnTo>
                  <a:pt x="1740397" y="2903148"/>
                </a:lnTo>
                <a:lnTo>
                  <a:pt x="0" y="29031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4153872" y="2611566"/>
            <a:ext cx="1507576" cy="2514781"/>
          </a:xfrm>
          <a:custGeom>
            <a:avLst/>
            <a:gdLst>
              <a:gd name="connsiteX0" fmla="*/ 0 w 1507576"/>
              <a:gd name="connsiteY0" fmla="*/ 0 h 2514781"/>
              <a:gd name="connsiteX1" fmla="*/ 1507576 w 1507576"/>
              <a:gd name="connsiteY1" fmla="*/ 0 h 2514781"/>
              <a:gd name="connsiteX2" fmla="*/ 1507576 w 1507576"/>
              <a:gd name="connsiteY2" fmla="*/ 2514781 h 2514781"/>
              <a:gd name="connsiteX3" fmla="*/ 0 w 1507576"/>
              <a:gd name="connsiteY3" fmla="*/ 2514781 h 251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7576" h="2514781">
                <a:moveTo>
                  <a:pt x="0" y="0"/>
                </a:moveTo>
                <a:lnTo>
                  <a:pt x="1507576" y="0"/>
                </a:lnTo>
                <a:lnTo>
                  <a:pt x="1507576" y="2514781"/>
                </a:lnTo>
                <a:lnTo>
                  <a:pt x="0" y="25147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/>
          <p:cNvSpPr>
            <a:spLocks noGrp="1"/>
          </p:cNvSpPr>
          <p:nvPr>
            <p:ph type="pic" sz="quarter" idx="10"/>
          </p:nvPr>
        </p:nvSpPr>
        <p:spPr>
          <a:xfrm>
            <a:off x="1348928" y="1909227"/>
            <a:ext cx="1687613" cy="1687612"/>
          </a:xfrm>
          <a:custGeom>
            <a:avLst/>
            <a:gdLst>
              <a:gd name="connsiteX0" fmla="*/ 281274 w 1687613"/>
              <a:gd name="connsiteY0" fmla="*/ 0 h 1687612"/>
              <a:gd name="connsiteX1" fmla="*/ 1406339 w 1687613"/>
              <a:gd name="connsiteY1" fmla="*/ 0 h 1687612"/>
              <a:gd name="connsiteX2" fmla="*/ 1687613 w 1687613"/>
              <a:gd name="connsiteY2" fmla="*/ 281274 h 1687612"/>
              <a:gd name="connsiteX3" fmla="*/ 1687613 w 1687613"/>
              <a:gd name="connsiteY3" fmla="*/ 1406338 h 1687612"/>
              <a:gd name="connsiteX4" fmla="*/ 1406339 w 1687613"/>
              <a:gd name="connsiteY4" fmla="*/ 1687612 h 1687612"/>
              <a:gd name="connsiteX5" fmla="*/ 281274 w 1687613"/>
              <a:gd name="connsiteY5" fmla="*/ 1687612 h 1687612"/>
              <a:gd name="connsiteX6" fmla="*/ 0 w 1687613"/>
              <a:gd name="connsiteY6" fmla="*/ 1406338 h 1687612"/>
              <a:gd name="connsiteX7" fmla="*/ 0 w 1687613"/>
              <a:gd name="connsiteY7" fmla="*/ 281274 h 1687612"/>
              <a:gd name="connsiteX8" fmla="*/ 281274 w 1687613"/>
              <a:gd name="connsiteY8" fmla="*/ 0 h 168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7613" h="1687612">
                <a:moveTo>
                  <a:pt x="281274" y="0"/>
                </a:moveTo>
                <a:lnTo>
                  <a:pt x="1406339" y="0"/>
                </a:lnTo>
                <a:cubicBezTo>
                  <a:pt x="1561682" y="0"/>
                  <a:pt x="1687613" y="125931"/>
                  <a:pt x="1687613" y="281274"/>
                </a:cubicBezTo>
                <a:lnTo>
                  <a:pt x="1687613" y="1406338"/>
                </a:lnTo>
                <a:cubicBezTo>
                  <a:pt x="1687613" y="1561681"/>
                  <a:pt x="1561682" y="1687612"/>
                  <a:pt x="1406339" y="1687612"/>
                </a:cubicBezTo>
                <a:lnTo>
                  <a:pt x="281274" y="1687612"/>
                </a:lnTo>
                <a:cubicBezTo>
                  <a:pt x="125931" y="1687612"/>
                  <a:pt x="0" y="1561681"/>
                  <a:pt x="0" y="1406338"/>
                </a:cubicBezTo>
                <a:lnTo>
                  <a:pt x="0" y="281274"/>
                </a:lnTo>
                <a:cubicBezTo>
                  <a:pt x="0" y="125931"/>
                  <a:pt x="125931" y="0"/>
                  <a:pt x="281274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>
            <a:outerShdw blurRad="203200" dist="63500" dir="5400000" algn="t" rotWithShape="0">
              <a:prstClr val="black">
                <a:alpha val="7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任意多边形: 形状 16"/>
          <p:cNvSpPr>
            <a:spLocks noGrp="1"/>
          </p:cNvSpPr>
          <p:nvPr>
            <p:ph type="pic" sz="quarter" idx="11"/>
          </p:nvPr>
        </p:nvSpPr>
        <p:spPr>
          <a:xfrm>
            <a:off x="3300561" y="3854550"/>
            <a:ext cx="1687613" cy="1687612"/>
          </a:xfrm>
          <a:custGeom>
            <a:avLst/>
            <a:gdLst>
              <a:gd name="connsiteX0" fmla="*/ 281274 w 1687613"/>
              <a:gd name="connsiteY0" fmla="*/ 0 h 1687612"/>
              <a:gd name="connsiteX1" fmla="*/ 1406339 w 1687613"/>
              <a:gd name="connsiteY1" fmla="*/ 0 h 1687612"/>
              <a:gd name="connsiteX2" fmla="*/ 1687613 w 1687613"/>
              <a:gd name="connsiteY2" fmla="*/ 281274 h 1687612"/>
              <a:gd name="connsiteX3" fmla="*/ 1687613 w 1687613"/>
              <a:gd name="connsiteY3" fmla="*/ 1406338 h 1687612"/>
              <a:gd name="connsiteX4" fmla="*/ 1406339 w 1687613"/>
              <a:gd name="connsiteY4" fmla="*/ 1687612 h 1687612"/>
              <a:gd name="connsiteX5" fmla="*/ 281274 w 1687613"/>
              <a:gd name="connsiteY5" fmla="*/ 1687612 h 1687612"/>
              <a:gd name="connsiteX6" fmla="*/ 0 w 1687613"/>
              <a:gd name="connsiteY6" fmla="*/ 1406338 h 1687612"/>
              <a:gd name="connsiteX7" fmla="*/ 0 w 1687613"/>
              <a:gd name="connsiteY7" fmla="*/ 281274 h 1687612"/>
              <a:gd name="connsiteX8" fmla="*/ 281274 w 1687613"/>
              <a:gd name="connsiteY8" fmla="*/ 0 h 168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7613" h="1687612">
                <a:moveTo>
                  <a:pt x="281274" y="0"/>
                </a:moveTo>
                <a:lnTo>
                  <a:pt x="1406339" y="0"/>
                </a:lnTo>
                <a:cubicBezTo>
                  <a:pt x="1561682" y="0"/>
                  <a:pt x="1687613" y="125931"/>
                  <a:pt x="1687613" y="281274"/>
                </a:cubicBezTo>
                <a:lnTo>
                  <a:pt x="1687613" y="1406338"/>
                </a:lnTo>
                <a:cubicBezTo>
                  <a:pt x="1687613" y="1561681"/>
                  <a:pt x="1561682" y="1687612"/>
                  <a:pt x="1406339" y="1687612"/>
                </a:cubicBezTo>
                <a:lnTo>
                  <a:pt x="281274" y="1687612"/>
                </a:lnTo>
                <a:cubicBezTo>
                  <a:pt x="125931" y="1687612"/>
                  <a:pt x="0" y="1561681"/>
                  <a:pt x="0" y="1406338"/>
                </a:cubicBezTo>
                <a:lnTo>
                  <a:pt x="0" y="281274"/>
                </a:lnTo>
                <a:cubicBezTo>
                  <a:pt x="0" y="125931"/>
                  <a:pt x="125931" y="0"/>
                  <a:pt x="281274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>
            <a:outerShdw blurRad="203200" dist="63500" dir="5400000" algn="t" rotWithShape="0">
              <a:prstClr val="black">
                <a:alpha val="7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2"/>
          </p:nvPr>
        </p:nvSpPr>
        <p:spPr>
          <a:xfrm>
            <a:off x="5252194" y="1909227"/>
            <a:ext cx="1687613" cy="1687612"/>
          </a:xfrm>
          <a:custGeom>
            <a:avLst/>
            <a:gdLst>
              <a:gd name="connsiteX0" fmla="*/ 281274 w 1687613"/>
              <a:gd name="connsiteY0" fmla="*/ 0 h 1687612"/>
              <a:gd name="connsiteX1" fmla="*/ 1406339 w 1687613"/>
              <a:gd name="connsiteY1" fmla="*/ 0 h 1687612"/>
              <a:gd name="connsiteX2" fmla="*/ 1687613 w 1687613"/>
              <a:gd name="connsiteY2" fmla="*/ 281274 h 1687612"/>
              <a:gd name="connsiteX3" fmla="*/ 1687613 w 1687613"/>
              <a:gd name="connsiteY3" fmla="*/ 1406338 h 1687612"/>
              <a:gd name="connsiteX4" fmla="*/ 1406339 w 1687613"/>
              <a:gd name="connsiteY4" fmla="*/ 1687612 h 1687612"/>
              <a:gd name="connsiteX5" fmla="*/ 281274 w 1687613"/>
              <a:gd name="connsiteY5" fmla="*/ 1687612 h 1687612"/>
              <a:gd name="connsiteX6" fmla="*/ 0 w 1687613"/>
              <a:gd name="connsiteY6" fmla="*/ 1406338 h 1687612"/>
              <a:gd name="connsiteX7" fmla="*/ 0 w 1687613"/>
              <a:gd name="connsiteY7" fmla="*/ 281274 h 1687612"/>
              <a:gd name="connsiteX8" fmla="*/ 281274 w 1687613"/>
              <a:gd name="connsiteY8" fmla="*/ 0 h 168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7613" h="1687612">
                <a:moveTo>
                  <a:pt x="281274" y="0"/>
                </a:moveTo>
                <a:lnTo>
                  <a:pt x="1406339" y="0"/>
                </a:lnTo>
                <a:cubicBezTo>
                  <a:pt x="1561682" y="0"/>
                  <a:pt x="1687613" y="125931"/>
                  <a:pt x="1687613" y="281274"/>
                </a:cubicBezTo>
                <a:lnTo>
                  <a:pt x="1687613" y="1406338"/>
                </a:lnTo>
                <a:cubicBezTo>
                  <a:pt x="1687613" y="1561681"/>
                  <a:pt x="1561682" y="1687612"/>
                  <a:pt x="1406339" y="1687612"/>
                </a:cubicBezTo>
                <a:lnTo>
                  <a:pt x="281274" y="1687612"/>
                </a:lnTo>
                <a:cubicBezTo>
                  <a:pt x="125931" y="1687612"/>
                  <a:pt x="0" y="1561681"/>
                  <a:pt x="0" y="1406338"/>
                </a:cubicBezTo>
                <a:lnTo>
                  <a:pt x="0" y="281274"/>
                </a:lnTo>
                <a:cubicBezTo>
                  <a:pt x="0" y="125931"/>
                  <a:pt x="125931" y="0"/>
                  <a:pt x="281274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>
            <a:outerShdw blurRad="203200" dist="63500" dir="5400000" algn="t" rotWithShape="0">
              <a:prstClr val="black">
                <a:alpha val="7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任意多边形: 形状 17"/>
          <p:cNvSpPr>
            <a:spLocks noGrp="1"/>
          </p:cNvSpPr>
          <p:nvPr>
            <p:ph type="pic" sz="quarter" idx="13"/>
          </p:nvPr>
        </p:nvSpPr>
        <p:spPr>
          <a:xfrm>
            <a:off x="7203827" y="3854550"/>
            <a:ext cx="1687613" cy="1687612"/>
          </a:xfrm>
          <a:custGeom>
            <a:avLst/>
            <a:gdLst>
              <a:gd name="connsiteX0" fmla="*/ 281274 w 1687613"/>
              <a:gd name="connsiteY0" fmla="*/ 0 h 1687612"/>
              <a:gd name="connsiteX1" fmla="*/ 1406339 w 1687613"/>
              <a:gd name="connsiteY1" fmla="*/ 0 h 1687612"/>
              <a:gd name="connsiteX2" fmla="*/ 1687613 w 1687613"/>
              <a:gd name="connsiteY2" fmla="*/ 281274 h 1687612"/>
              <a:gd name="connsiteX3" fmla="*/ 1687613 w 1687613"/>
              <a:gd name="connsiteY3" fmla="*/ 1406338 h 1687612"/>
              <a:gd name="connsiteX4" fmla="*/ 1406339 w 1687613"/>
              <a:gd name="connsiteY4" fmla="*/ 1687612 h 1687612"/>
              <a:gd name="connsiteX5" fmla="*/ 281274 w 1687613"/>
              <a:gd name="connsiteY5" fmla="*/ 1687612 h 1687612"/>
              <a:gd name="connsiteX6" fmla="*/ 0 w 1687613"/>
              <a:gd name="connsiteY6" fmla="*/ 1406338 h 1687612"/>
              <a:gd name="connsiteX7" fmla="*/ 0 w 1687613"/>
              <a:gd name="connsiteY7" fmla="*/ 281274 h 1687612"/>
              <a:gd name="connsiteX8" fmla="*/ 281274 w 1687613"/>
              <a:gd name="connsiteY8" fmla="*/ 0 h 168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7613" h="1687612">
                <a:moveTo>
                  <a:pt x="281274" y="0"/>
                </a:moveTo>
                <a:lnTo>
                  <a:pt x="1406339" y="0"/>
                </a:lnTo>
                <a:cubicBezTo>
                  <a:pt x="1561682" y="0"/>
                  <a:pt x="1687613" y="125931"/>
                  <a:pt x="1687613" y="281274"/>
                </a:cubicBezTo>
                <a:lnTo>
                  <a:pt x="1687613" y="1406338"/>
                </a:lnTo>
                <a:cubicBezTo>
                  <a:pt x="1687613" y="1561681"/>
                  <a:pt x="1561682" y="1687612"/>
                  <a:pt x="1406339" y="1687612"/>
                </a:cubicBezTo>
                <a:lnTo>
                  <a:pt x="281274" y="1687612"/>
                </a:lnTo>
                <a:cubicBezTo>
                  <a:pt x="125931" y="1687612"/>
                  <a:pt x="0" y="1561681"/>
                  <a:pt x="0" y="1406338"/>
                </a:cubicBezTo>
                <a:lnTo>
                  <a:pt x="0" y="281274"/>
                </a:lnTo>
                <a:cubicBezTo>
                  <a:pt x="0" y="125931"/>
                  <a:pt x="125931" y="0"/>
                  <a:pt x="281274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>
            <a:outerShdw blurRad="203200" dist="63500" dir="5400000" algn="t" rotWithShape="0">
              <a:prstClr val="black">
                <a:alpha val="7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任意多边形: 形状 15"/>
          <p:cNvSpPr>
            <a:spLocks noGrp="1"/>
          </p:cNvSpPr>
          <p:nvPr>
            <p:ph type="pic" sz="quarter" idx="14"/>
          </p:nvPr>
        </p:nvSpPr>
        <p:spPr>
          <a:xfrm>
            <a:off x="9155460" y="1909227"/>
            <a:ext cx="1687613" cy="1687612"/>
          </a:xfrm>
          <a:custGeom>
            <a:avLst/>
            <a:gdLst>
              <a:gd name="connsiteX0" fmla="*/ 281274 w 1687613"/>
              <a:gd name="connsiteY0" fmla="*/ 0 h 1687612"/>
              <a:gd name="connsiteX1" fmla="*/ 1406339 w 1687613"/>
              <a:gd name="connsiteY1" fmla="*/ 0 h 1687612"/>
              <a:gd name="connsiteX2" fmla="*/ 1687613 w 1687613"/>
              <a:gd name="connsiteY2" fmla="*/ 281274 h 1687612"/>
              <a:gd name="connsiteX3" fmla="*/ 1687613 w 1687613"/>
              <a:gd name="connsiteY3" fmla="*/ 1406338 h 1687612"/>
              <a:gd name="connsiteX4" fmla="*/ 1406339 w 1687613"/>
              <a:gd name="connsiteY4" fmla="*/ 1687612 h 1687612"/>
              <a:gd name="connsiteX5" fmla="*/ 281274 w 1687613"/>
              <a:gd name="connsiteY5" fmla="*/ 1687612 h 1687612"/>
              <a:gd name="connsiteX6" fmla="*/ 0 w 1687613"/>
              <a:gd name="connsiteY6" fmla="*/ 1406338 h 1687612"/>
              <a:gd name="connsiteX7" fmla="*/ 0 w 1687613"/>
              <a:gd name="connsiteY7" fmla="*/ 281274 h 1687612"/>
              <a:gd name="connsiteX8" fmla="*/ 281274 w 1687613"/>
              <a:gd name="connsiteY8" fmla="*/ 0 h 168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7613" h="1687612">
                <a:moveTo>
                  <a:pt x="281274" y="0"/>
                </a:moveTo>
                <a:lnTo>
                  <a:pt x="1406339" y="0"/>
                </a:lnTo>
                <a:cubicBezTo>
                  <a:pt x="1561682" y="0"/>
                  <a:pt x="1687613" y="125931"/>
                  <a:pt x="1687613" y="281274"/>
                </a:cubicBezTo>
                <a:lnTo>
                  <a:pt x="1687613" y="1406338"/>
                </a:lnTo>
                <a:cubicBezTo>
                  <a:pt x="1687613" y="1561681"/>
                  <a:pt x="1561682" y="1687612"/>
                  <a:pt x="1406339" y="1687612"/>
                </a:cubicBezTo>
                <a:lnTo>
                  <a:pt x="281274" y="1687612"/>
                </a:lnTo>
                <a:cubicBezTo>
                  <a:pt x="125931" y="1687612"/>
                  <a:pt x="0" y="1561681"/>
                  <a:pt x="0" y="1406338"/>
                </a:cubicBezTo>
                <a:lnTo>
                  <a:pt x="0" y="281274"/>
                </a:lnTo>
                <a:cubicBezTo>
                  <a:pt x="0" y="125931"/>
                  <a:pt x="125931" y="0"/>
                  <a:pt x="281274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>
            <a:outerShdw blurRad="203200" dist="63500" dir="5400000" algn="t" rotWithShape="0">
              <a:prstClr val="black">
                <a:alpha val="7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433167" y="1872283"/>
            <a:ext cx="1853594" cy="1852976"/>
          </a:xfrm>
          <a:custGeom>
            <a:avLst/>
            <a:gdLst>
              <a:gd name="connsiteX0" fmla="*/ 926797 w 1853594"/>
              <a:gd name="connsiteY0" fmla="*/ 0 h 1852976"/>
              <a:gd name="connsiteX1" fmla="*/ 1853594 w 1853594"/>
              <a:gd name="connsiteY1" fmla="*/ 926488 h 1852976"/>
              <a:gd name="connsiteX2" fmla="*/ 926797 w 1853594"/>
              <a:gd name="connsiteY2" fmla="*/ 1852976 h 1852976"/>
              <a:gd name="connsiteX3" fmla="*/ 0 w 1853594"/>
              <a:gd name="connsiteY3" fmla="*/ 926488 h 1852976"/>
              <a:gd name="connsiteX4" fmla="*/ 926797 w 1853594"/>
              <a:gd name="connsiteY4" fmla="*/ 0 h 185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594" h="1852976">
                <a:moveTo>
                  <a:pt x="926797" y="0"/>
                </a:moveTo>
                <a:cubicBezTo>
                  <a:pt x="1438653" y="0"/>
                  <a:pt x="1853594" y="414803"/>
                  <a:pt x="1853594" y="926488"/>
                </a:cubicBezTo>
                <a:cubicBezTo>
                  <a:pt x="1853594" y="1438173"/>
                  <a:pt x="1438653" y="1852976"/>
                  <a:pt x="926797" y="1852976"/>
                </a:cubicBezTo>
                <a:cubicBezTo>
                  <a:pt x="414941" y="1852976"/>
                  <a:pt x="0" y="1438173"/>
                  <a:pt x="0" y="926488"/>
                </a:cubicBezTo>
                <a:cubicBezTo>
                  <a:pt x="0" y="414803"/>
                  <a:pt x="414941" y="0"/>
                  <a:pt x="926797" y="0"/>
                </a:cubicBezTo>
                <a:close/>
              </a:path>
            </a:pathLst>
          </a:custGeom>
          <a:ln w="12700">
            <a:solidFill>
              <a:schemeClr val="accent2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3923858" y="1872283"/>
            <a:ext cx="1853594" cy="1852976"/>
          </a:xfrm>
          <a:custGeom>
            <a:avLst/>
            <a:gdLst>
              <a:gd name="connsiteX0" fmla="*/ 926797 w 1853594"/>
              <a:gd name="connsiteY0" fmla="*/ 0 h 1852976"/>
              <a:gd name="connsiteX1" fmla="*/ 1853594 w 1853594"/>
              <a:gd name="connsiteY1" fmla="*/ 926488 h 1852976"/>
              <a:gd name="connsiteX2" fmla="*/ 926797 w 1853594"/>
              <a:gd name="connsiteY2" fmla="*/ 1852976 h 1852976"/>
              <a:gd name="connsiteX3" fmla="*/ 0 w 1853594"/>
              <a:gd name="connsiteY3" fmla="*/ 926488 h 1852976"/>
              <a:gd name="connsiteX4" fmla="*/ 926797 w 1853594"/>
              <a:gd name="connsiteY4" fmla="*/ 0 h 185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594" h="1852976">
                <a:moveTo>
                  <a:pt x="926797" y="0"/>
                </a:moveTo>
                <a:cubicBezTo>
                  <a:pt x="1438653" y="0"/>
                  <a:pt x="1853594" y="414803"/>
                  <a:pt x="1853594" y="926488"/>
                </a:cubicBezTo>
                <a:cubicBezTo>
                  <a:pt x="1853594" y="1438173"/>
                  <a:pt x="1438653" y="1852976"/>
                  <a:pt x="926797" y="1852976"/>
                </a:cubicBezTo>
                <a:cubicBezTo>
                  <a:pt x="414941" y="1852976"/>
                  <a:pt x="0" y="1438173"/>
                  <a:pt x="0" y="926488"/>
                </a:cubicBezTo>
                <a:cubicBezTo>
                  <a:pt x="0" y="414803"/>
                  <a:pt x="414941" y="0"/>
                  <a:pt x="926797" y="0"/>
                </a:cubicBezTo>
                <a:close/>
              </a:path>
            </a:pathLst>
          </a:custGeom>
          <a:ln w="12700">
            <a:solidFill>
              <a:schemeClr val="accent2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414549" y="1872283"/>
            <a:ext cx="1853594" cy="1852976"/>
          </a:xfrm>
          <a:custGeom>
            <a:avLst/>
            <a:gdLst>
              <a:gd name="connsiteX0" fmla="*/ 926797 w 1853594"/>
              <a:gd name="connsiteY0" fmla="*/ 0 h 1852976"/>
              <a:gd name="connsiteX1" fmla="*/ 1853594 w 1853594"/>
              <a:gd name="connsiteY1" fmla="*/ 926488 h 1852976"/>
              <a:gd name="connsiteX2" fmla="*/ 926797 w 1853594"/>
              <a:gd name="connsiteY2" fmla="*/ 1852976 h 1852976"/>
              <a:gd name="connsiteX3" fmla="*/ 0 w 1853594"/>
              <a:gd name="connsiteY3" fmla="*/ 926488 h 1852976"/>
              <a:gd name="connsiteX4" fmla="*/ 926797 w 1853594"/>
              <a:gd name="connsiteY4" fmla="*/ 0 h 185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594" h="1852976">
                <a:moveTo>
                  <a:pt x="926797" y="0"/>
                </a:moveTo>
                <a:cubicBezTo>
                  <a:pt x="1438653" y="0"/>
                  <a:pt x="1853594" y="414803"/>
                  <a:pt x="1853594" y="926488"/>
                </a:cubicBezTo>
                <a:cubicBezTo>
                  <a:pt x="1853594" y="1438173"/>
                  <a:pt x="1438653" y="1852976"/>
                  <a:pt x="926797" y="1852976"/>
                </a:cubicBezTo>
                <a:cubicBezTo>
                  <a:pt x="414941" y="1852976"/>
                  <a:pt x="0" y="1438173"/>
                  <a:pt x="0" y="926488"/>
                </a:cubicBezTo>
                <a:cubicBezTo>
                  <a:pt x="0" y="414803"/>
                  <a:pt x="414941" y="0"/>
                  <a:pt x="926797" y="0"/>
                </a:cubicBezTo>
                <a:close/>
              </a:path>
            </a:pathLst>
          </a:custGeom>
          <a:ln w="12700">
            <a:solidFill>
              <a:schemeClr val="accent2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8905240" y="1872283"/>
            <a:ext cx="1853594" cy="1852976"/>
          </a:xfrm>
          <a:custGeom>
            <a:avLst/>
            <a:gdLst>
              <a:gd name="connsiteX0" fmla="*/ 926797 w 1853594"/>
              <a:gd name="connsiteY0" fmla="*/ 0 h 1852976"/>
              <a:gd name="connsiteX1" fmla="*/ 1853594 w 1853594"/>
              <a:gd name="connsiteY1" fmla="*/ 926488 h 1852976"/>
              <a:gd name="connsiteX2" fmla="*/ 926797 w 1853594"/>
              <a:gd name="connsiteY2" fmla="*/ 1852976 h 1852976"/>
              <a:gd name="connsiteX3" fmla="*/ 0 w 1853594"/>
              <a:gd name="connsiteY3" fmla="*/ 926488 h 1852976"/>
              <a:gd name="connsiteX4" fmla="*/ 926797 w 1853594"/>
              <a:gd name="connsiteY4" fmla="*/ 0 h 185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594" h="1852976">
                <a:moveTo>
                  <a:pt x="926797" y="0"/>
                </a:moveTo>
                <a:cubicBezTo>
                  <a:pt x="1438653" y="0"/>
                  <a:pt x="1853594" y="414803"/>
                  <a:pt x="1853594" y="926488"/>
                </a:cubicBezTo>
                <a:cubicBezTo>
                  <a:pt x="1853594" y="1438173"/>
                  <a:pt x="1438653" y="1852976"/>
                  <a:pt x="926797" y="1852976"/>
                </a:cubicBezTo>
                <a:cubicBezTo>
                  <a:pt x="414941" y="1852976"/>
                  <a:pt x="0" y="1438173"/>
                  <a:pt x="0" y="926488"/>
                </a:cubicBezTo>
                <a:cubicBezTo>
                  <a:pt x="0" y="414803"/>
                  <a:pt x="414941" y="0"/>
                  <a:pt x="926797" y="0"/>
                </a:cubicBezTo>
                <a:close/>
              </a:path>
            </a:pathLst>
          </a:custGeom>
          <a:ln w="12700">
            <a:solidFill>
              <a:schemeClr val="accent2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18346" y="1770745"/>
            <a:ext cx="2444216" cy="3846285"/>
          </a:xfrm>
          <a:custGeom>
            <a:avLst/>
            <a:gdLst>
              <a:gd name="connsiteX0" fmla="*/ 0 w 2444216"/>
              <a:gd name="connsiteY0" fmla="*/ 0 h 3846285"/>
              <a:gd name="connsiteX1" fmla="*/ 2444216 w 2444216"/>
              <a:gd name="connsiteY1" fmla="*/ 0 h 3846285"/>
              <a:gd name="connsiteX2" fmla="*/ 2444216 w 2444216"/>
              <a:gd name="connsiteY2" fmla="*/ 3846285 h 3846285"/>
              <a:gd name="connsiteX3" fmla="*/ 0 w 2444216"/>
              <a:gd name="connsiteY3" fmla="*/ 3846285 h 384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4216" h="3846285">
                <a:moveTo>
                  <a:pt x="0" y="0"/>
                </a:moveTo>
                <a:lnTo>
                  <a:pt x="2444216" y="0"/>
                </a:lnTo>
                <a:lnTo>
                  <a:pt x="2444216" y="3846285"/>
                </a:lnTo>
                <a:lnTo>
                  <a:pt x="0" y="3846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3496384" y="1770745"/>
            <a:ext cx="2444216" cy="3846285"/>
          </a:xfrm>
          <a:custGeom>
            <a:avLst/>
            <a:gdLst>
              <a:gd name="connsiteX0" fmla="*/ 0 w 2444216"/>
              <a:gd name="connsiteY0" fmla="*/ 0 h 3846285"/>
              <a:gd name="connsiteX1" fmla="*/ 2444216 w 2444216"/>
              <a:gd name="connsiteY1" fmla="*/ 0 h 3846285"/>
              <a:gd name="connsiteX2" fmla="*/ 2444216 w 2444216"/>
              <a:gd name="connsiteY2" fmla="*/ 3846285 h 3846285"/>
              <a:gd name="connsiteX3" fmla="*/ 0 w 2444216"/>
              <a:gd name="connsiteY3" fmla="*/ 3846285 h 384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4216" h="3846285">
                <a:moveTo>
                  <a:pt x="0" y="0"/>
                </a:moveTo>
                <a:lnTo>
                  <a:pt x="2444216" y="0"/>
                </a:lnTo>
                <a:lnTo>
                  <a:pt x="2444216" y="3846285"/>
                </a:lnTo>
                <a:lnTo>
                  <a:pt x="0" y="3846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274422" y="1770745"/>
            <a:ext cx="2444216" cy="3846285"/>
          </a:xfrm>
          <a:custGeom>
            <a:avLst/>
            <a:gdLst>
              <a:gd name="connsiteX0" fmla="*/ 0 w 2444216"/>
              <a:gd name="connsiteY0" fmla="*/ 0 h 3846285"/>
              <a:gd name="connsiteX1" fmla="*/ 2444216 w 2444216"/>
              <a:gd name="connsiteY1" fmla="*/ 0 h 3846285"/>
              <a:gd name="connsiteX2" fmla="*/ 2444216 w 2444216"/>
              <a:gd name="connsiteY2" fmla="*/ 3846285 h 3846285"/>
              <a:gd name="connsiteX3" fmla="*/ 0 w 2444216"/>
              <a:gd name="connsiteY3" fmla="*/ 3846285 h 384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4216" h="3846285">
                <a:moveTo>
                  <a:pt x="0" y="0"/>
                </a:moveTo>
                <a:lnTo>
                  <a:pt x="2444216" y="0"/>
                </a:lnTo>
                <a:lnTo>
                  <a:pt x="2444216" y="3846285"/>
                </a:lnTo>
                <a:lnTo>
                  <a:pt x="0" y="3846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9052459" y="1770745"/>
            <a:ext cx="2444216" cy="3846285"/>
          </a:xfrm>
          <a:custGeom>
            <a:avLst/>
            <a:gdLst>
              <a:gd name="connsiteX0" fmla="*/ 0 w 2444216"/>
              <a:gd name="connsiteY0" fmla="*/ 0 h 3846285"/>
              <a:gd name="connsiteX1" fmla="*/ 2444216 w 2444216"/>
              <a:gd name="connsiteY1" fmla="*/ 0 h 3846285"/>
              <a:gd name="connsiteX2" fmla="*/ 2444216 w 2444216"/>
              <a:gd name="connsiteY2" fmla="*/ 3846285 h 3846285"/>
              <a:gd name="connsiteX3" fmla="*/ 0 w 2444216"/>
              <a:gd name="connsiteY3" fmla="*/ 3846285 h 384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4216" h="3846285">
                <a:moveTo>
                  <a:pt x="0" y="0"/>
                </a:moveTo>
                <a:lnTo>
                  <a:pt x="2444216" y="0"/>
                </a:lnTo>
                <a:lnTo>
                  <a:pt x="2444216" y="3846285"/>
                </a:lnTo>
                <a:lnTo>
                  <a:pt x="0" y="3846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816621" y="1981200"/>
            <a:ext cx="2750984" cy="1719365"/>
          </a:xfrm>
          <a:custGeom>
            <a:avLst/>
            <a:gdLst>
              <a:gd name="connsiteX0" fmla="*/ 106515 w 2750984"/>
              <a:gd name="connsiteY0" fmla="*/ 0 h 1719365"/>
              <a:gd name="connsiteX1" fmla="*/ 2644469 w 2750984"/>
              <a:gd name="connsiteY1" fmla="*/ 0 h 1719365"/>
              <a:gd name="connsiteX2" fmla="*/ 2750984 w 2750984"/>
              <a:gd name="connsiteY2" fmla="*/ 106515 h 1719365"/>
              <a:gd name="connsiteX3" fmla="*/ 2750984 w 2750984"/>
              <a:gd name="connsiteY3" fmla="*/ 1612850 h 1719365"/>
              <a:gd name="connsiteX4" fmla="*/ 2644469 w 2750984"/>
              <a:gd name="connsiteY4" fmla="*/ 1719365 h 1719365"/>
              <a:gd name="connsiteX5" fmla="*/ 106515 w 2750984"/>
              <a:gd name="connsiteY5" fmla="*/ 1719365 h 1719365"/>
              <a:gd name="connsiteX6" fmla="*/ 0 w 2750984"/>
              <a:gd name="connsiteY6" fmla="*/ 1612850 h 1719365"/>
              <a:gd name="connsiteX7" fmla="*/ 0 w 2750984"/>
              <a:gd name="connsiteY7" fmla="*/ 106515 h 1719365"/>
              <a:gd name="connsiteX8" fmla="*/ 106515 w 2750984"/>
              <a:gd name="connsiteY8" fmla="*/ 0 h 171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0984" h="1719365">
                <a:moveTo>
                  <a:pt x="106515" y="0"/>
                </a:moveTo>
                <a:lnTo>
                  <a:pt x="2644469" y="0"/>
                </a:lnTo>
                <a:cubicBezTo>
                  <a:pt x="2703296" y="0"/>
                  <a:pt x="2750984" y="47688"/>
                  <a:pt x="2750984" y="106515"/>
                </a:cubicBezTo>
                <a:lnTo>
                  <a:pt x="2750984" y="1612850"/>
                </a:lnTo>
                <a:cubicBezTo>
                  <a:pt x="2750984" y="1671677"/>
                  <a:pt x="2703296" y="1719365"/>
                  <a:pt x="2644469" y="1719365"/>
                </a:cubicBezTo>
                <a:lnTo>
                  <a:pt x="106515" y="1719365"/>
                </a:lnTo>
                <a:cubicBezTo>
                  <a:pt x="47688" y="1719365"/>
                  <a:pt x="0" y="1671677"/>
                  <a:pt x="0" y="1612850"/>
                </a:cubicBezTo>
                <a:lnTo>
                  <a:pt x="0" y="106515"/>
                </a:lnTo>
                <a:cubicBezTo>
                  <a:pt x="0" y="47688"/>
                  <a:pt x="47688" y="0"/>
                  <a:pt x="1065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639387" y="1981200"/>
            <a:ext cx="2750984" cy="1719365"/>
          </a:xfrm>
          <a:custGeom>
            <a:avLst/>
            <a:gdLst>
              <a:gd name="connsiteX0" fmla="*/ 106515 w 2750984"/>
              <a:gd name="connsiteY0" fmla="*/ 0 h 1719365"/>
              <a:gd name="connsiteX1" fmla="*/ 2644469 w 2750984"/>
              <a:gd name="connsiteY1" fmla="*/ 0 h 1719365"/>
              <a:gd name="connsiteX2" fmla="*/ 2750984 w 2750984"/>
              <a:gd name="connsiteY2" fmla="*/ 106515 h 1719365"/>
              <a:gd name="connsiteX3" fmla="*/ 2750984 w 2750984"/>
              <a:gd name="connsiteY3" fmla="*/ 1612850 h 1719365"/>
              <a:gd name="connsiteX4" fmla="*/ 2644469 w 2750984"/>
              <a:gd name="connsiteY4" fmla="*/ 1719365 h 1719365"/>
              <a:gd name="connsiteX5" fmla="*/ 106515 w 2750984"/>
              <a:gd name="connsiteY5" fmla="*/ 1719365 h 1719365"/>
              <a:gd name="connsiteX6" fmla="*/ 0 w 2750984"/>
              <a:gd name="connsiteY6" fmla="*/ 1612850 h 1719365"/>
              <a:gd name="connsiteX7" fmla="*/ 0 w 2750984"/>
              <a:gd name="connsiteY7" fmla="*/ 106515 h 1719365"/>
              <a:gd name="connsiteX8" fmla="*/ 106515 w 2750984"/>
              <a:gd name="connsiteY8" fmla="*/ 0 h 171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0984" h="1719365">
                <a:moveTo>
                  <a:pt x="106515" y="0"/>
                </a:moveTo>
                <a:lnTo>
                  <a:pt x="2644469" y="0"/>
                </a:lnTo>
                <a:cubicBezTo>
                  <a:pt x="2703296" y="0"/>
                  <a:pt x="2750984" y="47688"/>
                  <a:pt x="2750984" y="106515"/>
                </a:cubicBezTo>
                <a:lnTo>
                  <a:pt x="2750984" y="1612850"/>
                </a:lnTo>
                <a:cubicBezTo>
                  <a:pt x="2750984" y="1671677"/>
                  <a:pt x="2703296" y="1719365"/>
                  <a:pt x="2644469" y="1719365"/>
                </a:cubicBezTo>
                <a:lnTo>
                  <a:pt x="106515" y="1719365"/>
                </a:lnTo>
                <a:cubicBezTo>
                  <a:pt x="47688" y="1719365"/>
                  <a:pt x="0" y="1671677"/>
                  <a:pt x="0" y="1612850"/>
                </a:cubicBezTo>
                <a:lnTo>
                  <a:pt x="0" y="106515"/>
                </a:lnTo>
                <a:cubicBezTo>
                  <a:pt x="0" y="47688"/>
                  <a:pt x="47688" y="0"/>
                  <a:pt x="1065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4739541" y="3878161"/>
            <a:ext cx="2750984" cy="1719365"/>
          </a:xfrm>
          <a:custGeom>
            <a:avLst/>
            <a:gdLst>
              <a:gd name="connsiteX0" fmla="*/ 106515 w 2750984"/>
              <a:gd name="connsiteY0" fmla="*/ 0 h 1719365"/>
              <a:gd name="connsiteX1" fmla="*/ 2644469 w 2750984"/>
              <a:gd name="connsiteY1" fmla="*/ 0 h 1719365"/>
              <a:gd name="connsiteX2" fmla="*/ 2750984 w 2750984"/>
              <a:gd name="connsiteY2" fmla="*/ 106515 h 1719365"/>
              <a:gd name="connsiteX3" fmla="*/ 2750984 w 2750984"/>
              <a:gd name="connsiteY3" fmla="*/ 1612850 h 1719365"/>
              <a:gd name="connsiteX4" fmla="*/ 2644469 w 2750984"/>
              <a:gd name="connsiteY4" fmla="*/ 1719365 h 1719365"/>
              <a:gd name="connsiteX5" fmla="*/ 106515 w 2750984"/>
              <a:gd name="connsiteY5" fmla="*/ 1719365 h 1719365"/>
              <a:gd name="connsiteX6" fmla="*/ 0 w 2750984"/>
              <a:gd name="connsiteY6" fmla="*/ 1612850 h 1719365"/>
              <a:gd name="connsiteX7" fmla="*/ 0 w 2750984"/>
              <a:gd name="connsiteY7" fmla="*/ 106515 h 1719365"/>
              <a:gd name="connsiteX8" fmla="*/ 106515 w 2750984"/>
              <a:gd name="connsiteY8" fmla="*/ 0 h 171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0984" h="1719365">
                <a:moveTo>
                  <a:pt x="106515" y="0"/>
                </a:moveTo>
                <a:lnTo>
                  <a:pt x="2644469" y="0"/>
                </a:lnTo>
                <a:cubicBezTo>
                  <a:pt x="2703296" y="0"/>
                  <a:pt x="2750984" y="47688"/>
                  <a:pt x="2750984" y="106515"/>
                </a:cubicBezTo>
                <a:lnTo>
                  <a:pt x="2750984" y="1612850"/>
                </a:lnTo>
                <a:cubicBezTo>
                  <a:pt x="2750984" y="1671677"/>
                  <a:pt x="2703296" y="1719365"/>
                  <a:pt x="2644469" y="1719365"/>
                </a:cubicBezTo>
                <a:lnTo>
                  <a:pt x="106515" y="1719365"/>
                </a:lnTo>
                <a:cubicBezTo>
                  <a:pt x="47688" y="1719365"/>
                  <a:pt x="0" y="1671677"/>
                  <a:pt x="0" y="1612850"/>
                </a:cubicBezTo>
                <a:lnTo>
                  <a:pt x="0" y="106515"/>
                </a:lnTo>
                <a:cubicBezTo>
                  <a:pt x="0" y="47688"/>
                  <a:pt x="47688" y="0"/>
                  <a:pt x="1065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343472" y="2101308"/>
            <a:ext cx="2376264" cy="1705156"/>
          </a:xfrm>
          <a:custGeom>
            <a:avLst/>
            <a:gdLst>
              <a:gd name="connsiteX0" fmla="*/ 0 w 2376264"/>
              <a:gd name="connsiteY0" fmla="*/ 0 h 1705156"/>
              <a:gd name="connsiteX1" fmla="*/ 2376264 w 2376264"/>
              <a:gd name="connsiteY1" fmla="*/ 0 h 1705156"/>
              <a:gd name="connsiteX2" fmla="*/ 2376264 w 2376264"/>
              <a:gd name="connsiteY2" fmla="*/ 1705156 h 1705156"/>
              <a:gd name="connsiteX3" fmla="*/ 0 w 2376264"/>
              <a:gd name="connsiteY3" fmla="*/ 1705156 h 170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264" h="1705156">
                <a:moveTo>
                  <a:pt x="0" y="0"/>
                </a:moveTo>
                <a:lnTo>
                  <a:pt x="2376264" y="0"/>
                </a:lnTo>
                <a:lnTo>
                  <a:pt x="2376264" y="1705156"/>
                </a:lnTo>
                <a:lnTo>
                  <a:pt x="0" y="1705156"/>
                </a:lnTo>
                <a:close/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3719736" y="3806464"/>
            <a:ext cx="2376264" cy="1705158"/>
          </a:xfrm>
          <a:custGeom>
            <a:avLst/>
            <a:gdLst>
              <a:gd name="connsiteX0" fmla="*/ 0 w 2376264"/>
              <a:gd name="connsiteY0" fmla="*/ 0 h 1705158"/>
              <a:gd name="connsiteX1" fmla="*/ 2376264 w 2376264"/>
              <a:gd name="connsiteY1" fmla="*/ 0 h 1705158"/>
              <a:gd name="connsiteX2" fmla="*/ 2376264 w 2376264"/>
              <a:gd name="connsiteY2" fmla="*/ 1705158 h 1705158"/>
              <a:gd name="connsiteX3" fmla="*/ 0 w 2376264"/>
              <a:gd name="connsiteY3" fmla="*/ 1705158 h 170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264" h="1705158">
                <a:moveTo>
                  <a:pt x="0" y="0"/>
                </a:moveTo>
                <a:lnTo>
                  <a:pt x="2376264" y="0"/>
                </a:lnTo>
                <a:lnTo>
                  <a:pt x="2376264" y="1705158"/>
                </a:lnTo>
                <a:lnTo>
                  <a:pt x="0" y="1705158"/>
                </a:lnTo>
                <a:close/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6096000" y="2101308"/>
            <a:ext cx="2376264" cy="1705156"/>
          </a:xfrm>
          <a:custGeom>
            <a:avLst/>
            <a:gdLst>
              <a:gd name="connsiteX0" fmla="*/ 0 w 2376264"/>
              <a:gd name="connsiteY0" fmla="*/ 0 h 1705156"/>
              <a:gd name="connsiteX1" fmla="*/ 2376264 w 2376264"/>
              <a:gd name="connsiteY1" fmla="*/ 0 h 1705156"/>
              <a:gd name="connsiteX2" fmla="*/ 2376264 w 2376264"/>
              <a:gd name="connsiteY2" fmla="*/ 1705156 h 1705156"/>
              <a:gd name="connsiteX3" fmla="*/ 0 w 2376264"/>
              <a:gd name="connsiteY3" fmla="*/ 1705156 h 170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264" h="1705156">
                <a:moveTo>
                  <a:pt x="0" y="0"/>
                </a:moveTo>
                <a:lnTo>
                  <a:pt x="2376264" y="0"/>
                </a:lnTo>
                <a:lnTo>
                  <a:pt x="2376264" y="1705156"/>
                </a:lnTo>
                <a:lnTo>
                  <a:pt x="0" y="1705156"/>
                </a:lnTo>
                <a:close/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8472264" y="3806464"/>
            <a:ext cx="2376264" cy="1705158"/>
          </a:xfrm>
          <a:custGeom>
            <a:avLst/>
            <a:gdLst>
              <a:gd name="connsiteX0" fmla="*/ 0 w 2376264"/>
              <a:gd name="connsiteY0" fmla="*/ 0 h 1705158"/>
              <a:gd name="connsiteX1" fmla="*/ 2376264 w 2376264"/>
              <a:gd name="connsiteY1" fmla="*/ 0 h 1705158"/>
              <a:gd name="connsiteX2" fmla="*/ 2376264 w 2376264"/>
              <a:gd name="connsiteY2" fmla="*/ 1705158 h 1705158"/>
              <a:gd name="connsiteX3" fmla="*/ 0 w 2376264"/>
              <a:gd name="connsiteY3" fmla="*/ 1705158 h 170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264" h="1705158">
                <a:moveTo>
                  <a:pt x="0" y="0"/>
                </a:moveTo>
                <a:lnTo>
                  <a:pt x="2376264" y="0"/>
                </a:lnTo>
                <a:lnTo>
                  <a:pt x="2376264" y="1705158"/>
                </a:lnTo>
                <a:lnTo>
                  <a:pt x="0" y="1705158"/>
                </a:lnTo>
                <a:close/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zh-CN" altLang="en-US" sz="300" dirty="0">
              <a:solidFill>
                <a:schemeClr val="bg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  <a:endParaRPr lang="en-US" altLang="zh-CN" sz="600" dirty="0">
              <a:solidFill>
                <a:schemeClr val="bg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417300" y="63500"/>
            <a:ext cx="671195" cy="2171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1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3832622" y="2484835"/>
            <a:ext cx="257175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69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169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169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69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169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69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169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3038475"/>
            <a:ext cx="1382316" cy="138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6473428" y="2484836"/>
            <a:ext cx="2194322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530" b="1">
                <a:latin typeface="华文新魏" panose="02010800040101010101" pitchFamily="2" charset="-122"/>
              </a:rPr>
              <a:t>知识产权声明</a:t>
            </a:r>
            <a:endParaRPr lang="zh-CN" altLang="en-US" sz="253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18" name="任意多边形 17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026795" y="20320"/>
            <a:ext cx="204660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M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sym typeface="+mn-ea"/>
              </a:rPr>
              <a:t>3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U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sym typeface="+mn-ea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 单词讲解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3385" y="549275"/>
            <a:ext cx="11637645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2060"/>
                </a:solidFill>
              </a:rPr>
              <a:t>belief [bi'li:f] n. 信任；信心；信仰</a:t>
            </a: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2060"/>
                </a:solidFill>
              </a:rPr>
              <a:t>dress up 盛装；打扮；装饰</a:t>
            </a: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2060"/>
                </a:solidFill>
              </a:rPr>
              <a:t>trick [trik] n. 诡计；恶作剧；窍门vt. 欺骗；诈骗</a:t>
            </a: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/>
            <a:endParaRPr lang="zh-CN" altLang="en-US" sz="2400" b="1">
              <a:solidFill>
                <a:srgbClr val="00206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4360" y="1237615"/>
            <a:ext cx="654748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C00000"/>
                </a:solidFill>
              </a:rPr>
              <a:t>believe vt.</a:t>
            </a:r>
            <a:r>
              <a:rPr lang="en-US" altLang="zh-CN" sz="2400">
                <a:solidFill>
                  <a:srgbClr val="C00000"/>
                </a:solidFill>
              </a:rPr>
              <a:t>---  relieve-relief</a:t>
            </a:r>
            <a:endParaRPr lang="zh-CN" altLang="en-US" sz="2400">
              <a:solidFill>
                <a:srgbClr val="C00000"/>
              </a:solidFill>
            </a:endParaRPr>
          </a:p>
          <a:p>
            <a:r>
              <a:rPr lang="zh-CN" altLang="en-US" sz="2400"/>
              <a:t>have a strong belief in ...　	绝对信任……</a:t>
            </a:r>
            <a:endParaRPr lang="zh-CN" altLang="en-US" sz="2400"/>
          </a:p>
          <a:p>
            <a:r>
              <a:rPr lang="zh-CN" altLang="en-US" sz="2400"/>
              <a:t>hold the belief that ...  	坚信……</a:t>
            </a:r>
            <a:endParaRPr lang="zh-CN" altLang="en-US" sz="2400"/>
          </a:p>
          <a:p>
            <a:r>
              <a:rPr lang="zh-CN" altLang="en-US" sz="2400"/>
              <a:t>beyond belief  	难以置信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594360" y="3644900"/>
            <a:ext cx="630745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/>
              <a:t>make up 化妆 / do up梳妆</a:t>
            </a:r>
            <a:r>
              <a:rPr lang="en-US" altLang="zh-CN" sz="2400">
                <a:sym typeface="+mn-ea"/>
              </a:rPr>
              <a:t>打扮</a:t>
            </a:r>
            <a:r>
              <a:rPr lang="en-US" altLang="zh-CN" sz="2400"/>
              <a:t> </a:t>
            </a:r>
            <a:endParaRPr lang="zh-CN" altLang="en-US" sz="2400"/>
          </a:p>
          <a:p>
            <a:r>
              <a:rPr lang="zh-CN" altLang="en-US" sz="2400"/>
              <a:t>dress oneself up as ...  	把自己打扮成……</a:t>
            </a:r>
            <a:endParaRPr lang="zh-CN" altLang="en-US" sz="2400"/>
          </a:p>
          <a:p>
            <a:r>
              <a:rPr lang="zh-CN" altLang="en-US" sz="2400"/>
              <a:t>be dressed in  	穿着</a:t>
            </a:r>
            <a:endParaRPr lang="zh-CN" altLang="en-US" sz="2400"/>
          </a:p>
        </p:txBody>
      </p:sp>
      <p:sp>
        <p:nvSpPr>
          <p:cNvPr id="8" name="文本框 7"/>
          <p:cNvSpPr txBox="1"/>
          <p:nvPr/>
        </p:nvSpPr>
        <p:spPr>
          <a:xfrm>
            <a:off x="720090" y="5448935"/>
            <a:ext cx="78587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play a trick on sb.＝ play tricks on sb.</a:t>
            </a:r>
            <a:endParaRPr lang="zh-CN" altLang="en-US" sz="2400"/>
          </a:p>
        </p:txBody>
      </p:sp>
      <p:grpSp>
        <p:nvGrpSpPr>
          <p:cNvPr id="3" name="组合 2"/>
          <p:cNvGrpSpPr/>
          <p:nvPr/>
        </p:nvGrpSpPr>
        <p:grpSpPr>
          <a:xfrm>
            <a:off x="7787005" y="79375"/>
            <a:ext cx="4065270" cy="386080"/>
            <a:chOff x="5227412" y="918694"/>
            <a:chExt cx="1724932" cy="386080"/>
          </a:xfrm>
        </p:grpSpPr>
        <p:sp>
          <p:nvSpPr>
            <p:cNvPr id="15" name="矩形 14"/>
            <p:cNvSpPr/>
            <p:nvPr/>
          </p:nvSpPr>
          <p:spPr>
            <a:xfrm>
              <a:off x="5561240" y="918694"/>
              <a:ext cx="1069521" cy="38608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lnSpc>
                  <a:spcPct val="120000"/>
                </a:lnSpc>
              </a:pPr>
              <a:r>
                <a:rPr lang="en-US" altLang="zh-CN" sz="160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http://www.sunedu.com</a:t>
              </a:r>
              <a:endParaRPr lang="en-US" altLang="zh-CN" sz="16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227412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6572705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18" name="任意多边形 17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026795" y="20320"/>
            <a:ext cx="204660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M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sym typeface="+mn-ea"/>
              </a:rPr>
              <a:t>3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U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sym typeface="+mn-ea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 单词讲解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3385" y="549275"/>
            <a:ext cx="11637645" cy="63696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2060"/>
                </a:solidFill>
              </a:rPr>
              <a:t>play a trick on 搞恶作剧；诈骗；开玩笑</a:t>
            </a: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2060"/>
                </a:solidFill>
              </a:rPr>
              <a:t>poet ['pəuit] n. 诗人</a:t>
            </a: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2060"/>
                </a:solidFill>
              </a:rPr>
              <a:t>arrival [ə'raivəl] n. 到来；到达；到达者</a:t>
            </a: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/>
            <a:endParaRPr lang="zh-CN" altLang="en-US" sz="2400" b="1">
              <a:solidFill>
                <a:srgbClr val="00206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3385" y="2541905"/>
            <a:ext cx="1117663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①poem    n．诗</a:t>
            </a:r>
            <a:endParaRPr lang="zh-CN" altLang="en-US" sz="2400"/>
          </a:p>
          <a:p>
            <a:r>
              <a:rPr lang="zh-CN" altLang="en-US" sz="2400"/>
              <a:t>②poetry    n.  诗歌</a:t>
            </a:r>
            <a:endParaRPr lang="zh-CN" altLang="en-US" sz="2400"/>
          </a:p>
          <a:p>
            <a:r>
              <a:rPr lang="zh-CN" altLang="en-US" sz="2400"/>
              <a:t>In</a:t>
            </a:r>
            <a:r>
              <a:rPr lang="zh-CN" altLang="en-US" sz="2400">
                <a:solidFill>
                  <a:srgbClr val="C00000"/>
                </a:solidFill>
              </a:rPr>
              <a:t> poetry</a:t>
            </a:r>
            <a:r>
              <a:rPr lang="zh-CN" altLang="en-US" sz="2400"/>
              <a:t>, you will admire echoes of human emotions and enjoy linguistic </a:t>
            </a:r>
            <a:r>
              <a:rPr lang="zh-CN" altLang="en-US">
                <a:solidFill>
                  <a:srgbClr val="C00000"/>
                </a:solidFill>
              </a:rPr>
              <a:t>(/lɪŋ'gwɪstɪk/ adj. 语言的)</a:t>
            </a:r>
            <a:r>
              <a:rPr lang="zh-CN" altLang="en-US" sz="2400"/>
              <a:t> diversity through </a:t>
            </a:r>
            <a:r>
              <a:rPr lang="zh-CN" altLang="en-US" sz="2400">
                <a:solidFill>
                  <a:srgbClr val="C00000"/>
                </a:solidFill>
              </a:rPr>
              <a:t>poetic</a:t>
            </a:r>
            <a:r>
              <a:rPr lang="zh-CN" altLang="en-US" sz="2400"/>
              <a:t> expression. Through the bridge of poetry, people today can</a:t>
            </a:r>
            <a:r>
              <a:rPr lang="zh-CN" altLang="en-US" sz="2400">
                <a:solidFill>
                  <a:srgbClr val="C00000"/>
                </a:solidFill>
              </a:rPr>
              <a:t> resonate with</a:t>
            </a:r>
            <a:r>
              <a:rPr lang="zh-CN" altLang="en-US" sz="2400"/>
              <a:t> the </a:t>
            </a:r>
            <a:r>
              <a:rPr lang="zh-CN" altLang="en-US" sz="2400">
                <a:solidFill>
                  <a:srgbClr val="C00000"/>
                </a:solidFill>
              </a:rPr>
              <a:t>values and wisdom of our ancestors.</a:t>
            </a:r>
            <a:r>
              <a:rPr lang="zh-CN" altLang="en-US" sz="2400"/>
              <a:t>在诗歌中，你会欣赏人类情感的共鸣，并通过诗歌的表达享受语言的多样性。通过诗歌的桥梁，今天的人们可以与我们祖先的价值观和智慧产生共鸣。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566420" y="1065530"/>
            <a:ext cx="677164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play a joke/jokes on sb. 和某人开玩笑</a:t>
            </a:r>
            <a:endParaRPr lang="zh-CN" altLang="en-US" sz="2400"/>
          </a:p>
          <a:p>
            <a:r>
              <a:rPr lang="zh-CN" altLang="en-US" sz="2400"/>
              <a:t>make </a:t>
            </a:r>
            <a:r>
              <a:rPr lang="zh-CN" altLang="en-US" sz="2400">
                <a:solidFill>
                  <a:srgbClr val="C00000"/>
                </a:solidFill>
              </a:rPr>
              <a:t>fun</a:t>
            </a:r>
            <a:r>
              <a:rPr lang="en-US" altLang="zh-CN" sz="1600">
                <a:solidFill>
                  <a:srgbClr val="C00000"/>
                </a:solidFill>
              </a:rPr>
              <a:t>(</a:t>
            </a:r>
            <a:r>
              <a:rPr lang="zh-CN" altLang="en-US" sz="1600">
                <a:solidFill>
                  <a:srgbClr val="C00000"/>
                </a:solidFill>
              </a:rPr>
              <a:t>不可数</a:t>
            </a:r>
            <a:r>
              <a:rPr lang="en-US" altLang="zh-CN" sz="1600">
                <a:solidFill>
                  <a:srgbClr val="C00000"/>
                </a:solidFill>
              </a:rPr>
              <a:t>)</a:t>
            </a:r>
            <a:r>
              <a:rPr lang="zh-CN" altLang="en-US" sz="1600"/>
              <a:t> </a:t>
            </a:r>
            <a:r>
              <a:rPr lang="zh-CN" altLang="en-US" sz="2400"/>
              <a:t>of sb. 取笑某人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413385" y="5721985"/>
            <a:ext cx="1079309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There are 120 </a:t>
            </a:r>
            <a:r>
              <a:rPr lang="zh-CN" altLang="en-US" sz="2400">
                <a:solidFill>
                  <a:srgbClr val="C00000"/>
                </a:solidFill>
              </a:rPr>
              <a:t>arrivals and departures</a:t>
            </a:r>
            <a:r>
              <a:rPr lang="zh-CN" altLang="en-US" sz="2400"/>
              <a:t> every day </a:t>
            </a:r>
            <a:r>
              <a:rPr lang="en-US" altLang="zh-CN" sz="2400"/>
              <a:t>in the airport</a:t>
            </a:r>
            <a:r>
              <a:rPr lang="zh-CN" altLang="en-US" sz="2400"/>
              <a:t>. </a:t>
            </a:r>
            <a:endParaRPr lang="zh-CN" altLang="en-US" sz="2400"/>
          </a:p>
          <a:p>
            <a:r>
              <a:rPr lang="zh-CN" altLang="en-US" sz="2400"/>
              <a:t>                                                               每天有120次航班离港和抵港。</a:t>
            </a:r>
            <a:endParaRPr lang="zh-CN" altLang="en-US" sz="2400"/>
          </a:p>
        </p:txBody>
      </p:sp>
      <p:grpSp>
        <p:nvGrpSpPr>
          <p:cNvPr id="8" name="组合 7"/>
          <p:cNvGrpSpPr/>
          <p:nvPr/>
        </p:nvGrpSpPr>
        <p:grpSpPr>
          <a:xfrm>
            <a:off x="7787005" y="79375"/>
            <a:ext cx="4065270" cy="386080"/>
            <a:chOff x="5227412" y="918694"/>
            <a:chExt cx="1724932" cy="386080"/>
          </a:xfrm>
        </p:grpSpPr>
        <p:sp>
          <p:nvSpPr>
            <p:cNvPr id="15" name="矩形 14"/>
            <p:cNvSpPr/>
            <p:nvPr/>
          </p:nvSpPr>
          <p:spPr>
            <a:xfrm>
              <a:off x="5561240" y="918694"/>
              <a:ext cx="1069521" cy="38608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lnSpc>
                  <a:spcPct val="120000"/>
                </a:lnSpc>
              </a:pPr>
              <a:r>
                <a:rPr lang="en-US" altLang="zh-CN" sz="160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http://www.sunedu.com</a:t>
              </a:r>
              <a:endParaRPr lang="en-US" altLang="zh-CN" sz="16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227412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6572705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" grpId="0"/>
      <p:bldP spid="3" grpId="1"/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18" name="任意多边形 17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026795" y="20320"/>
            <a:ext cx="204660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M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sym typeface="+mn-ea"/>
              </a:rPr>
              <a:t>3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U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sym typeface="+mn-ea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 单词讲解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3385" y="549275"/>
            <a:ext cx="1163764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2060"/>
                </a:solidFill>
              </a:rPr>
              <a:t>gain [ɡein] vt. 获得；得到</a:t>
            </a: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/>
            <a:endParaRPr lang="zh-CN" altLang="en-US" sz="2400" b="1">
              <a:solidFill>
                <a:srgbClr val="00206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0695" y="1019175"/>
            <a:ext cx="109728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不劳(pain)无获(gain)→No pains, no gains.</a:t>
            </a:r>
            <a:endParaRPr lang="zh-CN" altLang="en-US" sz="2400"/>
          </a:p>
          <a:p>
            <a:r>
              <a:rPr lang="zh-CN" altLang="en-US" sz="2400"/>
              <a:t>gain </a:t>
            </a:r>
            <a:r>
              <a:rPr lang="en-US" altLang="zh-CN" sz="2400"/>
              <a:t>reputation/ </a:t>
            </a:r>
            <a:r>
              <a:rPr lang="zh-CN" altLang="en-US" sz="2400">
                <a:sym typeface="+mn-ea"/>
              </a:rPr>
              <a:t>strength /power/ experience    获得声誉</a:t>
            </a:r>
            <a:r>
              <a:rPr lang="en-US" altLang="zh-CN" sz="2400">
                <a:sym typeface="+mn-ea"/>
              </a:rPr>
              <a:t>/</a:t>
            </a:r>
            <a:r>
              <a:rPr lang="zh-CN" altLang="en-US" sz="2400"/>
              <a:t>	增加力气/权力/经验gain other’s respect/love/trust	  获得别人的尊敬/爱戴/信任</a:t>
            </a:r>
            <a:endParaRPr lang="zh-CN" altLang="en-US" sz="2400"/>
          </a:p>
        </p:txBody>
      </p:sp>
      <p:sp>
        <p:nvSpPr>
          <p:cNvPr id="595972" name="文本框 595971"/>
          <p:cNvSpPr txBox="1"/>
          <p:nvPr/>
        </p:nvSpPr>
        <p:spPr>
          <a:xfrm>
            <a:off x="346710" y="2345055"/>
            <a:ext cx="11163300" cy="119888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p>
            <a:r>
              <a:rPr lang="en-US" altLang="zh-CN" sz="2400" b="1" u="none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*After six years’ study</a:t>
            </a:r>
            <a:r>
              <a:rPr lang="zh-CN" altLang="en-US" sz="2400" b="1" u="none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</a:t>
            </a:r>
            <a:r>
              <a:rPr lang="en-US" altLang="zh-CN" sz="2400" b="1" u="none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acquired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 good knowledge of computer and my perseverance </a:t>
            </a:r>
            <a:r>
              <a:rPr lang="en-US" altLang="zh-CN" sz="2400" b="1" u="none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won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me many friends in the university. Therefore I </a:t>
            </a:r>
            <a:r>
              <a:rPr lang="en-US" altLang="zh-CN" sz="2400" b="1" u="none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got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 good job, which has made me </a:t>
            </a:r>
            <a:r>
              <a:rPr lang="en-US" altLang="zh-CN" sz="2400" b="1" u="none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gain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much experience. And now I </a:t>
            </a:r>
            <a:r>
              <a:rPr lang="en-US" altLang="zh-CN" sz="2400" b="1" u="none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earn</a:t>
            </a:r>
            <a:r>
              <a:rPr lang="en-US" altLang="zh-CN" sz="2400" b="1" u="none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up to $100, 000 a year.</a:t>
            </a:r>
            <a:endParaRPr lang="zh-CN" altLang="en-US" sz="2400" b="1" u="none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65668" name="表格 665667"/>
          <p:cNvGraphicFramePr/>
          <p:nvPr>
            <p:custDataLst>
              <p:tags r:id="rId1"/>
            </p:custDataLst>
          </p:nvPr>
        </p:nvGraphicFramePr>
        <p:xfrm>
          <a:off x="287655" y="3789045"/>
          <a:ext cx="11165840" cy="2758440"/>
        </p:xfrm>
        <a:graphic>
          <a:graphicData uri="http://schemas.openxmlformats.org/drawingml/2006/table">
            <a:tbl>
              <a:tblPr/>
              <a:tblGrid>
                <a:gridCol w="1528445"/>
                <a:gridCol w="9637395"/>
              </a:tblGrid>
              <a:tr h="49339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200" b="1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gain</a:t>
                      </a:r>
                      <a:endParaRPr lang="zh-CN" altLang="en-US" sz="2200" b="1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指经过很大努力而</a:t>
                      </a: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“</a:t>
                      </a: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获得</a:t>
                      </a:r>
                      <a:r>
                        <a:rPr lang="zh-CN" altLang="en-US" sz="2200" b="1" dirty="0">
                          <a:latin typeface="Times New Roman" panose="02020603050405020304" pitchFamily="18" charset="0"/>
                        </a:rPr>
                        <a:t>”</a:t>
                      </a:r>
                      <a:r>
                        <a:rPr lang="en-US" altLang="zh-CN" sz="2200" b="1"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所得的东西常具有一定的价值</a:t>
                      </a:r>
                      <a:endParaRPr lang="zh-CN" altLang="en-US" sz="2200" b="1" dirty="0"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39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200" b="1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win</a:t>
                      </a:r>
                      <a:endParaRPr lang="zh-CN" altLang="en-US" sz="2200" b="1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常指取胜的一方具有优越的特质或条件而能克服各种障碍</a:t>
                      </a:r>
                      <a:r>
                        <a:rPr lang="en-US" altLang="zh-CN" sz="2200" b="1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意为</a:t>
                      </a:r>
                      <a:r>
                        <a:rPr lang="zh-CN" altLang="en-US" sz="2200" b="1" dirty="0">
                          <a:latin typeface="Times New Roman" panose="02020603050405020304" pitchFamily="18" charset="0"/>
                        </a:rPr>
                        <a:t>“</a:t>
                      </a: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赢得</a:t>
                      </a:r>
                      <a:r>
                        <a:rPr lang="zh-CN" altLang="en-US" sz="2200" b="1" dirty="0">
                          <a:latin typeface="Times New Roman" panose="02020603050405020304" pitchFamily="18" charset="0"/>
                        </a:rPr>
                        <a:t>”</a:t>
                      </a:r>
                      <a:endParaRPr lang="zh-CN" altLang="en-US" sz="2200" b="1" dirty="0"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39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200" b="1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get</a:t>
                      </a:r>
                      <a:endParaRPr lang="zh-CN" altLang="en-US" sz="2200" b="1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普通用词</a:t>
                      </a:r>
                      <a:r>
                        <a:rPr lang="en-US" altLang="zh-CN" sz="2200" b="1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有时指不一定需要努力就能</a:t>
                      </a:r>
                      <a:r>
                        <a:rPr lang="zh-CN" altLang="en-US" sz="2200" b="1" dirty="0">
                          <a:latin typeface="Times New Roman" panose="02020603050405020304" pitchFamily="18" charset="0"/>
                        </a:rPr>
                        <a:t>“</a:t>
                      </a: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得到</a:t>
                      </a:r>
                      <a:r>
                        <a:rPr lang="zh-CN" altLang="en-US" sz="2200" b="1" dirty="0">
                          <a:latin typeface="Times New Roman" panose="02020603050405020304" pitchFamily="18" charset="0"/>
                        </a:rPr>
                        <a:t>”</a:t>
                      </a:r>
                      <a:endParaRPr lang="zh-CN" altLang="en-US" sz="2200" b="1" dirty="0"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39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200" b="1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earn</a:t>
                      </a:r>
                      <a:endParaRPr lang="zh-CN" altLang="en-US" sz="2200" b="1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意为</a:t>
                      </a: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“</a:t>
                      </a: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赚得</a:t>
                      </a:r>
                      <a:r>
                        <a:rPr lang="zh-CN" altLang="en-US" sz="2200" b="1" dirty="0">
                          <a:latin typeface="Times New Roman" panose="02020603050405020304" pitchFamily="18" charset="0"/>
                        </a:rPr>
                        <a:t>”</a:t>
                      </a:r>
                      <a:r>
                        <a:rPr lang="en-US" altLang="zh-CN" sz="2200" b="1"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表示经过努力所得的报酬</a:t>
                      </a:r>
                      <a:endParaRPr lang="zh-CN" altLang="en-US" sz="2200" b="1" dirty="0"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486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200" b="1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acquire</a:t>
                      </a:r>
                      <a:endParaRPr lang="zh-CN" altLang="en-US" sz="2200" b="1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意为</a:t>
                      </a: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“</a:t>
                      </a: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获得</a:t>
                      </a:r>
                      <a:r>
                        <a:rPr lang="en-US" altLang="zh-CN" sz="2200" b="1"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取得</a:t>
                      </a:r>
                      <a:r>
                        <a:rPr lang="zh-CN" altLang="en-US" sz="2200" b="1" dirty="0">
                          <a:latin typeface="Times New Roman" panose="02020603050405020304" pitchFamily="18" charset="0"/>
                        </a:rPr>
                        <a:t>”</a:t>
                      </a:r>
                      <a:r>
                        <a:rPr lang="en-US" altLang="zh-CN" sz="2200" b="1"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一般指通过漫长的过程而逐渐获得</a:t>
                      </a:r>
                      <a:endParaRPr lang="zh-CN" altLang="en-US" sz="2200" b="1" dirty="0"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7787005" y="79375"/>
            <a:ext cx="4065270" cy="386080"/>
            <a:chOff x="5227412" y="918694"/>
            <a:chExt cx="1724932" cy="386080"/>
          </a:xfrm>
        </p:grpSpPr>
        <p:sp>
          <p:nvSpPr>
            <p:cNvPr id="15" name="矩形 14"/>
            <p:cNvSpPr/>
            <p:nvPr/>
          </p:nvSpPr>
          <p:spPr>
            <a:xfrm>
              <a:off x="5561240" y="918694"/>
              <a:ext cx="1069521" cy="38608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lnSpc>
                  <a:spcPct val="120000"/>
                </a:lnSpc>
              </a:pPr>
              <a:r>
                <a:rPr lang="en-US" altLang="zh-CN" sz="160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http://www.sunedu.com</a:t>
              </a:r>
              <a:endParaRPr lang="en-US" altLang="zh-CN" sz="16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227412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6572705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5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972" grpId="0"/>
      <p:bldP spid="595972" grpId="1"/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18" name="任意多边形 17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026795" y="20320"/>
            <a:ext cx="204660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M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sym typeface="+mn-ea"/>
              </a:rPr>
              <a:t>3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U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sym typeface="+mn-ea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 单词讲解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3385" y="549275"/>
            <a:ext cx="1163764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2060"/>
                </a:solidFill>
              </a:rPr>
              <a:t>independence [,indi'pendəns] n. 独立；自主</a:t>
            </a: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2060"/>
                </a:solidFill>
              </a:rPr>
              <a:t>independent [,indi'pendənt] adj. 独立的；自主的</a:t>
            </a: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2060"/>
                </a:solidFill>
              </a:rPr>
              <a:t>gather ['ɡæðə] vt. &amp; vi. &amp; n. 搜集；集合；聚集</a:t>
            </a:r>
            <a:endParaRPr lang="zh-CN" altLang="en-US" sz="2400" b="1">
              <a:solidFill>
                <a:srgbClr val="00206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4360" y="4550410"/>
            <a:ext cx="759079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①gather ... around   聚集；集合 </a:t>
            </a:r>
            <a:endParaRPr lang="zh-CN" altLang="en-US" sz="2400"/>
          </a:p>
          <a:p>
            <a:r>
              <a:rPr lang="zh-CN" altLang="en-US" sz="2400"/>
              <a:t>②gather together   集合起来；合拢</a:t>
            </a:r>
            <a:endParaRPr lang="zh-CN" altLang="en-US" sz="2400"/>
          </a:p>
          <a:p>
            <a:r>
              <a:rPr lang="zh-CN" altLang="en-US" sz="2400"/>
              <a:t>③gather in   收割；收获</a:t>
            </a:r>
            <a:endParaRPr lang="zh-CN" altLang="en-US" sz="2400"/>
          </a:p>
          <a:p>
            <a:r>
              <a:rPr lang="zh-CN" altLang="en-US" sz="2400"/>
              <a:t>④gather up   集拢；拾拢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566420" y="1756410"/>
            <a:ext cx="704278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①informal  非正式的</a:t>
            </a:r>
            <a:endParaRPr lang="zh-CN" altLang="en-US" sz="2400"/>
          </a:p>
          <a:p>
            <a:r>
              <a:rPr lang="zh-CN" altLang="en-US" sz="2400"/>
              <a:t>②incomplete  不完整的</a:t>
            </a:r>
            <a:endParaRPr lang="zh-CN" altLang="en-US" sz="2400"/>
          </a:p>
          <a:p>
            <a:r>
              <a:rPr lang="zh-CN" altLang="en-US" sz="2400"/>
              <a:t>③invisible  看不见的</a:t>
            </a:r>
            <a:endParaRPr lang="zh-CN" altLang="en-US" sz="2400"/>
          </a:p>
          <a:p>
            <a:r>
              <a:rPr lang="zh-CN" altLang="en-US" sz="2400"/>
              <a:t>④inconvenient  不方便的</a:t>
            </a:r>
            <a:endParaRPr lang="zh-CN" altLang="en-US" sz="2400"/>
          </a:p>
        </p:txBody>
      </p:sp>
      <p:grpSp>
        <p:nvGrpSpPr>
          <p:cNvPr id="7" name="组合 6"/>
          <p:cNvGrpSpPr/>
          <p:nvPr/>
        </p:nvGrpSpPr>
        <p:grpSpPr>
          <a:xfrm>
            <a:off x="7787005" y="79375"/>
            <a:ext cx="4065270" cy="386080"/>
            <a:chOff x="5227412" y="918694"/>
            <a:chExt cx="1724932" cy="386080"/>
          </a:xfrm>
        </p:grpSpPr>
        <p:sp>
          <p:nvSpPr>
            <p:cNvPr id="15" name="矩形 14"/>
            <p:cNvSpPr/>
            <p:nvPr/>
          </p:nvSpPr>
          <p:spPr>
            <a:xfrm>
              <a:off x="5561240" y="918694"/>
              <a:ext cx="1069521" cy="38608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lnSpc>
                  <a:spcPct val="120000"/>
                </a:lnSpc>
              </a:pPr>
              <a:r>
                <a:rPr lang="en-US" altLang="zh-CN" sz="160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http://www.sunedu.com</a:t>
              </a:r>
              <a:endParaRPr lang="en-US" altLang="zh-CN" sz="16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227412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6572705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-133985" y="0"/>
            <a:ext cx="5947410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18" name="任意多边形 17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026795" y="20320"/>
            <a:ext cx="204660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M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sym typeface="+mn-ea"/>
              </a:rPr>
              <a:t>3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U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sym typeface="+mn-ea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 单词讲解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73400" y="20320"/>
            <a:ext cx="43599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2000" b="1">
                <a:solidFill>
                  <a:schemeClr val="bg1"/>
                </a:solidFill>
              </a:rPr>
              <a:t>注意音节的划分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pic>
        <p:nvPicPr>
          <p:cNvPr id="3" name="图片 2" descr="搜狗截图202002240750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420" y="549910"/>
            <a:ext cx="8206105" cy="621093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7787005" y="79375"/>
            <a:ext cx="4065270" cy="386080"/>
            <a:chOff x="5227412" y="918694"/>
            <a:chExt cx="1724932" cy="386080"/>
          </a:xfrm>
        </p:grpSpPr>
        <p:sp>
          <p:nvSpPr>
            <p:cNvPr id="15" name="矩形 14"/>
            <p:cNvSpPr/>
            <p:nvPr/>
          </p:nvSpPr>
          <p:spPr>
            <a:xfrm>
              <a:off x="5561240" y="918694"/>
              <a:ext cx="1069521" cy="38608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lnSpc>
                  <a:spcPct val="120000"/>
                </a:lnSpc>
              </a:pPr>
              <a:r>
                <a:rPr lang="en-US" altLang="zh-CN" sz="160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http://www.sunedu.com</a:t>
              </a:r>
              <a:endParaRPr lang="en-US" altLang="zh-CN" sz="16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227412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6572705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18" name="任意多边形 17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026795" y="20320"/>
            <a:ext cx="204660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M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sym typeface="+mn-ea"/>
              </a:rPr>
              <a:t>3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U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sym typeface="+mn-ea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 单词讲解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3385" y="723900"/>
            <a:ext cx="11441430" cy="4892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2060"/>
                </a:solidFill>
              </a:rPr>
              <a:t>award [ə'wɔ:d] n. 奖；奖品vt. 授予；判定</a:t>
            </a: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2060"/>
                </a:solidFill>
              </a:rPr>
              <a:t>△produce [prəu'dju:s] n. 产品；（尤指）农产品   v. 生产；引起；创作；繁殖</a:t>
            </a: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2060"/>
                </a:solidFill>
              </a:rPr>
              <a:t>admire [əd'maiə] vt. 赞美；钦佩；羡慕</a:t>
            </a: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/>
            <a:endParaRPr lang="zh-CN" altLang="en-US" sz="2400" b="1">
              <a:solidFill>
                <a:srgbClr val="00206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1325" y="1247140"/>
            <a:ext cx="1036891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the first award/prize/place　　　	      一等奖；第一名</a:t>
            </a:r>
            <a:endParaRPr lang="zh-CN" altLang="en-US" sz="2400"/>
          </a:p>
          <a:p>
            <a:r>
              <a:rPr lang="zh-CN" altLang="en-US" sz="2400"/>
              <a:t>win/get/receive an award for ...  	      因……而获奖</a:t>
            </a:r>
            <a:endParaRPr lang="zh-CN" altLang="en-US" sz="2400"/>
          </a:p>
          <a:p>
            <a:r>
              <a:rPr lang="zh-CN" altLang="en-US" sz="2400"/>
              <a:t>award sb. sth.＝ award sth. to sb.      为某人颁发奖品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413385" y="2446020"/>
            <a:ext cx="1135126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award	     指较为正式地或官方地颁发、授予、给予，也可以指法庭裁决给予奖励</a:t>
            </a:r>
            <a:endParaRPr lang="zh-CN" altLang="en-US" sz="2400"/>
          </a:p>
          <a:p>
            <a:r>
              <a:rPr lang="zh-CN" altLang="en-US" sz="2400"/>
              <a:t>prize	       多指在各类竞赛、竞争或抽奖中得奖</a:t>
            </a:r>
            <a:endParaRPr lang="zh-CN" altLang="en-US" sz="2400"/>
          </a:p>
          <a:p>
            <a:r>
              <a:rPr lang="zh-CN" altLang="en-US" sz="2400"/>
              <a:t>reward	多指对某人的工作或服务等的报答、酬谢。reward作名词，常用give    </a:t>
            </a:r>
            <a:endParaRPr lang="zh-CN" altLang="en-US" sz="2400"/>
          </a:p>
          <a:p>
            <a:r>
              <a:rPr lang="zh-CN" altLang="en-US" sz="2400"/>
              <a:t>                 reward to sb.；作动词，常用reward sb. with sth. 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594360" y="5115560"/>
            <a:ext cx="969772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(1)admire sb. for (doing) sth.　	因(做)某事而钦佩某人</a:t>
            </a:r>
            <a:endParaRPr lang="zh-CN" altLang="en-US" sz="2400"/>
          </a:p>
          <a:p>
            <a:r>
              <a:rPr lang="zh-CN" altLang="en-US" sz="2400"/>
              <a:t>(2)admiration n.  	钦佩；羡慕     with/in admiration  	钦佩地</a:t>
            </a:r>
            <a:endParaRPr lang="zh-CN" altLang="en-US" sz="2400"/>
          </a:p>
          <a:p>
            <a:r>
              <a:rPr lang="zh-CN" altLang="en-US" sz="2400"/>
              <a:t>(3)admiring adj.  	佩服的；称赞的 </a:t>
            </a:r>
            <a:endParaRPr lang="zh-CN" altLang="en-US" sz="2400"/>
          </a:p>
          <a:p>
            <a:r>
              <a:rPr lang="zh-CN" altLang="en-US" sz="2400"/>
              <a:t>    admiration n.羡慕;钦佩　admirer n.赞赏者;羡慕者</a:t>
            </a:r>
            <a:endParaRPr lang="zh-CN" altLang="en-US" sz="2400"/>
          </a:p>
        </p:txBody>
      </p:sp>
      <p:sp>
        <p:nvSpPr>
          <p:cNvPr id="8" name="文本框 7"/>
          <p:cNvSpPr txBox="1"/>
          <p:nvPr/>
        </p:nvSpPr>
        <p:spPr>
          <a:xfrm>
            <a:off x="566420" y="4421505"/>
            <a:ext cx="108591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production  n. 成果；产品；生产；作品</a:t>
            </a:r>
            <a:r>
              <a:rPr lang="en-US" altLang="zh-CN" sz="2400"/>
              <a:t>;</a:t>
            </a:r>
            <a:r>
              <a:rPr lang="en-US" altLang="zh-CN" sz="2400">
                <a:solidFill>
                  <a:srgbClr val="C00000"/>
                </a:solidFill>
              </a:rPr>
              <a:t> 产量     </a:t>
            </a:r>
            <a:r>
              <a:rPr lang="en-US" altLang="zh-CN" sz="2400">
                <a:solidFill>
                  <a:schemeClr val="tx1"/>
                </a:solidFill>
              </a:rPr>
              <a:t>productive   adj.富有成效的</a:t>
            </a:r>
            <a:r>
              <a:rPr lang="en-US" altLang="zh-CN" sz="2400">
                <a:solidFill>
                  <a:srgbClr val="C00000"/>
                </a:solidFill>
              </a:rPr>
              <a:t>  </a:t>
            </a:r>
            <a:endParaRPr lang="en-US" altLang="zh-CN" sz="2400">
              <a:solidFill>
                <a:srgbClr val="C00000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787005" y="79375"/>
            <a:ext cx="4065270" cy="386080"/>
            <a:chOff x="5227412" y="918694"/>
            <a:chExt cx="1724932" cy="386080"/>
          </a:xfrm>
        </p:grpSpPr>
        <p:sp>
          <p:nvSpPr>
            <p:cNvPr id="15" name="矩形 14"/>
            <p:cNvSpPr/>
            <p:nvPr/>
          </p:nvSpPr>
          <p:spPr>
            <a:xfrm>
              <a:off x="5561240" y="918694"/>
              <a:ext cx="1069521" cy="38608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lnSpc>
                  <a:spcPct val="120000"/>
                </a:lnSpc>
              </a:pPr>
              <a:r>
                <a:rPr lang="en-US" altLang="zh-CN" sz="160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http://www.sunedu.com</a:t>
              </a:r>
              <a:endParaRPr lang="en-US" altLang="zh-CN" sz="16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227412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6572705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8" grpId="0"/>
      <p:bldP spid="8" grpId="1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18" name="任意多边形 17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026795" y="20320"/>
            <a:ext cx="204660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M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sym typeface="+mn-ea"/>
              </a:rPr>
              <a:t>3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U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sym typeface="+mn-ea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 单词讲解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3385" y="723900"/>
            <a:ext cx="9240520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2060"/>
                </a:solidFill>
              </a:rPr>
              <a:t>energetic [,enə'dʒetik] adj. 充满活力的；精力充沛的；积极的</a:t>
            </a: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2060"/>
                </a:solidFill>
              </a:rPr>
              <a:t>look forward to 期望；期待；盼望</a:t>
            </a: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2060"/>
                </a:solidFill>
              </a:rPr>
              <a:t>△lunar ['lju:nə] adj. 月的；月亮的；阴历的 </a:t>
            </a:r>
            <a:r>
              <a:rPr lang="zh-CN" altLang="en-US" sz="2400" b="1">
                <a:solidFill>
                  <a:srgbClr val="C00000"/>
                </a:solidFill>
              </a:rPr>
              <a:t>the lunar calendar</a:t>
            </a:r>
            <a:endParaRPr lang="zh-CN" altLang="en-US" sz="2400" b="1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2060"/>
                </a:solidFill>
              </a:rPr>
              <a:t>△parade [pə'reid] n. 游行；阅兵；检阅</a:t>
            </a: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/>
            <a:endParaRPr lang="zh-CN" altLang="en-US" sz="2400" b="1">
              <a:solidFill>
                <a:srgbClr val="00206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4205" y="1839595"/>
            <a:ext cx="103155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We</a:t>
            </a:r>
            <a:r>
              <a:rPr lang="zh-CN" altLang="en-US" sz="2400">
                <a:solidFill>
                  <a:srgbClr val="C00000"/>
                </a:solidFill>
              </a:rPr>
              <a:t> look </a:t>
            </a:r>
            <a:r>
              <a:rPr lang="en-US" altLang="zh-CN" sz="2400">
                <a:solidFill>
                  <a:srgbClr val="C00000"/>
                </a:solidFill>
              </a:rPr>
              <a:t>/ are looking</a:t>
            </a:r>
            <a:r>
              <a:rPr lang="zh-CN" altLang="en-US" sz="2400"/>
              <a:t> forward to _______(hear) from you. </a:t>
            </a:r>
            <a:endParaRPr lang="zh-CN" altLang="en-US" sz="2400"/>
          </a:p>
        </p:txBody>
      </p:sp>
      <p:sp>
        <p:nvSpPr>
          <p:cNvPr id="716805" name="文本框 716804"/>
          <p:cNvSpPr txBox="1"/>
          <p:nvPr/>
        </p:nvSpPr>
        <p:spPr>
          <a:xfrm>
            <a:off x="4985703" y="1778000"/>
            <a:ext cx="1381125" cy="521970"/>
          </a:xfrm>
          <a:prstGeom prst="rect">
            <a:avLst/>
          </a:prstGeom>
          <a:noFill/>
          <a:ln w="19050">
            <a:noFill/>
          </a:ln>
        </p:spPr>
        <p:txBody>
          <a:bodyPr anchor="b" anchorCtr="1">
            <a:spAutoFit/>
          </a:bodyPr>
          <a:p>
            <a:r>
              <a:rPr lang="en-US" altLang="zh-CN" sz="28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hearing</a:t>
            </a:r>
            <a:endParaRPr lang="en-US" altLang="zh-CN" sz="2800" b="1" u="none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9874" name="文本框 719873"/>
          <p:cNvSpPr txBox="1"/>
          <p:nvPr/>
        </p:nvSpPr>
        <p:spPr>
          <a:xfrm>
            <a:off x="413385" y="2399030"/>
            <a:ext cx="11445240" cy="156845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p>
            <a:r>
              <a:rPr lang="zh-CN" altLang="en-US" sz="2400" b="1" u="none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【拓展延伸</a:t>
            </a:r>
            <a:r>
              <a:rPr lang="zh-CN" altLang="en-US" sz="2400" b="1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r>
              <a:rPr lang="zh-CN" altLang="en-US" sz="2400" b="1" u="none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含介词</a:t>
            </a:r>
            <a:r>
              <a:rPr lang="en-US" altLang="zh-CN" sz="2400" b="1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</a:t>
            </a:r>
            <a:r>
              <a:rPr lang="zh-CN" altLang="en-US" sz="2400" b="1" u="none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的常用动词短语</a:t>
            </a:r>
            <a:r>
              <a:rPr lang="en-US" altLang="zh-CN" sz="2400" b="1" u="none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   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get down to		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开始认真做</a:t>
            </a:r>
            <a:r>
              <a:rPr lang="en-US" altLang="zh-CN" sz="2400" b="1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  <a:sym typeface="+mn-ea"/>
              </a:rPr>
              <a:t>……</a:t>
            </a:r>
            <a:endParaRPr lang="zh-CN" altLang="en-US" sz="2400" b="1" u="none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b="1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stick to			</a:t>
            </a:r>
            <a:r>
              <a:rPr lang="zh-CN" altLang="en-US" sz="2400" b="1" u="none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坚持                                   </a:t>
            </a:r>
            <a:r>
              <a:rPr lang="en-US" altLang="zh-CN" sz="2400" b="1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lead to			</a:t>
            </a:r>
            <a:r>
              <a:rPr lang="zh-CN" altLang="en-US" sz="2400" b="1" u="none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导致</a:t>
            </a:r>
            <a:endParaRPr lang="zh-CN" altLang="en-US" sz="2400" b="1" u="none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b="1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object to		     </a:t>
            </a:r>
            <a:r>
              <a:rPr lang="zh-CN" altLang="en-US" sz="2400" b="1" u="none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反对                                    </a:t>
            </a:r>
            <a:r>
              <a:rPr lang="en-US" altLang="zh-CN" sz="2400" b="1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see to                   </a:t>
            </a:r>
            <a:r>
              <a:rPr lang="zh-CN" altLang="en-US" sz="2400" b="1" u="none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处理；料理</a:t>
            </a:r>
            <a:endParaRPr lang="zh-CN" altLang="en-US" sz="2400" b="1" u="none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b="1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refer to		    </a:t>
            </a:r>
            <a:r>
              <a:rPr lang="zh-CN" altLang="en-US" sz="2400" b="1" u="none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提及；查阅；参考             </a:t>
            </a:r>
            <a:r>
              <a:rPr lang="fr-FR" altLang="zh-CN" sz="2400" b="1" u="none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contribute to		</a:t>
            </a:r>
            <a:r>
              <a:rPr lang="zh-CN" altLang="fr-FR" sz="2400" b="1" u="none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促成</a:t>
            </a:r>
            <a:endParaRPr lang="zh-CN" altLang="fr-FR" sz="2400" b="1" u="none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6420" y="1051560"/>
            <a:ext cx="74358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energy  n. [物] 能量；精力；活力；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594360" y="4615180"/>
            <a:ext cx="80143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solar /ˈsəʊlə(r)/ adj. 太阳的；日光的；利用太阳光的 </a:t>
            </a:r>
            <a:endParaRPr lang="zh-CN" altLang="en-US" sz="2400"/>
          </a:p>
        </p:txBody>
      </p:sp>
      <p:sp>
        <p:nvSpPr>
          <p:cNvPr id="8" name="文本框 7"/>
          <p:cNvSpPr txBox="1"/>
          <p:nvPr/>
        </p:nvSpPr>
        <p:spPr>
          <a:xfrm>
            <a:off x="566420" y="5687695"/>
            <a:ext cx="716851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on parade  受检阅；在游行</a:t>
            </a:r>
            <a:endParaRPr lang="zh-CN" altLang="en-US" sz="2400"/>
          </a:p>
          <a:p>
            <a:r>
              <a:rPr lang="zh-CN" altLang="en-US" sz="2400"/>
              <a:t>military parade  阅兵；军事博览</a:t>
            </a:r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7787005" y="79375"/>
            <a:ext cx="4065270" cy="386080"/>
            <a:chOff x="5227412" y="918694"/>
            <a:chExt cx="1724932" cy="386080"/>
          </a:xfrm>
        </p:grpSpPr>
        <p:sp>
          <p:nvSpPr>
            <p:cNvPr id="15" name="矩形 14"/>
            <p:cNvSpPr/>
            <p:nvPr/>
          </p:nvSpPr>
          <p:spPr>
            <a:xfrm>
              <a:off x="5561240" y="918694"/>
              <a:ext cx="1069521" cy="38608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lnSpc>
                  <a:spcPct val="120000"/>
                </a:lnSpc>
              </a:pPr>
              <a:r>
                <a:rPr lang="en-US" altLang="zh-CN" sz="160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http://www.sunedu.com</a:t>
              </a:r>
              <a:endParaRPr lang="en-US" altLang="zh-CN" sz="16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227412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6572705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05" grpId="0"/>
      <p:bldP spid="5" grpId="0"/>
      <p:bldP spid="5" grpId="1"/>
      <p:bldP spid="4" grpId="0"/>
      <p:bldP spid="4" grpId="1"/>
      <p:bldP spid="719874" grpId="0"/>
      <p:bldP spid="719874" grpId="1"/>
      <p:bldP spid="7" grpId="0"/>
      <p:bldP spid="7" grpId="1"/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-133985" y="0"/>
            <a:ext cx="5947410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18" name="任意多边形 17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026795" y="20320"/>
            <a:ext cx="204660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M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sym typeface="+mn-ea"/>
              </a:rPr>
              <a:t>3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U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sym typeface="+mn-ea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 单词讲解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73400" y="20320"/>
            <a:ext cx="43599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2000" b="1">
                <a:solidFill>
                  <a:schemeClr val="bg1"/>
                </a:solidFill>
              </a:rPr>
              <a:t>注意音节的划分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pic>
        <p:nvPicPr>
          <p:cNvPr id="3" name="图片 2" descr="搜狗截图20200224075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690" y="549275"/>
            <a:ext cx="8979535" cy="615759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7787005" y="79375"/>
            <a:ext cx="4065270" cy="386080"/>
            <a:chOff x="5227412" y="918694"/>
            <a:chExt cx="1724932" cy="386080"/>
          </a:xfrm>
        </p:grpSpPr>
        <p:sp>
          <p:nvSpPr>
            <p:cNvPr id="15" name="矩形 14"/>
            <p:cNvSpPr/>
            <p:nvPr/>
          </p:nvSpPr>
          <p:spPr>
            <a:xfrm>
              <a:off x="5561240" y="918694"/>
              <a:ext cx="1069521" cy="38608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lnSpc>
                  <a:spcPct val="120000"/>
                </a:lnSpc>
              </a:pPr>
              <a:r>
                <a:rPr lang="en-US" altLang="zh-CN" sz="160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http://www.sunedu.com</a:t>
              </a:r>
              <a:endParaRPr lang="en-US" altLang="zh-CN" sz="16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227412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6572705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18" name="任意多边形 17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026795" y="20320"/>
            <a:ext cx="204660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M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sym typeface="+mn-ea"/>
              </a:rPr>
              <a:t>3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U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sym typeface="+mn-ea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 单词讲解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1325" y="549275"/>
            <a:ext cx="10919460" cy="63696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2060"/>
                </a:solidFill>
              </a:rPr>
              <a:t>△blossom ['blɔsəm] n. 花  vi. 开花</a:t>
            </a: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2060"/>
                </a:solidFill>
              </a:rPr>
              <a:t>△rosebud ['rəuzbʌd] n. 玫瑰花蕾</a:t>
            </a: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2060"/>
                </a:solidFill>
              </a:rPr>
              <a:t>as though 好像</a:t>
            </a:r>
            <a:r>
              <a:rPr lang="en-US" altLang="zh-CN" sz="2400" b="1">
                <a:solidFill>
                  <a:srgbClr val="C00000"/>
                </a:solidFill>
              </a:rPr>
              <a:t>= as if</a:t>
            </a: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2060"/>
                </a:solidFill>
              </a:rPr>
              <a:t>have fun with 玩得开心</a:t>
            </a: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2060"/>
                </a:solidFill>
              </a:rPr>
              <a:t>custom ['kʌstəm] n. 习惯；风俗</a:t>
            </a:r>
            <a:r>
              <a:rPr lang="en-US" altLang="zh-CN" sz="2400" b="1">
                <a:solidFill>
                  <a:srgbClr val="002060"/>
                </a:solidFill>
              </a:rPr>
              <a:t>;</a:t>
            </a:r>
            <a:r>
              <a:rPr lang="en-US" altLang="zh-CN" sz="2400" b="1">
                <a:solidFill>
                  <a:srgbClr val="C00000"/>
                </a:solidFill>
              </a:rPr>
              <a:t> </a:t>
            </a:r>
            <a:r>
              <a:rPr lang="zh-CN" altLang="en-US" sz="2400" b="1">
                <a:solidFill>
                  <a:srgbClr val="C00000"/>
                </a:solidFill>
              </a:rPr>
              <a:t>海关，关税</a:t>
            </a:r>
            <a:endParaRPr lang="zh-CN" altLang="en-US" sz="2400" b="1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/>
            <a:endParaRPr lang="zh-CN" altLang="en-US" sz="2400" b="1">
              <a:solidFill>
                <a:srgbClr val="00206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2920" y="3524250"/>
            <a:ext cx="1046988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What fun </a:t>
            </a:r>
            <a:r>
              <a:rPr lang="en-US" altLang="zh-CN" sz="2400"/>
              <a:t>it is to do sth</a:t>
            </a:r>
            <a:r>
              <a:rPr lang="zh-CN" altLang="en-US" sz="2400"/>
              <a:t>!  	多么有趣呀！</a:t>
            </a:r>
            <a:endParaRPr lang="zh-CN" altLang="en-US" sz="2400"/>
          </a:p>
          <a:p>
            <a:r>
              <a:rPr lang="zh-CN" altLang="en-US" sz="2400"/>
              <a:t>it's fun to do sth.  	做某事很有趣</a:t>
            </a:r>
            <a:endParaRPr lang="zh-CN" altLang="en-US" sz="2400"/>
          </a:p>
          <a:p>
            <a:r>
              <a:rPr lang="zh-CN" altLang="en-US" sz="2400"/>
              <a:t>It's fun to swim in the pool with friends in summer.</a:t>
            </a:r>
            <a:endParaRPr lang="zh-CN" altLang="en-US" sz="2400"/>
          </a:p>
          <a:p>
            <a:r>
              <a:rPr lang="en-US" altLang="zh-CN" sz="2400"/>
              <a:t>= </a:t>
            </a:r>
            <a:r>
              <a:rPr lang="zh-CN" altLang="en-US" sz="2400"/>
              <a:t>What fun it is to swim in the pool with friends in summer</a:t>
            </a:r>
            <a:r>
              <a:rPr lang="en-US" altLang="zh-CN" sz="2400"/>
              <a:t>!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441325" y="1376045"/>
            <a:ext cx="1134300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Children, like </a:t>
            </a:r>
            <a:r>
              <a:rPr lang="zh-CN" altLang="en-US" sz="2400">
                <a:solidFill>
                  <a:srgbClr val="C00000"/>
                </a:solidFill>
              </a:rPr>
              <a:t>rosebuds</a:t>
            </a:r>
            <a:r>
              <a:rPr lang="zh-CN" altLang="en-US" sz="2400"/>
              <a:t>,</a:t>
            </a:r>
            <a:r>
              <a:rPr lang="zh-CN" altLang="en-US" sz="2400">
                <a:solidFill>
                  <a:srgbClr val="C00000"/>
                </a:solidFill>
              </a:rPr>
              <a:t> bloom</a:t>
            </a:r>
            <a:r>
              <a:rPr lang="zh-CN" altLang="en-US" sz="2400"/>
              <a:t> </a:t>
            </a:r>
            <a:r>
              <a:rPr lang="zh-CN" altLang="en-US">
                <a:solidFill>
                  <a:srgbClr val="C00000"/>
                </a:solidFill>
              </a:rPr>
              <a:t>/bluːm/</a:t>
            </a:r>
            <a:r>
              <a:rPr lang="zh-CN" altLang="en-US" sz="2400"/>
              <a:t>  at different time. However, the last</a:t>
            </a:r>
            <a:r>
              <a:rPr lang="zh-CN" altLang="en-US" sz="2400">
                <a:solidFill>
                  <a:srgbClr val="C00000"/>
                </a:solidFill>
              </a:rPr>
              <a:t> bloom</a:t>
            </a:r>
            <a:r>
              <a:rPr lang="en-US" altLang="zh-CN" sz="2400">
                <a:solidFill>
                  <a:srgbClr val="C00000"/>
                </a:solidFill>
              </a:rPr>
              <a:t>som</a:t>
            </a:r>
            <a:r>
              <a:rPr lang="zh-CN" altLang="en-US" sz="2400"/>
              <a:t> is just as pretty as the first. </a:t>
            </a:r>
            <a:endParaRPr lang="zh-CN" altLang="en-US" sz="2400"/>
          </a:p>
          <a:p>
            <a:r>
              <a:rPr lang="zh-CN" altLang="en-US" sz="2400"/>
              <a:t>       孩子就像玫瑰花蕾，有不同的花期。最后开的花，与最早开的花一样美丽。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485775" y="5461000"/>
            <a:ext cx="1122045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g</a:t>
            </a:r>
            <a:r>
              <a:rPr lang="en-US" altLang="zh-CN" sz="2400"/>
              <a:t>et</a:t>
            </a:r>
            <a:r>
              <a:rPr lang="zh-CN" altLang="en-US" sz="2400"/>
              <a:t> </a:t>
            </a:r>
            <a:r>
              <a:rPr lang="en-US" altLang="zh-CN" sz="2400"/>
              <a:t>insight</a:t>
            </a:r>
            <a:r>
              <a:rPr lang="zh-CN" altLang="en-US" sz="2400"/>
              <a:t> into </a:t>
            </a:r>
            <a:r>
              <a:rPr lang="zh-CN" altLang="en-US" sz="2400">
                <a:solidFill>
                  <a:srgbClr val="C00000"/>
                </a:solidFill>
              </a:rPr>
              <a:t>the architecture culture </a:t>
            </a:r>
            <a:r>
              <a:rPr lang="zh-CN" altLang="en-US" sz="2400">
                <a:sym typeface="+mn-ea"/>
              </a:rPr>
              <a:t>and </a:t>
            </a:r>
            <a:r>
              <a:rPr lang="zh-CN" altLang="en-US" sz="2400">
                <a:solidFill>
                  <a:srgbClr val="C00000"/>
                </a:solidFill>
              </a:rPr>
              <a:t>folk custom</a:t>
            </a:r>
            <a:r>
              <a:rPr lang="zh-CN" altLang="en-US" sz="2400"/>
              <a:t> in the central Shaanxi plain</a:t>
            </a:r>
            <a:r>
              <a:rPr lang="en-US" altLang="zh-CN" sz="2400"/>
              <a:t>, </a:t>
            </a:r>
            <a:r>
              <a:rPr lang="zh-CN" altLang="en-US" sz="2400"/>
              <a:t>especially the Xi'an district</a:t>
            </a:r>
            <a:endParaRPr lang="zh-CN" altLang="en-US" sz="2400"/>
          </a:p>
          <a:p>
            <a:r>
              <a:rPr lang="zh-CN" altLang="en-US" sz="2400"/>
              <a:t>                                        </a:t>
            </a:r>
            <a:r>
              <a:rPr lang="zh-CN" altLang="en-US" sz="2400">
                <a:sym typeface="+mn-ea"/>
              </a:rPr>
              <a:t>深入了解关中特别是西安地区的建筑文化和民俗风情。</a:t>
            </a:r>
            <a:endParaRPr lang="zh-CN" altLang="en-US" sz="2400"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787005" y="79375"/>
            <a:ext cx="4065270" cy="386080"/>
            <a:chOff x="5227412" y="918694"/>
            <a:chExt cx="1724932" cy="386080"/>
          </a:xfrm>
        </p:grpSpPr>
        <p:sp>
          <p:nvSpPr>
            <p:cNvPr id="15" name="矩形 14"/>
            <p:cNvSpPr/>
            <p:nvPr/>
          </p:nvSpPr>
          <p:spPr>
            <a:xfrm>
              <a:off x="5561240" y="918694"/>
              <a:ext cx="1069521" cy="38608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lnSpc>
                  <a:spcPct val="120000"/>
                </a:lnSpc>
              </a:pPr>
              <a:r>
                <a:rPr lang="en-US" altLang="zh-CN" sz="160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http://www.sunedu.com</a:t>
              </a:r>
              <a:endParaRPr lang="en-US" altLang="zh-CN" sz="16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227412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6572705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/>
      <p:bldP spid="4" grpId="1"/>
      <p:bldP spid="7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18" name="任意多边形 17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026795" y="20320"/>
            <a:ext cx="204660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M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sym typeface="+mn-ea"/>
              </a:rPr>
              <a:t>3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U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sym typeface="+mn-ea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 单词讲解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1325" y="723900"/>
            <a:ext cx="11257915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2060"/>
                </a:solidFill>
              </a:rPr>
              <a:t>△necessity [ni'sesəti, nə-] n. 必要性；需要；必然性；必需品</a:t>
            </a:r>
            <a:r>
              <a:rPr lang="en-US" altLang="zh-CN" sz="2400" b="1">
                <a:solidFill>
                  <a:srgbClr val="C00000"/>
                </a:solidFill>
              </a:rPr>
              <a:t>--necessary</a:t>
            </a:r>
            <a:endParaRPr lang="zh-CN" altLang="en-US" sz="2400" b="1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2060"/>
                </a:solidFill>
              </a:rPr>
              <a:t>permission [pə'miʃən] n. 许可；允许</a:t>
            </a:r>
            <a:r>
              <a:rPr lang="en-US" altLang="zh-CN" sz="2400" b="1">
                <a:solidFill>
                  <a:srgbClr val="C00000"/>
                </a:solidFill>
              </a:rPr>
              <a:t>--permit  ----admit - admission</a:t>
            </a:r>
            <a:endParaRPr lang="zh-CN" altLang="en-US" sz="2400" b="1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2060"/>
                </a:solidFill>
              </a:rPr>
              <a:t> </a:t>
            </a: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2060"/>
                </a:solidFill>
              </a:rPr>
              <a:t>△prediction [pri'dikʃən] n. 预言；预报；预告</a:t>
            </a:r>
            <a:r>
              <a:rPr lang="en-US" altLang="zh-CN" sz="2400" b="1">
                <a:solidFill>
                  <a:srgbClr val="C00000"/>
                </a:solidFill>
              </a:rPr>
              <a:t>--predict ----</a:t>
            </a:r>
            <a:r>
              <a:rPr lang="zh-CN" altLang="en-US" sz="2400" b="1">
                <a:solidFill>
                  <a:srgbClr val="C00000"/>
                </a:solidFill>
              </a:rPr>
              <a:t>forecast</a:t>
            </a:r>
            <a:endParaRPr lang="zh-CN" altLang="en-US" sz="2400" b="1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2060"/>
                </a:solidFill>
              </a:rPr>
              <a:t>△fashion ['fæʃən] n. 样子；方式；时尚</a:t>
            </a: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/>
            <a:endParaRPr lang="zh-CN" altLang="en-US" sz="2400" b="1">
              <a:solidFill>
                <a:srgbClr val="00206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4360" y="1070610"/>
            <a:ext cx="1110488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out of necessity     出于需要，必定</a:t>
            </a:r>
            <a:endParaRPr lang="zh-CN" altLang="en-US" sz="2400"/>
          </a:p>
          <a:p>
            <a:r>
              <a:rPr lang="zh-CN" altLang="en-US" sz="2400"/>
              <a:t>by necessity          不得已；必然地，不可避免地</a:t>
            </a:r>
            <a:endParaRPr lang="zh-CN" altLang="en-US" sz="2400"/>
          </a:p>
          <a:p>
            <a:r>
              <a:rPr lang="zh-CN" altLang="en-US" sz="2400"/>
              <a:t>Many people cannot even afford basic necessities such as food and clothing. </a:t>
            </a:r>
            <a:endParaRPr lang="zh-CN" altLang="en-US" sz="2400"/>
          </a:p>
          <a:p>
            <a:r>
              <a:rPr lang="zh-CN" altLang="en-US" sz="2400"/>
              <a:t>                              许多人甚至买不起食物和衣服之类的基本必需品。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594360" y="3094990"/>
            <a:ext cx="69246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without </a:t>
            </a:r>
            <a:r>
              <a:rPr lang="en-US" altLang="zh-CN" sz="2400"/>
              <a:t>(</a:t>
            </a:r>
            <a:r>
              <a:rPr lang="zh-CN" altLang="en-US" sz="2400"/>
              <a:t>official</a:t>
            </a:r>
            <a:r>
              <a:rPr lang="en-US" altLang="zh-CN" sz="2400"/>
              <a:t>)</a:t>
            </a:r>
            <a:r>
              <a:rPr lang="zh-CN" altLang="en-US" sz="2400"/>
              <a:t> permission  未经</a:t>
            </a:r>
            <a:r>
              <a:rPr lang="en-US" altLang="zh-CN" sz="2400"/>
              <a:t>(</a:t>
            </a:r>
            <a:r>
              <a:rPr lang="zh-CN" altLang="en-US" sz="2400"/>
              <a:t>正式</a:t>
            </a:r>
            <a:r>
              <a:rPr lang="en-US" altLang="zh-CN" sz="2400"/>
              <a:t>)</a:t>
            </a:r>
            <a:r>
              <a:rPr lang="zh-CN" altLang="en-US" sz="2400"/>
              <a:t>许可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720090" y="4884420"/>
            <a:ext cx="609536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in fashion                合于时尚，流行</a:t>
            </a:r>
            <a:endParaRPr lang="zh-CN" altLang="en-US" sz="2400"/>
          </a:p>
          <a:p>
            <a:r>
              <a:rPr lang="zh-CN" altLang="en-US" sz="2400"/>
              <a:t>out of fashion          过时</a:t>
            </a:r>
            <a:endParaRPr lang="zh-CN" altLang="en-US" sz="2400"/>
          </a:p>
          <a:p>
            <a:r>
              <a:rPr lang="zh-CN" altLang="en-US" sz="2400"/>
              <a:t>come into fashion   时兴起来</a:t>
            </a:r>
            <a:endParaRPr lang="zh-CN" altLang="en-US" sz="2400"/>
          </a:p>
        </p:txBody>
      </p:sp>
      <p:grpSp>
        <p:nvGrpSpPr>
          <p:cNvPr id="8" name="组合 7"/>
          <p:cNvGrpSpPr/>
          <p:nvPr/>
        </p:nvGrpSpPr>
        <p:grpSpPr>
          <a:xfrm>
            <a:off x="7787005" y="79375"/>
            <a:ext cx="4065270" cy="386080"/>
            <a:chOff x="5227412" y="918694"/>
            <a:chExt cx="1724932" cy="386080"/>
          </a:xfrm>
        </p:grpSpPr>
        <p:sp>
          <p:nvSpPr>
            <p:cNvPr id="15" name="矩形 14"/>
            <p:cNvSpPr/>
            <p:nvPr/>
          </p:nvSpPr>
          <p:spPr>
            <a:xfrm>
              <a:off x="5561240" y="918694"/>
              <a:ext cx="1069521" cy="38608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lnSpc>
                  <a:spcPct val="120000"/>
                </a:lnSpc>
              </a:pPr>
              <a:r>
                <a:rPr lang="en-US" altLang="zh-CN" sz="160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http://www.sunedu.com</a:t>
              </a:r>
              <a:endParaRPr lang="en-US" altLang="zh-CN" sz="16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227412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6572705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120253"/>
            <a:ext cx="12192000" cy="28206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3518115" y="752528"/>
            <a:ext cx="867388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711485" y="1061270"/>
            <a:ext cx="748051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096000" y="1370012"/>
            <a:ext cx="60960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平行四边形 9"/>
          <p:cNvSpPr/>
          <p:nvPr/>
        </p:nvSpPr>
        <p:spPr>
          <a:xfrm>
            <a:off x="870585" y="1685290"/>
            <a:ext cx="5772150" cy="399415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 b="1">
                <a:solidFill>
                  <a:srgbClr val="002060"/>
                </a:solidFill>
              </a:rPr>
              <a:t>F</a:t>
            </a:r>
            <a:r>
              <a:rPr lang="zh-CN" altLang="en-US" sz="2800" b="1">
                <a:solidFill>
                  <a:srgbClr val="002060"/>
                </a:solidFill>
              </a:rPr>
              <a:t>estivals around the world</a:t>
            </a:r>
            <a:endParaRPr lang="zh-CN" altLang="en-US" sz="2800" b="1">
              <a:solidFill>
                <a:srgbClr val="002060"/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9362328" y="4301150"/>
            <a:ext cx="661661" cy="1313835"/>
          </a:xfrm>
          <a:custGeom>
            <a:avLst/>
            <a:gdLst>
              <a:gd name="connsiteX0" fmla="*/ 260195 w 524147"/>
              <a:gd name="connsiteY0" fmla="*/ 0 h 1040778"/>
              <a:gd name="connsiteX1" fmla="*/ 524147 w 524147"/>
              <a:gd name="connsiteY1" fmla="*/ 0 h 1040778"/>
              <a:gd name="connsiteX2" fmla="*/ 263952 w 524147"/>
              <a:gd name="connsiteY2" fmla="*/ 1040778 h 1040778"/>
              <a:gd name="connsiteX3" fmla="*/ 0 w 524147"/>
              <a:gd name="connsiteY3" fmla="*/ 1040778 h 104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147" h="1040778">
                <a:moveTo>
                  <a:pt x="260195" y="0"/>
                </a:moveTo>
                <a:lnTo>
                  <a:pt x="524147" y="0"/>
                </a:lnTo>
                <a:lnTo>
                  <a:pt x="263952" y="1040778"/>
                </a:lnTo>
                <a:lnTo>
                  <a:pt x="0" y="10407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9784960" y="4301150"/>
            <a:ext cx="661661" cy="1313835"/>
          </a:xfrm>
          <a:custGeom>
            <a:avLst/>
            <a:gdLst>
              <a:gd name="connsiteX0" fmla="*/ 260195 w 524147"/>
              <a:gd name="connsiteY0" fmla="*/ 0 h 1040778"/>
              <a:gd name="connsiteX1" fmla="*/ 524147 w 524147"/>
              <a:gd name="connsiteY1" fmla="*/ 0 h 1040778"/>
              <a:gd name="connsiteX2" fmla="*/ 263952 w 524147"/>
              <a:gd name="connsiteY2" fmla="*/ 1040778 h 1040778"/>
              <a:gd name="connsiteX3" fmla="*/ 0 w 524147"/>
              <a:gd name="connsiteY3" fmla="*/ 1040778 h 104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147" h="1040778">
                <a:moveTo>
                  <a:pt x="260195" y="0"/>
                </a:moveTo>
                <a:lnTo>
                  <a:pt x="524147" y="0"/>
                </a:lnTo>
                <a:lnTo>
                  <a:pt x="263952" y="1040778"/>
                </a:lnTo>
                <a:lnTo>
                  <a:pt x="0" y="10407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10207593" y="4301150"/>
            <a:ext cx="661661" cy="1313835"/>
          </a:xfrm>
          <a:custGeom>
            <a:avLst/>
            <a:gdLst>
              <a:gd name="connsiteX0" fmla="*/ 260195 w 524147"/>
              <a:gd name="connsiteY0" fmla="*/ 0 h 1040778"/>
              <a:gd name="connsiteX1" fmla="*/ 524147 w 524147"/>
              <a:gd name="connsiteY1" fmla="*/ 0 h 1040778"/>
              <a:gd name="connsiteX2" fmla="*/ 263952 w 524147"/>
              <a:gd name="connsiteY2" fmla="*/ 1040778 h 1040778"/>
              <a:gd name="connsiteX3" fmla="*/ 0 w 524147"/>
              <a:gd name="connsiteY3" fmla="*/ 1040778 h 104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147" h="1040778">
                <a:moveTo>
                  <a:pt x="260195" y="0"/>
                </a:moveTo>
                <a:lnTo>
                  <a:pt x="524147" y="0"/>
                </a:lnTo>
                <a:lnTo>
                  <a:pt x="263952" y="1040778"/>
                </a:lnTo>
                <a:lnTo>
                  <a:pt x="0" y="10407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10630227" y="4301150"/>
            <a:ext cx="661661" cy="1313835"/>
          </a:xfrm>
          <a:custGeom>
            <a:avLst/>
            <a:gdLst>
              <a:gd name="connsiteX0" fmla="*/ 260195 w 524147"/>
              <a:gd name="connsiteY0" fmla="*/ 0 h 1040778"/>
              <a:gd name="connsiteX1" fmla="*/ 524147 w 524147"/>
              <a:gd name="connsiteY1" fmla="*/ 0 h 1040778"/>
              <a:gd name="connsiteX2" fmla="*/ 263952 w 524147"/>
              <a:gd name="connsiteY2" fmla="*/ 1040778 h 1040778"/>
              <a:gd name="connsiteX3" fmla="*/ 0 w 524147"/>
              <a:gd name="connsiteY3" fmla="*/ 1040778 h 104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147" h="1040778">
                <a:moveTo>
                  <a:pt x="260195" y="0"/>
                </a:moveTo>
                <a:lnTo>
                  <a:pt x="524147" y="0"/>
                </a:lnTo>
                <a:lnTo>
                  <a:pt x="263952" y="1040778"/>
                </a:lnTo>
                <a:lnTo>
                  <a:pt x="0" y="10407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9208610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>
            <a:off x="909702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898544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>
            <a:off x="887385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>
            <a:off x="876227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865068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>
            <a:off x="853910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>
            <a:off x="842751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>
            <a:off x="831593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>
            <a:off x="820434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>
            <a:off x="809276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>
            <a:off x="798117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786959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>
            <a:off x="775800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 37"/>
          <p:cNvSpPr/>
          <p:nvPr/>
        </p:nvSpPr>
        <p:spPr>
          <a:xfrm>
            <a:off x="764642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>
            <a:off x="753483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 39"/>
          <p:cNvSpPr/>
          <p:nvPr/>
        </p:nvSpPr>
        <p:spPr>
          <a:xfrm>
            <a:off x="742325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 40"/>
          <p:cNvSpPr/>
          <p:nvPr/>
        </p:nvSpPr>
        <p:spPr>
          <a:xfrm>
            <a:off x="731166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任意多边形 41"/>
          <p:cNvSpPr/>
          <p:nvPr/>
        </p:nvSpPr>
        <p:spPr>
          <a:xfrm>
            <a:off x="720008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/>
          <p:nvPr/>
        </p:nvSpPr>
        <p:spPr>
          <a:xfrm>
            <a:off x="708849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任意多边形 43"/>
          <p:cNvSpPr/>
          <p:nvPr/>
        </p:nvSpPr>
        <p:spPr>
          <a:xfrm>
            <a:off x="697691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任意多边形 44"/>
          <p:cNvSpPr/>
          <p:nvPr/>
        </p:nvSpPr>
        <p:spPr>
          <a:xfrm>
            <a:off x="686532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任意多边形 45"/>
          <p:cNvSpPr/>
          <p:nvPr/>
        </p:nvSpPr>
        <p:spPr>
          <a:xfrm>
            <a:off x="675374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任意多边形 46"/>
          <p:cNvSpPr/>
          <p:nvPr/>
        </p:nvSpPr>
        <p:spPr>
          <a:xfrm>
            <a:off x="664215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任意多边形 47"/>
          <p:cNvSpPr/>
          <p:nvPr/>
        </p:nvSpPr>
        <p:spPr>
          <a:xfrm>
            <a:off x="653057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任意多边形 48"/>
          <p:cNvSpPr/>
          <p:nvPr/>
        </p:nvSpPr>
        <p:spPr>
          <a:xfrm>
            <a:off x="641898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任意多边形 49"/>
          <p:cNvSpPr/>
          <p:nvPr/>
        </p:nvSpPr>
        <p:spPr>
          <a:xfrm>
            <a:off x="630740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任意多边形 50"/>
          <p:cNvSpPr/>
          <p:nvPr/>
        </p:nvSpPr>
        <p:spPr>
          <a:xfrm>
            <a:off x="619581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任意多边形 51"/>
          <p:cNvSpPr/>
          <p:nvPr/>
        </p:nvSpPr>
        <p:spPr>
          <a:xfrm>
            <a:off x="608423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>
            <a:off x="597264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4" name="组合 73"/>
          <p:cNvGrpSpPr/>
          <p:nvPr/>
        </p:nvGrpSpPr>
        <p:grpSpPr>
          <a:xfrm>
            <a:off x="-176691" y="1758480"/>
            <a:ext cx="1106331" cy="254302"/>
            <a:chOff x="-115731" y="1766100"/>
            <a:chExt cx="1106331" cy="254302"/>
          </a:xfrm>
          <a:solidFill>
            <a:schemeClr val="accent1"/>
          </a:solidFill>
        </p:grpSpPr>
        <p:sp>
          <p:nvSpPr>
            <p:cNvPr id="54" name="任意多边形 53"/>
            <p:cNvSpPr/>
            <p:nvPr/>
          </p:nvSpPr>
          <p:spPr>
            <a:xfrm>
              <a:off x="359221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299852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240483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任意多边形 56"/>
            <p:cNvSpPr/>
            <p:nvPr/>
          </p:nvSpPr>
          <p:spPr>
            <a:xfrm>
              <a:off x="181114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任意多边形 57"/>
            <p:cNvSpPr/>
            <p:nvPr/>
          </p:nvSpPr>
          <p:spPr>
            <a:xfrm>
              <a:off x="121745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任意多边形 58"/>
            <p:cNvSpPr/>
            <p:nvPr/>
          </p:nvSpPr>
          <p:spPr>
            <a:xfrm>
              <a:off x="62376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任意多边形 59"/>
            <p:cNvSpPr/>
            <p:nvPr/>
          </p:nvSpPr>
          <p:spPr>
            <a:xfrm>
              <a:off x="3007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任意多边形 60"/>
            <p:cNvSpPr/>
            <p:nvPr/>
          </p:nvSpPr>
          <p:spPr>
            <a:xfrm>
              <a:off x="-56362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任意多边形 61"/>
            <p:cNvSpPr/>
            <p:nvPr/>
          </p:nvSpPr>
          <p:spPr>
            <a:xfrm>
              <a:off x="-115731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任意多边形 64"/>
            <p:cNvSpPr/>
            <p:nvPr/>
          </p:nvSpPr>
          <p:spPr>
            <a:xfrm>
              <a:off x="893538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>
              <a:off x="834173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774804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>
              <a:off x="715435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656066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596697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 70"/>
            <p:cNvSpPr/>
            <p:nvPr/>
          </p:nvSpPr>
          <p:spPr>
            <a:xfrm>
              <a:off x="537328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>
              <a:off x="477959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 72"/>
            <p:cNvSpPr/>
            <p:nvPr/>
          </p:nvSpPr>
          <p:spPr>
            <a:xfrm>
              <a:off x="418590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5" name="矩形 74"/>
          <p:cNvSpPr/>
          <p:nvPr/>
        </p:nvSpPr>
        <p:spPr>
          <a:xfrm>
            <a:off x="317189" y="2491235"/>
            <a:ext cx="8779581" cy="119888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6000" b="1" dirty="0">
                <a:solidFill>
                  <a:schemeClr val="bg1"/>
                </a:solidFill>
                <a:latin typeface="+mn-ea"/>
              </a:rPr>
              <a:t>M</a:t>
            </a:r>
            <a:r>
              <a:rPr lang="en-US" altLang="zh-CN" sz="6000" b="1" dirty="0">
                <a:solidFill>
                  <a:schemeClr val="bg1"/>
                </a:solidFill>
                <a:latin typeface="+mn-ea"/>
              </a:rPr>
              <a:t>3-</a:t>
            </a:r>
            <a:r>
              <a:rPr lang="zh-CN" altLang="en-US" sz="4800" b="1" dirty="0">
                <a:solidFill>
                  <a:schemeClr val="bg1"/>
                </a:solidFill>
                <a:latin typeface="+mn-ea"/>
              </a:rPr>
              <a:t>U</a:t>
            </a:r>
            <a:r>
              <a:rPr lang="en-US" altLang="zh-CN" sz="4800" b="1" dirty="0">
                <a:solidFill>
                  <a:schemeClr val="bg1"/>
                </a:solidFill>
                <a:latin typeface="+mn-ea"/>
              </a:rPr>
              <a:t>1</a:t>
            </a:r>
            <a:r>
              <a:rPr lang="zh-CN" altLang="en-US" sz="6000" b="1" dirty="0">
                <a:solidFill>
                  <a:schemeClr val="bg1"/>
                </a:solidFill>
                <a:latin typeface="+mn-ea"/>
              </a:rPr>
              <a:t> 单词讲解 </a:t>
            </a:r>
            <a:endParaRPr lang="zh-CN" altLang="en-US" sz="6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1055370" y="3959860"/>
            <a:ext cx="5921375" cy="60769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2800" dirty="0" smtClean="0">
                <a:solidFill>
                  <a:schemeClr val="accent1"/>
                </a:solidFill>
                <a:latin typeface="+mn-ea"/>
              </a:rPr>
              <a:t>语音</a:t>
            </a:r>
            <a:r>
              <a:rPr lang="en-US" altLang="zh-CN" sz="2800" dirty="0" smtClean="0">
                <a:solidFill>
                  <a:schemeClr val="accent1"/>
                </a:solidFill>
                <a:latin typeface="+mn-ea"/>
              </a:rPr>
              <a:t>/</a:t>
            </a:r>
            <a:r>
              <a:rPr lang="zh-CN" altLang="en-US" sz="2800" dirty="0" smtClean="0">
                <a:solidFill>
                  <a:schemeClr val="accent1"/>
                </a:solidFill>
                <a:latin typeface="+mn-ea"/>
              </a:rPr>
              <a:t>拼写</a:t>
            </a:r>
            <a:r>
              <a:rPr lang="en-US" altLang="zh-CN" sz="2800" dirty="0" smtClean="0">
                <a:solidFill>
                  <a:schemeClr val="accent1"/>
                </a:solidFill>
                <a:latin typeface="+mn-ea"/>
              </a:rPr>
              <a:t>/</a:t>
            </a:r>
            <a:r>
              <a:rPr lang="zh-CN" altLang="en-US" sz="2800" dirty="0" smtClean="0">
                <a:solidFill>
                  <a:schemeClr val="accent1"/>
                </a:solidFill>
                <a:latin typeface="+mn-ea"/>
              </a:rPr>
              <a:t>语用</a:t>
            </a:r>
            <a:endParaRPr lang="zh-CN" altLang="en-US" sz="2800" dirty="0" smtClean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78" name="Freeform: Shape 60"/>
          <p:cNvSpPr/>
          <p:nvPr/>
        </p:nvSpPr>
        <p:spPr bwMode="auto">
          <a:xfrm>
            <a:off x="9453698" y="5970946"/>
            <a:ext cx="387076" cy="387077"/>
          </a:xfrm>
          <a:custGeom>
            <a:avLst/>
            <a:gdLst>
              <a:gd name="T0" fmla="*/ 118 w 236"/>
              <a:gd name="T1" fmla="*/ 142 h 236"/>
              <a:gd name="T2" fmla="*/ 142 w 236"/>
              <a:gd name="T3" fmla="*/ 118 h 236"/>
              <a:gd name="T4" fmla="*/ 137 w 236"/>
              <a:gd name="T5" fmla="*/ 105 h 236"/>
              <a:gd name="T6" fmla="*/ 118 w 236"/>
              <a:gd name="T7" fmla="*/ 95 h 236"/>
              <a:gd name="T8" fmla="*/ 99 w 236"/>
              <a:gd name="T9" fmla="*/ 105 h 236"/>
              <a:gd name="T10" fmla="*/ 94 w 236"/>
              <a:gd name="T11" fmla="*/ 118 h 236"/>
              <a:gd name="T12" fmla="*/ 118 w 236"/>
              <a:gd name="T13" fmla="*/ 142 h 236"/>
              <a:gd name="T14" fmla="*/ 170 w 236"/>
              <a:gd name="T15" fmla="*/ 89 h 236"/>
              <a:gd name="T16" fmla="*/ 170 w 236"/>
              <a:gd name="T17" fmla="*/ 70 h 236"/>
              <a:gd name="T18" fmla="*/ 170 w 236"/>
              <a:gd name="T19" fmla="*/ 67 h 236"/>
              <a:gd name="T20" fmla="*/ 167 w 236"/>
              <a:gd name="T21" fmla="*/ 67 h 236"/>
              <a:gd name="T22" fmla="*/ 147 w 236"/>
              <a:gd name="T23" fmla="*/ 67 h 236"/>
              <a:gd name="T24" fmla="*/ 147 w 236"/>
              <a:gd name="T25" fmla="*/ 90 h 236"/>
              <a:gd name="T26" fmla="*/ 170 w 236"/>
              <a:gd name="T27" fmla="*/ 89 h 236"/>
              <a:gd name="T28" fmla="*/ 118 w 236"/>
              <a:gd name="T29" fmla="*/ 0 h 236"/>
              <a:gd name="T30" fmla="*/ 0 w 236"/>
              <a:gd name="T31" fmla="*/ 118 h 236"/>
              <a:gd name="T32" fmla="*/ 118 w 236"/>
              <a:gd name="T33" fmla="*/ 236 h 236"/>
              <a:gd name="T34" fmla="*/ 236 w 236"/>
              <a:gd name="T35" fmla="*/ 118 h 236"/>
              <a:gd name="T36" fmla="*/ 118 w 236"/>
              <a:gd name="T37" fmla="*/ 0 h 236"/>
              <a:gd name="T38" fmla="*/ 185 w 236"/>
              <a:gd name="T39" fmla="*/ 105 h 236"/>
              <a:gd name="T40" fmla="*/ 185 w 236"/>
              <a:gd name="T41" fmla="*/ 160 h 236"/>
              <a:gd name="T42" fmla="*/ 159 w 236"/>
              <a:gd name="T43" fmla="*/ 186 h 236"/>
              <a:gd name="T44" fmla="*/ 77 w 236"/>
              <a:gd name="T45" fmla="*/ 186 h 236"/>
              <a:gd name="T46" fmla="*/ 51 w 236"/>
              <a:gd name="T47" fmla="*/ 160 h 236"/>
              <a:gd name="T48" fmla="*/ 51 w 236"/>
              <a:gd name="T49" fmla="*/ 105 h 236"/>
              <a:gd name="T50" fmla="*/ 51 w 236"/>
              <a:gd name="T51" fmla="*/ 77 h 236"/>
              <a:gd name="T52" fmla="*/ 77 w 236"/>
              <a:gd name="T53" fmla="*/ 51 h 236"/>
              <a:gd name="T54" fmla="*/ 159 w 236"/>
              <a:gd name="T55" fmla="*/ 51 h 236"/>
              <a:gd name="T56" fmla="*/ 185 w 236"/>
              <a:gd name="T57" fmla="*/ 77 h 236"/>
              <a:gd name="T58" fmla="*/ 185 w 236"/>
              <a:gd name="T59" fmla="*/ 105 h 236"/>
              <a:gd name="T60" fmla="*/ 155 w 236"/>
              <a:gd name="T61" fmla="*/ 118 h 236"/>
              <a:gd name="T62" fmla="*/ 118 w 236"/>
              <a:gd name="T63" fmla="*/ 155 h 236"/>
              <a:gd name="T64" fmla="*/ 81 w 236"/>
              <a:gd name="T65" fmla="*/ 118 h 236"/>
              <a:gd name="T66" fmla="*/ 84 w 236"/>
              <a:gd name="T67" fmla="*/ 105 h 236"/>
              <a:gd name="T68" fmla="*/ 64 w 236"/>
              <a:gd name="T69" fmla="*/ 105 h 236"/>
              <a:gd name="T70" fmla="*/ 64 w 236"/>
              <a:gd name="T71" fmla="*/ 160 h 236"/>
              <a:gd name="T72" fmla="*/ 77 w 236"/>
              <a:gd name="T73" fmla="*/ 172 h 236"/>
              <a:gd name="T74" fmla="*/ 159 w 236"/>
              <a:gd name="T75" fmla="*/ 172 h 236"/>
              <a:gd name="T76" fmla="*/ 172 w 236"/>
              <a:gd name="T77" fmla="*/ 160 h 236"/>
              <a:gd name="T78" fmla="*/ 172 w 236"/>
              <a:gd name="T79" fmla="*/ 105 h 236"/>
              <a:gd name="T80" fmla="*/ 152 w 236"/>
              <a:gd name="T81" fmla="*/ 105 h 236"/>
              <a:gd name="T82" fmla="*/ 155 w 236"/>
              <a:gd name="T83" fmla="*/ 118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6" h="236">
                <a:moveTo>
                  <a:pt x="118" y="142"/>
                </a:moveTo>
                <a:cubicBezTo>
                  <a:pt x="131" y="142"/>
                  <a:pt x="142" y="131"/>
                  <a:pt x="142" y="118"/>
                </a:cubicBezTo>
                <a:cubicBezTo>
                  <a:pt x="142" y="113"/>
                  <a:pt x="140" y="108"/>
                  <a:pt x="137" y="105"/>
                </a:cubicBezTo>
                <a:cubicBezTo>
                  <a:pt x="133" y="99"/>
                  <a:pt x="126" y="95"/>
                  <a:pt x="118" y="95"/>
                </a:cubicBezTo>
                <a:cubicBezTo>
                  <a:pt x="110" y="95"/>
                  <a:pt x="103" y="99"/>
                  <a:pt x="99" y="105"/>
                </a:cubicBezTo>
                <a:cubicBezTo>
                  <a:pt x="96" y="108"/>
                  <a:pt x="94" y="113"/>
                  <a:pt x="94" y="118"/>
                </a:cubicBezTo>
                <a:cubicBezTo>
                  <a:pt x="94" y="131"/>
                  <a:pt x="105" y="142"/>
                  <a:pt x="118" y="142"/>
                </a:cubicBezTo>
                <a:close/>
                <a:moveTo>
                  <a:pt x="170" y="89"/>
                </a:moveTo>
                <a:cubicBezTo>
                  <a:pt x="170" y="70"/>
                  <a:pt x="170" y="70"/>
                  <a:pt x="170" y="70"/>
                </a:cubicBezTo>
                <a:cubicBezTo>
                  <a:pt x="170" y="67"/>
                  <a:pt x="170" y="67"/>
                  <a:pt x="170" y="67"/>
                </a:cubicBezTo>
                <a:cubicBezTo>
                  <a:pt x="167" y="67"/>
                  <a:pt x="167" y="67"/>
                  <a:pt x="167" y="67"/>
                </a:cubicBezTo>
                <a:cubicBezTo>
                  <a:pt x="147" y="67"/>
                  <a:pt x="147" y="67"/>
                  <a:pt x="147" y="67"/>
                </a:cubicBezTo>
                <a:cubicBezTo>
                  <a:pt x="147" y="90"/>
                  <a:pt x="147" y="90"/>
                  <a:pt x="147" y="90"/>
                </a:cubicBezTo>
                <a:lnTo>
                  <a:pt x="170" y="89"/>
                </a:ln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5" y="105"/>
                </a:moveTo>
                <a:cubicBezTo>
                  <a:pt x="185" y="160"/>
                  <a:pt x="185" y="160"/>
                  <a:pt x="185" y="160"/>
                </a:cubicBezTo>
                <a:cubicBezTo>
                  <a:pt x="185" y="174"/>
                  <a:pt x="173" y="186"/>
                  <a:pt x="159" y="186"/>
                </a:cubicBezTo>
                <a:cubicBezTo>
                  <a:pt x="77" y="186"/>
                  <a:pt x="77" y="186"/>
                  <a:pt x="77" y="186"/>
                </a:cubicBezTo>
                <a:cubicBezTo>
                  <a:pt x="62" y="186"/>
                  <a:pt x="51" y="174"/>
                  <a:pt x="51" y="160"/>
                </a:cubicBezTo>
                <a:cubicBezTo>
                  <a:pt x="51" y="105"/>
                  <a:pt x="51" y="105"/>
                  <a:pt x="51" y="105"/>
                </a:cubicBezTo>
                <a:cubicBezTo>
                  <a:pt x="51" y="77"/>
                  <a:pt x="51" y="77"/>
                  <a:pt x="51" y="77"/>
                </a:cubicBezTo>
                <a:cubicBezTo>
                  <a:pt x="51" y="63"/>
                  <a:pt x="62" y="51"/>
                  <a:pt x="77" y="51"/>
                </a:cubicBezTo>
                <a:cubicBezTo>
                  <a:pt x="159" y="51"/>
                  <a:pt x="159" y="51"/>
                  <a:pt x="159" y="51"/>
                </a:cubicBezTo>
                <a:cubicBezTo>
                  <a:pt x="173" y="51"/>
                  <a:pt x="185" y="63"/>
                  <a:pt x="185" y="77"/>
                </a:cubicBezTo>
                <a:lnTo>
                  <a:pt x="185" y="105"/>
                </a:lnTo>
                <a:close/>
                <a:moveTo>
                  <a:pt x="155" y="118"/>
                </a:moveTo>
                <a:cubicBezTo>
                  <a:pt x="155" y="139"/>
                  <a:pt x="138" y="155"/>
                  <a:pt x="118" y="155"/>
                </a:cubicBezTo>
                <a:cubicBezTo>
                  <a:pt x="98" y="155"/>
                  <a:pt x="81" y="139"/>
                  <a:pt x="81" y="118"/>
                </a:cubicBezTo>
                <a:cubicBezTo>
                  <a:pt x="81" y="114"/>
                  <a:pt x="82" y="109"/>
                  <a:pt x="84" y="105"/>
                </a:cubicBezTo>
                <a:cubicBezTo>
                  <a:pt x="64" y="105"/>
                  <a:pt x="64" y="105"/>
                  <a:pt x="64" y="105"/>
                </a:cubicBezTo>
                <a:cubicBezTo>
                  <a:pt x="64" y="160"/>
                  <a:pt x="64" y="160"/>
                  <a:pt x="64" y="160"/>
                </a:cubicBezTo>
                <a:cubicBezTo>
                  <a:pt x="64" y="167"/>
                  <a:pt x="70" y="172"/>
                  <a:pt x="77" y="172"/>
                </a:cubicBezTo>
                <a:cubicBezTo>
                  <a:pt x="159" y="172"/>
                  <a:pt x="159" y="172"/>
                  <a:pt x="159" y="172"/>
                </a:cubicBezTo>
                <a:cubicBezTo>
                  <a:pt x="166" y="172"/>
                  <a:pt x="172" y="167"/>
                  <a:pt x="172" y="160"/>
                </a:cubicBezTo>
                <a:cubicBezTo>
                  <a:pt x="172" y="105"/>
                  <a:pt x="172" y="105"/>
                  <a:pt x="172" y="105"/>
                </a:cubicBezTo>
                <a:cubicBezTo>
                  <a:pt x="152" y="105"/>
                  <a:pt x="152" y="105"/>
                  <a:pt x="152" y="105"/>
                </a:cubicBezTo>
                <a:cubicBezTo>
                  <a:pt x="154" y="109"/>
                  <a:pt x="155" y="114"/>
                  <a:pt x="155" y="1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79" name="Freeform: Shape 61"/>
          <p:cNvSpPr/>
          <p:nvPr/>
        </p:nvSpPr>
        <p:spPr bwMode="auto">
          <a:xfrm>
            <a:off x="10746340" y="5964287"/>
            <a:ext cx="400395" cy="400395"/>
          </a:xfrm>
          <a:custGeom>
            <a:avLst/>
            <a:gdLst>
              <a:gd name="T0" fmla="*/ 119 w 236"/>
              <a:gd name="T1" fmla="*/ 123 h 236"/>
              <a:gd name="T2" fmla="*/ 111 w 236"/>
              <a:gd name="T3" fmla="*/ 131 h 236"/>
              <a:gd name="T4" fmla="*/ 115 w 236"/>
              <a:gd name="T5" fmla="*/ 138 h 236"/>
              <a:gd name="T6" fmla="*/ 115 w 236"/>
              <a:gd name="T7" fmla="*/ 150 h 236"/>
              <a:gd name="T8" fmla="*/ 118 w 236"/>
              <a:gd name="T9" fmla="*/ 154 h 236"/>
              <a:gd name="T10" fmla="*/ 119 w 236"/>
              <a:gd name="T11" fmla="*/ 154 h 236"/>
              <a:gd name="T12" fmla="*/ 122 w 236"/>
              <a:gd name="T13" fmla="*/ 150 h 236"/>
              <a:gd name="T14" fmla="*/ 122 w 236"/>
              <a:gd name="T15" fmla="*/ 138 h 236"/>
              <a:gd name="T16" fmla="*/ 126 w 236"/>
              <a:gd name="T17" fmla="*/ 131 h 236"/>
              <a:gd name="T18" fmla="*/ 119 w 236"/>
              <a:gd name="T19" fmla="*/ 123 h 236"/>
              <a:gd name="T20" fmla="*/ 119 w 236"/>
              <a:gd name="T21" fmla="*/ 66 h 236"/>
              <a:gd name="T22" fmla="*/ 100 w 236"/>
              <a:gd name="T23" fmla="*/ 84 h 236"/>
              <a:gd name="T24" fmla="*/ 100 w 236"/>
              <a:gd name="T25" fmla="*/ 102 h 236"/>
              <a:gd name="T26" fmla="*/ 137 w 236"/>
              <a:gd name="T27" fmla="*/ 102 h 236"/>
              <a:gd name="T28" fmla="*/ 137 w 236"/>
              <a:gd name="T29" fmla="*/ 84 h 236"/>
              <a:gd name="T30" fmla="*/ 119 w 236"/>
              <a:gd name="T31" fmla="*/ 66 h 236"/>
              <a:gd name="T32" fmla="*/ 118 w 236"/>
              <a:gd name="T33" fmla="*/ 0 h 236"/>
              <a:gd name="T34" fmla="*/ 0 w 236"/>
              <a:gd name="T35" fmla="*/ 118 h 236"/>
              <a:gd name="T36" fmla="*/ 118 w 236"/>
              <a:gd name="T37" fmla="*/ 236 h 236"/>
              <a:gd name="T38" fmla="*/ 236 w 236"/>
              <a:gd name="T39" fmla="*/ 118 h 236"/>
              <a:gd name="T40" fmla="*/ 118 w 236"/>
              <a:gd name="T41" fmla="*/ 0 h 236"/>
              <a:gd name="T42" fmla="*/ 164 w 236"/>
              <a:gd name="T43" fmla="*/ 161 h 236"/>
              <a:gd name="T44" fmla="*/ 149 w 236"/>
              <a:gd name="T45" fmla="*/ 176 h 236"/>
              <a:gd name="T46" fmla="*/ 88 w 236"/>
              <a:gd name="T47" fmla="*/ 176 h 236"/>
              <a:gd name="T48" fmla="*/ 73 w 236"/>
              <a:gd name="T49" fmla="*/ 161 h 236"/>
              <a:gd name="T50" fmla="*/ 73 w 236"/>
              <a:gd name="T51" fmla="*/ 105 h 236"/>
              <a:gd name="T52" fmla="*/ 76 w 236"/>
              <a:gd name="T53" fmla="*/ 102 h 236"/>
              <a:gd name="T54" fmla="*/ 86 w 236"/>
              <a:gd name="T55" fmla="*/ 102 h 236"/>
              <a:gd name="T56" fmla="*/ 86 w 236"/>
              <a:gd name="T57" fmla="*/ 84 h 236"/>
              <a:gd name="T58" fmla="*/ 118 w 236"/>
              <a:gd name="T59" fmla="*/ 51 h 236"/>
              <a:gd name="T60" fmla="*/ 119 w 236"/>
              <a:gd name="T61" fmla="*/ 51 h 236"/>
              <a:gd name="T62" fmla="*/ 152 w 236"/>
              <a:gd name="T63" fmla="*/ 84 h 236"/>
              <a:gd name="T64" fmla="*/ 152 w 236"/>
              <a:gd name="T65" fmla="*/ 102 h 236"/>
              <a:gd name="T66" fmla="*/ 161 w 236"/>
              <a:gd name="T67" fmla="*/ 102 h 236"/>
              <a:gd name="T68" fmla="*/ 164 w 236"/>
              <a:gd name="T69" fmla="*/ 105 h 236"/>
              <a:gd name="T70" fmla="*/ 164 w 236"/>
              <a:gd name="T71" fmla="*/ 161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6" h="236">
                <a:moveTo>
                  <a:pt x="119" y="123"/>
                </a:moveTo>
                <a:cubicBezTo>
                  <a:pt x="114" y="123"/>
                  <a:pt x="111" y="127"/>
                  <a:pt x="111" y="131"/>
                </a:cubicBezTo>
                <a:cubicBezTo>
                  <a:pt x="111" y="134"/>
                  <a:pt x="112" y="136"/>
                  <a:pt x="115" y="138"/>
                </a:cubicBezTo>
                <a:cubicBezTo>
                  <a:pt x="115" y="150"/>
                  <a:pt x="115" y="150"/>
                  <a:pt x="115" y="150"/>
                </a:cubicBezTo>
                <a:cubicBezTo>
                  <a:pt x="115" y="152"/>
                  <a:pt x="116" y="154"/>
                  <a:pt x="118" y="154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21" y="154"/>
                  <a:pt x="122" y="152"/>
                  <a:pt x="122" y="150"/>
                </a:cubicBezTo>
                <a:cubicBezTo>
                  <a:pt x="122" y="138"/>
                  <a:pt x="122" y="138"/>
                  <a:pt x="122" y="138"/>
                </a:cubicBezTo>
                <a:cubicBezTo>
                  <a:pt x="125" y="136"/>
                  <a:pt x="126" y="134"/>
                  <a:pt x="126" y="131"/>
                </a:cubicBezTo>
                <a:cubicBezTo>
                  <a:pt x="126" y="126"/>
                  <a:pt x="123" y="123"/>
                  <a:pt x="119" y="123"/>
                </a:cubicBezTo>
                <a:close/>
                <a:moveTo>
                  <a:pt x="119" y="66"/>
                </a:moveTo>
                <a:cubicBezTo>
                  <a:pt x="108" y="66"/>
                  <a:pt x="100" y="74"/>
                  <a:pt x="100" y="84"/>
                </a:cubicBezTo>
                <a:cubicBezTo>
                  <a:pt x="100" y="102"/>
                  <a:pt x="100" y="102"/>
                  <a:pt x="100" y="102"/>
                </a:cubicBezTo>
                <a:cubicBezTo>
                  <a:pt x="137" y="102"/>
                  <a:pt x="137" y="102"/>
                  <a:pt x="137" y="102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7" y="74"/>
                  <a:pt x="129" y="66"/>
                  <a:pt x="119" y="66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64" y="161"/>
                </a:moveTo>
                <a:cubicBezTo>
                  <a:pt x="164" y="169"/>
                  <a:pt x="157" y="176"/>
                  <a:pt x="149" y="176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80" y="176"/>
                  <a:pt x="73" y="169"/>
                  <a:pt x="73" y="161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73" y="103"/>
                  <a:pt x="74" y="102"/>
                  <a:pt x="76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6" y="84"/>
                  <a:pt x="86" y="84"/>
                  <a:pt x="86" y="84"/>
                </a:cubicBezTo>
                <a:cubicBezTo>
                  <a:pt x="86" y="66"/>
                  <a:pt x="100" y="52"/>
                  <a:pt x="118" y="51"/>
                </a:cubicBezTo>
                <a:cubicBezTo>
                  <a:pt x="119" y="51"/>
                  <a:pt x="119" y="51"/>
                  <a:pt x="119" y="51"/>
                </a:cubicBezTo>
                <a:cubicBezTo>
                  <a:pt x="137" y="52"/>
                  <a:pt x="152" y="66"/>
                  <a:pt x="152" y="84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61" y="102"/>
                  <a:pt x="161" y="102"/>
                  <a:pt x="161" y="102"/>
                </a:cubicBezTo>
                <a:cubicBezTo>
                  <a:pt x="163" y="102"/>
                  <a:pt x="164" y="103"/>
                  <a:pt x="164" y="105"/>
                </a:cubicBezTo>
                <a:lnTo>
                  <a:pt x="164" y="16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80" name="Freeform: Shape 62"/>
          <p:cNvSpPr/>
          <p:nvPr/>
        </p:nvSpPr>
        <p:spPr bwMode="auto">
          <a:xfrm>
            <a:off x="10093360" y="5964287"/>
            <a:ext cx="400395" cy="400395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06 w 236"/>
              <a:gd name="T11" fmla="*/ 171 h 236"/>
              <a:gd name="T12" fmla="*/ 54 w 236"/>
              <a:gd name="T13" fmla="*/ 163 h 236"/>
              <a:gd name="T14" fmla="*/ 54 w 236"/>
              <a:gd name="T15" fmla="*/ 121 h 236"/>
              <a:gd name="T16" fmla="*/ 106 w 236"/>
              <a:gd name="T17" fmla="*/ 121 h 236"/>
              <a:gd name="T18" fmla="*/ 106 w 236"/>
              <a:gd name="T19" fmla="*/ 171 h 236"/>
              <a:gd name="T20" fmla="*/ 106 w 236"/>
              <a:gd name="T21" fmla="*/ 114 h 236"/>
              <a:gd name="T22" fmla="*/ 54 w 236"/>
              <a:gd name="T23" fmla="*/ 114 h 236"/>
              <a:gd name="T24" fmla="*/ 54 w 236"/>
              <a:gd name="T25" fmla="*/ 72 h 236"/>
              <a:gd name="T26" fmla="*/ 106 w 236"/>
              <a:gd name="T27" fmla="*/ 64 h 236"/>
              <a:gd name="T28" fmla="*/ 106 w 236"/>
              <a:gd name="T29" fmla="*/ 114 h 236"/>
              <a:gd name="T30" fmla="*/ 182 w 236"/>
              <a:gd name="T31" fmla="*/ 182 h 236"/>
              <a:gd name="T32" fmla="*/ 113 w 236"/>
              <a:gd name="T33" fmla="*/ 172 h 236"/>
              <a:gd name="T34" fmla="*/ 113 w 236"/>
              <a:gd name="T35" fmla="*/ 121 h 236"/>
              <a:gd name="T36" fmla="*/ 182 w 236"/>
              <a:gd name="T37" fmla="*/ 121 h 236"/>
              <a:gd name="T38" fmla="*/ 182 w 236"/>
              <a:gd name="T39" fmla="*/ 182 h 236"/>
              <a:gd name="T40" fmla="*/ 182 w 236"/>
              <a:gd name="T41" fmla="*/ 114 h 236"/>
              <a:gd name="T42" fmla="*/ 113 w 236"/>
              <a:gd name="T43" fmla="*/ 114 h 236"/>
              <a:gd name="T44" fmla="*/ 113 w 236"/>
              <a:gd name="T45" fmla="*/ 63 h 236"/>
              <a:gd name="T46" fmla="*/ 182 w 236"/>
              <a:gd name="T47" fmla="*/ 53 h 236"/>
              <a:gd name="T48" fmla="*/ 182 w 236"/>
              <a:gd name="T49" fmla="*/ 11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06" y="171"/>
                </a:moveTo>
                <a:cubicBezTo>
                  <a:pt x="54" y="163"/>
                  <a:pt x="54" y="163"/>
                  <a:pt x="54" y="163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106" y="121"/>
                  <a:pt x="106" y="121"/>
                  <a:pt x="106" y="121"/>
                </a:cubicBezTo>
                <a:lnTo>
                  <a:pt x="106" y="171"/>
                </a:lnTo>
                <a:close/>
                <a:moveTo>
                  <a:pt x="106" y="114"/>
                </a:moveTo>
                <a:cubicBezTo>
                  <a:pt x="54" y="114"/>
                  <a:pt x="54" y="114"/>
                  <a:pt x="54" y="114"/>
                </a:cubicBezTo>
                <a:cubicBezTo>
                  <a:pt x="54" y="72"/>
                  <a:pt x="54" y="72"/>
                  <a:pt x="54" y="72"/>
                </a:cubicBezTo>
                <a:cubicBezTo>
                  <a:pt x="106" y="64"/>
                  <a:pt x="106" y="64"/>
                  <a:pt x="106" y="64"/>
                </a:cubicBezTo>
                <a:lnTo>
                  <a:pt x="106" y="114"/>
                </a:lnTo>
                <a:close/>
                <a:moveTo>
                  <a:pt x="182" y="182"/>
                </a:moveTo>
                <a:cubicBezTo>
                  <a:pt x="113" y="172"/>
                  <a:pt x="113" y="172"/>
                  <a:pt x="113" y="172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82" y="121"/>
                  <a:pt x="182" y="121"/>
                  <a:pt x="182" y="121"/>
                </a:cubicBezTo>
                <a:lnTo>
                  <a:pt x="182" y="182"/>
                </a:lnTo>
                <a:close/>
                <a:moveTo>
                  <a:pt x="182" y="114"/>
                </a:moveTo>
                <a:cubicBezTo>
                  <a:pt x="113" y="114"/>
                  <a:pt x="113" y="114"/>
                  <a:pt x="113" y="114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82" y="53"/>
                  <a:pt x="182" y="53"/>
                  <a:pt x="182" y="53"/>
                </a:cubicBezTo>
                <a:lnTo>
                  <a:pt x="182" y="1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7" name="文本框 6"/>
          <p:cNvSpPr txBox="1"/>
          <p:nvPr/>
        </p:nvSpPr>
        <p:spPr>
          <a:xfrm>
            <a:off x="4729480" y="136525"/>
            <a:ext cx="7358380" cy="700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4400">
              <a:lnSpc>
                <a:spcPct val="110000"/>
              </a:lnSpc>
              <a:spcBef>
                <a:spcPts val="1800"/>
              </a:spcBef>
              <a:buClrTx/>
              <a:buSzPct val="80000"/>
              <a:buFontTx/>
              <a:buNone/>
            </a:pP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Felix Titling" panose="04060505060202020A04" pitchFamily="82" charset="0"/>
                <a:ea typeface="幼圆" panose="02010509060101010101" pitchFamily="49" charset="-122"/>
                <a:cs typeface="+mn-ea"/>
                <a:sym typeface="+mn-ea"/>
              </a:rPr>
              <a:t>Words and expressions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50" endPos="85000" dist="60007" dir="5400000" sy="-100000" algn="bl" rotWithShape="0"/>
              </a:effectLst>
              <a:latin typeface="Felix Titling" panose="04060505060202020A04" pitchFamily="82" charset="0"/>
              <a:ea typeface="幼圆" panose="02010509060101010101" pitchFamily="49" charset="-122"/>
              <a:cs typeface="+mn-ea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b="10057"/>
          <a:stretch>
            <a:fillRect/>
          </a:stretch>
        </p:blipFill>
        <p:spPr>
          <a:xfrm>
            <a:off x="7385050" y="2120265"/>
            <a:ext cx="4824095" cy="282003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500"/>
                            </p:stCondLst>
                            <p:childTnLst>
                              <p:par>
                                <p:cTn id="1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bldLvl="0" animBg="1"/>
      <p:bldP spid="13" grpId="0" animBg="1"/>
      <p:bldP spid="14" grpId="0" animBg="1"/>
      <p:bldP spid="15" grpId="0" animBg="1"/>
      <p:bldP spid="16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75" grpId="0"/>
      <p:bldP spid="76" grpId="0"/>
      <p:bldP spid="78" grpId="0" animBg="1"/>
      <p:bldP spid="79" grpId="0" animBg="1"/>
      <p:bldP spid="8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-133985" y="0"/>
            <a:ext cx="5947410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18" name="任意多边形 17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026795" y="20320"/>
            <a:ext cx="204660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M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sym typeface="+mn-ea"/>
              </a:rPr>
              <a:t>3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U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sym typeface="+mn-ea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 单词讲解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73400" y="20320"/>
            <a:ext cx="43599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2000" b="1">
                <a:solidFill>
                  <a:schemeClr val="bg1"/>
                </a:solidFill>
              </a:rPr>
              <a:t>注意音节的划分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pic>
        <p:nvPicPr>
          <p:cNvPr id="3" name="图片 2" descr="搜狗截图202002240757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85" y="549275"/>
            <a:ext cx="8349615" cy="619887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7787005" y="79375"/>
            <a:ext cx="4065270" cy="386080"/>
            <a:chOff x="5227412" y="918694"/>
            <a:chExt cx="1724932" cy="386080"/>
          </a:xfrm>
        </p:grpSpPr>
        <p:sp>
          <p:nvSpPr>
            <p:cNvPr id="15" name="矩形 14"/>
            <p:cNvSpPr/>
            <p:nvPr/>
          </p:nvSpPr>
          <p:spPr>
            <a:xfrm>
              <a:off x="5561240" y="918694"/>
              <a:ext cx="1069521" cy="38608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lnSpc>
                  <a:spcPct val="120000"/>
                </a:lnSpc>
              </a:pPr>
              <a:r>
                <a:rPr lang="en-US" altLang="zh-CN" sz="160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http://www.sunedu.com</a:t>
              </a:r>
              <a:endParaRPr lang="en-US" altLang="zh-CN" sz="16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227412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6572705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  <p:bldLst>
      <p:bldP spid="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18" name="任意多边形 17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026795" y="20320"/>
            <a:ext cx="204660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M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sym typeface="+mn-ea"/>
              </a:rPr>
              <a:t>3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U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sym typeface="+mn-ea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 单词讲解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3385" y="723900"/>
            <a:ext cx="11146155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2060"/>
                </a:solidFill>
              </a:rPr>
              <a:t>turn up 出现；到场</a:t>
            </a:r>
            <a:r>
              <a:rPr lang="en-US" altLang="zh-CN" sz="2400" b="1">
                <a:solidFill>
                  <a:srgbClr val="002060"/>
                </a:solidFill>
              </a:rPr>
              <a:t>; </a:t>
            </a:r>
            <a:r>
              <a:rPr lang="en-US" altLang="zh-CN" sz="2400" b="1">
                <a:solidFill>
                  <a:srgbClr val="C00000"/>
                </a:solidFill>
              </a:rPr>
              <a:t>开大（音量）；向上翻</a:t>
            </a:r>
            <a:endParaRPr lang="en-US" altLang="zh-CN" sz="2400" b="1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2060"/>
                </a:solidFill>
              </a:rPr>
              <a:t>keep one’s word 守信用；</a:t>
            </a: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2060"/>
                </a:solidFill>
              </a:rPr>
              <a:t>hold one’s breath 屏息；屏气</a:t>
            </a: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/>
            <a:endParaRPr lang="zh-CN" altLang="en-US" sz="2400" b="1">
              <a:solidFill>
                <a:srgbClr val="00206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1325" y="4212590"/>
            <a:ext cx="1057084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take a deep breath</a:t>
            </a:r>
            <a:r>
              <a:rPr lang="zh-CN" altLang="en-US" b="1">
                <a:solidFill>
                  <a:srgbClr val="C00000"/>
                </a:solidFill>
              </a:rPr>
              <a:t> /breθ/</a:t>
            </a:r>
            <a:r>
              <a:rPr lang="zh-CN" altLang="en-US" sz="2400"/>
              <a:t> ＝ breathe </a:t>
            </a:r>
            <a:r>
              <a:rPr lang="zh-CN" altLang="en-US" b="1">
                <a:solidFill>
                  <a:srgbClr val="C00000"/>
                </a:solidFill>
              </a:rPr>
              <a:t> /briːð/</a:t>
            </a:r>
            <a:r>
              <a:rPr lang="zh-CN" altLang="en-US" sz="2400"/>
              <a:t> deeply	   深呼吸</a:t>
            </a:r>
            <a:endParaRPr lang="zh-CN" altLang="en-US" sz="2400"/>
          </a:p>
          <a:p>
            <a:r>
              <a:rPr lang="zh-CN" altLang="en-US" sz="2400"/>
              <a:t>lose one’s breath			                    喘不过气来</a:t>
            </a:r>
            <a:endParaRPr lang="zh-CN" altLang="en-US" sz="2400"/>
          </a:p>
          <a:p>
            <a:r>
              <a:rPr lang="zh-CN" altLang="en-US" sz="2400"/>
              <a:t>out of breath	</a:t>
            </a:r>
            <a:r>
              <a:rPr lang="en-US" altLang="zh-CN" sz="2400">
                <a:solidFill>
                  <a:srgbClr val="C00000"/>
                </a:solidFill>
              </a:rPr>
              <a:t>= </a:t>
            </a:r>
            <a:r>
              <a:rPr lang="zh-CN" altLang="en-US" sz="2400">
                <a:solidFill>
                  <a:srgbClr val="C00000"/>
                </a:solidFill>
              </a:rPr>
              <a:t>breathless</a:t>
            </a:r>
            <a:r>
              <a:rPr lang="en-US" altLang="zh-CN" sz="2400">
                <a:solidFill>
                  <a:srgbClr val="C00000"/>
                </a:solidFill>
              </a:rPr>
              <a:t>ly</a:t>
            </a:r>
            <a:r>
              <a:rPr lang="zh-CN" altLang="en-US" sz="2400">
                <a:solidFill>
                  <a:srgbClr val="C00000"/>
                </a:solidFill>
              </a:rPr>
              <a:t>	</a:t>
            </a:r>
            <a:r>
              <a:rPr lang="zh-CN" altLang="en-US" sz="2400"/>
              <a:t>		    上气不接下气；喘不过气来</a:t>
            </a:r>
            <a:endParaRPr lang="zh-CN" altLang="en-US" sz="2400"/>
          </a:p>
          <a:p>
            <a:r>
              <a:rPr lang="zh-CN" altLang="en-US" sz="2400"/>
              <a:t>catch one’s breath			                   喘口气；歇口气；恢复正常呼吸</a:t>
            </a:r>
            <a:endParaRPr lang="zh-CN" altLang="en-US" sz="2400"/>
          </a:p>
          <a:p>
            <a:r>
              <a:rPr lang="zh-CN" altLang="en-US" sz="2400">
                <a:solidFill>
                  <a:srgbClr val="C00000"/>
                </a:solidFill>
              </a:rPr>
              <a:t>breathtaking  </a:t>
            </a:r>
            <a:r>
              <a:rPr lang="zh-CN" altLang="en-US" sz="2400"/>
              <a:t>                                        adj. 惊人的；惊险的；令人激动的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594360" y="1238250"/>
            <a:ext cx="79724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turn  down 		拒绝；关小，调低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566420" y="2432050"/>
            <a:ext cx="1124458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keep</a:t>
            </a:r>
            <a:r>
              <a:rPr lang="en-US" altLang="zh-CN" sz="2400"/>
              <a:t>/ break</a:t>
            </a:r>
            <a:r>
              <a:rPr lang="zh-CN" altLang="en-US" sz="2400"/>
              <a:t> one</a:t>
            </a:r>
            <a:r>
              <a:rPr lang="en-US" altLang="zh-CN" sz="2400"/>
              <a:t>'</a:t>
            </a:r>
            <a:r>
              <a:rPr lang="zh-CN" altLang="en-US" sz="2400"/>
              <a:t>s    word</a:t>
            </a:r>
            <a:r>
              <a:rPr lang="zh-CN" altLang="en-US" sz="2400">
                <a:sym typeface="+mn-ea"/>
              </a:rPr>
              <a:t>                短语中的word不能用复数形式</a:t>
            </a:r>
            <a:endParaRPr lang="zh-CN" altLang="en-US" sz="2400"/>
          </a:p>
          <a:p>
            <a:r>
              <a:rPr lang="en-US" altLang="zh-CN" sz="2400"/>
              <a:t>                                promise</a:t>
            </a:r>
            <a:endParaRPr lang="en-US" altLang="zh-CN" sz="2400"/>
          </a:p>
          <a:p>
            <a:r>
              <a:rPr lang="en-US" altLang="zh-CN" sz="2400"/>
              <a:t>Word comes/came</a:t>
            </a:r>
            <a:r>
              <a:rPr lang="en-US" altLang="zh-CN" sz="2400">
                <a:solidFill>
                  <a:srgbClr val="C00000"/>
                </a:solidFill>
              </a:rPr>
              <a:t> that</a:t>
            </a:r>
            <a:r>
              <a:rPr lang="en-US" altLang="zh-CN" sz="1600">
                <a:solidFill>
                  <a:srgbClr val="C00000"/>
                </a:solidFill>
              </a:rPr>
              <a:t>(</a:t>
            </a:r>
            <a:r>
              <a:rPr lang="zh-CN" altLang="en-US" sz="1600">
                <a:solidFill>
                  <a:srgbClr val="C00000"/>
                </a:solidFill>
              </a:rPr>
              <a:t>同位语从句</a:t>
            </a:r>
            <a:r>
              <a:rPr lang="en-US" altLang="zh-CN" sz="1600">
                <a:solidFill>
                  <a:srgbClr val="C00000"/>
                </a:solidFill>
              </a:rPr>
              <a:t>)</a:t>
            </a:r>
            <a:r>
              <a:rPr lang="en-US" altLang="zh-CN" sz="2400">
                <a:solidFill>
                  <a:srgbClr val="C00000"/>
                </a:solidFill>
              </a:rPr>
              <a:t>...</a:t>
            </a:r>
            <a:r>
              <a:rPr lang="en-US" altLang="zh-CN" sz="2400"/>
              <a:t>   </a:t>
            </a:r>
            <a:r>
              <a:rPr lang="zh-CN" altLang="en-US" sz="2400"/>
              <a:t>消息传来</a:t>
            </a:r>
            <a:r>
              <a:rPr lang="en-US" altLang="zh-CN" sz="2400"/>
              <a:t>...</a:t>
            </a:r>
            <a:endParaRPr lang="en-US" altLang="zh-CN" sz="2400"/>
          </a:p>
        </p:txBody>
      </p:sp>
      <p:sp>
        <p:nvSpPr>
          <p:cNvPr id="670725" name="右大括号 670724"/>
          <p:cNvSpPr/>
          <p:nvPr/>
        </p:nvSpPr>
        <p:spPr>
          <a:xfrm flipH="1">
            <a:off x="3199765" y="2650490"/>
            <a:ext cx="109220" cy="495300"/>
          </a:xfrm>
          <a:prstGeom prst="rightBrace">
            <a:avLst>
              <a:gd name="adj1" fmla="val 70238"/>
              <a:gd name="adj2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7787005" y="79375"/>
            <a:ext cx="4065270" cy="386080"/>
            <a:chOff x="5227412" y="918694"/>
            <a:chExt cx="1724932" cy="386080"/>
          </a:xfrm>
        </p:grpSpPr>
        <p:sp>
          <p:nvSpPr>
            <p:cNvPr id="15" name="矩形 14"/>
            <p:cNvSpPr/>
            <p:nvPr/>
          </p:nvSpPr>
          <p:spPr>
            <a:xfrm>
              <a:off x="5561240" y="918694"/>
              <a:ext cx="1069521" cy="38608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lnSpc>
                  <a:spcPct val="120000"/>
                </a:lnSpc>
              </a:pPr>
              <a:r>
                <a:rPr lang="en-US" altLang="zh-CN" sz="160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http://www.sunedu.com</a:t>
              </a:r>
              <a:endParaRPr lang="en-US" altLang="zh-CN" sz="16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227412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6572705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4" grpId="0"/>
      <p:bldP spid="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18" name="任意多边形 17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026795" y="20320"/>
            <a:ext cx="204660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M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sym typeface="+mn-ea"/>
              </a:rPr>
              <a:t>3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U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sym typeface="+mn-ea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 单词讲解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3385" y="723900"/>
            <a:ext cx="111461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2060"/>
                </a:solidFill>
              </a:rPr>
              <a:t>apologize [ə'pɔlədʒaiz] vi. 道歉；辩白</a:t>
            </a:r>
            <a:endParaRPr lang="zh-CN" altLang="en-US" sz="2400" b="1">
              <a:solidFill>
                <a:srgbClr val="002060"/>
              </a:solidFill>
            </a:endParaRPr>
          </a:p>
        </p:txBody>
      </p:sp>
      <p:sp>
        <p:nvSpPr>
          <p:cNvPr id="670722" name="文本框 670721"/>
          <p:cNvSpPr txBox="1"/>
          <p:nvPr/>
        </p:nvSpPr>
        <p:spPr>
          <a:xfrm>
            <a:off x="594360" y="1283335"/>
            <a:ext cx="10179685" cy="455422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p>
            <a:pPr fontAlgn="auto">
              <a:lnSpc>
                <a:spcPts val="3480"/>
              </a:lnSpc>
            </a:pPr>
            <a:r>
              <a:rPr lang="zh-CN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【记一记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MS Gothic" panose="020B0609070205080204" pitchFamily="49" charset="-128"/>
              </a:rPr>
              <a:t>➡</a:t>
            </a:r>
            <a:r>
              <a:rPr lang="zh-CN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构建知识</a:t>
            </a:r>
            <a:r>
              <a:rPr lang="zh-CN" altLang="en-US" sz="24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】</a:t>
            </a:r>
            <a:endParaRPr lang="zh-CN" altLang="en-US" sz="2400" b="1" u="none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auto">
              <a:lnSpc>
                <a:spcPts val="3480"/>
              </a:lnSpc>
            </a:pPr>
            <a:r>
              <a:rPr lang="en-US" altLang="zh-CN" sz="2400" b="1" u="none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(1)apologize to sb. </a:t>
            </a:r>
            <a:r>
              <a:rPr lang="zh-CN" altLang="en-US" sz="2400" b="1" u="none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u="none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that</a:t>
            </a:r>
            <a:r>
              <a:rPr lang="zh-CN" altLang="en-US" sz="2400" b="1" u="none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从句              向某人道歉</a:t>
            </a:r>
            <a:endParaRPr lang="zh-CN" altLang="en-US" sz="2400" b="1" u="none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auto">
              <a:lnSpc>
                <a:spcPts val="3480"/>
              </a:lnSpc>
            </a:pPr>
            <a:r>
              <a:rPr lang="en-US" altLang="zh-CN" sz="2400" b="1" u="none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apologize to sb. for (doing)sth</a:t>
            </a:r>
            <a:r>
              <a:rPr lang="en-US" altLang="zh-CN" sz="2400" b="1" u="none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       </a:t>
            </a:r>
            <a:r>
              <a:rPr lang="zh-CN" altLang="en-US" sz="2400" b="1" u="none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因</a:t>
            </a:r>
            <a:r>
              <a:rPr lang="en-US" altLang="zh-CN" sz="2400" b="1" u="none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 u="none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做</a:t>
            </a:r>
            <a:r>
              <a:rPr lang="en-US" altLang="zh-CN" sz="2400" b="1" u="none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 u="none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某事向某人道歉</a:t>
            </a:r>
            <a:endParaRPr lang="zh-CN" altLang="en-US" sz="2400" b="1" u="none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auto">
              <a:lnSpc>
                <a:spcPts val="3480"/>
              </a:lnSpc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(2)apology			     </a:t>
            </a:r>
            <a:r>
              <a:rPr lang="en-US" altLang="zh-CN" sz="2400" b="1" i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sz="2400" b="1" u="none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zh-CN" altLang="en-US" sz="2400" b="1" u="none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道歉；辩白</a:t>
            </a:r>
            <a:endParaRPr lang="zh-CN" altLang="en-US" sz="2400" b="1" u="none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auto">
              <a:lnSpc>
                <a:spcPts val="3480"/>
              </a:lnSpc>
            </a:pPr>
            <a:r>
              <a:rPr lang="en-US" altLang="zh-CN" sz="2400" b="1" u="none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make an apology</a:t>
            </a:r>
            <a:r>
              <a:rPr lang="en-US" altLang="zh-CN" sz="2400" b="1" u="none" err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to</a:t>
            </a:r>
            <a:r>
              <a:rPr lang="en-US" altLang="zh-CN" sz="2400" b="1" u="none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sb.</a:t>
            </a:r>
            <a:r>
              <a:rPr lang="en-US" altLang="zh-CN" sz="2400" b="1" u="none" err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for </a:t>
            </a:r>
            <a:r>
              <a:rPr lang="en-US" altLang="zh-CN" sz="2400" b="1" u="none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(doing) sth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endParaRPr lang="en-US" altLang="zh-CN" sz="2400" b="1" u="none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auto">
              <a:lnSpc>
                <a:spcPts val="3480"/>
              </a:lnSpc>
            </a:pPr>
            <a:r>
              <a:rPr lang="en-US" altLang="zh-CN" sz="2400" b="1" u="none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offer an apology </a:t>
            </a:r>
            <a:r>
              <a:rPr lang="en-US" altLang="zh-CN" sz="2400" b="1" u="none" err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 </a:t>
            </a:r>
            <a:r>
              <a:rPr lang="en-US" altLang="zh-CN" sz="2400" b="1" u="none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sb.</a:t>
            </a:r>
            <a:r>
              <a:rPr lang="en-US" altLang="zh-CN" sz="2400" b="1" u="none" err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for </a:t>
            </a:r>
            <a:r>
              <a:rPr lang="en-US" altLang="zh-CN" sz="2400" b="1" u="none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(doing)sth</a:t>
            </a:r>
            <a:r>
              <a:rPr lang="en-US" altLang="zh-CN" sz="2400" b="1" u="none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         </a:t>
            </a:r>
            <a:r>
              <a:rPr lang="zh-CN" altLang="en-US" sz="2400" b="1" u="none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因</a:t>
            </a:r>
            <a:r>
              <a:rPr lang="en-US" altLang="zh-CN" sz="2400" b="1" u="none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 u="none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做</a:t>
            </a:r>
            <a:r>
              <a:rPr lang="en-US" altLang="zh-CN" sz="2400" b="1" u="none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 u="none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某事向某人道歉</a:t>
            </a:r>
            <a:endParaRPr lang="zh-CN" altLang="en-US" sz="2400" b="1" u="none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auto">
              <a:lnSpc>
                <a:spcPts val="3480"/>
              </a:lnSpc>
            </a:pPr>
            <a:r>
              <a:rPr lang="en-US" altLang="zh-CN" sz="2400" b="1" u="none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offer sb. an apology for (doing) sth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endParaRPr lang="en-US" altLang="zh-CN" sz="2400" b="1" u="none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auto">
              <a:lnSpc>
                <a:spcPts val="3480"/>
              </a:lnSpc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owe an apology to sb. </a:t>
            </a:r>
            <a:endParaRPr lang="en-US" altLang="zh-CN" sz="2400" b="1" u="none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auto">
              <a:lnSpc>
                <a:spcPts val="3480"/>
              </a:lnSpc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owe sb. an apology</a:t>
            </a:r>
            <a:endParaRPr lang="en-US" altLang="zh-CN" sz="2400" b="1" u="none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auto">
              <a:lnSpc>
                <a:spcPts val="3480"/>
              </a:lnSpc>
            </a:pPr>
            <a:r>
              <a:rPr lang="en-US" altLang="zh-CN" sz="2400" b="1" u="none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accept/refuse an/one’s apology		</a:t>
            </a:r>
            <a:r>
              <a:rPr lang="zh-CN" altLang="en-US" sz="2400" b="1" u="none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接受</a:t>
            </a:r>
            <a:r>
              <a:rPr lang="en-US" altLang="zh-CN" sz="2400" b="1" u="none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en-US" sz="2400" b="1" u="none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拒绝某人的道歉</a:t>
            </a:r>
            <a:endParaRPr lang="zh-CN" altLang="en-US" sz="2400" b="1" u="none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73090" y="3964940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</a:rPr>
              <a:t>应向某人道歉</a:t>
            </a:r>
            <a:endParaRPr lang="zh-CN" altLang="en-US" sz="240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670724" name="右大括号 670723"/>
          <p:cNvSpPr/>
          <p:nvPr/>
        </p:nvSpPr>
        <p:spPr>
          <a:xfrm>
            <a:off x="5673090" y="2863215"/>
            <a:ext cx="201930" cy="989965"/>
          </a:xfrm>
          <a:prstGeom prst="rightBrace">
            <a:avLst>
              <a:gd name="adj1" fmla="val 105952"/>
              <a:gd name="adj2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70725" name="右大括号 670724"/>
          <p:cNvSpPr/>
          <p:nvPr/>
        </p:nvSpPr>
        <p:spPr>
          <a:xfrm>
            <a:off x="3533775" y="4076065"/>
            <a:ext cx="145415" cy="495300"/>
          </a:xfrm>
          <a:prstGeom prst="rightBrace">
            <a:avLst>
              <a:gd name="adj1" fmla="val 70238"/>
              <a:gd name="adj2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7787005" y="79375"/>
            <a:ext cx="4065270" cy="386080"/>
            <a:chOff x="5227412" y="918694"/>
            <a:chExt cx="1724932" cy="386080"/>
          </a:xfrm>
        </p:grpSpPr>
        <p:sp>
          <p:nvSpPr>
            <p:cNvPr id="15" name="矩形 14"/>
            <p:cNvSpPr/>
            <p:nvPr/>
          </p:nvSpPr>
          <p:spPr>
            <a:xfrm>
              <a:off x="5561240" y="918694"/>
              <a:ext cx="1069521" cy="38608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lnSpc>
                  <a:spcPct val="120000"/>
                </a:lnSpc>
              </a:pPr>
              <a:r>
                <a:rPr lang="en-US" altLang="zh-CN" sz="160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http://www.sunedu.com</a:t>
              </a:r>
              <a:endParaRPr lang="en-US" altLang="zh-CN" sz="16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227412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6572705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22" grpId="0"/>
      <p:bldP spid="67072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18" name="任意多边形 17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026795" y="20320"/>
            <a:ext cx="204660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M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sym typeface="+mn-ea"/>
              </a:rPr>
              <a:t>3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U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sym typeface="+mn-ea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 单词讲解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3385" y="723900"/>
            <a:ext cx="11146155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2060"/>
                </a:solidFill>
              </a:rPr>
              <a:t>drown[ draun ] vt. &amp; vi. 淹没；溺死；淹死</a:t>
            </a: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2060"/>
                </a:solidFill>
              </a:rPr>
              <a:t>sadness ['sædnis] n. 悲哀；悲伤</a:t>
            </a: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2060"/>
                </a:solidFill>
              </a:rPr>
              <a:t>obvious ['ɔbviəs] adj. 明显的；显而易见的</a:t>
            </a:r>
            <a:r>
              <a:rPr lang="en-US" altLang="zh-CN" sz="2400" b="1">
                <a:solidFill>
                  <a:srgbClr val="C00000"/>
                </a:solidFill>
              </a:rPr>
              <a:t>--obviously---evident-evidently</a:t>
            </a:r>
            <a:endParaRPr lang="en-US" altLang="zh-CN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2060"/>
                </a:solidFill>
              </a:rPr>
              <a:t>wipe [waip] vt. 擦；揩；擦去</a:t>
            </a: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2060"/>
                </a:solidFill>
              </a:rPr>
              <a:t>△weave [wi:v] (wove;woven)vt. &amp; vi. 编织；（使）迂回前进</a:t>
            </a: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2060"/>
                </a:solidFill>
              </a:rPr>
              <a:t>△herd [hə:d] n. 牧群；兽群</a:t>
            </a:r>
            <a:endParaRPr lang="zh-CN" altLang="en-US" sz="2400" b="1">
              <a:solidFill>
                <a:srgbClr val="00206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6420" y="1187450"/>
            <a:ext cx="106807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 drown </a:t>
            </a:r>
            <a:r>
              <a:rPr lang="en-US" altLang="zh-CN" sz="2400"/>
              <a:t>one's</a:t>
            </a:r>
            <a:r>
              <a:rPr lang="zh-CN" altLang="en-US" sz="2400"/>
              <a:t> sorrow</a:t>
            </a:r>
            <a:r>
              <a:rPr lang="en-US" altLang="zh-CN" sz="2400"/>
              <a:t>s /</a:t>
            </a:r>
            <a:r>
              <a:rPr lang="zh-CN" altLang="en-US" sz="2400"/>
              <a:t>sadness</a:t>
            </a:r>
            <a:r>
              <a:rPr lang="en-US" altLang="zh-CN" sz="2400"/>
              <a:t>/</a:t>
            </a:r>
            <a:r>
              <a:rPr lang="zh-CN" altLang="en-US" sz="2400"/>
              <a:t> </a:t>
            </a:r>
            <a:r>
              <a:rPr lang="en-US" altLang="zh-CN" sz="2400"/>
              <a:t>fears</a:t>
            </a:r>
            <a:r>
              <a:rPr lang="zh-CN" altLang="en-US" sz="2400"/>
              <a:t>/ </a:t>
            </a:r>
            <a:r>
              <a:rPr lang="en-US" altLang="zh-CN" sz="2400"/>
              <a:t>loneliness </a:t>
            </a:r>
            <a:r>
              <a:rPr lang="zh-CN" altLang="en-US" sz="2400"/>
              <a:t>in alcohol</a:t>
            </a:r>
            <a:r>
              <a:rPr lang="en-US" altLang="zh-CN" sz="2400"/>
              <a:t>...</a:t>
            </a:r>
            <a:r>
              <a:rPr lang="zh-CN" altLang="en-US" sz="2400"/>
              <a:t> 借酒</a:t>
            </a:r>
            <a:r>
              <a:rPr lang="en-US" altLang="zh-CN" sz="2400"/>
              <a:t>...</a:t>
            </a:r>
            <a:r>
              <a:rPr lang="zh-CN" altLang="en-US" sz="2400"/>
              <a:t>浇愁</a:t>
            </a:r>
            <a:r>
              <a:rPr lang="en-US" altLang="zh-CN" sz="2400"/>
              <a:t>...</a:t>
            </a:r>
            <a:endParaRPr lang="en-US" altLang="zh-CN" sz="2400"/>
          </a:p>
          <a:p>
            <a:r>
              <a:rPr lang="zh-CN" altLang="en-US" sz="2400"/>
              <a:t> Clapping drowned the speaker's words. 掌声盖过了发言人的说话声。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720090" y="3245485"/>
            <a:ext cx="1106233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/>
              <a:t>wipe </a:t>
            </a:r>
            <a:r>
              <a:rPr lang="zh-CN" altLang="en-US" sz="2400"/>
              <a:t>sth (off/off sth) 消除，抹去（计算机、磁带或录像机上的信息等）</a:t>
            </a:r>
            <a:endParaRPr lang="zh-CN" altLang="en-US" sz="2400"/>
          </a:p>
          <a:p>
            <a:r>
              <a:rPr lang="en-US" altLang="zh-CN" sz="2400"/>
              <a:t>wipe </a:t>
            </a:r>
            <a:r>
              <a:rPr lang="zh-CN" altLang="en-US" sz="2400"/>
              <a:t>sth from sth</a:t>
            </a:r>
            <a:r>
              <a:rPr lang="en-US" altLang="zh-CN" sz="2400"/>
              <a:t>/ wipe</a:t>
            </a:r>
            <a:r>
              <a:rPr lang="zh-CN" altLang="en-US" sz="2400"/>
              <a:t> sth out  抹去（旧事）</a:t>
            </a:r>
            <a:endParaRPr lang="zh-CN" altLang="en-US" sz="2400"/>
          </a:p>
          <a:p>
            <a:r>
              <a:rPr lang="zh-CN" altLang="en-US" sz="2400"/>
              <a:t>I tried to wipe the whole episode from my mind. 我设法把这整个经历从心中抹掉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873125" y="4891405"/>
            <a:ext cx="1062926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•  The cars then weaved in and out of traffic at top speed. </a:t>
            </a:r>
            <a:endParaRPr lang="zh-CN" altLang="en-US" sz="2400"/>
          </a:p>
          <a:p>
            <a:r>
              <a:rPr lang="zh-CN" altLang="en-US" sz="2400"/>
              <a:t> 汽车然后在车流中高速穿梭前进。</a:t>
            </a:r>
            <a:endParaRPr lang="zh-CN" altLang="en-US" sz="2400"/>
          </a:p>
        </p:txBody>
      </p:sp>
      <p:sp>
        <p:nvSpPr>
          <p:cNvPr id="8" name="文本框 7"/>
          <p:cNvSpPr txBox="1"/>
          <p:nvPr/>
        </p:nvSpPr>
        <p:spPr>
          <a:xfrm>
            <a:off x="4898390" y="5894705"/>
            <a:ext cx="67303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a herd of cows/deer/elephants 一群牛╱鹿╱象</a:t>
            </a:r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7787005" y="79375"/>
            <a:ext cx="4065270" cy="386080"/>
            <a:chOff x="5227412" y="918694"/>
            <a:chExt cx="1724932" cy="386080"/>
          </a:xfrm>
        </p:grpSpPr>
        <p:sp>
          <p:nvSpPr>
            <p:cNvPr id="15" name="矩形 14"/>
            <p:cNvSpPr/>
            <p:nvPr/>
          </p:nvSpPr>
          <p:spPr>
            <a:xfrm>
              <a:off x="5561240" y="918694"/>
              <a:ext cx="1069521" cy="38608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lnSpc>
                  <a:spcPct val="120000"/>
                </a:lnSpc>
              </a:pPr>
              <a:r>
                <a:rPr lang="en-US" altLang="zh-CN" sz="160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http://www.sunedu.com</a:t>
              </a:r>
              <a:endParaRPr lang="en-US" altLang="zh-CN" sz="16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227412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6572705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-133985" y="0"/>
            <a:ext cx="5947410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18" name="任意多边形 17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026795" y="20320"/>
            <a:ext cx="204660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M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sym typeface="+mn-ea"/>
              </a:rPr>
              <a:t>3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U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sym typeface="+mn-ea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 单词讲解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73400" y="20320"/>
            <a:ext cx="43599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2000" b="1">
                <a:solidFill>
                  <a:schemeClr val="bg1"/>
                </a:solidFill>
              </a:rPr>
              <a:t>注意音节的划分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pic>
        <p:nvPicPr>
          <p:cNvPr id="3" name="图片 2" descr="搜狗截图202002240758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1325" y="549275"/>
            <a:ext cx="8731885" cy="454342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7787005" y="79375"/>
            <a:ext cx="4065270" cy="386080"/>
            <a:chOff x="5227412" y="918694"/>
            <a:chExt cx="1724932" cy="386080"/>
          </a:xfrm>
        </p:grpSpPr>
        <p:sp>
          <p:nvSpPr>
            <p:cNvPr id="15" name="矩形 14"/>
            <p:cNvSpPr/>
            <p:nvPr/>
          </p:nvSpPr>
          <p:spPr>
            <a:xfrm>
              <a:off x="5561240" y="918694"/>
              <a:ext cx="1069521" cy="38608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lnSpc>
                  <a:spcPct val="120000"/>
                </a:lnSpc>
              </a:pPr>
              <a:r>
                <a:rPr lang="en-US" altLang="zh-CN" sz="160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http://www.sunedu.com</a:t>
              </a:r>
              <a:endParaRPr lang="en-US" altLang="zh-CN" sz="16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227412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6572705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18" name="任意多边形 17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026795" y="20320"/>
            <a:ext cx="204660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M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sym typeface="+mn-ea"/>
              </a:rPr>
              <a:t>3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U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sym typeface="+mn-ea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 单词讲解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7020" y="723900"/>
            <a:ext cx="10818495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2060"/>
                </a:solidFill>
              </a:rPr>
              <a:t>weep [wi:p] (</a:t>
            </a:r>
            <a:r>
              <a:rPr lang="zh-CN" altLang="en-US" sz="2400" b="1">
                <a:solidFill>
                  <a:srgbClr val="840C18"/>
                </a:solidFill>
              </a:rPr>
              <a:t>wept;wept</a:t>
            </a:r>
            <a:r>
              <a:rPr lang="zh-CN" altLang="en-US" sz="2400" b="1">
                <a:solidFill>
                  <a:srgbClr val="002060"/>
                </a:solidFill>
              </a:rPr>
              <a:t>)vi. 哭泣；流泪n. 哭；哭泣</a:t>
            </a: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2060"/>
                </a:solidFill>
              </a:rPr>
              <a:t>△announcer [ə'naunsə] n. 广播员；告知者；报幕员</a:t>
            </a:r>
            <a:endParaRPr lang="zh-CN" altLang="en-US" sz="2400" b="1">
              <a:solidFill>
                <a:srgbClr val="002060"/>
              </a:solidFill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2060"/>
                </a:solidFill>
              </a:rPr>
              <a:t>set off 出发；动身；使爆炸</a:t>
            </a: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>
                <a:solidFill>
                  <a:schemeClr val="tx1"/>
                </a:solidFill>
              </a:rPr>
              <a:t>set about 		     着手/开始做……(后接</a:t>
            </a:r>
            <a:r>
              <a:rPr lang="zh-CN" altLang="en-US" sz="2400">
                <a:solidFill>
                  <a:srgbClr val="C00000"/>
                </a:solidFill>
              </a:rPr>
              <a:t>名词、动名词</a:t>
            </a:r>
            <a:r>
              <a:rPr lang="zh-CN" altLang="en-US" sz="2400">
                <a:solidFill>
                  <a:schemeClr val="tx1"/>
                </a:solidFill>
              </a:rPr>
              <a:t>)</a:t>
            </a:r>
            <a:endParaRPr lang="zh-CN" altLang="en-US" sz="240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>
                <a:solidFill>
                  <a:schemeClr val="tx1"/>
                </a:solidFill>
              </a:rPr>
              <a:t>set out 			出发，开始做……(后接</a:t>
            </a:r>
            <a:r>
              <a:rPr lang="zh-CN" altLang="en-US" sz="2400">
                <a:solidFill>
                  <a:srgbClr val="C00000"/>
                </a:solidFill>
              </a:rPr>
              <a:t>动词不定式</a:t>
            </a:r>
            <a:r>
              <a:rPr lang="zh-CN" altLang="en-US" sz="2400">
                <a:solidFill>
                  <a:schemeClr val="tx1"/>
                </a:solidFill>
              </a:rPr>
              <a:t>)</a:t>
            </a:r>
            <a:endParaRPr lang="zh-CN" altLang="en-US" sz="240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>
                <a:solidFill>
                  <a:schemeClr val="tx1"/>
                </a:solidFill>
              </a:rPr>
              <a:t>set down 		     放下，记下</a:t>
            </a:r>
            <a:endParaRPr lang="zh-CN" altLang="en-US" sz="240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>
                <a:solidFill>
                  <a:schemeClr val="tx1"/>
                </a:solidFill>
              </a:rPr>
              <a:t>set up 			建立，树立，搭起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6420" y="3493770"/>
            <a:ext cx="1162558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Hearing the news, they immediately set off for the railway station.    (        )</a:t>
            </a:r>
            <a:endParaRPr lang="zh-CN" altLang="en-US" sz="2400"/>
          </a:p>
          <a:p>
            <a:r>
              <a:rPr lang="zh-CN" altLang="en-US" sz="2400"/>
              <a:t>The slightest spark can set off the explosives stored here.                (                     )</a:t>
            </a:r>
            <a:endParaRPr lang="zh-CN" altLang="en-US" sz="2400"/>
          </a:p>
          <a:p>
            <a:r>
              <a:rPr lang="zh-CN" altLang="en-US" sz="2400"/>
              <a:t>If uncontrolled, the shortage would set off a new rise in meat prices. (         )</a:t>
            </a:r>
            <a:endParaRPr lang="zh-CN" altLang="en-US" sz="2400"/>
          </a:p>
        </p:txBody>
      </p:sp>
      <p:sp>
        <p:nvSpPr>
          <p:cNvPr id="698371" name="矩形 698370"/>
          <p:cNvSpPr/>
          <p:nvPr/>
        </p:nvSpPr>
        <p:spPr>
          <a:xfrm>
            <a:off x="9823768" y="3493770"/>
            <a:ext cx="1012825" cy="460375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p>
            <a:r>
              <a:rPr lang="zh-CN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出发</a:t>
            </a:r>
            <a:endParaRPr lang="zh-CN" altLang="en-US" sz="2400" b="1" u="none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98372" name="矩形 698371"/>
          <p:cNvSpPr/>
          <p:nvPr/>
        </p:nvSpPr>
        <p:spPr>
          <a:xfrm>
            <a:off x="9952038" y="3956050"/>
            <a:ext cx="2152650" cy="460375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p>
            <a:r>
              <a:rPr lang="zh-CN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使</a:t>
            </a:r>
            <a:r>
              <a:rPr lang="en-US" altLang="zh-CN" sz="2400" b="1" u="none">
                <a:solidFill>
                  <a:srgbClr val="FF0000"/>
                </a:solidFill>
                <a:latin typeface="宋体" panose="02010600030101010101" pitchFamily="2" charset="-122"/>
                <a:ea typeface="Times New Roman" panose="02020603050405020304" pitchFamily="18" charset="0"/>
              </a:rPr>
              <a:t>……</a:t>
            </a:r>
            <a:r>
              <a:rPr lang="zh-CN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爆炸</a:t>
            </a:r>
            <a:endParaRPr lang="zh-CN" altLang="en-US" sz="2400" b="1" u="none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8373" name="矩形 698372"/>
          <p:cNvSpPr/>
          <p:nvPr/>
        </p:nvSpPr>
        <p:spPr>
          <a:xfrm>
            <a:off x="9952038" y="4416425"/>
            <a:ext cx="1012825" cy="460375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p>
            <a:r>
              <a:rPr lang="zh-CN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引起</a:t>
            </a:r>
            <a:endParaRPr lang="zh-CN" altLang="en-US" sz="2400" b="1" u="none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3385" y="1401445"/>
            <a:ext cx="1142555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She </a:t>
            </a:r>
            <a:r>
              <a:rPr lang="zh-CN" altLang="en-US" sz="2400">
                <a:sym typeface="+mn-ea"/>
              </a:rPr>
              <a:t>wept </a:t>
            </a:r>
            <a:r>
              <a:rPr lang="zh-CN" altLang="en-US" sz="2400" u="sng">
                <a:solidFill>
                  <a:srgbClr val="840C18"/>
                </a:solidFill>
              </a:rPr>
              <a:t>uncontrollably</a:t>
            </a:r>
            <a:r>
              <a:rPr lang="zh-CN" altLang="en-US" sz="2400"/>
              <a:t> </a:t>
            </a:r>
            <a:r>
              <a:rPr lang="en-US" altLang="zh-CN" sz="2400"/>
              <a:t>/ </a:t>
            </a:r>
            <a:r>
              <a:rPr lang="zh-CN" altLang="en-US" sz="2400" u="sng">
                <a:solidFill>
                  <a:srgbClr val="840C18"/>
                </a:solidFill>
              </a:rPr>
              <a:t>tears of joy</a:t>
            </a:r>
            <a:r>
              <a:rPr lang="zh-CN" altLang="en-US" sz="2400"/>
              <a:t> . 她不由自主地哭了起来</a:t>
            </a:r>
            <a:r>
              <a:rPr lang="en-US" altLang="zh-CN" sz="2400"/>
              <a:t>/ </a:t>
            </a:r>
            <a:r>
              <a:rPr lang="zh-CN" altLang="en-US" sz="2400">
                <a:sym typeface="+mn-ea"/>
              </a:rPr>
              <a:t>喜极而泣</a:t>
            </a:r>
            <a:r>
              <a:rPr lang="zh-CN" altLang="en-US" sz="2400"/>
              <a:t>。</a:t>
            </a:r>
            <a:endParaRPr lang="zh-CN" altLang="en-US" sz="2400"/>
          </a:p>
          <a:p>
            <a:r>
              <a:rPr lang="zh-CN" altLang="en-US" sz="2400"/>
              <a:t> 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8155940" y="2341880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announcement  </a:t>
            </a:r>
            <a:r>
              <a:rPr lang="en-US" altLang="zh-CN" sz="2400"/>
              <a:t>n.</a:t>
            </a:r>
            <a:endParaRPr lang="en-US" altLang="zh-CN" sz="2400"/>
          </a:p>
        </p:txBody>
      </p:sp>
      <p:grpSp>
        <p:nvGrpSpPr>
          <p:cNvPr id="8" name="组合 7"/>
          <p:cNvGrpSpPr/>
          <p:nvPr/>
        </p:nvGrpSpPr>
        <p:grpSpPr>
          <a:xfrm>
            <a:off x="7787005" y="79375"/>
            <a:ext cx="4065270" cy="386080"/>
            <a:chOff x="5227412" y="918694"/>
            <a:chExt cx="1724932" cy="386080"/>
          </a:xfrm>
        </p:grpSpPr>
        <p:sp>
          <p:nvSpPr>
            <p:cNvPr id="15" name="矩形 14"/>
            <p:cNvSpPr/>
            <p:nvPr/>
          </p:nvSpPr>
          <p:spPr>
            <a:xfrm>
              <a:off x="5561240" y="918694"/>
              <a:ext cx="1069521" cy="38608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lnSpc>
                  <a:spcPct val="120000"/>
                </a:lnSpc>
              </a:pPr>
              <a:r>
                <a:rPr lang="en-US" altLang="zh-CN" sz="160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http://www.sunedu.com</a:t>
              </a:r>
              <a:endParaRPr lang="en-US" altLang="zh-CN" sz="16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227412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6572705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9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9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371" grpId="0"/>
      <p:bldP spid="698372" grpId="0"/>
      <p:bldP spid="698373" grpId="0"/>
      <p:bldP spid="4" grpId="0"/>
      <p:bldP spid="4" grpId="1"/>
      <p:bldP spid="5" grpId="0"/>
      <p:bldP spid="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18" name="任意多边形 17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026795" y="20320"/>
            <a:ext cx="204660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M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sym typeface="+mn-ea"/>
              </a:rPr>
              <a:t>3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U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sym typeface="+mn-ea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 单词讲解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7655" y="723900"/>
            <a:ext cx="1079944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2060"/>
                </a:solidFill>
              </a:rPr>
              <a:t>remind [ri'maind] vt. 提醒；使想起</a:t>
            </a: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2060"/>
                </a:solidFill>
              </a:rPr>
              <a:t>remind … of … 使……想起……</a:t>
            </a: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2060"/>
                </a:solidFill>
              </a:rPr>
              <a:t>forgive [fə'ɡiv] (forgave;forgiven)vt. 原谅；饶恕</a:t>
            </a:r>
            <a:endParaRPr lang="zh-CN" altLang="en-US" sz="2400" b="1">
              <a:solidFill>
                <a:srgbClr val="00206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1325" y="3315970"/>
            <a:ext cx="1164018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forgive sb. for (doing)sth. 	     原谅某人(做了)某事</a:t>
            </a:r>
            <a:endParaRPr lang="zh-CN" altLang="en-US" sz="2400"/>
          </a:p>
          <a:p>
            <a:r>
              <a:rPr lang="zh-CN" altLang="en-US" sz="2400"/>
              <a:t>forgive one’s doing sth. 	     原谅某人做了某事</a:t>
            </a:r>
            <a:endParaRPr lang="zh-CN" altLang="en-US" sz="2400"/>
          </a:p>
          <a:p>
            <a:r>
              <a:rPr lang="zh-CN" altLang="en-US" sz="2400"/>
              <a:t>forgive me			                请原谅；对不起</a:t>
            </a:r>
            <a:endParaRPr lang="zh-CN" altLang="en-US" sz="2400"/>
          </a:p>
          <a:p>
            <a:r>
              <a:rPr lang="zh-CN" altLang="en-US" sz="2400"/>
              <a:t>forgive and forget		           不计前嫌</a:t>
            </a:r>
            <a:endParaRPr lang="zh-CN" altLang="en-US" sz="2400"/>
          </a:p>
          <a:p>
            <a:r>
              <a:rPr lang="zh-CN" altLang="en-US" sz="2400"/>
              <a:t>*（2012·江苏高考）It is a </a:t>
            </a:r>
            <a:r>
              <a:rPr lang="zh-CN" altLang="en-US" sz="2400">
                <a:solidFill>
                  <a:srgbClr val="840C18"/>
                </a:solidFill>
              </a:rPr>
              <a:t>virtue</a:t>
            </a:r>
            <a:r>
              <a:rPr lang="zh-CN" altLang="en-US" sz="2400"/>
              <a:t> to </a:t>
            </a:r>
            <a:r>
              <a:rPr lang="zh-CN" altLang="en-US" sz="2400">
                <a:solidFill>
                  <a:srgbClr val="840C18"/>
                </a:solidFill>
              </a:rPr>
              <a:t>forgive and forget</a:t>
            </a:r>
            <a:r>
              <a:rPr lang="zh-CN" altLang="en-US" sz="2400"/>
              <a:t>, especially in such a competitive and stressful society. </a:t>
            </a:r>
            <a:endParaRPr lang="zh-CN" altLang="en-US" sz="2400"/>
          </a:p>
          <a:p>
            <a:r>
              <a:rPr lang="zh-CN" altLang="en-US" sz="2400"/>
              <a:t>不计前嫌是一种美德，尤其是在竞争如此激烈，压力如此沉重的社会中。</a:t>
            </a:r>
            <a:endParaRPr lang="zh-CN" altLang="en-US" sz="2400"/>
          </a:p>
          <a:p>
            <a:r>
              <a:rPr lang="zh-CN" altLang="en-US" sz="2400">
                <a:solidFill>
                  <a:srgbClr val="840C18"/>
                </a:solidFill>
              </a:rPr>
              <a:t>Forgiveness </a:t>
            </a:r>
            <a:r>
              <a:rPr lang="zh-CN" altLang="en-US" sz="2400"/>
              <a:t>is not something you give to someone else. It is a gift you give yourself. </a:t>
            </a:r>
            <a:endParaRPr lang="zh-CN" altLang="en-US" sz="2400"/>
          </a:p>
          <a:p>
            <a:r>
              <a:rPr lang="zh-CN" altLang="en-US" sz="2400"/>
              <a:t>原谅不是你给别人的什么东西，它只是你给自己的一份礼物。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5657850" y="549275"/>
            <a:ext cx="627951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remind sb. to do sth. 		   提醒某人做某事</a:t>
            </a:r>
            <a:endParaRPr lang="zh-CN" altLang="en-US" sz="2400"/>
          </a:p>
          <a:p>
            <a:r>
              <a:rPr lang="zh-CN" altLang="en-US" sz="2400"/>
              <a:t>remind (sb. ) that/how/what从句    提醒……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594360" y="1483360"/>
            <a:ext cx="1162558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【拓展延伸】常见的“</a:t>
            </a:r>
            <a:r>
              <a:rPr lang="zh-CN" altLang="en-US" sz="2400">
                <a:solidFill>
                  <a:srgbClr val="840C18"/>
                </a:solidFill>
              </a:rPr>
              <a:t>v. ＋sb. ＋of sth.</a:t>
            </a:r>
            <a:r>
              <a:rPr lang="zh-CN" altLang="en-US" sz="2400"/>
              <a:t> ”短语有：</a:t>
            </a:r>
            <a:endParaRPr lang="zh-CN" altLang="en-US" sz="2400"/>
          </a:p>
          <a:p>
            <a:r>
              <a:rPr lang="zh-CN" altLang="en-US" sz="2400"/>
              <a:t>cure sb. of sth. 	改正（某人的不良行为          accuse sb. of sth. 		指控某人某事 </a:t>
            </a:r>
            <a:endParaRPr lang="zh-CN" altLang="en-US" sz="2400"/>
          </a:p>
          <a:p>
            <a:r>
              <a:rPr lang="zh-CN" altLang="en-US" sz="2400"/>
              <a:t>cheat sb. of sth. 	骗取某人某物                         inform sb. of sth. 		通知某人某事 </a:t>
            </a:r>
            <a:endParaRPr lang="zh-CN" altLang="en-US" sz="2400"/>
          </a:p>
          <a:p>
            <a:r>
              <a:rPr lang="zh-CN" altLang="en-US" sz="2400"/>
              <a:t>convince sb. of sth. 	使某人相信某事                rob sb. of sth. 			抢劫某人的某物 </a:t>
            </a:r>
            <a:endParaRPr lang="zh-CN" altLang="en-US" sz="2400"/>
          </a:p>
        </p:txBody>
      </p:sp>
      <p:grpSp>
        <p:nvGrpSpPr>
          <p:cNvPr id="8" name="组合 7"/>
          <p:cNvGrpSpPr/>
          <p:nvPr/>
        </p:nvGrpSpPr>
        <p:grpSpPr>
          <a:xfrm>
            <a:off x="7787005" y="79375"/>
            <a:ext cx="4065270" cy="386080"/>
            <a:chOff x="5227412" y="918694"/>
            <a:chExt cx="1724932" cy="386080"/>
          </a:xfrm>
        </p:grpSpPr>
        <p:sp>
          <p:nvSpPr>
            <p:cNvPr id="15" name="矩形 14"/>
            <p:cNvSpPr/>
            <p:nvPr/>
          </p:nvSpPr>
          <p:spPr>
            <a:xfrm>
              <a:off x="5561240" y="918694"/>
              <a:ext cx="1069521" cy="38608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lnSpc>
                  <a:spcPct val="120000"/>
                </a:lnSpc>
              </a:pPr>
              <a:r>
                <a:rPr lang="en-US" altLang="zh-CN" sz="160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http://www.sunedu.com</a:t>
              </a:r>
              <a:endParaRPr lang="en-US" altLang="zh-CN" sz="16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227412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6572705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4" grpId="0"/>
      <p:bldP spid="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-133985" y="0"/>
            <a:ext cx="5032375" cy="549275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18" name="任意多边形 17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026795" y="20320"/>
            <a:ext cx="1706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+mn-ea"/>
                <a:sym typeface="+mn-ea"/>
              </a:rPr>
              <a:t>晚读及默写</a:t>
            </a:r>
            <a:endParaRPr lang="zh-CN" altLang="en-US" sz="24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7655" y="751840"/>
            <a:ext cx="11663680" cy="52800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5780"/>
              </a:lnSpc>
            </a:pPr>
            <a:r>
              <a:rPr lang="en-US" altLang="zh-CN" sz="2400" b="1"/>
              <a:t>1. </a:t>
            </a:r>
            <a:r>
              <a:rPr lang="zh-CN" altLang="en-US" sz="2400" b="1"/>
              <a:t>发生</a:t>
            </a:r>
            <a:r>
              <a:rPr lang="zh-CN" altLang="en-US" sz="2400" b="1">
                <a:solidFill>
                  <a:srgbClr val="C00000"/>
                </a:solidFill>
              </a:rPr>
              <a:t>（</a:t>
            </a:r>
            <a:r>
              <a:rPr lang="en-US" altLang="zh-CN" sz="2400" b="1">
                <a:solidFill>
                  <a:srgbClr val="C00000"/>
                </a:solidFill>
              </a:rPr>
              <a:t>5</a:t>
            </a:r>
            <a:r>
              <a:rPr lang="zh-CN" altLang="en-US" sz="2400" b="1">
                <a:solidFill>
                  <a:srgbClr val="C00000"/>
                </a:solidFill>
              </a:rPr>
              <a:t>个）</a:t>
            </a:r>
            <a:r>
              <a:rPr lang="zh-CN" altLang="en-US" sz="2400" b="1"/>
              <a:t>        </a:t>
            </a:r>
            <a:r>
              <a:rPr lang="en-US" altLang="zh-CN" sz="2400" b="1"/>
              <a:t>2.</a:t>
            </a:r>
            <a:r>
              <a:rPr lang="zh-CN" altLang="en-US" sz="2400" b="1"/>
              <a:t> 美（</a:t>
            </a:r>
            <a:r>
              <a:rPr lang="zh-CN" altLang="en-US" sz="2400" b="1">
                <a:solidFill>
                  <a:srgbClr val="C00000"/>
                </a:solidFill>
              </a:rPr>
              <a:t>名</a:t>
            </a:r>
            <a:r>
              <a:rPr lang="en-US" altLang="zh-CN" sz="2400" b="1">
                <a:solidFill>
                  <a:srgbClr val="C00000"/>
                </a:solidFill>
              </a:rPr>
              <a:t>-</a:t>
            </a:r>
            <a:r>
              <a:rPr lang="zh-CN" altLang="en-US" sz="2400" b="1">
                <a:solidFill>
                  <a:srgbClr val="C00000"/>
                </a:solidFill>
              </a:rPr>
              <a:t>形</a:t>
            </a:r>
            <a:r>
              <a:rPr lang="en-US" altLang="zh-CN" sz="2400" b="1">
                <a:solidFill>
                  <a:srgbClr val="C00000"/>
                </a:solidFill>
              </a:rPr>
              <a:t>-</a:t>
            </a:r>
            <a:r>
              <a:rPr lang="zh-CN" altLang="en-US" sz="2400" b="1">
                <a:solidFill>
                  <a:srgbClr val="C00000"/>
                </a:solidFill>
              </a:rPr>
              <a:t>动）</a:t>
            </a:r>
            <a:r>
              <a:rPr lang="zh-CN" altLang="en-US" sz="2400" b="1"/>
              <a:t>   </a:t>
            </a:r>
            <a:r>
              <a:rPr lang="en-US" altLang="zh-CN" sz="2400" b="1"/>
              <a:t>3.</a:t>
            </a:r>
            <a:r>
              <a:rPr lang="zh-CN" altLang="en-US" sz="2400" b="1"/>
              <a:t>n. &amp; v.收获；收割        </a:t>
            </a:r>
            <a:r>
              <a:rPr lang="en-US" altLang="zh-CN" sz="2400" b="1"/>
              <a:t>4.</a:t>
            </a:r>
            <a:r>
              <a:rPr lang="zh-CN" altLang="en-US" sz="2400" b="1"/>
              <a:t>n. 庆祝；祝贺</a:t>
            </a:r>
            <a:endParaRPr lang="zh-CN" altLang="en-US" sz="2400" b="1"/>
          </a:p>
          <a:p>
            <a:pPr fontAlgn="auto">
              <a:lnSpc>
                <a:spcPts val="5780"/>
              </a:lnSpc>
            </a:pPr>
            <a:r>
              <a:rPr lang="en-US" altLang="zh-CN" sz="2400" b="1"/>
              <a:t>5.</a:t>
            </a:r>
            <a:r>
              <a:rPr lang="zh-CN" altLang="en-US" sz="2400" b="1"/>
              <a:t> n. 狩猎者；猎人   </a:t>
            </a:r>
            <a:r>
              <a:rPr lang="en-US" altLang="zh-CN" sz="2400" b="1"/>
              <a:t>6.</a:t>
            </a:r>
            <a:r>
              <a:rPr lang="zh-CN" altLang="en-US" sz="2400" b="1"/>
              <a:t> 饿死</a:t>
            </a:r>
            <a:r>
              <a:rPr lang="en-US" altLang="zh-CN" sz="2400" b="1">
                <a:solidFill>
                  <a:srgbClr val="C00000"/>
                </a:solidFill>
              </a:rPr>
              <a:t>(</a:t>
            </a:r>
            <a:r>
              <a:rPr lang="zh-CN" altLang="en-US" sz="2400" b="1">
                <a:solidFill>
                  <a:srgbClr val="C00000"/>
                </a:solidFill>
              </a:rPr>
              <a:t>动</a:t>
            </a:r>
            <a:r>
              <a:rPr lang="en-US" altLang="zh-CN" sz="2400" b="1">
                <a:solidFill>
                  <a:srgbClr val="C00000"/>
                </a:solidFill>
              </a:rPr>
              <a:t>-</a:t>
            </a:r>
            <a:r>
              <a:rPr lang="zh-CN" altLang="en-US" sz="2400" b="1">
                <a:solidFill>
                  <a:srgbClr val="C00000"/>
                </a:solidFill>
              </a:rPr>
              <a:t>名</a:t>
            </a:r>
            <a:r>
              <a:rPr lang="en-US" altLang="zh-CN" sz="2400" b="1">
                <a:solidFill>
                  <a:srgbClr val="C00000"/>
                </a:solidFill>
              </a:rPr>
              <a:t>) </a:t>
            </a:r>
            <a:r>
              <a:rPr lang="en-US" altLang="zh-CN" sz="2400" b="1"/>
              <a:t>       7.</a:t>
            </a:r>
            <a:r>
              <a:rPr lang="zh-CN" altLang="en-US" sz="2400" b="1"/>
              <a:t> 起源；由来</a:t>
            </a:r>
            <a:r>
              <a:rPr lang="zh-CN" altLang="en-US" sz="2400" b="1">
                <a:solidFill>
                  <a:srgbClr val="C00000"/>
                </a:solidFill>
              </a:rPr>
              <a:t>（名</a:t>
            </a:r>
            <a:r>
              <a:rPr lang="en-US" altLang="zh-CN" sz="2400" b="1">
                <a:solidFill>
                  <a:srgbClr val="C00000"/>
                </a:solidFill>
              </a:rPr>
              <a:t>-</a:t>
            </a:r>
            <a:r>
              <a:rPr lang="zh-CN" altLang="en-US" sz="2400" b="1">
                <a:solidFill>
                  <a:srgbClr val="C00000"/>
                </a:solidFill>
              </a:rPr>
              <a:t>形）</a:t>
            </a:r>
            <a:r>
              <a:rPr lang="zh-CN" altLang="en-US" sz="2400" b="1"/>
              <a:t>  </a:t>
            </a:r>
            <a:r>
              <a:rPr lang="en-US" altLang="zh-CN" sz="2400" b="1"/>
              <a:t>8. </a:t>
            </a:r>
            <a:r>
              <a:rPr lang="zh-CN" altLang="en-US" sz="2400" b="1"/>
              <a:t>宗教</a:t>
            </a:r>
            <a:r>
              <a:rPr lang="zh-CN" altLang="en-US" sz="2400" b="1">
                <a:solidFill>
                  <a:srgbClr val="C00000"/>
                </a:solidFill>
              </a:rPr>
              <a:t>（名</a:t>
            </a:r>
            <a:r>
              <a:rPr lang="en-US" altLang="zh-CN" sz="2400" b="1">
                <a:solidFill>
                  <a:srgbClr val="C00000"/>
                </a:solidFill>
              </a:rPr>
              <a:t>-</a:t>
            </a:r>
            <a:r>
              <a:rPr lang="zh-CN" altLang="en-US" sz="2400" b="1">
                <a:solidFill>
                  <a:srgbClr val="C00000"/>
                </a:solidFill>
              </a:rPr>
              <a:t>形）</a:t>
            </a:r>
            <a:endParaRPr lang="zh-CN" altLang="en-US" sz="2400" b="1">
              <a:solidFill>
                <a:srgbClr val="C00000"/>
              </a:solidFill>
            </a:endParaRPr>
          </a:p>
          <a:p>
            <a:pPr fontAlgn="auto">
              <a:lnSpc>
                <a:spcPts val="5780"/>
              </a:lnSpc>
            </a:pPr>
            <a:r>
              <a:rPr lang="en-US" altLang="zh-CN" sz="2400" b="1"/>
              <a:t>9.</a:t>
            </a:r>
            <a:r>
              <a:rPr lang="zh-CN" altLang="en-US" sz="2400" b="1"/>
              <a:t> 季节的                 </a:t>
            </a:r>
            <a:r>
              <a:rPr lang="en-US" altLang="zh-CN" sz="2400" b="1"/>
              <a:t>10. n. 祖先；祖宗   11.n. 坟墓；墓地            12.纪念；追念</a:t>
            </a:r>
            <a:endParaRPr lang="en-US" altLang="zh-CN" sz="2400" b="1"/>
          </a:p>
          <a:p>
            <a:pPr fontAlgn="auto">
              <a:lnSpc>
                <a:spcPts val="5780"/>
              </a:lnSpc>
            </a:pPr>
            <a:r>
              <a:rPr lang="en-US" altLang="zh-CN" sz="2400" b="1"/>
              <a:t>13. n.墨西哥             14.n. 节日；盛宴   15.n. 头脑；头骨            16.n. 骨；骨头</a:t>
            </a:r>
            <a:endParaRPr lang="en-US" altLang="zh-CN" sz="2400" b="1"/>
          </a:p>
          <a:p>
            <a:pPr fontAlgn="auto">
              <a:lnSpc>
                <a:spcPts val="5780"/>
              </a:lnSpc>
            </a:pPr>
            <a:r>
              <a:rPr lang="en-US" altLang="zh-CN" sz="2400" b="1"/>
              <a:t>17.信任</a:t>
            </a:r>
            <a:r>
              <a:rPr lang="zh-CN" altLang="en-US" sz="2400" b="1">
                <a:solidFill>
                  <a:srgbClr val="C00000"/>
                </a:solidFill>
              </a:rPr>
              <a:t>（名-动）</a:t>
            </a:r>
            <a:r>
              <a:rPr lang="zh-CN" altLang="en-US" sz="2400" b="1"/>
              <a:t>    </a:t>
            </a:r>
            <a:r>
              <a:rPr lang="en-US" altLang="zh-CN" sz="2400" b="1"/>
              <a:t>18. 盛装；打扮       19.开玩笑</a:t>
            </a:r>
            <a:r>
              <a:rPr lang="zh-CN" altLang="en-US" sz="2400" b="1">
                <a:solidFill>
                  <a:srgbClr val="C00000"/>
                </a:solidFill>
              </a:rPr>
              <a:t>（三个词组）   </a:t>
            </a:r>
            <a:r>
              <a:rPr lang="en-US" altLang="zh-CN" sz="2400" b="1">
                <a:solidFill>
                  <a:schemeClr val="tx1"/>
                </a:solidFill>
              </a:rPr>
              <a:t>20. 诗人-</a:t>
            </a:r>
            <a:r>
              <a:rPr lang="zh-CN" altLang="en-US" sz="2400" b="1">
                <a:solidFill>
                  <a:schemeClr val="tx1"/>
                </a:solidFill>
              </a:rPr>
              <a:t>诗</a:t>
            </a:r>
            <a:r>
              <a:rPr lang="en-US" altLang="zh-CN" sz="2400" b="1">
                <a:solidFill>
                  <a:schemeClr val="tx1"/>
                </a:solidFill>
              </a:rPr>
              <a:t>-</a:t>
            </a:r>
            <a:r>
              <a:rPr lang="zh-CN" altLang="en-US" sz="2400" b="1">
                <a:solidFill>
                  <a:schemeClr val="tx1"/>
                </a:solidFill>
              </a:rPr>
              <a:t>诗歌</a:t>
            </a:r>
            <a:endParaRPr lang="en-US" altLang="zh-CN" sz="2400" b="1">
              <a:solidFill>
                <a:schemeClr val="tx1"/>
              </a:solidFill>
            </a:endParaRPr>
          </a:p>
          <a:p>
            <a:pPr fontAlgn="auto">
              <a:lnSpc>
                <a:spcPts val="5780"/>
              </a:lnSpc>
            </a:pPr>
            <a:r>
              <a:rPr lang="en-US" altLang="zh-CN" sz="2400" b="1">
                <a:solidFill>
                  <a:schemeClr val="tx1"/>
                </a:solidFill>
              </a:rPr>
              <a:t>21 n. 到来；到达     22. vt. 获得；得到  23. 独立；自主</a:t>
            </a:r>
            <a:r>
              <a:rPr lang="zh-CN" altLang="en-US" sz="2400" b="1">
                <a:sym typeface="+mn-ea"/>
              </a:rPr>
              <a:t>（</a:t>
            </a:r>
            <a:r>
              <a:rPr lang="zh-CN" altLang="en-US" sz="2400" b="1">
                <a:solidFill>
                  <a:srgbClr val="C00000"/>
                </a:solidFill>
                <a:sym typeface="+mn-ea"/>
              </a:rPr>
              <a:t>名</a:t>
            </a:r>
            <a:r>
              <a:rPr lang="en-US" altLang="zh-CN" sz="2400" b="1">
                <a:solidFill>
                  <a:srgbClr val="C00000"/>
                </a:solidFill>
                <a:sym typeface="+mn-ea"/>
              </a:rPr>
              <a:t>-</a:t>
            </a:r>
            <a:r>
              <a:rPr lang="zh-CN" altLang="en-US" sz="2400" b="1">
                <a:solidFill>
                  <a:srgbClr val="C00000"/>
                </a:solidFill>
                <a:sym typeface="+mn-ea"/>
              </a:rPr>
              <a:t>形）</a:t>
            </a:r>
            <a:r>
              <a:rPr lang="zh-CN" altLang="en-US" sz="2400" b="1">
                <a:sym typeface="+mn-ea"/>
              </a:rPr>
              <a:t> </a:t>
            </a:r>
            <a:r>
              <a:rPr lang="en-US" altLang="zh-CN" sz="2400" b="1">
                <a:sym typeface="+mn-ea"/>
              </a:rPr>
              <a:t>24.</a:t>
            </a:r>
            <a:r>
              <a:rPr lang="en-US" altLang="zh-CN" sz="2400" b="1">
                <a:solidFill>
                  <a:schemeClr val="tx1"/>
                </a:solidFill>
              </a:rPr>
              <a:t> 搜集；集合</a:t>
            </a:r>
            <a:endParaRPr lang="en-US" altLang="zh-CN" sz="2400" b="1">
              <a:solidFill>
                <a:schemeClr val="tx1"/>
              </a:solidFill>
            </a:endParaRPr>
          </a:p>
          <a:p>
            <a:pPr fontAlgn="auto">
              <a:lnSpc>
                <a:spcPts val="5780"/>
              </a:lnSpc>
            </a:pPr>
            <a:r>
              <a:rPr lang="en-US" altLang="zh-CN" sz="2400" b="1">
                <a:solidFill>
                  <a:schemeClr val="tx1"/>
                </a:solidFill>
              </a:rPr>
              <a:t>25. 农业 </a:t>
            </a:r>
            <a:r>
              <a:rPr lang="en-US" altLang="zh-CN" sz="2400" b="1">
                <a:solidFill>
                  <a:srgbClr val="C00000"/>
                </a:solidFill>
              </a:rPr>
              <a:t>（名-形） </a:t>
            </a:r>
            <a:r>
              <a:rPr lang="en-US" altLang="zh-CN" sz="2400" b="1">
                <a:solidFill>
                  <a:schemeClr val="tx1"/>
                </a:solidFill>
              </a:rPr>
              <a:t>  26. n. 奖vt. 授予    27. n. 产品；农产品         28.n. 雄禽；公鸡</a:t>
            </a:r>
            <a:endParaRPr lang="en-US" altLang="zh-CN" sz="2400" b="1">
              <a:solidFill>
                <a:schemeClr val="tx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787005" y="79375"/>
            <a:ext cx="4065270" cy="386080"/>
            <a:chOff x="5227412" y="918694"/>
            <a:chExt cx="1724932" cy="386080"/>
          </a:xfrm>
        </p:grpSpPr>
        <p:sp>
          <p:nvSpPr>
            <p:cNvPr id="15" name="矩形 14"/>
            <p:cNvSpPr/>
            <p:nvPr/>
          </p:nvSpPr>
          <p:spPr>
            <a:xfrm>
              <a:off x="5561240" y="918694"/>
              <a:ext cx="1069521" cy="38608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lnSpc>
                  <a:spcPct val="120000"/>
                </a:lnSpc>
              </a:pPr>
              <a:r>
                <a:rPr lang="en-US" altLang="zh-CN" sz="160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http://www.sunedu.com</a:t>
              </a:r>
              <a:endParaRPr lang="en-US" altLang="zh-CN" sz="16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227412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6572705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-133985" y="0"/>
            <a:ext cx="5032375" cy="549275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18" name="任意多边形 17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026795" y="20320"/>
            <a:ext cx="1706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+mn-ea"/>
                <a:sym typeface="+mn-ea"/>
              </a:rPr>
              <a:t>晚读及默写</a:t>
            </a:r>
            <a:endParaRPr lang="zh-CN" altLang="en-US" sz="24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0350" y="549275"/>
            <a:ext cx="11719560" cy="5507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5280"/>
              </a:lnSpc>
            </a:pPr>
            <a:r>
              <a:rPr lang="en-US" altLang="zh-CN" sz="2400" b="1"/>
              <a:t>1. 赞美；钦佩</a:t>
            </a:r>
            <a:r>
              <a:rPr lang="en-US" altLang="zh-CN" sz="2400" b="1">
                <a:solidFill>
                  <a:srgbClr val="C00000"/>
                </a:solidFill>
                <a:sym typeface="+mn-ea"/>
              </a:rPr>
              <a:t>(</a:t>
            </a:r>
            <a:r>
              <a:rPr lang="zh-CN" altLang="en-US" sz="2400" b="1">
                <a:solidFill>
                  <a:srgbClr val="C00000"/>
                </a:solidFill>
                <a:sym typeface="+mn-ea"/>
              </a:rPr>
              <a:t>动</a:t>
            </a:r>
            <a:r>
              <a:rPr lang="en-US" altLang="zh-CN" sz="2400" b="1">
                <a:solidFill>
                  <a:srgbClr val="C00000"/>
                </a:solidFill>
                <a:sym typeface="+mn-ea"/>
              </a:rPr>
              <a:t>-</a:t>
            </a:r>
            <a:r>
              <a:rPr lang="zh-CN" altLang="en-US" sz="2400" b="1">
                <a:solidFill>
                  <a:srgbClr val="C00000"/>
                </a:solidFill>
                <a:sym typeface="+mn-ea"/>
              </a:rPr>
              <a:t>名</a:t>
            </a:r>
            <a:r>
              <a:rPr lang="en-US" altLang="zh-CN" sz="2400" b="1">
                <a:solidFill>
                  <a:srgbClr val="C00000"/>
                </a:solidFill>
                <a:sym typeface="+mn-ea"/>
              </a:rPr>
              <a:t>) </a:t>
            </a:r>
            <a:r>
              <a:rPr lang="en-US" altLang="zh-CN" sz="2400" b="1"/>
              <a:t>2. adj. 精力充沛的  3.n.嘉年华会，狂欢节   4.adj.月亮的</a:t>
            </a:r>
            <a:r>
              <a:rPr lang="en-US" altLang="zh-CN" sz="2400" b="1">
                <a:solidFill>
                  <a:srgbClr val="C00000"/>
                </a:solidFill>
                <a:sym typeface="+mn-ea"/>
              </a:rPr>
              <a:t>(</a:t>
            </a:r>
            <a:r>
              <a:rPr lang="zh-CN" altLang="en-US" sz="2400" b="1">
                <a:solidFill>
                  <a:srgbClr val="C00000"/>
                </a:solidFill>
                <a:sym typeface="+mn-ea"/>
              </a:rPr>
              <a:t>反义词</a:t>
            </a:r>
            <a:r>
              <a:rPr lang="en-US" altLang="zh-CN" sz="2400" b="1">
                <a:solidFill>
                  <a:srgbClr val="C00000"/>
                </a:solidFill>
                <a:sym typeface="+mn-ea"/>
              </a:rPr>
              <a:t>) </a:t>
            </a:r>
            <a:endParaRPr lang="en-US" altLang="zh-CN" sz="2400" b="1"/>
          </a:p>
          <a:p>
            <a:pPr fontAlgn="auto">
              <a:lnSpc>
                <a:spcPts val="5280"/>
              </a:lnSpc>
            </a:pPr>
            <a:r>
              <a:rPr lang="en-US" altLang="zh-CN" sz="2400" b="1"/>
              <a:t>5.n. 游行；检阅        6. n. 樱桃；樱桃树  7.好像 </a:t>
            </a:r>
            <a:r>
              <a:rPr lang="en-US" altLang="zh-CN" sz="2400" b="1">
                <a:solidFill>
                  <a:srgbClr val="C00000"/>
                </a:solidFill>
                <a:sym typeface="+mn-ea"/>
              </a:rPr>
              <a:t>(2</a:t>
            </a:r>
            <a:r>
              <a:rPr lang="zh-CN" altLang="en-US" sz="2400" b="1">
                <a:solidFill>
                  <a:srgbClr val="C00000"/>
                </a:solidFill>
                <a:sym typeface="+mn-ea"/>
              </a:rPr>
              <a:t>个</a:t>
            </a:r>
            <a:r>
              <a:rPr lang="en-US" altLang="zh-CN" sz="2400" b="1">
                <a:solidFill>
                  <a:srgbClr val="C00000"/>
                </a:solidFill>
                <a:sym typeface="+mn-ea"/>
              </a:rPr>
              <a:t>) </a:t>
            </a:r>
            <a:r>
              <a:rPr lang="en-US" altLang="zh-CN" sz="2400" b="1"/>
              <a:t>           8. 习惯；风俗</a:t>
            </a:r>
            <a:endParaRPr lang="en-US" altLang="zh-CN" sz="2400" b="1"/>
          </a:p>
          <a:p>
            <a:pPr fontAlgn="auto">
              <a:lnSpc>
                <a:spcPts val="5280"/>
              </a:lnSpc>
            </a:pPr>
            <a:r>
              <a:rPr lang="en-US" altLang="zh-CN" sz="2400" b="1"/>
              <a:t>9.adj. 遍及全世界的  10.n. 必要性；需要 11. 许可 </a:t>
            </a:r>
            <a:r>
              <a:rPr lang="en-US" altLang="zh-CN" sz="2400" b="1">
                <a:solidFill>
                  <a:srgbClr val="C00000"/>
                </a:solidFill>
                <a:sym typeface="+mn-ea"/>
              </a:rPr>
              <a:t>(</a:t>
            </a:r>
            <a:r>
              <a:rPr lang="zh-CN" altLang="en-US" sz="2400" b="1">
                <a:solidFill>
                  <a:srgbClr val="C00000"/>
                </a:solidFill>
                <a:sym typeface="+mn-ea"/>
              </a:rPr>
              <a:t>动</a:t>
            </a:r>
            <a:r>
              <a:rPr lang="en-US" altLang="zh-CN" sz="2400" b="1">
                <a:solidFill>
                  <a:srgbClr val="C00000"/>
                </a:solidFill>
                <a:sym typeface="+mn-ea"/>
              </a:rPr>
              <a:t>-</a:t>
            </a:r>
            <a:r>
              <a:rPr lang="zh-CN" altLang="en-US" sz="2400" b="1">
                <a:solidFill>
                  <a:srgbClr val="C00000"/>
                </a:solidFill>
                <a:sym typeface="+mn-ea"/>
              </a:rPr>
              <a:t>名</a:t>
            </a:r>
            <a:r>
              <a:rPr lang="en-US" altLang="zh-CN" sz="2400" b="1">
                <a:solidFill>
                  <a:srgbClr val="C00000"/>
                </a:solidFill>
                <a:sym typeface="+mn-ea"/>
              </a:rPr>
              <a:t>)     </a:t>
            </a:r>
            <a:r>
              <a:rPr lang="en-US" altLang="zh-CN" sz="2400" b="1"/>
              <a:t>12.n. 预言；预报</a:t>
            </a:r>
            <a:endParaRPr lang="en-US" altLang="zh-CN" sz="2400" b="1"/>
          </a:p>
          <a:p>
            <a:pPr fontAlgn="auto">
              <a:lnSpc>
                <a:spcPts val="5280"/>
              </a:lnSpc>
            </a:pPr>
            <a:r>
              <a:rPr lang="en-US" altLang="zh-CN" sz="2400" b="1"/>
              <a:t>13.n. 样子；时尚      14. 停车场               15. 出现；到场      16. 守信用；履行诺言</a:t>
            </a:r>
            <a:endParaRPr lang="en-US" altLang="zh-CN" sz="2400" b="1"/>
          </a:p>
          <a:p>
            <a:pPr fontAlgn="auto">
              <a:lnSpc>
                <a:spcPts val="5280"/>
              </a:lnSpc>
            </a:pPr>
            <a:r>
              <a:rPr lang="en-US" altLang="zh-CN" sz="2400" b="1"/>
              <a:t>17.屏息；屏气          18.v道歉；辩白       19. v 淹没；溺死   20.n. 悲哀；悲伤</a:t>
            </a:r>
            <a:endParaRPr lang="en-US" altLang="zh-CN" sz="2400" b="1"/>
          </a:p>
          <a:p>
            <a:pPr fontAlgn="auto">
              <a:lnSpc>
                <a:spcPts val="5280"/>
              </a:lnSpc>
            </a:pPr>
            <a:r>
              <a:rPr lang="en-US" altLang="zh-CN" sz="2400" b="1"/>
              <a:t>21. adj. 明显的    22 v. 擦；揩；擦去  23.v. 编织；（使）迂回前进</a:t>
            </a:r>
            <a:r>
              <a:rPr lang="en-US" altLang="zh-CN" sz="2400" b="1">
                <a:sym typeface="+mn-ea"/>
              </a:rPr>
              <a:t> </a:t>
            </a:r>
            <a:r>
              <a:rPr lang="en-US" altLang="zh-CN" sz="2400" b="1">
                <a:solidFill>
                  <a:srgbClr val="C00000"/>
                </a:solidFill>
                <a:sym typeface="+mn-ea"/>
              </a:rPr>
              <a:t>(</a:t>
            </a:r>
            <a:r>
              <a:rPr lang="zh-CN" altLang="en-US" sz="2400" b="1">
                <a:solidFill>
                  <a:srgbClr val="C00000"/>
                </a:solidFill>
                <a:sym typeface="+mn-ea"/>
              </a:rPr>
              <a:t>过去式</a:t>
            </a:r>
            <a:r>
              <a:rPr lang="en-US" altLang="zh-CN" sz="2400" b="1">
                <a:solidFill>
                  <a:srgbClr val="C00000"/>
                </a:solidFill>
                <a:sym typeface="+mn-ea"/>
              </a:rPr>
              <a:t>-</a:t>
            </a:r>
            <a:r>
              <a:rPr lang="zh-CN" altLang="en-US" sz="2400" b="1">
                <a:solidFill>
                  <a:srgbClr val="C00000"/>
                </a:solidFill>
                <a:sym typeface="+mn-ea"/>
              </a:rPr>
              <a:t>过去分词</a:t>
            </a:r>
            <a:r>
              <a:rPr lang="en-US" altLang="zh-CN" sz="2400" b="1">
                <a:solidFill>
                  <a:srgbClr val="C00000"/>
                </a:solidFill>
                <a:sym typeface="+mn-ea"/>
              </a:rPr>
              <a:t>)  </a:t>
            </a:r>
            <a:endParaRPr lang="en-US" altLang="zh-CN" sz="2400" b="1">
              <a:solidFill>
                <a:srgbClr val="C00000"/>
              </a:solidFill>
              <a:sym typeface="+mn-ea"/>
            </a:endParaRPr>
          </a:p>
          <a:p>
            <a:pPr fontAlgn="auto">
              <a:lnSpc>
                <a:spcPts val="5280"/>
              </a:lnSpc>
            </a:pPr>
            <a:r>
              <a:rPr lang="en-US" altLang="zh-CN" sz="2400" b="1">
                <a:solidFill>
                  <a:schemeClr val="tx1"/>
                </a:solidFill>
              </a:rPr>
              <a:t>1. 孩子就像</a:t>
            </a:r>
            <a:r>
              <a:rPr lang="en-US" altLang="zh-CN" sz="2400" b="1" u="sng">
                <a:solidFill>
                  <a:schemeClr val="tx1"/>
                </a:solidFill>
              </a:rPr>
              <a:t>玫瑰花蕾</a:t>
            </a:r>
            <a:r>
              <a:rPr lang="en-US" altLang="zh-CN" sz="2400" b="1">
                <a:solidFill>
                  <a:schemeClr val="tx1"/>
                </a:solidFill>
              </a:rPr>
              <a:t>，有不同的花期。最后</a:t>
            </a:r>
            <a:r>
              <a:rPr lang="en-US" altLang="zh-CN" sz="2400" b="1" u="sng">
                <a:solidFill>
                  <a:schemeClr val="tx1"/>
                </a:solidFill>
              </a:rPr>
              <a:t>开的花</a:t>
            </a:r>
            <a:r>
              <a:rPr lang="en-US" altLang="zh-CN" sz="2400" b="1">
                <a:solidFill>
                  <a:schemeClr val="tx1"/>
                </a:solidFill>
              </a:rPr>
              <a:t>，与最早开的花一样美丽。</a:t>
            </a:r>
            <a:endParaRPr lang="en-US" altLang="zh-CN" sz="2400" b="1">
              <a:solidFill>
                <a:schemeClr val="tx1"/>
              </a:solidFill>
            </a:endParaRPr>
          </a:p>
          <a:p>
            <a:pPr fontAlgn="auto">
              <a:lnSpc>
                <a:spcPts val="5280"/>
              </a:lnSpc>
            </a:pPr>
            <a:r>
              <a:rPr lang="en-US" altLang="zh-CN" sz="2400" b="1">
                <a:solidFill>
                  <a:schemeClr val="tx1"/>
                </a:solidFill>
              </a:rPr>
              <a:t>2. </a:t>
            </a:r>
            <a:r>
              <a:rPr lang="zh-CN" altLang="en-US" sz="2400" b="1">
                <a:solidFill>
                  <a:schemeClr val="tx1"/>
                </a:solidFill>
              </a:rPr>
              <a:t>在夏天，与朋友们一起是多么开心啊！（</a:t>
            </a:r>
            <a:r>
              <a:rPr lang="en-US" altLang="zh-CN" sz="2400" b="1">
                <a:solidFill>
                  <a:schemeClr val="tx1"/>
                </a:solidFill>
              </a:rPr>
              <a:t>fun)</a:t>
            </a:r>
            <a:endParaRPr lang="en-US" altLang="zh-CN" sz="2400" b="1">
              <a:solidFill>
                <a:schemeClr val="tx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787005" y="79375"/>
            <a:ext cx="4065270" cy="386080"/>
            <a:chOff x="5227412" y="918694"/>
            <a:chExt cx="1724932" cy="386080"/>
          </a:xfrm>
        </p:grpSpPr>
        <p:sp>
          <p:nvSpPr>
            <p:cNvPr id="15" name="矩形 14"/>
            <p:cNvSpPr/>
            <p:nvPr/>
          </p:nvSpPr>
          <p:spPr>
            <a:xfrm>
              <a:off x="5561240" y="918694"/>
              <a:ext cx="1069521" cy="38608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lnSpc>
                  <a:spcPct val="120000"/>
                </a:lnSpc>
              </a:pPr>
              <a:r>
                <a:rPr lang="en-US" altLang="zh-CN" sz="160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http://www.sunedu.com</a:t>
              </a:r>
              <a:endParaRPr lang="en-US" altLang="zh-CN" sz="16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227412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6572705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-133985" y="0"/>
            <a:ext cx="6992620" cy="549275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18" name="任意多边形 17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026795" y="20320"/>
            <a:ext cx="55619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solidFill>
                  <a:schemeClr val="bg1"/>
                </a:solidFill>
                <a:latin typeface="+mn-ea"/>
                <a:sym typeface="+mn-ea"/>
              </a:rPr>
              <a:t>晚读及默写</a:t>
            </a:r>
            <a:endParaRPr lang="zh-CN" altLang="en-US" sz="28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0350" y="549275"/>
            <a:ext cx="11719560" cy="5146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4380"/>
              </a:lnSpc>
            </a:pPr>
            <a:r>
              <a:rPr lang="en-US" altLang="zh-CN" sz="2400" b="1"/>
              <a:t>   1. </a:t>
            </a:r>
            <a:r>
              <a:rPr sz="2400" b="1"/>
              <a:t>一群牛╱鹿╱象</a:t>
            </a:r>
            <a:r>
              <a:rPr lang="en-US" altLang="zh-CN" sz="2400" b="1">
                <a:solidFill>
                  <a:srgbClr val="C00000"/>
                </a:solidFill>
                <a:sym typeface="+mn-ea"/>
              </a:rPr>
              <a:t>         </a:t>
            </a:r>
            <a:r>
              <a:rPr lang="en-US" altLang="zh-CN" sz="2400" b="1"/>
              <a:t>2. 不由自主地哭了起来/ 喜极而泣   3.广播员-</a:t>
            </a:r>
            <a:r>
              <a:rPr lang="zh-CN" altLang="zh-CN" sz="2400" b="1"/>
              <a:t>口头通知</a:t>
            </a:r>
            <a:r>
              <a:rPr lang="en-US" altLang="zh-CN" sz="2400" b="1"/>
              <a:t>  </a:t>
            </a:r>
            <a:endParaRPr lang="en-US" altLang="zh-CN" sz="2400" b="1"/>
          </a:p>
          <a:p>
            <a:pPr fontAlgn="auto">
              <a:lnSpc>
                <a:spcPts val="4380"/>
              </a:lnSpc>
            </a:pPr>
            <a:r>
              <a:rPr lang="en-US" altLang="zh-CN" sz="2400" b="1"/>
              <a:t>   4.</a:t>
            </a:r>
            <a:r>
              <a:rPr sz="2400" b="1"/>
              <a:t>出发；动身；使爆炸  </a:t>
            </a:r>
            <a:r>
              <a:rPr lang="en-US" altLang="zh-CN" sz="2400" b="1"/>
              <a:t>5. 使……想起……     </a:t>
            </a:r>
            <a:r>
              <a:rPr lang="en-US" altLang="zh-CN" sz="2400" b="1">
                <a:solidFill>
                  <a:srgbClr val="C00000"/>
                </a:solidFill>
                <a:sym typeface="+mn-ea"/>
              </a:rPr>
              <a:t> </a:t>
            </a:r>
            <a:endParaRPr lang="en-US" altLang="zh-CN" sz="2400" b="1">
              <a:solidFill>
                <a:srgbClr val="C00000"/>
              </a:solidFill>
              <a:sym typeface="+mn-ea"/>
            </a:endParaRPr>
          </a:p>
          <a:p>
            <a:pPr fontAlgn="auto">
              <a:lnSpc>
                <a:spcPts val="4380"/>
              </a:lnSpc>
            </a:pPr>
            <a:r>
              <a:rPr lang="en-US" altLang="zh-CN" sz="2400" b="1">
                <a:solidFill>
                  <a:schemeClr val="tx1"/>
                </a:solidFill>
              </a:rPr>
              <a:t>1. 不计前嫌是一种美德，尤其是在竞争如此激烈，压力如此沉重的社会中。</a:t>
            </a:r>
            <a:endParaRPr lang="en-US" altLang="zh-CN" sz="2400" b="1">
              <a:solidFill>
                <a:schemeClr val="tx1"/>
              </a:solidFill>
            </a:endParaRPr>
          </a:p>
          <a:p>
            <a:pPr fontAlgn="auto">
              <a:lnSpc>
                <a:spcPts val="4380"/>
              </a:lnSpc>
            </a:pPr>
            <a:r>
              <a:rPr lang="en-US" altLang="zh-CN" sz="2400" b="1">
                <a:solidFill>
                  <a:schemeClr val="tx1"/>
                </a:solidFill>
              </a:rPr>
              <a:t>2. </a:t>
            </a:r>
            <a:r>
              <a:rPr sz="2400" b="1">
                <a:solidFill>
                  <a:schemeClr val="tx1"/>
                </a:solidFill>
              </a:rPr>
              <a:t>原谅不是你给别人的什么东西，它只是你给自己的一份礼物。</a:t>
            </a:r>
            <a:endParaRPr sz="2400" b="1">
              <a:solidFill>
                <a:schemeClr val="tx1"/>
              </a:solidFill>
            </a:endParaRPr>
          </a:p>
          <a:p>
            <a:pPr fontAlgn="auto">
              <a:lnSpc>
                <a:spcPts val="4380"/>
              </a:lnSpc>
            </a:pPr>
            <a:r>
              <a:rPr lang="en-US" sz="2400" b="1">
                <a:solidFill>
                  <a:schemeClr val="tx1"/>
                </a:solidFill>
              </a:rPr>
              <a:t>3. </a:t>
            </a:r>
            <a:r>
              <a:rPr sz="2400" b="1">
                <a:solidFill>
                  <a:schemeClr val="tx1"/>
                </a:solidFill>
              </a:rPr>
              <a:t>我钦佩他从冰冷的水中救出男孩的勇敢。</a:t>
            </a:r>
            <a:endParaRPr sz="2400" b="1">
              <a:solidFill>
                <a:schemeClr val="tx1"/>
              </a:solidFill>
            </a:endParaRPr>
          </a:p>
          <a:p>
            <a:pPr fontAlgn="auto">
              <a:lnSpc>
                <a:spcPts val="4380"/>
              </a:lnSpc>
            </a:pPr>
            <a:r>
              <a:rPr lang="en-US" sz="2400" b="1">
                <a:solidFill>
                  <a:schemeClr val="tx1"/>
                </a:solidFill>
              </a:rPr>
              <a:t>4. </a:t>
            </a:r>
            <a:r>
              <a:rPr sz="2400" b="1">
                <a:solidFill>
                  <a:schemeClr val="tx1"/>
                </a:solidFill>
              </a:rPr>
              <a:t>2015年诺贝尔科学奖授予屠呦呦</a:t>
            </a:r>
            <a:r>
              <a:rPr lang="zh-CN" sz="2400" b="1">
                <a:solidFill>
                  <a:schemeClr val="tx1"/>
                </a:solidFill>
              </a:rPr>
              <a:t>。</a:t>
            </a:r>
            <a:endParaRPr lang="zh-CN" sz="2400" b="1">
              <a:solidFill>
                <a:schemeClr val="tx1"/>
              </a:solidFill>
            </a:endParaRPr>
          </a:p>
          <a:p>
            <a:pPr fontAlgn="auto">
              <a:lnSpc>
                <a:spcPts val="4380"/>
              </a:lnSpc>
            </a:pPr>
            <a:r>
              <a:rPr lang="en-US" altLang="zh-CN" sz="2400" b="1">
                <a:solidFill>
                  <a:schemeClr val="tx1"/>
                </a:solidFill>
              </a:rPr>
              <a:t>5. </a:t>
            </a:r>
            <a:r>
              <a:rPr lang="zh-CN" sz="2400" b="1">
                <a:solidFill>
                  <a:schemeClr val="tx1"/>
                </a:solidFill>
              </a:rPr>
              <a:t>穿着一件红色的外套，她看上去更漂亮了。	</a:t>
            </a:r>
            <a:endParaRPr lang="zh-CN" sz="2400" b="1">
              <a:solidFill>
                <a:schemeClr val="tx1"/>
              </a:solidFill>
            </a:endParaRPr>
          </a:p>
          <a:p>
            <a:pPr fontAlgn="auto">
              <a:lnSpc>
                <a:spcPts val="4380"/>
              </a:lnSpc>
            </a:pPr>
            <a:r>
              <a:rPr lang="en-US" altLang="zh-CN" sz="2400" b="1">
                <a:solidFill>
                  <a:schemeClr val="tx1"/>
                </a:solidFill>
              </a:rPr>
              <a:t>6. </a:t>
            </a:r>
            <a:r>
              <a:rPr lang="zh-CN" sz="2400" b="1">
                <a:solidFill>
                  <a:schemeClr val="tx1"/>
                </a:solidFill>
              </a:rPr>
              <a:t>他相信她会借钱给他，所以去她家拜访。</a:t>
            </a:r>
            <a:endParaRPr lang="zh-CN" sz="2400" b="1">
              <a:solidFill>
                <a:schemeClr val="tx1"/>
              </a:solidFill>
            </a:endParaRPr>
          </a:p>
          <a:p>
            <a:pPr fontAlgn="auto">
              <a:lnSpc>
                <a:spcPts val="4380"/>
              </a:lnSpc>
            </a:pPr>
            <a:r>
              <a:rPr lang="en-US" altLang="zh-CN" sz="2400" b="1">
                <a:solidFill>
                  <a:schemeClr val="tx1"/>
                </a:solidFill>
              </a:rPr>
              <a:t>7. </a:t>
            </a:r>
            <a:r>
              <a:rPr lang="zh-CN" sz="2400" b="1">
                <a:solidFill>
                  <a:schemeClr val="tx1"/>
                </a:solidFill>
              </a:rPr>
              <a:t>他们因在沙漠中迷路而饿死了。</a:t>
            </a:r>
            <a:endParaRPr lang="zh-CN" sz="2400" b="1">
              <a:solidFill>
                <a:schemeClr val="tx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787005" y="79375"/>
            <a:ext cx="4065270" cy="386080"/>
            <a:chOff x="5227412" y="918694"/>
            <a:chExt cx="1724932" cy="386080"/>
          </a:xfrm>
        </p:grpSpPr>
        <p:sp>
          <p:nvSpPr>
            <p:cNvPr id="15" name="矩形 14"/>
            <p:cNvSpPr/>
            <p:nvPr/>
          </p:nvSpPr>
          <p:spPr>
            <a:xfrm>
              <a:off x="5561240" y="918694"/>
              <a:ext cx="1069521" cy="38608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lnSpc>
                  <a:spcPct val="120000"/>
                </a:lnSpc>
              </a:pPr>
              <a:r>
                <a:rPr lang="en-US" altLang="zh-CN" sz="160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http://www.sunedu.com</a:t>
              </a:r>
              <a:endParaRPr lang="en-US" altLang="zh-CN" sz="16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227412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6572705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-133985" y="0"/>
            <a:ext cx="5947410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18" name="任意多边形 17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026795" y="20320"/>
            <a:ext cx="204660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M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sym typeface="+mn-ea"/>
              </a:rPr>
              <a:t>3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U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sym typeface="+mn-ea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 单词讲解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73400" y="20320"/>
            <a:ext cx="43599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2000" b="1">
                <a:solidFill>
                  <a:schemeClr val="bg1"/>
                </a:solidFill>
              </a:rPr>
              <a:t>注意音节的划分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pic>
        <p:nvPicPr>
          <p:cNvPr id="5" name="图片 4" descr="搜狗截图202002240749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1325" y="548640"/>
            <a:ext cx="8371840" cy="609663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7787005" y="79375"/>
            <a:ext cx="4065270" cy="386080"/>
            <a:chOff x="5227412" y="918694"/>
            <a:chExt cx="1724932" cy="386080"/>
          </a:xfrm>
        </p:grpSpPr>
        <p:sp>
          <p:nvSpPr>
            <p:cNvPr id="15" name="矩形 14"/>
            <p:cNvSpPr/>
            <p:nvPr/>
          </p:nvSpPr>
          <p:spPr>
            <a:xfrm>
              <a:off x="5561240" y="918694"/>
              <a:ext cx="1069521" cy="38608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lnSpc>
                  <a:spcPct val="120000"/>
                </a:lnSpc>
              </a:pPr>
              <a:r>
                <a:rPr lang="en-US" altLang="zh-CN" sz="160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http://www.sunedu.com</a:t>
              </a:r>
              <a:endParaRPr lang="en-US" altLang="zh-CN" sz="16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227412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6572705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  <p:bldLst>
      <p:bldP spid="4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-133985" y="0"/>
            <a:ext cx="6992620" cy="549275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18" name="任意多边形 17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026795" y="20320"/>
            <a:ext cx="55619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solidFill>
                  <a:schemeClr val="bg1"/>
                </a:solidFill>
                <a:latin typeface="+mn-ea"/>
                <a:sym typeface="+mn-ea"/>
              </a:rPr>
              <a:t>晚读及默写</a:t>
            </a:r>
            <a:endParaRPr lang="zh-CN" altLang="en-US" sz="28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6220" y="716915"/>
            <a:ext cx="11719560" cy="5423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780"/>
              </a:lnSpc>
            </a:pPr>
            <a:r>
              <a:rPr lang="en-US" altLang="zh-CN" sz="2400" b="1"/>
              <a:t>   1. </a:t>
            </a:r>
            <a:r>
              <a:rPr sz="2400" b="1"/>
              <a:t>a herd of cows/deer/elephants</a:t>
            </a:r>
            <a:r>
              <a:rPr lang="en-US" altLang="zh-CN" sz="2400" b="1">
                <a:solidFill>
                  <a:srgbClr val="C00000"/>
                </a:solidFill>
                <a:sym typeface="+mn-ea"/>
              </a:rPr>
              <a:t>         </a:t>
            </a:r>
            <a:r>
              <a:rPr lang="en-US" altLang="zh-CN" sz="2400" b="1"/>
              <a:t>2. weep uncontrollably / tears of joy</a:t>
            </a:r>
            <a:endParaRPr lang="en-US" altLang="zh-CN" sz="2400" b="1"/>
          </a:p>
          <a:p>
            <a:pPr fontAlgn="auto">
              <a:lnSpc>
                <a:spcPts val="3780"/>
              </a:lnSpc>
            </a:pPr>
            <a:r>
              <a:rPr lang="en-US" altLang="zh-CN" sz="2400" b="1"/>
              <a:t>   3.announce - announcement      4.set off</a:t>
            </a:r>
            <a:r>
              <a:rPr sz="2400" b="1"/>
              <a:t>  </a:t>
            </a:r>
            <a:r>
              <a:rPr lang="en-US" altLang="zh-CN" sz="2400" b="1"/>
              <a:t>5. remind……of……     </a:t>
            </a:r>
            <a:r>
              <a:rPr lang="en-US" altLang="zh-CN" sz="2400" b="1">
                <a:solidFill>
                  <a:srgbClr val="C00000"/>
                </a:solidFill>
                <a:sym typeface="+mn-ea"/>
              </a:rPr>
              <a:t> </a:t>
            </a:r>
            <a:endParaRPr lang="en-US" altLang="zh-CN" sz="2400" b="1">
              <a:solidFill>
                <a:srgbClr val="C00000"/>
              </a:solidFill>
              <a:sym typeface="+mn-ea"/>
            </a:endParaRPr>
          </a:p>
          <a:p>
            <a:pPr fontAlgn="auto">
              <a:lnSpc>
                <a:spcPts val="3780"/>
              </a:lnSpc>
            </a:pPr>
            <a:r>
              <a:rPr lang="en-US" altLang="zh-CN" sz="2400" b="1">
                <a:solidFill>
                  <a:schemeClr val="tx1"/>
                </a:solidFill>
              </a:rPr>
              <a:t>1. It is a virtue to forgive and forget, especially in such a competitive and stressful society. </a:t>
            </a:r>
            <a:endParaRPr lang="en-US" altLang="zh-CN" sz="2400" b="1">
              <a:solidFill>
                <a:schemeClr val="tx1"/>
              </a:solidFill>
            </a:endParaRPr>
          </a:p>
          <a:p>
            <a:pPr fontAlgn="auto">
              <a:lnSpc>
                <a:spcPts val="3780"/>
              </a:lnSpc>
            </a:pPr>
            <a:r>
              <a:rPr lang="en-US" altLang="zh-CN" sz="2400" b="1">
                <a:sym typeface="+mn-ea"/>
              </a:rPr>
              <a:t>2. </a:t>
            </a:r>
            <a:r>
              <a:rPr lang="en-US" altLang="zh-CN" sz="2400" b="1">
                <a:solidFill>
                  <a:schemeClr val="tx1"/>
                </a:solidFill>
              </a:rPr>
              <a:t>Forgiveness is not something you give to someone else. It is a gift you give yourself. </a:t>
            </a:r>
            <a:endParaRPr lang="en-US" altLang="zh-CN" sz="2400" b="1">
              <a:solidFill>
                <a:schemeClr val="tx1"/>
              </a:solidFill>
            </a:endParaRPr>
          </a:p>
          <a:p>
            <a:pPr fontAlgn="auto">
              <a:lnSpc>
                <a:spcPts val="3780"/>
              </a:lnSpc>
            </a:pPr>
            <a:r>
              <a:rPr lang="en-US" sz="2400" b="1">
                <a:solidFill>
                  <a:schemeClr val="tx1"/>
                </a:solidFill>
              </a:rPr>
              <a:t>3. </a:t>
            </a:r>
            <a:r>
              <a:rPr sz="2400" b="1">
                <a:solidFill>
                  <a:schemeClr val="tx1"/>
                </a:solidFill>
              </a:rPr>
              <a:t>I admired his bravery for saving the boy from the cold water.</a:t>
            </a:r>
            <a:endParaRPr sz="2400" b="1">
              <a:solidFill>
                <a:schemeClr val="tx1"/>
              </a:solidFill>
            </a:endParaRPr>
          </a:p>
          <a:p>
            <a:pPr fontAlgn="auto">
              <a:lnSpc>
                <a:spcPts val="3780"/>
              </a:lnSpc>
            </a:pPr>
            <a:r>
              <a:rPr lang="en-US" sz="2400" b="1">
                <a:solidFill>
                  <a:schemeClr val="tx1"/>
                </a:solidFill>
              </a:rPr>
              <a:t>4. </a:t>
            </a:r>
            <a:r>
              <a:rPr sz="2400" b="1">
                <a:solidFill>
                  <a:schemeClr val="tx1"/>
                </a:solidFill>
              </a:rPr>
              <a:t>The Nobel Prize in science was awarded to Tu Youyou in 2015</a:t>
            </a:r>
            <a:endParaRPr sz="2400" b="1">
              <a:solidFill>
                <a:schemeClr val="tx1"/>
              </a:solidFill>
            </a:endParaRPr>
          </a:p>
          <a:p>
            <a:pPr fontAlgn="auto">
              <a:lnSpc>
                <a:spcPts val="3780"/>
              </a:lnSpc>
            </a:pPr>
            <a:r>
              <a:rPr lang="en-US" altLang="zh-CN" sz="2400" b="1">
                <a:solidFill>
                  <a:schemeClr val="tx1"/>
                </a:solidFill>
              </a:rPr>
              <a:t>5. </a:t>
            </a:r>
            <a:r>
              <a:rPr lang="zh-CN" sz="2400" b="1">
                <a:solidFill>
                  <a:schemeClr val="tx1"/>
                </a:solidFill>
              </a:rPr>
              <a:t>Dressed  in a red coat, she looks more beautiful.</a:t>
            </a:r>
            <a:endParaRPr lang="zh-CN" sz="2400" b="1">
              <a:solidFill>
                <a:schemeClr val="tx1"/>
              </a:solidFill>
            </a:endParaRPr>
          </a:p>
          <a:p>
            <a:pPr fontAlgn="auto">
              <a:lnSpc>
                <a:spcPts val="3780"/>
              </a:lnSpc>
            </a:pPr>
            <a:r>
              <a:rPr lang="en-US" altLang="zh-CN" sz="2400" b="1">
                <a:solidFill>
                  <a:schemeClr val="tx1"/>
                </a:solidFill>
              </a:rPr>
              <a:t>6. </a:t>
            </a:r>
            <a:r>
              <a:rPr lang="zh-CN" sz="2400" b="1">
                <a:solidFill>
                  <a:schemeClr val="tx1"/>
                </a:solidFill>
              </a:rPr>
              <a:t>He called at her house in the belief that she would lend him the money. </a:t>
            </a:r>
            <a:endParaRPr lang="zh-CN" sz="2400" b="1">
              <a:solidFill>
                <a:schemeClr val="tx1"/>
              </a:solidFill>
            </a:endParaRPr>
          </a:p>
          <a:p>
            <a:pPr fontAlgn="auto">
              <a:lnSpc>
                <a:spcPts val="3780"/>
              </a:lnSpc>
            </a:pPr>
            <a:r>
              <a:rPr lang="en-US" altLang="zh-CN" sz="2400" b="1">
                <a:solidFill>
                  <a:schemeClr val="tx1"/>
                </a:solidFill>
              </a:rPr>
              <a:t>7. </a:t>
            </a:r>
            <a:r>
              <a:rPr lang="zh-CN" sz="2400" b="1">
                <a:solidFill>
                  <a:schemeClr val="tx1"/>
                </a:solidFill>
              </a:rPr>
              <a:t>They got lost in the desert and starved to death．</a:t>
            </a:r>
            <a:endParaRPr lang="zh-CN" sz="2400" b="1">
              <a:solidFill>
                <a:schemeClr val="tx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787005" y="79375"/>
            <a:ext cx="4065270" cy="386080"/>
            <a:chOff x="5227412" y="918694"/>
            <a:chExt cx="1724932" cy="386080"/>
          </a:xfrm>
        </p:grpSpPr>
        <p:sp>
          <p:nvSpPr>
            <p:cNvPr id="15" name="矩形 14"/>
            <p:cNvSpPr/>
            <p:nvPr/>
          </p:nvSpPr>
          <p:spPr>
            <a:xfrm>
              <a:off x="5561240" y="918694"/>
              <a:ext cx="1069521" cy="38608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lnSpc>
                  <a:spcPct val="120000"/>
                </a:lnSpc>
              </a:pPr>
              <a:r>
                <a:rPr lang="en-US" altLang="zh-CN" sz="160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http://www.sunedu.com</a:t>
              </a:r>
              <a:endParaRPr lang="en-US" altLang="zh-CN" sz="16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227412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6572705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-133985" y="0"/>
            <a:ext cx="6992620" cy="549275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18" name="任意多边形 17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026795" y="20320"/>
            <a:ext cx="55619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solidFill>
                  <a:schemeClr val="bg1"/>
                </a:solidFill>
                <a:latin typeface="+mn-ea"/>
                <a:sym typeface="+mn-ea"/>
              </a:rPr>
              <a:t>晚读及默写</a:t>
            </a:r>
            <a:endParaRPr lang="zh-CN" altLang="en-US" sz="28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6220" y="815975"/>
            <a:ext cx="11719560" cy="5031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4280"/>
              </a:lnSpc>
            </a:pPr>
            <a:r>
              <a:rPr lang="en-US" altLang="zh-CN" sz="2400" b="1"/>
              <a:t>  </a:t>
            </a:r>
            <a:r>
              <a:rPr lang="en-US" altLang="zh-CN" sz="2400" b="1">
                <a:solidFill>
                  <a:schemeClr val="tx1"/>
                </a:solidFill>
              </a:rPr>
              <a:t>1. </a:t>
            </a:r>
            <a:r>
              <a:rPr sz="2400" b="1">
                <a:solidFill>
                  <a:schemeClr val="tx1"/>
                </a:solidFill>
                <a:sym typeface="+mn-ea"/>
              </a:rPr>
              <a:t>牧师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         </a:t>
            </a:r>
            <a:r>
              <a:rPr lang="en-US" altLang="zh-CN" sz="2400" b="1">
                <a:solidFill>
                  <a:schemeClr val="tx1"/>
                </a:solidFill>
              </a:rPr>
              <a:t>2. 迷人有趣的起源   3. 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拥抱  </a:t>
            </a:r>
            <a:r>
              <a:rPr lang="en-US" altLang="zh-CN" sz="2400" b="1">
                <a:solidFill>
                  <a:schemeClr val="tx1"/>
                </a:solidFill>
              </a:rPr>
              <a:t>               4.</a:t>
            </a:r>
            <a:r>
              <a:rPr lang="zh-CN" altLang="zh-CN" sz="2400" b="1">
                <a:solidFill>
                  <a:schemeClr val="tx1"/>
                </a:solidFill>
                <a:sym typeface="+mn-ea"/>
              </a:rPr>
              <a:t>季节性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的疯狂行为   </a:t>
            </a:r>
            <a:endParaRPr lang="en-US" altLang="zh-CN" sz="2400" b="1">
              <a:solidFill>
                <a:schemeClr val="tx1"/>
              </a:solidFill>
            </a:endParaRPr>
          </a:p>
          <a:p>
            <a:pPr fontAlgn="auto">
              <a:lnSpc>
                <a:spcPts val="4280"/>
              </a:lnSpc>
            </a:pPr>
            <a:r>
              <a:rPr lang="en-US" altLang="zh-CN" sz="2400" b="1">
                <a:solidFill>
                  <a:schemeClr val="tx1"/>
                </a:solidFill>
              </a:rPr>
              <a:t>  5.亲善大使，友好大使                6.</a:t>
            </a:r>
            <a:r>
              <a:rPr lang="zh-CN" altLang="en-US" sz="2400" b="1">
                <a:solidFill>
                  <a:schemeClr val="tx1"/>
                </a:solidFill>
              </a:rPr>
              <a:t>数码设备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            7.显示；透露；揭露  </a:t>
            </a:r>
            <a:endParaRPr lang="en-US" altLang="zh-CN" sz="2400" b="1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4280"/>
              </a:lnSpc>
            </a:pPr>
            <a:r>
              <a:rPr lang="en-US" altLang="zh-CN" sz="2400" b="1">
                <a:solidFill>
                  <a:schemeClr val="tx1"/>
                </a:solidFill>
                <a:sym typeface="+mn-ea"/>
              </a:rPr>
              <a:t>  8.10至12岁之间的少年 //13至19岁青少年              9.真理和错误 </a:t>
            </a:r>
            <a:endParaRPr lang="en-US" altLang="zh-CN" sz="2400" b="1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4280"/>
              </a:lnSpc>
            </a:pPr>
            <a:r>
              <a:rPr lang="en-US" altLang="zh-CN" sz="2400" b="1">
                <a:solidFill>
                  <a:schemeClr val="tx1"/>
                </a:solidFill>
              </a:rPr>
              <a:t>1. 未经允许看别人的私人信件是不合法的。</a:t>
            </a:r>
            <a:endParaRPr lang="en-US" altLang="zh-CN" sz="2400" b="1">
              <a:solidFill>
                <a:schemeClr val="tx1"/>
              </a:solidFill>
            </a:endParaRPr>
          </a:p>
          <a:p>
            <a:pPr fontAlgn="auto">
              <a:lnSpc>
                <a:spcPts val="4280"/>
              </a:lnSpc>
            </a:pPr>
            <a:r>
              <a:rPr lang="en-US" altLang="zh-CN" sz="2400" b="1">
                <a:solidFill>
                  <a:schemeClr val="tx1"/>
                </a:solidFill>
                <a:sym typeface="+mn-ea"/>
              </a:rPr>
              <a:t>2.</a:t>
            </a:r>
            <a:r>
              <a:rPr lang="en-US" altLang="zh-CN" sz="2400" b="1">
                <a:solidFill>
                  <a:schemeClr val="tx1"/>
                </a:solidFill>
              </a:rPr>
              <a:t>我的老师看起来好像完全知道这件事了。</a:t>
            </a:r>
            <a:r>
              <a:rPr lang="zh-CN" altLang="en-US" sz="2400" b="1">
                <a:solidFill>
                  <a:schemeClr val="tx1"/>
                </a:solidFill>
              </a:rPr>
              <a:t>（虚拟）</a:t>
            </a:r>
            <a:endParaRPr lang="en-US" altLang="zh-CN" sz="2400" b="1">
              <a:solidFill>
                <a:schemeClr val="tx1"/>
              </a:solidFill>
            </a:endParaRPr>
          </a:p>
          <a:p>
            <a:pPr fontAlgn="auto">
              <a:lnSpc>
                <a:spcPts val="4280"/>
              </a:lnSpc>
            </a:pPr>
            <a:r>
              <a:rPr lang="en-US" sz="2400" b="1">
                <a:solidFill>
                  <a:schemeClr val="tx1"/>
                </a:solidFill>
              </a:rPr>
              <a:t>3.她就像对待自己的孩子一样对待这个婴儿。（虚拟）</a:t>
            </a:r>
            <a:endParaRPr lang="en-US" sz="2400" b="1">
              <a:solidFill>
                <a:schemeClr val="tx1"/>
              </a:solidFill>
            </a:endParaRPr>
          </a:p>
          <a:p>
            <a:pPr fontAlgn="auto">
              <a:lnSpc>
                <a:spcPts val="4280"/>
              </a:lnSpc>
            </a:pPr>
            <a:r>
              <a:rPr lang="en-US" sz="2400" b="1">
                <a:solidFill>
                  <a:schemeClr val="tx1"/>
                </a:solidFill>
              </a:rPr>
              <a:t>4.</a:t>
            </a:r>
            <a:r>
              <a:rPr sz="2400" b="1">
                <a:solidFill>
                  <a:schemeClr val="tx1"/>
                </a:solidFill>
              </a:rPr>
              <a:t>天气晴朗，吹着一股清风。</a:t>
            </a:r>
            <a:r>
              <a:rPr lang="zh-CN" sz="2400" b="1">
                <a:solidFill>
                  <a:schemeClr val="tx1"/>
                </a:solidFill>
              </a:rPr>
              <a:t>（</a:t>
            </a:r>
            <a:r>
              <a:rPr sz="2400" b="1">
                <a:solidFill>
                  <a:schemeClr val="tx1"/>
                </a:solidFill>
              </a:rPr>
              <a:t>with复合结构</a:t>
            </a:r>
            <a:r>
              <a:rPr lang="zh-CN" sz="2400" b="1">
                <a:solidFill>
                  <a:schemeClr val="tx1"/>
                </a:solidFill>
              </a:rPr>
              <a:t>）</a:t>
            </a:r>
            <a:endParaRPr lang="en-US" sz="2400" b="1">
              <a:solidFill>
                <a:schemeClr val="tx1"/>
              </a:solidFill>
            </a:endParaRPr>
          </a:p>
          <a:p>
            <a:pPr fontAlgn="auto">
              <a:lnSpc>
                <a:spcPts val="4280"/>
              </a:lnSpc>
            </a:pPr>
            <a:r>
              <a:rPr lang="en-US" sz="2400" b="1">
                <a:solidFill>
                  <a:schemeClr val="tx1"/>
                </a:solidFill>
              </a:rPr>
              <a:t>5.</a:t>
            </a:r>
            <a:r>
              <a:rPr lang="en-US" altLang="zh-CN" sz="2400" b="1">
                <a:solidFill>
                  <a:schemeClr val="tx1"/>
                </a:solidFill>
              </a:rPr>
              <a:t>由于孩子们在上学，所以我们不能想去度假就去。（with复合结构）</a:t>
            </a:r>
            <a:endParaRPr lang="en-US" altLang="zh-CN" sz="2400" b="1">
              <a:solidFill>
                <a:schemeClr val="tx1"/>
              </a:solidFill>
            </a:endParaRPr>
          </a:p>
          <a:p>
            <a:pPr fontAlgn="auto">
              <a:lnSpc>
                <a:spcPts val="4280"/>
              </a:lnSpc>
            </a:pPr>
            <a:r>
              <a:rPr lang="en-US" altLang="zh-CN" sz="2400" b="1">
                <a:solidFill>
                  <a:schemeClr val="tx1"/>
                </a:solidFill>
              </a:rPr>
              <a:t>6. </a:t>
            </a:r>
            <a:r>
              <a:rPr lang="zh-CN" sz="2400" b="1">
                <a:solidFill>
                  <a:schemeClr val="tx1"/>
                </a:solidFill>
              </a:rPr>
              <a:t>我在房间坐了一会儿，眼睛盯着天花板。（with复合结构）</a:t>
            </a:r>
            <a:endParaRPr lang="zh-CN" sz="2400" b="1">
              <a:solidFill>
                <a:schemeClr val="tx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787005" y="79375"/>
            <a:ext cx="4065270" cy="386080"/>
            <a:chOff x="5227412" y="918694"/>
            <a:chExt cx="1724932" cy="386080"/>
          </a:xfrm>
        </p:grpSpPr>
        <p:sp>
          <p:nvSpPr>
            <p:cNvPr id="15" name="矩形 14"/>
            <p:cNvSpPr/>
            <p:nvPr/>
          </p:nvSpPr>
          <p:spPr>
            <a:xfrm>
              <a:off x="5561240" y="918694"/>
              <a:ext cx="1069521" cy="38608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lnSpc>
                  <a:spcPct val="120000"/>
                </a:lnSpc>
              </a:pPr>
              <a:r>
                <a:rPr lang="en-US" altLang="zh-CN" sz="160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http://www.sunedu.com</a:t>
              </a:r>
              <a:endParaRPr lang="en-US" altLang="zh-CN" sz="16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227412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6572705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-133985" y="0"/>
            <a:ext cx="6992620" cy="549275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18" name="任意多边形 17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026795" y="20320"/>
            <a:ext cx="55619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solidFill>
                  <a:schemeClr val="bg1"/>
                </a:solidFill>
                <a:latin typeface="+mn-ea"/>
                <a:sym typeface="+mn-ea"/>
              </a:rPr>
              <a:t>晚读默写</a:t>
            </a:r>
            <a:r>
              <a:rPr lang="en-US" altLang="zh-CN" sz="2800" b="1" dirty="0">
                <a:solidFill>
                  <a:schemeClr val="bg1"/>
                </a:solidFill>
                <a:latin typeface="+mn-ea"/>
                <a:sym typeface="+mn-ea"/>
              </a:rPr>
              <a:t>-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  <a:sym typeface="+mn-ea"/>
              </a:rPr>
              <a:t>参考答案</a:t>
            </a:r>
            <a:endParaRPr lang="zh-CN" altLang="en-US" sz="28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4620" y="959485"/>
            <a:ext cx="11719560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780"/>
              </a:lnSpc>
            </a:pPr>
            <a:r>
              <a:rPr lang="en-US" altLang="zh-CN" sz="2400" b="1">
                <a:solidFill>
                  <a:schemeClr val="tx1"/>
                </a:solidFill>
              </a:rPr>
              <a:t>  1. </a:t>
            </a:r>
            <a:r>
              <a:rPr sz="2400" b="1">
                <a:solidFill>
                  <a:schemeClr val="tx1"/>
                </a:solidFill>
              </a:rPr>
              <a:t>priest </a:t>
            </a:r>
            <a:r>
              <a:rPr sz="2400" b="1" i="1">
                <a:solidFill>
                  <a:srgbClr val="C00000"/>
                </a:solidFill>
              </a:rPr>
              <a:t>/priːst/ </a:t>
            </a:r>
            <a:r>
              <a:rPr sz="2400" b="1">
                <a:solidFill>
                  <a:schemeClr val="tx1"/>
                </a:solidFill>
              </a:rPr>
              <a:t> 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     </a:t>
            </a:r>
            <a:r>
              <a:rPr lang="en-US" altLang="zh-CN" sz="2400" b="1">
                <a:solidFill>
                  <a:schemeClr val="tx1"/>
                </a:solidFill>
              </a:rPr>
              <a:t>2. fascinating origins 3. 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zh-CN" sz="2400" b="1">
                <a:solidFill>
                  <a:schemeClr val="tx1"/>
                </a:solidFill>
              </a:rPr>
              <a:t>embrace </a:t>
            </a:r>
            <a:r>
              <a:rPr lang="en-US" altLang="zh-CN" sz="2400" b="1" i="1">
                <a:solidFill>
                  <a:srgbClr val="C00000"/>
                </a:solidFill>
              </a:rPr>
              <a:t>/ɪmˈbreɪs/ v.   </a:t>
            </a:r>
            <a:endParaRPr lang="en-US" altLang="zh-CN" sz="2400" b="1" i="1">
              <a:solidFill>
                <a:srgbClr val="C00000"/>
              </a:solidFill>
            </a:endParaRPr>
          </a:p>
          <a:p>
            <a:pPr fontAlgn="auto">
              <a:lnSpc>
                <a:spcPts val="3780"/>
              </a:lnSpc>
            </a:pPr>
            <a:r>
              <a:rPr lang="en-US" altLang="zh-CN" sz="2400" b="1">
                <a:solidFill>
                  <a:schemeClr val="tx1"/>
                </a:solidFill>
              </a:rPr>
              <a:t>  4.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seasonal madness  </a:t>
            </a:r>
            <a:r>
              <a:rPr lang="en-US" altLang="zh-CN" sz="2400" b="1">
                <a:solidFill>
                  <a:schemeClr val="tx1"/>
                </a:solidFill>
              </a:rPr>
              <a:t>5.goodwill ambassador </a:t>
            </a:r>
            <a:r>
              <a:rPr lang="en-US" altLang="zh-CN" sz="2400" b="1" i="1">
                <a:solidFill>
                  <a:srgbClr val="C00000"/>
                </a:solidFill>
              </a:rPr>
              <a:t> /æmˈbæsədə(r)/ </a:t>
            </a:r>
            <a:endParaRPr lang="en-US" altLang="zh-CN" sz="2400" b="1" i="1">
              <a:solidFill>
                <a:srgbClr val="C00000"/>
              </a:solidFill>
            </a:endParaRPr>
          </a:p>
          <a:p>
            <a:pPr fontAlgn="auto">
              <a:lnSpc>
                <a:spcPts val="3780"/>
              </a:lnSpc>
            </a:pPr>
            <a:r>
              <a:rPr lang="en-US" altLang="zh-CN" sz="2400" b="1">
                <a:solidFill>
                  <a:schemeClr val="tx1"/>
                </a:solidFill>
              </a:rPr>
              <a:t>  6.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digital device</a:t>
            </a:r>
            <a:r>
              <a:rPr lang="en-US" altLang="zh-CN" sz="2400" b="1" i="1">
                <a:solidFill>
                  <a:srgbClr val="C00000"/>
                </a:solidFill>
                <a:sym typeface="+mn-ea"/>
              </a:rPr>
              <a:t> /dɪˈvaɪs/n. 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7. reveal </a:t>
            </a:r>
            <a:r>
              <a:rPr lang="en-US" altLang="zh-CN" sz="2400" b="1" i="1">
                <a:solidFill>
                  <a:srgbClr val="C00000"/>
                </a:solidFill>
                <a:sym typeface="+mn-ea"/>
              </a:rPr>
              <a:t>/rɪˈviːl/ vt.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 </a:t>
            </a:r>
            <a:endParaRPr lang="en-US" altLang="zh-CN" sz="2400" b="1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3780"/>
              </a:lnSpc>
            </a:pPr>
            <a:r>
              <a:rPr lang="en-US" altLang="zh-CN" sz="2400" b="1">
                <a:solidFill>
                  <a:schemeClr val="tx1"/>
                </a:solidFill>
                <a:sym typeface="+mn-ea"/>
              </a:rPr>
              <a:t>  8. tweens n. // teens n.    9. truth and myth</a:t>
            </a:r>
            <a:r>
              <a:rPr lang="en-US" altLang="zh-CN" sz="2400" b="1" i="1">
                <a:solidFill>
                  <a:srgbClr val="C00000"/>
                </a:solidFill>
                <a:sym typeface="+mn-ea"/>
              </a:rPr>
              <a:t> /mɪθ/n. 神话；虚构的人</a:t>
            </a:r>
            <a:r>
              <a:rPr lang="zh-CN" altLang="en-US" sz="2400" b="1" i="1">
                <a:solidFill>
                  <a:srgbClr val="C00000"/>
                </a:solidFill>
                <a:sym typeface="+mn-ea"/>
              </a:rPr>
              <a:t>或</a:t>
            </a:r>
            <a:r>
              <a:rPr lang="en-US" altLang="zh-CN" sz="2400" b="1" i="1">
                <a:solidFill>
                  <a:srgbClr val="C00000"/>
                </a:solidFill>
                <a:sym typeface="+mn-ea"/>
              </a:rPr>
              <a:t>事</a:t>
            </a:r>
            <a:endParaRPr lang="en-US" altLang="zh-CN" sz="2400" b="1" i="1">
              <a:solidFill>
                <a:srgbClr val="C00000"/>
              </a:solidFill>
              <a:sym typeface="+mn-ea"/>
            </a:endParaRPr>
          </a:p>
          <a:p>
            <a:pPr fontAlgn="auto">
              <a:lnSpc>
                <a:spcPts val="3780"/>
              </a:lnSpc>
            </a:pPr>
            <a:r>
              <a:rPr lang="en-US" altLang="zh-CN" sz="2400" b="1">
                <a:solidFill>
                  <a:schemeClr val="tx1"/>
                </a:solidFill>
              </a:rPr>
              <a:t>1. </a:t>
            </a:r>
            <a:r>
              <a:rPr lang="en-US" altLang="zh-CN" sz="2400" b="1" u="sng">
                <a:solidFill>
                  <a:schemeClr val="tx1"/>
                </a:solidFill>
              </a:rPr>
              <a:t>It</a:t>
            </a:r>
            <a:r>
              <a:rPr lang="en-US" altLang="zh-CN" sz="2400" b="1">
                <a:solidFill>
                  <a:schemeClr val="tx1"/>
                </a:solidFill>
              </a:rPr>
              <a:t>'s illegal </a:t>
            </a:r>
            <a:r>
              <a:rPr lang="en-US" altLang="zh-CN" sz="2400" b="1" u="sng">
                <a:solidFill>
                  <a:schemeClr val="tx1"/>
                </a:solidFill>
              </a:rPr>
              <a:t>to read people's private letters </a:t>
            </a:r>
            <a:r>
              <a:rPr lang="en-US" altLang="zh-CN" sz="2400" b="1" u="sng">
                <a:solidFill>
                  <a:srgbClr val="C00000"/>
                </a:solidFill>
              </a:rPr>
              <a:t>without permission</a:t>
            </a:r>
            <a:r>
              <a:rPr lang="en-US" altLang="zh-CN" sz="2400" b="1" u="sng">
                <a:solidFill>
                  <a:schemeClr val="tx1"/>
                </a:solidFill>
              </a:rPr>
              <a:t>.</a:t>
            </a:r>
            <a:r>
              <a:rPr lang="en-US" altLang="zh-CN" sz="2400" b="1">
                <a:solidFill>
                  <a:schemeClr val="tx1"/>
                </a:solidFill>
              </a:rPr>
              <a:t>  </a:t>
            </a:r>
            <a:endParaRPr lang="en-US" altLang="zh-CN" sz="2400" b="1">
              <a:solidFill>
                <a:schemeClr val="tx1"/>
              </a:solidFill>
            </a:endParaRPr>
          </a:p>
          <a:p>
            <a:pPr fontAlgn="auto">
              <a:lnSpc>
                <a:spcPts val="3780"/>
              </a:lnSpc>
            </a:pPr>
            <a:r>
              <a:rPr lang="en-US" altLang="zh-CN" sz="2400" b="1">
                <a:solidFill>
                  <a:schemeClr val="tx1"/>
                </a:solidFill>
                <a:sym typeface="+mn-ea"/>
              </a:rPr>
              <a:t>2. </a:t>
            </a:r>
            <a:r>
              <a:rPr lang="en-US" altLang="zh-CN" sz="2400" b="1">
                <a:solidFill>
                  <a:schemeClr val="tx1"/>
                </a:solidFill>
              </a:rPr>
              <a:t>My teacher looked as though/if he</a:t>
            </a:r>
            <a:r>
              <a:rPr lang="en-US" altLang="zh-CN" sz="2400" b="1">
                <a:solidFill>
                  <a:srgbClr val="C00000"/>
                </a:solidFill>
              </a:rPr>
              <a:t> had known</a:t>
            </a:r>
            <a:r>
              <a:rPr lang="en-US" altLang="zh-CN" sz="2400" b="1">
                <a:solidFill>
                  <a:schemeClr val="tx1"/>
                </a:solidFill>
              </a:rPr>
              <a:t> the thing completely.</a:t>
            </a:r>
            <a:endParaRPr lang="en-US" altLang="zh-CN" sz="2400" b="1">
              <a:solidFill>
                <a:schemeClr val="tx1"/>
              </a:solidFill>
            </a:endParaRPr>
          </a:p>
          <a:p>
            <a:pPr fontAlgn="auto">
              <a:lnSpc>
                <a:spcPts val="3780"/>
              </a:lnSpc>
            </a:pPr>
            <a:r>
              <a:rPr lang="en-US" sz="2400" b="1">
                <a:solidFill>
                  <a:schemeClr val="tx1"/>
                </a:solidFill>
              </a:rPr>
              <a:t>3.She treats the baby as if/though he </a:t>
            </a:r>
            <a:r>
              <a:rPr lang="en-US" sz="2400" b="1">
                <a:solidFill>
                  <a:srgbClr val="C00000"/>
                </a:solidFill>
              </a:rPr>
              <a:t>were</a:t>
            </a:r>
            <a:r>
              <a:rPr lang="en-US" sz="2400" b="1">
                <a:solidFill>
                  <a:schemeClr val="tx1"/>
                </a:solidFill>
              </a:rPr>
              <a:t> her own child.</a:t>
            </a:r>
            <a:endParaRPr lang="en-US" sz="2400" b="1">
              <a:solidFill>
                <a:schemeClr val="tx1"/>
              </a:solidFill>
            </a:endParaRPr>
          </a:p>
          <a:p>
            <a:pPr fontAlgn="auto">
              <a:lnSpc>
                <a:spcPts val="3780"/>
              </a:lnSpc>
            </a:pPr>
            <a:r>
              <a:rPr lang="en-US" sz="2400" b="1">
                <a:solidFill>
                  <a:schemeClr val="tx1"/>
                </a:solidFill>
              </a:rPr>
              <a:t>4. </a:t>
            </a:r>
            <a:r>
              <a:rPr sz="2400" b="1">
                <a:solidFill>
                  <a:schemeClr val="tx1"/>
                </a:solidFill>
              </a:rPr>
              <a:t>The day was bright, </a:t>
            </a:r>
            <a:r>
              <a:rPr sz="2400" b="1">
                <a:solidFill>
                  <a:srgbClr val="C00000"/>
                </a:solidFill>
              </a:rPr>
              <a:t>with a fresh breeze </a:t>
            </a:r>
            <a:r>
              <a:rPr sz="2400" b="1" u="sng">
                <a:solidFill>
                  <a:srgbClr val="C00000"/>
                </a:solidFill>
              </a:rPr>
              <a:t>blowing</a:t>
            </a:r>
            <a:r>
              <a:rPr sz="2400" b="1">
                <a:solidFill>
                  <a:srgbClr val="C00000"/>
                </a:solidFill>
              </a:rPr>
              <a:t>.</a:t>
            </a:r>
            <a:r>
              <a:rPr sz="2400" b="1">
                <a:solidFill>
                  <a:schemeClr val="tx1"/>
                </a:solidFill>
              </a:rPr>
              <a:t> </a:t>
            </a:r>
            <a:endParaRPr sz="2400" b="1">
              <a:solidFill>
                <a:schemeClr val="tx1"/>
              </a:solidFill>
            </a:endParaRPr>
          </a:p>
          <a:p>
            <a:pPr fontAlgn="auto">
              <a:lnSpc>
                <a:spcPts val="3780"/>
              </a:lnSpc>
            </a:pPr>
            <a:r>
              <a:rPr lang="en-US" sz="2400" b="1">
                <a:solidFill>
                  <a:schemeClr val="tx1"/>
                </a:solidFill>
              </a:rPr>
              <a:t>5.</a:t>
            </a:r>
            <a:r>
              <a:rPr lang="en-US" sz="2400" b="1">
                <a:solidFill>
                  <a:srgbClr val="C00000"/>
                </a:solidFill>
              </a:rPr>
              <a:t>With the children </a:t>
            </a:r>
            <a:r>
              <a:rPr lang="en-US" sz="2400" b="1" u="sng">
                <a:solidFill>
                  <a:srgbClr val="C00000"/>
                </a:solidFill>
              </a:rPr>
              <a:t>at school</a:t>
            </a:r>
            <a:r>
              <a:rPr lang="en-US" sz="2400" b="1">
                <a:solidFill>
                  <a:schemeClr val="tx1"/>
                </a:solidFill>
              </a:rPr>
              <a:t>, we can't take our vacation when we want to.</a:t>
            </a:r>
            <a:endParaRPr lang="en-US" altLang="zh-CN" sz="2400" b="1">
              <a:solidFill>
                <a:schemeClr val="tx1"/>
              </a:solidFill>
            </a:endParaRPr>
          </a:p>
          <a:p>
            <a:pPr fontAlgn="auto">
              <a:lnSpc>
                <a:spcPts val="3780"/>
              </a:lnSpc>
            </a:pPr>
            <a:r>
              <a:rPr lang="en-US" altLang="zh-CN" sz="2400" b="1">
                <a:solidFill>
                  <a:schemeClr val="tx1"/>
                </a:solidFill>
              </a:rPr>
              <a:t>6. </a:t>
            </a:r>
            <a:r>
              <a:rPr lang="zh-CN" sz="2400" b="1">
                <a:solidFill>
                  <a:schemeClr val="tx1"/>
                </a:solidFill>
              </a:rPr>
              <a:t>I sat in my room for a few minutes </a:t>
            </a:r>
            <a:r>
              <a:rPr lang="zh-CN" sz="2400" b="1">
                <a:solidFill>
                  <a:srgbClr val="C00000"/>
                </a:solidFill>
              </a:rPr>
              <a:t>with my eyes </a:t>
            </a:r>
            <a:r>
              <a:rPr lang="zh-CN" sz="2400" b="1" u="sng">
                <a:solidFill>
                  <a:srgbClr val="C00000"/>
                </a:solidFill>
              </a:rPr>
              <a:t>fixed</a:t>
            </a:r>
            <a:r>
              <a:rPr lang="zh-CN" sz="2400" b="1">
                <a:solidFill>
                  <a:srgbClr val="C00000"/>
                </a:solidFill>
              </a:rPr>
              <a:t> on the ceiling</a:t>
            </a:r>
            <a:r>
              <a:rPr lang="zh-CN" sz="2400" b="1">
                <a:solidFill>
                  <a:schemeClr val="tx1"/>
                </a:solidFill>
              </a:rPr>
              <a:t>.</a:t>
            </a:r>
            <a:endParaRPr lang="zh-CN" sz="2400" b="1">
              <a:solidFill>
                <a:schemeClr val="tx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787005" y="79375"/>
            <a:ext cx="4065270" cy="386080"/>
            <a:chOff x="5227412" y="918694"/>
            <a:chExt cx="1724932" cy="386080"/>
          </a:xfrm>
        </p:grpSpPr>
        <p:sp>
          <p:nvSpPr>
            <p:cNvPr id="15" name="矩形 14"/>
            <p:cNvSpPr/>
            <p:nvPr/>
          </p:nvSpPr>
          <p:spPr>
            <a:xfrm>
              <a:off x="5561240" y="918694"/>
              <a:ext cx="1069521" cy="38608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lnSpc>
                  <a:spcPct val="120000"/>
                </a:lnSpc>
              </a:pPr>
              <a:r>
                <a:rPr lang="en-US" altLang="zh-CN" sz="160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http://www.sunedu.com</a:t>
              </a:r>
              <a:endParaRPr lang="en-US" altLang="zh-CN" sz="16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227412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6572705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-133985" y="0"/>
            <a:ext cx="5032375" cy="549275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18" name="任意多边形 17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026795" y="20320"/>
            <a:ext cx="1706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+mn-ea"/>
                <a:sym typeface="+mn-ea"/>
              </a:rPr>
              <a:t>晚读及默写</a:t>
            </a:r>
            <a:endParaRPr lang="zh-CN" altLang="en-US" sz="24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6420" y="1118870"/>
            <a:ext cx="10527665" cy="4030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【经典语篇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】</a:t>
            </a:r>
            <a:endParaRPr lang="zh-CN" altLang="en-US" sz="3200" b="1" u="none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（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2013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ea"/>
                <a:sym typeface="+mn-ea"/>
              </a:rPr>
              <a:t>·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辽宁高考）一个英文网站面向中学生征稿。请你写一篇英语稿件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介绍“中秋节”及这个节日里的主要活动。要点：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1.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它是中国的传统节日之一；</a:t>
            </a:r>
            <a:endParaRPr lang="zh-CN" altLang="en-US" sz="3200" b="1" u="none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2.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家人团聚；</a:t>
            </a:r>
            <a:endParaRPr lang="zh-CN" altLang="en-US" sz="3200" b="1" u="none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3.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赏月、吃月饼；</a:t>
            </a:r>
            <a:endParaRPr lang="zh-CN" altLang="en-US" sz="3200" b="1" u="none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4.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还有旅游、访友等其他活动。</a:t>
            </a:r>
            <a:r>
              <a:rPr lang="zh-CN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3200" b="1"/>
          </a:p>
        </p:txBody>
      </p:sp>
      <p:grpSp>
        <p:nvGrpSpPr>
          <p:cNvPr id="3" name="组合 2"/>
          <p:cNvGrpSpPr/>
          <p:nvPr/>
        </p:nvGrpSpPr>
        <p:grpSpPr>
          <a:xfrm>
            <a:off x="7787005" y="79375"/>
            <a:ext cx="4065270" cy="386080"/>
            <a:chOff x="5227412" y="918694"/>
            <a:chExt cx="1724932" cy="386080"/>
          </a:xfrm>
        </p:grpSpPr>
        <p:sp>
          <p:nvSpPr>
            <p:cNvPr id="15" name="矩形 14"/>
            <p:cNvSpPr/>
            <p:nvPr/>
          </p:nvSpPr>
          <p:spPr>
            <a:xfrm>
              <a:off x="5561240" y="918694"/>
              <a:ext cx="1069521" cy="38608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lnSpc>
                  <a:spcPct val="120000"/>
                </a:lnSpc>
              </a:pPr>
              <a:r>
                <a:rPr lang="en-US" altLang="zh-CN" sz="160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http://www.sunedu.com</a:t>
              </a:r>
              <a:endParaRPr lang="en-US" altLang="zh-CN" sz="16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227412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6572705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-133985" y="0"/>
            <a:ext cx="5032375" cy="549275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18" name="任意多边形 17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026795" y="20320"/>
            <a:ext cx="1706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+mn-ea"/>
                <a:sym typeface="+mn-ea"/>
              </a:rPr>
              <a:t>晚读及默写</a:t>
            </a:r>
            <a:endParaRPr lang="zh-CN" altLang="en-US" sz="24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1325" y="968375"/>
            <a:ext cx="11200765" cy="5515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defTabSz="914400" fontAlgn="base"/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Mid-Autumn Festival</a:t>
            </a:r>
            <a:endParaRPr lang="en-US" altLang="zh-CN" sz="2400" b="1" u="none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auto">
              <a:lnSpc>
                <a:spcPts val="438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   [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节日时间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]The Mid-Autumn Festival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falls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on the 15th of the eighth month of our Chinese lunar calendar. [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节日地位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]As one of the traditional Chinese festivals, it has been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enjoying great popularity in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our country. [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活动内容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]Usually, </a:t>
            </a: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however far away or however busy we are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 we will try to come home for the celebration. The moon that night looks the brightest in the whole lunar month.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What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we love most is </a:t>
            </a: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when we enjoy the full moon together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With the beautiful moon up in the sky</a:t>
            </a:r>
            <a:r>
              <a:rPr lang="en-US" altLang="zh-CN" sz="2400" b="1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 we sit together and eat mooncakes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and </a:t>
            </a: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fruit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sharing our stories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In addition to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these traditional activities, we have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 wider range of choices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such as travelling and visiting our relatives or friends.</a:t>
            </a:r>
            <a:r>
              <a:rPr lang="en-US" altLang="zh-CN" sz="2400" b="1" u="sng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2400" b="1"/>
          </a:p>
        </p:txBody>
      </p:sp>
      <p:grpSp>
        <p:nvGrpSpPr>
          <p:cNvPr id="4" name="组合 3"/>
          <p:cNvGrpSpPr/>
          <p:nvPr/>
        </p:nvGrpSpPr>
        <p:grpSpPr>
          <a:xfrm>
            <a:off x="7787005" y="79375"/>
            <a:ext cx="4065270" cy="386080"/>
            <a:chOff x="5227412" y="918694"/>
            <a:chExt cx="1724932" cy="386080"/>
          </a:xfrm>
        </p:grpSpPr>
        <p:sp>
          <p:nvSpPr>
            <p:cNvPr id="15" name="矩形 14"/>
            <p:cNvSpPr/>
            <p:nvPr/>
          </p:nvSpPr>
          <p:spPr>
            <a:xfrm>
              <a:off x="5561240" y="918694"/>
              <a:ext cx="1069521" cy="38608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lnSpc>
                  <a:spcPct val="120000"/>
                </a:lnSpc>
              </a:pPr>
              <a:r>
                <a:rPr lang="en-US" altLang="zh-CN" sz="160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http://www.sunedu.com</a:t>
              </a:r>
              <a:endParaRPr lang="en-US" altLang="zh-CN" sz="16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227412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6572705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120253"/>
            <a:ext cx="12192000" cy="28206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>
            <a:off x="0" y="5759957"/>
            <a:ext cx="867388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0" y="6068699"/>
            <a:ext cx="748051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0" y="6377441"/>
            <a:ext cx="60960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任意多边形 20"/>
          <p:cNvSpPr/>
          <p:nvPr/>
        </p:nvSpPr>
        <p:spPr>
          <a:xfrm>
            <a:off x="11549555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>
            <a:off x="1143797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22"/>
          <p:cNvSpPr/>
          <p:nvPr/>
        </p:nvSpPr>
        <p:spPr>
          <a:xfrm>
            <a:off x="1132638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1121480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>
            <a:off x="1110321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1099163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>
            <a:off x="1088004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>
            <a:off x="1076846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1065687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>
            <a:off x="1054529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>
            <a:off x="1043370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>
            <a:off x="1032212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>
            <a:off x="1021053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>
            <a:off x="1009895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>
            <a:off x="998736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987578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>
            <a:off x="976419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 37"/>
          <p:cNvSpPr/>
          <p:nvPr/>
        </p:nvSpPr>
        <p:spPr>
          <a:xfrm>
            <a:off x="965261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>
            <a:off x="954102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 39"/>
          <p:cNvSpPr/>
          <p:nvPr/>
        </p:nvSpPr>
        <p:spPr>
          <a:xfrm>
            <a:off x="942944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 40"/>
          <p:cNvSpPr/>
          <p:nvPr/>
        </p:nvSpPr>
        <p:spPr>
          <a:xfrm>
            <a:off x="931785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任意多边形 41"/>
          <p:cNvSpPr/>
          <p:nvPr/>
        </p:nvSpPr>
        <p:spPr>
          <a:xfrm>
            <a:off x="920627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/>
          <p:nvPr/>
        </p:nvSpPr>
        <p:spPr>
          <a:xfrm>
            <a:off x="909468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任意多边形 43"/>
          <p:cNvSpPr/>
          <p:nvPr/>
        </p:nvSpPr>
        <p:spPr>
          <a:xfrm>
            <a:off x="898310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任意多边形 44"/>
          <p:cNvSpPr/>
          <p:nvPr/>
        </p:nvSpPr>
        <p:spPr>
          <a:xfrm>
            <a:off x="887151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任意多边形 45"/>
          <p:cNvSpPr/>
          <p:nvPr/>
        </p:nvSpPr>
        <p:spPr>
          <a:xfrm>
            <a:off x="875993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任意多边形 46"/>
          <p:cNvSpPr/>
          <p:nvPr/>
        </p:nvSpPr>
        <p:spPr>
          <a:xfrm>
            <a:off x="864834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任意多边形 47"/>
          <p:cNvSpPr/>
          <p:nvPr/>
        </p:nvSpPr>
        <p:spPr>
          <a:xfrm>
            <a:off x="853676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任意多边形 48"/>
          <p:cNvSpPr/>
          <p:nvPr/>
        </p:nvSpPr>
        <p:spPr>
          <a:xfrm>
            <a:off x="842517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任意多边形 49"/>
          <p:cNvSpPr/>
          <p:nvPr/>
        </p:nvSpPr>
        <p:spPr>
          <a:xfrm>
            <a:off x="831359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b="13994"/>
          <a:stretch>
            <a:fillRect/>
          </a:stretch>
        </p:blipFill>
        <p:spPr>
          <a:xfrm>
            <a:off x="-133985" y="1952625"/>
            <a:ext cx="12325985" cy="3256280"/>
          </a:xfrm>
          <a:prstGeom prst="rect">
            <a:avLst/>
          </a:prstGeom>
        </p:spPr>
      </p:pic>
      <p:sp>
        <p:nvSpPr>
          <p:cNvPr id="5122" name="文本框 3"/>
          <p:cNvSpPr txBox="1">
            <a:spLocks noChangeArrowheads="1"/>
          </p:cNvSpPr>
          <p:nvPr/>
        </p:nvSpPr>
        <p:spPr bwMode="auto">
          <a:xfrm>
            <a:off x="1639570" y="1739265"/>
            <a:ext cx="7232015" cy="144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sz="8800" b="1" dirty="0">
                <a:solidFill>
                  <a:schemeClr val="bg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THANK YOU</a:t>
            </a:r>
            <a:r>
              <a:rPr lang="zh-CN" altLang="en-US" sz="8800" b="1" dirty="0">
                <a:solidFill>
                  <a:schemeClr val="bg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 </a:t>
            </a:r>
            <a:endParaRPr lang="en-US" altLang="zh-CN" sz="8800" b="1" dirty="0">
              <a:solidFill>
                <a:schemeClr val="bg1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-1032523" y="1739505"/>
            <a:ext cx="2194349" cy="3582188"/>
          </a:xfrm>
          <a:custGeom>
            <a:avLst/>
            <a:gdLst>
              <a:gd name="connsiteX0" fmla="*/ 895550 w 2194349"/>
              <a:gd name="connsiteY0" fmla="*/ 0 h 3582188"/>
              <a:gd name="connsiteX1" fmla="*/ 1288446 w 2194349"/>
              <a:gd name="connsiteY1" fmla="*/ 0 h 3582188"/>
              <a:gd name="connsiteX2" fmla="*/ 1380209 w 2194349"/>
              <a:gd name="connsiteY2" fmla="*/ 0 h 3582188"/>
              <a:gd name="connsiteX3" fmla="*/ 1709690 w 2194349"/>
              <a:gd name="connsiteY3" fmla="*/ 0 h 3582188"/>
              <a:gd name="connsiteX4" fmla="*/ 1773105 w 2194349"/>
              <a:gd name="connsiteY4" fmla="*/ 0 h 3582188"/>
              <a:gd name="connsiteX5" fmla="*/ 2194349 w 2194349"/>
              <a:gd name="connsiteY5" fmla="*/ 0 h 3582188"/>
              <a:gd name="connsiteX6" fmla="*/ 1298799 w 2194349"/>
              <a:gd name="connsiteY6" fmla="*/ 3582188 h 3582188"/>
              <a:gd name="connsiteX7" fmla="*/ 877555 w 2194349"/>
              <a:gd name="connsiteY7" fmla="*/ 3582188 h 3582188"/>
              <a:gd name="connsiteX8" fmla="*/ 814140 w 2194349"/>
              <a:gd name="connsiteY8" fmla="*/ 3582188 h 3582188"/>
              <a:gd name="connsiteX9" fmla="*/ 484659 w 2194349"/>
              <a:gd name="connsiteY9" fmla="*/ 3582188 h 3582188"/>
              <a:gd name="connsiteX10" fmla="*/ 392896 w 2194349"/>
              <a:gd name="connsiteY10" fmla="*/ 3582188 h 3582188"/>
              <a:gd name="connsiteX11" fmla="*/ 0 w 2194349"/>
              <a:gd name="connsiteY11" fmla="*/ 3582188 h 358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4349" h="3582188">
                <a:moveTo>
                  <a:pt x="895550" y="0"/>
                </a:moveTo>
                <a:lnTo>
                  <a:pt x="1288446" y="0"/>
                </a:lnTo>
                <a:lnTo>
                  <a:pt x="1380209" y="0"/>
                </a:lnTo>
                <a:lnTo>
                  <a:pt x="1709690" y="0"/>
                </a:lnTo>
                <a:lnTo>
                  <a:pt x="1773105" y="0"/>
                </a:lnTo>
                <a:lnTo>
                  <a:pt x="2194349" y="0"/>
                </a:lnTo>
                <a:lnTo>
                  <a:pt x="1298799" y="3582188"/>
                </a:lnTo>
                <a:lnTo>
                  <a:pt x="877555" y="3582188"/>
                </a:lnTo>
                <a:lnTo>
                  <a:pt x="814140" y="3582188"/>
                </a:lnTo>
                <a:lnTo>
                  <a:pt x="484659" y="3582188"/>
                </a:lnTo>
                <a:lnTo>
                  <a:pt x="392896" y="3582188"/>
                </a:lnTo>
                <a:lnTo>
                  <a:pt x="0" y="35821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458659" y="1739505"/>
            <a:ext cx="1380209" cy="3582188"/>
          </a:xfrm>
          <a:custGeom>
            <a:avLst/>
            <a:gdLst>
              <a:gd name="connsiteX0" fmla="*/ 895550 w 1380209"/>
              <a:gd name="connsiteY0" fmla="*/ 0 h 3582188"/>
              <a:gd name="connsiteX1" fmla="*/ 1380209 w 1380209"/>
              <a:gd name="connsiteY1" fmla="*/ 0 h 3582188"/>
              <a:gd name="connsiteX2" fmla="*/ 484659 w 1380209"/>
              <a:gd name="connsiteY2" fmla="*/ 3582188 h 3582188"/>
              <a:gd name="connsiteX3" fmla="*/ 0 w 1380209"/>
              <a:gd name="connsiteY3" fmla="*/ 3582188 h 358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0209" h="3582188">
                <a:moveTo>
                  <a:pt x="895550" y="0"/>
                </a:moveTo>
                <a:lnTo>
                  <a:pt x="1380209" y="0"/>
                </a:lnTo>
                <a:lnTo>
                  <a:pt x="484659" y="3582188"/>
                </a:lnTo>
                <a:lnTo>
                  <a:pt x="0" y="35821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1135701" y="1739505"/>
            <a:ext cx="1380209" cy="3582188"/>
          </a:xfrm>
          <a:custGeom>
            <a:avLst/>
            <a:gdLst>
              <a:gd name="connsiteX0" fmla="*/ 895550 w 1380209"/>
              <a:gd name="connsiteY0" fmla="*/ 0 h 3582188"/>
              <a:gd name="connsiteX1" fmla="*/ 1380209 w 1380209"/>
              <a:gd name="connsiteY1" fmla="*/ 0 h 3582188"/>
              <a:gd name="connsiteX2" fmla="*/ 484659 w 1380209"/>
              <a:gd name="connsiteY2" fmla="*/ 3582188 h 3582188"/>
              <a:gd name="connsiteX3" fmla="*/ 0 w 1380209"/>
              <a:gd name="connsiteY3" fmla="*/ 3582188 h 358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0209" h="3582188">
                <a:moveTo>
                  <a:pt x="895550" y="0"/>
                </a:moveTo>
                <a:lnTo>
                  <a:pt x="1380209" y="0"/>
                </a:lnTo>
                <a:lnTo>
                  <a:pt x="484659" y="3582188"/>
                </a:lnTo>
                <a:lnTo>
                  <a:pt x="0" y="35821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18" name="任意多边形 17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026795" y="20320"/>
            <a:ext cx="204660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M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sym typeface="+mn-ea"/>
              </a:rPr>
              <a:t>3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U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sym typeface="+mn-ea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 单词讲解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7395" y="549275"/>
            <a:ext cx="8707120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2060"/>
                </a:solidFill>
              </a:rPr>
              <a:t>take place 发生</a:t>
            </a:r>
            <a:endParaRPr lang="zh-CN" altLang="en-US" sz="2400" b="1">
              <a:solidFill>
                <a:srgbClr val="002060"/>
              </a:solidFill>
            </a:endParaRPr>
          </a:p>
          <a:p>
            <a:endParaRPr lang="zh-CN" altLang="en-US" sz="2400" b="1">
              <a:solidFill>
                <a:srgbClr val="002060"/>
              </a:solidFill>
            </a:endParaRPr>
          </a:p>
          <a:p>
            <a:endParaRPr lang="zh-CN" altLang="en-US" sz="2400" b="1">
              <a:solidFill>
                <a:srgbClr val="002060"/>
              </a:solidFill>
            </a:endParaRPr>
          </a:p>
          <a:p>
            <a:endParaRPr lang="zh-CN" altLang="en-US" sz="2400" b="1">
              <a:solidFill>
                <a:srgbClr val="002060"/>
              </a:solidFill>
            </a:endParaRPr>
          </a:p>
          <a:p>
            <a:endParaRPr lang="zh-CN" altLang="en-US" sz="2400" b="1">
              <a:solidFill>
                <a:srgbClr val="002060"/>
              </a:solidFill>
            </a:endParaRPr>
          </a:p>
          <a:p>
            <a:endParaRPr lang="zh-CN" altLang="en-US" sz="2400" b="1">
              <a:solidFill>
                <a:srgbClr val="002060"/>
              </a:solidFill>
            </a:endParaRPr>
          </a:p>
          <a:p>
            <a:endParaRPr lang="zh-CN" altLang="en-US" sz="2400" b="1">
              <a:solidFill>
                <a:srgbClr val="002060"/>
              </a:solidFill>
            </a:endParaRPr>
          </a:p>
          <a:p>
            <a:endParaRPr lang="zh-CN" altLang="en-US" sz="2400" b="1">
              <a:solidFill>
                <a:srgbClr val="002060"/>
              </a:solidFill>
            </a:endParaRPr>
          </a:p>
          <a:p>
            <a:endParaRPr lang="zh-CN" altLang="en-US" sz="2400" b="1">
              <a:solidFill>
                <a:srgbClr val="002060"/>
              </a:solidFill>
            </a:endParaRPr>
          </a:p>
          <a:p>
            <a:endParaRPr lang="zh-CN" altLang="en-US" sz="2400" b="1">
              <a:solidFill>
                <a:srgbClr val="00206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47395" y="1022985"/>
            <a:ext cx="989203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take place是不及物动词短语，其后不能接宾语，也不能用于被动语态。</a:t>
            </a:r>
            <a:endParaRPr lang="zh-CN" altLang="en-US" sz="2400"/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/>
              <a:t>Great changes </a:t>
            </a:r>
            <a:r>
              <a:rPr lang="zh-CN" altLang="en-US" sz="2400">
                <a:solidFill>
                  <a:srgbClr val="C00000"/>
                </a:solidFill>
              </a:rPr>
              <a:t>have_taken_place</a:t>
            </a:r>
            <a:r>
              <a:rPr lang="zh-CN" altLang="en-US" sz="2400"/>
              <a:t> in China in the last few years.　</a:t>
            </a:r>
            <a:endParaRPr lang="zh-CN" altLang="en-US" sz="2400"/>
          </a:p>
          <a:p>
            <a:r>
              <a:rPr lang="zh-CN" altLang="en-US" sz="2400"/>
              <a:t>    过去的几年里，中国发生了巨大的变化。</a:t>
            </a:r>
            <a:endParaRPr lang="zh-CN" altLang="en-US" sz="2400"/>
          </a:p>
        </p:txBody>
      </p:sp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413385" y="2660015"/>
          <a:ext cx="10966450" cy="2194560"/>
        </p:xfrm>
        <a:graphic>
          <a:graphicData uri="http://schemas.openxmlformats.org/drawingml/2006/table">
            <a:tbl>
              <a:tblPr/>
              <a:tblGrid>
                <a:gridCol w="1945640"/>
                <a:gridCol w="2783205"/>
                <a:gridCol w="6237605"/>
              </a:tblGrid>
              <a:tr h="432435">
                <a:tc>
                  <a:txBody>
                    <a:bodyPr/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2400" b="1" dirty="0">
                          <a:ea typeface="楷体_GB2312" pitchFamily="49" charset="-122"/>
                        </a:rPr>
                        <a:t>词语</a:t>
                      </a:r>
                      <a:endParaRPr lang="zh-CN" altLang="en-US" sz="2400" dirty="0"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2400" b="1" dirty="0">
                          <a:ea typeface="楷体_GB2312" pitchFamily="49" charset="-122"/>
                        </a:rPr>
                        <a:t>意义</a:t>
                      </a:r>
                      <a:endParaRPr lang="zh-CN" altLang="en-US" sz="2400" dirty="0"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2400" b="1" dirty="0">
                          <a:ea typeface="楷体_GB2312" pitchFamily="49" charset="-122"/>
                        </a:rPr>
                        <a:t>用法</a:t>
                      </a:r>
                      <a:endParaRPr lang="zh-CN" altLang="en-US" sz="2400" dirty="0"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2795">
                <a:tc>
                  <a:txBody>
                    <a:bodyPr/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2400" b="1">
                          <a:ea typeface="楷体_GB2312" pitchFamily="49" charset="-122"/>
                        </a:rPr>
                        <a:t>take place</a:t>
                      </a:r>
                      <a:endParaRPr lang="zh-CN" altLang="zh-CN" sz="2400" dirty="0"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2400" b="1" dirty="0">
                          <a:ea typeface="楷体_GB2312" pitchFamily="49" charset="-122"/>
                        </a:rPr>
                        <a:t>发生；举行；举办</a:t>
                      </a:r>
                      <a:endParaRPr lang="zh-CN" altLang="en-US" sz="2400" dirty="0"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2400" b="1" dirty="0">
                          <a:ea typeface="楷体_GB2312" pitchFamily="49" charset="-122"/>
                        </a:rPr>
                        <a:t>多指有组织有计划的事件的</a:t>
                      </a:r>
                      <a:r>
                        <a:rPr lang="en-US" altLang="zh-CN" sz="2400" b="1">
                          <a:latin typeface="宋体" panose="02010600030101010101" pitchFamily="2" charset="-122"/>
                          <a:ea typeface="楷体_GB2312" pitchFamily="49" charset="-122"/>
                        </a:rPr>
                        <a:t>“</a:t>
                      </a:r>
                      <a:r>
                        <a:rPr lang="zh-CN" altLang="en-US" sz="2400" b="1" dirty="0">
                          <a:ea typeface="楷体_GB2312" pitchFamily="49" charset="-122"/>
                        </a:rPr>
                        <a:t>发生</a:t>
                      </a:r>
                      <a:r>
                        <a:rPr lang="en-US" altLang="zh-CN" sz="2400" b="1">
                          <a:latin typeface="宋体" panose="02010600030101010101" pitchFamily="2" charset="-122"/>
                          <a:ea typeface="楷体_GB2312" pitchFamily="49" charset="-122"/>
                        </a:rPr>
                        <a:t>”</a:t>
                      </a:r>
                      <a:r>
                        <a:rPr lang="zh-CN" altLang="en-US" sz="2400" b="1" dirty="0">
                          <a:ea typeface="楷体_GB2312" pitchFamily="49" charset="-122"/>
                        </a:rPr>
                        <a:t>，</a:t>
                      </a:r>
                      <a:r>
                        <a:rPr lang="zh-CN" altLang="en-US" sz="2400" b="1" dirty="0">
                          <a:latin typeface="宋体" panose="02010600030101010101" pitchFamily="2" charset="-122"/>
                          <a:ea typeface="楷体_GB2312" pitchFamily="49" charset="-122"/>
                        </a:rPr>
                        <a:t> </a:t>
                      </a:r>
                      <a:r>
                        <a:rPr lang="zh-CN" altLang="en-US" sz="2400" b="1" dirty="0">
                          <a:ea typeface="楷体_GB2312" pitchFamily="49" charset="-122"/>
                        </a:rPr>
                        <a:t>没有偶然性</a:t>
                      </a:r>
                      <a:endParaRPr lang="zh-CN" altLang="en-US" sz="2400" dirty="0">
                        <a:latin typeface="宋体" panose="02010600030101010101" pitchFamily="2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2400" b="1">
                          <a:ea typeface="楷体_GB2312" pitchFamily="49" charset="-122"/>
                        </a:rPr>
                        <a:t>happen</a:t>
                      </a:r>
                      <a:endParaRPr lang="zh-CN" altLang="zh-CN" sz="2400" dirty="0"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2400" b="1" dirty="0">
                          <a:ea typeface="楷体_GB2312" pitchFamily="49" charset="-122"/>
                        </a:rPr>
                        <a:t>碰巧发生</a:t>
                      </a:r>
                      <a:endParaRPr lang="zh-CN" altLang="en-US" sz="2400" dirty="0"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2400" b="1" dirty="0">
                          <a:ea typeface="楷体_GB2312" pitchFamily="49" charset="-122"/>
                        </a:rPr>
                        <a:t>一般用于偶然或突发性事件</a:t>
                      </a:r>
                      <a:endParaRPr lang="zh-CN" altLang="en-US" sz="2400" dirty="0"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7787005" y="79375"/>
            <a:ext cx="4065270" cy="386080"/>
            <a:chOff x="5227412" y="918694"/>
            <a:chExt cx="1724932" cy="386080"/>
          </a:xfrm>
        </p:grpSpPr>
        <p:sp>
          <p:nvSpPr>
            <p:cNvPr id="15" name="矩形 14"/>
            <p:cNvSpPr/>
            <p:nvPr/>
          </p:nvSpPr>
          <p:spPr>
            <a:xfrm>
              <a:off x="5561240" y="918694"/>
              <a:ext cx="1069521" cy="38608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lnSpc>
                  <a:spcPct val="120000"/>
                </a:lnSpc>
              </a:pPr>
              <a:r>
                <a:rPr lang="en-US" altLang="zh-CN" sz="160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http://www.sunedu.com</a:t>
              </a:r>
              <a:endParaRPr lang="en-US" altLang="zh-CN" sz="16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227412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6572705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18" name="任意多边形 17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026795" y="20320"/>
            <a:ext cx="204660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M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sym typeface="+mn-ea"/>
              </a:rPr>
              <a:t>3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U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sym typeface="+mn-ea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 单词讲解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7395" y="549275"/>
            <a:ext cx="8707120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002060"/>
                </a:solidFill>
              </a:rPr>
              <a:t>take place 发生</a:t>
            </a:r>
            <a:endParaRPr lang="zh-CN" altLang="en-US" sz="2400" b="1">
              <a:solidFill>
                <a:srgbClr val="002060"/>
              </a:solidFill>
            </a:endParaRPr>
          </a:p>
          <a:p>
            <a:endParaRPr lang="zh-CN" altLang="en-US" sz="2400" b="1">
              <a:solidFill>
                <a:srgbClr val="002060"/>
              </a:solidFill>
            </a:endParaRPr>
          </a:p>
          <a:p>
            <a:endParaRPr lang="zh-CN" altLang="en-US" sz="2400" b="1">
              <a:solidFill>
                <a:srgbClr val="002060"/>
              </a:solidFill>
            </a:endParaRPr>
          </a:p>
          <a:p>
            <a:endParaRPr lang="zh-CN" altLang="en-US" sz="2400" b="1">
              <a:solidFill>
                <a:srgbClr val="002060"/>
              </a:solidFill>
            </a:endParaRPr>
          </a:p>
          <a:p>
            <a:endParaRPr lang="zh-CN" altLang="en-US" sz="2400" b="1">
              <a:solidFill>
                <a:srgbClr val="002060"/>
              </a:solidFill>
            </a:endParaRPr>
          </a:p>
          <a:p>
            <a:endParaRPr lang="zh-CN" altLang="en-US" sz="2400" b="1">
              <a:solidFill>
                <a:srgbClr val="002060"/>
              </a:solidFill>
            </a:endParaRPr>
          </a:p>
          <a:p>
            <a:endParaRPr lang="zh-CN" altLang="en-US" sz="2400" b="1">
              <a:solidFill>
                <a:srgbClr val="002060"/>
              </a:solidFill>
            </a:endParaRPr>
          </a:p>
          <a:p>
            <a:endParaRPr lang="zh-CN" altLang="en-US" sz="2400" b="1">
              <a:solidFill>
                <a:srgbClr val="002060"/>
              </a:solidFill>
            </a:endParaRPr>
          </a:p>
          <a:p>
            <a:endParaRPr lang="zh-CN" altLang="en-US" sz="2400" b="1">
              <a:solidFill>
                <a:srgbClr val="002060"/>
              </a:solidFill>
            </a:endParaRPr>
          </a:p>
          <a:p>
            <a:endParaRPr lang="zh-CN" altLang="en-US" sz="2400" b="1">
              <a:solidFill>
                <a:srgbClr val="002060"/>
              </a:solidFill>
            </a:endParaRPr>
          </a:p>
        </p:txBody>
      </p:sp>
      <p:graphicFrame>
        <p:nvGraphicFramePr>
          <p:cNvPr id="1026" name="Object 2"/>
          <p:cNvGraphicFramePr/>
          <p:nvPr/>
        </p:nvGraphicFramePr>
        <p:xfrm>
          <a:off x="695325" y="3166110"/>
          <a:ext cx="10800715" cy="3691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8112125" imgH="6431280" progId="Word.Document.8">
                  <p:embed/>
                </p:oleObj>
              </mc:Choice>
              <mc:Fallback>
                <p:oleObj name="" r:id="rId1" imgW="8112125" imgH="6431280" progId="Word.Documen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95325" y="3166110"/>
                        <a:ext cx="10800715" cy="36918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7787005" y="79375"/>
            <a:ext cx="4065270" cy="386080"/>
            <a:chOff x="5227412" y="918694"/>
            <a:chExt cx="1724932" cy="386080"/>
          </a:xfrm>
        </p:grpSpPr>
        <p:sp>
          <p:nvSpPr>
            <p:cNvPr id="15" name="矩形 14"/>
            <p:cNvSpPr/>
            <p:nvPr/>
          </p:nvSpPr>
          <p:spPr>
            <a:xfrm>
              <a:off x="5561240" y="918694"/>
              <a:ext cx="1069521" cy="38608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lnSpc>
                  <a:spcPct val="120000"/>
                </a:lnSpc>
              </a:pPr>
              <a:r>
                <a:rPr lang="en-US" altLang="zh-CN" sz="160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http://www.sunedu.com</a:t>
              </a:r>
              <a:endParaRPr lang="en-US" altLang="zh-CN" sz="16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227412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6572705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</p:grpSp>
      <p:sp>
        <p:nvSpPr>
          <p:cNvPr id="9" name="文本框 8"/>
          <p:cNvSpPr txBox="1"/>
          <p:nvPr/>
        </p:nvSpPr>
        <p:spPr>
          <a:xfrm>
            <a:off x="695325" y="1073785"/>
            <a:ext cx="1096645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When the gathering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took place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he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happened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to pass by and a new idea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occurred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to him that he should attend it. Suddenly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 quarrel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broke out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and he wondered how it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came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about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       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当聚会进行时，他碰巧经过那里，他突然想到他应该参加这个聚会。就在这时争吵发生了，他想知道这到底是为什么。</a:t>
            </a:r>
            <a:endParaRPr lang="zh-CN" altLang="en-US" sz="2400" b="1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18" name="任意多边形 17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026795" y="20320"/>
            <a:ext cx="204660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M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sym typeface="+mn-ea"/>
              </a:rPr>
              <a:t>3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U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sym typeface="+mn-ea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 单词讲解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7395" y="549275"/>
            <a:ext cx="870712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2060"/>
                </a:solidFill>
              </a:rPr>
              <a:t>beauty ['bju:ti] n. 美；美人</a:t>
            </a: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2060"/>
                </a:solidFill>
              </a:rPr>
              <a:t>celebration [,seli'breiʃən] n. 庆祝；祝贺</a:t>
            </a:r>
            <a:endParaRPr lang="zh-CN" altLang="en-US" sz="2400" b="1">
              <a:solidFill>
                <a:srgbClr val="00206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7395" y="1180465"/>
            <a:ext cx="56159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beaut</a:t>
            </a:r>
            <a:r>
              <a:rPr lang="en-US" altLang="zh-CN" sz="2400"/>
              <a:t>iful- beautify</a:t>
            </a:r>
            <a:endParaRPr lang="en-US" altLang="zh-CN" sz="2400"/>
          </a:p>
        </p:txBody>
      </p:sp>
      <p:sp>
        <p:nvSpPr>
          <p:cNvPr id="4" name="文本框 3"/>
          <p:cNvSpPr txBox="1"/>
          <p:nvPr/>
        </p:nvSpPr>
        <p:spPr>
          <a:xfrm>
            <a:off x="873125" y="2717165"/>
            <a:ext cx="1100772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a party </a:t>
            </a:r>
            <a:r>
              <a:rPr lang="zh-CN" altLang="en-US" sz="2400">
                <a:solidFill>
                  <a:srgbClr val="C00000"/>
                </a:solidFill>
              </a:rPr>
              <a:t>in celebration of</a:t>
            </a:r>
            <a:r>
              <a:rPr lang="zh-CN" altLang="en-US" sz="2400"/>
              <a:t> their fiftieth wedding anniversary </a:t>
            </a:r>
            <a:endParaRPr lang="zh-CN" altLang="en-US" sz="2400"/>
          </a:p>
          <a:p>
            <a:r>
              <a:rPr lang="zh-CN" altLang="en-US" sz="2400"/>
              <a:t>                                                               庆祝他们金婚纪念的聚会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birthday/ wedding celebrations              生日庆祝；结婚庆典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The </a:t>
            </a:r>
            <a:r>
              <a:rPr lang="zh-CN" altLang="en-US" sz="2400">
                <a:solidFill>
                  <a:srgbClr val="C00000"/>
                </a:solidFill>
              </a:rPr>
              <a:t>National-Day celebration</a:t>
            </a:r>
            <a:r>
              <a:rPr lang="zh-CN" altLang="en-US" sz="2400"/>
              <a:t> this year was an unprecedentedly great occasion. </a:t>
            </a:r>
            <a:endParaRPr lang="zh-CN" altLang="en-US" sz="2400"/>
          </a:p>
          <a:p>
            <a:r>
              <a:rPr lang="zh-CN" altLang="en-US" sz="2400"/>
              <a:t>                                                               今年国庆日庆祝仪式空前盛大。</a:t>
            </a:r>
            <a:endParaRPr lang="zh-CN" altLang="en-US" sz="2400"/>
          </a:p>
        </p:txBody>
      </p:sp>
      <p:grpSp>
        <p:nvGrpSpPr>
          <p:cNvPr id="7" name="组合 6"/>
          <p:cNvGrpSpPr/>
          <p:nvPr/>
        </p:nvGrpSpPr>
        <p:grpSpPr>
          <a:xfrm>
            <a:off x="7787005" y="79375"/>
            <a:ext cx="4065270" cy="386080"/>
            <a:chOff x="5227412" y="918694"/>
            <a:chExt cx="1724932" cy="386080"/>
          </a:xfrm>
        </p:grpSpPr>
        <p:sp>
          <p:nvSpPr>
            <p:cNvPr id="15" name="矩形 14"/>
            <p:cNvSpPr/>
            <p:nvPr/>
          </p:nvSpPr>
          <p:spPr>
            <a:xfrm>
              <a:off x="5561240" y="918694"/>
              <a:ext cx="1069521" cy="38608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lnSpc>
                  <a:spcPct val="120000"/>
                </a:lnSpc>
              </a:pPr>
              <a:r>
                <a:rPr lang="en-US" altLang="zh-CN" sz="160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http://www.sunedu.com</a:t>
              </a:r>
              <a:endParaRPr lang="en-US" altLang="zh-CN" sz="16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227412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6572705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18" name="任意多边形 17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026795" y="20320"/>
            <a:ext cx="204660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M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sym typeface="+mn-ea"/>
              </a:rPr>
              <a:t>3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U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sym typeface="+mn-ea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 单词讲解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7395" y="549275"/>
            <a:ext cx="8707120" cy="6000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2060"/>
                </a:solidFill>
              </a:rPr>
              <a:t>starve [stɑ:v] vi. &amp; vt. （使）饿死；饿得要死</a:t>
            </a: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2060"/>
                </a:solidFill>
              </a:rPr>
              <a:t>origin ['ɔridʒin, 'ɔ:-] n. 起源；由来；起因</a:t>
            </a: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2060"/>
                </a:solidFill>
              </a:rPr>
              <a:t>religious [ri'lidʒəs]adj. 宗教上的；信奉宗教的；虔诚的</a:t>
            </a: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2060"/>
                </a:solidFill>
              </a:rPr>
              <a:t>△seasonal ['si:zənəl] adj. 季节的；季节性的</a:t>
            </a: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/>
            <a:endParaRPr lang="zh-CN" altLang="en-US" sz="2400" b="1">
              <a:solidFill>
                <a:srgbClr val="00206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11530" y="4384040"/>
            <a:ext cx="105702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religious   adj.宗教上的；信奉宗教的；虔诚的→religion   n．宗教</a:t>
            </a:r>
            <a:endParaRPr lang="zh-CN" altLang="en-US" sz="2400"/>
          </a:p>
          <a:p>
            <a:r>
              <a:rPr lang="zh-CN" altLang="en-US" sz="2400"/>
              <a:t>region  /ˈriːdʒən/  </a:t>
            </a:r>
            <a:r>
              <a:rPr lang="en-US" altLang="zh-CN" sz="2400"/>
              <a:t>-- regional  /ˈriːdʒənl/ adj. 地区的；局部的；整个地区的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749300" y="1006475"/>
            <a:ext cx="1069403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starve to death　　　　　	饿死</a:t>
            </a:r>
            <a:endParaRPr lang="zh-CN" altLang="en-US" sz="2400"/>
          </a:p>
          <a:p>
            <a:r>
              <a:rPr lang="zh-CN" altLang="en-US" sz="2400"/>
              <a:t>starve to do sth. </a:t>
            </a:r>
            <a:r>
              <a:rPr lang="en-US" altLang="zh-CN" sz="2400"/>
              <a:t>/</a:t>
            </a:r>
            <a:r>
              <a:rPr lang="zh-CN" altLang="en-US" sz="2400"/>
              <a:t> </a:t>
            </a:r>
            <a:r>
              <a:rPr lang="zh-CN" altLang="en-US" sz="2400">
                <a:sym typeface="+mn-ea"/>
              </a:rPr>
              <a:t>for sth.</a:t>
            </a:r>
            <a:r>
              <a:rPr lang="zh-CN" altLang="en-US" sz="2400"/>
              <a:t>	渴望做某事</a:t>
            </a:r>
            <a:r>
              <a:rPr lang="en-US" altLang="zh-CN" sz="2400"/>
              <a:t>/</a:t>
            </a:r>
            <a:r>
              <a:rPr lang="zh-CN" altLang="en-US" sz="2400">
                <a:sym typeface="+mn-ea"/>
              </a:rPr>
              <a:t>	渴望得到某物</a:t>
            </a:r>
            <a:endParaRPr lang="zh-CN" altLang="en-US" sz="2400"/>
          </a:p>
          <a:p>
            <a:r>
              <a:rPr lang="zh-CN" altLang="en-US" sz="2400"/>
              <a:t>starve sb. into ...  	          断绝食物(或资金)来源以迫使某人……</a:t>
            </a:r>
            <a:endParaRPr lang="zh-CN" altLang="en-US" sz="2400"/>
          </a:p>
          <a:p>
            <a:r>
              <a:rPr lang="zh-CN" altLang="en-US" sz="2400"/>
              <a:t>die of starvation  			死于饥饿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747395" y="3199130"/>
            <a:ext cx="108515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original  /əˈrɪdʒənl/ adj. 原来的；开始的；首创的，新颖的，创新的；原作的 </a:t>
            </a:r>
            <a:endParaRPr lang="zh-CN" altLang="en-US" sz="2400"/>
          </a:p>
        </p:txBody>
      </p:sp>
      <p:sp>
        <p:nvSpPr>
          <p:cNvPr id="8" name="文本框 7"/>
          <p:cNvSpPr txBox="1"/>
          <p:nvPr/>
        </p:nvSpPr>
        <p:spPr>
          <a:xfrm>
            <a:off x="873125" y="5720080"/>
            <a:ext cx="105702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seasoned   adj. 经验丰富的；老练的</a:t>
            </a:r>
            <a:endParaRPr lang="zh-CN" altLang="en-US" sz="2400"/>
          </a:p>
          <a:p>
            <a:r>
              <a:rPr lang="zh-CN" altLang="en-US" sz="2400"/>
              <a:t> a seasoned performer/traveller     经验丰富的表演者</a:t>
            </a:r>
            <a:r>
              <a:rPr lang="en-US" altLang="zh-CN" sz="2400"/>
              <a:t>/</a:t>
            </a:r>
            <a:r>
              <a:rPr lang="zh-CN" altLang="en-US" sz="2400"/>
              <a:t>旅行家</a:t>
            </a:r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7787005" y="79375"/>
            <a:ext cx="4065270" cy="386080"/>
            <a:chOff x="5227412" y="918694"/>
            <a:chExt cx="1724932" cy="386080"/>
          </a:xfrm>
        </p:grpSpPr>
        <p:sp>
          <p:nvSpPr>
            <p:cNvPr id="15" name="矩形 14"/>
            <p:cNvSpPr/>
            <p:nvPr/>
          </p:nvSpPr>
          <p:spPr>
            <a:xfrm>
              <a:off x="5561240" y="918694"/>
              <a:ext cx="1069521" cy="38608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lnSpc>
                  <a:spcPct val="120000"/>
                </a:lnSpc>
              </a:pPr>
              <a:r>
                <a:rPr lang="en-US" altLang="zh-CN" sz="160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http://www.sunedu.com</a:t>
              </a:r>
              <a:endParaRPr lang="en-US" altLang="zh-CN" sz="16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227412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6572705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4" grpId="0"/>
      <p:bldP spid="4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18" name="任意多边形 17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026795" y="20320"/>
            <a:ext cx="204660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M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sym typeface="+mn-ea"/>
              </a:rPr>
              <a:t>3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U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sym typeface="+mn-ea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 单词讲解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7395" y="549275"/>
            <a:ext cx="8707120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2060"/>
                </a:solidFill>
              </a:rPr>
              <a:t>ancestor ['ænsestə] n. 祖先；祖宗</a:t>
            </a: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2060"/>
                </a:solidFill>
              </a:rPr>
              <a:t>in memory of 纪念；追念</a:t>
            </a: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2060"/>
                </a:solidFill>
              </a:rPr>
              <a:t>feast [fi:st] n. 节日；盛宴</a:t>
            </a:r>
            <a:endParaRPr lang="zh-CN" altLang="en-US" sz="2400" b="1">
              <a:solidFill>
                <a:srgbClr val="00206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47395" y="3504565"/>
            <a:ext cx="1026160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常见的“in +名词+of ”短语有：</a:t>
            </a:r>
            <a:r>
              <a:rPr lang="zh-CN" altLang="en-US" sz="2400">
                <a:sym typeface="+mn-ea"/>
              </a:rPr>
              <a:t>in favour of  支持；赞同</a:t>
            </a:r>
            <a:endParaRPr lang="zh-CN" altLang="en-US" sz="2400"/>
          </a:p>
          <a:p>
            <a:r>
              <a:rPr lang="zh-CN" altLang="en-US" sz="2400"/>
              <a:t>in need of 需要……		         in honor of  为纪念…… </a:t>
            </a:r>
            <a:endParaRPr lang="zh-CN" altLang="en-US" sz="2400"/>
          </a:p>
          <a:p>
            <a:r>
              <a:rPr lang="zh-CN" altLang="en-US" sz="2400"/>
              <a:t>in case of 以防……		         in praise of 为称赞…… </a:t>
            </a:r>
            <a:endParaRPr lang="zh-CN" altLang="en-US" sz="2400"/>
          </a:p>
          <a:p>
            <a:r>
              <a:rPr lang="zh-CN" altLang="en-US" sz="2400"/>
              <a:t>in search of 寻找…… 		    in charge of 负责……</a:t>
            </a:r>
            <a:endParaRPr lang="zh-CN" altLang="en-US" sz="2400"/>
          </a:p>
          <a:p>
            <a:r>
              <a:rPr lang="zh-CN" altLang="en-US" sz="2400"/>
              <a:t>in possession of 拥有……      in terms of  鉴于；就……而言</a:t>
            </a:r>
            <a:endParaRPr lang="zh-CN" altLang="en-US" sz="2400"/>
          </a:p>
          <a:p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747395" y="1038225"/>
            <a:ext cx="1120648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后代的人</a:t>
            </a:r>
            <a:r>
              <a:rPr lang="en-US" altLang="zh-CN" sz="2400"/>
              <a:t>: </a:t>
            </a:r>
            <a:r>
              <a:rPr lang="zh-CN" altLang="en-US" sz="2400">
                <a:solidFill>
                  <a:srgbClr val="C00000"/>
                </a:solidFill>
              </a:rPr>
              <a:t> later generations; posterity; descendant; offspring</a:t>
            </a:r>
            <a:r>
              <a:rPr lang="en-US" altLang="zh-CN" sz="2400">
                <a:solidFill>
                  <a:srgbClr val="C00000"/>
                </a:solidFill>
              </a:rPr>
              <a:t>;</a:t>
            </a:r>
            <a:r>
              <a:rPr lang="zh-CN" altLang="en-US" sz="2400">
                <a:solidFill>
                  <a:srgbClr val="C00000"/>
                </a:solidFill>
              </a:rPr>
              <a:t>successors</a:t>
            </a:r>
            <a:endParaRPr lang="zh-CN" altLang="en-US" sz="2400">
              <a:solidFill>
                <a:srgbClr val="C00000"/>
              </a:solidFill>
            </a:endParaRPr>
          </a:p>
          <a:p>
            <a:r>
              <a:rPr lang="zh-CN" altLang="en-US" sz="2400"/>
              <a:t>bring up </a:t>
            </a:r>
            <a:r>
              <a:rPr lang="zh-CN" altLang="en-US" sz="2400">
                <a:solidFill>
                  <a:srgbClr val="C00000"/>
                </a:solidFill>
              </a:rPr>
              <a:t>successors </a:t>
            </a:r>
            <a:r>
              <a:rPr lang="zh-CN" altLang="en-US" sz="2400"/>
              <a:t>to the revolution    培养革命的后代</a:t>
            </a:r>
            <a:endParaRPr lang="zh-CN" altLang="en-US" sz="2400"/>
          </a:p>
          <a:p>
            <a:r>
              <a:rPr lang="zh-CN" altLang="en-US" sz="2400"/>
              <a:t>benefit </a:t>
            </a:r>
            <a:r>
              <a:rPr lang="zh-CN" altLang="en-US" sz="2400">
                <a:solidFill>
                  <a:srgbClr val="C00000"/>
                </a:solidFill>
              </a:rPr>
              <a:t>future generations</a:t>
            </a:r>
            <a:r>
              <a:rPr lang="zh-CN" altLang="en-US" sz="2400"/>
              <a:t>                      为后代造福</a:t>
            </a:r>
            <a:endParaRPr lang="zh-CN" altLang="en-US" sz="2400"/>
          </a:p>
          <a:p>
            <a:r>
              <a:rPr lang="zh-CN" altLang="en-US" sz="2400"/>
              <a:t>descendants of the dragon                    龙的传人</a:t>
            </a:r>
            <a:endParaRPr lang="zh-CN" altLang="en-US" sz="2400"/>
          </a:p>
          <a:p>
            <a:r>
              <a:rPr lang="zh-CN" altLang="en-US" sz="2400"/>
              <a:t>the problems parents have with their </a:t>
            </a:r>
            <a:r>
              <a:rPr lang="zh-CN" altLang="en-US" sz="2400">
                <a:solidFill>
                  <a:srgbClr val="C00000"/>
                </a:solidFill>
              </a:rPr>
              <a:t>teenage offspring</a:t>
            </a:r>
            <a:r>
              <a:rPr lang="zh-CN" altLang="en-US" sz="2400"/>
              <a:t> </a:t>
            </a:r>
            <a:endParaRPr lang="zh-CN" altLang="en-US" sz="2400"/>
          </a:p>
          <a:p>
            <a:r>
              <a:rPr lang="zh-CN" altLang="en-US" sz="2400"/>
              <a:t>                                                              父母与青少年子女之间的问题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566420" y="5447030"/>
            <a:ext cx="1122997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/>
              <a:t>                                                  </a:t>
            </a:r>
            <a:r>
              <a:rPr lang="zh-CN" altLang="en-US" sz="2400"/>
              <a:t>a</a:t>
            </a:r>
            <a:r>
              <a:rPr lang="en-US" altLang="zh-CN" sz="2400"/>
              <a:t>n</a:t>
            </a:r>
            <a:r>
              <a:rPr lang="zh-CN" altLang="en-US" sz="2400"/>
              <a:t> audio-visual feast    视听盛宴  </a:t>
            </a:r>
            <a:endParaRPr lang="zh-CN" altLang="en-US" sz="2400"/>
          </a:p>
          <a:p>
            <a:r>
              <a:rPr lang="zh-CN" altLang="en-US" sz="2400"/>
              <a:t>If you have enough free time, you’ll find it surprising with </a:t>
            </a:r>
            <a:r>
              <a:rPr lang="zh-CN" altLang="en-US" sz="2400">
                <a:solidFill>
                  <a:srgbClr val="C00000"/>
                </a:solidFill>
              </a:rPr>
              <a:t>a feast of colors created by nature</a:t>
            </a:r>
            <a:r>
              <a:rPr lang="zh-CN" altLang="en-US" sz="2400"/>
              <a:t>.  </a:t>
            </a:r>
            <a:r>
              <a:rPr lang="zh-CN" altLang="en-US" sz="2400">
                <a:sym typeface="+mn-ea"/>
              </a:rPr>
              <a:t>如果你有足够空闲时间，你会惊奇发现大自然创造了一场盛宴。</a:t>
            </a:r>
            <a:endParaRPr lang="zh-CN" altLang="en-US" sz="2400"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787005" y="79375"/>
            <a:ext cx="4065270" cy="386080"/>
            <a:chOff x="5227412" y="918694"/>
            <a:chExt cx="1724932" cy="386080"/>
          </a:xfrm>
        </p:grpSpPr>
        <p:sp>
          <p:nvSpPr>
            <p:cNvPr id="15" name="矩形 14"/>
            <p:cNvSpPr/>
            <p:nvPr/>
          </p:nvSpPr>
          <p:spPr>
            <a:xfrm>
              <a:off x="5561240" y="918694"/>
              <a:ext cx="1069521" cy="38608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lnSpc>
                  <a:spcPct val="120000"/>
                </a:lnSpc>
              </a:pPr>
              <a:r>
                <a:rPr lang="en-US" altLang="zh-CN" sz="160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http://www.sunedu.com</a:t>
              </a:r>
              <a:endParaRPr lang="en-US" altLang="zh-CN" sz="16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227412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6572705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/>
      <p:bldP spid="4" grpId="1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-133985" y="0"/>
            <a:ext cx="5947410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18" name="任意多边形 17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026795" y="20320"/>
            <a:ext cx="204660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M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sym typeface="+mn-ea"/>
              </a:rPr>
              <a:t>3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U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sym typeface="+mn-ea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 单词讲解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73400" y="20320"/>
            <a:ext cx="43599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2000" b="1">
                <a:solidFill>
                  <a:schemeClr val="bg1"/>
                </a:solidFill>
              </a:rPr>
              <a:t>注意音节的划分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pic>
        <p:nvPicPr>
          <p:cNvPr id="3" name="图片 2" descr="搜狗截图202002240749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360" y="549275"/>
            <a:ext cx="8759190" cy="618871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7787005" y="79375"/>
            <a:ext cx="4065270" cy="386080"/>
            <a:chOff x="5227412" y="918694"/>
            <a:chExt cx="1724932" cy="386080"/>
          </a:xfrm>
        </p:grpSpPr>
        <p:sp>
          <p:nvSpPr>
            <p:cNvPr id="15" name="矩形 14"/>
            <p:cNvSpPr/>
            <p:nvPr/>
          </p:nvSpPr>
          <p:spPr>
            <a:xfrm>
              <a:off x="5561240" y="918694"/>
              <a:ext cx="1069521" cy="38608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lnSpc>
                  <a:spcPct val="120000"/>
                </a:lnSpc>
              </a:pPr>
              <a:r>
                <a:rPr lang="en-US" altLang="zh-CN" sz="160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http://www.sunedu.com</a:t>
              </a:r>
              <a:endParaRPr lang="en-US" altLang="zh-CN" sz="16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227412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6572705" y="1111986"/>
              <a:ext cx="379639" cy="0"/>
            </a:xfrm>
            <a:prstGeom prst="line">
              <a:avLst/>
            </a:prstGeom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  <p:bldLst>
      <p:bldP spid="4" grpId="1"/>
    </p:bldLst>
  </p:timing>
</p:sld>
</file>

<file path=ppt/tags/tag1.xml><?xml version="1.0" encoding="utf-8"?>
<p:tagLst xmlns:p="http://schemas.openxmlformats.org/presentationml/2006/main">
  <p:tag name="KSO_WM_UNIT_TABLE_BEAUTIFY" val="smartTable{ae00c10d-d3ba-4d49-86de-17a58746a395}"/>
</p:tagLst>
</file>

<file path=ppt/tags/tag2.xml><?xml version="1.0" encoding="utf-8"?>
<p:tagLst xmlns:p="http://schemas.openxmlformats.org/presentationml/2006/main">
  <p:tag name="KSO_WM_UNIT_TABLE_BEAUTIFY" val="smartTable{2031efdc-a17d-4e46-8808-9a37c92a6169}"/>
</p:tagLst>
</file>

<file path=ppt/theme/theme1.xml><?xml version="1.0" encoding="utf-8"?>
<a:theme xmlns:a="http://schemas.openxmlformats.org/drawingml/2006/main" name="包图主题2">
  <a:themeElements>
    <a:clrScheme name="自定义 3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200"/>
      </a:accent1>
      <a:accent2>
        <a:srgbClr val="323F4F"/>
      </a:accent2>
      <a:accent3>
        <a:srgbClr val="FFC200"/>
      </a:accent3>
      <a:accent4>
        <a:srgbClr val="323F4F"/>
      </a:accent4>
      <a:accent5>
        <a:srgbClr val="FFC200"/>
      </a:accent5>
      <a:accent6>
        <a:srgbClr val="323F4F"/>
      </a:accent6>
      <a:hlink>
        <a:srgbClr val="FFC200"/>
      </a:hlink>
      <a:folHlink>
        <a:srgbClr val="FFFFF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13897</Words>
  <Application>WPS 演示</Application>
  <PresentationFormat>宽屏</PresentationFormat>
  <Paragraphs>699</Paragraphs>
  <Slides>35</Slides>
  <Notes>26</Notes>
  <HiddenSlides>0</HiddenSlides>
  <MMClips>0</MMClips>
  <ScaleCrop>false</ScaleCrop>
  <HeadingPairs>
    <vt:vector size="8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58" baseType="lpstr">
      <vt:lpstr>Arial</vt:lpstr>
      <vt:lpstr>宋体</vt:lpstr>
      <vt:lpstr>Wingdings</vt:lpstr>
      <vt:lpstr>微软雅黑</vt:lpstr>
      <vt:lpstr>Arial</vt:lpstr>
      <vt:lpstr>Felix Titling</vt:lpstr>
      <vt:lpstr>幼圆</vt:lpstr>
      <vt:lpstr>Wingdings</vt:lpstr>
      <vt:lpstr>楷体_GB2312</vt:lpstr>
      <vt:lpstr>新宋体</vt:lpstr>
      <vt:lpstr>Times New Roman</vt:lpstr>
      <vt:lpstr>Arial Unicode MS</vt:lpstr>
      <vt:lpstr>等线</vt:lpstr>
      <vt:lpstr>Calibri</vt:lpstr>
      <vt:lpstr>MS Gothic</vt:lpstr>
      <vt:lpstr>华文中宋</vt:lpstr>
      <vt:lpstr>Arial Narrow</vt:lpstr>
      <vt:lpstr>方正舒体</vt:lpstr>
      <vt:lpstr>HelveticaNeue</vt:lpstr>
      <vt:lpstr>Corbel</vt:lpstr>
      <vt:lpstr>华文新魏</vt:lpstr>
      <vt:lpstr>包图主题2</vt:lpstr>
      <vt:lpstr>Word.Document.8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南山有谷堆</cp:lastModifiedBy>
  <cp:revision>79</cp:revision>
  <dcterms:created xsi:type="dcterms:W3CDTF">2017-08-18T03:02:00Z</dcterms:created>
  <dcterms:modified xsi:type="dcterms:W3CDTF">2020-02-28T02:53:47Z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</Properties>
</file>