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5" r:id="rId3"/>
    <p:sldId id="273" r:id="rId5"/>
    <p:sldId id="274" r:id="rId6"/>
    <p:sldId id="275" r:id="rId7"/>
    <p:sldId id="258" r:id="rId8"/>
    <p:sldId id="259" r:id="rId9"/>
    <p:sldId id="260" r:id="rId10"/>
    <p:sldId id="261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00CC"/>
    <a:srgbClr val="0099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64" autoAdjust="0"/>
  </p:normalViewPr>
  <p:slideViewPr>
    <p:cSldViewPr>
      <p:cViewPr varScale="1">
        <p:scale>
          <a:sx n="65" d="100"/>
          <a:sy n="65" d="100"/>
        </p:scale>
        <p:origin x="-9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39162-9932-4AC3-B5F9-8474DF1091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BFA10-D006-443E-A461-851B048B243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AC55B-B06E-4BFF-8DE1-003D275BDF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BFA10-D006-443E-A461-851B048B24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8210550" y="130833"/>
            <a:ext cx="829310" cy="26833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2874467" y="2720876"/>
            <a:ext cx="1928813" cy="184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7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感恩遇见，相互成就，本课件资料仅供您个人参考、教学使用，严禁自行在网络传播，违者依知识产权法追究法律责任。</a:t>
            </a:r>
            <a:endParaRPr kumimoji="1" lang="en-US" altLang="zh-CN" sz="127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en-US" altLang="zh-CN" sz="127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7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更多教学资源请关注</a:t>
            </a:r>
            <a:endParaRPr kumimoji="1" lang="en-US" altLang="zh-CN" sz="127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7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公众号：溯恩高中英语</a:t>
            </a:r>
            <a:endParaRPr kumimoji="1" lang="zh-CN" altLang="en-US" sz="127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635" y="3136106"/>
            <a:ext cx="1036737" cy="10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4855071" y="2720877"/>
            <a:ext cx="1645742" cy="38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9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新魏" panose="02010800040101010101" pitchFamily="2" charset="-122"/>
                <a:ea typeface="宋体" panose="02010600030101010101" pitchFamily="2" charset="-122"/>
                <a:cs typeface="+mn-cs"/>
              </a:rPr>
              <a:t>知识产权声明</a:t>
            </a:r>
            <a:endParaRPr kumimoji="1" lang="zh-CN" altLang="en-US" sz="19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华文新魏" panose="02010800040101010101" pitchFamily="2" charset="-122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0550" y="130833"/>
            <a:ext cx="829310" cy="268337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76672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/>
              <a:t>Paragraph 5</a:t>
            </a:r>
            <a:endParaRPr lang="zh-CN" altLang="en-US" sz="3600" b="1" dirty="0"/>
          </a:p>
        </p:txBody>
      </p:sp>
      <p:sp>
        <p:nvSpPr>
          <p:cNvPr id="3" name="矩形 2"/>
          <p:cNvSpPr/>
          <p:nvPr/>
        </p:nvSpPr>
        <p:spPr>
          <a:xfrm>
            <a:off x="179512" y="1268760"/>
            <a:ext cx="93245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3.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Off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his bike </a:t>
            </a:r>
            <a:r>
              <a:rPr lang="en-US" altLang="zh-CN" sz="2800" b="1" u="sng" dirty="0" smtClean="0">
                <a:solidFill>
                  <a:srgbClr val="FF0000"/>
                </a:solidFill>
              </a:rPr>
              <a:t>he got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 </a:t>
            </a:r>
            <a:r>
              <a:rPr lang="en-US" altLang="zh-CN" sz="2800" b="1" dirty="0" smtClean="0"/>
              <a:t>and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into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the cool water </a:t>
            </a:r>
            <a:r>
              <a:rPr lang="en-US" altLang="zh-CN" sz="2800" b="1" u="sng" dirty="0" smtClean="0">
                <a:solidFill>
                  <a:srgbClr val="FF0000"/>
                </a:solidFill>
              </a:rPr>
              <a:t>he dived</a:t>
            </a:r>
            <a:r>
              <a:rPr lang="en-US" altLang="zh-CN" sz="2800" b="1" dirty="0" smtClean="0"/>
              <a:t>,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disappearing</a:t>
            </a:r>
            <a:r>
              <a:rPr lang="en-US" altLang="zh-CN" sz="2800" b="1" dirty="0" smtClean="0"/>
              <a:t>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below</a:t>
            </a:r>
            <a:r>
              <a:rPr lang="en-US" altLang="zh-CN" sz="2800" b="1" dirty="0" smtClean="0"/>
              <a:t> the surface and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away from </a:t>
            </a:r>
            <a:r>
              <a:rPr lang="en-US" altLang="zh-CN" sz="2800" b="1" dirty="0" smtClean="0"/>
              <a:t>the savage insects.</a:t>
            </a:r>
            <a:endParaRPr lang="zh-CN" alt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691680" y="2420888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Full inversion (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完全倒装）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23528" y="3109610"/>
            <a:ext cx="8820472" cy="83099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921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用在</a:t>
            </a:r>
            <a:r>
              <a:rPr kumimoji="0" 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表示方向、地点的副词或某些介词词组开头的句子里。如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there, here, out, in, up,  down, away, in front of 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等，以示强调。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1560" y="4149080"/>
            <a:ext cx="9577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On top of </a:t>
            </a:r>
            <a:r>
              <a:rPr lang="en-US" altLang="zh-CN" sz="2400" b="1" dirty="0" smtClean="0">
                <a:solidFill>
                  <a:srgbClr val="6600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mountain </a:t>
            </a:r>
            <a:r>
              <a:rPr lang="en-US" altLang="zh-CN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stands a temple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179512" y="5157192"/>
            <a:ext cx="96490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92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注意：当主语是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人称代词</a:t>
            </a:r>
            <a:r>
              <a:rPr lang="zh-CN" alt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时，主语与谓语的语序不变  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  <a:endParaRPr lang="en-US" altLang="zh-CN" sz="2400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92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 comes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altLang="zh-CN" sz="2400" b="1" dirty="0" smtClean="0">
              <a:solidFill>
                <a:prstClr val="black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6228184" y="1700808"/>
            <a:ext cx="288032" cy="3528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662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04664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Full inversion (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完全倒装）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980728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1. The door opened and Mr. Smith came in.</a:t>
            </a:r>
            <a:endParaRPr lang="zh-CN" altLang="en-US" sz="2800" b="1" dirty="0"/>
          </a:p>
        </p:txBody>
      </p:sp>
      <p:sp>
        <p:nvSpPr>
          <p:cNvPr id="4" name="下箭头 3"/>
          <p:cNvSpPr/>
          <p:nvPr/>
        </p:nvSpPr>
        <p:spPr>
          <a:xfrm>
            <a:off x="4355976" y="1556792"/>
            <a:ext cx="45719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827584" y="1772816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 The door opened and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in </a:t>
            </a:r>
            <a:r>
              <a:rPr lang="en-US" altLang="zh-CN" sz="2800" b="1" u="sng" dirty="0" smtClean="0">
                <a:solidFill>
                  <a:srgbClr val="6600CC"/>
                </a:solidFill>
              </a:rPr>
              <a:t>came Mr. Smith</a:t>
            </a:r>
            <a:r>
              <a:rPr lang="en-US" altLang="zh-CN" sz="2800" b="1" dirty="0" smtClean="0"/>
              <a:t>.</a:t>
            </a:r>
            <a:endParaRPr lang="zh-CN" altLang="en-US" sz="2800" b="1" dirty="0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95536" y="2348880"/>
            <a:ext cx="9144000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A tiny spot came into my sight and it grew bigger and bigger. (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倒装；定语从句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下箭头 7"/>
          <p:cNvSpPr/>
          <p:nvPr/>
        </p:nvSpPr>
        <p:spPr>
          <a:xfrm>
            <a:off x="4644008" y="3140968"/>
            <a:ext cx="45719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611560" y="3429000"/>
            <a:ext cx="9612560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nto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my sight </a:t>
            </a:r>
            <a:r>
              <a:rPr kumimoji="0" lang="en-US" altLang="zh-CN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came a tiny spot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which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grew bigger 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and bigger. 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4437112"/>
            <a:ext cx="9289032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The child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tiptoed quietly to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bird. It</a:t>
            </a: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flew away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into 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forest when he was about to catch it.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" name="下箭头 11"/>
          <p:cNvSpPr/>
          <p:nvPr/>
        </p:nvSpPr>
        <p:spPr>
          <a:xfrm>
            <a:off x="6660232" y="5229200"/>
            <a:ext cx="45719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5445224"/>
            <a:ext cx="9289032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child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tiptoed quietly to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bird.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Away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0" u="sng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it</a:t>
            </a:r>
            <a:r>
              <a:rPr kumimoji="0" lang="en-US" altLang="zh-CN" sz="2800" b="1" i="0" u="sng" strike="noStrike" cap="none" normalizeH="0" dirty="0" smtClean="0">
                <a:ln>
                  <a:noFill/>
                </a:ln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flew </a:t>
            </a:r>
            <a:r>
              <a:rPr kumimoji="0" lang="en-US" altLang="zh-CN" sz="2800" b="1" i="0" u="sng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into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forest when he was about to catch it.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9" grpId="0"/>
      <p:bldP spid="12" grpId="0" animBg="1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0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Sentence bank</a:t>
            </a:r>
            <a:endParaRPr lang="zh-CN" altLang="en-US" sz="2800" b="1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404664"/>
            <a:ext cx="8964488" cy="83099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b="1" dirty="0" smtClean="0">
                <a:solidFill>
                  <a:srgbClr val="323E3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Andy rode slowly on his way to school,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day-dreaming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about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... He was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so…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that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was unaware of…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1268760"/>
            <a:ext cx="96845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He rode along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strange sound </a:t>
            </a:r>
            <a:r>
              <a:rPr lang="en-US" altLang="zh-CN" sz="2400" b="1" dirty="0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drew him to the present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628800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With no time to waste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Andy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sped off 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opposite direction, </a:t>
            </a:r>
            <a:r>
              <a:rPr lang="en-US" altLang="zh-CN" sz="2400" b="1" dirty="0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riding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furiously.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2420888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4. With </a:t>
            </a:r>
            <a:r>
              <a:rPr lang="en-US" altLang="zh-CN" sz="2400" b="1" dirty="0" smtClean="0">
                <a:solidFill>
                  <a:srgbClr val="6600CC"/>
                </a:solidFill>
              </a:rPr>
              <a:t>his heart beating rapidly </a:t>
            </a:r>
            <a:r>
              <a:rPr lang="en-US" altLang="zh-CN" sz="2400" b="1" dirty="0" smtClean="0"/>
              <a:t>and </a:t>
            </a:r>
            <a:r>
              <a:rPr lang="en-US" altLang="zh-CN" sz="2400" b="1" dirty="0" smtClean="0">
                <a:solidFill>
                  <a:srgbClr val="6600CC"/>
                </a:solidFill>
              </a:rPr>
              <a:t>his legs pumping furiously</a:t>
            </a:r>
            <a:r>
              <a:rPr lang="en-US" altLang="zh-CN" sz="2400" b="1" dirty="0" smtClean="0"/>
              <a:t>, he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sped down </a:t>
            </a:r>
            <a:r>
              <a:rPr lang="en-US" altLang="zh-CN" sz="2400" b="1" dirty="0" smtClean="0"/>
              <a:t>the rough road. </a:t>
            </a:r>
            <a:endParaRPr lang="zh-CN" altLang="en-US" sz="2400" b="1" dirty="0"/>
          </a:p>
        </p:txBody>
      </p:sp>
      <p:sp>
        <p:nvSpPr>
          <p:cNvPr id="8" name="矩形 7"/>
          <p:cNvSpPr/>
          <p:nvPr/>
        </p:nvSpPr>
        <p:spPr>
          <a:xfrm>
            <a:off x="0" y="3140968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/>
              <a:t>5. As the bees came closer, his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panic</a:t>
            </a:r>
            <a:r>
              <a:rPr lang="en-US" altLang="zh-CN" sz="2400" b="1" dirty="0" smtClean="0"/>
              <a:t> increased.</a:t>
            </a:r>
            <a:endParaRPr lang="zh-CN" altLang="en-US" sz="2400" b="1" dirty="0"/>
          </a:p>
        </p:txBody>
      </p:sp>
      <p:sp>
        <p:nvSpPr>
          <p:cNvPr id="9" name="矩形 8"/>
          <p:cNvSpPr/>
          <p:nvPr/>
        </p:nvSpPr>
        <p:spPr>
          <a:xfrm>
            <a:off x="0" y="3645024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/>
              <a:t>6. Suddenly,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his father’s words came to him</a:t>
            </a:r>
            <a:r>
              <a:rPr lang="en-US" altLang="zh-CN" sz="2400" b="1" dirty="0" smtClean="0"/>
              <a:t>. “…don’t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panic</a:t>
            </a:r>
            <a:r>
              <a:rPr lang="en-US" altLang="zh-CN" sz="2400" b="1" dirty="0" smtClean="0"/>
              <a:t>.”</a:t>
            </a:r>
            <a:endParaRPr lang="zh-CN" altLang="en-US" sz="2400" b="1" dirty="0"/>
          </a:p>
        </p:txBody>
      </p:sp>
      <p:sp>
        <p:nvSpPr>
          <p:cNvPr id="11" name="矩形 10"/>
          <p:cNvSpPr/>
          <p:nvPr/>
        </p:nvSpPr>
        <p:spPr>
          <a:xfrm>
            <a:off x="0" y="4077072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/>
              <a:t>7. Suddenly,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out of the corner of his eyes</a:t>
            </a:r>
            <a:r>
              <a:rPr lang="en-US" altLang="zh-CN" sz="2400" b="1" dirty="0" smtClean="0"/>
              <a:t>,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he spotted…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r>
              <a:rPr lang="en-US" altLang="zh-CN" sz="2400" b="1" dirty="0" smtClean="0">
                <a:solidFill>
                  <a:srgbClr val="FF0000"/>
                </a:solidFill>
              </a:rPr>
              <a:t>    </a:t>
            </a:r>
            <a:endParaRPr lang="zh-CN" altLang="en-US" sz="2400" b="1" dirty="0"/>
          </a:p>
        </p:txBody>
      </p:sp>
      <p:sp>
        <p:nvSpPr>
          <p:cNvPr id="12" name="矩形 11"/>
          <p:cNvSpPr/>
          <p:nvPr/>
        </p:nvSpPr>
        <p:spPr>
          <a:xfrm>
            <a:off x="0" y="4509120"/>
            <a:ext cx="8100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400" b="1" dirty="0" smtClean="0"/>
              <a:t>8.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Dragging </a:t>
            </a:r>
            <a:r>
              <a:rPr lang="en-US" altLang="zh-CN" sz="2400" b="1" dirty="0" smtClean="0">
                <a:solidFill>
                  <a:srgbClr val="6600CC"/>
                </a:solidFill>
              </a:rPr>
              <a:t>himself out of the dam</a:t>
            </a:r>
            <a:r>
              <a:rPr lang="en-US" altLang="zh-CN" sz="2400" b="1" dirty="0" smtClean="0"/>
              <a:t>, he </a:t>
            </a:r>
            <a:r>
              <a:rPr lang="en-US" altLang="zh-CN" sz="2400" b="1" dirty="0" smtClean="0">
                <a:solidFill>
                  <a:srgbClr val="6600CC"/>
                </a:solidFill>
              </a:rPr>
              <a:t>struggled up </a:t>
            </a:r>
            <a:r>
              <a:rPr lang="en-US" altLang="zh-CN" sz="2400" b="1" dirty="0" smtClean="0"/>
              <a:t>the hilly </a:t>
            </a:r>
            <a:endParaRPr lang="en-US" altLang="zh-CN" sz="2400" b="1" dirty="0" smtClean="0"/>
          </a:p>
          <a:p>
            <a:r>
              <a:rPr lang="en-US" altLang="zh-CN" sz="2400" b="1" dirty="0" smtClean="0"/>
              <a:t>     slope,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ringing</a:t>
            </a:r>
            <a:r>
              <a:rPr lang="en-US" altLang="zh-CN" sz="2400" b="1" dirty="0" smtClean="0"/>
              <a:t> the doorbell. </a:t>
            </a:r>
            <a:endParaRPr lang="zh-CN" altLang="en-US" sz="2400" b="1" dirty="0"/>
          </a:p>
        </p:txBody>
      </p:sp>
      <p:sp>
        <p:nvSpPr>
          <p:cNvPr id="13" name="矩形 12"/>
          <p:cNvSpPr/>
          <p:nvPr/>
        </p:nvSpPr>
        <p:spPr>
          <a:xfrm>
            <a:off x="0" y="5373216"/>
            <a:ext cx="9324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/>
              <a:t>9.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Off </a:t>
            </a:r>
            <a:r>
              <a:rPr lang="en-US" altLang="zh-CN" sz="2400" b="1" dirty="0" smtClean="0">
                <a:solidFill>
                  <a:srgbClr val="6600CC"/>
                </a:solidFill>
              </a:rPr>
              <a:t>his bike </a:t>
            </a:r>
            <a:r>
              <a:rPr lang="en-US" altLang="zh-CN" sz="2400" b="1" u="sng" dirty="0" smtClean="0">
                <a:solidFill>
                  <a:srgbClr val="FF0000"/>
                </a:solidFill>
              </a:rPr>
              <a:t>he got</a:t>
            </a:r>
            <a:r>
              <a:rPr lang="en-US" altLang="zh-CN" sz="2400" b="1" dirty="0" smtClean="0">
                <a:solidFill>
                  <a:srgbClr val="6600CC"/>
                </a:solidFill>
              </a:rPr>
              <a:t> </a:t>
            </a:r>
            <a:r>
              <a:rPr lang="en-US" altLang="zh-CN" sz="2400" b="1" dirty="0" smtClean="0"/>
              <a:t>and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into </a:t>
            </a:r>
            <a:r>
              <a:rPr lang="en-US" altLang="zh-CN" sz="2400" b="1" dirty="0" smtClean="0">
                <a:solidFill>
                  <a:srgbClr val="6600CC"/>
                </a:solidFill>
              </a:rPr>
              <a:t>the cool water </a:t>
            </a:r>
            <a:r>
              <a:rPr lang="en-US" altLang="zh-CN" sz="2400" b="1" u="sng" dirty="0" smtClean="0">
                <a:solidFill>
                  <a:srgbClr val="FF0000"/>
                </a:solidFill>
              </a:rPr>
              <a:t>he dived</a:t>
            </a:r>
            <a:r>
              <a:rPr lang="en-US" altLang="zh-CN" sz="2400" b="1" dirty="0" smtClean="0"/>
              <a:t>,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disappearing</a:t>
            </a:r>
            <a:r>
              <a:rPr lang="en-US" altLang="zh-CN" sz="2400" b="1" dirty="0" smtClean="0"/>
              <a:t> </a:t>
            </a:r>
            <a:r>
              <a:rPr lang="en-US" altLang="zh-CN" sz="2400" b="1" dirty="0" smtClean="0">
                <a:solidFill>
                  <a:srgbClr val="6600CC"/>
                </a:solidFill>
              </a:rPr>
              <a:t>below</a:t>
            </a:r>
            <a:r>
              <a:rPr lang="en-US" altLang="zh-CN" sz="2400" b="1" dirty="0" smtClean="0"/>
              <a:t> the surface and </a:t>
            </a:r>
            <a:r>
              <a:rPr lang="en-US" altLang="zh-CN" sz="2400" b="1" dirty="0" smtClean="0">
                <a:solidFill>
                  <a:srgbClr val="6600CC"/>
                </a:solidFill>
              </a:rPr>
              <a:t>away from </a:t>
            </a:r>
            <a:r>
              <a:rPr lang="en-US" altLang="zh-CN" sz="2400" b="1" dirty="0" smtClean="0"/>
              <a:t>the savage insects.</a:t>
            </a:r>
            <a:endParaRPr lang="en-US" altLang="zh-CN" sz="2400" b="1" dirty="0" smtClean="0"/>
          </a:p>
          <a:p>
            <a:r>
              <a:rPr lang="en-US" altLang="zh-CN" sz="2400" b="1" dirty="0" smtClean="0">
                <a:solidFill>
                  <a:srgbClr val="FF0000"/>
                </a:solidFill>
              </a:rPr>
              <a:t>    …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0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/>
              <a:t>Using language</a:t>
            </a:r>
            <a:endParaRPr lang="zh-CN" altLang="en-US" sz="3600" b="1" dirty="0"/>
          </a:p>
        </p:txBody>
      </p:sp>
      <p:pic>
        <p:nvPicPr>
          <p:cNvPr id="3" name="图片 2" descr="F200908020913582752252032 (1)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6012160" y="0"/>
            <a:ext cx="2952328" cy="256490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07696" y="2420888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Tom the hunter</a:t>
            </a:r>
            <a:endParaRPr lang="zh-CN" altLang="en-US" sz="28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692696"/>
            <a:ext cx="7236296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800" b="1" dirty="0" smtClean="0">
                <a:solidFill>
                  <a:srgbClr val="323E3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Tom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walked slowly</a:t>
            </a: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 the forest, 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323E32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_________________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big meal he </a:t>
            </a:r>
            <a:endParaRPr lang="en-US" altLang="zh-CN" sz="2800" b="1" dirty="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was to m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ake</a:t>
            </a:r>
            <a:r>
              <a:rPr kumimoji="0" lang="en-US" altLang="zh-CN" sz="2800" b="1" i="0" u="none" strike="noStrike" cap="none" normalizeH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with the prey.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zh-CN" sz="2800" b="1" dirty="0" smtClean="0">
              <a:solidFill>
                <a:srgbClr val="323E32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2060848"/>
            <a:ext cx="67322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323E3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 was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so 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busy dreaming about the </a:t>
            </a:r>
            <a:endParaRPr lang="en-US" altLang="zh-CN" sz="2800" b="1" dirty="0" smtClean="0">
              <a:solidFill>
                <a:srgbClr val="0000CC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feast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that </a:t>
            </a:r>
            <a:r>
              <a:rPr lang="en-US" altLang="zh-CN" sz="2800" b="1" dirty="0" smtClean="0">
                <a:solidFill>
                  <a:srgbClr val="323E3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 </a:t>
            </a:r>
            <a:r>
              <a:rPr lang="en-US" altLang="zh-CN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was unaware of…</a:t>
            </a:r>
            <a:endParaRPr lang="en-US" altLang="zh-CN" sz="2800" b="1" dirty="0" smtClean="0">
              <a:solidFill>
                <a:srgbClr val="0000CC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7" name="图片 6" descr="t018cd5a4ce531f9df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068960"/>
            <a:ext cx="3456384" cy="2520280"/>
          </a:xfrm>
          <a:prstGeom prst="rect">
            <a:avLst/>
          </a:prstGeom>
        </p:spPr>
      </p:pic>
      <p:pic>
        <p:nvPicPr>
          <p:cNvPr id="8" name="图片 7" descr="timg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3356992"/>
            <a:ext cx="3491880" cy="265311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87016" y="5949280"/>
            <a:ext cx="8856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Write a paragraph about Tom’s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narrow escape</a:t>
            </a:r>
            <a:r>
              <a:rPr lang="en-US" altLang="zh-CN" sz="2800" b="1" dirty="0" smtClean="0"/>
              <a:t>  (100 words)</a:t>
            </a:r>
            <a:endParaRPr lang="zh-CN" alt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55768" y="2852936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6600CC"/>
                </a:solidFill>
              </a:rPr>
              <a:t>prey</a:t>
            </a:r>
            <a:endParaRPr lang="zh-CN" altLang="en-US" sz="2800" b="1" dirty="0">
              <a:solidFill>
                <a:srgbClr val="6600CC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0" y="1124744"/>
            <a:ext cx="33978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day-dreaming about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0089121725018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839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9512" y="692696"/>
            <a:ext cx="896448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err="1" smtClean="0">
                <a:solidFill>
                  <a:srgbClr val="6600CC"/>
                </a:solidFill>
              </a:rPr>
              <a:t>Changxing</a:t>
            </a:r>
            <a:r>
              <a:rPr lang="en-US" altLang="zh-CN" sz="3200" b="1" dirty="0" smtClean="0">
                <a:solidFill>
                  <a:srgbClr val="6600CC"/>
                </a:solidFill>
              </a:rPr>
              <a:t> Senior High School, </a:t>
            </a:r>
            <a:r>
              <a:rPr lang="en-US" altLang="zh-CN" sz="3200" b="1" dirty="0" err="1" smtClean="0">
                <a:solidFill>
                  <a:srgbClr val="6600CC"/>
                </a:solidFill>
              </a:rPr>
              <a:t>Zhengjiang</a:t>
            </a:r>
            <a:r>
              <a:rPr lang="en-US" altLang="zh-CN" sz="3200" b="1" dirty="0" smtClean="0">
                <a:solidFill>
                  <a:srgbClr val="6600CC"/>
                </a:solidFill>
              </a:rPr>
              <a:t> Province</a:t>
            </a:r>
            <a:endParaRPr lang="zh-CN" altLang="en-US" sz="3200" b="1" dirty="0">
              <a:solidFill>
                <a:srgbClr val="66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0112" y="5661248"/>
            <a:ext cx="3059832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6000" b="1" dirty="0" smtClean="0">
                <a:solidFill>
                  <a:srgbClr val="6600CC"/>
                </a:solidFill>
              </a:rPr>
              <a:t>杨</a:t>
            </a:r>
            <a:r>
              <a:rPr lang="zh-CN" altLang="en-US" sz="6000" b="1" dirty="0" smtClean="0">
                <a:solidFill>
                  <a:srgbClr val="0000CC"/>
                </a:solidFill>
              </a:rPr>
              <a:t>国晨</a:t>
            </a:r>
            <a:endParaRPr lang="zh-CN" altLang="en-US" sz="6000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3728" y="3356992"/>
            <a:ext cx="23762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/>
              <a:t>Mr. Young</a:t>
            </a:r>
            <a:endParaRPr lang="zh-CN" alt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915816" y="4437112"/>
            <a:ext cx="576064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6600CC"/>
                </a:solidFill>
              </a:rPr>
              <a:t>Born on the morning of National Day</a:t>
            </a:r>
            <a:endParaRPr lang="zh-CN" altLang="en-US" sz="2800" b="1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620688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3333CC"/>
                </a:solidFill>
              </a:rPr>
              <a:t>Mr. Young </a:t>
            </a:r>
            <a:r>
              <a:rPr lang="en-US" altLang="zh-CN" sz="3200" b="1" dirty="0" smtClean="0"/>
              <a:t>is a(n) ______ English teacher.</a:t>
            </a:r>
            <a:endParaRPr lang="zh-CN" altLang="en-US" sz="3200" b="1" dirty="0"/>
          </a:p>
        </p:txBody>
      </p:sp>
      <p:sp>
        <p:nvSpPr>
          <p:cNvPr id="6" name="圆角矩形 5"/>
          <p:cNvSpPr/>
          <p:nvPr/>
        </p:nvSpPr>
        <p:spPr>
          <a:xfrm>
            <a:off x="971600" y="1628800"/>
            <a:ext cx="4752528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sz="3200" b="1" dirty="0" smtClean="0">
              <a:solidFill>
                <a:srgbClr val="FFFF00"/>
              </a:solidFill>
            </a:endParaRPr>
          </a:p>
          <a:p>
            <a:pPr algn="ctr"/>
            <a:r>
              <a:rPr lang="en-US" altLang="zh-CN" sz="3200" b="1" dirty="0" smtClean="0">
                <a:solidFill>
                  <a:srgbClr val="FFFF00"/>
                </a:solidFill>
              </a:rPr>
              <a:t>outstanding     excellent</a:t>
            </a:r>
            <a:endParaRPr lang="en-US" altLang="zh-CN" sz="3200" b="1" dirty="0" smtClean="0">
              <a:solidFill>
                <a:srgbClr val="FFFF00"/>
              </a:solidFill>
            </a:endParaRPr>
          </a:p>
          <a:p>
            <a:pPr algn="ctr"/>
            <a:endParaRPr lang="en-US" altLang="zh-CN" sz="3200" b="1" dirty="0" smtClean="0">
              <a:solidFill>
                <a:srgbClr val="FFFF00"/>
              </a:solidFill>
            </a:endParaRPr>
          </a:p>
          <a:p>
            <a:pPr algn="ctr"/>
            <a:endParaRPr lang="en-US" altLang="zh-CN" sz="3200" b="1" dirty="0" smtClean="0">
              <a:solidFill>
                <a:srgbClr val="FFFF00"/>
              </a:solidFill>
            </a:endParaRPr>
          </a:p>
          <a:p>
            <a:pPr algn="ctr"/>
            <a:endParaRPr lang="en-US" altLang="zh-CN" sz="3200" b="1" dirty="0" smtClean="0">
              <a:solidFill>
                <a:srgbClr val="FFFF00"/>
              </a:solidFill>
            </a:endParaRPr>
          </a:p>
          <a:p>
            <a:pPr algn="ctr"/>
            <a:endParaRPr lang="en-US" altLang="zh-CN" sz="3200" b="1" dirty="0" smtClean="0">
              <a:solidFill>
                <a:srgbClr val="FFFF00"/>
              </a:solidFill>
            </a:endParaRPr>
          </a:p>
          <a:p>
            <a:pPr algn="ctr"/>
            <a:endParaRPr lang="en-US" altLang="zh-CN" sz="3200" b="1" dirty="0" smtClean="0">
              <a:solidFill>
                <a:srgbClr val="FFFF00"/>
              </a:solidFill>
            </a:endParaRPr>
          </a:p>
          <a:p>
            <a:pPr algn="ctr"/>
            <a:endParaRPr lang="zh-CN" altLang="en-US" sz="3200" b="1" dirty="0">
              <a:solidFill>
                <a:srgbClr val="FFFF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15616" y="1988840"/>
            <a:ext cx="23042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FF00"/>
                </a:solidFill>
              </a:rPr>
              <a:t>marvelous </a:t>
            </a:r>
            <a:endParaRPr lang="zh-CN" altLang="en-US" sz="3200" dirty="0"/>
          </a:p>
        </p:txBody>
      </p:sp>
      <p:sp>
        <p:nvSpPr>
          <p:cNvPr id="8" name="矩形 7"/>
          <p:cNvSpPr/>
          <p:nvPr/>
        </p:nvSpPr>
        <p:spPr>
          <a:xfrm>
            <a:off x="3563888" y="1988840"/>
            <a:ext cx="21602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FF00"/>
                </a:solidFill>
              </a:rPr>
              <a:t>terrific </a:t>
            </a:r>
            <a:endParaRPr lang="zh-CN" altLang="en-US" sz="3200" dirty="0"/>
          </a:p>
        </p:txBody>
      </p:sp>
      <p:sp>
        <p:nvSpPr>
          <p:cNvPr id="9" name="矩形 8"/>
          <p:cNvSpPr/>
          <p:nvPr/>
        </p:nvSpPr>
        <p:spPr>
          <a:xfrm>
            <a:off x="1043608" y="2492896"/>
            <a:ext cx="21602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FF00"/>
                </a:solidFill>
              </a:rPr>
              <a:t>superb </a:t>
            </a:r>
            <a:endParaRPr lang="zh-CN" altLang="en-US" sz="3200" dirty="0"/>
          </a:p>
        </p:txBody>
      </p:sp>
      <p:sp>
        <p:nvSpPr>
          <p:cNvPr id="10" name="矩形 9"/>
          <p:cNvSpPr/>
          <p:nvPr/>
        </p:nvSpPr>
        <p:spPr>
          <a:xfrm>
            <a:off x="3131840" y="2492896"/>
            <a:ext cx="28803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FF00"/>
                </a:solidFill>
              </a:rPr>
              <a:t>extraordinary </a:t>
            </a:r>
            <a:endParaRPr lang="zh-CN" altLang="en-US" sz="3200" dirty="0"/>
          </a:p>
        </p:txBody>
      </p:sp>
      <p:sp>
        <p:nvSpPr>
          <p:cNvPr id="11" name="矩形 10"/>
          <p:cNvSpPr/>
          <p:nvPr/>
        </p:nvSpPr>
        <p:spPr>
          <a:xfrm>
            <a:off x="1043608" y="3068960"/>
            <a:ext cx="20162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FF00"/>
                </a:solidFill>
              </a:rPr>
              <a:t>brilliant </a:t>
            </a:r>
            <a:endParaRPr lang="zh-CN" altLang="en-US" sz="3200" dirty="0"/>
          </a:p>
        </p:txBody>
      </p:sp>
      <p:sp>
        <p:nvSpPr>
          <p:cNvPr id="12" name="矩形 11"/>
          <p:cNvSpPr/>
          <p:nvPr/>
        </p:nvSpPr>
        <p:spPr>
          <a:xfrm>
            <a:off x="3275856" y="3068960"/>
            <a:ext cx="21602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FF00"/>
                </a:solidFill>
              </a:rPr>
              <a:t>remarkable </a:t>
            </a:r>
            <a:endParaRPr lang="zh-CN" altLang="en-US" sz="3200" dirty="0"/>
          </a:p>
        </p:txBody>
      </p:sp>
      <p:sp>
        <p:nvSpPr>
          <p:cNvPr id="13" name="矩形 12"/>
          <p:cNvSpPr/>
          <p:nvPr/>
        </p:nvSpPr>
        <p:spPr>
          <a:xfrm>
            <a:off x="971600" y="3717032"/>
            <a:ext cx="26642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FF00"/>
                </a:solidFill>
              </a:rPr>
              <a:t>tremendous </a:t>
            </a:r>
            <a:endParaRPr lang="zh-CN" altLang="en-US" sz="3200" dirty="0"/>
          </a:p>
        </p:txBody>
      </p:sp>
      <p:sp>
        <p:nvSpPr>
          <p:cNvPr id="14" name="矩形 13"/>
          <p:cNvSpPr/>
          <p:nvPr/>
        </p:nvSpPr>
        <p:spPr>
          <a:xfrm>
            <a:off x="3635896" y="3717032"/>
            <a:ext cx="22322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FF00"/>
                </a:solidFill>
              </a:rPr>
              <a:t>fabulous</a:t>
            </a:r>
            <a:endParaRPr lang="en-US" altLang="zh-CN" sz="3200" b="1" dirty="0" smtClean="0">
              <a:solidFill>
                <a:srgbClr val="FFFF00"/>
              </a:solidFill>
            </a:endParaRPr>
          </a:p>
          <a:p>
            <a:endParaRPr lang="zh-CN" altLang="en-US" sz="3200" dirty="0"/>
          </a:p>
        </p:txBody>
      </p:sp>
      <p:sp>
        <p:nvSpPr>
          <p:cNvPr id="15" name="矩形 14"/>
          <p:cNvSpPr/>
          <p:nvPr/>
        </p:nvSpPr>
        <p:spPr>
          <a:xfrm>
            <a:off x="539552" y="4797152"/>
            <a:ext cx="107291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With your flattery (</a:t>
            </a:r>
            <a:r>
              <a:rPr lang="zh-CN" altLang="en-US" sz="2800" b="1" dirty="0" smtClean="0"/>
              <a:t>奉承</a:t>
            </a:r>
            <a:r>
              <a:rPr lang="en-US" altLang="zh-CN" sz="2800" b="1" dirty="0" smtClean="0"/>
              <a:t>), I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feel more and more as if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dirty="0" smtClean="0"/>
              <a:t>I </a:t>
            </a:r>
            <a:r>
              <a:rPr lang="en-US" altLang="zh-CN" sz="2800" b="1" dirty="0" smtClean="0">
                <a:solidFill>
                  <a:srgbClr val="3333CC"/>
                </a:solidFill>
              </a:rPr>
              <a:t>were </a:t>
            </a:r>
            <a:r>
              <a:rPr lang="en-US" altLang="zh-CN" sz="2800" b="1" dirty="0" smtClean="0"/>
              <a:t>on top of the world.</a:t>
            </a:r>
            <a:endParaRPr lang="en-US" altLang="zh-CN" sz="2800" b="1" dirty="0" smtClean="0"/>
          </a:p>
        </p:txBody>
      </p:sp>
      <p:pic>
        <p:nvPicPr>
          <p:cNvPr id="17" name="图片 16" descr="201781163523758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6660232" y="2060848"/>
            <a:ext cx="1800200" cy="18002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555776" y="3933056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FF00"/>
                </a:solidFill>
              </a:rPr>
              <a:t>…</a:t>
            </a:r>
            <a:endParaRPr lang="zh-CN" altLang="en-US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169904_20150419024258493372_1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51520" y="3140968"/>
            <a:ext cx="3384376" cy="3717032"/>
          </a:xfrm>
          <a:prstGeom prst="rect">
            <a:avLst/>
          </a:prstGeom>
        </p:spPr>
      </p:pic>
      <p:pic>
        <p:nvPicPr>
          <p:cNvPr id="3" name="图片 2" descr="t017275c1309204bf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3068960"/>
            <a:ext cx="3391272" cy="37890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92696"/>
            <a:ext cx="97851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The other day I rode slowly on my way to work, ____________ </a:t>
            </a:r>
            <a:endParaRPr lang="en-US" altLang="zh-CN" sz="2800" b="1" dirty="0" smtClean="0"/>
          </a:p>
          <a:p>
            <a:r>
              <a:rPr lang="en-US" altLang="zh-CN" sz="2800" b="1" dirty="0" smtClean="0">
                <a:solidFill>
                  <a:srgbClr val="FF0000"/>
                </a:solidFill>
              </a:rPr>
              <a:t>about</a:t>
            </a:r>
            <a:r>
              <a:rPr lang="en-US" altLang="zh-CN" sz="2800" b="1" dirty="0" smtClean="0"/>
              <a:t> being the best English teacher in the world.</a:t>
            </a:r>
            <a:endParaRPr lang="zh-CN" alt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39744" y="54868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day-dreaming  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143000" y="1700808"/>
            <a:ext cx="9001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323E3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was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so</a:t>
            </a:r>
            <a:r>
              <a:rPr lang="en-US" altLang="zh-CN" sz="2800" b="1" dirty="0" smtClean="0">
                <a:solidFill>
                  <a:srgbClr val="323E3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busy dreaming about all the praises I would get </a:t>
            </a:r>
            <a:endParaRPr lang="en-US" altLang="zh-CN" sz="2800" b="1" dirty="0" smtClean="0">
              <a:solidFill>
                <a:srgbClr val="323E32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that </a:t>
            </a:r>
            <a:r>
              <a:rPr lang="en-US" altLang="zh-CN" sz="2800" b="1" dirty="0" smtClean="0">
                <a:solidFill>
                  <a:srgbClr val="323E3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______________ </a:t>
            </a:r>
            <a:r>
              <a:rPr lang="en-US" altLang="zh-CN" sz="2800" b="1" dirty="0" smtClean="0">
                <a:solidFill>
                  <a:srgbClr val="323E32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everything else around me…</a:t>
            </a:r>
            <a:endParaRPr lang="zh-CN" altLang="en-US" sz="2800" dirty="0"/>
          </a:p>
        </p:txBody>
      </p:sp>
      <p:sp>
        <p:nvSpPr>
          <p:cNvPr id="8" name="矩形 7"/>
          <p:cNvSpPr/>
          <p:nvPr/>
        </p:nvSpPr>
        <p:spPr>
          <a:xfrm>
            <a:off x="1115616" y="2060848"/>
            <a:ext cx="30788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was unaware of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t019a673d5f5e4490cb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" y="0"/>
            <a:ext cx="2411760" cy="211652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3568" y="213285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Andy</a:t>
            </a:r>
            <a:endParaRPr lang="zh-CN" altLang="en-US" sz="2800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2780928"/>
            <a:ext cx="8964488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Andy rode slowly on his way to school,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about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the fishing trip that his father</a:t>
            </a: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had promised him. He was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so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busy dreaming about all the fish he would catch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that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______________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everything else around him.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444208" y="2708920"/>
            <a:ext cx="2376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day-dreaming 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44208" y="1772816"/>
            <a:ext cx="2411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thinking about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下箭头 7"/>
          <p:cNvSpPr/>
          <p:nvPr/>
        </p:nvSpPr>
        <p:spPr>
          <a:xfrm>
            <a:off x="7380312" y="2348880"/>
            <a:ext cx="14401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2267744" y="4005064"/>
            <a:ext cx="30788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was unaware of 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27784" y="0"/>
            <a:ext cx="54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3600" b="1" dirty="0" smtClean="0"/>
          </a:p>
          <a:p>
            <a:r>
              <a:rPr lang="en-US" altLang="zh-CN" sz="3600" b="1" dirty="0" smtClean="0"/>
              <a:t>Paragraph 1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6" grpId="0"/>
      <p:bldP spid="7" grpId="0"/>
      <p:bldP spid="8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332656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/>
              <a:t>Paragraph 2</a:t>
            </a:r>
            <a:endParaRPr lang="zh-CN" altLang="en-US" sz="3600" b="1" dirty="0"/>
          </a:p>
        </p:txBody>
      </p:sp>
      <p:sp>
        <p:nvSpPr>
          <p:cNvPr id="3" name="矩形 2"/>
          <p:cNvSpPr/>
          <p:nvPr/>
        </p:nvSpPr>
        <p:spPr>
          <a:xfrm>
            <a:off x="0" y="1412776"/>
            <a:ext cx="9289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He rode along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____</a:t>
            </a:r>
            <a:r>
              <a:rPr lang="en-US" altLang="zh-CN" sz="2800" b="1" dirty="0" smtClean="0"/>
              <a:t> a strange sound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drew him to the present</a:t>
            </a:r>
            <a:r>
              <a:rPr lang="en-US" altLang="zh-CN" sz="2800" b="1" dirty="0" smtClean="0"/>
              <a:t>.</a:t>
            </a:r>
            <a:endParaRPr lang="zh-CN" altLang="en-US" sz="2800" b="1" dirty="0"/>
          </a:p>
        </p:txBody>
      </p:sp>
      <p:sp>
        <p:nvSpPr>
          <p:cNvPr id="4" name="矩形 3"/>
          <p:cNvSpPr/>
          <p:nvPr/>
        </p:nvSpPr>
        <p:spPr>
          <a:xfrm>
            <a:off x="2123728" y="1412776"/>
            <a:ext cx="8674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until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564904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Mr. Young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day-dreamed</a:t>
            </a:r>
            <a:r>
              <a:rPr lang="en-US" altLang="zh-CN" sz="2800" b="1" dirty="0" smtClean="0"/>
              <a:t>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about</a:t>
            </a:r>
            <a:r>
              <a:rPr lang="en-US" altLang="zh-CN" sz="2800" b="1" dirty="0" smtClean="0"/>
              <a:t> all the praises he would get</a:t>
            </a:r>
            <a:endParaRPr lang="en-US" altLang="zh-CN" sz="2800" b="1" dirty="0" smtClean="0"/>
          </a:p>
          <a:p>
            <a:r>
              <a:rPr lang="en-US" altLang="zh-CN" sz="2800" b="1" dirty="0" smtClean="0">
                <a:solidFill>
                  <a:srgbClr val="FF0000"/>
                </a:solidFill>
              </a:rPr>
              <a:t>until</a:t>
            </a:r>
            <a:r>
              <a:rPr lang="en-US" altLang="zh-CN" sz="2800" b="1" dirty="0" smtClean="0"/>
              <a:t> an extremely  loud thunder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drew him to the present</a:t>
            </a:r>
            <a:r>
              <a:rPr lang="en-US" altLang="zh-CN" sz="2800" b="1" dirty="0" smtClean="0"/>
              <a:t>.</a:t>
            </a:r>
            <a:endParaRPr lang="zh-CN" altLang="en-US" sz="2800" b="1" dirty="0"/>
          </a:p>
        </p:txBody>
      </p:sp>
      <p:sp>
        <p:nvSpPr>
          <p:cNvPr id="6" name="矩形 5"/>
          <p:cNvSpPr/>
          <p:nvPr/>
        </p:nvSpPr>
        <p:spPr>
          <a:xfrm>
            <a:off x="2123728" y="3573016"/>
            <a:ext cx="5760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draw sb./ oneself to the present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581128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 smtClean="0"/>
              <a:t>eg</a:t>
            </a:r>
            <a:r>
              <a:rPr lang="en-US" altLang="zh-CN" sz="2800" b="1" dirty="0" smtClean="0"/>
              <a:t>: After what seemed like a century, he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drew himself to 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r>
              <a:rPr lang="en-US" altLang="zh-CN" sz="2800" b="1" dirty="0" smtClean="0">
                <a:solidFill>
                  <a:srgbClr val="FF0000"/>
                </a:solidFill>
              </a:rPr>
              <a:t>       the present.</a:t>
            </a:r>
            <a:endParaRPr lang="zh-CN" altLang="en-US" sz="2800" dirty="0" smtClean="0">
              <a:solidFill>
                <a:srgbClr val="FF0000"/>
              </a:solidFill>
            </a:endParaRPr>
          </a:p>
          <a:p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332656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/>
              <a:t>Paragraph 3</a:t>
            </a:r>
            <a:endParaRPr lang="zh-CN" alt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31032" y="1844824"/>
            <a:ext cx="87129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6600CC"/>
                </a:solidFill>
              </a:rPr>
              <a:t>With no time to waste</a:t>
            </a:r>
            <a:r>
              <a:rPr lang="en-US" altLang="zh-CN" sz="2800" b="1" dirty="0" smtClean="0"/>
              <a:t>, Andy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sped off </a:t>
            </a:r>
            <a:r>
              <a:rPr lang="en-US" altLang="zh-CN" sz="2800" b="1" dirty="0" smtClean="0"/>
              <a:t>in the opposite direction,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riding</a:t>
            </a:r>
            <a:r>
              <a:rPr lang="en-US" altLang="zh-CN" sz="2800" b="1" dirty="0" smtClean="0"/>
              <a:t>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furiously.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4" name="图片 3" descr="93p58PICkFg_1024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5868144" y="1"/>
            <a:ext cx="2592288" cy="17728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07904" y="1196752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ran away quickly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下箭头 5"/>
          <p:cNvSpPr/>
          <p:nvPr/>
        </p:nvSpPr>
        <p:spPr>
          <a:xfrm>
            <a:off x="5220072" y="1700808"/>
            <a:ext cx="45719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411760" y="2708920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with great energy, speed, or anger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8" name="图片 7" descr="Fast_and_Furious_6_wp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71592" y="3284984"/>
            <a:ext cx="3672408" cy="183601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5301208"/>
            <a:ext cx="8892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They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worked</a:t>
            </a:r>
            <a:r>
              <a:rPr lang="en-US" altLang="zh-CN" sz="2800" b="1" dirty="0" smtClean="0"/>
              <a:t>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furiously </a:t>
            </a:r>
            <a:r>
              <a:rPr lang="en-US" altLang="zh-CN" sz="2800" b="1" dirty="0" smtClean="0"/>
              <a:t>all weekend </a:t>
            </a:r>
            <a:r>
              <a:rPr lang="en-US" altLang="zh-CN" sz="2800" b="1" dirty="0" smtClean="0">
                <a:solidFill>
                  <a:srgbClr val="FF00FF"/>
                </a:solidFill>
              </a:rPr>
              <a:t>in an attempt to </a:t>
            </a:r>
            <a:r>
              <a:rPr lang="en-US" altLang="zh-CN" sz="2800" b="1" dirty="0" smtClean="0"/>
              <a:t>get it finished on time.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332656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/>
              <a:t>Paragraph 3</a:t>
            </a:r>
            <a:endParaRPr lang="zh-CN" altLang="en-US" sz="3600" b="1" dirty="0"/>
          </a:p>
        </p:txBody>
      </p:sp>
      <p:sp>
        <p:nvSpPr>
          <p:cNvPr id="3" name="矩形 2"/>
          <p:cNvSpPr/>
          <p:nvPr/>
        </p:nvSpPr>
        <p:spPr>
          <a:xfrm>
            <a:off x="575048" y="1268760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With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a rapidly beating heart </a:t>
            </a:r>
            <a:r>
              <a:rPr lang="en-US" altLang="zh-CN" sz="2800" b="1" dirty="0" smtClean="0"/>
              <a:t>and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his legs pumping furiously</a:t>
            </a:r>
            <a:r>
              <a:rPr lang="en-US" altLang="zh-CN" sz="2800" b="1" dirty="0" smtClean="0"/>
              <a:t>, he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sped down </a:t>
            </a:r>
            <a:r>
              <a:rPr lang="en-US" altLang="zh-CN" sz="2800" b="1" dirty="0" smtClean="0"/>
              <a:t>the rough road. </a:t>
            </a:r>
            <a:endParaRPr lang="zh-CN" altLang="en-US" sz="2800" b="1" dirty="0"/>
          </a:p>
        </p:txBody>
      </p:sp>
      <p:sp>
        <p:nvSpPr>
          <p:cNvPr id="4" name="下箭头 3"/>
          <p:cNvSpPr/>
          <p:nvPr/>
        </p:nvSpPr>
        <p:spPr>
          <a:xfrm>
            <a:off x="3491880" y="2420888"/>
            <a:ext cx="7200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575048" y="2780928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With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his heart beating rapidly </a:t>
            </a:r>
            <a:r>
              <a:rPr lang="en-US" altLang="zh-CN" sz="2800" b="1" dirty="0" smtClean="0"/>
              <a:t>and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his legs pumping furiously</a:t>
            </a:r>
            <a:r>
              <a:rPr lang="en-US" altLang="zh-CN" sz="2800" b="1" dirty="0" smtClean="0"/>
              <a:t>, he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sped down </a:t>
            </a:r>
            <a:r>
              <a:rPr lang="en-US" altLang="zh-CN" sz="2800" b="1" dirty="0" smtClean="0"/>
              <a:t>the rough road. </a:t>
            </a:r>
            <a:endParaRPr lang="zh-CN" altLang="en-US" sz="2800" b="1" dirty="0"/>
          </a:p>
        </p:txBody>
      </p:sp>
      <p:sp>
        <p:nvSpPr>
          <p:cNvPr id="6" name="矩形 5"/>
          <p:cNvSpPr/>
          <p:nvPr/>
        </p:nvSpPr>
        <p:spPr>
          <a:xfrm>
            <a:off x="467544" y="4077072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As the bees came closer, his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panic</a:t>
            </a:r>
            <a:r>
              <a:rPr lang="en-US" altLang="zh-CN" sz="2800" b="1" dirty="0" smtClean="0"/>
              <a:t> increased.</a:t>
            </a:r>
            <a:endParaRPr lang="zh-CN" altLang="en-US" sz="2800" b="1" dirty="0"/>
          </a:p>
        </p:txBody>
      </p:sp>
      <p:sp>
        <p:nvSpPr>
          <p:cNvPr id="7" name="矩形 6"/>
          <p:cNvSpPr/>
          <p:nvPr/>
        </p:nvSpPr>
        <p:spPr>
          <a:xfrm>
            <a:off x="467544" y="4797152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Suddenly,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his father’s words came to him</a:t>
            </a:r>
            <a:r>
              <a:rPr lang="en-US" altLang="zh-CN" sz="2800" b="1" dirty="0" smtClean="0"/>
              <a:t>. “When you are in a tight situation,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don’t</a:t>
            </a:r>
            <a:r>
              <a:rPr lang="en-US" altLang="zh-CN" sz="2800" b="1" dirty="0" smtClean="0"/>
              <a:t>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panic</a:t>
            </a:r>
            <a:r>
              <a:rPr lang="en-US" altLang="zh-CN" sz="2800" b="1" dirty="0" smtClean="0"/>
              <a:t>. Use your brain and think your way out of it.”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76672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/>
              <a:t>Paragraph 5</a:t>
            </a:r>
            <a:endParaRPr lang="zh-CN" altLang="en-US" sz="3600" b="1" dirty="0"/>
          </a:p>
        </p:txBody>
      </p:sp>
      <p:sp>
        <p:nvSpPr>
          <p:cNvPr id="3" name="矩形 2"/>
          <p:cNvSpPr/>
          <p:nvPr/>
        </p:nvSpPr>
        <p:spPr>
          <a:xfrm>
            <a:off x="323528" y="1196752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1. Suddenly,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out of the corner of his eyes</a:t>
            </a:r>
            <a:r>
              <a:rPr lang="en-US" altLang="zh-CN" sz="2800" b="1" dirty="0" smtClean="0"/>
              <a:t>,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he spotted </a:t>
            </a:r>
            <a:r>
              <a:rPr lang="en-US" altLang="zh-CN" sz="2800" b="1" dirty="0" smtClean="0"/>
              <a:t>a small dam used by Mr. Nelson to irrigate his vegetable garden.</a:t>
            </a:r>
            <a:endParaRPr lang="zh-CN" altLang="en-US" sz="2800" b="1" dirty="0"/>
          </a:p>
        </p:txBody>
      </p:sp>
      <p:sp>
        <p:nvSpPr>
          <p:cNvPr id="4" name="矩形 3"/>
          <p:cNvSpPr/>
          <p:nvPr/>
        </p:nvSpPr>
        <p:spPr>
          <a:xfrm>
            <a:off x="1259632" y="2492896"/>
            <a:ext cx="70567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Out of the corner of </a:t>
            </a:r>
            <a:r>
              <a:rPr lang="en-US" altLang="zh-CN" sz="2800" b="1" dirty="0" err="1" smtClean="0">
                <a:solidFill>
                  <a:srgbClr val="FF0000"/>
                </a:solidFill>
              </a:rPr>
              <a:t>sb.’s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 eyes</a:t>
            </a:r>
            <a:r>
              <a:rPr lang="en-US" altLang="zh-CN" sz="2800" b="1" dirty="0" smtClean="0">
                <a:solidFill>
                  <a:prstClr val="black"/>
                </a:solidFill>
              </a:rPr>
              <a:t>,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sb. spotted…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212976"/>
            <a:ext cx="9469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 smtClean="0"/>
              <a:t>eg</a:t>
            </a:r>
            <a:r>
              <a:rPr lang="en-US" altLang="zh-CN" sz="2800" b="1" dirty="0" smtClean="0"/>
              <a:t>: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Out of the corner his eyes</a:t>
            </a:r>
            <a:r>
              <a:rPr lang="en-US" altLang="zh-CN" sz="2800" b="1" dirty="0" smtClean="0"/>
              <a:t>,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Mr. Young spotted </a:t>
            </a:r>
            <a:r>
              <a:rPr lang="en-US" altLang="zh-CN" sz="2800" b="1" dirty="0" smtClean="0"/>
              <a:t>a car racing</a:t>
            </a:r>
            <a:endParaRPr lang="en-US" altLang="zh-CN" sz="2800" b="1" dirty="0" smtClean="0"/>
          </a:p>
          <a:p>
            <a:r>
              <a:rPr lang="en-US" altLang="zh-CN" sz="2800" b="1" dirty="0" smtClean="0"/>
              <a:t>       rapidly toward him from  behind. </a:t>
            </a:r>
            <a:endParaRPr lang="zh-CN" altLang="en-US" sz="2800" b="1" dirty="0"/>
          </a:p>
        </p:txBody>
      </p:sp>
      <p:sp>
        <p:nvSpPr>
          <p:cNvPr id="6" name="下箭头 5"/>
          <p:cNvSpPr/>
          <p:nvPr/>
        </p:nvSpPr>
        <p:spPr>
          <a:xfrm>
            <a:off x="4644008" y="2132856"/>
            <a:ext cx="4571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0" y="4365104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2.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Dragging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himself out of the dam</a:t>
            </a:r>
            <a:r>
              <a:rPr lang="en-US" altLang="zh-CN" sz="2800" b="1" dirty="0" smtClean="0"/>
              <a:t>, he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struggled up </a:t>
            </a:r>
            <a:r>
              <a:rPr lang="en-US" altLang="zh-CN" sz="2800" b="1" dirty="0" smtClean="0"/>
              <a:t>the hilly </a:t>
            </a:r>
            <a:endParaRPr lang="en-US" altLang="zh-CN" sz="2800" b="1" dirty="0" smtClean="0"/>
          </a:p>
          <a:p>
            <a:r>
              <a:rPr lang="en-US" altLang="zh-CN" sz="2800" b="1" dirty="0" smtClean="0"/>
              <a:t>     slope </a:t>
            </a:r>
            <a:r>
              <a:rPr lang="en-US" altLang="zh-CN" sz="2800" b="1" dirty="0" smtClean="0">
                <a:solidFill>
                  <a:srgbClr val="009900"/>
                </a:solidFill>
              </a:rPr>
              <a:t>and rang </a:t>
            </a:r>
            <a:r>
              <a:rPr lang="en-US" altLang="zh-CN" sz="2800" b="1" dirty="0" smtClean="0"/>
              <a:t>the doorbell. </a:t>
            </a:r>
            <a:endParaRPr lang="zh-CN" altLang="en-US" sz="2800" b="1" dirty="0"/>
          </a:p>
        </p:txBody>
      </p:sp>
      <p:sp>
        <p:nvSpPr>
          <p:cNvPr id="8" name="下箭头 7"/>
          <p:cNvSpPr/>
          <p:nvPr/>
        </p:nvSpPr>
        <p:spPr>
          <a:xfrm>
            <a:off x="4860032" y="5013176"/>
            <a:ext cx="4571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0" y="5373216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 smtClean="0"/>
              <a:t>    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Dragging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himself out of the dam</a:t>
            </a:r>
            <a:r>
              <a:rPr lang="en-US" altLang="zh-CN" sz="2800" b="1" dirty="0" smtClean="0"/>
              <a:t>, he </a:t>
            </a:r>
            <a:r>
              <a:rPr lang="en-US" altLang="zh-CN" sz="2800" b="1" dirty="0" smtClean="0">
                <a:solidFill>
                  <a:srgbClr val="6600CC"/>
                </a:solidFill>
              </a:rPr>
              <a:t>struggled up </a:t>
            </a:r>
            <a:r>
              <a:rPr lang="en-US" altLang="zh-CN" sz="2800" b="1" dirty="0" smtClean="0"/>
              <a:t>the hilly </a:t>
            </a:r>
            <a:endParaRPr lang="en-US" altLang="zh-CN" sz="2800" b="1" dirty="0" smtClean="0"/>
          </a:p>
          <a:p>
            <a:r>
              <a:rPr lang="en-US" altLang="zh-CN" sz="2800" b="1" dirty="0" smtClean="0"/>
              <a:t>     slope,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ringing</a:t>
            </a:r>
            <a:r>
              <a:rPr lang="en-US" altLang="zh-CN" sz="2800" b="1" dirty="0" smtClean="0"/>
              <a:t> the doorbell. 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  <p:bldP spid="8" grpId="0" animBg="1"/>
      <p:bldP spid="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4074</Words>
  <Application>WPS 演示</Application>
  <PresentationFormat>全屏显示(4:3)</PresentationFormat>
  <Paragraphs>189</Paragraphs>
  <Slides>13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Arial</vt:lpstr>
      <vt:lpstr>宋体</vt:lpstr>
      <vt:lpstr>Wingdings</vt:lpstr>
      <vt:lpstr>Times New Roman</vt:lpstr>
      <vt:lpstr>Calibri</vt:lpstr>
      <vt:lpstr>微软雅黑</vt:lpstr>
      <vt:lpstr>Arial Unicode MS</vt:lpstr>
      <vt:lpstr>HelveticaNeue</vt:lpstr>
      <vt:lpstr>Corbel</vt:lpstr>
      <vt:lpstr>华文新魏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南山有谷堆</cp:lastModifiedBy>
  <cp:revision>123</cp:revision>
  <dcterms:created xsi:type="dcterms:W3CDTF">2018-10-16T02:24:00Z</dcterms:created>
  <dcterms:modified xsi:type="dcterms:W3CDTF">2020-03-01T09:26:00Z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