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9"/>
  </p:notesMasterIdLst>
  <p:sldIdLst>
    <p:sldId id="610" r:id="rId3"/>
    <p:sldId id="326" r:id="rId4"/>
    <p:sldId id="344" r:id="rId5"/>
    <p:sldId id="448" r:id="rId6"/>
    <p:sldId id="422" r:id="rId7"/>
    <p:sldId id="516" r:id="rId8"/>
    <p:sldId id="425" r:id="rId9"/>
    <p:sldId id="426" r:id="rId10"/>
    <p:sldId id="582" r:id="rId11"/>
    <p:sldId id="429" r:id="rId12"/>
    <p:sldId id="519" r:id="rId13"/>
    <p:sldId id="520" r:id="rId14"/>
    <p:sldId id="521" r:id="rId15"/>
    <p:sldId id="522" r:id="rId16"/>
    <p:sldId id="517" r:id="rId17"/>
    <p:sldId id="432" r:id="rId18"/>
    <p:sldId id="518" r:id="rId19"/>
    <p:sldId id="524" r:id="rId20"/>
    <p:sldId id="583" r:id="rId21"/>
    <p:sldId id="382" r:id="rId22"/>
    <p:sldId id="383" r:id="rId23"/>
    <p:sldId id="384" r:id="rId24"/>
    <p:sldId id="385" r:id="rId25"/>
    <p:sldId id="386" r:id="rId26"/>
    <p:sldId id="525" r:id="rId27"/>
    <p:sldId id="526" r:id="rId28"/>
    <p:sldId id="527" r:id="rId29"/>
    <p:sldId id="523" r:id="rId30"/>
    <p:sldId id="584" r:id="rId31"/>
    <p:sldId id="576" r:id="rId32"/>
    <p:sldId id="577" r:id="rId33"/>
    <p:sldId id="573" r:id="rId34"/>
    <p:sldId id="585" r:id="rId35"/>
    <p:sldId id="575" r:id="rId36"/>
    <p:sldId id="574" r:id="rId37"/>
    <p:sldId id="346" r:id="rId3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6251"/>
    <a:srgbClr val="F5CA40"/>
    <a:srgbClr val="79A4C7"/>
    <a:srgbClr val="92E2D9"/>
    <a:srgbClr val="037DBB"/>
    <a:srgbClr val="FFFFFF"/>
    <a:srgbClr val="007DDA"/>
    <a:srgbClr val="04A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140" y="-324"/>
      </p:cViewPr>
      <p:guideLst>
        <p:guide orient="horz" pos="1620"/>
        <p:guide pos="28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3854" y="244872"/>
            <a:ext cx="8229600" cy="349548"/>
          </a:xfrm>
        </p:spPr>
        <p:txBody>
          <a:bodyPr>
            <a:noAutofit/>
          </a:bodyPr>
          <a:lstStyle>
            <a:lvl1pPr algn="l"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204912" y="627534"/>
            <a:ext cx="252000" cy="36000"/>
          </a:xfrm>
          <a:prstGeom prst="rect">
            <a:avLst/>
          </a:prstGeom>
          <a:solidFill>
            <a:srgbClr val="F86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492944" y="627534"/>
            <a:ext cx="252000" cy="36000"/>
          </a:xfrm>
          <a:prstGeom prst="rect">
            <a:avLst/>
          </a:prstGeom>
          <a:solidFill>
            <a:srgbClr val="79A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780976" y="627534"/>
            <a:ext cx="252000" cy="36000"/>
          </a:xfrm>
          <a:prstGeom prst="rect">
            <a:avLst/>
          </a:prstGeom>
          <a:solidFill>
            <a:srgbClr val="F5C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069008" y="627534"/>
            <a:ext cx="252000" cy="36000"/>
          </a:xfrm>
          <a:prstGeom prst="rect">
            <a:avLst/>
          </a:prstGeom>
          <a:solidFill>
            <a:srgbClr val="92E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357040" y="627534"/>
            <a:ext cx="252000" cy="36000"/>
          </a:xfrm>
          <a:prstGeom prst="rect">
            <a:avLst/>
          </a:prstGeom>
          <a:solidFill>
            <a:srgbClr val="F86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668770" y="627533"/>
            <a:ext cx="7474282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3975" y="4872990"/>
            <a:ext cx="671195" cy="2171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2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2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5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hemeOverride" Target="../theme/themeOverride6.xml"/><Relationship Id="rId2" Type="http://schemas.openxmlformats.org/officeDocument/2006/relationships/image" Target="../media/image2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2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8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hemeOverride" Target="../theme/themeOverride9.xml"/><Relationship Id="rId2" Type="http://schemas.openxmlformats.org/officeDocument/2006/relationships/image" Target="../media/image2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hemeOverride" Target="../theme/themeOverride10.xml"/><Relationship Id="rId5" Type="http://schemas.openxmlformats.org/officeDocument/2006/relationships/image" Target="../media/image2.png"/><Relationship Id="rId4" Type="http://schemas.openxmlformats.org/officeDocument/2006/relationships/image" Target="../media/image17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4.png"/><Relationship Id="rId3" Type="http://schemas.openxmlformats.org/officeDocument/2006/relationships/image" Target="../media/image10.jpe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2874467" y="1863626"/>
            <a:ext cx="1928813" cy="184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27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127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127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27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127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27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127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35" y="2278856"/>
            <a:ext cx="1036737" cy="10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4855071" y="1863627"/>
            <a:ext cx="1645742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900" b="1">
                <a:latin typeface="华文新魏" panose="02010800040101010101" pitchFamily="2" charset="-122"/>
              </a:rPr>
              <a:t>知识产权声明</a:t>
            </a:r>
            <a:endParaRPr lang="zh-CN" altLang="en-US" sz="19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班委会倡议书—— 刘雨洁：在学习中战斗，在战斗中学习！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680" y="811530"/>
            <a:ext cx="569214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尊敬的老师，亲爱的同学们：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大家下午好!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我很荣幸能作为班干部代表发言。今天我讲话的题目是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“在学习中战斗，在战斗中学习”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从来就不是一件容易的事。古代有“头悬梁锥刺股”，告诉我们唯有十分的刻苦才能够取得一定的成就。而在当下，面对激烈的竞争和残酷的分数，我们有时只好感叹一句“我太难了”来抒发我们内心的苦闷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21871" b="22885"/>
          <a:stretch>
            <a:fillRect/>
          </a:stretch>
        </p:blipFill>
        <p:spPr>
          <a:xfrm>
            <a:off x="5925820" y="811530"/>
            <a:ext cx="3140710" cy="3808730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班委会倡议书—— 刘雨洁：在学习中战斗，在战斗中学习！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680" y="811530"/>
            <a:ext cx="569214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我们都说，这次的疫情是一场没有硝烟的战争，而我们每一个人都是战士。被疫情封锁在家，我们没有办法回到学校正常地上课。但我们非常幸运，学校开设了网课，认真制定了课表和作息，还将新书送到了每一位学生的手中。我们的老师，丝毫也不放松。他们认真备课，及时批改我们上交的作业。作为一名一中学生，我由衷地感谢我们的老师和学校，为我们提供了良好的学习氛围，让我们能够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“在战斗中学习，在学习中战斗”！</a:t>
            </a:r>
            <a:endParaRPr lang="zh-CN" altLang="en-US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21871" b="22885"/>
          <a:stretch>
            <a:fillRect/>
          </a:stretch>
        </p:blipFill>
        <p:spPr>
          <a:xfrm>
            <a:off x="5925820" y="811530"/>
            <a:ext cx="3140710" cy="3808730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班委会倡议书 —— 刘雨洁：在学习中战斗，在战斗中学习！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445" y="745490"/>
            <a:ext cx="862584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刚开始上网课的那几天，我表现出了不适应：先是总记不得上课时间，看回放要看好几次才能达到我心目中面对面上课的效果，并且我没有与老师有良性的互动。再到现在，我能准时地进入直播间；在课上认真地听课，记笔记，积极与老师互动；在课下完成作业，有时有了疑问就去找老师问明白。这是一个慢慢习惯的过程，我们都在一步步习惯这样的生活，并且努力去做得更好。这才是“在战斗中学习，在学习中战斗”应有的模样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很喜欢钉钉最近出现的一个功能，就是“优秀作业”模块。每门课的老师都会选出当天他们心目中最认真，最优秀的作业供其他同学学习。同学们不在身边，但大家的努力都可看得见。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班委会倡议书 —— 刘雨洁：在学习中战斗，在战斗中学习！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445" y="690880"/>
            <a:ext cx="862647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我来说，这是一种压力，但同时又是一种激励。2月13日，生物老师在直播的过程中展示了一份作业，字迹清晰，排版整齐，做得很好。在互动面板中，就有同学立马认出了这份作业，就是我们班班长吴江霜同学的作业。我被她认真的学习态度和自律打动了。那天，我在笔记本的第一页上写下了短短的两句话“吴江霜是你很好的榜样哦！凝聚榜样力量，做个自律的好学生！”那天起，我改变了一些不好的习惯，也开始更认真的对待我的作业。我相信每一位同学心中都有一个让你欣赏的人，他给你勇气，给你力量，让你能够突破自己，直面挑战，勇敢地迎接“在战斗中学习，在学习中战斗”的一切艰难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班委会倡议书—— 刘雨洁：在学习中战斗，在战斗中学习！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445" y="778510"/>
            <a:ext cx="86264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最后我想用央视著名主持人敬一丹老师的一句话来结束我的演讲：“改变自己，什么时候都不晚。”与你们共勉，我们一起加油！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谢谢！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30" y="2593340"/>
            <a:ext cx="8791575" cy="2479040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学生代表发言 </a:t>
            </a:r>
            <a:r>
              <a:rPr lang="en-US" altLang="zh-CN" sz="2400" i="1">
                <a:solidFill>
                  <a:srgbClr val="C00000"/>
                </a:solidFill>
              </a:rPr>
              <a:t>—— </a:t>
            </a:r>
            <a:r>
              <a:rPr lang="zh-CN" altLang="en-US" sz="2400" i="1">
                <a:solidFill>
                  <a:srgbClr val="C00000"/>
                </a:solidFill>
              </a:rPr>
              <a:t>王益林：网课学习经验分享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995" y="723900"/>
            <a:ext cx="555053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老师同学们，大家下午好：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我很感激吴老师，让我有幸来发言。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时至今日，已有20多个省实现了新增确诊归零，疫情逐渐好转，但背后却是所有人的辛苦付出。中国被老外称为基建狂魔。但有人并不相信，直到一座面积3.4万平方米的火神山医院，在十天里建成，外国人都看傻眼了，说这是奇迹。但中国工人用行动证明了这不是奇迹，是努力。我们每天上网课亦是如此，不努力，哪来的金榜题名？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4122" t="9476" b="1903"/>
          <a:stretch>
            <a:fillRect/>
          </a:stretch>
        </p:blipFill>
        <p:spPr>
          <a:xfrm>
            <a:off x="5678170" y="723265"/>
            <a:ext cx="3466465" cy="3978275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学生代表发言 </a:t>
            </a:r>
            <a:r>
              <a:rPr lang="en-US" altLang="zh-CN" sz="2400" i="1">
                <a:solidFill>
                  <a:srgbClr val="C00000"/>
                </a:solidFill>
              </a:rPr>
              <a:t>—— </a:t>
            </a:r>
            <a:r>
              <a:rPr lang="zh-CN" altLang="en-US" sz="2400" i="1">
                <a:solidFill>
                  <a:srgbClr val="C00000"/>
                </a:solidFill>
              </a:rPr>
              <a:t>王益林：网课学习经验分享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995" y="723900"/>
            <a:ext cx="856170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有一句话是这样说的，世界上如果真的有奇迹，那只是努力的另外一个名字。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那么问题又来了，中国工人不也是人，为啥效率如此之高？有人说是中国机器好，有人说是中国人多在这十天里，我看到的是中国工人心中的那份执着和未来。他们众志成城，用汗水铸就了奇迹。祖国说了，疫情就是命令，防控就是责任。他们爱国，这是这一点点的爱的温度凝聚在一起，点燃了中国速度。我们学习也是如此，要感恩生活在21世纪的我们有网课来助力学习。对自己，对家人，对世界怀着一颗感恩的心，你就会发现每一天都干劲十足，过的特别充实，有意义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学生代表发言 </a:t>
            </a:r>
            <a:r>
              <a:rPr lang="en-US" altLang="zh-CN" sz="2400" i="1">
                <a:solidFill>
                  <a:srgbClr val="C00000"/>
                </a:solidFill>
              </a:rPr>
              <a:t>—— </a:t>
            </a:r>
            <a:r>
              <a:rPr lang="zh-CN" altLang="en-US" sz="2400" i="1">
                <a:solidFill>
                  <a:srgbClr val="C00000"/>
                </a:solidFill>
              </a:rPr>
              <a:t>王益林：网课学习经验分享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405" y="735330"/>
            <a:ext cx="575881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疫情刚爆发时，钟南山主动挂帅出征，那时的他脸色十分凝重，但在2月23日下午15时，钟南山笑了，因为已经有试剂可以区分普通发热患者和新冠病毒感染者。钟南山的一笑，感动了无数的中国人。我们每天都要微笑，当你洗脸照镜子时，给自己一个微笑，当你直播早晚读时，给老师一个微笑，当你站在阳台上，望向窗外时，给世界一个微笑，因为你给世界一个微笑，世界也会还给你一个最美的微笑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我的发言完了，谢谢大家！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4122" t="9476" b="1903"/>
          <a:stretch>
            <a:fillRect/>
          </a:stretch>
        </p:blipFill>
        <p:spPr>
          <a:xfrm>
            <a:off x="5951220" y="723265"/>
            <a:ext cx="3193415" cy="3978275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哪有什么岁月静好，不过是他们在用生命守护！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405" y="735330"/>
            <a:ext cx="82657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珍惜现在的学习环境，这是那些医务人员生离死别换来的！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离别的滋味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445" y="1195705"/>
            <a:ext cx="5943600" cy="3505200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7814"/>
            <a:ext cx="3310711" cy="32846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80" y="2932155"/>
            <a:ext cx="1567037" cy="1396608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5298088" y="1342123"/>
            <a:ext cx="379809" cy="378619"/>
          </a:xfrm>
          <a:prstGeom prst="roundRect">
            <a:avLst/>
          </a:prstGeom>
          <a:solidFill>
            <a:srgbClr val="F862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14615" y="1358821"/>
            <a:ext cx="21945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情况介绍和各项要求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298088" y="1905764"/>
            <a:ext cx="379809" cy="378619"/>
          </a:xfrm>
          <a:prstGeom prst="roundRect">
            <a:avLst/>
          </a:prstGeom>
          <a:solidFill>
            <a:srgbClr val="92E2D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89545" y="1922294"/>
            <a:ext cx="2880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班委会倡议和学生代表发言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98088" y="2478932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14615" y="2495451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奋斗的青春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298088" y="3050828"/>
            <a:ext cx="379809" cy="378619"/>
          </a:xfrm>
          <a:prstGeom prst="roundRect">
            <a:avLst/>
          </a:prstGeom>
          <a:solidFill>
            <a:srgbClr val="79A4C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889545" y="3083848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疫情带来的思考 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98088" y="3610025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889545" y="3643054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做时代的英雄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72909" y="2445714"/>
            <a:ext cx="373473" cy="373473"/>
            <a:chOff x="6535249" y="2524701"/>
            <a:chExt cx="717052" cy="717051"/>
          </a:xfrm>
        </p:grpSpPr>
        <p:sp>
          <p:nvSpPr>
            <p:cNvPr id="36" name="泪滴形 35"/>
            <p:cNvSpPr/>
            <p:nvPr/>
          </p:nvSpPr>
          <p:spPr>
            <a:xfrm rot="8247616">
              <a:off x="6535249" y="2524701"/>
              <a:ext cx="717052" cy="717051"/>
            </a:xfrm>
            <a:prstGeom prst="teardrop">
              <a:avLst/>
            </a:prstGeom>
            <a:solidFill>
              <a:srgbClr val="F86251"/>
            </a:solidFill>
            <a:ln>
              <a:solidFill>
                <a:srgbClr val="F86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6604000" y="2588424"/>
              <a:ext cx="574014" cy="574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625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34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1 L -6.25E-7 -4.44444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-6.25E-7 1.85185E-6 " pathEditMode="relative" rAng="0" ptsTypes="AA">
                                      <p:cBhvr>
                                        <p:cTn id="5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6" grpId="0"/>
      <p:bldP spid="27" grpId="0" bldLvl="0" animBg="1"/>
      <p:bldP spid="27" grpId="1" bldLvl="0" animBg="1"/>
      <p:bldP spid="28" grpId="0"/>
      <p:bldP spid="29" grpId="0" bldLvl="0" animBg="1"/>
      <p:bldP spid="29" grpId="1" bldLvl="0" animBg="1"/>
      <p:bldP spid="30" grpId="0"/>
      <p:bldP spid="31" grpId="0" bldLvl="0" animBg="1"/>
      <p:bldP spid="31" grpId="1" bldLvl="0" animBg="1"/>
      <p:bldP spid="32" grpId="0"/>
      <p:bldP spid="33" grpId="0" bldLvl="0" animBg="1"/>
      <p:bldP spid="33" grpId="1" bldLvl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曲目 候场音乐 Timeless 动感 快节奏 - 铃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828600" y="2207716"/>
            <a:ext cx="609600" cy="609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6225" y="231775"/>
            <a:ext cx="8400415" cy="438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7500"/>
              </a:lnSpc>
            </a:pPr>
            <a:r>
              <a:rPr lang="en-US" altLang="zh-CN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4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疫情和网课环境下</a:t>
            </a:r>
            <a:endParaRPr lang="zh-CN" sz="4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7500"/>
              </a:lnSpc>
            </a:pPr>
            <a:r>
              <a:rPr lang="zh-CN" sz="4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  <a:r>
              <a:rPr sz="4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如何积极应对当下</a:t>
            </a:r>
            <a:r>
              <a:rPr lang="zh-CN" sz="4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sz="4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学习和生活</a:t>
            </a:r>
            <a:endParaRPr sz="4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sz="4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5160"/>
              </a:lnSpc>
            </a:pP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—— 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常山一中</a:t>
            </a: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高一（</a:t>
            </a: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）班主题班会</a:t>
            </a:r>
            <a:endParaRPr 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5160"/>
              </a:lnSpc>
            </a:pPr>
            <a:r>
              <a:rPr 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吴俊峰</a:t>
            </a:r>
            <a:endParaRPr 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9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8209" y="1924684"/>
            <a:ext cx="3918536" cy="28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9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502" y="3071756"/>
            <a:ext cx="3908938" cy="28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9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9842" y="2013846"/>
            <a:ext cx="3908938" cy="28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795" y="2010410"/>
            <a:ext cx="3914775" cy="285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15" y="3068320"/>
            <a:ext cx="3914775" cy="285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850" y="1924685"/>
            <a:ext cx="3924300" cy="285750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欲达高峰，必忍其痛，欲戴王冠，必承其重。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5265" y="738505"/>
            <a:ext cx="3781425" cy="296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840" y="738505"/>
            <a:ext cx="4051935" cy="29673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5265" y="3926205"/>
            <a:ext cx="37814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每个人都背负了一个沉重的十字架，在缓慢而艰难地前行。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30090" y="3852545"/>
            <a:ext cx="41148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途中，有一个人嫌十字架太重了，于是拿刀把十字架砍掉了一块。又走了一会儿，他还是嫌太沉，又把它削掉了一块。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  <a:sym typeface="+mn-ea"/>
              </a:rPr>
              <a:t>在奋斗的时候不奋斗，要青春干吗?</a:t>
            </a:r>
            <a:br>
              <a:rPr lang="zh-CN" altLang="en-US" sz="2400" i="1">
                <a:solidFill>
                  <a:srgbClr val="C00000"/>
                </a:solidFill>
              </a:rPr>
            </a:b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" y="759460"/>
            <a:ext cx="3781425" cy="2978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970" y="760095"/>
            <a:ext cx="4087495" cy="2978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6845" y="3907155"/>
            <a:ext cx="39401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砍掉之后走起来，的确是轻松很多，他的步伐轻快起来，超过了一些人。他毫不费力地就走到了队伍的最前面。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58970" y="3841750"/>
            <a:ext cx="40874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当其他人在吃力地负重前行时，他却轻松地哼起了小曲！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当他以为自己可以轻轻松松地成为第一名时，前面出现了一个大大的沟壑。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  <a:sym typeface="+mn-ea"/>
              </a:rPr>
              <a:t>所有借口，都是制造失败的病源。</a:t>
            </a:r>
            <a:endParaRPr lang="zh-CN" altLang="en-US" sz="2400" i="1">
              <a:solidFill>
                <a:srgbClr val="C0000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25" y="695325"/>
            <a:ext cx="3781425" cy="3037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940" y="695960"/>
            <a:ext cx="4124325" cy="30365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72940" y="3930650"/>
            <a:ext cx="41243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后面的人都慢慢地赶上来了，他们用自己背负的十字架搭在沟上，做成桥，从容不迫地跨越了沟壑。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5425" y="3944620"/>
            <a:ext cx="37820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谁料，前边忽然出现了一个又深又宽的沟壑！沟上没有桥，周围也没有路。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  <a:sym typeface="+mn-ea"/>
              </a:rPr>
              <a:t>自律的人生，才能拥有真正的自由。</a:t>
            </a:r>
            <a:br>
              <a:rPr lang="zh-CN" altLang="en-US" sz="2400" i="1">
                <a:solidFill>
                  <a:srgbClr val="C00000"/>
                </a:solidFill>
              </a:rPr>
            </a:b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345" y="693420"/>
            <a:ext cx="3855085" cy="3142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0345" y="3997325"/>
            <a:ext cx="38550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他也想如法炮制。然而自作聪明把十字架砍掉一部分的他，只能停留在原地，追悔莫及。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31970" y="3858895"/>
            <a:ext cx="44507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苔米如花小，也学牡丹开，愿无悔青春，愿全力以赴，愿你，在将来感谢如今努力地自己。欲达高峰，必忍其痛，欲戴皇冠，必承其重！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970" y="747395"/>
            <a:ext cx="4526280" cy="3088640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2400" i="1">
                <a:solidFill>
                  <a:srgbClr val="C00000"/>
                </a:solidFill>
              </a:rPr>
              <a:t>疫情过后，中小学生将出现明显的两级分化</a:t>
            </a:r>
            <a:endParaRPr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0340" y="791210"/>
            <a:ext cx="498094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对我们的孩子来说，这场突如其来的疫情很沉重，不断延迟的假期很沉重，舒适又无人监督的环境很沉重，种种娱乐放纵的诱惑很沉重。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这些沉重的份量像极了漫画里的十字架，拖慢了孩子们前进的脚步。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于是，有的孩子开始偷懒了，削掉“认真”“坚持”“努力”“奋进”，扛起“怠惰”“放纵”和“欢愉”。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他们开始止步不前，把自己划进“网课学困生”的圈子。一上课网速就不好，没有摄像头，一提问就全员闭麦，上课的时候吃零食、躺被窝、时不时还传来王者荣耀的声音。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1280" y="781050"/>
            <a:ext cx="3781425" cy="3581400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2400" i="1">
                <a:solidFill>
                  <a:srgbClr val="C00000"/>
                </a:solidFill>
              </a:rPr>
              <a:t>疫情过后，中小学生将出现明显的两级分化</a:t>
            </a:r>
            <a:endParaRPr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085" y="657225"/>
            <a:ext cx="88004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束昏黄的灯光，一张破烂的桌子，一隅寒冷的角落，两个风中瑟缩的身影。穿着粉色棉袄的是河南洛宁的14岁女孩郭翠珠，因要上网课，家里又没网络，所以只能来村支部蹭网学习，父亲默默地蹲坐在角落陪伴女儿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“白天我们上的名师课堂，晚上老师在线辅导，我爸爸手机流量不够，所以到村里学习。”  村支书说，女孩学习很认真，每天都会来这里学2小时。网友评论说，这是现代版的“凿壁偷光”。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14295"/>
          <a:stretch>
            <a:fillRect/>
          </a:stretch>
        </p:blipFill>
        <p:spPr>
          <a:xfrm>
            <a:off x="567055" y="2595245"/>
            <a:ext cx="6551295" cy="2516505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2400" i="1">
                <a:solidFill>
                  <a:srgbClr val="C00000"/>
                </a:solidFill>
              </a:rPr>
              <a:t>疫情过后，中小学生将出现明显的两级分化</a:t>
            </a:r>
            <a:endParaRPr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085" y="657225"/>
            <a:ext cx="5649595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只能上网课的15岁的女孩杨秀花，每天要爬一个小时陡峭的山路，来到距家4公里外的悬崖，窝在崖壁边上课。因为附近只有这里有信号。学校要求每天早上7点45打卡，因此秀花6点就得起床，尽早出门，书包里装着馒头、包子当作干粮。直到下午5点，天差不多要黑了才回家。粗略计算，秀花每天都要在悬崖边待上至少10个小时。偶尔妈妈心疼她，会给她送些热乎的饭菜，但山路陡峭，秀花怕妈妈摔倒，很少让她来。她还打趣，说自己还总结了一套找信号的规律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“我想好好学习，考个好大学，虽然学习不是唯一的出路，但在当下来说是最好的出路。说实话，在这儿学习我也不觉得辛苦和冷。”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0270" y="913130"/>
            <a:ext cx="3002280" cy="3388995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2400" i="1">
                <a:solidFill>
                  <a:srgbClr val="C00000"/>
                </a:solidFill>
              </a:rPr>
              <a:t>疫情过后，中小学生将出现明显的两级分化</a:t>
            </a:r>
            <a:endParaRPr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085" y="657225"/>
            <a:ext cx="865632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女孩叫黄玉婷，是武汉市的一名高三学生。她不幸感染新冠肺炎，因为是轻症，被独自收治在武汉客厅方舱医院，来的时候除了日常用品，还带了一大书包的复习资料。   晚上十点，大多数病人都已经睡下时，婷婷依然安静地坐在小书桌旁，写英文单词，啃《五年高考三年模拟》。她说：“六月就要高考了，我不能放松，一定要考出好成绩。”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3355" y="2287270"/>
            <a:ext cx="5715000" cy="2794635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665" y="245110"/>
            <a:ext cx="8853805" cy="349250"/>
          </a:xfrm>
        </p:spPr>
        <p:txBody>
          <a:bodyPr/>
          <a:p>
            <a:pPr algn="l">
              <a:buClrTx/>
              <a:buSzTx/>
              <a:buFontTx/>
            </a:pPr>
            <a:r>
              <a:rPr sz="2400" i="1">
                <a:solidFill>
                  <a:srgbClr val="C00000"/>
                </a:solidFill>
              </a:rPr>
              <a:t>疫情期间的“三此主义”——上个世纪二十年代朱光潜的座右铭</a:t>
            </a:r>
            <a:endParaRPr sz="2400" i="1">
              <a:solidFill>
                <a:srgbClr val="C00000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528772" y="3712324"/>
            <a:ext cx="216000" cy="216000"/>
          </a:xfrm>
          <a:prstGeom prst="ellipse">
            <a:avLst/>
          </a:prstGeom>
          <a:solidFill>
            <a:srgbClr val="92E2D9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3016471" y="2791504"/>
            <a:ext cx="216000" cy="216000"/>
          </a:xfrm>
          <a:prstGeom prst="ellipse">
            <a:avLst/>
          </a:prstGeom>
          <a:solidFill>
            <a:srgbClr val="F8625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4942297" y="1930579"/>
            <a:ext cx="216000" cy="216000"/>
          </a:xfrm>
          <a:prstGeom prst="ellipse">
            <a:avLst/>
          </a:prstGeom>
          <a:solidFill>
            <a:srgbClr val="F5CA4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663773" y="2355607"/>
            <a:ext cx="1149695" cy="1123950"/>
            <a:chOff x="1331640" y="1918189"/>
            <a:chExt cx="1149695" cy="1123950"/>
          </a:xfrm>
          <a:solidFill>
            <a:srgbClr val="92E2D9"/>
          </a:solidFill>
        </p:grpSpPr>
        <p:sp>
          <p:nvSpPr>
            <p:cNvPr id="40" name="椭圆形标注 39"/>
            <p:cNvSpPr/>
            <p:nvPr/>
          </p:nvSpPr>
          <p:spPr>
            <a:xfrm>
              <a:off x="1331640" y="1918189"/>
              <a:ext cx="1149695" cy="1123950"/>
            </a:xfrm>
            <a:prstGeom prst="wedgeEllipseCallout">
              <a:avLst>
                <a:gd name="adj1" fmla="val 23905"/>
                <a:gd name="adj2" fmla="val 58966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21185" y="2254200"/>
              <a:ext cx="792480" cy="4603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p>
              <a:pPr algn="l"/>
              <a:r>
                <a:rPr lang="en-US" altLang="zh-CN" sz="2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此身</a:t>
              </a:r>
              <a:endPara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262880" y="2899504"/>
            <a:ext cx="1149695" cy="1123950"/>
            <a:chOff x="3694928" y="2635572"/>
            <a:chExt cx="1149695" cy="1123950"/>
          </a:xfrm>
          <a:solidFill>
            <a:srgbClr val="F86251"/>
          </a:solidFill>
        </p:grpSpPr>
        <p:sp>
          <p:nvSpPr>
            <p:cNvPr id="43" name="椭圆形标注 42"/>
            <p:cNvSpPr/>
            <p:nvPr/>
          </p:nvSpPr>
          <p:spPr>
            <a:xfrm>
              <a:off x="3694928" y="2635572"/>
              <a:ext cx="1149695" cy="1123950"/>
            </a:xfrm>
            <a:prstGeom prst="wedgeEllipseCallout">
              <a:avLst>
                <a:gd name="adj1" fmla="val -50658"/>
                <a:gd name="adj2" fmla="val -40187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92107" y="2997492"/>
              <a:ext cx="690880" cy="39878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p>
              <a:pPr algn="l"/>
              <a:r>
                <a:rPr lang="en-US" altLang="zh-CN" sz="2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此时</a:t>
              </a:r>
              <a:endParaRPr lang="en-US" altLang="zh-CN" sz="2000" dirty="0" smtClean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792602" y="906041"/>
            <a:ext cx="1149695" cy="1123950"/>
            <a:chOff x="4166431" y="757076"/>
            <a:chExt cx="1149695" cy="1123950"/>
          </a:xfrm>
          <a:solidFill>
            <a:srgbClr val="F5CA40"/>
          </a:solidFill>
        </p:grpSpPr>
        <p:sp>
          <p:nvSpPr>
            <p:cNvPr id="46" name="椭圆形标注 45"/>
            <p:cNvSpPr/>
            <p:nvPr/>
          </p:nvSpPr>
          <p:spPr>
            <a:xfrm>
              <a:off x="4166431" y="757076"/>
              <a:ext cx="1149695" cy="1123950"/>
            </a:xfrm>
            <a:prstGeom prst="wedgeEllipseCallout">
              <a:avLst>
                <a:gd name="adj1" fmla="val 47102"/>
                <a:gd name="adj2" fmla="val 4032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363610" y="1092282"/>
              <a:ext cx="690880" cy="39878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p>
              <a:pPr algn="l"/>
              <a:r>
                <a:rPr lang="en-US" altLang="zh-CN" sz="2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此地</a:t>
              </a:r>
              <a:endPara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383665" y="2098040"/>
            <a:ext cx="3559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应该做而且能够做的事，就得在此时做，不拖延到未来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68300" y="3928110"/>
            <a:ext cx="32245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应该做而且能够做的事，就得由此身担当起，不推诿给旁人。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58105" y="1131570"/>
            <a:ext cx="38093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（我的地位、我的环境）应该做而且能够做的事，就得在此地做，不推诿到想象中另一地位去做。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-1" y="1540589"/>
            <a:ext cx="9182100" cy="3602911"/>
          </a:xfrm>
          <a:custGeom>
            <a:avLst/>
            <a:gdLst>
              <a:gd name="connsiteX0" fmla="*/ 0 w 9020175"/>
              <a:gd name="connsiteY0" fmla="*/ 3895725 h 3895725"/>
              <a:gd name="connsiteX1" fmla="*/ 4581525 w 9020175"/>
              <a:gd name="connsiteY1" fmla="*/ 942975 h 3895725"/>
              <a:gd name="connsiteX2" fmla="*/ 9020175 w 9020175"/>
              <a:gd name="connsiteY2" fmla="*/ 0 h 3895725"/>
              <a:gd name="connsiteX0-1" fmla="*/ 0 w 9020175"/>
              <a:gd name="connsiteY0-2" fmla="*/ 3895725 h 3895725"/>
              <a:gd name="connsiteX1-3" fmla="*/ 4581525 w 9020175"/>
              <a:gd name="connsiteY1-4" fmla="*/ 942975 h 3895725"/>
              <a:gd name="connsiteX2-5" fmla="*/ 9020175 w 9020175"/>
              <a:gd name="connsiteY2-6" fmla="*/ 0 h 3895725"/>
              <a:gd name="connsiteX0-7" fmla="*/ 0 w 9020175"/>
              <a:gd name="connsiteY0-8" fmla="*/ 3895725 h 3895725"/>
              <a:gd name="connsiteX1-9" fmla="*/ 4533900 w 9020175"/>
              <a:gd name="connsiteY1-10" fmla="*/ 771525 h 3895725"/>
              <a:gd name="connsiteX2-11" fmla="*/ 9020175 w 9020175"/>
              <a:gd name="connsiteY2-12" fmla="*/ 0 h 3895725"/>
              <a:gd name="connsiteX0-13" fmla="*/ 0 w 9020175"/>
              <a:gd name="connsiteY0-14" fmla="*/ 3896127 h 3896127"/>
              <a:gd name="connsiteX1-15" fmla="*/ 4533900 w 9020175"/>
              <a:gd name="connsiteY1-16" fmla="*/ 771927 h 3896127"/>
              <a:gd name="connsiteX2-17" fmla="*/ 9020175 w 9020175"/>
              <a:gd name="connsiteY2-18" fmla="*/ 402 h 3896127"/>
              <a:gd name="connsiteX0-19" fmla="*/ 0 w 9020175"/>
              <a:gd name="connsiteY0-20" fmla="*/ 3896127 h 3896127"/>
              <a:gd name="connsiteX1-21" fmla="*/ 4533900 w 9020175"/>
              <a:gd name="connsiteY1-22" fmla="*/ 771927 h 3896127"/>
              <a:gd name="connsiteX2-23" fmla="*/ 9020175 w 9020175"/>
              <a:gd name="connsiteY2-24" fmla="*/ 402 h 3896127"/>
              <a:gd name="connsiteX0-25" fmla="*/ 0 w 9163050"/>
              <a:gd name="connsiteY0-26" fmla="*/ 4067388 h 4067388"/>
              <a:gd name="connsiteX1-27" fmla="*/ 4676775 w 9163050"/>
              <a:gd name="connsiteY1-28" fmla="*/ 771738 h 4067388"/>
              <a:gd name="connsiteX2-29" fmla="*/ 9163050 w 9163050"/>
              <a:gd name="connsiteY2-30" fmla="*/ 213 h 4067388"/>
              <a:gd name="connsiteX0-31" fmla="*/ 0 w 9210675"/>
              <a:gd name="connsiteY0-32" fmla="*/ 4124556 h 4124556"/>
              <a:gd name="connsiteX1-33" fmla="*/ 4724400 w 9210675"/>
              <a:gd name="connsiteY1-34" fmla="*/ 771756 h 4124556"/>
              <a:gd name="connsiteX2-35" fmla="*/ 9210675 w 9210675"/>
              <a:gd name="connsiteY2-36" fmla="*/ 231 h 4124556"/>
              <a:gd name="connsiteX0-37" fmla="*/ 0 w 9182100"/>
              <a:gd name="connsiteY0-38" fmla="*/ 3921278 h 3921278"/>
              <a:gd name="connsiteX1-39" fmla="*/ 4724400 w 9182100"/>
              <a:gd name="connsiteY1-40" fmla="*/ 568478 h 3921278"/>
              <a:gd name="connsiteX2-41" fmla="*/ 9182100 w 9182100"/>
              <a:gd name="connsiteY2-42" fmla="*/ 6503 h 3921278"/>
              <a:gd name="connsiteX0-43" fmla="*/ 0 w 9182100"/>
              <a:gd name="connsiteY0-44" fmla="*/ 3969956 h 3969956"/>
              <a:gd name="connsiteX1-45" fmla="*/ 4724400 w 9182100"/>
              <a:gd name="connsiteY1-46" fmla="*/ 617156 h 3969956"/>
              <a:gd name="connsiteX2-47" fmla="*/ 9182100 w 9182100"/>
              <a:gd name="connsiteY2-48" fmla="*/ 55181 h 3969956"/>
              <a:gd name="connsiteX0-49" fmla="*/ 0 w 9182100"/>
              <a:gd name="connsiteY0-50" fmla="*/ 3978254 h 3978254"/>
              <a:gd name="connsiteX1-51" fmla="*/ 4724400 w 9182100"/>
              <a:gd name="connsiteY1-52" fmla="*/ 625454 h 3978254"/>
              <a:gd name="connsiteX2-53" fmla="*/ 9182100 w 9182100"/>
              <a:gd name="connsiteY2-54" fmla="*/ 63479 h 3978254"/>
              <a:gd name="connsiteX0-55" fmla="*/ 0 w 9182100"/>
              <a:gd name="connsiteY0-56" fmla="*/ 3994887 h 3994887"/>
              <a:gd name="connsiteX1-57" fmla="*/ 4724400 w 9182100"/>
              <a:gd name="connsiteY1-58" fmla="*/ 642087 h 3994887"/>
              <a:gd name="connsiteX2-59" fmla="*/ 9182100 w 9182100"/>
              <a:gd name="connsiteY2-60" fmla="*/ 80112 h 39948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9182100" h="3994887">
                <a:moveTo>
                  <a:pt x="0" y="3994887"/>
                </a:moveTo>
                <a:cubicBezTo>
                  <a:pt x="1215231" y="2805055"/>
                  <a:pt x="2908300" y="1380274"/>
                  <a:pt x="4724400" y="642087"/>
                </a:cubicBezTo>
                <a:cubicBezTo>
                  <a:pt x="6540500" y="-96100"/>
                  <a:pt x="8324056" y="-58795"/>
                  <a:pt x="9182100" y="80112"/>
                </a:cubicBezTo>
              </a:path>
            </a:pathLst>
          </a:cu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7870" y="2145665"/>
            <a:ext cx="2537460" cy="2922905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5" grpId="0" bldLvl="0" animBg="1"/>
      <p:bldP spid="36" grpId="0" bldLvl="0" animBg="1"/>
      <p:bldP spid="51" grpId="0"/>
      <p:bldP spid="52" grpId="0"/>
      <p:bldP spid="53" grpId="0"/>
      <p:bldP spid="3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7814"/>
            <a:ext cx="3310711" cy="32846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80" y="2932155"/>
            <a:ext cx="1567037" cy="1396608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5298088" y="1342123"/>
            <a:ext cx="379809" cy="378619"/>
          </a:xfrm>
          <a:prstGeom prst="roundRect">
            <a:avLst/>
          </a:prstGeom>
          <a:solidFill>
            <a:srgbClr val="F862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14615" y="1358821"/>
            <a:ext cx="21945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情况介绍和各项要求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298088" y="1905764"/>
            <a:ext cx="379809" cy="378619"/>
          </a:xfrm>
          <a:prstGeom prst="roundRect">
            <a:avLst/>
          </a:prstGeom>
          <a:solidFill>
            <a:srgbClr val="92E2D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89545" y="1922294"/>
            <a:ext cx="2880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班委会倡议和学生代表发言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98088" y="2478932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14615" y="2495451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奋斗的青春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298088" y="3050828"/>
            <a:ext cx="379809" cy="378619"/>
          </a:xfrm>
          <a:prstGeom prst="roundRect">
            <a:avLst/>
          </a:prstGeom>
          <a:solidFill>
            <a:srgbClr val="79A4C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889545" y="3083848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疫情带来的思考 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98088" y="3610025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889545" y="3643054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做时代的英雄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666889" y="3056584"/>
            <a:ext cx="373473" cy="373473"/>
            <a:chOff x="6535249" y="2524701"/>
            <a:chExt cx="717052" cy="717051"/>
          </a:xfrm>
        </p:grpSpPr>
        <p:sp>
          <p:nvSpPr>
            <p:cNvPr id="36" name="泪滴形 35"/>
            <p:cNvSpPr/>
            <p:nvPr/>
          </p:nvSpPr>
          <p:spPr>
            <a:xfrm rot="8247616">
              <a:off x="6535249" y="2524701"/>
              <a:ext cx="717052" cy="717051"/>
            </a:xfrm>
            <a:prstGeom prst="teardrop">
              <a:avLst/>
            </a:prstGeom>
            <a:solidFill>
              <a:srgbClr val="F86251"/>
            </a:solidFill>
            <a:ln>
              <a:solidFill>
                <a:srgbClr val="F86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6604000" y="2588424"/>
              <a:ext cx="574014" cy="574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625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34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1 L -6.25E-7 -4.44444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-6.25E-7 1.85185E-6 " pathEditMode="relative" rAng="0" ptsTypes="AA">
                                      <p:cBhvr>
                                        <p:cTn id="5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6" grpId="0"/>
      <p:bldP spid="27" grpId="0" bldLvl="0" animBg="1"/>
      <p:bldP spid="27" grpId="1" bldLvl="0" animBg="1"/>
      <p:bldP spid="28" grpId="0"/>
      <p:bldP spid="29" grpId="0" bldLvl="0" animBg="1"/>
      <p:bldP spid="29" grpId="1" bldLvl="0" animBg="1"/>
      <p:bldP spid="30" grpId="0"/>
      <p:bldP spid="31" grpId="0" bldLvl="0" animBg="1"/>
      <p:bldP spid="31" grpId="1" bldLvl="0" animBg="1"/>
      <p:bldP spid="32" grpId="0"/>
      <p:bldP spid="33" grpId="0" bldLvl="0" animBg="1"/>
      <p:bldP spid="33" grpId="1" bldLvl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t="41068" r="61994"/>
          <a:stretch>
            <a:fillRect/>
          </a:stretch>
        </p:blipFill>
        <p:spPr>
          <a:xfrm>
            <a:off x="-114935" y="3218180"/>
            <a:ext cx="2376805" cy="1836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290" y="794385"/>
            <a:ext cx="860361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同學們，這段日子裏，是一個考驗、一個歷練，從中可以學習到生命中很多課題，不單學懂注意個人衛生，培養健康良好的生活習慣，更讓我們知道，幸福的生活並非必然，要我們學會惜福，也要學會感恩，感謝一大批抗疫的人員正為保衛我們的健康和安全奔赴最前線。未來，我們也要學會關懷和奉獻，為家人、為社會、為祖國肩負更多、更重的責任。這是我們上好共同抗疫這一課很重要的意義。</a:t>
            </a:r>
            <a:endParaRPr sz="2400" b="1" dirty="0" smtClean="0">
              <a:ln w="9525">
                <a:noFill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</a:t>
            </a:r>
            <a:r>
              <a:rPr lang="zh-CN" sz="2400" b="1" dirty="0" smtClean="0">
                <a:ln w="952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节选自：</a:t>
            </a:r>
            <a:r>
              <a:rPr sz="2400" b="1" dirty="0" smtClean="0">
                <a:ln w="952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sz="2400" b="1" dirty="0" smtClean="0">
              <a:ln w="9525">
                <a:noFill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“上好在家共同抗疫這一課”—給家長及同學們的信   </a:t>
            </a:r>
            <a:endParaRPr sz="2400" b="1" dirty="0" smtClean="0">
              <a:ln w="9525">
                <a:noFill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澳門教育暨青年局</a:t>
            </a:r>
            <a:endParaRPr sz="2400" b="1" dirty="0" smtClean="0">
              <a:ln w="9525">
                <a:noFill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2020/2/5</a:t>
            </a:r>
            <a:endParaRPr sz="2400" b="1" dirty="0" smtClean="0">
              <a:ln w="9525">
                <a:noFill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4225" y="269875"/>
            <a:ext cx="5659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思考：为什么澳门会有这么深的体会？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2400" i="1">
                <a:solidFill>
                  <a:srgbClr val="C00000"/>
                </a:solidFill>
              </a:rPr>
              <a:t>教育部 陈宝生部长的讲话</a:t>
            </a:r>
            <a:endParaRPr lang="zh-CN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6230" y="815340"/>
            <a:ext cx="860425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陈宝生部长在教育部召开的疫情防控会议上用了一个词：战时状态要采取非常措施。教育部的举措，简称为五个一律，第一个就是对校园严防死守</a:t>
            </a:r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...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endParaRPr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很多人担忧的还是知识学习，其实，从绝对角度看，我们目前中小学学习内容都相对有限，压缩一定的学习时间，再利用一些假期、周末时间，肯定补得上，更何况，</a:t>
            </a:r>
            <a:r>
              <a:rPr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谁也拦不住我们自学，再加上这么多的在线课堂与学习形式。学习这个事情，从根本上讲，还是靠自己，不是别人。想学好，谁都拦不住。</a:t>
            </a:r>
            <a:endParaRPr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对于中高考的孩子与家长来说，焦虑、着急是必然的，也能理解，但也不必过于焦虑，大家都一样。</a:t>
            </a:r>
            <a:r>
              <a:rPr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同理，学得好的人，大多也并不是因为有老师教，而是自己学得用心，学得多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2400" i="1">
                <a:solidFill>
                  <a:srgbClr val="C00000"/>
                </a:solidFill>
              </a:rPr>
              <a:t>教育部 陈宝生部长的讲话</a:t>
            </a:r>
            <a:endParaRPr lang="zh-CN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9875" y="732790"/>
            <a:ext cx="860425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我更想建议家长与学校，</a:t>
            </a:r>
            <a:r>
              <a:rPr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充分利用这次疫情带来的机会，给孩子上一堂特殊的课，让孩子们身体力行参与到抗击疫情的过程，从家庭到社区，从行动到思想，今年中高考，疫情必然是一个主题，尤其是语文与政治，何不现在就开始准备？真切的感受，肯定就是最好的答案。</a:t>
            </a:r>
            <a:endParaRPr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2400" i="1">
                <a:solidFill>
                  <a:srgbClr val="C00000"/>
                </a:solidFill>
              </a:rPr>
              <a:t>灾难给我们的思考 </a:t>
            </a:r>
            <a:r>
              <a:rPr lang="en-US" altLang="zh-CN" sz="2400" i="1">
                <a:solidFill>
                  <a:srgbClr val="C00000"/>
                </a:solidFill>
              </a:rPr>
              <a:t>—— </a:t>
            </a:r>
            <a:r>
              <a:rPr lang="zh-CN" altLang="en-US" sz="2400" i="1">
                <a:solidFill>
                  <a:srgbClr val="C00000"/>
                </a:solidFill>
              </a:rPr>
              <a:t>请班会后提交作业（题目自选）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0355" y="718185"/>
            <a:ext cx="8543925" cy="40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4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什么才是真正的英雄？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34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疫情的日常，你有哪些观察、感悟、思考和行动？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ts val="34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灾难是怎样发生的，给我们人类怎样的思考？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34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中国在此次抗击疫情中彰显大国地位和制度优势，你能举例说明吗？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34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 李兰娟院士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“疫情结束后希望国家给年青人树立正确的人生导向，把高薪留给一线科研人员，不要让年青人一味追崇演艺明星，他们是强不了国的。”“国家的兴衰要靠科技、教育、医疗，所以要树立全民崇尚医生、科学家、教师、军人，是他们在支撑民族脊梁。”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34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请你就李院士的话发表个人的观点。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7814"/>
            <a:ext cx="3310711" cy="32846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80" y="2932155"/>
            <a:ext cx="1567037" cy="1396608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5298088" y="1342123"/>
            <a:ext cx="379809" cy="378619"/>
          </a:xfrm>
          <a:prstGeom prst="roundRect">
            <a:avLst/>
          </a:prstGeom>
          <a:solidFill>
            <a:srgbClr val="F862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14615" y="1358821"/>
            <a:ext cx="21945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情况介绍和各项要求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298088" y="1905764"/>
            <a:ext cx="379809" cy="378619"/>
          </a:xfrm>
          <a:prstGeom prst="roundRect">
            <a:avLst/>
          </a:prstGeom>
          <a:solidFill>
            <a:srgbClr val="92E2D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89545" y="1922294"/>
            <a:ext cx="2880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班委会倡议和学生代表发言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98088" y="2478932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14615" y="2495451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奋斗的青春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298088" y="3050828"/>
            <a:ext cx="379809" cy="378619"/>
          </a:xfrm>
          <a:prstGeom prst="roundRect">
            <a:avLst/>
          </a:prstGeom>
          <a:solidFill>
            <a:srgbClr val="79A4C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889545" y="3083848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疫情带来的思考 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98088" y="3610025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889545" y="3643054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做时代的英雄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72909" y="3576649"/>
            <a:ext cx="373473" cy="373473"/>
            <a:chOff x="6535249" y="2524701"/>
            <a:chExt cx="717052" cy="717051"/>
          </a:xfrm>
        </p:grpSpPr>
        <p:sp>
          <p:nvSpPr>
            <p:cNvPr id="36" name="泪滴形 35"/>
            <p:cNvSpPr/>
            <p:nvPr/>
          </p:nvSpPr>
          <p:spPr>
            <a:xfrm rot="8247616">
              <a:off x="6535249" y="2524701"/>
              <a:ext cx="717052" cy="717051"/>
            </a:xfrm>
            <a:prstGeom prst="teardrop">
              <a:avLst/>
            </a:prstGeom>
            <a:solidFill>
              <a:srgbClr val="F86251"/>
            </a:solidFill>
            <a:ln>
              <a:solidFill>
                <a:srgbClr val="F86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6604000" y="2588424"/>
              <a:ext cx="574014" cy="574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625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34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1 L -6.25E-7 -4.44444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-6.25E-7 1.85185E-6 " pathEditMode="relative" rAng="0" ptsTypes="AA">
                                      <p:cBhvr>
                                        <p:cTn id="5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6" grpId="0"/>
      <p:bldP spid="27" grpId="0" bldLvl="0" animBg="1"/>
      <p:bldP spid="27" grpId="1" bldLvl="0" animBg="1"/>
      <p:bldP spid="28" grpId="0"/>
      <p:bldP spid="29" grpId="0" bldLvl="0" animBg="1"/>
      <p:bldP spid="29" grpId="1" bldLvl="0" animBg="1"/>
      <p:bldP spid="30" grpId="0"/>
      <p:bldP spid="31" grpId="0" bldLvl="0" animBg="1"/>
      <p:bldP spid="31" grpId="1" bldLvl="0" animBg="1"/>
      <p:bldP spid="32" grpId="0"/>
      <p:bldP spid="33" grpId="0" bldLvl="0" animBg="1"/>
      <p:bldP spid="33" grpId="1" bldLvl="0" animBg="1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2400" i="1">
                <a:solidFill>
                  <a:srgbClr val="C00000"/>
                </a:solidFill>
              </a:rPr>
              <a:t>什么才是真正的英雄？</a:t>
            </a:r>
            <a:endParaRPr lang="zh-CN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6230" y="780415"/>
            <a:ext cx="537210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在国家出现危难之时，总有一些人挺身而出，为国效力，这样的人我们称为英雄。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这些奔赴战疫一线的各界勇士，这些冒着生命危险和死神日夜拼搏的医护人员，这些一声令下，放下家小，空降武汉的子弟兵，还有心系战场，捐资献物，义务参战的人们都有一个共同的称号——英雄！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坚守学习，自觉完成历史使命，我们也可以是时代英雄！寻找班级英雄！！</a:t>
            </a:r>
            <a:endParaRPr lang="zh-CN" altLang="en-US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6925" y="709295"/>
            <a:ext cx="3267075" cy="3895725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2400" i="1">
                <a:solidFill>
                  <a:srgbClr val="C00000"/>
                </a:solidFill>
              </a:rPr>
              <a:t>结束语：</a:t>
            </a:r>
            <a:endParaRPr lang="zh-CN" sz="2400" i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1315" y="836295"/>
            <a:ext cx="8543925" cy="346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76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罗曼罗兰曾经说过，世界上只有一种英雄主义，就是：认清生活真相之后，还能依旧热爱生活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376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同学们，不要让年轮辗碎了我们的梦想，不要让岁月成就了我们的平庸。常一中是一所追求卓越的学校，容不得你对自己的懈怠，容不得你对自己的放任；我们需要的是个性实足而又实力满满的你，我们需要的是坚守梦想而又脚踏实地的你，我们需要的是严于律已而又勇于担当的你！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79" y="684846"/>
            <a:ext cx="5922912" cy="1615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7005" y="2492628"/>
            <a:ext cx="4246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ln w="9525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方正正准黑简体" pitchFamily="2" charset="-122"/>
                <a:ea typeface="方正正准黑简体" pitchFamily="2" charset="-122"/>
              </a:rPr>
              <a:t>谢谢各位同学的参与！</a:t>
            </a:r>
            <a:endParaRPr lang="zh-CN" altLang="en-US" sz="3200" dirty="0">
              <a:ln w="9525">
                <a:noFill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方正正准黑简体" pitchFamily="2" charset="-122"/>
              <a:ea typeface="方正正准黑简体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02" y="375256"/>
            <a:ext cx="2836652" cy="2700550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3 0.22222 L -1.66667E-6 4.0740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5" y="-111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xit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6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7814"/>
            <a:ext cx="3310711" cy="32846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80" y="2932155"/>
            <a:ext cx="1567037" cy="1396608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5298088" y="1342123"/>
            <a:ext cx="379809" cy="378619"/>
          </a:xfrm>
          <a:prstGeom prst="roundRect">
            <a:avLst/>
          </a:prstGeom>
          <a:solidFill>
            <a:srgbClr val="F862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14615" y="1358821"/>
            <a:ext cx="21945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情况介绍和各项要求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298088" y="1905764"/>
            <a:ext cx="379809" cy="378619"/>
          </a:xfrm>
          <a:prstGeom prst="roundRect">
            <a:avLst/>
          </a:prstGeom>
          <a:solidFill>
            <a:srgbClr val="92E2D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89545" y="1922294"/>
            <a:ext cx="2880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班委会倡议和学生代表发言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98088" y="2478932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14615" y="2495451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奋斗的青春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298088" y="3050828"/>
            <a:ext cx="379809" cy="378619"/>
          </a:xfrm>
          <a:prstGeom prst="roundRect">
            <a:avLst/>
          </a:prstGeom>
          <a:solidFill>
            <a:srgbClr val="79A4C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889545" y="3083848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疫情带来的思考 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98088" y="3610025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889545" y="3643054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做时代的英雄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72909" y="1404314"/>
            <a:ext cx="373473" cy="373473"/>
            <a:chOff x="6535249" y="2524701"/>
            <a:chExt cx="717052" cy="717051"/>
          </a:xfrm>
        </p:grpSpPr>
        <p:sp>
          <p:nvSpPr>
            <p:cNvPr id="36" name="泪滴形 35"/>
            <p:cNvSpPr/>
            <p:nvPr/>
          </p:nvSpPr>
          <p:spPr>
            <a:xfrm rot="8247616">
              <a:off x="6535249" y="2524701"/>
              <a:ext cx="717052" cy="717051"/>
            </a:xfrm>
            <a:prstGeom prst="teardrop">
              <a:avLst/>
            </a:prstGeom>
            <a:solidFill>
              <a:srgbClr val="F86251"/>
            </a:solidFill>
            <a:ln>
              <a:solidFill>
                <a:srgbClr val="F86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6604000" y="2588424"/>
              <a:ext cx="574014" cy="574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625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34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1 L -6.25E-7 -4.44444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-6.25E-7 1.85185E-6 " pathEditMode="relative" rAng="0" ptsTypes="AA">
                                      <p:cBhvr>
                                        <p:cTn id="5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6" grpId="0"/>
      <p:bldP spid="27" grpId="0" bldLvl="0" animBg="1"/>
      <p:bldP spid="27" grpId="1" bldLvl="0" animBg="1"/>
      <p:bldP spid="28" grpId="0"/>
      <p:bldP spid="29" grpId="0" bldLvl="0" animBg="1"/>
      <p:bldP spid="29" grpId="1" bldLvl="0" animBg="1"/>
      <p:bldP spid="30" grpId="0"/>
      <p:bldP spid="31" grpId="0" bldLvl="0" animBg="1"/>
      <p:bldP spid="31" grpId="1" bldLvl="0" animBg="1"/>
      <p:bldP spid="32" grpId="0"/>
      <p:bldP spid="33" grpId="0" bldLvl="0" animBg="1"/>
      <p:bldP spid="33" grpId="1" bldLvl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>
                <a:solidFill>
                  <a:srgbClr val="C00000"/>
                </a:solidFill>
              </a:rPr>
              <a:t>1.延迟开学的基本情况介绍和防控的各项要求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9885" y="594360"/>
            <a:ext cx="8529320" cy="22866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428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为切实阻断疫情向校园蔓延的渠道，按照全系统全方位落实“一级响应”的要求，2020年春季开学时间一再延迟，预计开学时间至少要延迟到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三月中下旬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甚至四月份都有可能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，全体学生都要有充分的思想准备。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235" y="2764155"/>
            <a:ext cx="8222615" cy="22866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0" fontAlgn="auto">
              <a:lnSpc>
                <a:spcPts val="4280"/>
              </a:lnSpc>
              <a:buFont typeface="Wingdings" panose="05000000000000000000" charset="0"/>
              <a:buChar char="Ø"/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严格落实上级和学校疫情防控的各项要求：</a:t>
            </a:r>
            <a:endParaRPr lang="zh-CN" altLang="en-US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①及时向学校报告真实行踪，不得隐瞒；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②及时准确填写各类统计信息报表；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③少出门、不聚集。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2400">
                <a:solidFill>
                  <a:srgbClr val="C00000"/>
                </a:solidFill>
              </a:rPr>
              <a:t>2</a:t>
            </a:r>
            <a:r>
              <a:rPr lang="zh-CN" altLang="en-US" sz="2400">
                <a:solidFill>
                  <a:srgbClr val="C00000"/>
                </a:solidFill>
              </a:rPr>
              <a:t>、解读学校作息时间安排表和各项要求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680" y="871855"/>
            <a:ext cx="8222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①作息时间表解读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2400">
                <a:solidFill>
                  <a:srgbClr val="C00000"/>
                </a:solidFill>
              </a:rPr>
              <a:t>2</a:t>
            </a:r>
            <a:r>
              <a:rPr lang="zh-CN" altLang="en-US" sz="2400">
                <a:solidFill>
                  <a:srgbClr val="C00000"/>
                </a:solidFill>
              </a:rPr>
              <a:t>、解读学校作息时间安排表和各项要求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680" y="871855"/>
            <a:ext cx="8222615" cy="2835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4280"/>
              </a:lnSpc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②早晚读规范要求：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站立、大声、露脸、守时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③听课要求：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按真实的课堂要求，勤做笔记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④作业要求：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不抄答案，限时训练，及时订正，四色笔记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⑤身体锻炼（含眼保健操）要求：</a:t>
            </a:r>
            <a:endParaRPr lang="zh-CN" altLang="en-US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动作到位，保质保量，量力而行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>
                <a:solidFill>
                  <a:srgbClr val="C00000"/>
                </a:solidFill>
              </a:rPr>
              <a:t>4、对前期网课实施情况进行小结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2885" y="795020"/>
            <a:ext cx="8222615" cy="1737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学生听课情况：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作业情况：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早晚读、早锻炼等：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7814"/>
            <a:ext cx="3310711" cy="32846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80" y="2932155"/>
            <a:ext cx="1567037" cy="1396608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5298088" y="1342123"/>
            <a:ext cx="379809" cy="378619"/>
          </a:xfrm>
          <a:prstGeom prst="roundRect">
            <a:avLst/>
          </a:prstGeom>
          <a:solidFill>
            <a:srgbClr val="F862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14615" y="1358821"/>
            <a:ext cx="21945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情况介绍和各项要求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298088" y="1905764"/>
            <a:ext cx="379809" cy="378619"/>
          </a:xfrm>
          <a:prstGeom prst="roundRect">
            <a:avLst/>
          </a:prstGeom>
          <a:solidFill>
            <a:srgbClr val="92E2D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89545" y="1922294"/>
            <a:ext cx="2880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班委会倡议和学生代表发言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98088" y="2478932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14615" y="2495451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奋斗的青春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298088" y="3050828"/>
            <a:ext cx="379809" cy="378619"/>
          </a:xfrm>
          <a:prstGeom prst="roundRect">
            <a:avLst/>
          </a:prstGeom>
          <a:solidFill>
            <a:srgbClr val="79A4C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889545" y="3083848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疫情带来的思考 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98088" y="3610025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889545" y="3643054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做时代的英雄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72909" y="1872309"/>
            <a:ext cx="373473" cy="373473"/>
            <a:chOff x="6535249" y="2524701"/>
            <a:chExt cx="717052" cy="717051"/>
          </a:xfrm>
        </p:grpSpPr>
        <p:sp>
          <p:nvSpPr>
            <p:cNvPr id="36" name="泪滴形 35"/>
            <p:cNvSpPr/>
            <p:nvPr/>
          </p:nvSpPr>
          <p:spPr>
            <a:xfrm rot="8247616">
              <a:off x="6535249" y="2524701"/>
              <a:ext cx="717052" cy="717051"/>
            </a:xfrm>
            <a:prstGeom prst="teardrop">
              <a:avLst/>
            </a:prstGeom>
            <a:solidFill>
              <a:srgbClr val="F86251"/>
            </a:solidFill>
            <a:ln>
              <a:solidFill>
                <a:srgbClr val="F86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6604000" y="2588424"/>
              <a:ext cx="574014" cy="574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625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4860" y="63500"/>
            <a:ext cx="671195" cy="21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34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1 L -6.25E-7 -4.44444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-6.25E-7 1.85185E-6 " pathEditMode="relative" rAng="0" ptsTypes="AA">
                                      <p:cBhvr>
                                        <p:cTn id="5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6" grpId="0"/>
      <p:bldP spid="27" grpId="0" bldLvl="0" animBg="1"/>
      <p:bldP spid="27" grpId="1" bldLvl="0" animBg="1"/>
      <p:bldP spid="28" grpId="0"/>
      <p:bldP spid="29" grpId="0" bldLvl="0" animBg="1"/>
      <p:bldP spid="29" grpId="1" bldLvl="0" animBg="1"/>
      <p:bldP spid="30" grpId="0"/>
      <p:bldP spid="31" grpId="0" bldLvl="0" animBg="1"/>
      <p:bldP spid="31" grpId="1" bldLvl="0" animBg="1"/>
      <p:bldP spid="32" grpId="0"/>
      <p:bldP spid="33" grpId="0" bldLvl="0" animBg="1"/>
      <p:bldP spid="33" grpId="1" bldLvl="0" animBg="1"/>
      <p:bldP spid="34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REFSHAPE" val="600064556"/>
  <p:tag name="KSO_WM_UNIT_PLACING_PICTURE_USER_VIEWPORT" val="{&quot;height&quot;:5340,&quot;width&quot;:595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5617</Words>
  <Application>WPS 演示</Application>
  <PresentationFormat>全屏显示(16:9)</PresentationFormat>
  <Paragraphs>287</Paragraphs>
  <Slides>36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Arial Unicode MS</vt:lpstr>
      <vt:lpstr>Times New Roman</vt:lpstr>
      <vt:lpstr>Arial Unicode MS</vt:lpstr>
      <vt:lpstr>Calibri</vt:lpstr>
      <vt:lpstr>方正正准黑简体</vt:lpstr>
      <vt:lpstr>黑体</vt:lpstr>
      <vt:lpstr>HelveticaNeue</vt:lpstr>
      <vt:lpstr>Corbel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1.延迟开学的基本情况介绍和防控的各项要求</vt:lpstr>
      <vt:lpstr>2、解读学校作息时间安排表和各项要求</vt:lpstr>
      <vt:lpstr>2、解读学校作息时间安排表和各项要求</vt:lpstr>
      <vt:lpstr>4、对前期网课实施情况进行小结</vt:lpstr>
      <vt:lpstr>PowerPoint 演示文稿</vt:lpstr>
      <vt:lpstr>班委会倡议书—— 刘雨洁：在学习中战斗，在战斗中学习！</vt:lpstr>
      <vt:lpstr>班委会倡议书—— 刘雨洁：在学习中战斗，在战斗中学习！</vt:lpstr>
      <vt:lpstr>班委会倡议书 —— 刘雨洁：在学习中战斗，在战斗中学习！</vt:lpstr>
      <vt:lpstr>班委会倡议书 —— 刘雨洁：在学习中战斗，在战斗中学习！</vt:lpstr>
      <vt:lpstr>班委会倡议书—— 刘雨洁：在学习中战斗，在战斗中学习！</vt:lpstr>
      <vt:lpstr>学生代表发言 —— 王益林：网课学习经验分享</vt:lpstr>
      <vt:lpstr>学生代表发言 —— 王益林：网课学习经验分享</vt:lpstr>
      <vt:lpstr>学生代表发言 —— 王益林：网课学习经验分享</vt:lpstr>
      <vt:lpstr>哪有什么岁月静好，不过是他们在用生命守护！</vt:lpstr>
      <vt:lpstr>PowerPoint 演示文稿</vt:lpstr>
      <vt:lpstr>欲达高峰，必忍其痛，欲戴王冠，必承其重。</vt:lpstr>
      <vt:lpstr>在奋斗的时候不奋斗，要青春干吗? </vt:lpstr>
      <vt:lpstr>所有借口，都是制造失败的病源。</vt:lpstr>
      <vt:lpstr>自律的人生，才能拥有真正的自由。 </vt:lpstr>
      <vt:lpstr>疫情过后，中小学生将出现明显的两级分化</vt:lpstr>
      <vt:lpstr>疫情过后，中小学生将出现明显的两级分化</vt:lpstr>
      <vt:lpstr>疫情过后，中小学生将出现明显的两级分化</vt:lpstr>
      <vt:lpstr>疫情过后，中小学生将出现明显的两级分化</vt:lpstr>
      <vt:lpstr>疫情期间的“三此主义”——上个世纪二十年代朱光潜的座右铭</vt:lpstr>
      <vt:lpstr>PowerPoint 演示文稿</vt:lpstr>
      <vt:lpstr>教育部 陈宝生部长的讲话</vt:lpstr>
      <vt:lpstr>教育部 陈宝生部长的讲话</vt:lpstr>
      <vt:lpstr>灾难给我们的思考 —— 请班会后提交作业（题目自选）</vt:lpstr>
      <vt:lpstr>PowerPoint 演示文稿</vt:lpstr>
      <vt:lpstr>什么才是真正的英雄？</vt:lpstr>
      <vt:lpstr>结束语：</vt:lpstr>
      <vt:lpstr>PowerPoint 演示文稿</vt:lpstr>
    </vt:vector>
  </TitlesOfParts>
  <Company>大侠素材铺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大侠素材铺</dc:creator>
  <dc:description>大侠素材铺
淘宝店：https://dxpu.taobao.com/</dc:description>
  <cp:lastModifiedBy>南山有谷堆</cp:lastModifiedBy>
  <cp:revision>93</cp:revision>
  <dcterms:created xsi:type="dcterms:W3CDTF">2015-08-22T03:26:00Z</dcterms:created>
  <dcterms:modified xsi:type="dcterms:W3CDTF">2020-03-01T04:01:01Z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