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30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6" r:id="rId17"/>
    <p:sldId id="269" r:id="rId18"/>
    <p:sldId id="270" r:id="rId19"/>
    <p:sldId id="273" r:id="rId20"/>
    <p:sldId id="275" r:id="rId21"/>
    <p:sldId id="278" r:id="rId22"/>
    <p:sldId id="295" r:id="rId23"/>
    <p:sldId id="296" r:id="rId24"/>
    <p:sldId id="301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580B-FE23-44A5-AADC-B5CA872010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62AF9-46D9-4264-95A5-8CDB17F47E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EA31A-067A-41C6-9D3F-9524382D61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E49B-0261-4641-B30B-50AD3745A3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C688-5915-49BA-9066-155BED864E4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10550" y="100988"/>
            <a:ext cx="829310" cy="268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hyperlink" Target="Every%20Day%20&#27969;&#30021;&#29256;--&#38899;&#24742;Tai.mp4" TargetMode="External"/><Relationship Id="rId2" Type="http://schemas.openxmlformats.org/officeDocument/2006/relationships/hyperlink" Target="Baby%20&#20013;&#33521;&#23383;&#24149;&#29256;--&#38899;&#24742;&#21488;.mp4" TargetMode="Externa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Baby%20&#20013;&#33521;&#23383;&#24149;&#29256;--&#38899;&#24742;&#21488;.mp4" TargetMode="Externa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2874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855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7544" y="178162"/>
            <a:ext cx="8280920" cy="1071569"/>
            <a:chOff x="3702" y="2663"/>
            <a:chExt cx="7425" cy="1688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gray">
            <a:xfrm>
              <a:off x="3815" y="2663"/>
              <a:ext cx="7200" cy="168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2" y="3046"/>
              <a:ext cx="7425" cy="1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haroni" panose="02010803020104030203" charset="0"/>
                </a:rPr>
                <a:t>Kobe Bryant's Classic Quotes</a:t>
              </a:r>
              <a:endParaRPr lang="en-US" sz="4400" b="1" dirty="0">
                <a:solidFill>
                  <a:srgbClr val="FF0000"/>
                </a:solidFill>
                <a:latin typeface="Aharoni" panose="02010803020104030203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51520" y="1295762"/>
            <a:ext cx="87129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I know the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appearance(scene)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of Los Angeles at 4 am every day</a:t>
            </a:r>
            <a:r>
              <a:rPr lang="zh-CN" altLang="en-US" sz="2400" dirty="0">
                <a:latin typeface="Aharoni" pitchFamily="2" charset="-79"/>
                <a:cs typeface="Aharoni" pitchFamily="2" charset="-79"/>
              </a:rPr>
              <a:t>！</a:t>
            </a:r>
            <a:endParaRPr lang="zh-CN" alt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2249869"/>
            <a:ext cx="871296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I’ll do whatever it takes to win games, whether it’s sitting on a bench </a:t>
            </a:r>
            <a:r>
              <a:rPr lang="en-US" altLang="zh-CN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waving a towel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, handing a cup of water to a teammate, or hitting the </a:t>
            </a:r>
            <a:r>
              <a:rPr lang="en-US" altLang="zh-CN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game-winning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 shot.</a:t>
            </a:r>
            <a:endParaRPr lang="en-US" altLang="zh-CN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3933056"/>
            <a:ext cx="853879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Everything</a:t>
            </a:r>
            <a:r>
              <a:rPr lang="en-US" altLang="zh-CN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----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pressure, challenges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------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is all an opportunity for me to rise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5835272"/>
            <a:ext cx="87129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don’t want to be the next Michael Jordan, I only want to be Kobe Bryant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4881165"/>
            <a:ext cx="871296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What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I’m doing right now, I’m </a:t>
            </a:r>
            <a:r>
              <a:rPr lang="en-US" altLang="zh-CN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chasing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 perfection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2332" y="3760823"/>
            <a:ext cx="8474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/>
              <a:t>“He is a </a:t>
            </a:r>
            <a:r>
              <a:rPr lang="en-US" altLang="zh-CN" sz="2800" b="1" i="1" dirty="0">
                <a:solidFill>
                  <a:srgbClr val="FF0000"/>
                </a:solidFill>
              </a:rPr>
              <a:t>legend </a:t>
            </a:r>
            <a:r>
              <a:rPr lang="en-US" altLang="zh-CN" sz="2800" b="1" i="1" dirty="0"/>
              <a:t>across the </a:t>
            </a:r>
            <a:r>
              <a:rPr lang="en-US" altLang="zh-CN" sz="2800" b="1" i="1" dirty="0" smtClean="0"/>
              <a:t>world. The </a:t>
            </a:r>
            <a:r>
              <a:rPr lang="en-US" altLang="zh-CN" sz="2800" b="1" i="1" dirty="0"/>
              <a:t>world lost a really huge person, a </a:t>
            </a:r>
            <a:r>
              <a:rPr lang="en-US" altLang="zh-CN" sz="2800" b="1" i="1" dirty="0">
                <a:solidFill>
                  <a:srgbClr val="FF0000"/>
                </a:solidFill>
              </a:rPr>
              <a:t>role model </a:t>
            </a:r>
            <a:r>
              <a:rPr lang="en-US" altLang="zh-CN" sz="2800" b="1" i="1" dirty="0"/>
              <a:t>and an </a:t>
            </a:r>
            <a:r>
              <a:rPr lang="en-US" altLang="zh-CN" sz="2800" b="1" i="1" dirty="0">
                <a:solidFill>
                  <a:srgbClr val="FF0000"/>
                </a:solidFill>
              </a:rPr>
              <a:t>idol</a:t>
            </a:r>
            <a:r>
              <a:rPr lang="en-US" altLang="zh-CN" sz="2800" b="1" i="1" dirty="0"/>
              <a:t>. It’s a huge loss for </a:t>
            </a:r>
            <a:r>
              <a:rPr lang="en-US" altLang="zh-CN" sz="2800" b="1" i="1" dirty="0" smtClean="0"/>
              <a:t>everyone. When </a:t>
            </a:r>
            <a:r>
              <a:rPr lang="en-US" altLang="zh-CN" sz="2800" b="1" i="1" dirty="0"/>
              <a:t>you think about Kobe, it’s no </a:t>
            </a:r>
            <a:r>
              <a:rPr lang="en-US" altLang="zh-CN" sz="2800" b="1" i="1" dirty="0" smtClean="0"/>
              <a:t>excuses. Nothing </a:t>
            </a:r>
            <a:r>
              <a:rPr lang="en-US" altLang="zh-CN" sz="2800" b="1" i="1" dirty="0"/>
              <a:t>can take your mind off what you love to do.” </a:t>
            </a:r>
            <a:r>
              <a:rPr lang="en-US" altLang="zh-CN" sz="2800" b="1" i="1" dirty="0" smtClean="0"/>
              <a:t>       ---------</a:t>
            </a:r>
            <a:r>
              <a:rPr lang="en-US" altLang="zh-CN" sz="2800" b="1" i="1" dirty="0" err="1" smtClean="0"/>
              <a:t>Jokić</a:t>
            </a:r>
            <a:r>
              <a:rPr lang="en-US" altLang="zh-CN" sz="2800" b="1" i="1" dirty="0" smtClean="0"/>
              <a:t> </a:t>
            </a:r>
            <a:endParaRPr lang="zh-CN" alt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2997"/>
            <a:ext cx="4176464" cy="272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67544" y="1052488"/>
            <a:ext cx="3993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Reactions </a:t>
            </a:r>
            <a:r>
              <a:rPr lang="en-US" altLang="zh-CN" sz="4800" dirty="0">
                <a:solidFill>
                  <a:srgbClr val="FF0000"/>
                </a:solidFill>
                <a:latin typeface="Arial Black" panose="020B0A04020102020204" pitchFamily="34" charset="0"/>
              </a:rPr>
              <a:t>to </a:t>
            </a:r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his death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836712"/>
            <a:ext cx="8376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/>
              <a:t>“Words </a:t>
            </a:r>
            <a:r>
              <a:rPr lang="en-US" altLang="zh-CN" sz="2800" b="1" i="1" dirty="0"/>
              <a:t>can't describe the pain I am feeling. I loved Kobe — he was like a little brother to me. We used to talk often, and I will miss those conversations very much. He was a </a:t>
            </a:r>
            <a:r>
              <a:rPr lang="en-US" altLang="zh-CN" sz="2800" b="1" i="1" dirty="0">
                <a:solidFill>
                  <a:srgbClr val="FF0000"/>
                </a:solidFill>
              </a:rPr>
              <a:t>fierce</a:t>
            </a:r>
            <a:r>
              <a:rPr lang="en-US" altLang="zh-CN" sz="2800" b="1" i="1" dirty="0"/>
              <a:t> competitor, one of the greats of the game and a creative force. Kobe was also an amazing dad who </a:t>
            </a:r>
            <a:r>
              <a:rPr lang="en-US" altLang="zh-CN" sz="2800" b="1" i="1" dirty="0" smtClean="0"/>
              <a:t>loved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 </a:t>
            </a:r>
            <a:r>
              <a:rPr lang="en-US" altLang="zh-CN" sz="2800" b="1" i="1" dirty="0"/>
              <a:t>his family deeply — </a:t>
            </a:r>
            <a:r>
              <a:rPr lang="en-US" altLang="zh-CN" sz="2800" b="1" i="1" dirty="0" smtClean="0"/>
              <a:t>and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 </a:t>
            </a:r>
            <a:r>
              <a:rPr lang="en-US" altLang="zh-CN" sz="2800" b="1" i="1" dirty="0"/>
              <a:t>took great pride in his 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daughter's </a:t>
            </a:r>
            <a:r>
              <a:rPr lang="en-US" altLang="zh-CN" sz="2800" b="1" i="1" dirty="0"/>
              <a:t>love for the </a:t>
            </a:r>
            <a:endParaRPr lang="en-US" altLang="zh-CN" sz="2800" b="1" i="1" dirty="0" smtClean="0"/>
          </a:p>
          <a:p>
            <a:r>
              <a:rPr lang="en-US" altLang="zh-CN" sz="2800" b="1" i="1" dirty="0" smtClean="0"/>
              <a:t>game </a:t>
            </a:r>
            <a:r>
              <a:rPr lang="en-US" altLang="zh-CN" sz="2800" b="1" i="1" dirty="0"/>
              <a:t>of basketball.” </a:t>
            </a:r>
            <a:endParaRPr lang="en-US" altLang="zh-CN" sz="2800" b="1" i="1" dirty="0" smtClean="0"/>
          </a:p>
          <a:p>
            <a:endParaRPr lang="en-US" altLang="zh-CN" sz="2800" b="1" i="1" dirty="0" smtClean="0"/>
          </a:p>
          <a:p>
            <a:r>
              <a:rPr lang="en-US" altLang="zh-CN" sz="2800" b="1" i="1" dirty="0" smtClean="0"/>
              <a:t>—Michael </a:t>
            </a:r>
            <a:r>
              <a:rPr lang="en-US" altLang="zh-CN" sz="2800" b="1" i="1" dirty="0"/>
              <a:t>Jordan </a:t>
            </a:r>
            <a:endParaRPr lang="en-US" altLang="zh-CN" sz="2800" b="1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27714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1296" y="54868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Kobe was a legend on the </a:t>
            </a:r>
            <a:r>
              <a:rPr lang="en-US" altLang="zh-CN" sz="2400" b="1" i="1" dirty="0">
                <a:solidFill>
                  <a:srgbClr val="FF0000"/>
                </a:solidFill>
              </a:rPr>
              <a:t>court</a:t>
            </a:r>
            <a:r>
              <a:rPr lang="en-US" altLang="zh-CN" sz="2400" b="1" i="1" dirty="0"/>
              <a:t> and just getting started in what would have been just as meaningful a second act. To lose </a:t>
            </a:r>
            <a:r>
              <a:rPr lang="en-US" altLang="zh-CN" sz="2400" b="1" i="1" dirty="0" err="1"/>
              <a:t>Gianna</a:t>
            </a:r>
            <a:r>
              <a:rPr lang="en-US" altLang="zh-CN" sz="2400" b="1" i="1" dirty="0"/>
              <a:t> is even more </a:t>
            </a:r>
            <a:r>
              <a:rPr lang="en-US" altLang="zh-CN" sz="2400" b="1" i="1" dirty="0">
                <a:solidFill>
                  <a:srgbClr val="FF0000"/>
                </a:solidFill>
              </a:rPr>
              <a:t>heartbreaking</a:t>
            </a:r>
            <a:r>
              <a:rPr lang="en-US" altLang="zh-CN" sz="2400" b="1" i="1" dirty="0"/>
              <a:t> to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us </a:t>
            </a:r>
            <a:r>
              <a:rPr lang="en-US" altLang="zh-CN" sz="2400" b="1" i="1" dirty="0"/>
              <a:t>as parents. Michelle and I send love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and </a:t>
            </a:r>
            <a:r>
              <a:rPr lang="en-US" altLang="zh-CN" sz="2400" b="1" i="1" dirty="0">
                <a:solidFill>
                  <a:srgbClr val="FF0000"/>
                </a:solidFill>
              </a:rPr>
              <a:t>prayers</a:t>
            </a:r>
            <a:r>
              <a:rPr lang="en-US" altLang="zh-CN" sz="2400" b="1" i="1" dirty="0"/>
              <a:t> to Vanessa and the entire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Bryant </a:t>
            </a:r>
            <a:r>
              <a:rPr lang="en-US" altLang="zh-CN" sz="2400" b="1" i="1" dirty="0"/>
              <a:t>family on an </a:t>
            </a:r>
            <a:r>
              <a:rPr lang="en-US" altLang="zh-CN" sz="2400" b="1" i="1" dirty="0">
                <a:solidFill>
                  <a:srgbClr val="FF0000"/>
                </a:solidFill>
              </a:rPr>
              <a:t>unthinkable </a:t>
            </a:r>
            <a:r>
              <a:rPr lang="en-US" altLang="zh-CN" sz="2400" b="1" i="1" dirty="0"/>
              <a:t>day.  </a:t>
            </a:r>
            <a:r>
              <a:rPr lang="en-US" altLang="zh-CN" sz="2400" b="1" i="1" dirty="0" smtClean="0"/>
              <a:t>        </a:t>
            </a:r>
            <a:endParaRPr lang="zh-CN" altLang="en-US" sz="2400" b="1" i="1" dirty="0"/>
          </a:p>
        </p:txBody>
      </p:sp>
      <p:sp>
        <p:nvSpPr>
          <p:cNvPr id="3" name="矩形 2"/>
          <p:cNvSpPr/>
          <p:nvPr/>
        </p:nvSpPr>
        <p:spPr>
          <a:xfrm>
            <a:off x="668197" y="322633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err="1" smtClean="0"/>
              <a:t>Melania</a:t>
            </a:r>
            <a:r>
              <a:rPr lang="en-US" altLang="zh-CN" sz="2400" b="1" i="1" dirty="0" smtClean="0"/>
              <a:t> and I send our warmest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condolence</a:t>
            </a:r>
            <a:r>
              <a:rPr lang="en-US" altLang="zh-CN" sz="2400" b="1" i="1" dirty="0" smtClean="0"/>
              <a:t>s to Vanessa and the wonderful Bryant family.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May</a:t>
            </a:r>
            <a:r>
              <a:rPr lang="en-US" altLang="zh-CN" sz="2400" b="1" i="1" dirty="0" smtClean="0"/>
              <a:t> Gob be with you all! Kobe Bryant,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despite</a:t>
            </a:r>
            <a:r>
              <a:rPr lang="en-US" altLang="zh-CN" sz="2400" b="1" i="1" dirty="0" smtClean="0"/>
              <a:t> being one of the truly great basketball players of all time, was just getting started in life.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 He loved his family so much, and had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such strong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passion </a:t>
            </a:r>
            <a:r>
              <a:rPr lang="en-US" altLang="zh-CN" sz="2400" b="1" i="1" dirty="0" smtClean="0"/>
              <a:t>for the future. The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loss of his beautiful daughter makes this </a:t>
            </a:r>
            <a:endParaRPr lang="en-US" altLang="zh-CN" sz="2400" b="1" i="1" dirty="0" smtClean="0"/>
          </a:p>
          <a:p>
            <a:r>
              <a:rPr lang="en-US" altLang="zh-CN" sz="2400" b="1" i="1" dirty="0" smtClean="0"/>
              <a:t>moment even more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 devastating-</a:t>
            </a:r>
            <a:r>
              <a:rPr lang="en-US" altLang="zh-CN" sz="2400" b="1" i="1" dirty="0" smtClean="0"/>
              <a:t>--         </a:t>
            </a:r>
            <a:endParaRPr lang="en-US" altLang="zh-CN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88" y="1333508"/>
            <a:ext cx="2353396" cy="161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8876"/>
            <a:ext cx="24482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33181"/>
            <a:ext cx="5960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Mamba Mentality</a:t>
            </a:r>
            <a:endParaRPr lang="zh-CN" altLang="en-US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964178"/>
            <a:ext cx="8712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Nicknamed Black Mamba</a:t>
            </a:r>
            <a:r>
              <a:rPr lang="zh-CN" altLang="en-US" sz="2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，</a:t>
            </a:r>
            <a:r>
              <a:rPr lang="en-US" altLang="zh-CN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very poisonous snake in Africa.</a:t>
            </a:r>
            <a:endParaRPr lang="zh-CN" altLang="en-US" sz="2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915774"/>
            <a:ext cx="8568952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Passionate: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passion comes from love. He loves the smell of  basketball and sports shoes.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Obsessive: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irresistible,  uncontrollable, fascinated 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Relentless</a:t>
            </a:r>
            <a:r>
              <a:rPr lang="en-US" altLang="zh-CN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refusing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to give up or be less strict or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severe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Resilient</a:t>
            </a:r>
            <a:r>
              <a:rPr lang="en-US" altLang="zh-CN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 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able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to feel better quickly after </a:t>
            </a:r>
            <a:r>
              <a:rPr lang="en-US" altLang="zh-CN" sz="2400" dirty="0" err="1" smtClean="0">
                <a:latin typeface="Aharoni" pitchFamily="2" charset="-79"/>
                <a:cs typeface="Aharoni" pitchFamily="2" charset="-79"/>
              </a:rPr>
              <a:t>sth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altLang="zh-CN" sz="2400" dirty="0">
                <a:latin typeface="Aharoni" pitchFamily="2" charset="-79"/>
                <a:cs typeface="Aharoni" pitchFamily="2" charset="-79"/>
              </a:rPr>
              <a:t>unpleasant such as shock, injury, etc. People and things that are resilient are able to recover easily and quickly from unpleasant or damaging events.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Fearless: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the biggest fear is not from outside, but from within oneself.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880" y="1268760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  <a:latin typeface="Arial Black" panose="020B0A04020102020204" pitchFamily="34" charset="0"/>
              </a:rPr>
              <a:t>As a </a:t>
            </a:r>
            <a:r>
              <a:rPr lang="en-US" altLang="zh-CN" sz="4000" dirty="0">
                <a:solidFill>
                  <a:srgbClr val="FF0000"/>
                </a:solidFill>
                <a:latin typeface="Arial Black" panose="020B0A04020102020204" pitchFamily="34" charset="0"/>
              </a:rPr>
              <a:t>person</a:t>
            </a:r>
            <a:r>
              <a:rPr lang="en-US" altLang="zh-CN" sz="2800" dirty="0">
                <a:solidFill>
                  <a:prstClr val="black"/>
                </a:solidFill>
                <a:latin typeface="Arial Black" panose="020B0A04020102020204" pitchFamily="34" charset="0"/>
              </a:rPr>
              <a:t>, Kobe Bryant ---</a:t>
            </a:r>
            <a:endParaRPr lang="en-US" altLang="zh-CN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37" y="2780928"/>
            <a:ext cx="817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As a </a:t>
            </a:r>
            <a:r>
              <a:rPr lang="en-US" altLang="zh-CN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nation</a:t>
            </a:r>
            <a:r>
              <a:rPr lang="en-US" altLang="zh-CN" sz="2800" dirty="0" smtClean="0">
                <a:latin typeface="Arial Black" panose="020B0A04020102020204" pitchFamily="34" charset="0"/>
              </a:rPr>
              <a:t>, we are now faced with a big </a:t>
            </a:r>
            <a:r>
              <a:rPr lang="en-US" altLang="zh-CN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challenge</a:t>
            </a:r>
            <a:r>
              <a:rPr lang="en-US" altLang="zh-CN" sz="2800" dirty="0" smtClean="0">
                <a:latin typeface="Arial Black" panose="020B0A04020102020204" pitchFamily="34" charset="0"/>
              </a:rPr>
              <a:t> that is threatening people’s life.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g5.imgtn.bdimg.com/it/u=1201406265,185112168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49480" cy="32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83568" y="472514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Wuhan</a:t>
            </a:r>
            <a:r>
              <a:rPr lang="en-US" altLang="zh-CN" sz="3600" b="1" dirty="0">
                <a:latin typeface="Arial Black" panose="020B0A04020102020204" pitchFamily="34" charset="0"/>
              </a:rPr>
              <a:t>, </a:t>
            </a:r>
            <a:r>
              <a:rPr lang="en-US" altLang="zh-CN" sz="3600" b="1" dirty="0" smtClean="0">
                <a:latin typeface="Arial Black" panose="020B0A04020102020204" pitchFamily="34" charset="0"/>
              </a:rPr>
              <a:t>the capital city of Central </a:t>
            </a:r>
            <a:r>
              <a:rPr lang="en-US" altLang="zh-CN" sz="3600" b="1" dirty="0">
                <a:latin typeface="Arial Black" panose="020B0A04020102020204" pitchFamily="34" charset="0"/>
              </a:rPr>
              <a:t>China's Hubei </a:t>
            </a:r>
            <a:r>
              <a:rPr lang="en-US" altLang="zh-CN" sz="3600" b="1" dirty="0" smtClean="0">
                <a:latin typeface="Arial Black" panose="020B0A04020102020204" pitchFamily="34" charset="0"/>
              </a:rPr>
              <a:t>province</a:t>
            </a:r>
            <a:endParaRPr lang="zh-CN" altLang="en-US" sz="36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0" y="550545"/>
            <a:ext cx="3082290" cy="2313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64" y="-674"/>
            <a:ext cx="454358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There is an </a:t>
            </a:r>
            <a:r>
              <a:rPr lang="en-US" altLang="zh-CN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outbreak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 of disease that started in Wuhan. A lot of them are </a:t>
            </a:r>
            <a:r>
              <a:rPr lang="en-US" altLang="zh-CN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infect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ed. And 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the number of 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infected people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b="1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n-US" altLang="zh-CN" sz="28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still increasing throughout China. </a:t>
            </a:r>
            <a:endParaRPr lang="zh-CN" alt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" y="3848100"/>
            <a:ext cx="3089910" cy="22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86934" y="3299638"/>
            <a:ext cx="44096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It is caused by a </a:t>
            </a:r>
            <a:r>
              <a:rPr lang="en-US" altLang="zh-CN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novel </a:t>
            </a:r>
            <a:r>
              <a:rPr lang="en-US" altLang="zh-CN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coronavirus</a:t>
            </a:r>
            <a:endParaRPr lang="en-US" altLang="zh-CN" sz="36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[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kə,rəunə'vaiərəs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]</a:t>
            </a:r>
            <a:endParaRPr lang="en-US" altLang="zh-CN" sz="28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that means it is so </a:t>
            </a:r>
            <a:r>
              <a:rPr lang="en-US" altLang="zh-CN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brand-new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that </a:t>
            </a:r>
            <a:r>
              <a:rPr lang="en-US" altLang="zh-CN" sz="2800" b="1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actually</a:t>
            </a:r>
            <a:r>
              <a:rPr lang="en-US" altLang="zh-CN" sz="28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it doesn’t have a name. </a:t>
            </a:r>
            <a:endParaRPr lang="zh-CN" altLang="en-US" sz="28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980" y="0"/>
            <a:ext cx="8229600" cy="1143000"/>
          </a:xfrm>
        </p:spPr>
        <p:txBody>
          <a:bodyPr/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Origin of the virus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813690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This </a:t>
            </a:r>
            <a:r>
              <a:rPr lang="en-US" altLang="zh-CN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brand-new coronavirus</a:t>
            </a:r>
            <a:r>
              <a:rPr lang="en-US" altLang="zh-CN" sz="2400" b="1" dirty="0" smtClean="0">
                <a:latin typeface="Aharoni" pitchFamily="2" charset="-79"/>
                <a:cs typeface="Aharoni" pitchFamily="2" charset="-79"/>
              </a:rPr>
              <a:t> , which is the same family as the virus that caused SARS,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came from wild animals,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 is believed that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altLang="zh-CN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source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 was</a:t>
            </a:r>
            <a:r>
              <a:rPr lang="en-US" altLang="zh-CN" sz="2400" b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actually </a:t>
            </a:r>
            <a:r>
              <a:rPr lang="en-US" altLang="zh-CN" sz="2400" dirty="0" smtClean="0">
                <a:latin typeface="Aharoni" pitchFamily="2" charset="-79"/>
                <a:cs typeface="Aharoni" pitchFamily="2" charset="-79"/>
              </a:rPr>
              <a:t>a seafood market in Wuhan, which also sells wild animals. </a:t>
            </a:r>
            <a:endParaRPr lang="en-US" altLang="zh-CN" sz="24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4" y="3278342"/>
            <a:ext cx="2566999" cy="3051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3" y="3278343"/>
            <a:ext cx="2752555" cy="3051401"/>
          </a:xfrm>
          <a:prstGeom prst="rect">
            <a:avLst/>
          </a:prstGeom>
        </p:spPr>
      </p:pic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0" y="3282400"/>
            <a:ext cx="2641392" cy="3047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040" y="4766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ymptoms </a:t>
            </a:r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nd Transmission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793" y="1230174"/>
            <a:ext cx="8272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cs typeface="Aharoni" pitchFamily="2" charset="-79"/>
              </a:rPr>
              <a:t>The symptoms of this illness are pretty common </a:t>
            </a:r>
            <a:r>
              <a:rPr lang="en-US" altLang="zh-CN" sz="3200" b="1" i="1" dirty="0" smtClean="0">
                <a:cs typeface="Aharoni" pitchFamily="2" charset="-79"/>
              </a:rPr>
              <a:t>, just like </a:t>
            </a:r>
            <a:r>
              <a:rPr lang="en-US" altLang="zh-CN" sz="3200" b="1" i="1" dirty="0">
                <a:cs typeface="Aharoni" pitchFamily="2" charset="-79"/>
              </a:rPr>
              <a:t>a </a:t>
            </a:r>
            <a:r>
              <a:rPr lang="en-US" altLang="zh-CN" sz="3200" b="1" i="1" dirty="0">
                <a:solidFill>
                  <a:srgbClr val="FF0000"/>
                </a:solidFill>
                <a:cs typeface="Aharoni" pitchFamily="2" charset="-79"/>
              </a:rPr>
              <a:t>flu </a:t>
            </a:r>
            <a:r>
              <a:rPr lang="en-US" altLang="zh-CN" sz="3200" b="1" i="1" dirty="0">
                <a:cs typeface="Aharoni" pitchFamily="2" charset="-79"/>
              </a:rPr>
              <a:t>or a cold</a:t>
            </a:r>
            <a:r>
              <a:rPr lang="zh-CN" altLang="en-US" sz="3200" b="1" i="1" dirty="0">
                <a:cs typeface="Aharoni" pitchFamily="2" charset="-79"/>
              </a:rPr>
              <a:t>：</a:t>
            </a:r>
            <a:r>
              <a:rPr lang="en-US" altLang="zh-CN" sz="3200" b="1" i="1" dirty="0">
                <a:cs typeface="Aharoni" pitchFamily="2" charset="-79"/>
              </a:rPr>
              <a:t>it is a dry cough, fever and then breathing problems. </a:t>
            </a:r>
            <a:endParaRPr lang="zh-CN" altLang="en-US" sz="3200" b="1" i="1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49" y="4589049"/>
            <a:ext cx="8299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 </a:t>
            </a:r>
            <a:r>
              <a:rPr lang="en-US" altLang="zh-CN" sz="3200" b="1" i="1" dirty="0" smtClean="0">
                <a:cs typeface="Aharoni" pitchFamily="2" charset="-79"/>
              </a:rPr>
              <a:t>It was discovered by </a:t>
            </a:r>
            <a:r>
              <a:rPr lang="en-US" altLang="zh-CN" sz="3200" b="1" i="1" dirty="0" smtClean="0">
                <a:solidFill>
                  <a:srgbClr val="0000CC"/>
                </a:solidFill>
                <a:cs typeface="Aharoni" pitchFamily="2" charset="-79"/>
              </a:rPr>
              <a:t>expert</a:t>
            </a:r>
            <a:r>
              <a:rPr lang="en-US" altLang="zh-CN" sz="3200" b="1" i="1" dirty="0" smtClean="0">
                <a:cs typeface="Aharoni" pitchFamily="2" charset="-79"/>
              </a:rPr>
              <a:t>s that the </a:t>
            </a:r>
            <a:r>
              <a:rPr lang="en-US" altLang="zh-CN" sz="3200" b="1" i="1" dirty="0" smtClean="0">
                <a:solidFill>
                  <a:srgbClr val="0000CC"/>
                </a:solidFill>
                <a:cs typeface="Aharoni" pitchFamily="2" charset="-79"/>
              </a:rPr>
              <a:t>novel coronavirus </a:t>
            </a:r>
            <a:r>
              <a:rPr lang="en-US" altLang="zh-CN" sz="3200" b="1" i="1" dirty="0" smtClean="0">
                <a:cs typeface="Aharoni" pitchFamily="2" charset="-79"/>
              </a:rPr>
              <a:t>is actually </a:t>
            </a:r>
            <a:r>
              <a:rPr lang="en-US" altLang="zh-CN" sz="3200" b="1" i="1" dirty="0" smtClean="0">
                <a:solidFill>
                  <a:srgbClr val="FF0000"/>
                </a:solidFill>
                <a:cs typeface="Aharoni" pitchFamily="2" charset="-79"/>
              </a:rPr>
              <a:t>transmit</a:t>
            </a:r>
            <a:r>
              <a:rPr lang="en-US" altLang="zh-CN" sz="3200" b="1" i="1" dirty="0" smtClean="0">
                <a:cs typeface="Aharoni" pitchFamily="2" charset="-79"/>
              </a:rPr>
              <a:t>ted from one person to another. So we’ve got </a:t>
            </a:r>
            <a:r>
              <a:rPr lang="en-US" altLang="zh-CN" sz="3200" b="1" i="1" u="sng" dirty="0" smtClean="0">
                <a:solidFill>
                  <a:srgbClr val="FF0000"/>
                </a:solidFill>
                <a:cs typeface="Aharoni" pitchFamily="2" charset="-79"/>
              </a:rPr>
              <a:t>people to people transmission</a:t>
            </a:r>
            <a:r>
              <a:rPr lang="en-US" altLang="zh-CN" sz="3200" b="1" i="1" dirty="0" smtClean="0">
                <a:cs typeface="Aharoni" pitchFamily="2" charset="-79"/>
              </a:rPr>
              <a:t>.</a:t>
            </a:r>
            <a:endParaRPr lang="zh-CN" altLang="en-US" sz="3200" b="1" i="1" dirty="0"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4" y="2819493"/>
            <a:ext cx="2448272" cy="129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68" y="2797591"/>
            <a:ext cx="1944216" cy="13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38" y="2741377"/>
            <a:ext cx="2323489" cy="129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3510"/>
            <a:ext cx="24209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86" y="3656069"/>
            <a:ext cx="20177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00937" y="3719332"/>
            <a:ext cx="2323489" cy="830997"/>
          </a:xfrm>
          <a:prstGeom prst="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ontact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infective surface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55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矩形 3073">
            <a:hlinkClick r:id="rId2" action="ppaction://hlinkfile"/>
          </p:cNvPr>
          <p:cNvSpPr/>
          <p:nvPr/>
        </p:nvSpPr>
        <p:spPr>
          <a:xfrm>
            <a:off x="684530" y="2276475"/>
            <a:ext cx="6192520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0"/>
              </a:avLst>
            </a:prstTxWarp>
            <a:normAutofit/>
          </a:bodyPr>
          <a:lstStyle/>
          <a:p>
            <a:pPr algn="ctr"/>
            <a:endParaRPr lang="zh-CN" altLang="en-US" sz="5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080" name="Picture 12" descr="4439641_133928033056_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365104"/>
            <a:ext cx="1334135" cy="1423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1105" y="4911069"/>
            <a:ext cx="6884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anose="02010803020104030203" charset="0"/>
                <a:ea typeface="华文新魏" panose="02010800040101010101" charset="-122"/>
                <a:sym typeface="+mn-ea"/>
              </a:rPr>
              <a:t>Welcome to </a:t>
            </a:r>
            <a:r>
              <a:rPr lang="en-US" altLang="zh-CN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anose="02010803020104030203" charset="0"/>
                <a:ea typeface="华文新魏" panose="02010800040101010101" charset="-122"/>
                <a:sym typeface="+mn-ea"/>
              </a:rPr>
              <a:t>Albert's</a:t>
            </a:r>
            <a:r>
              <a:rPr lang="zh-CN" alt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anose="02010803020104030203" charset="0"/>
                <a:ea typeface="华文新魏" panose="02010800040101010101" charset="-122"/>
                <a:sym typeface="+mn-ea"/>
              </a:rPr>
              <a:t> class!</a:t>
            </a:r>
            <a:endParaRPr lang="zh-CN" altLang="en-US" sz="4000" dirty="0">
              <a:latin typeface="Aharoni" panose="02010803020104030203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676" y="198884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Burning passion, challenge the limit, beyond the </a:t>
            </a:r>
            <a:r>
              <a:rPr lang="en-US" altLang="zh-CN" sz="4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self</a:t>
            </a:r>
            <a:endParaRPr lang="zh-CN" altLang="en-US" sz="4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2" y="1893743"/>
            <a:ext cx="2307827" cy="16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88223" y="3566161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police</a:t>
            </a:r>
            <a:endParaRPr lang="zh-CN" altLang="en-US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98" y="4311383"/>
            <a:ext cx="2394834" cy="16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48198" y="6074898"/>
            <a:ext cx="246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Experts and scientists</a:t>
            </a:r>
            <a:endParaRPr lang="zh-CN" altLang="en-US" sz="2000" b="1" dirty="0"/>
          </a:p>
        </p:txBody>
      </p:sp>
      <p:sp>
        <p:nvSpPr>
          <p:cNvPr id="2" name="矩形 1"/>
          <p:cNvSpPr/>
          <p:nvPr/>
        </p:nvSpPr>
        <p:spPr>
          <a:xfrm>
            <a:off x="503040" y="476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Actions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taken to face this </a:t>
            </a:r>
            <a:r>
              <a:rPr lang="en-US" altLang="zh-CN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challenge</a:t>
            </a:r>
            <a:endParaRPr lang="zh-CN" alt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" y="1859787"/>
            <a:ext cx="2466477" cy="164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3743"/>
            <a:ext cx="2323487" cy="16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3" y="4365104"/>
            <a:ext cx="2337621" cy="15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348880" cy="143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303" y="3519994"/>
            <a:ext cx="246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Hair-cutting </a:t>
            </a:r>
            <a:endParaRPr lang="zh-CN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49464" y="3519994"/>
            <a:ext cx="246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volunteer drivers</a:t>
            </a:r>
            <a:endParaRPr lang="zh-CN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7303" y="5921010"/>
            <a:ext cx="246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Construction of hospital</a:t>
            </a:r>
            <a:endParaRPr lang="zh-CN" alt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85231" y="5842337"/>
            <a:ext cx="246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Acts of human kindness bring hope in challenging times</a:t>
            </a:r>
            <a:endParaRPr lang="zh-CN" altLang="en-US" sz="2000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538035" y="1677001"/>
            <a:ext cx="8289691" cy="5072104"/>
            <a:chOff x="503397" y="1556792"/>
            <a:chExt cx="8289691" cy="5072104"/>
          </a:xfrm>
        </p:grpSpPr>
        <p:sp>
          <p:nvSpPr>
            <p:cNvPr id="6" name="圆角矩形 5"/>
            <p:cNvSpPr/>
            <p:nvPr/>
          </p:nvSpPr>
          <p:spPr>
            <a:xfrm>
              <a:off x="503397" y="1556792"/>
              <a:ext cx="8289691" cy="507210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770910"/>
              <a:ext cx="5976664" cy="3129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36564" y="5100149"/>
            <a:ext cx="797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from all walks of life face </a:t>
            </a:r>
            <a:r>
              <a:rPr lang="en-US" altLang="zh-CN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n-US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 </a:t>
            </a:r>
            <a:r>
              <a:rPr lang="en-US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hand.</a:t>
            </a:r>
            <a:endParaRPr lang="zh-CN" altLang="en-US" sz="3200" b="1" dirty="0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5" grpId="0"/>
      <p:bldP spid="19" grpId="0"/>
      <p:bldP spid="21" grpId="0"/>
      <p:bldP spid="2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040" y="4766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can we do as students?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88" y="1163017"/>
            <a:ext cx="7776865" cy="1077218"/>
          </a:xfrm>
          <a:prstGeom prst="rect">
            <a:avLst/>
          </a:prstGeom>
          <a:solidFill>
            <a:srgbClr val="FFFF00">
              <a:alpha val="9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best way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avoid</a:t>
            </a:r>
            <a:r>
              <a:rPr lang="en-US" altLang="zh-CN" sz="3200" b="1" dirty="0" smtClean="0"/>
              <a:t> it is to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isolate yourself </a:t>
            </a:r>
            <a:r>
              <a:rPr lang="en-US" altLang="zh-CN" sz="3200" b="1" dirty="0" smtClean="0"/>
              <a:t>at home.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9119" y="2210574"/>
            <a:ext cx="72687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Always remember: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ash your hands.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se masks properly.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ave temperature taken regularly.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void large crowds.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ever touch your face or eyes with your unclean hand.</a:t>
            </a:r>
            <a:endParaRPr lang="en-US" altLang="zh-CN" sz="32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altLang="zh-CN" sz="3200" dirty="0" smtClean="0">
                <a:latin typeface="Aharoni" pitchFamily="2" charset="-79"/>
                <a:cs typeface="Aharoni" pitchFamily="2" charset="-79"/>
              </a:rPr>
              <a:t>Your health is our concern!</a:t>
            </a:r>
            <a:endParaRPr lang="zh-CN" alt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99119" y="2492896"/>
            <a:ext cx="636577" cy="3384376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073">
            <a:hlinkClick r:id="rId1" action="ppaction://hlinkfile"/>
          </p:cNvPr>
          <p:cNvSpPr/>
          <p:nvPr/>
        </p:nvSpPr>
        <p:spPr>
          <a:xfrm>
            <a:off x="684530" y="2276475"/>
            <a:ext cx="6192520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0"/>
              </a:avLst>
            </a:prstTxWarp>
            <a:normAutofit/>
          </a:bodyPr>
          <a:lstStyle/>
          <a:p>
            <a:pPr algn="ctr"/>
            <a:endParaRPr lang="zh-CN" altLang="en-US" sz="5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703" y="2276475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Burning passion, challenge the limit, beyond the </a:t>
            </a:r>
            <a:r>
              <a:rPr lang="en-US" altLang="zh-CN" sz="40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self</a:t>
            </a:r>
            <a:endParaRPr lang="zh-CN" altLang="en-US" sz="4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3293" y="4940586"/>
            <a:ext cx="842493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haroni" pitchFamily="2" charset="-79"/>
                <a:cs typeface="Aharoni" pitchFamily="2" charset="-79"/>
              </a:rPr>
              <a:t>Life needs challenges. Youth has no limits.</a:t>
            </a:r>
            <a:endParaRPr lang="en-US" altLang="zh-CN" sz="2800" b="1" dirty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b="1" dirty="0" smtClean="0">
                <a:latin typeface="Aharoni" pitchFamily="2" charset="-79"/>
                <a:cs typeface="Aharoni" pitchFamily="2" charset="-79"/>
              </a:rPr>
              <a:t>Stand </a:t>
            </a:r>
            <a:r>
              <a:rPr lang="en-US" altLang="zh-CN" sz="2800" b="1" dirty="0">
                <a:latin typeface="Aharoni" pitchFamily="2" charset="-79"/>
                <a:cs typeface="Aharoni" pitchFamily="2" charset="-79"/>
              </a:rPr>
              <a:t>at a new starting point, meet new challenges and create new achievements.</a:t>
            </a:r>
            <a:endParaRPr lang="en-US" altLang="zh-CN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52034"/>
            <a:ext cx="2784354" cy="230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08" y="652034"/>
            <a:ext cx="2847103" cy="22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01" y="2990466"/>
            <a:ext cx="2760193" cy="195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3207" y="3013752"/>
            <a:ext cx="2847103" cy="19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4033" y="33265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Assignment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968" y="1208220"/>
            <a:ext cx="8461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1. Kobe Bryant died </a:t>
            </a:r>
            <a:r>
              <a:rPr lang="en-US" altLang="zh-CN" sz="3000" b="1" dirty="0">
                <a:latin typeface="Aharoni" pitchFamily="2" charset="-79"/>
                <a:cs typeface="Aharoni" pitchFamily="2" charset="-79"/>
              </a:rPr>
              <a:t>in 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n-US" altLang="zh-CN" sz="3000" b="1" dirty="0">
                <a:latin typeface="Aharoni" pitchFamily="2" charset="-79"/>
                <a:cs typeface="Aharoni" pitchFamily="2" charset="-79"/>
              </a:rPr>
              <a:t>helicopter crash  in California, along with his 13-year-old daughter </a:t>
            </a:r>
            <a:r>
              <a:rPr lang="en-US" altLang="zh-CN" sz="3000" b="1" dirty="0" err="1" smtClean="0">
                <a:latin typeface="Aharoni" pitchFamily="2" charset="-79"/>
                <a:cs typeface="Aharoni" pitchFamily="2" charset="-79"/>
              </a:rPr>
              <a:t>Gianna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. Please write a </a:t>
            </a:r>
            <a:r>
              <a:rPr lang="en-US" altLang="zh-CN" sz="3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news report 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for the school newspaper about the accident in about 80 words. </a:t>
            </a:r>
            <a:endParaRPr lang="zh-CN" altLang="en-US" sz="3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040" y="3861048"/>
            <a:ext cx="8317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. Challenges are everywhere in our lives. Please write a </a:t>
            </a:r>
            <a:r>
              <a:rPr lang="en-US" altLang="zh-CN" sz="3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speech</a:t>
            </a:r>
            <a:r>
              <a:rPr lang="en-US" altLang="zh-CN" sz="3000" b="1" dirty="0" smtClean="0">
                <a:latin typeface="Aharoni" pitchFamily="2" charset="-79"/>
                <a:cs typeface="Aharoni" pitchFamily="2" charset="-79"/>
              </a:rPr>
              <a:t> centered on challenges, properly using Kobe Bryant or people fighting the epidemic as an example. Limit your speech within 100 words. </a:t>
            </a:r>
            <a:endParaRPr lang="zh-CN" altLang="en-US" sz="3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29058" name="矩形 429057"/>
          <p:cNvSpPr/>
          <p:nvPr/>
        </p:nvSpPr>
        <p:spPr>
          <a:xfrm>
            <a:off x="670243" y="2815908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solidFill>
                  <a:srgbClr val="FF0066"/>
                </a:solidFill>
                <a:latin typeface="Tahoma" panose="020B0604030504040204" charset="0"/>
                <a:ea typeface="Tahoma" panose="020B0604030504040204" charset="0"/>
              </a:rPr>
              <a:t>Thank You!</a:t>
            </a:r>
            <a:endParaRPr lang="zh-CN" altLang="en-US" sz="3600" b="1">
              <a:solidFill>
                <a:srgbClr val="FF0066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67"/>
            <a:ext cx="9144000" cy="68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214" y="1772816"/>
            <a:ext cx="9144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</a:rPr>
              <a:t>May the Year of the Rat bring you and your family good health, </a:t>
            </a: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prosperity</a:t>
            </a:r>
            <a:r>
              <a:rPr lang="en-US" altLang="zh-CN" sz="3600" dirty="0" smtClean="0">
                <a:latin typeface="Arial Black" panose="020B0A04020102020204" pitchFamily="34" charset="0"/>
              </a:rPr>
              <a:t> and joy! 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AutoShape 2" descr="https://ss2.bdstatic.com/70cFvnSh_Q1YnxGkpoWK1HF6hhy/it/u=3896229848,1635660784&amp;fm=1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5536" y="362001"/>
            <a:ext cx="8280920" cy="1077283"/>
            <a:chOff x="3702" y="2656"/>
            <a:chExt cx="7425" cy="1697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gray">
            <a:xfrm>
              <a:off x="3815" y="2663"/>
              <a:ext cx="7200" cy="168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2" y="2656"/>
              <a:ext cx="7425" cy="1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atin typeface="Aharoni" panose="02010803020104030203" charset="0"/>
                </a:rPr>
                <a:t>On the way to our dreams, goals and prosperity, we are sure to </a:t>
              </a:r>
              <a:r>
                <a:rPr lang="en-US" sz="3200" b="1" dirty="0" smtClean="0">
                  <a:solidFill>
                    <a:srgbClr val="FF0000"/>
                  </a:solidFill>
                  <a:latin typeface="Aharoni" panose="02010803020104030203" charset="0"/>
                </a:rPr>
                <a:t>encounter</a:t>
              </a:r>
              <a:endParaRPr lang="en-US" sz="3200" b="1" dirty="0">
                <a:solidFill>
                  <a:srgbClr val="FF0000"/>
                </a:solidFill>
                <a:latin typeface="Aharoni" panose="02010803020104030203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8176"/>
            <a:ext cx="3240360" cy="257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2" y="4318000"/>
            <a:ext cx="3288275" cy="23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3080"/>
            <a:ext cx="3312368" cy="25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46732"/>
            <a:ext cx="3312368" cy="23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35517" y="1743079"/>
            <a:ext cx="7200800" cy="49262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775857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Challenges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r>
              <a:rPr lang="en-US" altLang="zh-CN" sz="2600" dirty="0" smtClean="0">
                <a:latin typeface="Arial Black" panose="020B0A04020102020204" pitchFamily="34" charset="0"/>
              </a:rPr>
              <a:t>like </a:t>
            </a:r>
            <a:r>
              <a:rPr lang="en-US" altLang="zh-CN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frustration</a:t>
            </a:r>
            <a:r>
              <a:rPr lang="en-US" altLang="zh-CN" sz="2600" dirty="0" smtClean="0">
                <a:latin typeface="Arial Black" panose="020B0A04020102020204" pitchFamily="34" charset="0"/>
              </a:rPr>
              <a:t>s, disappointment, loneliness, something unexpected, misunderstandings and so on.</a:t>
            </a:r>
            <a:endParaRPr lang="zh-CN" altLang="en-US" sz="26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418" y="4745553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latin typeface="Arial Black" panose="020B0A04020102020204" pitchFamily="34" charset="0"/>
              </a:rPr>
              <a:t>As students, how can we face such </a:t>
            </a:r>
            <a:r>
              <a:rPr lang="en-US" altLang="zh-CN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Challenges?</a:t>
            </a:r>
            <a:endParaRPr lang="zh-CN" altLang="en-US" sz="2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692" y="4272677"/>
            <a:ext cx="84527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Have you ever seen the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scene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 of Los Angeles at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4am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? 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I see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often.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    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Because I have been </a:t>
            </a:r>
            <a:r>
              <a:rPr lang="en-US" altLang="zh-CN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starting training </a:t>
            </a:r>
            <a:r>
              <a:rPr lang="en-US" altLang="zh-CN" sz="2800" dirty="0" smtClean="0">
                <a:latin typeface="Aharoni" pitchFamily="2" charset="-79"/>
                <a:cs typeface="Aharoni" pitchFamily="2" charset="-79"/>
              </a:rPr>
              <a:t>at the time.</a:t>
            </a:r>
            <a:endParaRPr lang="en-US" altLang="zh-CN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dirty="0" smtClean="0">
                <a:latin typeface="Aharoni" pitchFamily="2" charset="-79"/>
                <a:cs typeface="Aharoni" pitchFamily="2" charset="-79"/>
              </a:rPr>
              <a:t>                                       </a:t>
            </a:r>
            <a:endParaRPr lang="en-US" altLang="zh-CN" sz="2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600" dirty="0" smtClean="0">
                <a:latin typeface="Aharoni" pitchFamily="2" charset="-79"/>
                <a:cs typeface="Aharoni" pitchFamily="2" charset="-79"/>
              </a:rPr>
              <a:t>                                                     ------</a:t>
            </a:r>
            <a:r>
              <a:rPr lang="en-US" altLang="zh-CN" sz="2600" i="1" dirty="0" smtClean="0">
                <a:latin typeface="Aharoni" pitchFamily="2" charset="-79"/>
                <a:cs typeface="Aharoni" pitchFamily="2" charset="-79"/>
              </a:rPr>
              <a:t>Kobe Bryant</a:t>
            </a:r>
            <a:endParaRPr lang="en-US" altLang="zh-CN" sz="2600" i="1" dirty="0" smtClean="0">
              <a:latin typeface="Aharoni" pitchFamily="2" charset="-79"/>
              <a:cs typeface="Aharoni" pitchFamily="2" charset="-79"/>
            </a:endParaRPr>
          </a:p>
          <a:p>
            <a:endParaRPr lang="zh-CN" altLang="en-US" sz="2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8064895" cy="394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" y="4564380"/>
            <a:ext cx="291020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50933" y="260648"/>
            <a:ext cx="84044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Aharoni" pitchFamily="2" charset="-79"/>
                <a:cs typeface="Aharoni" pitchFamily="2" charset="-79"/>
              </a:rPr>
              <a:t>Bry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ant was killed in a </a:t>
            </a:r>
            <a:r>
              <a:rPr lang="en-US" altLang="zh-CN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helicopter crash 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in California, along with his 13-year-old daughter </a:t>
            </a:r>
            <a:r>
              <a:rPr lang="en-US" altLang="zh-CN" sz="2600" b="1" dirty="0" err="1" smtClean="0">
                <a:latin typeface="Aharoni" pitchFamily="2" charset="-79"/>
                <a:cs typeface="Aharoni" pitchFamily="2" charset="-79"/>
              </a:rPr>
              <a:t>Gianna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and seven other people. He was 41 years old.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Bryant was on his way to attend a youth basketball competition on Sunday with his daughter. The helicopter carrying Bryant and the others crashed into a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hilly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area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 foggy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conditions outside Los Angeles. </a:t>
            </a:r>
            <a:endParaRPr lang="zh-CN" altLang="en-US" sz="2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70" y="4490720"/>
            <a:ext cx="3100705" cy="190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0" y="1268760"/>
            <a:ext cx="80878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atin typeface="Aharoni" pitchFamily="2" charset="-79"/>
                <a:cs typeface="Aharoni" pitchFamily="2" charset="-79"/>
              </a:rPr>
              <a:t>Bryant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was born in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1978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in Philadelphia. When Bryant was </a:t>
            </a:r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six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, his family moved to Italy. He learned to play soccer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and once considered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becoming a professional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soccer player. Back in the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USA, he </a:t>
            </a:r>
            <a:r>
              <a:rPr lang="en-US" altLang="zh-CN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excelled in </a:t>
            </a:r>
            <a:endParaRPr lang="en-US" altLang="zh-CN" sz="44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high school </a:t>
            </a:r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basketball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latin typeface="Aharoni" pitchFamily="2" charset="-79"/>
                <a:cs typeface="Aharoni" pitchFamily="2" charset="-79"/>
              </a:rPr>
              <a:t> and joined the NBA, </a:t>
            </a:r>
            <a:endParaRPr lang="en-US" altLang="zh-CN" sz="2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2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aged 17.</a:t>
            </a:r>
            <a:endParaRPr lang="en-US" altLang="zh-CN" sz="26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207385"/>
            <a:ext cx="2784475" cy="282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186" y="39391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Life before joining NBA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5" y="924385"/>
            <a:ext cx="83661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Bryant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joined the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Lakers in 1996. His first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three seasons were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spent coming off the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bench</a:t>
            </a:r>
            <a:r>
              <a:rPr lang="en-US" altLang="zh-CN" sz="2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but he still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managed to</a:t>
            </a:r>
            <a:r>
              <a:rPr lang="en-US" altLang="zh-CN" sz="3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become a 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altLang="zh-CN" sz="2600" b="1" dirty="0" err="1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favourite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with fans. From 2000, Bryant was one of the top </a:t>
            </a:r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shooting guards 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in the league. He helped the Lakers win NBA championships in 2000, 2001, and 2002 and entered basketball’s </a:t>
            </a:r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elite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. He has become a </a:t>
            </a:r>
            <a:r>
              <a:rPr lang="en-US" altLang="zh-CN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cornerstone</a:t>
            </a:r>
            <a:r>
              <a:rPr lang="en-US" altLang="zh-CN" sz="2600" b="1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of the Lakers team.</a:t>
            </a:r>
            <a:endParaRPr lang="en-US" altLang="zh-CN" sz="2600" b="1" dirty="0" smtClean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45" y="1107440"/>
            <a:ext cx="336486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260" y="5423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road to success 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7016" y="908720"/>
            <a:ext cx="88569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Bryant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was an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18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-time All-Star player. He won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five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NBA championships and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two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Olympic gold medals. He was widely considered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one of the greatest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basketball players of his generation during his </a:t>
            </a:r>
            <a:r>
              <a:rPr lang="en-US" altLang="zh-CN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20-year career </a:t>
            </a:r>
            <a:r>
              <a:rPr lang="en-US" altLang="zh-CN" sz="26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with the Los Angeles Lakers. </a:t>
            </a:r>
            <a:endParaRPr lang="zh-CN" altLang="en-US" sz="2600" b="1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2488"/>
            <a:ext cx="8496944" cy="31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86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Achievements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6388</Words>
  <Application>WPS 演示</Application>
  <PresentationFormat>全屏显示(4:3)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Aharoni</vt:lpstr>
      <vt:lpstr>Yu Gothic UI Semibold</vt:lpstr>
      <vt:lpstr>Bodoni MT Black</vt:lpstr>
      <vt:lpstr>Arial Black</vt:lpstr>
      <vt:lpstr>Aharoni</vt:lpstr>
      <vt:lpstr>Segoe Print</vt:lpstr>
      <vt:lpstr>微软雅黑</vt:lpstr>
      <vt:lpstr>Arial Unicode MS</vt:lpstr>
      <vt:lpstr>Calibri</vt:lpstr>
      <vt:lpstr>Verdana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Origin of the virus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南山有谷堆</cp:lastModifiedBy>
  <cp:revision>101</cp:revision>
  <dcterms:created xsi:type="dcterms:W3CDTF">2020-02-06T01:27:00Z</dcterms:created>
  <dcterms:modified xsi:type="dcterms:W3CDTF">2020-03-02T07:58:51Z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