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131"/>
  </p:handoutMasterIdLst>
  <p:sldIdLst>
    <p:sldId id="398" r:id="rId3"/>
    <p:sldId id="257" r:id="rId4"/>
    <p:sldId id="259" r:id="rId6"/>
    <p:sldId id="1243" r:id="rId7"/>
    <p:sldId id="576" r:id="rId8"/>
    <p:sldId id="345" r:id="rId9"/>
    <p:sldId id="651" r:id="rId10"/>
    <p:sldId id="647" r:id="rId11"/>
    <p:sldId id="649" r:id="rId12"/>
    <p:sldId id="1357" r:id="rId13"/>
    <p:sldId id="650" r:id="rId14"/>
    <p:sldId id="1358" r:id="rId15"/>
    <p:sldId id="1466" r:id="rId16"/>
    <p:sldId id="653" r:id="rId17"/>
    <p:sldId id="267" r:id="rId18"/>
    <p:sldId id="654" r:id="rId19"/>
    <p:sldId id="655" r:id="rId20"/>
    <p:sldId id="722" r:id="rId21"/>
    <p:sldId id="659" r:id="rId22"/>
    <p:sldId id="272" r:id="rId23"/>
    <p:sldId id="283" r:id="rId24"/>
    <p:sldId id="275" r:id="rId25"/>
    <p:sldId id="1467" r:id="rId26"/>
    <p:sldId id="1468" r:id="rId27"/>
    <p:sldId id="656" r:id="rId28"/>
    <p:sldId id="287" r:id="rId29"/>
    <p:sldId id="1469" r:id="rId30"/>
    <p:sldId id="1470" r:id="rId31"/>
    <p:sldId id="276" r:id="rId32"/>
    <p:sldId id="1576" r:id="rId33"/>
    <p:sldId id="658" r:id="rId34"/>
    <p:sldId id="270" r:id="rId35"/>
    <p:sldId id="787" r:id="rId36"/>
    <p:sldId id="1577" r:id="rId37"/>
    <p:sldId id="282" r:id="rId38"/>
    <p:sldId id="786" r:id="rId39"/>
    <p:sldId id="896" r:id="rId40"/>
    <p:sldId id="281" r:id="rId41"/>
    <p:sldId id="456" r:id="rId42"/>
    <p:sldId id="288" r:id="rId43"/>
    <p:sldId id="845" r:id="rId44"/>
    <p:sldId id="1671" r:id="rId45"/>
    <p:sldId id="454" r:id="rId46"/>
    <p:sldId id="1672" r:id="rId47"/>
    <p:sldId id="1673" r:id="rId48"/>
    <p:sldId id="898" r:id="rId49"/>
    <p:sldId id="1675" r:id="rId50"/>
    <p:sldId id="1676" r:id="rId51"/>
    <p:sldId id="1677" r:id="rId52"/>
    <p:sldId id="897" r:id="rId53"/>
    <p:sldId id="315" r:id="rId54"/>
    <p:sldId id="844" r:id="rId55"/>
    <p:sldId id="946" r:id="rId56"/>
    <p:sldId id="1761" r:id="rId57"/>
    <p:sldId id="1762" r:id="rId58"/>
    <p:sldId id="900" r:id="rId59"/>
    <p:sldId id="1763" r:id="rId60"/>
    <p:sldId id="1765" r:id="rId61"/>
    <p:sldId id="1842" r:id="rId62"/>
    <p:sldId id="846" r:id="rId63"/>
    <p:sldId id="899" r:id="rId64"/>
    <p:sldId id="1843" r:id="rId65"/>
    <p:sldId id="1844" r:id="rId66"/>
    <p:sldId id="296" r:id="rId67"/>
    <p:sldId id="993" r:id="rId68"/>
    <p:sldId id="1845" r:id="rId69"/>
    <p:sldId id="1847" r:id="rId70"/>
    <p:sldId id="1848" r:id="rId71"/>
    <p:sldId id="1846" r:id="rId72"/>
    <p:sldId id="1849" r:id="rId73"/>
    <p:sldId id="1851" r:id="rId74"/>
    <p:sldId id="1852" r:id="rId75"/>
    <p:sldId id="280" r:id="rId76"/>
    <p:sldId id="1853" r:id="rId77"/>
    <p:sldId id="1854" r:id="rId78"/>
    <p:sldId id="455" r:id="rId79"/>
    <p:sldId id="994" r:id="rId80"/>
    <p:sldId id="1850" r:id="rId81"/>
    <p:sldId id="1855" r:id="rId82"/>
    <p:sldId id="1856" r:id="rId83"/>
    <p:sldId id="1857" r:id="rId84"/>
    <p:sldId id="1039" r:id="rId85"/>
    <p:sldId id="1859" r:id="rId86"/>
    <p:sldId id="1858" r:id="rId87"/>
    <p:sldId id="996" r:id="rId88"/>
    <p:sldId id="1887" r:id="rId89"/>
    <p:sldId id="1888" r:id="rId90"/>
    <p:sldId id="1978" r:id="rId91"/>
    <p:sldId id="1976" r:id="rId92"/>
    <p:sldId id="1979" r:id="rId93"/>
    <p:sldId id="1980" r:id="rId94"/>
    <p:sldId id="1981" r:id="rId95"/>
    <p:sldId id="1982" r:id="rId96"/>
    <p:sldId id="1983" r:id="rId97"/>
    <p:sldId id="1984" r:id="rId98"/>
    <p:sldId id="2073" r:id="rId99"/>
    <p:sldId id="2074" r:id="rId100"/>
    <p:sldId id="2075" r:id="rId101"/>
    <p:sldId id="1860" r:id="rId102"/>
    <p:sldId id="1861" r:id="rId103"/>
    <p:sldId id="1862" r:id="rId104"/>
    <p:sldId id="1863" r:id="rId105"/>
    <p:sldId id="2076" r:id="rId106"/>
    <p:sldId id="1865" r:id="rId107"/>
    <p:sldId id="1866" r:id="rId108"/>
    <p:sldId id="1868" r:id="rId109"/>
    <p:sldId id="1869" r:id="rId110"/>
    <p:sldId id="1871" r:id="rId111"/>
    <p:sldId id="1872" r:id="rId112"/>
    <p:sldId id="1884" r:id="rId113"/>
    <p:sldId id="1875" r:id="rId114"/>
    <p:sldId id="1876" r:id="rId115"/>
    <p:sldId id="1877" r:id="rId116"/>
    <p:sldId id="1878" r:id="rId117"/>
    <p:sldId id="1879" r:id="rId118"/>
    <p:sldId id="1977" r:id="rId119"/>
    <p:sldId id="1882" r:id="rId120"/>
    <p:sldId id="1886" r:id="rId121"/>
    <p:sldId id="997" r:id="rId122"/>
    <p:sldId id="2078" r:id="rId123"/>
    <p:sldId id="2164" r:id="rId124"/>
    <p:sldId id="279" r:id="rId125"/>
    <p:sldId id="991" r:id="rId126"/>
    <p:sldId id="2165" r:id="rId127"/>
    <p:sldId id="294" r:id="rId128"/>
    <p:sldId id="297" r:id="rId129"/>
    <p:sldId id="1040" r:id="rId1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1867"/>
        <p:guide pos="3841"/>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4" Type="http://schemas.openxmlformats.org/officeDocument/2006/relationships/tableStyles" Target="tableStyles.xml"/><Relationship Id="rId133" Type="http://schemas.openxmlformats.org/officeDocument/2006/relationships/viewProps" Target="viewProps.xml"/><Relationship Id="rId132" Type="http://schemas.openxmlformats.org/officeDocument/2006/relationships/presProps" Target="presProps.xml"/><Relationship Id="rId131" Type="http://schemas.openxmlformats.org/officeDocument/2006/relationships/handoutMaster" Target="handoutMasters/handoutMaster1.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png"/><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水印"/>
          <p:cNvPicPr>
            <a:picLocks noChangeAspect="1"/>
          </p:cNvPicPr>
          <p:nvPr userDrawn="1"/>
        </p:nvPicPr>
        <p:blipFill>
          <a:blip r:embed="rId18"/>
          <a:stretch>
            <a:fillRect/>
          </a:stretch>
        </p:blipFill>
        <p:spPr>
          <a:xfrm>
            <a:off x="11417300" y="63500"/>
            <a:ext cx="671195" cy="2171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1.xml"/><Relationship Id="rId1" Type="http://schemas.openxmlformats.org/officeDocument/2006/relationships/image" Target="../media/image33.e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73.xml"/><Relationship Id="rId1" Type="http://schemas.openxmlformats.org/officeDocument/2006/relationships/image" Target="../media/image5.png"/></Relationships>
</file>

<file path=ppt/slides/_rels/slide1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2.xml"/><Relationship Id="rId1" Type="http://schemas.openxmlformats.org/officeDocument/2006/relationships/image" Target="../media/image34.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tags" Target="../tags/tag163.xml"/><Relationship Id="rId1" Type="http://schemas.openxmlformats.org/officeDocument/2006/relationships/image" Target="../media/image35.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tags" Target="../tags/tag164.xml"/><Relationship Id="rId1" Type="http://schemas.openxmlformats.org/officeDocument/2006/relationships/image" Target="../media/image36.png"/></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5.xml"/><Relationship Id="rId1"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6.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7.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8.xml"/></Relationships>
</file>

<file path=ppt/slides/_rels/slide1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9.xml"/></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0.xml"/></Relationships>
</file>

<file path=ppt/slides/_rels/slide1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1.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72.xml"/></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76.xml"/><Relationship Id="rId1" Type="http://schemas.openxmlformats.org/officeDocument/2006/relationships/tags" Target="../tags/tag7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9.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2.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4.xml"/><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8.xml"/><Relationship Id="rId1"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0.xml"/><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4.xml"/><Relationship Id="rId1"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96.xml"/><Relationship Id="rId1" Type="http://schemas.openxmlformats.org/officeDocument/2006/relationships/tags" Target="../tags/tag9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9.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0.xml"/><Relationship Id="rId1"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2.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tags" Target="../tags/tag103.xml"/><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6.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4.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5.xml"/><Relationship Id="rId1"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6.xml"/><Relationship Id="rId1" Type="http://schemas.openxmlformats.org/officeDocument/2006/relationships/image" Target="../media/image14.emf"/></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7.xml"/><Relationship Id="rId1" Type="http://schemas.openxmlformats.org/officeDocument/2006/relationships/image" Target="../media/image15.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9.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0.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1.xml"/><Relationship Id="rId1" Type="http://schemas.openxmlformats.org/officeDocument/2006/relationships/image" Target="../media/image16.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3.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tags" Target="../tags/tag67.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4.xml"/><Relationship Id="rId1" Type="http://schemas.openxmlformats.org/officeDocument/2006/relationships/image" Target="../media/image17.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5.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16.xml"/><Relationship Id="rId1" Type="http://schemas.openxmlformats.org/officeDocument/2006/relationships/image" Target="../media/image18.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9.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0.xml"/><Relationship Id="rId1" Type="http://schemas.openxmlformats.org/officeDocument/2006/relationships/image" Target="../media/image19.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1.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8.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4.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5.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6.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7.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8.xml"/><Relationship Id="rId1" Type="http://schemas.openxmlformats.org/officeDocument/2006/relationships/image" Target="../media/image20.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129.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0.xml"/><Relationship Id="rId1" Type="http://schemas.openxmlformats.org/officeDocument/2006/relationships/image" Target="../media/image21.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1.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9.xml"/><Relationship Id="rId1"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4.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5.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6.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7.xml"/><Relationship Id="rId1" Type="http://schemas.openxmlformats.org/officeDocument/2006/relationships/image" Target="../media/image23.emf"/></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9.xml"/><Relationship Id="rId1" Type="http://schemas.openxmlformats.org/officeDocument/2006/relationships/image" Target="../media/image24.pn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0.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1.xml"/><Relationship Id="rId1" Type="http://schemas.openxmlformats.org/officeDocument/2006/relationships/image" Target="../media/image25.pn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3.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4.xml"/></Relationships>
</file>

<file path=ppt/slides/_rels/slide8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tags" Target="../tags/tag145.xml"/><Relationship Id="rId1" Type="http://schemas.openxmlformats.org/officeDocument/2006/relationships/image" Target="../media/image26.pn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6.xml"/></Relationships>
</file>

<file path=ppt/slides/_rels/slide84.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tags" Target="../tags/tag147.xml"/><Relationship Id="rId1" Type="http://schemas.openxmlformats.org/officeDocument/2006/relationships/image" Target="../media/image27.png"/></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8.xml"/></Relationships>
</file>

<file path=ppt/slides/_rels/slide86.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tags" Target="../tags/tag149.xml"/><Relationship Id="rId1" Type="http://schemas.openxmlformats.org/officeDocument/2006/relationships/image" Target="../media/image28.png"/></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0.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1.xml"/></Relationships>
</file>

<file path=ppt/slides/_rels/slide89.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tags" Target="../tags/tag152.xml"/><Relationship Id="rId1"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4.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5.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6.xml"/><Relationship Id="rId1" Type="http://schemas.openxmlformats.org/officeDocument/2006/relationships/image" Target="../media/image30.png"/></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7.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8.xml"/><Relationship Id="rId1" Type="http://schemas.openxmlformats.org/officeDocument/2006/relationships/image" Target="../media/image31.png"/></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9.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0.xml"/><Relationship Id="rId1" Type="http://schemas.openxmlformats.org/officeDocument/2006/relationships/image" Target="../media/image32.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3832622" y="2484835"/>
            <a:ext cx="257175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169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690" b="1">
              <a:solidFill>
                <a:srgbClr val="FF0000"/>
              </a:solidFill>
              <a:latin typeface="HelveticaNeue" panose="02000503000000020004" pitchFamily="2" charset="0"/>
            </a:endParaRPr>
          </a:p>
          <a:p>
            <a:pPr eaLnBrk="1" hangingPunct="1">
              <a:spcBef>
                <a:spcPct val="0"/>
              </a:spcBef>
              <a:buFontTx/>
              <a:buNone/>
              <a:defRPr/>
            </a:pPr>
            <a:endParaRPr lang="en-US" altLang="zh-CN" sz="1690" b="1">
              <a:solidFill>
                <a:srgbClr val="FF0000"/>
              </a:solidFill>
              <a:latin typeface="HelveticaNeue" panose="02000503000000020004" pitchFamily="2" charset="0"/>
            </a:endParaRPr>
          </a:p>
          <a:p>
            <a:pPr eaLnBrk="1" hangingPunct="1">
              <a:spcBef>
                <a:spcPct val="0"/>
              </a:spcBef>
              <a:buFontTx/>
              <a:buNone/>
              <a:defRPr/>
            </a:pPr>
            <a:r>
              <a:rPr lang="zh-CN" altLang="en-US" sz="1690" b="1">
                <a:solidFill>
                  <a:srgbClr val="FF0000"/>
                </a:solidFill>
                <a:latin typeface="HelveticaNeue" panose="02000503000000020004" pitchFamily="2" charset="0"/>
              </a:rPr>
              <a:t>更多教学资源请关注</a:t>
            </a:r>
            <a:endParaRPr lang="en-US" altLang="zh-CN" sz="1690" b="1">
              <a:solidFill>
                <a:srgbClr val="FF0000"/>
              </a:solidFill>
              <a:latin typeface="HelveticaNeue" panose="02000503000000020004" pitchFamily="2" charset="0"/>
            </a:endParaRPr>
          </a:p>
          <a:p>
            <a:pPr eaLnBrk="1" hangingPunct="1">
              <a:spcBef>
                <a:spcPct val="0"/>
              </a:spcBef>
              <a:buFontTx/>
              <a:buNone/>
              <a:defRPr/>
            </a:pPr>
            <a:r>
              <a:rPr lang="zh-CN" altLang="en-US" sz="1690" b="1">
                <a:solidFill>
                  <a:srgbClr val="FF0000"/>
                </a:solidFill>
                <a:latin typeface="HelveticaNeue" panose="02000503000000020004" pitchFamily="2" charset="0"/>
              </a:rPr>
              <a:t>公众号：溯恩高中英语</a:t>
            </a:r>
            <a:endParaRPr lang="zh-CN" altLang="en-US" sz="169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67513" y="3038475"/>
            <a:ext cx="1382316" cy="13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473428" y="2484836"/>
            <a:ext cx="2194322"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2530" b="1">
                <a:latin typeface="华文新魏" panose="02010800040101010101" pitchFamily="2" charset="-122"/>
              </a:rPr>
              <a:t>知识产权声明</a:t>
            </a:r>
            <a:endParaRPr lang="zh-CN" altLang="en-US" sz="253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内容占位符 2"/>
          <p:cNvSpPr>
            <a:spLocks noGrp="1"/>
          </p:cNvSpPr>
          <p:nvPr/>
        </p:nvSpPr>
        <p:spPr>
          <a:xfrm>
            <a:off x="128270" y="224155"/>
            <a:ext cx="12089130" cy="3377565"/>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buNone/>
            </a:pPr>
            <a:r>
              <a:rPr sz="2800" b="1">
                <a:latin typeface="Times New Roman" panose="02020603050405020304" charset="0"/>
                <a:cs typeface="Times New Roman" panose="02020603050405020304" charset="0"/>
              </a:rPr>
              <a:t>Let me know </a:t>
            </a:r>
            <a:r>
              <a:rPr sz="2800" b="1">
                <a:solidFill>
                  <a:schemeClr val="accent2">
                    <a:lumMod val="75000"/>
                  </a:schemeClr>
                </a:solidFill>
                <a:latin typeface="Times New Roman" panose="02020603050405020304" charset="0"/>
                <a:cs typeface="Times New Roman" panose="02020603050405020304" charset="0"/>
              </a:rPr>
              <a:t>immediately</a:t>
            </a:r>
            <a:r>
              <a:rPr sz="2800" b="1">
                <a:latin typeface="Times New Roman" panose="02020603050405020304" charset="0"/>
                <a:cs typeface="Times New Roman" panose="02020603050405020304" charset="0"/>
              </a:rPr>
              <a:t> she arrives. 她一到就告诉我。</a:t>
            </a:r>
            <a:endParaRPr sz="2800" b="1">
              <a:latin typeface="Times New Roman" panose="02020603050405020304" charset="0"/>
              <a:cs typeface="Times New Roman" panose="02020603050405020304" charset="0"/>
            </a:endParaRPr>
          </a:p>
          <a:p>
            <a:pPr marL="0" indent="0">
              <a:lnSpc>
                <a:spcPts val="3000"/>
              </a:lnSpc>
              <a:buNone/>
            </a:pP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_________ [ɪ'mi:dɪət] adj. </a:t>
            </a:r>
            <a:r>
              <a:rPr sz="2800" b="1">
                <a:solidFill>
                  <a:srgbClr val="7030A0"/>
                </a:solidFill>
                <a:latin typeface="Times New Roman" panose="02020603050405020304" charset="0"/>
                <a:cs typeface="Times New Roman" panose="02020603050405020304" charset="0"/>
              </a:rPr>
              <a:t>立即的；直接的</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If you have somewhere you want to go, something you want to accomplish, someone you want to become...take</a:t>
            </a:r>
            <a:r>
              <a:rPr sz="2800" b="1">
                <a:solidFill>
                  <a:schemeClr val="accent2">
                    <a:lumMod val="75000"/>
                  </a:schemeClr>
                </a:solidFill>
                <a:latin typeface="Times New Roman" panose="02020603050405020304" charset="0"/>
                <a:cs typeface="Times New Roman" panose="02020603050405020304" charset="0"/>
              </a:rPr>
              <a:t> immediate</a:t>
            </a:r>
            <a:r>
              <a:rPr sz="2800" b="1">
                <a:latin typeface="Times New Roman" panose="02020603050405020304" charset="0"/>
                <a:cs typeface="Times New Roman" panose="02020603050405020304" charset="0"/>
              </a:rPr>
              <a:t> action.(2014全国I) </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如果你有你想去的地方,你想完成的事情,你想成为的人……立即采取行动。</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One morning, I had to book an </a:t>
            </a:r>
            <a:r>
              <a:rPr sz="2800" b="1">
                <a:solidFill>
                  <a:schemeClr val="accent2">
                    <a:lumMod val="75000"/>
                  </a:schemeClr>
                </a:solidFill>
                <a:latin typeface="Times New Roman" panose="02020603050405020304" charset="0"/>
                <a:cs typeface="Times New Roman" panose="02020603050405020304" charset="0"/>
              </a:rPr>
              <a:t>immediate</a:t>
            </a:r>
            <a:r>
              <a:rPr sz="2800" b="1">
                <a:latin typeface="Times New Roman" panose="02020603050405020304" charset="0"/>
                <a:cs typeface="Times New Roman" panose="02020603050405020304" charset="0"/>
              </a:rPr>
              <a:t> flight home for a family emergency. (2016全国II)</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一天早上,因为家里有急事,我不得不预订了立即回家的航班。</a:t>
            </a:r>
            <a:endParaRPr sz="2800" b="1">
              <a:latin typeface="Times New Roman" panose="02020603050405020304" charset="0"/>
              <a:cs typeface="Times New Roman" panose="02020603050405020304" charset="0"/>
            </a:endParaRPr>
          </a:p>
        </p:txBody>
      </p:sp>
      <p:sp>
        <p:nvSpPr>
          <p:cNvPr id="2" name="文本框 1"/>
          <p:cNvSpPr txBox="1"/>
          <p:nvPr/>
        </p:nvSpPr>
        <p:spPr>
          <a:xfrm>
            <a:off x="233045" y="1120140"/>
            <a:ext cx="1848485" cy="521970"/>
          </a:xfrm>
          <a:prstGeom prst="rect">
            <a:avLst/>
          </a:prstGeom>
          <a:noFill/>
        </p:spPr>
        <p:txBody>
          <a:bodyPr wrap="square" rtlCol="0">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immediate</a:t>
            </a:r>
            <a:endParaRPr sz="2800" b="1">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additive="base">
                                        <p:cTn id="3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48074" y="154624"/>
            <a:ext cx="10234865" cy="1076325"/>
          </a:xfrm>
          <a:prstGeom prst="rect">
            <a:avLst/>
          </a:prstGeom>
        </p:spPr>
        <p:txBody>
          <a:bodyPr wrap="square">
            <a:spAutoFit/>
          </a:bodyPr>
          <a:lstStyle/>
          <a:p>
            <a:r>
              <a:rPr lang="en-US" altLang="zh-CN" sz="3200" b="1" kern="100" dirty="0">
                <a:latin typeface="Times New Roman" panose="02020603050405020304" charset="0"/>
                <a:ea typeface="宋体" panose="02010600030101010101" pitchFamily="2" charset="-122"/>
              </a:rPr>
              <a:t>/</a:t>
            </a:r>
            <a:r>
              <a:rPr lang="en-US" altLang="zh-CN" sz="3200" b="1" kern="100" dirty="0" err="1">
                <a:latin typeface="Times New Roman" panose="02020603050405020304" charset="0"/>
                <a:ea typeface="宋体" panose="02010600030101010101" pitchFamily="2" charset="-122"/>
              </a:rPr>
              <a:t>stɪk</a:t>
            </a:r>
            <a:r>
              <a:rPr lang="en-US" altLang="zh-CN" sz="3200" b="1" kern="100" dirty="0">
                <a:latin typeface="Times New Roman" panose="02020603050405020304" charset="0"/>
                <a:ea typeface="宋体" panose="02010600030101010101" pitchFamily="2" charset="-122"/>
              </a:rPr>
              <a:t>/</a:t>
            </a:r>
            <a:r>
              <a:rPr lang="en-US" altLang="zh-CN" sz="3200" b="1" kern="100" dirty="0" err="1">
                <a:latin typeface="Times New Roman" panose="02020603050405020304" charset="0"/>
                <a:ea typeface="宋体" panose="02010600030101010101" pitchFamily="2" charset="-122"/>
              </a:rPr>
              <a:t>vt.</a:t>
            </a:r>
            <a:r>
              <a:rPr lang="en-US" altLang="zh-CN" sz="3200" b="1" kern="100" dirty="0">
                <a:latin typeface="Times New Roman" panose="02020603050405020304" charset="0"/>
                <a:ea typeface="宋体" panose="02010600030101010101" pitchFamily="2" charset="-122"/>
              </a:rPr>
              <a:t> </a:t>
            </a:r>
            <a:r>
              <a:rPr lang="en-US" altLang="zh-CN" sz="3200" b="1" kern="100" dirty="0">
                <a:latin typeface="Times New Roman" panose="02020603050405020304" charset="0"/>
                <a:ea typeface="宋体" panose="02010600030101010101" pitchFamily="2" charset="-122"/>
                <a:cs typeface="Times New Roman" panose="02020603050405020304" charset="0"/>
              </a:rPr>
              <a:t>__,__</a:t>
            </a:r>
            <a:r>
              <a:rPr lang="en-US" altLang="zh-CN" sz="3200" b="1" kern="100" dirty="0">
                <a:latin typeface="Times New Roman" panose="02020603050405020304" charset="0"/>
                <a:ea typeface="宋体" panose="02010600030101010101" pitchFamily="2" charset="-122"/>
              </a:rPr>
              <a:t>;</a:t>
            </a:r>
            <a:r>
              <a:rPr lang="en-US" altLang="zh-CN" sz="3200" b="1" kern="100" dirty="0">
                <a:latin typeface="Times New Roman" panose="02020603050405020304" charset="0"/>
                <a:ea typeface="宋体" panose="02010600030101010101" pitchFamily="2" charset="-122"/>
                <a:cs typeface="Times New Roman" panose="02020603050405020304" charset="0"/>
              </a:rPr>
              <a:t>____</a:t>
            </a:r>
            <a:r>
              <a:rPr lang="en-US" altLang="zh-CN" sz="3200" b="1" kern="100" dirty="0">
                <a:latin typeface="Times New Roman" panose="02020603050405020304" charset="0"/>
                <a:ea typeface="宋体" panose="02010600030101010101" pitchFamily="2" charset="-122"/>
              </a:rPr>
              <a:t>;</a:t>
            </a:r>
            <a:r>
              <a:rPr lang="en-US" altLang="zh-CN" sz="3200" b="1" kern="100" dirty="0">
                <a:latin typeface="Times New Roman" panose="02020603050405020304" charset="0"/>
                <a:ea typeface="宋体" panose="02010600030101010101" pitchFamily="2" charset="-122"/>
                <a:cs typeface="Times New Roman" panose="02020603050405020304" charset="0"/>
              </a:rPr>
              <a:t>____   </a:t>
            </a:r>
            <a:r>
              <a:rPr lang="en-US" altLang="zh-CN" sz="3200" b="1" kern="100" dirty="0">
                <a:latin typeface="Times New Roman" panose="02020603050405020304" charset="0"/>
                <a:ea typeface="宋体" panose="02010600030101010101" pitchFamily="2" charset="-122"/>
              </a:rPr>
              <a:t>vi. </a:t>
            </a:r>
            <a:r>
              <a:rPr lang="en-US" altLang="zh-CN" sz="3200" b="1" kern="100" dirty="0">
                <a:latin typeface="Times New Roman" panose="02020603050405020304" charset="0"/>
                <a:ea typeface="宋体" panose="02010600030101010101" pitchFamily="2" charset="-122"/>
                <a:cs typeface="Times New Roman" panose="02020603050405020304" charset="0"/>
              </a:rPr>
              <a:t>____</a:t>
            </a:r>
            <a:r>
              <a:rPr lang="en-US" altLang="zh-CN" sz="3200" b="1" kern="100" dirty="0">
                <a:latin typeface="Times New Roman" panose="02020603050405020304" charset="0"/>
                <a:ea typeface="宋体" panose="02010600030101010101" pitchFamily="2" charset="-122"/>
              </a:rPr>
              <a:t>;</a:t>
            </a:r>
            <a:r>
              <a:rPr lang="en-US" altLang="zh-CN" sz="3200" b="1" kern="100" dirty="0">
                <a:latin typeface="Times New Roman" panose="02020603050405020304" charset="0"/>
                <a:ea typeface="宋体" panose="02010600030101010101" pitchFamily="2" charset="-122"/>
                <a:cs typeface="Times New Roman" panose="02020603050405020304" charset="0"/>
              </a:rPr>
              <a:t>____</a:t>
            </a:r>
            <a:r>
              <a:rPr lang="en-US" altLang="zh-CN" sz="3200" b="1" kern="100" dirty="0">
                <a:latin typeface="Times New Roman" panose="02020603050405020304" charset="0"/>
                <a:ea typeface="宋体" panose="02010600030101010101" pitchFamily="2" charset="-122"/>
              </a:rPr>
              <a:t>;</a:t>
            </a:r>
            <a:r>
              <a:rPr lang="en-US" altLang="zh-CN" sz="3200" b="1" kern="100" dirty="0">
                <a:latin typeface="Times New Roman" panose="02020603050405020304" charset="0"/>
                <a:ea typeface="宋体" panose="02010600030101010101" pitchFamily="2" charset="-122"/>
                <a:cs typeface="Times New Roman" panose="02020603050405020304" charset="0"/>
              </a:rPr>
              <a:t>____</a:t>
            </a:r>
            <a:endParaRPr lang="en-US" altLang="zh-CN" sz="3200" b="1" kern="100" dirty="0">
              <a:latin typeface="Times New Roman" panose="02020603050405020304" charset="0"/>
              <a:ea typeface="宋体" panose="02010600030101010101" pitchFamily="2" charset="-122"/>
              <a:cs typeface="Times New Roman" panose="02020603050405020304" charset="0"/>
            </a:endParaRPr>
          </a:p>
          <a:p>
            <a:r>
              <a:rPr lang="en-US" altLang="zh-CN" sz="3200" b="1" kern="100" dirty="0">
                <a:latin typeface="Times New Roman" panose="02020603050405020304" charset="0"/>
                <a:ea typeface="宋体" panose="02010600030101010101" pitchFamily="2" charset="-122"/>
                <a:cs typeface="Times New Roman" panose="02020603050405020304" charset="0"/>
              </a:rPr>
              <a:t>   </a:t>
            </a:r>
            <a:r>
              <a:rPr lang="en-US" altLang="zh-CN" sz="3200" b="1" kern="100" dirty="0">
                <a:latin typeface="Times New Roman" panose="02020603050405020304" charset="0"/>
                <a:ea typeface="宋体" panose="02010600030101010101" pitchFamily="2" charset="-122"/>
              </a:rPr>
              <a:t>n. </a:t>
            </a:r>
            <a:r>
              <a:rPr lang="en-US" altLang="zh-CN" sz="3200" b="1" kern="100" dirty="0">
                <a:latin typeface="Times New Roman" panose="02020603050405020304" charset="0"/>
                <a:ea typeface="宋体" panose="02010600030101010101" pitchFamily="2" charset="-122"/>
                <a:cs typeface="Times New Roman" panose="02020603050405020304" charset="0"/>
              </a:rPr>
              <a:t>___</a:t>
            </a:r>
            <a:r>
              <a:rPr lang="en-US" altLang="zh-CN" sz="3200" b="1" kern="100" dirty="0">
                <a:latin typeface="Times New Roman" panose="02020603050405020304" charset="0"/>
                <a:ea typeface="宋体" panose="02010600030101010101" pitchFamily="2" charset="-122"/>
              </a:rPr>
              <a:t>;</a:t>
            </a:r>
            <a:r>
              <a:rPr lang="en-US" altLang="zh-CN" sz="3200" b="1" kern="100" dirty="0">
                <a:latin typeface="Times New Roman" panose="02020603050405020304" charset="0"/>
                <a:ea typeface="宋体" panose="02010600030101010101" pitchFamily="2" charset="-122"/>
                <a:cs typeface="Times New Roman" panose="02020603050405020304" charset="0"/>
              </a:rPr>
              <a:t>____</a:t>
            </a:r>
            <a:r>
              <a:rPr lang="en-US" altLang="zh-CN" sz="3200" b="1" kern="100" dirty="0">
                <a:latin typeface="Times New Roman" panose="02020603050405020304" charset="0"/>
                <a:ea typeface="宋体" panose="02010600030101010101" pitchFamily="2" charset="-122"/>
              </a:rPr>
              <a:t>(stuck, stuck)</a:t>
            </a:r>
            <a:endParaRPr lang="zh-CN" altLang="en-US" sz="3200" dirty="0"/>
          </a:p>
        </p:txBody>
      </p:sp>
      <p:sp>
        <p:nvSpPr>
          <p:cNvPr id="3" name="矩形 2"/>
          <p:cNvSpPr/>
          <p:nvPr/>
        </p:nvSpPr>
        <p:spPr>
          <a:xfrm>
            <a:off x="-29930" y="154624"/>
            <a:ext cx="1503680" cy="583565"/>
          </a:xfrm>
          <a:prstGeom prst="rect">
            <a:avLst/>
          </a:prstGeom>
        </p:spPr>
        <p:txBody>
          <a:bodyPr wrap="none">
            <a:spAutoFit/>
          </a:bodyPr>
          <a:lstStyle/>
          <a:p>
            <a:r>
              <a:rPr lang="en-US" altLang="zh-CN" sz="3200" b="1" kern="100" dirty="0">
                <a:solidFill>
                  <a:schemeClr val="tx1"/>
                </a:solidFill>
                <a:latin typeface="Times New Roman" panose="02020603050405020304" charset="0"/>
                <a:ea typeface="宋体" panose="02010600030101010101" pitchFamily="2" charset="-122"/>
              </a:rPr>
              <a:t>62.stick</a:t>
            </a:r>
            <a:endParaRPr lang="en-US" altLang="zh-CN" sz="3200" b="1" kern="100" dirty="0">
              <a:solidFill>
                <a:schemeClr val="tx1"/>
              </a:solidFill>
              <a:latin typeface="Times New Roman" panose="02020603050405020304" charset="0"/>
              <a:ea typeface="宋体" panose="02010600030101010101" pitchFamily="2" charset="-122"/>
            </a:endParaRPr>
          </a:p>
        </p:txBody>
      </p:sp>
      <p:sp>
        <p:nvSpPr>
          <p:cNvPr id="5" name="矩形 4"/>
          <p:cNvSpPr/>
          <p:nvPr/>
        </p:nvSpPr>
        <p:spPr>
          <a:xfrm>
            <a:off x="2666690" y="102554"/>
            <a:ext cx="2985135" cy="583565"/>
          </a:xfrm>
          <a:prstGeom prst="rect">
            <a:avLst/>
          </a:prstGeom>
        </p:spPr>
        <p:txBody>
          <a:bodyPr wrap="none">
            <a:spAutoFit/>
          </a:bodyPr>
          <a:lstStyle/>
          <a:p>
            <a:r>
              <a:rPr lang="zh-CN" altLang="zh-CN" sz="3200" b="1" kern="100" dirty="0">
                <a:solidFill>
                  <a:srgbClr val="7030A0"/>
                </a:solidFill>
                <a:latin typeface="+mn-ea"/>
                <a:cs typeface="Times New Roman" panose="02020603050405020304" charset="0"/>
              </a:rPr>
              <a:t>刺 戳</a:t>
            </a:r>
            <a:r>
              <a:rPr lang="en-US" altLang="zh-CN" sz="3200" b="1" kern="100" dirty="0">
                <a:solidFill>
                  <a:srgbClr val="7030A0"/>
                </a:solidFill>
                <a:latin typeface="+mn-ea"/>
              </a:rPr>
              <a:t> </a:t>
            </a:r>
            <a:r>
              <a:rPr lang="zh-CN" altLang="zh-CN" sz="3200" b="1" kern="100" dirty="0">
                <a:solidFill>
                  <a:srgbClr val="7030A0"/>
                </a:solidFill>
                <a:latin typeface="+mn-ea"/>
                <a:cs typeface="Times New Roman" panose="02020603050405020304" charset="0"/>
              </a:rPr>
              <a:t>伸出</a:t>
            </a:r>
            <a:r>
              <a:rPr lang="en-US" altLang="zh-CN" sz="3200" b="1" kern="100" dirty="0">
                <a:solidFill>
                  <a:srgbClr val="7030A0"/>
                </a:solidFill>
                <a:latin typeface="+mn-ea"/>
              </a:rPr>
              <a:t> </a:t>
            </a:r>
            <a:r>
              <a:rPr lang="zh-CN" altLang="zh-CN" sz="3200" b="1" kern="100" dirty="0">
                <a:solidFill>
                  <a:srgbClr val="7030A0"/>
                </a:solidFill>
                <a:latin typeface="+mn-ea"/>
                <a:cs typeface="Times New Roman" panose="02020603050405020304" charset="0"/>
              </a:rPr>
              <a:t>粘贴</a:t>
            </a:r>
            <a:endParaRPr lang="zh-CN" altLang="en-US" dirty="0">
              <a:solidFill>
                <a:srgbClr val="7030A0"/>
              </a:solidFill>
              <a:latin typeface="+mn-ea"/>
            </a:endParaRPr>
          </a:p>
        </p:txBody>
      </p:sp>
      <p:sp>
        <p:nvSpPr>
          <p:cNvPr id="6" name="矩形 5"/>
          <p:cNvSpPr/>
          <p:nvPr/>
        </p:nvSpPr>
        <p:spPr>
          <a:xfrm>
            <a:off x="6275123" y="128589"/>
            <a:ext cx="2863850" cy="583565"/>
          </a:xfrm>
          <a:prstGeom prst="rect">
            <a:avLst/>
          </a:prstGeom>
        </p:spPr>
        <p:txBody>
          <a:bodyPr wrap="none">
            <a:spAutoFit/>
          </a:bodyPr>
          <a:lstStyle/>
          <a:p>
            <a:r>
              <a:rPr lang="zh-CN" altLang="zh-CN" sz="3200" b="1" kern="100" dirty="0">
                <a:solidFill>
                  <a:srgbClr val="7030A0"/>
                </a:solidFill>
                <a:latin typeface="+mn-ea"/>
                <a:cs typeface="Times New Roman" panose="02020603050405020304" charset="0"/>
              </a:rPr>
              <a:t>坚持</a:t>
            </a:r>
            <a:r>
              <a:rPr lang="en-US" altLang="zh-CN" sz="3200" b="1" kern="100" dirty="0">
                <a:solidFill>
                  <a:srgbClr val="7030A0"/>
                </a:solidFill>
                <a:latin typeface="+mn-ea"/>
                <a:cs typeface="Times New Roman" panose="02020603050405020304" charset="0"/>
              </a:rPr>
              <a:t> </a:t>
            </a:r>
            <a:r>
              <a:rPr lang="zh-CN" altLang="zh-CN" sz="3200" b="1" kern="100" dirty="0">
                <a:solidFill>
                  <a:srgbClr val="7030A0"/>
                </a:solidFill>
                <a:latin typeface="+mn-ea"/>
                <a:cs typeface="Times New Roman" panose="02020603050405020304" charset="0"/>
              </a:rPr>
              <a:t>伸出</a:t>
            </a:r>
            <a:r>
              <a:rPr lang="en-US" altLang="zh-CN" sz="3200" b="1" kern="100" dirty="0">
                <a:solidFill>
                  <a:srgbClr val="7030A0"/>
                </a:solidFill>
                <a:latin typeface="+mn-ea"/>
                <a:cs typeface="Times New Roman" panose="02020603050405020304" charset="0"/>
              </a:rPr>
              <a:t> </a:t>
            </a:r>
            <a:r>
              <a:rPr lang="zh-CN" altLang="zh-CN" sz="3200" b="1" kern="100" dirty="0">
                <a:solidFill>
                  <a:srgbClr val="7030A0"/>
                </a:solidFill>
                <a:latin typeface="+mn-ea"/>
                <a:cs typeface="Times New Roman" panose="02020603050405020304" charset="0"/>
              </a:rPr>
              <a:t>粘住</a:t>
            </a:r>
            <a:endParaRPr lang="zh-CN" altLang="en-US" sz="3200" b="1" kern="100" dirty="0">
              <a:solidFill>
                <a:srgbClr val="7030A0"/>
              </a:solidFill>
              <a:latin typeface="+mn-ea"/>
              <a:cs typeface="Times New Roman" panose="02020603050405020304" charset="0"/>
            </a:endParaRPr>
          </a:p>
        </p:txBody>
      </p:sp>
      <p:sp>
        <p:nvSpPr>
          <p:cNvPr id="7" name="矩形 6"/>
          <p:cNvSpPr/>
          <p:nvPr/>
        </p:nvSpPr>
        <p:spPr>
          <a:xfrm>
            <a:off x="2095725" y="660402"/>
            <a:ext cx="1659429" cy="584775"/>
          </a:xfrm>
          <a:prstGeom prst="rect">
            <a:avLst/>
          </a:prstGeom>
        </p:spPr>
        <p:txBody>
          <a:bodyPr wrap="none">
            <a:spAutoFit/>
          </a:bodyPr>
          <a:lstStyle/>
          <a:p>
            <a:r>
              <a:rPr lang="zh-CN" altLang="zh-CN" sz="3200" b="1" kern="100" dirty="0">
                <a:solidFill>
                  <a:srgbClr val="7030A0"/>
                </a:solidFill>
                <a:latin typeface="+mn-ea"/>
                <a:cs typeface="Times New Roman" panose="02020603050405020304" charset="0"/>
              </a:rPr>
              <a:t>棍</a:t>
            </a:r>
            <a:r>
              <a:rPr lang="en-US" altLang="zh-CN" sz="3200" b="1" kern="100" dirty="0">
                <a:solidFill>
                  <a:srgbClr val="7030A0"/>
                </a:solidFill>
                <a:latin typeface="+mn-ea"/>
                <a:cs typeface="Times New Roman" panose="02020603050405020304" charset="0"/>
              </a:rPr>
              <a:t>  </a:t>
            </a:r>
            <a:r>
              <a:rPr lang="zh-CN" altLang="zh-CN" sz="3200" b="1" kern="100" dirty="0">
                <a:solidFill>
                  <a:srgbClr val="7030A0"/>
                </a:solidFill>
                <a:latin typeface="+mn-ea"/>
                <a:cs typeface="Times New Roman" panose="02020603050405020304" charset="0"/>
              </a:rPr>
              <a:t>手杖</a:t>
            </a:r>
            <a:endParaRPr lang="zh-CN" altLang="en-US" sz="3200" b="1" kern="100" dirty="0">
              <a:solidFill>
                <a:srgbClr val="7030A0"/>
              </a:solidFill>
              <a:latin typeface="+mn-ea"/>
              <a:cs typeface="Times New Roman" panose="02020603050405020304" charset="0"/>
            </a:endParaRPr>
          </a:p>
        </p:txBody>
      </p:sp>
      <p:sp>
        <p:nvSpPr>
          <p:cNvPr id="8" name="矩形 7"/>
          <p:cNvSpPr/>
          <p:nvPr/>
        </p:nvSpPr>
        <p:spPr>
          <a:xfrm>
            <a:off x="209107" y="1138811"/>
            <a:ext cx="11667460" cy="953135"/>
          </a:xfrm>
          <a:prstGeom prst="rect">
            <a:avLst/>
          </a:prstGeom>
        </p:spPr>
        <p:txBody>
          <a:bodyPr wrap="square">
            <a:spAutoFit/>
          </a:bodyPr>
          <a:lstStyle/>
          <a:p>
            <a:r>
              <a:rPr lang="en-US" altLang="zh-CN" sz="2800" b="1" kern="100" dirty="0">
                <a:latin typeface="Times New Roman" panose="02020603050405020304" charset="0"/>
                <a:ea typeface="宋体" panose="02010600030101010101" pitchFamily="2" charset="-122"/>
              </a:rPr>
              <a:t>To construct a working still, use a sharp </a:t>
            </a:r>
            <a:r>
              <a:rPr lang="en-US" altLang="zh-CN" sz="28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stick</a:t>
            </a:r>
            <a:r>
              <a:rPr lang="en-US" altLang="zh-CN" sz="2800" b="1" kern="100" dirty="0">
                <a:latin typeface="Times New Roman" panose="02020603050405020304" charset="0"/>
                <a:ea typeface="宋体" panose="02010600030101010101" pitchFamily="2" charset="-122"/>
              </a:rPr>
              <a:t> or rock to dig a hole four feet across and three feet deep.(2017</a:t>
            </a:r>
            <a:r>
              <a:rPr lang="zh-CN" altLang="zh-CN" sz="2800" b="1" kern="100" dirty="0">
                <a:latin typeface="Times New Roman" panose="02020603050405020304" charset="0"/>
                <a:ea typeface="宋体" panose="02010600030101010101" pitchFamily="2" charset="-122"/>
                <a:cs typeface="Times New Roman" panose="02020603050405020304" charset="0"/>
              </a:rPr>
              <a:t>全国</a:t>
            </a:r>
            <a:r>
              <a:rPr lang="en-US" altLang="zh-CN" sz="2800" b="1" kern="100" dirty="0">
                <a:latin typeface="Times New Roman" panose="02020603050405020304" charset="0"/>
                <a:ea typeface="宋体" panose="02010600030101010101" pitchFamily="2" charset="-122"/>
              </a:rPr>
              <a:t>I)</a:t>
            </a:r>
            <a:endParaRPr lang="zh-CN" altLang="en-US" sz="2800" b="1" dirty="0"/>
          </a:p>
        </p:txBody>
      </p:sp>
      <p:sp>
        <p:nvSpPr>
          <p:cNvPr id="9" name="矩形 8"/>
          <p:cNvSpPr/>
          <p:nvPr/>
        </p:nvSpPr>
        <p:spPr>
          <a:xfrm>
            <a:off x="209106" y="2013396"/>
            <a:ext cx="11667459" cy="953135"/>
          </a:xfrm>
          <a:prstGeom prst="rect">
            <a:avLst/>
          </a:prstGeom>
        </p:spPr>
        <p:txBody>
          <a:bodyPr wrap="square">
            <a:spAutoFit/>
          </a:bodyPr>
          <a:lstStyle/>
          <a:p>
            <a:r>
              <a:rPr lang="zh-CN" altLang="zh-CN" sz="2800" b="1" kern="100" dirty="0">
                <a:latin typeface="+mn-ea"/>
                <a:cs typeface="Times New Roman" panose="02020603050405020304" charset="0"/>
              </a:rPr>
              <a:t>要造一个管用的蒸馏器</a:t>
            </a:r>
            <a:r>
              <a:rPr lang="en-US" altLang="zh-CN" sz="2800" b="1" kern="100" dirty="0">
                <a:latin typeface="+mn-ea"/>
                <a:cs typeface="Times New Roman" panose="02020603050405020304" charset="0"/>
              </a:rPr>
              <a:t>,</a:t>
            </a:r>
            <a:r>
              <a:rPr lang="zh-CN" altLang="zh-CN" sz="2800" b="1" kern="100" dirty="0">
                <a:latin typeface="+mn-ea"/>
                <a:cs typeface="Times New Roman" panose="02020603050405020304" charset="0"/>
              </a:rPr>
              <a:t>要用一根尖锐的</a:t>
            </a:r>
            <a:r>
              <a:rPr lang="en-US" altLang="zh-CN" sz="2800" b="1" kern="100" dirty="0">
                <a:latin typeface="Times New Roman" panose="02020603050405020304" charset="0"/>
                <a:ea typeface="宋体" panose="02010600030101010101" pitchFamily="2" charset="-122"/>
                <a:cs typeface="Times New Roman" panose="02020603050405020304" charset="0"/>
                <a:sym typeface="+mn-ea"/>
              </a:rPr>
              <a:t>____</a:t>
            </a:r>
            <a:r>
              <a:rPr lang="zh-CN" altLang="zh-CN" sz="2800" b="1" kern="100" dirty="0">
                <a:latin typeface="+mn-ea"/>
                <a:cs typeface="Times New Roman" panose="02020603050405020304" charset="0"/>
              </a:rPr>
              <a:t>或石头挖一个四英尺宽三英尺深的洞。</a:t>
            </a:r>
            <a:endParaRPr lang="zh-CN" altLang="zh-CN" sz="2800" b="1" kern="100" dirty="0">
              <a:latin typeface="+mn-ea"/>
              <a:cs typeface="Times New Roman" panose="02020603050405020304" charset="0"/>
            </a:endParaRPr>
          </a:p>
        </p:txBody>
      </p:sp>
      <p:sp>
        <p:nvSpPr>
          <p:cNvPr id="10" name="矩形 9"/>
          <p:cNvSpPr/>
          <p:nvPr/>
        </p:nvSpPr>
        <p:spPr>
          <a:xfrm>
            <a:off x="183071" y="2900507"/>
            <a:ext cx="11401648" cy="953135"/>
          </a:xfrm>
          <a:prstGeom prst="rect">
            <a:avLst/>
          </a:prstGeom>
        </p:spPr>
        <p:txBody>
          <a:bodyPr wrap="square">
            <a:spAutoFit/>
          </a:bodyPr>
          <a:lstStyle/>
          <a:p>
            <a:r>
              <a:rPr lang="en-US" altLang="zh-CN" sz="2800" b="1" kern="100" dirty="0" err="1">
                <a:latin typeface="Times New Roman" panose="02020603050405020304" charset="0"/>
                <a:ea typeface="宋体" panose="02010600030101010101" pitchFamily="2" charset="-122"/>
              </a:rPr>
              <a:t>BookCrossing</a:t>
            </a:r>
            <a:r>
              <a:rPr lang="en-US" altLang="zh-CN" sz="2800" b="1" kern="100" dirty="0">
                <a:latin typeface="Times New Roman" panose="02020603050405020304" charset="0"/>
                <a:ea typeface="宋体" panose="02010600030101010101" pitchFamily="2" charset="-122"/>
              </a:rPr>
              <a:t> provides an identification number to </a:t>
            </a:r>
            <a:r>
              <a:rPr lang="en-US" altLang="zh-CN" sz="28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stick</a:t>
            </a:r>
            <a:r>
              <a:rPr lang="en-US" altLang="zh-CN" sz="2800" b="1" kern="100" dirty="0">
                <a:latin typeface="Times New Roman" panose="02020603050405020304" charset="0"/>
                <a:ea typeface="宋体" panose="02010600030101010101" pitchFamily="2" charset="-122"/>
              </a:rPr>
              <a:t> inside the book. (2016</a:t>
            </a:r>
            <a:r>
              <a:rPr lang="zh-CN" altLang="zh-CN" sz="2800" b="1" kern="100" dirty="0">
                <a:latin typeface="Times New Roman" panose="02020603050405020304" charset="0"/>
                <a:ea typeface="宋体" panose="02010600030101010101" pitchFamily="2" charset="-122"/>
              </a:rPr>
              <a:t>全国</a:t>
            </a:r>
            <a:r>
              <a:rPr lang="en-US" altLang="zh-CN" sz="2800" b="1" kern="100" dirty="0">
                <a:latin typeface="Times New Roman" panose="02020603050405020304" charset="0"/>
                <a:ea typeface="宋体" panose="02010600030101010101" pitchFamily="2" charset="-122"/>
              </a:rPr>
              <a:t>II)</a:t>
            </a:r>
            <a:endParaRPr lang="zh-CN" altLang="zh-CN" sz="2800" b="1" kern="100" dirty="0">
              <a:latin typeface="Times New Roman" panose="02020603050405020304" charset="0"/>
              <a:ea typeface="宋体" panose="02010600030101010101" pitchFamily="2" charset="-122"/>
            </a:endParaRPr>
          </a:p>
        </p:txBody>
      </p:sp>
      <p:sp>
        <p:nvSpPr>
          <p:cNvPr id="11" name="矩形 10"/>
          <p:cNvSpPr/>
          <p:nvPr/>
        </p:nvSpPr>
        <p:spPr>
          <a:xfrm>
            <a:off x="2206880" y="3329440"/>
            <a:ext cx="8101330" cy="521970"/>
          </a:xfrm>
          <a:prstGeom prst="rect">
            <a:avLst/>
          </a:prstGeom>
        </p:spPr>
        <p:txBody>
          <a:bodyPr wrap="none">
            <a:spAutoFit/>
          </a:bodyPr>
          <a:lstStyle/>
          <a:p>
            <a:pPr algn="l"/>
            <a:r>
              <a:rPr lang="en-US" altLang="zh-CN" sz="2800" b="1" kern="100" dirty="0" err="1">
                <a:latin typeface="Times New Roman" panose="02020603050405020304" charset="0"/>
                <a:cs typeface="Times New Roman" panose="02020603050405020304" charset="0"/>
              </a:rPr>
              <a:t>BookCrossing</a:t>
            </a:r>
            <a:r>
              <a:rPr lang="zh-CN" altLang="zh-CN" sz="2800" b="1" kern="100" dirty="0">
                <a:latin typeface="+mn-ea"/>
                <a:cs typeface="Times New Roman" panose="02020603050405020304" charset="0"/>
              </a:rPr>
              <a:t>提供了一个识别号码</a:t>
            </a:r>
            <a:r>
              <a:rPr lang="en-US" altLang="zh-CN" sz="2800" b="1" kern="100" dirty="0">
                <a:latin typeface="+mn-ea"/>
                <a:cs typeface="Times New Roman" panose="02020603050405020304" charset="0"/>
              </a:rPr>
              <a:t>,</a:t>
            </a:r>
            <a:r>
              <a:rPr lang="zh-CN" altLang="zh-CN" sz="2800" b="1" kern="100" dirty="0">
                <a:latin typeface="+mn-ea"/>
                <a:cs typeface="Times New Roman" panose="02020603050405020304" charset="0"/>
              </a:rPr>
              <a:t>可以</a:t>
            </a:r>
            <a:r>
              <a:rPr lang="en-US" altLang="zh-CN" sz="2800" b="1" kern="100" dirty="0">
                <a:latin typeface="Times New Roman" panose="02020603050405020304" charset="0"/>
                <a:ea typeface="宋体" panose="02010600030101010101" pitchFamily="2" charset="-122"/>
                <a:cs typeface="Times New Roman" panose="02020603050405020304" charset="0"/>
                <a:sym typeface="+mn-ea"/>
              </a:rPr>
              <a:t>____</a:t>
            </a:r>
            <a:r>
              <a:rPr lang="zh-CN" altLang="zh-CN" sz="2800" b="1" kern="100" dirty="0">
                <a:latin typeface="+mn-ea"/>
                <a:cs typeface="Times New Roman" panose="02020603050405020304" charset="0"/>
              </a:rPr>
              <a:t>书里。</a:t>
            </a:r>
            <a:endParaRPr lang="zh-CN" altLang="zh-CN" sz="2800" b="1" kern="100" dirty="0">
              <a:latin typeface="+mn-ea"/>
              <a:cs typeface="Times New Roman" panose="02020603050405020304" charset="0"/>
            </a:endParaRPr>
          </a:p>
        </p:txBody>
      </p:sp>
      <p:sp>
        <p:nvSpPr>
          <p:cNvPr id="12" name="矩形 11"/>
          <p:cNvSpPr/>
          <p:nvPr/>
        </p:nvSpPr>
        <p:spPr>
          <a:xfrm>
            <a:off x="169735" y="4283727"/>
            <a:ext cx="11858847" cy="1383665"/>
          </a:xfrm>
          <a:prstGeom prst="rect">
            <a:avLst/>
          </a:prstGeom>
        </p:spPr>
        <p:txBody>
          <a:bodyPr wrap="square">
            <a:spAutoFit/>
          </a:bodyPr>
          <a:lstStyle/>
          <a:p>
            <a:r>
              <a:rPr lang="en-US" altLang="zh-CN" sz="2800" b="1" kern="100" dirty="0">
                <a:latin typeface="Times New Roman" panose="02020603050405020304" charset="0"/>
                <a:ea typeface="宋体" panose="02010600030101010101" pitchFamily="2" charset="-122"/>
              </a:rPr>
              <a:t>In the spring, Dad delivered boxes full of baby chickens, and when I was a boy it was such fun to </a:t>
            </a:r>
            <a:r>
              <a:rPr lang="en-US" altLang="zh-CN" sz="28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stick</a:t>
            </a:r>
            <a:r>
              <a:rPr lang="en-US" altLang="zh-CN" sz="2800" b="1" kern="100" dirty="0">
                <a:latin typeface="Times New Roman" panose="02020603050405020304" charset="0"/>
                <a:ea typeface="宋体" panose="02010600030101010101" pitchFamily="2" charset="-122"/>
              </a:rPr>
              <a:t> your fingers through one of the holes of the boxes and let the baby birds peck on your fingers.(2012</a:t>
            </a:r>
            <a:r>
              <a:rPr lang="zh-CN" altLang="zh-CN" sz="2800" b="1" kern="100" dirty="0">
                <a:latin typeface="Times New Roman" panose="02020603050405020304" charset="0"/>
                <a:ea typeface="宋体" panose="02010600030101010101" pitchFamily="2" charset="-122"/>
              </a:rPr>
              <a:t>浙江</a:t>
            </a:r>
            <a:r>
              <a:rPr lang="en-US" altLang="zh-CN" sz="2800" b="1" kern="100" dirty="0">
                <a:latin typeface="Times New Roman" panose="02020603050405020304" charset="0"/>
                <a:ea typeface="宋体" panose="02010600030101010101" pitchFamily="2" charset="-122"/>
              </a:rPr>
              <a:t>)</a:t>
            </a:r>
            <a:endParaRPr lang="zh-CN" altLang="zh-CN" sz="2800" b="1" kern="100" dirty="0">
              <a:latin typeface="Times New Roman" panose="02020603050405020304" charset="0"/>
              <a:ea typeface="宋体" panose="02010600030101010101" pitchFamily="2" charset="-122"/>
            </a:endParaRPr>
          </a:p>
        </p:txBody>
      </p:sp>
      <p:sp>
        <p:nvSpPr>
          <p:cNvPr id="13" name="矩形 12"/>
          <p:cNvSpPr/>
          <p:nvPr/>
        </p:nvSpPr>
        <p:spPr>
          <a:xfrm>
            <a:off x="144334" y="5641905"/>
            <a:ext cx="11366963" cy="953135"/>
          </a:xfrm>
          <a:prstGeom prst="rect">
            <a:avLst/>
          </a:prstGeom>
        </p:spPr>
        <p:txBody>
          <a:bodyPr wrap="square">
            <a:spAutoFit/>
          </a:bodyPr>
          <a:lstStyle/>
          <a:p>
            <a:r>
              <a:rPr lang="zh-CN" altLang="zh-CN" sz="2800" b="1" kern="100" dirty="0">
                <a:latin typeface="+mn-ea"/>
                <a:cs typeface="Times New Roman" panose="02020603050405020304" charset="0"/>
              </a:rPr>
              <a:t>在春天</a:t>
            </a:r>
            <a:r>
              <a:rPr lang="en-US" altLang="zh-CN" sz="2800" b="1" kern="100" dirty="0">
                <a:latin typeface="+mn-ea"/>
                <a:cs typeface="Times New Roman" panose="02020603050405020304" charset="0"/>
              </a:rPr>
              <a:t>,</a:t>
            </a:r>
            <a:r>
              <a:rPr lang="zh-CN" altLang="zh-CN" sz="2800" b="1" kern="100" dirty="0">
                <a:latin typeface="+mn-ea"/>
                <a:cs typeface="Times New Roman" panose="02020603050405020304" charset="0"/>
              </a:rPr>
              <a:t>爸爸送来装满小鸡的盒子</a:t>
            </a:r>
            <a:r>
              <a:rPr lang="en-US" altLang="zh-CN" sz="2800" b="1" kern="100" dirty="0">
                <a:latin typeface="+mn-ea"/>
                <a:cs typeface="Times New Roman" panose="02020603050405020304" charset="0"/>
              </a:rPr>
              <a:t>,</a:t>
            </a:r>
            <a:r>
              <a:rPr lang="zh-CN" altLang="zh-CN" sz="2800" b="1" kern="100" dirty="0">
                <a:latin typeface="+mn-ea"/>
                <a:cs typeface="Times New Roman" panose="02020603050405020304" charset="0"/>
              </a:rPr>
              <a:t>当我还是个孩子的时候</a:t>
            </a:r>
            <a:r>
              <a:rPr lang="en-US" altLang="zh-CN" sz="2800" b="1" kern="100" dirty="0">
                <a:latin typeface="+mn-ea"/>
                <a:cs typeface="Times New Roman" panose="02020603050405020304" charset="0"/>
              </a:rPr>
              <a:t>,</a:t>
            </a:r>
            <a:r>
              <a:rPr lang="zh-CN" altLang="zh-CN" sz="2800" b="1" kern="100" dirty="0">
                <a:latin typeface="+mn-ea"/>
                <a:cs typeface="Times New Roman" panose="02020603050405020304" charset="0"/>
              </a:rPr>
              <a:t>把手指</a:t>
            </a:r>
            <a:r>
              <a:rPr lang="en-US" altLang="zh-CN" sz="2800" b="1" kern="100" dirty="0">
                <a:latin typeface="Times New Roman" panose="02020603050405020304" charset="0"/>
                <a:ea typeface="宋体" panose="02010600030101010101" pitchFamily="2" charset="-122"/>
                <a:cs typeface="Times New Roman" panose="02020603050405020304" charset="0"/>
                <a:sym typeface="+mn-ea"/>
              </a:rPr>
              <a:t>____</a:t>
            </a:r>
            <a:r>
              <a:rPr lang="zh-CN" altLang="zh-CN" sz="2800" b="1" kern="100" dirty="0">
                <a:latin typeface="+mn-ea"/>
                <a:cs typeface="Times New Roman" panose="02020603050405020304" charset="0"/>
              </a:rPr>
              <a:t>盒子的一个洞里</a:t>
            </a:r>
            <a:r>
              <a:rPr lang="en-US" altLang="zh-CN" sz="2800" b="1" kern="100" dirty="0">
                <a:latin typeface="+mn-ea"/>
                <a:cs typeface="Times New Roman" panose="02020603050405020304" charset="0"/>
              </a:rPr>
              <a:t>,</a:t>
            </a:r>
            <a:r>
              <a:rPr lang="zh-CN" altLang="zh-CN" sz="2800" b="1" kern="100" dirty="0">
                <a:latin typeface="+mn-ea"/>
                <a:cs typeface="Times New Roman" panose="02020603050405020304" charset="0"/>
              </a:rPr>
              <a:t>让小鸡啄你的手指</a:t>
            </a:r>
            <a:r>
              <a:rPr lang="en-US" altLang="zh-CN" sz="2800" b="1" kern="100" dirty="0">
                <a:latin typeface="+mn-ea"/>
                <a:cs typeface="Times New Roman" panose="02020603050405020304" charset="0"/>
              </a:rPr>
              <a:t>,</a:t>
            </a:r>
            <a:r>
              <a:rPr lang="zh-CN" altLang="zh-CN" sz="2800" b="1" kern="100" dirty="0">
                <a:latin typeface="+mn-ea"/>
                <a:cs typeface="Times New Roman" panose="02020603050405020304" charset="0"/>
              </a:rPr>
              <a:t>这是多么有趣的事啊。</a:t>
            </a:r>
            <a:endParaRPr lang="zh-CN" altLang="zh-CN" sz="2800" b="1" kern="100" dirty="0">
              <a:latin typeface="+mn-ea"/>
              <a:cs typeface="Times New Roman" panose="02020603050405020304" charset="0"/>
            </a:endParaRPr>
          </a:p>
        </p:txBody>
      </p:sp>
      <p:sp>
        <p:nvSpPr>
          <p:cNvPr id="16" name="矩形 15"/>
          <p:cNvSpPr/>
          <p:nvPr/>
        </p:nvSpPr>
        <p:spPr>
          <a:xfrm>
            <a:off x="6369275" y="1986282"/>
            <a:ext cx="894080" cy="521970"/>
          </a:xfrm>
          <a:prstGeom prst="rect">
            <a:avLst/>
          </a:prstGeom>
        </p:spPr>
        <p:txBody>
          <a:bodyPr wrap="none">
            <a:spAutoFit/>
          </a:bodyPr>
          <a:p>
            <a:r>
              <a:rPr lang="zh-CN" altLang="en-US" sz="2800" b="1" kern="100" dirty="0">
                <a:solidFill>
                  <a:srgbClr val="7030A0"/>
                </a:solidFill>
                <a:latin typeface="+mn-ea"/>
                <a:cs typeface="Times New Roman" panose="02020603050405020304" charset="0"/>
              </a:rPr>
              <a:t>棍子</a:t>
            </a:r>
            <a:endParaRPr lang="zh-CN" altLang="en-US" sz="2800" b="1" kern="100" dirty="0">
              <a:solidFill>
                <a:srgbClr val="7030A0"/>
              </a:solidFill>
              <a:latin typeface="+mn-ea"/>
              <a:cs typeface="Times New Roman" panose="02020603050405020304" charset="0"/>
            </a:endParaRPr>
          </a:p>
        </p:txBody>
      </p:sp>
      <p:sp>
        <p:nvSpPr>
          <p:cNvPr id="17" name="矩形 16"/>
          <p:cNvSpPr/>
          <p:nvPr/>
        </p:nvSpPr>
        <p:spPr>
          <a:xfrm>
            <a:off x="8360635" y="3313432"/>
            <a:ext cx="894080" cy="521970"/>
          </a:xfrm>
          <a:prstGeom prst="rect">
            <a:avLst/>
          </a:prstGeom>
        </p:spPr>
        <p:txBody>
          <a:bodyPr wrap="none">
            <a:spAutoFit/>
          </a:bodyPr>
          <a:p>
            <a:pPr algn="l"/>
            <a:r>
              <a:rPr lang="zh-CN" altLang="en-US" sz="2800" b="1" kern="100" dirty="0">
                <a:solidFill>
                  <a:srgbClr val="7030A0"/>
                </a:solidFill>
                <a:latin typeface="+mn-ea"/>
                <a:cs typeface="Times New Roman" panose="02020603050405020304" charset="0"/>
              </a:rPr>
              <a:t>粘在</a:t>
            </a:r>
            <a:endParaRPr lang="zh-CN" altLang="en-US" sz="2800" b="1" kern="100" dirty="0">
              <a:solidFill>
                <a:srgbClr val="7030A0"/>
              </a:solidFill>
              <a:latin typeface="+mn-ea"/>
              <a:cs typeface="Times New Roman" panose="02020603050405020304" charset="0"/>
            </a:endParaRPr>
          </a:p>
        </p:txBody>
      </p:sp>
      <p:sp>
        <p:nvSpPr>
          <p:cNvPr id="18" name="矩形 17"/>
          <p:cNvSpPr/>
          <p:nvPr/>
        </p:nvSpPr>
        <p:spPr>
          <a:xfrm>
            <a:off x="10039575" y="5657217"/>
            <a:ext cx="894080" cy="521970"/>
          </a:xfrm>
          <a:prstGeom prst="rect">
            <a:avLst/>
          </a:prstGeom>
        </p:spPr>
        <p:txBody>
          <a:bodyPr wrap="none">
            <a:spAutoFit/>
          </a:bodyPr>
          <a:p>
            <a:pPr algn="l"/>
            <a:r>
              <a:rPr lang="zh-CN" altLang="en-US" sz="2800" b="1" kern="100" dirty="0">
                <a:solidFill>
                  <a:srgbClr val="7030A0"/>
                </a:solidFill>
                <a:latin typeface="+mn-ea"/>
                <a:cs typeface="Times New Roman" panose="02020603050405020304" charset="0"/>
              </a:rPr>
              <a:t>伸进</a:t>
            </a:r>
            <a:endParaRPr lang="zh-CN" altLang="en-US" sz="2800" b="1" kern="100" dirty="0">
              <a:solidFill>
                <a:srgbClr val="7030A0"/>
              </a:solidFill>
              <a:latin typeface="+mn-ea"/>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6" grpId="0"/>
      <p:bldP spid="17" grpId="0"/>
      <p:bldP spid="18"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7650" y="193040"/>
            <a:ext cx="3940175" cy="583565"/>
          </a:xfrm>
          <a:prstGeom prst="rect">
            <a:avLst/>
          </a:prstGeom>
        </p:spPr>
        <p:txBody>
          <a:bodyPr wrap="square">
            <a:spAutoFit/>
          </a:bodyPr>
          <a:lstStyle/>
          <a:p>
            <a:r>
              <a:rPr lang="en-US" altLang="zh-CN" sz="3200" b="1" kern="100" dirty="0">
                <a:solidFill>
                  <a:srgbClr val="C55A11"/>
                </a:solidFill>
                <a:latin typeface="Times New Roman" panose="02020603050405020304" charset="0"/>
                <a:ea typeface="宋体" panose="02010600030101010101" pitchFamily="2" charset="-122"/>
                <a:cs typeface="Times New Roman" panose="02020603050405020304" charset="0"/>
              </a:rPr>
              <a:t>stick to</a:t>
            </a:r>
            <a:r>
              <a:rPr lang="en-US" altLang="zh-CN" sz="3200" b="1" kern="100" dirty="0">
                <a:latin typeface="Times New Roman" panose="02020603050405020304" charset="0"/>
                <a:ea typeface="宋体" panose="02010600030101010101" pitchFamily="2" charset="-122"/>
                <a:cs typeface="Times New Roman" panose="02020603050405020304" charset="0"/>
                <a:sym typeface="+mn-ea"/>
              </a:rPr>
              <a:t>_____</a:t>
            </a:r>
            <a:endParaRPr lang="zh-CN" altLang="zh-CN" sz="3200" kern="100" dirty="0">
              <a:solidFill>
                <a:srgbClr val="C55A11"/>
              </a:solidFill>
              <a:latin typeface="Calibri" panose="020F0502020204030204" pitchFamily="34" charset="0"/>
              <a:ea typeface="宋体" panose="02010600030101010101" pitchFamily="2" charset="-122"/>
              <a:cs typeface="Times New Roman" panose="02020603050405020304" charset="0"/>
            </a:endParaRPr>
          </a:p>
        </p:txBody>
      </p:sp>
      <p:sp>
        <p:nvSpPr>
          <p:cNvPr id="3" name="矩形 2"/>
          <p:cNvSpPr/>
          <p:nvPr/>
        </p:nvSpPr>
        <p:spPr>
          <a:xfrm>
            <a:off x="1592580" y="193040"/>
            <a:ext cx="1021080" cy="583565"/>
          </a:xfrm>
          <a:prstGeom prst="rect">
            <a:avLst/>
          </a:prstGeom>
        </p:spPr>
        <p:txBody>
          <a:bodyPr wrap="square">
            <a:spAutoFit/>
          </a:bodyPr>
          <a:lstStyle/>
          <a:p>
            <a:r>
              <a:rPr lang="zh-CN" altLang="zh-CN" sz="3200" b="1" kern="100" dirty="0">
                <a:solidFill>
                  <a:srgbClr val="7030A0"/>
                </a:solidFill>
                <a:latin typeface="+mn-ea"/>
                <a:cs typeface="Times New Roman" panose="02020603050405020304" charset="0"/>
              </a:rPr>
              <a:t>坚持</a:t>
            </a:r>
            <a:endParaRPr lang="zh-CN" altLang="en-US" sz="3200" dirty="0">
              <a:solidFill>
                <a:srgbClr val="7030A0"/>
              </a:solidFill>
              <a:latin typeface="+mn-ea"/>
            </a:endParaRPr>
          </a:p>
        </p:txBody>
      </p:sp>
      <p:sp>
        <p:nvSpPr>
          <p:cNvPr id="4" name="矩形 3"/>
          <p:cNvSpPr/>
          <p:nvPr/>
        </p:nvSpPr>
        <p:spPr>
          <a:xfrm>
            <a:off x="247938" y="3182159"/>
            <a:ext cx="11107633" cy="523220"/>
          </a:xfrm>
          <a:prstGeom prst="rect">
            <a:avLst/>
          </a:prstGeom>
        </p:spPr>
        <p:txBody>
          <a:bodyPr wrap="square">
            <a:spAutoFit/>
          </a:bodyPr>
          <a:lstStyle/>
          <a:p>
            <a:r>
              <a:rPr lang="zh-CN" altLang="zh-CN" sz="2800" b="1" kern="100" dirty="0">
                <a:latin typeface="+mn-ea"/>
                <a:cs typeface="Times New Roman" panose="02020603050405020304" charset="0"/>
              </a:rPr>
              <a:t>想一个你可以采取并坚持的可行的习惯</a:t>
            </a:r>
            <a:r>
              <a:rPr lang="en-US" altLang="zh-CN" sz="2800" b="1" kern="100" dirty="0">
                <a:latin typeface="+mn-ea"/>
              </a:rPr>
              <a:t>,</a:t>
            </a:r>
            <a:r>
              <a:rPr lang="zh-CN" altLang="zh-CN" sz="2800" b="1" kern="100" dirty="0">
                <a:latin typeface="+mn-ea"/>
                <a:cs typeface="Times New Roman" panose="02020603050405020304" charset="0"/>
              </a:rPr>
              <a:t>比如每周三的家庭电影之夜。</a:t>
            </a:r>
            <a:endParaRPr lang="zh-CN" altLang="en-US" sz="2800" b="1" dirty="0">
              <a:latin typeface="+mn-ea"/>
            </a:endParaRPr>
          </a:p>
        </p:txBody>
      </p:sp>
      <p:sp>
        <p:nvSpPr>
          <p:cNvPr id="5" name="矩形 4"/>
          <p:cNvSpPr/>
          <p:nvPr/>
        </p:nvSpPr>
        <p:spPr>
          <a:xfrm>
            <a:off x="247941" y="756915"/>
            <a:ext cx="11593033" cy="953135"/>
          </a:xfrm>
          <a:prstGeom prst="rect">
            <a:avLst/>
          </a:prstGeom>
        </p:spPr>
        <p:txBody>
          <a:bodyPr wrap="square">
            <a:spAutoFit/>
          </a:bodyPr>
          <a:lstStyle/>
          <a:p>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If you work out bright and early in the morning, you will be more likely to _______</a:t>
            </a:r>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 </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healthy food choices throughout the day. (2018</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全国</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II) </a:t>
            </a:r>
            <a:endParaRPr lang="zh-CN" altLang="en-US" sz="2800" b="1" dirty="0"/>
          </a:p>
        </p:txBody>
      </p:sp>
      <p:sp>
        <p:nvSpPr>
          <p:cNvPr id="6" name="矩形 5"/>
          <p:cNvSpPr/>
          <p:nvPr/>
        </p:nvSpPr>
        <p:spPr>
          <a:xfrm>
            <a:off x="247939" y="2208064"/>
            <a:ext cx="11593032" cy="953135"/>
          </a:xfrm>
          <a:prstGeom prst="rect">
            <a:avLst/>
          </a:prstGeom>
        </p:spPr>
        <p:txBody>
          <a:bodyPr wrap="square">
            <a:spAutoFit/>
          </a:bodyPr>
          <a:lstStyle/>
          <a:p>
            <a:pPr lvl="0"/>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Think about an actionable habit that you could adopt and </a:t>
            </a:r>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______</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like a family movie night every Wednesday.(2014</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北京</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
        <p:nvSpPr>
          <p:cNvPr id="7" name="矩形 6"/>
          <p:cNvSpPr/>
          <p:nvPr/>
        </p:nvSpPr>
        <p:spPr>
          <a:xfrm>
            <a:off x="247940" y="1684844"/>
            <a:ext cx="9576543" cy="523220"/>
          </a:xfrm>
          <a:prstGeom prst="rect">
            <a:avLst/>
          </a:prstGeom>
        </p:spPr>
        <p:txBody>
          <a:bodyPr wrap="square">
            <a:spAutoFit/>
          </a:bodyPr>
          <a:lstStyle/>
          <a:p>
            <a:pPr lvl="0"/>
            <a:r>
              <a:rPr lang="zh-CN" altLang="zh-CN" sz="2800" b="1" kern="100" dirty="0">
                <a:solidFill>
                  <a:prstClr val="black"/>
                </a:solidFill>
                <a:latin typeface="微软雅黑" panose="020B0503020204020204" charset="-122"/>
                <a:cs typeface="Times New Roman" panose="02020603050405020304" charset="0"/>
              </a:rPr>
              <a:t>如果你在早上早起锻炼</a:t>
            </a:r>
            <a:r>
              <a:rPr lang="en-US" altLang="zh-CN" sz="2800" b="1" kern="100" dirty="0">
                <a:solidFill>
                  <a:prstClr val="black"/>
                </a:solidFill>
                <a:latin typeface="微软雅黑" panose="020B0503020204020204" charset="-122"/>
                <a:cs typeface="Times New Roman" panose="02020603050405020304" charset="0"/>
              </a:rPr>
              <a:t>,</a:t>
            </a:r>
            <a:r>
              <a:rPr lang="zh-CN" altLang="zh-CN" sz="2800" b="1" kern="100" dirty="0">
                <a:solidFill>
                  <a:prstClr val="black"/>
                </a:solidFill>
                <a:latin typeface="微软雅黑" panose="020B0503020204020204" charset="-122"/>
                <a:cs typeface="Times New Roman" panose="02020603050405020304" charset="0"/>
              </a:rPr>
              <a:t>你将更有可能坚持选择健康的食物。</a:t>
            </a:r>
            <a:endParaRPr lang="zh-CN" altLang="zh-CN" sz="2800" b="1" kern="100" dirty="0">
              <a:solidFill>
                <a:prstClr val="black"/>
              </a:solidFill>
              <a:latin typeface="微软雅黑" panose="020B0503020204020204" charset="-122"/>
              <a:cs typeface="Times New Roman" panose="02020603050405020304" charset="0"/>
            </a:endParaRPr>
          </a:p>
        </p:txBody>
      </p:sp>
      <p:sp>
        <p:nvSpPr>
          <p:cNvPr id="8" name="矩形 7"/>
          <p:cNvSpPr/>
          <p:nvPr/>
        </p:nvSpPr>
        <p:spPr>
          <a:xfrm>
            <a:off x="247938" y="4487860"/>
            <a:ext cx="11593033" cy="954107"/>
          </a:xfrm>
          <a:prstGeom prst="rect">
            <a:avLst/>
          </a:prstGeom>
        </p:spPr>
        <p:txBody>
          <a:bodyPr wrap="square">
            <a:spAutoFit/>
          </a:bodyPr>
          <a:lstStyle/>
          <a:p>
            <a:r>
              <a:rPr lang="zh-CN" altLang="zh-CN" sz="2800" b="1" kern="100" dirty="0">
                <a:latin typeface="+mn-ea"/>
                <a:cs typeface="Times New Roman" panose="02020603050405020304" charset="0"/>
              </a:rPr>
              <a:t>在路上开车有风险</a:t>
            </a:r>
            <a:r>
              <a:rPr lang="en-US" altLang="zh-CN" sz="2800" b="1" kern="100" dirty="0">
                <a:latin typeface="+mn-ea"/>
                <a:cs typeface="Times New Roman" panose="02020603050405020304" charset="0"/>
              </a:rPr>
              <a:t>,</a:t>
            </a:r>
            <a:r>
              <a:rPr lang="zh-CN" altLang="zh-CN" sz="2800" b="1" kern="100" dirty="0">
                <a:latin typeface="+mn-ea"/>
                <a:cs typeface="Times New Roman" panose="02020603050405020304" charset="0"/>
              </a:rPr>
              <a:t>所以我会开快车</a:t>
            </a:r>
            <a:r>
              <a:rPr lang="en-US" altLang="zh-CN" sz="2800" b="1" kern="100" dirty="0">
                <a:latin typeface="+mn-ea"/>
                <a:cs typeface="Times New Roman" panose="02020603050405020304" charset="0"/>
              </a:rPr>
              <a:t>,</a:t>
            </a:r>
            <a:r>
              <a:rPr lang="zh-CN" altLang="zh-CN" sz="2800" b="1" kern="100" dirty="0">
                <a:latin typeface="+mn-ea"/>
                <a:cs typeface="Times New Roman" panose="02020603050405020304" charset="0"/>
              </a:rPr>
              <a:t>只有在必要的时候才停下来。我们会坚持沿着高速公路行驶</a:t>
            </a:r>
            <a:r>
              <a:rPr lang="en-US" altLang="zh-CN" sz="2800" b="1" kern="100" dirty="0">
                <a:latin typeface="+mn-ea"/>
                <a:cs typeface="Times New Roman" panose="02020603050405020304" charset="0"/>
              </a:rPr>
              <a:t>,</a:t>
            </a:r>
            <a:r>
              <a:rPr lang="zh-CN" altLang="zh-CN" sz="2800" b="1" kern="100" dirty="0">
                <a:latin typeface="+mn-ea"/>
                <a:cs typeface="Times New Roman" panose="02020603050405020304" charset="0"/>
              </a:rPr>
              <a:t>于是到达时很疲劳。</a:t>
            </a:r>
            <a:endParaRPr lang="zh-CN" altLang="zh-CN" sz="2800" b="1" kern="100" dirty="0">
              <a:latin typeface="+mn-ea"/>
              <a:cs typeface="Times New Roman" panose="02020603050405020304" charset="0"/>
            </a:endParaRPr>
          </a:p>
        </p:txBody>
      </p:sp>
      <p:sp>
        <p:nvSpPr>
          <p:cNvPr id="9" name="矩形 8"/>
          <p:cNvSpPr/>
          <p:nvPr/>
        </p:nvSpPr>
        <p:spPr>
          <a:xfrm>
            <a:off x="247938" y="3634264"/>
            <a:ext cx="11696124" cy="953135"/>
          </a:xfrm>
          <a:prstGeom prst="rect">
            <a:avLst/>
          </a:prstGeom>
        </p:spPr>
        <p:txBody>
          <a:bodyPr wrap="square">
            <a:spAutoFit/>
          </a:bodyPr>
          <a:lstStyle/>
          <a:p>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Road trips felt risky, so I would drive fast, stopping only when I had to. We would </a:t>
            </a:r>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______ </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the freeways and arrive tired.(2013</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天津</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zh-CN" altLang="en-US" dirty="0"/>
          </a:p>
        </p:txBody>
      </p:sp>
      <p:sp>
        <p:nvSpPr>
          <p:cNvPr id="10" name="矩形 9"/>
          <p:cNvSpPr/>
          <p:nvPr/>
        </p:nvSpPr>
        <p:spPr>
          <a:xfrm>
            <a:off x="9100185" y="2249805"/>
            <a:ext cx="1829435" cy="521970"/>
          </a:xfrm>
          <a:prstGeom prst="rect">
            <a:avLst/>
          </a:prstGeom>
        </p:spPr>
        <p:txBody>
          <a:bodyPr wrap="square">
            <a:spAutoFit/>
          </a:bodyPr>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sym typeface="+mn-ea"/>
              </a:rPr>
              <a:t>stick to</a:t>
            </a:r>
            <a:endPar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矩形 10"/>
          <p:cNvSpPr/>
          <p:nvPr/>
        </p:nvSpPr>
        <p:spPr>
          <a:xfrm>
            <a:off x="1315085" y="4075430"/>
            <a:ext cx="1346200" cy="521970"/>
          </a:xfrm>
          <a:prstGeom prst="rect">
            <a:avLst/>
          </a:prstGeom>
        </p:spPr>
        <p:txBody>
          <a:bodyPr wrap="square">
            <a:spAutoFit/>
          </a:bodyPr>
          <a:lstStyle/>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sym typeface="+mn-ea"/>
              </a:rPr>
              <a:t>stick to</a:t>
            </a:r>
            <a:endPar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2" name="矩形 11"/>
          <p:cNvSpPr/>
          <p:nvPr/>
        </p:nvSpPr>
        <p:spPr>
          <a:xfrm>
            <a:off x="316230" y="1188085"/>
            <a:ext cx="1829435" cy="521970"/>
          </a:xfrm>
          <a:prstGeom prst="rect">
            <a:avLst/>
          </a:prstGeom>
        </p:spPr>
        <p:txBody>
          <a:bodyPr wrap="square">
            <a:spAutoFit/>
          </a:bodyPr>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sym typeface="+mn-ea"/>
              </a:rPr>
              <a:t>stick to</a:t>
            </a:r>
            <a:endPar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8992" y="277851"/>
            <a:ext cx="2076209" cy="584775"/>
          </a:xfrm>
          <a:prstGeom prst="rect">
            <a:avLst/>
          </a:prstGeom>
        </p:spPr>
        <p:txBody>
          <a:bodyPr wrap="none">
            <a:spAutoFit/>
          </a:bodyPr>
          <a:lstStyle/>
          <a:p>
            <a:r>
              <a:rPr lang="en-US" altLang="zh-CN" sz="3200" b="1" kern="100" dirty="0">
                <a:solidFill>
                  <a:srgbClr val="C55A11"/>
                </a:solidFill>
                <a:latin typeface="Times New Roman" panose="02020603050405020304" charset="0"/>
                <a:ea typeface="宋体" panose="02010600030101010101" pitchFamily="2" charset="-122"/>
                <a:cs typeface="Times New Roman" panose="02020603050405020304" charset="0"/>
              </a:rPr>
              <a:t>be stuck in</a:t>
            </a:r>
            <a:endParaRPr lang="zh-CN" altLang="zh-CN" sz="3200" kern="100" dirty="0">
              <a:solidFill>
                <a:srgbClr val="C55A11"/>
              </a:solidFill>
              <a:latin typeface="Calibri" panose="020F0502020204030204" pitchFamily="34" charset="0"/>
              <a:ea typeface="宋体" panose="02010600030101010101" pitchFamily="2" charset="-122"/>
              <a:cs typeface="Times New Roman" panose="02020603050405020304" charset="0"/>
            </a:endParaRPr>
          </a:p>
        </p:txBody>
      </p:sp>
      <p:sp>
        <p:nvSpPr>
          <p:cNvPr id="3" name="矩形 2"/>
          <p:cNvSpPr/>
          <p:nvPr/>
        </p:nvSpPr>
        <p:spPr>
          <a:xfrm>
            <a:off x="328989" y="4515962"/>
            <a:ext cx="9750676" cy="523220"/>
          </a:xfrm>
          <a:prstGeom prst="rect">
            <a:avLst/>
          </a:prstGeom>
        </p:spPr>
        <p:txBody>
          <a:bodyPr wrap="square">
            <a:spAutoFit/>
          </a:bodyPr>
          <a:lstStyle/>
          <a:p>
            <a:r>
              <a:rPr lang="zh-CN" altLang="zh-CN" sz="2800" b="1" kern="100" dirty="0">
                <a:latin typeface="+mn-ea"/>
                <a:cs typeface="Times New Roman" panose="02020603050405020304" charset="0"/>
              </a:rPr>
              <a:t>但是没有合适的植物让它们向上移动</a:t>
            </a:r>
            <a:r>
              <a:rPr lang="en-US" altLang="zh-CN" sz="2800" b="1" kern="100" dirty="0">
                <a:latin typeface="+mn-ea"/>
                <a:cs typeface="Times New Roman" panose="02020603050405020304" charset="0"/>
              </a:rPr>
              <a:t>,</a:t>
            </a:r>
            <a:r>
              <a:rPr lang="zh-CN" altLang="zh-CN" sz="2800" b="1" kern="100" dirty="0">
                <a:latin typeface="+mn-ea"/>
                <a:cs typeface="Times New Roman" panose="02020603050405020304" charset="0"/>
              </a:rPr>
              <a:t>所以它们被困在中间。</a:t>
            </a:r>
            <a:endParaRPr lang="zh-CN" altLang="zh-CN" sz="2800" b="1" kern="100" dirty="0">
              <a:latin typeface="+mn-ea"/>
              <a:cs typeface="Times New Roman" panose="02020603050405020304" charset="0"/>
            </a:endParaRPr>
          </a:p>
        </p:txBody>
      </p:sp>
      <p:sp>
        <p:nvSpPr>
          <p:cNvPr id="4" name="矩形 3"/>
          <p:cNvSpPr/>
          <p:nvPr/>
        </p:nvSpPr>
        <p:spPr>
          <a:xfrm>
            <a:off x="2304174" y="277850"/>
            <a:ext cx="3273653" cy="584775"/>
          </a:xfrm>
          <a:prstGeom prst="rect">
            <a:avLst/>
          </a:prstGeom>
        </p:spPr>
        <p:txBody>
          <a:bodyPr wrap="none">
            <a:spAutoFit/>
          </a:bodyPr>
          <a:lstStyle/>
          <a:p>
            <a:r>
              <a:rPr lang="zh-CN" altLang="zh-CN" sz="3200" b="1" kern="100" dirty="0">
                <a:solidFill>
                  <a:srgbClr val="7030A0"/>
                </a:solidFill>
                <a:latin typeface="+mn-ea"/>
                <a:cs typeface="Times New Roman" panose="02020603050405020304" charset="0"/>
              </a:rPr>
              <a:t>卡在</a:t>
            </a:r>
            <a:r>
              <a:rPr lang="en-US" altLang="zh-CN" sz="3200" b="1" kern="100" dirty="0">
                <a:solidFill>
                  <a:srgbClr val="7030A0"/>
                </a:solidFill>
                <a:latin typeface="+mn-ea"/>
                <a:cs typeface="Times New Roman" panose="02020603050405020304" charset="0"/>
              </a:rPr>
              <a:t>,</a:t>
            </a:r>
            <a:r>
              <a:rPr lang="zh-CN" altLang="zh-CN" sz="3200" b="1" kern="100" dirty="0">
                <a:solidFill>
                  <a:srgbClr val="7030A0"/>
                </a:solidFill>
                <a:latin typeface="+mn-ea"/>
                <a:cs typeface="Times New Roman" panose="02020603050405020304" charset="0"/>
              </a:rPr>
              <a:t>陷入</a:t>
            </a:r>
            <a:r>
              <a:rPr lang="en-US" altLang="zh-CN" sz="3200" b="1" kern="100" dirty="0">
                <a:solidFill>
                  <a:srgbClr val="7030A0"/>
                </a:solidFill>
                <a:latin typeface="+mn-ea"/>
                <a:cs typeface="Times New Roman" panose="02020603050405020304" charset="0"/>
              </a:rPr>
              <a:t>,</a:t>
            </a:r>
            <a:r>
              <a:rPr lang="zh-CN" altLang="zh-CN" sz="3200" b="1" kern="100" dirty="0">
                <a:solidFill>
                  <a:srgbClr val="7030A0"/>
                </a:solidFill>
                <a:latin typeface="+mn-ea"/>
                <a:cs typeface="Times New Roman" panose="02020603050405020304" charset="0"/>
              </a:rPr>
              <a:t>受困于</a:t>
            </a:r>
            <a:endParaRPr lang="zh-CN" altLang="en-US" sz="3200" dirty="0">
              <a:solidFill>
                <a:srgbClr val="7030A0"/>
              </a:solidFill>
              <a:latin typeface="+mn-ea"/>
            </a:endParaRPr>
          </a:p>
        </p:txBody>
      </p:sp>
      <p:sp>
        <p:nvSpPr>
          <p:cNvPr id="5" name="矩形 4"/>
          <p:cNvSpPr/>
          <p:nvPr/>
        </p:nvSpPr>
        <p:spPr>
          <a:xfrm>
            <a:off x="381062" y="784520"/>
            <a:ext cx="10271668" cy="521970"/>
          </a:xfrm>
          <a:prstGeom prst="rect">
            <a:avLst/>
          </a:prstGeom>
        </p:spPr>
        <p:txBody>
          <a:bodyPr wrap="square">
            <a:spAutoFit/>
          </a:bodyPr>
          <a:lstStyle/>
          <a:p>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After two days </a:t>
            </a:r>
            <a:r>
              <a:rPr lang="en-US" altLang="zh-CN" sz="2800" b="1" kern="100" dirty="0">
                <a:latin typeface="Times New Roman" panose="02020603050405020304" charset="0"/>
                <a:ea typeface="宋体" panose="02010600030101010101" pitchFamily="2" charset="-122"/>
                <a:cs typeface="Times New Roman" panose="02020603050405020304" charset="0"/>
                <a:sym typeface="+mn-ea"/>
              </a:rPr>
              <a:t>_______  </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the snow, Nicholas was saved.(2015</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北京</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en-US" dirty="0"/>
          </a:p>
        </p:txBody>
      </p:sp>
      <p:sp>
        <p:nvSpPr>
          <p:cNvPr id="6" name="矩形 5"/>
          <p:cNvSpPr/>
          <p:nvPr/>
        </p:nvSpPr>
        <p:spPr>
          <a:xfrm>
            <a:off x="328992" y="1814397"/>
            <a:ext cx="11207334" cy="953135"/>
          </a:xfrm>
          <a:prstGeom prst="rect">
            <a:avLst/>
          </a:prstGeom>
        </p:spPr>
        <p:txBody>
          <a:bodyPr wrap="square">
            <a:spAutoFit/>
          </a:bodyPr>
          <a:lstStyle/>
          <a:p>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I don’t become a serious climber until the fifth grade, when I went up to rescue a kite that</a:t>
            </a:r>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 </a:t>
            </a:r>
            <a:r>
              <a:rPr lang="en-US" altLang="zh-CN" sz="2800" b="1" kern="100" dirty="0">
                <a:solidFill>
                  <a:schemeClr val="tx1"/>
                </a:solidFill>
                <a:latin typeface="Times New Roman" panose="02020603050405020304" charset="0"/>
                <a:ea typeface="宋体" panose="02010600030101010101" pitchFamily="2" charset="-122"/>
                <a:cs typeface="Times New Roman" panose="02020603050405020304" charset="0"/>
              </a:rPr>
              <a:t>__________ </a:t>
            </a:r>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 </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the branches of a tree.(2014</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浙江</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en-US" dirty="0"/>
          </a:p>
        </p:txBody>
      </p:sp>
      <p:sp>
        <p:nvSpPr>
          <p:cNvPr id="7" name="矩形 6"/>
          <p:cNvSpPr/>
          <p:nvPr/>
        </p:nvSpPr>
        <p:spPr>
          <a:xfrm>
            <a:off x="328989" y="3642754"/>
            <a:ext cx="11534020" cy="953135"/>
          </a:xfrm>
          <a:prstGeom prst="rect">
            <a:avLst/>
          </a:prstGeom>
        </p:spPr>
        <p:txBody>
          <a:bodyPr wrap="square">
            <a:spAutoFit/>
          </a:bodyPr>
          <a:lstStyle/>
          <a:p>
            <a:pPr lvl="0"/>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But there are not suitable plants for them to move higher, so they </a:t>
            </a:r>
            <a:r>
              <a:rPr lang="en-US" altLang="zh-CN" sz="2800" b="1" kern="100" dirty="0">
                <a:solidFill>
                  <a:schemeClr val="tx1"/>
                </a:solidFill>
                <a:latin typeface="Times New Roman" panose="02020603050405020304" charset="0"/>
                <a:ea typeface="宋体" panose="02010600030101010101" pitchFamily="2" charset="-122"/>
                <a:cs typeface="Times New Roman" panose="02020603050405020304" charset="0"/>
              </a:rPr>
              <a:t>_________in</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the middle.(2012</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浙江</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8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8" name="矩形 7"/>
          <p:cNvSpPr/>
          <p:nvPr/>
        </p:nvSpPr>
        <p:spPr>
          <a:xfrm>
            <a:off x="328992" y="1357515"/>
            <a:ext cx="6032421" cy="523220"/>
          </a:xfrm>
          <a:prstGeom prst="rect">
            <a:avLst/>
          </a:prstGeom>
        </p:spPr>
        <p:txBody>
          <a:bodyPr wrap="none">
            <a:spAutoFit/>
          </a:bodyPr>
          <a:lstStyle/>
          <a:p>
            <a:pPr lvl="0"/>
            <a:r>
              <a:rPr lang="zh-CN" altLang="zh-CN" sz="2800" b="1" kern="100" dirty="0">
                <a:solidFill>
                  <a:prstClr val="black"/>
                </a:solidFill>
                <a:latin typeface="微软雅黑" panose="020B0503020204020204" charset="-122"/>
                <a:cs typeface="Times New Roman" panose="02020603050405020304" charset="0"/>
              </a:rPr>
              <a:t>困在雪里两天之后</a:t>
            </a:r>
            <a:r>
              <a:rPr lang="en-US" altLang="zh-CN" sz="2800" b="1" kern="100" dirty="0">
                <a:solidFill>
                  <a:prstClr val="black"/>
                </a:solidFill>
                <a:latin typeface="微软雅黑" panose="020B0503020204020204" charset="-122"/>
                <a:cs typeface="Times New Roman" panose="02020603050405020304" charset="0"/>
              </a:rPr>
              <a:t>,</a:t>
            </a:r>
            <a:r>
              <a:rPr lang="zh-CN" altLang="zh-CN" sz="2800" b="1" kern="100" dirty="0">
                <a:solidFill>
                  <a:prstClr val="black"/>
                </a:solidFill>
                <a:latin typeface="微软雅黑" panose="020B0503020204020204" charset="-122"/>
                <a:cs typeface="Times New Roman" panose="02020603050405020304" charset="0"/>
              </a:rPr>
              <a:t>尼古拉斯得救了。</a:t>
            </a:r>
            <a:endParaRPr lang="zh-CN" altLang="zh-CN" sz="2800" b="1" kern="100" dirty="0">
              <a:solidFill>
                <a:prstClr val="black"/>
              </a:solidFill>
              <a:latin typeface="微软雅黑" panose="020B0503020204020204" charset="-122"/>
              <a:cs typeface="Times New Roman" panose="02020603050405020304" charset="0"/>
            </a:endParaRPr>
          </a:p>
        </p:txBody>
      </p:sp>
      <p:sp>
        <p:nvSpPr>
          <p:cNvPr id="9" name="矩形 8"/>
          <p:cNvSpPr/>
          <p:nvPr/>
        </p:nvSpPr>
        <p:spPr>
          <a:xfrm>
            <a:off x="328991" y="2721295"/>
            <a:ext cx="11207333" cy="954107"/>
          </a:xfrm>
          <a:prstGeom prst="rect">
            <a:avLst/>
          </a:prstGeom>
        </p:spPr>
        <p:txBody>
          <a:bodyPr wrap="square">
            <a:spAutoFit/>
          </a:bodyPr>
          <a:lstStyle/>
          <a:p>
            <a:pPr lvl="0"/>
            <a:r>
              <a:rPr lang="zh-CN" altLang="zh-CN" sz="2800" b="1" kern="100" dirty="0">
                <a:solidFill>
                  <a:prstClr val="black"/>
                </a:solidFill>
                <a:latin typeface="微软雅黑" panose="020B0503020204020204" charset="-122"/>
                <a:cs typeface="Times New Roman" panose="02020603050405020304" charset="0"/>
              </a:rPr>
              <a:t>直到五年级</a:t>
            </a:r>
            <a:r>
              <a:rPr lang="en-US" altLang="zh-CN" sz="2800" b="1" kern="100" dirty="0">
                <a:solidFill>
                  <a:prstClr val="black"/>
                </a:solidFill>
                <a:latin typeface="微软雅黑" panose="020B0503020204020204" charset="-122"/>
                <a:cs typeface="Times New Roman" panose="02020603050405020304" charset="0"/>
              </a:rPr>
              <a:t>,</a:t>
            </a:r>
            <a:r>
              <a:rPr lang="zh-CN" altLang="zh-CN" sz="2800" b="1" kern="100" dirty="0">
                <a:solidFill>
                  <a:prstClr val="black"/>
                </a:solidFill>
                <a:latin typeface="微软雅黑" panose="020B0503020204020204" charset="-122"/>
                <a:cs typeface="Times New Roman" panose="02020603050405020304" charset="0"/>
              </a:rPr>
              <a:t>我才成为一个真正的爬树者</a:t>
            </a:r>
            <a:r>
              <a:rPr lang="en-US" altLang="zh-CN" sz="2800" b="1" kern="100" dirty="0">
                <a:solidFill>
                  <a:prstClr val="black"/>
                </a:solidFill>
                <a:latin typeface="微软雅黑" panose="020B0503020204020204" charset="-122"/>
                <a:cs typeface="Times New Roman" panose="02020603050405020304" charset="0"/>
              </a:rPr>
              <a:t>,</a:t>
            </a:r>
            <a:r>
              <a:rPr lang="zh-CN" altLang="zh-CN" sz="2800" b="1" kern="100" dirty="0">
                <a:solidFill>
                  <a:prstClr val="black"/>
                </a:solidFill>
                <a:latin typeface="微软雅黑" panose="020B0503020204020204" charset="-122"/>
                <a:cs typeface="Times New Roman" panose="02020603050405020304" charset="0"/>
              </a:rPr>
              <a:t>那时我去救一只被卡在树枝上的风筝。</a:t>
            </a:r>
            <a:endParaRPr lang="zh-CN" altLang="zh-CN" sz="2800" b="1" kern="100" dirty="0">
              <a:solidFill>
                <a:prstClr val="black"/>
              </a:solidFill>
              <a:latin typeface="微软雅黑" panose="020B0503020204020204" charset="-122"/>
              <a:cs typeface="Times New Roman" panose="02020603050405020304" charset="0"/>
            </a:endParaRPr>
          </a:p>
        </p:txBody>
      </p:sp>
      <p:sp>
        <p:nvSpPr>
          <p:cNvPr id="10" name="矩形 9"/>
          <p:cNvSpPr/>
          <p:nvPr/>
        </p:nvSpPr>
        <p:spPr>
          <a:xfrm>
            <a:off x="2723515" y="735965"/>
            <a:ext cx="1829435" cy="521970"/>
          </a:xfrm>
          <a:prstGeom prst="rect">
            <a:avLst/>
          </a:prstGeom>
        </p:spPr>
        <p:txBody>
          <a:bodyPr wrap="square">
            <a:spAutoFit/>
          </a:bodyPr>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sym typeface="+mn-ea"/>
              </a:rPr>
              <a:t>stuck in</a:t>
            </a:r>
            <a:endPar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矩形 10"/>
          <p:cNvSpPr/>
          <p:nvPr/>
        </p:nvSpPr>
        <p:spPr>
          <a:xfrm>
            <a:off x="3020060" y="2244725"/>
            <a:ext cx="2546350" cy="521970"/>
          </a:xfrm>
          <a:prstGeom prst="rect">
            <a:avLst/>
          </a:prstGeom>
        </p:spPr>
        <p:txBody>
          <a:bodyPr wrap="square">
            <a:spAutoFit/>
          </a:bodyPr>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sym typeface="+mn-ea"/>
              </a:rPr>
              <a:t>was stuck in</a:t>
            </a:r>
            <a:endPar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2" name="矩形 11"/>
          <p:cNvSpPr/>
          <p:nvPr/>
        </p:nvSpPr>
        <p:spPr>
          <a:xfrm>
            <a:off x="395605" y="4041775"/>
            <a:ext cx="2546350" cy="521970"/>
          </a:xfrm>
          <a:prstGeom prst="rect">
            <a:avLst/>
          </a:prstGeom>
        </p:spPr>
        <p:txBody>
          <a:bodyPr wrap="square">
            <a:spAutoFit/>
          </a:bodyPr>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sym typeface="+mn-ea"/>
              </a:rPr>
              <a:t>was stuck</a:t>
            </a:r>
            <a:endPar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628015" y="-371475"/>
            <a:ext cx="13568045" cy="7486650"/>
          </a:xfrm>
          <a:prstGeom prst="rect">
            <a:avLst/>
          </a:prstGeom>
        </p:spPr>
      </p:pic>
      <p:sp>
        <p:nvSpPr>
          <p:cNvPr id="5" name="标题 1"/>
          <p:cNvSpPr>
            <a:spLocks noGrp="1"/>
          </p:cNvSpPr>
          <p:nvPr/>
        </p:nvSpPr>
        <p:spPr>
          <a:xfrm>
            <a:off x="1469390" y="3170555"/>
            <a:ext cx="8826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攻击</a:t>
            </a:r>
            <a:endParaRPr sz="24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814955" y="2508250"/>
            <a:ext cx="18199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攻击</a:t>
            </a:r>
            <a:endParaRPr sz="24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5308600" y="1384935"/>
            <a:ext cx="16071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踢</a:t>
            </a:r>
            <a:endParaRPr sz="24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7732395" y="2207895"/>
            <a:ext cx="13436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击打</a:t>
            </a:r>
            <a:endParaRPr sz="24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9993630" y="3534410"/>
            <a:ext cx="15068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敲击</a:t>
            </a:r>
            <a:endParaRPr sz="24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5359400" y="3285490"/>
            <a:ext cx="1541145" cy="529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杀死</a:t>
            </a:r>
            <a:endParaRPr sz="24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2834005" y="4363085"/>
            <a:ext cx="14928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大头钉</a:t>
            </a:r>
            <a:endParaRPr sz="24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5603240" y="5395595"/>
            <a:ext cx="9899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刀</a:t>
            </a:r>
            <a:endParaRPr sz="24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7486015" y="4251960"/>
            <a:ext cx="16154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棍子</a:t>
            </a:r>
            <a:endParaRPr sz="24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6" grpId="0"/>
      <p:bldP spid="6" grpId="1"/>
      <p:bldP spid="5" grpId="0"/>
      <p:bldP spid="5" grpId="1"/>
      <p:bldP spid="11" grpId="0"/>
      <p:bldP spid="11" grpId="1"/>
      <p:bldP spid="13" grpId="0"/>
      <p:bldP spid="13" grpId="1"/>
      <p:bldP spid="15" grpId="0"/>
      <p:bldP spid="15" grpId="1"/>
      <p:bldP spid="16" grpId="0"/>
      <p:bldP spid="16" grpId="1"/>
      <p:bldP spid="9" grpId="0"/>
      <p:bldP spid="9" grpId="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0443" y="2804222"/>
            <a:ext cx="10606664" cy="523220"/>
          </a:xfrm>
          <a:prstGeom prst="rect">
            <a:avLst/>
          </a:prstGeom>
        </p:spPr>
        <p:txBody>
          <a:bodyPr wrap="square">
            <a:spAutoFit/>
          </a:bodyPr>
          <a:lstStyle/>
          <a:p>
            <a:r>
              <a:rPr lang="zh-CN" altLang="zh-CN" sz="2800" b="1" kern="100" dirty="0">
                <a:latin typeface="+mn-ea"/>
                <a:cs typeface="Times New Roman" panose="02020603050405020304" charset="0"/>
              </a:rPr>
              <a:t>虽然她很早就创立了自己的公司</a:t>
            </a:r>
            <a:r>
              <a:rPr lang="en-US" altLang="zh-CN" sz="2800" b="1" kern="100" dirty="0">
                <a:latin typeface="+mn-ea"/>
                <a:cs typeface="Times New Roman" panose="02020603050405020304" charset="0"/>
              </a:rPr>
              <a:t>,</a:t>
            </a:r>
            <a:r>
              <a:rPr lang="zh-CN" altLang="zh-CN" sz="2800" b="1" kern="100" dirty="0">
                <a:latin typeface="+mn-ea"/>
                <a:cs typeface="Times New Roman" panose="02020603050405020304" charset="0"/>
              </a:rPr>
              <a:t>但她的主要动力不是利润。</a:t>
            </a:r>
            <a:endParaRPr lang="zh-CN" altLang="zh-CN" sz="2800" b="1" kern="100" dirty="0">
              <a:latin typeface="+mn-ea"/>
              <a:cs typeface="Times New Roman" panose="02020603050405020304" charset="0"/>
            </a:endParaRPr>
          </a:p>
        </p:txBody>
      </p:sp>
      <p:sp>
        <p:nvSpPr>
          <p:cNvPr id="3" name="矩形 2"/>
          <p:cNvSpPr/>
          <p:nvPr/>
        </p:nvSpPr>
        <p:spPr>
          <a:xfrm>
            <a:off x="2251788" y="72908"/>
            <a:ext cx="6463665" cy="583565"/>
          </a:xfrm>
          <a:prstGeom prst="rect">
            <a:avLst/>
          </a:prstGeom>
        </p:spPr>
        <p:txBody>
          <a:bodyPr wrap="none">
            <a:spAutoFit/>
          </a:bodyPr>
          <a:lstStyle/>
          <a:p>
            <a:pPr lvl="0"/>
            <a:r>
              <a:rPr lang="en-US" altLang="zh-CN" sz="3200" b="1" kern="100" dirty="0">
                <a:solidFill>
                  <a:srgbClr val="333333"/>
                </a:solidFill>
                <a:latin typeface="Times New Roman" panose="02020603050405020304" charset="0"/>
                <a:ea typeface="宋体" panose="02010600030101010101" pitchFamily="2" charset="-122"/>
                <a:cs typeface="Times New Roman" panose="02020603050405020304" charset="0"/>
              </a:rPr>
              <a:t> /'</a:t>
            </a:r>
            <a:r>
              <a:rPr lang="en-US" altLang="zh-CN" sz="3200" b="1" kern="100" dirty="0" err="1">
                <a:solidFill>
                  <a:srgbClr val="333333"/>
                </a:solidFill>
                <a:latin typeface="Times New Roman" panose="02020603050405020304" charset="0"/>
                <a:ea typeface="宋体" panose="02010600030101010101" pitchFamily="2" charset="-122"/>
                <a:cs typeface="Times New Roman" panose="02020603050405020304" charset="0"/>
              </a:rPr>
              <a:t>kʌmp</a:t>
            </a:r>
            <a:r>
              <a:rPr lang="en-US" altLang="zh-CN" sz="3200" b="1" kern="100" dirty="0">
                <a:solidFill>
                  <a:srgbClr val="333333"/>
                </a:solidFill>
                <a:latin typeface="Times New Roman" panose="02020603050405020304" charset="0"/>
                <a:ea typeface="宋体" panose="02010600030101010101" pitchFamily="2" charset="-122"/>
                <a:cs typeface="Times New Roman" panose="02020603050405020304" charset="0"/>
              </a:rPr>
              <a:t>(ə)</a:t>
            </a:r>
            <a:r>
              <a:rPr lang="en-US" altLang="zh-CN" sz="3200" b="1" kern="100" dirty="0" err="1">
                <a:solidFill>
                  <a:srgbClr val="333333"/>
                </a:solidFill>
                <a:latin typeface="Times New Roman" panose="02020603050405020304" charset="0"/>
                <a:ea typeface="宋体" panose="02010600030101010101" pitchFamily="2" charset="-122"/>
                <a:cs typeface="Times New Roman" panose="02020603050405020304" charset="0"/>
              </a:rPr>
              <a:t>nɪ</a:t>
            </a:r>
            <a:r>
              <a:rPr lang="en-US" altLang="zh-CN" sz="3200" b="1" kern="100" dirty="0">
                <a:solidFill>
                  <a:srgbClr val="333333"/>
                </a:solidFill>
                <a:latin typeface="Times New Roman" panose="02020603050405020304" charset="0"/>
                <a:ea typeface="宋体" panose="02010600030101010101" pitchFamily="2" charset="-122"/>
                <a:cs typeface="Times New Roman" panose="02020603050405020304" charset="0"/>
              </a:rPr>
              <a:t>/n. ____;____,____;____</a:t>
            </a:r>
            <a:endParaRPr lang="zh-CN" altLang="zh-CN" sz="3200"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4" name="矩形 3"/>
          <p:cNvSpPr/>
          <p:nvPr/>
        </p:nvSpPr>
        <p:spPr>
          <a:xfrm>
            <a:off x="205740" y="32385"/>
            <a:ext cx="2561590" cy="583565"/>
          </a:xfrm>
          <a:prstGeom prst="rect">
            <a:avLst/>
          </a:prstGeom>
        </p:spPr>
        <p:txBody>
          <a:bodyPr wrap="square">
            <a:spAutoFit/>
          </a:bodyPr>
          <a:lstStyle/>
          <a:p>
            <a:r>
              <a:rPr lang="en-US" altLang="zh-CN" sz="3200" b="1" kern="100" dirty="0">
                <a:solidFill>
                  <a:schemeClr val="tx1"/>
                </a:solidFill>
                <a:latin typeface="Times New Roman" panose="02020603050405020304" charset="0"/>
                <a:ea typeface="宋体" panose="02010600030101010101" pitchFamily="2" charset="-122"/>
                <a:cs typeface="Times New Roman" panose="02020603050405020304" charset="0"/>
              </a:rPr>
              <a:t>63.company</a:t>
            </a:r>
            <a:endParaRPr lang="en-US" altLang="zh-CN" sz="3200" b="1" kern="100" dirty="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5" name="矩形 4"/>
          <p:cNvSpPr/>
          <p:nvPr/>
        </p:nvSpPr>
        <p:spPr>
          <a:xfrm>
            <a:off x="4953502" y="31058"/>
            <a:ext cx="3797935" cy="583565"/>
          </a:xfrm>
          <a:prstGeom prst="rect">
            <a:avLst/>
          </a:prstGeom>
        </p:spPr>
        <p:txBody>
          <a:bodyPr wrap="none">
            <a:spAutoFit/>
          </a:bodyPr>
          <a:lstStyle/>
          <a:p>
            <a:r>
              <a:rPr lang="zh-CN" altLang="zh-CN" sz="3200" b="1" kern="100" dirty="0">
                <a:solidFill>
                  <a:srgbClr val="7030A0"/>
                </a:solidFill>
                <a:latin typeface="+mn-ea"/>
                <a:cs typeface="Times New Roman" panose="02020603050405020304" charset="0"/>
              </a:rPr>
              <a:t>公司</a:t>
            </a:r>
            <a:r>
              <a:rPr lang="en-US" altLang="zh-CN" sz="3200" b="1" kern="100" dirty="0">
                <a:solidFill>
                  <a:srgbClr val="7030A0"/>
                </a:solidFill>
                <a:latin typeface="+mn-ea"/>
                <a:cs typeface="Times New Roman" panose="02020603050405020304" charset="0"/>
              </a:rPr>
              <a:t> </a:t>
            </a:r>
            <a:r>
              <a:rPr lang="zh-CN" altLang="zh-CN" sz="3200" b="1" kern="100" dirty="0">
                <a:solidFill>
                  <a:srgbClr val="7030A0"/>
                </a:solidFill>
                <a:latin typeface="+mn-ea"/>
                <a:cs typeface="Times New Roman" panose="02020603050405020304" charset="0"/>
              </a:rPr>
              <a:t>陪伴</a:t>
            </a:r>
            <a:r>
              <a:rPr lang="en-US" altLang="zh-CN" sz="3200" b="1" kern="100" dirty="0">
                <a:solidFill>
                  <a:srgbClr val="7030A0"/>
                </a:solidFill>
                <a:latin typeface="+mn-ea"/>
                <a:cs typeface="Times New Roman" panose="02020603050405020304" charset="0"/>
              </a:rPr>
              <a:t> </a:t>
            </a:r>
            <a:r>
              <a:rPr lang="zh-CN" altLang="zh-CN" sz="3200" b="1" kern="100" dirty="0">
                <a:solidFill>
                  <a:srgbClr val="7030A0"/>
                </a:solidFill>
                <a:latin typeface="+mn-ea"/>
                <a:cs typeface="Times New Roman" panose="02020603050405020304" charset="0"/>
              </a:rPr>
              <a:t>同伴</a:t>
            </a:r>
            <a:r>
              <a:rPr lang="en-US" altLang="zh-CN" sz="3200" b="1" kern="100" dirty="0">
                <a:solidFill>
                  <a:srgbClr val="7030A0"/>
                </a:solidFill>
                <a:latin typeface="+mn-ea"/>
                <a:cs typeface="Times New Roman" panose="02020603050405020304" charset="0"/>
              </a:rPr>
              <a:t> </a:t>
            </a:r>
            <a:r>
              <a:rPr lang="zh-CN" altLang="zh-CN" sz="3200" b="1" kern="100" dirty="0">
                <a:solidFill>
                  <a:srgbClr val="7030A0"/>
                </a:solidFill>
                <a:latin typeface="+mn-ea"/>
                <a:cs typeface="Times New Roman" panose="02020603050405020304" charset="0"/>
              </a:rPr>
              <a:t>连队</a:t>
            </a:r>
            <a:endParaRPr lang="zh-CN" altLang="en-US" sz="3200" dirty="0">
              <a:solidFill>
                <a:srgbClr val="7030A0"/>
              </a:solidFill>
              <a:latin typeface="+mn-ea"/>
            </a:endParaRPr>
          </a:p>
        </p:txBody>
      </p:sp>
      <p:sp>
        <p:nvSpPr>
          <p:cNvPr id="6" name="矩形 5"/>
          <p:cNvSpPr/>
          <p:nvPr/>
        </p:nvSpPr>
        <p:spPr>
          <a:xfrm>
            <a:off x="270445" y="681873"/>
            <a:ext cx="11170188" cy="953135"/>
          </a:xfrm>
          <a:prstGeom prst="rect">
            <a:avLst/>
          </a:prstGeom>
        </p:spPr>
        <p:txBody>
          <a:bodyPr wrap="square">
            <a:spAutoFit/>
          </a:bodyPr>
          <a:lstStyle/>
          <a:p>
            <a:pPr lvl="0"/>
            <a:r>
              <a:rPr lang="zh-CN" altLang="zh-CN" sz="2800" b="1" kern="100" dirty="0">
                <a:solidFill>
                  <a:schemeClr val="accent2">
                    <a:lumMod val="75000"/>
                  </a:schemeClr>
                </a:solidFill>
                <a:latin typeface="+mn-ea"/>
                <a:cs typeface="Times New Roman" panose="02020603050405020304" charset="0"/>
              </a:rPr>
              <a:t>词根词缀：</a:t>
            </a:r>
            <a:r>
              <a:rPr lang="en-US" altLang="zh-CN" sz="2800" b="1" kern="100" dirty="0">
                <a:solidFill>
                  <a:schemeClr val="accent2">
                    <a:lumMod val="75000"/>
                  </a:schemeClr>
                </a:solidFill>
                <a:latin typeface="+mn-ea"/>
                <a:cs typeface="Times New Roman" panose="02020603050405020304" charset="0"/>
              </a:rPr>
              <a:t>com-</a:t>
            </a:r>
            <a:r>
              <a:rPr lang="zh-CN" altLang="zh-CN" sz="2800" b="1" kern="100" dirty="0">
                <a:solidFill>
                  <a:schemeClr val="accent2">
                    <a:lumMod val="75000"/>
                  </a:schemeClr>
                </a:solidFill>
                <a:latin typeface="+mn-ea"/>
                <a:cs typeface="Times New Roman" panose="02020603050405020304" charset="0"/>
              </a:rPr>
              <a:t>共同</a:t>
            </a:r>
            <a:r>
              <a:rPr lang="en-US" altLang="zh-CN" sz="2800" b="1" kern="100" dirty="0">
                <a:solidFill>
                  <a:schemeClr val="accent2">
                    <a:lumMod val="75000"/>
                  </a:schemeClr>
                </a:solidFill>
                <a:latin typeface="+mn-ea"/>
                <a:cs typeface="Times New Roman" panose="02020603050405020304" charset="0"/>
              </a:rPr>
              <a:t>+pan(</a:t>
            </a:r>
            <a:r>
              <a:rPr lang="zh-CN" altLang="zh-CN" sz="2800" b="1" kern="100" dirty="0">
                <a:solidFill>
                  <a:schemeClr val="accent2">
                    <a:lumMod val="75000"/>
                  </a:schemeClr>
                </a:solidFill>
                <a:latin typeface="+mn-ea"/>
                <a:cs typeface="Times New Roman" panose="02020603050405020304" charset="0"/>
              </a:rPr>
              <a:t>平底锅</a:t>
            </a:r>
            <a:r>
              <a:rPr lang="en-US" altLang="zh-CN" sz="2800" b="1" kern="100" dirty="0">
                <a:solidFill>
                  <a:schemeClr val="accent2">
                    <a:lumMod val="75000"/>
                  </a:schemeClr>
                </a:solidFill>
                <a:latin typeface="+mn-ea"/>
                <a:cs typeface="Times New Roman" panose="02020603050405020304" charset="0"/>
              </a:rPr>
              <a:t>)+y</a:t>
            </a:r>
            <a:r>
              <a:rPr lang="zh-CN" altLang="zh-CN" sz="2800" b="1" kern="100" dirty="0">
                <a:solidFill>
                  <a:schemeClr val="accent2">
                    <a:lumMod val="75000"/>
                  </a:schemeClr>
                </a:solidFill>
                <a:latin typeface="+mn-ea"/>
                <a:cs typeface="Times New Roman" panose="02020603050405020304" charset="0"/>
              </a:rPr>
              <a:t>：共同在一个锅里吃饭的人</a:t>
            </a:r>
            <a:endParaRPr lang="en-US" altLang="zh-CN" sz="2800" b="1" kern="100" dirty="0">
              <a:solidFill>
                <a:schemeClr val="accent2">
                  <a:lumMod val="75000"/>
                </a:schemeClr>
              </a:solidFill>
              <a:latin typeface="+mn-ea"/>
              <a:cs typeface="Times New Roman" panose="02020603050405020304" charset="0"/>
            </a:endParaRPr>
          </a:p>
          <a:p>
            <a:pPr lvl="0"/>
            <a:r>
              <a:rPr lang="en-US" altLang="zh-CN" sz="2800" b="1" kern="100" dirty="0">
                <a:solidFill>
                  <a:schemeClr val="accent2">
                    <a:lumMod val="75000"/>
                  </a:schemeClr>
                </a:solidFill>
                <a:latin typeface="+mn-ea"/>
                <a:cs typeface="Times New Roman" panose="02020603050405020304" charset="0"/>
              </a:rPr>
              <a:t>                                                        ——_____——_____——_____</a:t>
            </a:r>
            <a:endParaRPr lang="en-US" altLang="zh-CN" sz="2800" b="1" kern="100" dirty="0">
              <a:solidFill>
                <a:schemeClr val="accent2">
                  <a:lumMod val="75000"/>
                </a:schemeClr>
              </a:solidFill>
              <a:latin typeface="+mn-ea"/>
              <a:cs typeface="Times New Roman" panose="02020603050405020304" charset="0"/>
            </a:endParaRPr>
          </a:p>
        </p:txBody>
      </p:sp>
      <p:sp>
        <p:nvSpPr>
          <p:cNvPr id="8" name="矩形 7"/>
          <p:cNvSpPr/>
          <p:nvPr/>
        </p:nvSpPr>
        <p:spPr>
          <a:xfrm>
            <a:off x="4325555" y="1572747"/>
            <a:ext cx="1654175" cy="521970"/>
          </a:xfrm>
          <a:prstGeom prst="rect">
            <a:avLst/>
          </a:prstGeom>
        </p:spPr>
        <p:txBody>
          <a:bodyPr wrap="none">
            <a:spAutoFit/>
          </a:bodyPr>
          <a:lstStyle/>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company</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zh-CN" altLang="en-US" dirty="0"/>
          </a:p>
        </p:txBody>
      </p:sp>
      <p:sp>
        <p:nvSpPr>
          <p:cNvPr id="9" name="矩形 8"/>
          <p:cNvSpPr/>
          <p:nvPr/>
        </p:nvSpPr>
        <p:spPr>
          <a:xfrm>
            <a:off x="270444" y="1894639"/>
            <a:ext cx="10936271" cy="953135"/>
          </a:xfrm>
          <a:prstGeom prst="rect">
            <a:avLst/>
          </a:prstGeom>
        </p:spPr>
        <p:txBody>
          <a:bodyPr wrap="square">
            <a:spAutoFit/>
          </a:bodyPr>
          <a:lstStyle/>
          <a:p>
            <a:pPr lvl="0"/>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Although she founded her </a:t>
            </a:r>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________</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early on in life, she wasn't driven primarily by profit.(2019</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北京</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8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0" name="矩形 9"/>
          <p:cNvSpPr/>
          <p:nvPr/>
        </p:nvSpPr>
        <p:spPr>
          <a:xfrm>
            <a:off x="327025" y="1548765"/>
            <a:ext cx="9047480" cy="521970"/>
          </a:xfrm>
          <a:prstGeom prst="rect">
            <a:avLst/>
          </a:prstGeom>
        </p:spPr>
        <p:txBody>
          <a:bodyPr wrap="square">
            <a:spAutoFit/>
          </a:bodyPr>
          <a:lstStyle/>
          <a:p>
            <a:pPr lvl="0"/>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sym typeface="+mn-ea"/>
              </a:rPr>
              <a:t>No road is long with good </a:t>
            </a:r>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sym typeface="+mn-ea"/>
              </a:rPr>
              <a:t>________</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sym typeface="+mn-ea"/>
              </a:rPr>
              <a:t>.</a:t>
            </a:r>
            <a:r>
              <a:rPr lang="zh-CN" altLang="zh-CN" sz="2800" b="1" kern="100" dirty="0">
                <a:solidFill>
                  <a:prstClr val="black"/>
                </a:solidFill>
                <a:latin typeface="微软雅黑" panose="020B0503020204020204" charset="-122"/>
                <a:cs typeface="Times New Roman" panose="02020603050405020304" charset="0"/>
              </a:rPr>
              <a:t>良友为伴</a:t>
            </a:r>
            <a:r>
              <a:rPr lang="en-US" altLang="zh-CN" sz="2800" b="1" kern="100" dirty="0">
                <a:solidFill>
                  <a:prstClr val="black"/>
                </a:solidFill>
                <a:latin typeface="微软雅黑" panose="020B0503020204020204" charset="-122"/>
                <a:cs typeface="Times New Roman" panose="02020603050405020304" charset="0"/>
              </a:rPr>
              <a:t>,</a:t>
            </a:r>
            <a:r>
              <a:rPr lang="zh-CN" altLang="zh-CN" sz="2800" b="1" kern="100" dirty="0">
                <a:solidFill>
                  <a:prstClr val="black"/>
                </a:solidFill>
                <a:latin typeface="微软雅黑" panose="020B0503020204020204" charset="-122"/>
                <a:cs typeface="Times New Roman" panose="02020603050405020304" charset="0"/>
              </a:rPr>
              <a:t>不觉路远。</a:t>
            </a:r>
            <a:endParaRPr lang="zh-CN" altLang="zh-CN" sz="2800" b="1" kern="100" dirty="0">
              <a:solidFill>
                <a:prstClr val="black"/>
              </a:solidFill>
              <a:latin typeface="微软雅黑" panose="020B0503020204020204" charset="-122"/>
              <a:cs typeface="Times New Roman" panose="02020603050405020304" charset="0"/>
            </a:endParaRPr>
          </a:p>
        </p:txBody>
      </p:sp>
      <p:sp>
        <p:nvSpPr>
          <p:cNvPr id="11" name="矩形 10"/>
          <p:cNvSpPr/>
          <p:nvPr/>
        </p:nvSpPr>
        <p:spPr>
          <a:xfrm>
            <a:off x="230898" y="4695943"/>
            <a:ext cx="6096000" cy="523220"/>
          </a:xfrm>
          <a:prstGeom prst="rect">
            <a:avLst/>
          </a:prstGeom>
        </p:spPr>
        <p:txBody>
          <a:bodyPr>
            <a:spAutoFit/>
          </a:bodyPr>
          <a:lstStyle/>
          <a:p>
            <a:r>
              <a:rPr lang="zh-CN" altLang="zh-CN" sz="2800" b="1" kern="100" dirty="0">
                <a:solidFill>
                  <a:srgbClr val="333333"/>
                </a:solidFill>
                <a:latin typeface="+mn-ea"/>
                <a:cs typeface="Arial" panose="020B0604020202020204" pitchFamily="34" charset="0"/>
              </a:rPr>
              <a:t>现在</a:t>
            </a:r>
            <a:r>
              <a:rPr lang="en-US" altLang="zh-CN" sz="2800" b="1" kern="100" dirty="0">
                <a:solidFill>
                  <a:srgbClr val="333333"/>
                </a:solidFill>
                <a:latin typeface="+mn-ea"/>
                <a:cs typeface="Times New Roman" panose="02020603050405020304" charset="0"/>
              </a:rPr>
              <a:t>,</a:t>
            </a:r>
            <a:r>
              <a:rPr lang="zh-CN" altLang="zh-CN" sz="2800" b="1" kern="100" dirty="0">
                <a:solidFill>
                  <a:srgbClr val="333333"/>
                </a:solidFill>
                <a:latin typeface="+mn-ea"/>
                <a:cs typeface="Arial" panose="020B0604020202020204" pitchFamily="34" charset="0"/>
              </a:rPr>
              <a:t>我们有了智能手机来陪伴我们。</a:t>
            </a:r>
            <a:endParaRPr lang="zh-CN" altLang="zh-CN" sz="2800" b="1" kern="100" dirty="0">
              <a:latin typeface="+mn-ea"/>
              <a:cs typeface="Times New Roman" panose="02020603050405020304" charset="0"/>
            </a:endParaRPr>
          </a:p>
        </p:txBody>
      </p:sp>
      <p:sp>
        <p:nvSpPr>
          <p:cNvPr id="12" name="矩形 11"/>
          <p:cNvSpPr/>
          <p:nvPr/>
        </p:nvSpPr>
        <p:spPr>
          <a:xfrm>
            <a:off x="270442" y="3288803"/>
            <a:ext cx="3296095" cy="584775"/>
          </a:xfrm>
          <a:prstGeom prst="rect">
            <a:avLst/>
          </a:prstGeom>
        </p:spPr>
        <p:txBody>
          <a:bodyPr wrap="none">
            <a:spAutoFit/>
          </a:bodyPr>
          <a:lstStyle/>
          <a:p>
            <a:pPr lvl="0"/>
            <a:r>
              <a:rPr lang="en-US" altLang="zh-CN" sz="3200" b="1" kern="100" dirty="0">
                <a:solidFill>
                  <a:srgbClr val="C55A11"/>
                </a:solidFill>
                <a:latin typeface="Times New Roman" panose="02020603050405020304" charset="0"/>
                <a:ea typeface="宋体" panose="02010600030101010101" pitchFamily="2" charset="-122"/>
                <a:cs typeface="Times New Roman" panose="02020603050405020304" charset="0"/>
              </a:rPr>
              <a:t>keep sb. company</a:t>
            </a:r>
            <a:endParaRPr lang="zh-CN" altLang="zh-CN" sz="3200" kern="100" dirty="0">
              <a:solidFill>
                <a:srgbClr val="C55A11"/>
              </a:solidFill>
              <a:latin typeface="Calibri" panose="020F0502020204030204" pitchFamily="34" charset="0"/>
              <a:ea typeface="宋体" panose="02010600030101010101" pitchFamily="2" charset="-122"/>
              <a:cs typeface="Times New Roman" panose="02020603050405020304" charset="0"/>
            </a:endParaRPr>
          </a:p>
        </p:txBody>
      </p:sp>
      <p:sp>
        <p:nvSpPr>
          <p:cNvPr id="13" name="矩形 12"/>
          <p:cNvSpPr/>
          <p:nvPr/>
        </p:nvSpPr>
        <p:spPr>
          <a:xfrm>
            <a:off x="3422917" y="3288802"/>
            <a:ext cx="1832553" cy="584775"/>
          </a:xfrm>
          <a:prstGeom prst="rect">
            <a:avLst/>
          </a:prstGeom>
        </p:spPr>
        <p:txBody>
          <a:bodyPr wrap="none">
            <a:spAutoFit/>
          </a:bodyPr>
          <a:lstStyle/>
          <a:p>
            <a:r>
              <a:rPr lang="zh-CN" altLang="zh-CN" sz="3200" b="1" kern="100" dirty="0">
                <a:solidFill>
                  <a:srgbClr val="7030A0"/>
                </a:solidFill>
                <a:latin typeface="+mn-ea"/>
                <a:cs typeface="Times New Roman" panose="02020603050405020304" charset="0"/>
              </a:rPr>
              <a:t>陪伴某人</a:t>
            </a:r>
            <a:endParaRPr lang="zh-CN" altLang="en-US" sz="3200" dirty="0">
              <a:solidFill>
                <a:srgbClr val="7030A0"/>
              </a:solidFill>
              <a:latin typeface="+mn-ea"/>
            </a:endParaRPr>
          </a:p>
        </p:txBody>
      </p:sp>
      <p:sp>
        <p:nvSpPr>
          <p:cNvPr id="14" name="矩形 13"/>
          <p:cNvSpPr/>
          <p:nvPr/>
        </p:nvSpPr>
        <p:spPr>
          <a:xfrm>
            <a:off x="163071" y="3741836"/>
            <a:ext cx="8832073" cy="521970"/>
          </a:xfrm>
          <a:prstGeom prst="rect">
            <a:avLst/>
          </a:prstGeom>
        </p:spPr>
        <p:txBody>
          <a:bodyPr wrap="square">
            <a:spAutoFit/>
          </a:bodyPr>
          <a:lstStyle/>
          <a:p>
            <a:r>
              <a:rPr lang="en-US" altLang="zh-CN" sz="2800" b="1" kern="100" dirty="0">
                <a:solidFill>
                  <a:schemeClr val="tx1"/>
                </a:solidFill>
                <a:latin typeface="Times New Roman" panose="02020603050405020304" charset="0"/>
                <a:ea typeface="宋体" panose="02010600030101010101" pitchFamily="2" charset="-122"/>
                <a:cs typeface="Times New Roman" panose="02020603050405020304" charset="0"/>
              </a:rPr>
              <a:t>Keep </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good men </a:t>
            </a:r>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________</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and you shall be of the number.</a:t>
            </a:r>
            <a:endParaRPr lang="zh-CN" altLang="en-US" dirty="0"/>
          </a:p>
        </p:txBody>
      </p:sp>
      <p:sp>
        <p:nvSpPr>
          <p:cNvPr id="15" name="矩形 14"/>
          <p:cNvSpPr/>
          <p:nvPr/>
        </p:nvSpPr>
        <p:spPr>
          <a:xfrm>
            <a:off x="163071" y="4196529"/>
            <a:ext cx="11865858" cy="521970"/>
          </a:xfrm>
          <a:prstGeom prst="rect">
            <a:avLst/>
          </a:prstGeom>
        </p:spPr>
        <p:txBody>
          <a:bodyPr wrap="square">
            <a:spAutoFit/>
          </a:bodyPr>
          <a:lstStyle/>
          <a:p>
            <a:pPr lvl="0"/>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Now, we have our smartphones to </a:t>
            </a:r>
            <a:r>
              <a:rPr lang="en-US" altLang="zh-CN" sz="2800" b="1" kern="100" dirty="0">
                <a:solidFill>
                  <a:schemeClr val="tx1"/>
                </a:solidFill>
                <a:latin typeface="Times New Roman" panose="02020603050405020304" charset="0"/>
                <a:ea typeface="宋体" panose="02010600030101010101" pitchFamily="2" charset="-122"/>
                <a:cs typeface="Times New Roman" panose="02020603050405020304" charset="0"/>
              </a:rPr>
              <a:t>keep</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us </a:t>
            </a:r>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________</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at the table.(2019</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全国</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II)</a:t>
            </a:r>
            <a:endParaRPr lang="zh-CN" altLang="zh-CN" sz="28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6" name="矩形 15"/>
          <p:cNvSpPr/>
          <p:nvPr/>
        </p:nvSpPr>
        <p:spPr>
          <a:xfrm>
            <a:off x="8903148" y="3728098"/>
            <a:ext cx="3244470" cy="523220"/>
          </a:xfrm>
          <a:prstGeom prst="rect">
            <a:avLst/>
          </a:prstGeom>
        </p:spPr>
        <p:txBody>
          <a:bodyPr wrap="square">
            <a:spAutoFit/>
          </a:bodyPr>
          <a:lstStyle/>
          <a:p>
            <a:pPr lvl="0"/>
            <a:r>
              <a:rPr lang="zh-CN" altLang="zh-CN" sz="2800" b="1" kern="100" dirty="0">
                <a:solidFill>
                  <a:prstClr val="black"/>
                </a:solidFill>
                <a:latin typeface="微软雅黑" panose="020B0503020204020204" charset="-122"/>
                <a:cs typeface="Times New Roman" panose="02020603050405020304" charset="0"/>
              </a:rPr>
              <a:t>近朱者赤</a:t>
            </a:r>
            <a:r>
              <a:rPr lang="en-US" altLang="zh-CN" sz="2800" b="1" kern="100" dirty="0">
                <a:solidFill>
                  <a:prstClr val="black"/>
                </a:solidFill>
                <a:latin typeface="微软雅黑" panose="020B0503020204020204" charset="-122"/>
                <a:cs typeface="Times New Roman" panose="02020603050405020304" charset="0"/>
              </a:rPr>
              <a:t>,</a:t>
            </a:r>
            <a:r>
              <a:rPr lang="zh-CN" altLang="zh-CN" sz="2800" b="1" kern="100" dirty="0">
                <a:solidFill>
                  <a:prstClr val="black"/>
                </a:solidFill>
                <a:latin typeface="微软雅黑" panose="020B0503020204020204" charset="-122"/>
                <a:cs typeface="Times New Roman" panose="02020603050405020304" charset="0"/>
              </a:rPr>
              <a:t>近墨者黑。</a:t>
            </a:r>
            <a:endParaRPr lang="zh-CN" altLang="zh-CN" sz="2800" b="1" kern="100" dirty="0">
              <a:solidFill>
                <a:prstClr val="black"/>
              </a:solidFill>
              <a:latin typeface="微软雅黑" panose="020B0503020204020204" charset="-122"/>
              <a:cs typeface="Times New Roman" panose="02020603050405020304" charset="0"/>
            </a:endParaRPr>
          </a:p>
        </p:txBody>
      </p:sp>
      <p:sp>
        <p:nvSpPr>
          <p:cNvPr id="7" name="矩形 6"/>
          <p:cNvSpPr/>
          <p:nvPr/>
        </p:nvSpPr>
        <p:spPr>
          <a:xfrm>
            <a:off x="7022967" y="1097223"/>
            <a:ext cx="894080" cy="521970"/>
          </a:xfrm>
          <a:prstGeom prst="rect">
            <a:avLst/>
          </a:prstGeom>
        </p:spPr>
        <p:txBody>
          <a:bodyPr wrap="none">
            <a:spAutoFit/>
          </a:bodyPr>
          <a:p>
            <a:pPr lvl="0" algn="l"/>
            <a:r>
              <a:rPr lang="zh-CN" altLang="zh-CN" sz="2800" b="1" kern="100" dirty="0">
                <a:solidFill>
                  <a:srgbClr val="7030A0"/>
                </a:solidFill>
                <a:latin typeface="+mn-ea"/>
                <a:cs typeface="Times New Roman" panose="02020603050405020304" charset="0"/>
                <a:sym typeface="+mn-ea"/>
              </a:rPr>
              <a:t>同伴</a:t>
            </a:r>
            <a:endParaRPr lang="zh-CN" altLang="zh-CN" sz="2800" b="1" kern="100" dirty="0">
              <a:solidFill>
                <a:srgbClr val="7030A0"/>
              </a:solidFill>
              <a:latin typeface="+mn-ea"/>
              <a:cs typeface="Times New Roman" panose="02020603050405020304" charset="0"/>
              <a:sym typeface="+mn-ea"/>
            </a:endParaRPr>
          </a:p>
        </p:txBody>
      </p:sp>
      <p:sp>
        <p:nvSpPr>
          <p:cNvPr id="17" name="矩形 16"/>
          <p:cNvSpPr/>
          <p:nvPr/>
        </p:nvSpPr>
        <p:spPr>
          <a:xfrm>
            <a:off x="8623167" y="1106113"/>
            <a:ext cx="894080" cy="521970"/>
          </a:xfrm>
          <a:prstGeom prst="rect">
            <a:avLst/>
          </a:prstGeom>
        </p:spPr>
        <p:txBody>
          <a:bodyPr wrap="none">
            <a:spAutoFit/>
          </a:bodyPr>
          <a:p>
            <a:pPr lvl="0" algn="l"/>
            <a:r>
              <a:rPr lang="zh-CN" altLang="zh-CN" sz="2800" b="1" kern="100" dirty="0">
                <a:solidFill>
                  <a:srgbClr val="7030A0"/>
                </a:solidFill>
                <a:latin typeface="+mn-ea"/>
                <a:cs typeface="Times New Roman" panose="02020603050405020304" charset="0"/>
                <a:sym typeface="+mn-ea"/>
              </a:rPr>
              <a:t>陪伴</a:t>
            </a:r>
            <a:endParaRPr lang="zh-CN" altLang="zh-CN" sz="2800" b="1" kern="100" dirty="0">
              <a:solidFill>
                <a:srgbClr val="7030A0"/>
              </a:solidFill>
              <a:latin typeface="+mn-ea"/>
              <a:cs typeface="Times New Roman" panose="02020603050405020304" charset="0"/>
              <a:sym typeface="+mn-ea"/>
            </a:endParaRPr>
          </a:p>
        </p:txBody>
      </p:sp>
      <p:sp>
        <p:nvSpPr>
          <p:cNvPr id="18" name="矩形 17"/>
          <p:cNvSpPr/>
          <p:nvPr/>
        </p:nvSpPr>
        <p:spPr>
          <a:xfrm>
            <a:off x="10119862" y="1089603"/>
            <a:ext cx="894080" cy="521970"/>
          </a:xfrm>
          <a:prstGeom prst="rect">
            <a:avLst/>
          </a:prstGeom>
        </p:spPr>
        <p:txBody>
          <a:bodyPr wrap="none">
            <a:spAutoFit/>
          </a:bodyPr>
          <a:p>
            <a:pPr lvl="0" algn="l"/>
            <a:r>
              <a:rPr lang="zh-CN" altLang="zh-CN" sz="2800" b="1" kern="100" dirty="0">
                <a:solidFill>
                  <a:srgbClr val="7030A0"/>
                </a:solidFill>
                <a:latin typeface="+mn-ea"/>
                <a:cs typeface="Times New Roman" panose="02020603050405020304" charset="0"/>
                <a:sym typeface="+mn-ea"/>
              </a:rPr>
              <a:t>公司</a:t>
            </a:r>
            <a:endParaRPr lang="zh-CN" altLang="zh-CN" sz="2800" b="1" kern="100" dirty="0">
              <a:solidFill>
                <a:srgbClr val="7030A0"/>
              </a:solidFill>
              <a:latin typeface="+mn-ea"/>
              <a:cs typeface="Times New Roman" panose="02020603050405020304" charset="0"/>
              <a:sym typeface="+mn-ea"/>
            </a:endParaRPr>
          </a:p>
        </p:txBody>
      </p:sp>
      <p:sp>
        <p:nvSpPr>
          <p:cNvPr id="19" name="矩形 18"/>
          <p:cNvSpPr/>
          <p:nvPr/>
        </p:nvSpPr>
        <p:spPr>
          <a:xfrm>
            <a:off x="4348415" y="1934062"/>
            <a:ext cx="1654175" cy="521970"/>
          </a:xfrm>
          <a:prstGeom prst="rect">
            <a:avLst/>
          </a:prstGeom>
        </p:spPr>
        <p:txBody>
          <a:bodyPr wrap="none">
            <a:spAutoFit/>
          </a:bodyPr>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company</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zh-CN" altLang="en-US" dirty="0"/>
          </a:p>
        </p:txBody>
      </p:sp>
      <p:sp>
        <p:nvSpPr>
          <p:cNvPr id="20" name="矩形 19"/>
          <p:cNvSpPr/>
          <p:nvPr/>
        </p:nvSpPr>
        <p:spPr>
          <a:xfrm>
            <a:off x="2652965" y="3746987"/>
            <a:ext cx="1654175" cy="521970"/>
          </a:xfrm>
          <a:prstGeom prst="rect">
            <a:avLst/>
          </a:prstGeom>
        </p:spPr>
        <p:txBody>
          <a:bodyPr wrap="none">
            <a:spAutoFit/>
          </a:bodyPr>
          <a:lstStyle/>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company</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zh-CN" altLang="en-US" dirty="0"/>
          </a:p>
        </p:txBody>
      </p:sp>
      <p:sp>
        <p:nvSpPr>
          <p:cNvPr id="21" name="矩形 20"/>
          <p:cNvSpPr/>
          <p:nvPr/>
        </p:nvSpPr>
        <p:spPr>
          <a:xfrm>
            <a:off x="6586790" y="4200377"/>
            <a:ext cx="1654175" cy="521970"/>
          </a:xfrm>
          <a:prstGeom prst="rect">
            <a:avLst/>
          </a:prstGeom>
        </p:spPr>
        <p:txBody>
          <a:bodyPr wrap="none">
            <a:spAutoFit/>
          </a:bodyPr>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company</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ppt_x"/>
                                          </p:val>
                                        </p:tav>
                                        <p:tav tm="100000">
                                          <p:val>
                                            <p:strVal val="#ppt_x"/>
                                          </p:val>
                                        </p:tav>
                                      </p:tavLst>
                                    </p:anim>
                                    <p:anim calcmode="lin" valueType="num">
                                      <p:cBhvr additive="base">
                                        <p:cTn id="7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ppt_x"/>
                                          </p:val>
                                        </p:tav>
                                        <p:tav tm="100000">
                                          <p:val>
                                            <p:strVal val="#ppt_x"/>
                                          </p:val>
                                        </p:tav>
                                      </p:tavLst>
                                    </p:anim>
                                    <p:anim calcmode="lin" valueType="num">
                                      <p:cBhvr additive="base">
                                        <p:cTn id="78" dur="500" fill="hold"/>
                                        <p:tgtEl>
                                          <p:spTgt spid="1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500" fill="hold"/>
                                        <p:tgtEl>
                                          <p:spTgt spid="16"/>
                                        </p:tgtEl>
                                        <p:attrNameLst>
                                          <p:attrName>ppt_x</p:attrName>
                                        </p:attrNameLst>
                                      </p:cBhvr>
                                      <p:tavLst>
                                        <p:tav tm="0">
                                          <p:val>
                                            <p:strVal val="#ppt_x"/>
                                          </p:val>
                                        </p:tav>
                                        <p:tav tm="100000">
                                          <p:val>
                                            <p:strVal val="#ppt_x"/>
                                          </p:val>
                                        </p:tav>
                                      </p:tavLst>
                                    </p:anim>
                                    <p:anim calcmode="lin" valueType="num">
                                      <p:cBhvr additive="base">
                                        <p:cTn id="8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additive="base">
                                        <p:cTn id="87" dur="500" fill="hold"/>
                                        <p:tgtEl>
                                          <p:spTgt spid="20"/>
                                        </p:tgtEl>
                                        <p:attrNameLst>
                                          <p:attrName>ppt_x</p:attrName>
                                        </p:attrNameLst>
                                      </p:cBhvr>
                                      <p:tavLst>
                                        <p:tav tm="0">
                                          <p:val>
                                            <p:strVal val="#ppt_x"/>
                                          </p:val>
                                        </p:tav>
                                        <p:tav tm="100000">
                                          <p:val>
                                            <p:strVal val="#ppt_x"/>
                                          </p:val>
                                        </p:tav>
                                      </p:tavLst>
                                    </p:anim>
                                    <p:anim calcmode="lin" valueType="num">
                                      <p:cBhvr additive="base">
                                        <p:cTn id="8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additive="base">
                                        <p:cTn id="93" dur="500" fill="hold"/>
                                        <p:tgtEl>
                                          <p:spTgt spid="15"/>
                                        </p:tgtEl>
                                        <p:attrNameLst>
                                          <p:attrName>ppt_x</p:attrName>
                                        </p:attrNameLst>
                                      </p:cBhvr>
                                      <p:tavLst>
                                        <p:tav tm="0">
                                          <p:val>
                                            <p:strVal val="#ppt_x"/>
                                          </p:val>
                                        </p:tav>
                                        <p:tav tm="100000">
                                          <p:val>
                                            <p:strVal val="#ppt_x"/>
                                          </p:val>
                                        </p:tav>
                                      </p:tavLst>
                                    </p:anim>
                                    <p:anim calcmode="lin" valueType="num">
                                      <p:cBhvr additive="base">
                                        <p:cTn id="94" dur="500" fill="hold"/>
                                        <p:tgtEl>
                                          <p:spTgt spid="15"/>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additive="base">
                                        <p:cTn id="97" dur="500" fill="hold"/>
                                        <p:tgtEl>
                                          <p:spTgt spid="11"/>
                                        </p:tgtEl>
                                        <p:attrNameLst>
                                          <p:attrName>ppt_x</p:attrName>
                                        </p:attrNameLst>
                                      </p:cBhvr>
                                      <p:tavLst>
                                        <p:tav tm="0">
                                          <p:val>
                                            <p:strVal val="#ppt_x"/>
                                          </p:val>
                                        </p:tav>
                                        <p:tav tm="100000">
                                          <p:val>
                                            <p:strVal val="#ppt_x"/>
                                          </p:val>
                                        </p:tav>
                                      </p:tavLst>
                                    </p:anim>
                                    <p:anim calcmode="lin" valueType="num">
                                      <p:cBhvr additive="base">
                                        <p:cTn id="9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P spid="9" grpId="0"/>
      <p:bldP spid="10" grpId="0"/>
      <p:bldP spid="11" grpId="0"/>
      <p:bldP spid="12" grpId="0"/>
      <p:bldP spid="13" grpId="0"/>
      <p:bldP spid="14" grpId="0"/>
      <p:bldP spid="15" grpId="0"/>
      <p:bldP spid="16" grpId="0"/>
      <p:bldP spid="7" grpId="0"/>
      <p:bldP spid="17" grpId="0"/>
      <p:bldP spid="18" grpId="0"/>
      <p:bldP spid="19" grpId="0"/>
      <p:bldP spid="20" grpId="0"/>
      <p:bldP spid="21"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1499" y="4358602"/>
            <a:ext cx="10579282" cy="523220"/>
          </a:xfrm>
          <a:prstGeom prst="rect">
            <a:avLst/>
          </a:prstGeom>
        </p:spPr>
        <p:txBody>
          <a:bodyPr wrap="square">
            <a:spAutoFit/>
          </a:bodyPr>
          <a:lstStyle/>
          <a:p>
            <a:r>
              <a:rPr lang="zh-CN" altLang="zh-CN" sz="2800" b="1" kern="100" dirty="0">
                <a:latin typeface="+mn-ea"/>
                <a:cs typeface="Times New Roman" panose="02020603050405020304" charset="0"/>
              </a:rPr>
              <a:t>狗可能是老年人的好伙伴。然而</a:t>
            </a:r>
            <a:r>
              <a:rPr lang="en-US" altLang="zh-CN" sz="2800" b="1" kern="100" dirty="0">
                <a:latin typeface="+mn-ea"/>
                <a:cs typeface="Times New Roman" panose="02020603050405020304" charset="0"/>
              </a:rPr>
              <a:t>,</a:t>
            </a:r>
            <a:r>
              <a:rPr lang="zh-CN" altLang="zh-CN" sz="2800" b="1" kern="100" dirty="0">
                <a:latin typeface="+mn-ea"/>
                <a:cs typeface="Times New Roman" panose="02020603050405020304" charset="0"/>
              </a:rPr>
              <a:t>需要带着它散步可能是一个缺点。</a:t>
            </a:r>
            <a:endParaRPr lang="zh-CN" altLang="zh-CN" sz="2800" b="1" kern="100" dirty="0">
              <a:latin typeface="+mn-ea"/>
              <a:cs typeface="Times New Roman" panose="02020603050405020304" charset="0"/>
            </a:endParaRPr>
          </a:p>
        </p:txBody>
      </p:sp>
      <p:sp>
        <p:nvSpPr>
          <p:cNvPr id="3" name="矩形 2"/>
          <p:cNvSpPr/>
          <p:nvPr/>
        </p:nvSpPr>
        <p:spPr>
          <a:xfrm>
            <a:off x="191500" y="1494387"/>
            <a:ext cx="11355457" cy="523220"/>
          </a:xfrm>
          <a:prstGeom prst="rect">
            <a:avLst/>
          </a:prstGeom>
        </p:spPr>
        <p:txBody>
          <a:bodyPr wrap="square">
            <a:spAutoFit/>
          </a:bodyPr>
          <a:lstStyle/>
          <a:p>
            <a:pPr lvl="0"/>
            <a:r>
              <a:rPr lang="zh-CN" altLang="zh-CN" sz="2800" b="1" kern="100" dirty="0">
                <a:solidFill>
                  <a:srgbClr val="333333"/>
                </a:solidFill>
                <a:latin typeface="+mn-ea"/>
                <a:cs typeface="Arial" panose="020B0604020202020204" pitchFamily="34" charset="0"/>
              </a:rPr>
              <a:t>当我还是个小女孩的时候</a:t>
            </a:r>
            <a:r>
              <a:rPr lang="en-US" altLang="zh-CN" sz="2800" b="1" kern="100" dirty="0">
                <a:solidFill>
                  <a:srgbClr val="333333"/>
                </a:solidFill>
                <a:latin typeface="+mn-ea"/>
                <a:cs typeface="Times New Roman" panose="02020603050405020304" charset="0"/>
              </a:rPr>
              <a:t>,</a:t>
            </a:r>
            <a:r>
              <a:rPr lang="zh-CN" altLang="zh-CN" sz="2800" b="1" kern="100" dirty="0">
                <a:solidFill>
                  <a:srgbClr val="333333"/>
                </a:solidFill>
                <a:latin typeface="+mn-ea"/>
                <a:cs typeface="Arial" panose="020B0604020202020204" pitchFamily="34" charset="0"/>
              </a:rPr>
              <a:t>我经常在你为时尚摄影师当模特的时候陪着你。</a:t>
            </a:r>
            <a:endParaRPr lang="zh-CN" altLang="zh-CN" sz="2800" b="1" kern="100" dirty="0">
              <a:solidFill>
                <a:prstClr val="black"/>
              </a:solidFill>
              <a:latin typeface="+mn-ea"/>
              <a:cs typeface="Times New Roman" panose="02020603050405020304" charset="0"/>
            </a:endParaRPr>
          </a:p>
        </p:txBody>
      </p:sp>
      <p:sp>
        <p:nvSpPr>
          <p:cNvPr id="4" name="矩形 3"/>
          <p:cNvSpPr/>
          <p:nvPr/>
        </p:nvSpPr>
        <p:spPr>
          <a:xfrm>
            <a:off x="191501" y="94581"/>
            <a:ext cx="2167581" cy="584775"/>
          </a:xfrm>
          <a:prstGeom prst="rect">
            <a:avLst/>
          </a:prstGeom>
        </p:spPr>
        <p:txBody>
          <a:bodyPr wrap="none">
            <a:spAutoFit/>
          </a:bodyPr>
          <a:lstStyle/>
          <a:p>
            <a:r>
              <a:rPr lang="en-US" altLang="zh-CN" sz="3200" b="1" kern="100" dirty="0">
                <a:solidFill>
                  <a:srgbClr val="C55A11"/>
                </a:solidFill>
                <a:latin typeface="Times New Roman" panose="02020603050405020304" charset="0"/>
                <a:ea typeface="宋体" panose="02010600030101010101" pitchFamily="2" charset="-122"/>
                <a:cs typeface="Times New Roman" panose="02020603050405020304" charset="0"/>
              </a:rPr>
              <a:t>accompany</a:t>
            </a:r>
            <a:endParaRPr lang="zh-CN" altLang="en-US" sz="2000" dirty="0">
              <a:solidFill>
                <a:srgbClr val="C55A11"/>
              </a:solidFill>
            </a:endParaRPr>
          </a:p>
        </p:txBody>
      </p:sp>
      <p:sp>
        <p:nvSpPr>
          <p:cNvPr id="5" name="矩形 4"/>
          <p:cNvSpPr/>
          <p:nvPr/>
        </p:nvSpPr>
        <p:spPr>
          <a:xfrm>
            <a:off x="191499" y="1934794"/>
            <a:ext cx="2121093" cy="584775"/>
          </a:xfrm>
          <a:prstGeom prst="rect">
            <a:avLst/>
          </a:prstGeom>
        </p:spPr>
        <p:txBody>
          <a:bodyPr wrap="none">
            <a:spAutoFit/>
          </a:bodyPr>
          <a:lstStyle/>
          <a:p>
            <a:r>
              <a:rPr lang="en-US" altLang="zh-CN" sz="3200" b="1" kern="100" dirty="0">
                <a:solidFill>
                  <a:srgbClr val="C55A11"/>
                </a:solidFill>
                <a:latin typeface="Times New Roman" panose="02020603050405020304" charset="0"/>
                <a:ea typeface="宋体" panose="02010600030101010101" pitchFamily="2" charset="-122"/>
                <a:cs typeface="Times New Roman" panose="02020603050405020304" charset="0"/>
              </a:rPr>
              <a:t>companion</a:t>
            </a:r>
            <a:endParaRPr lang="zh-CN" altLang="en-US" sz="2000" dirty="0">
              <a:solidFill>
                <a:srgbClr val="C55A11"/>
              </a:solidFill>
            </a:endParaRPr>
          </a:p>
        </p:txBody>
      </p:sp>
      <p:sp>
        <p:nvSpPr>
          <p:cNvPr id="6" name="矩形 5"/>
          <p:cNvSpPr/>
          <p:nvPr/>
        </p:nvSpPr>
        <p:spPr>
          <a:xfrm>
            <a:off x="2160191" y="125357"/>
            <a:ext cx="9679172" cy="583565"/>
          </a:xfrm>
          <a:prstGeom prst="rect">
            <a:avLst/>
          </a:prstGeom>
        </p:spPr>
        <p:txBody>
          <a:bodyPr wrap="square">
            <a:spAutoFit/>
          </a:bodyPr>
          <a:lstStyle/>
          <a:p>
            <a:r>
              <a:rPr lang="en-US" altLang="zh-CN" sz="3200" b="1" kern="100" dirty="0">
                <a:solidFill>
                  <a:prstClr val="black"/>
                </a:solidFill>
                <a:latin typeface="Times New Roman" panose="02020603050405020304" charset="0"/>
                <a:ea typeface="宋体" panose="02010600030101010101" pitchFamily="2" charset="-122"/>
                <a:cs typeface="Times New Roman" panose="02020603050405020304" charset="0"/>
              </a:rPr>
              <a:t>/</a:t>
            </a:r>
            <a:r>
              <a:rPr lang="en-US" altLang="zh-CN" sz="3200" b="1" kern="100" dirty="0" err="1">
                <a:solidFill>
                  <a:prstClr val="black"/>
                </a:solidFill>
                <a:latin typeface="Times New Roman" panose="02020603050405020304" charset="0"/>
                <a:ea typeface="宋体" panose="02010600030101010101" pitchFamily="2" charset="-122"/>
                <a:cs typeface="Times New Roman" panose="02020603050405020304" charset="0"/>
              </a:rPr>
              <a:t>ə'kʌmpənɪ</a:t>
            </a:r>
            <a:r>
              <a:rPr lang="en-US" altLang="zh-CN" sz="32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zh-CN" altLang="en-US" sz="2000" dirty="0"/>
          </a:p>
        </p:txBody>
      </p:sp>
      <p:sp>
        <p:nvSpPr>
          <p:cNvPr id="7" name="矩形 6"/>
          <p:cNvSpPr/>
          <p:nvPr/>
        </p:nvSpPr>
        <p:spPr>
          <a:xfrm>
            <a:off x="4272280" y="120015"/>
            <a:ext cx="7628255" cy="583565"/>
          </a:xfrm>
          <a:prstGeom prst="rect">
            <a:avLst/>
          </a:prstGeom>
        </p:spPr>
        <p:txBody>
          <a:bodyPr wrap="square">
            <a:spAutoFit/>
          </a:bodyPr>
          <a:lstStyle/>
          <a:p>
            <a:r>
              <a:rPr altLang="zh-CN" sz="3200" b="1" kern="100" dirty="0">
                <a:solidFill>
                  <a:srgbClr val="7030A0"/>
                </a:solidFill>
                <a:latin typeface="Times New Roman" panose="02020603050405020304" charset="0"/>
                <a:cs typeface="Times New Roman" panose="02020603050405020304" charset="0"/>
              </a:rPr>
              <a:t>vt. 陪伴</a:t>
            </a:r>
            <a:r>
              <a:rPr lang="en-US" sz="3200" b="1" kern="100" dirty="0">
                <a:solidFill>
                  <a:srgbClr val="7030A0"/>
                </a:solidFill>
                <a:latin typeface="Times New Roman" panose="02020603050405020304" charset="0"/>
                <a:cs typeface="Times New Roman" panose="02020603050405020304" charset="0"/>
              </a:rPr>
              <a:t>,</a:t>
            </a:r>
            <a:r>
              <a:rPr altLang="zh-CN" sz="3200" b="1" kern="100" dirty="0">
                <a:solidFill>
                  <a:srgbClr val="7030A0"/>
                </a:solidFill>
                <a:latin typeface="Times New Roman" panose="02020603050405020304" charset="0"/>
                <a:cs typeface="Times New Roman" panose="02020603050405020304" charset="0"/>
              </a:rPr>
              <a:t>伴随</a:t>
            </a:r>
            <a:r>
              <a:rPr lang="en-US" sz="3200" b="1" kern="100" dirty="0">
                <a:solidFill>
                  <a:srgbClr val="7030A0"/>
                </a:solidFill>
                <a:latin typeface="Times New Roman" panose="02020603050405020304" charset="0"/>
                <a:cs typeface="Times New Roman" panose="02020603050405020304" charset="0"/>
              </a:rPr>
              <a:t>;</a:t>
            </a:r>
            <a:r>
              <a:rPr altLang="zh-CN" sz="3200" b="1" kern="100" dirty="0">
                <a:solidFill>
                  <a:srgbClr val="7030A0"/>
                </a:solidFill>
                <a:latin typeface="Times New Roman" panose="02020603050405020304" charset="0"/>
                <a:cs typeface="Times New Roman" panose="02020603050405020304" charset="0"/>
              </a:rPr>
              <a:t>伴奏vi. 伴奏</a:t>
            </a:r>
            <a:r>
              <a:rPr lang="en-US" sz="3200" b="1" kern="100" dirty="0">
                <a:solidFill>
                  <a:srgbClr val="7030A0"/>
                </a:solidFill>
                <a:latin typeface="Times New Roman" panose="02020603050405020304" charset="0"/>
                <a:cs typeface="Times New Roman" panose="02020603050405020304" charset="0"/>
              </a:rPr>
              <a:t>,</a:t>
            </a:r>
            <a:r>
              <a:rPr altLang="zh-CN" sz="3200" b="1" kern="100" dirty="0">
                <a:solidFill>
                  <a:srgbClr val="7030A0"/>
                </a:solidFill>
                <a:latin typeface="Times New Roman" panose="02020603050405020304" charset="0"/>
                <a:cs typeface="Times New Roman" panose="02020603050405020304" charset="0"/>
              </a:rPr>
              <a:t>伴唱</a:t>
            </a:r>
            <a:endParaRPr altLang="zh-CN" sz="3200" b="1" kern="100" dirty="0">
              <a:solidFill>
                <a:srgbClr val="7030A0"/>
              </a:solidFill>
              <a:latin typeface="Times New Roman" panose="02020603050405020304" charset="0"/>
              <a:cs typeface="Times New Roman" panose="02020603050405020304" charset="0"/>
            </a:endParaRPr>
          </a:p>
        </p:txBody>
      </p:sp>
      <p:sp>
        <p:nvSpPr>
          <p:cNvPr id="9" name="矩形 8"/>
          <p:cNvSpPr/>
          <p:nvPr/>
        </p:nvSpPr>
        <p:spPr>
          <a:xfrm>
            <a:off x="191501" y="632681"/>
            <a:ext cx="11546843" cy="953135"/>
          </a:xfrm>
          <a:prstGeom prst="rect">
            <a:avLst/>
          </a:prstGeom>
        </p:spPr>
        <p:txBody>
          <a:bodyPr wrap="square">
            <a:spAutoFit/>
          </a:bodyPr>
          <a:lstStyle/>
          <a:p>
            <a:pPr lvl="0"/>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When I was a little girl, I would often </a:t>
            </a:r>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_________</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you as you modeled for fashion photographers</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8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0" name="矩形 9"/>
          <p:cNvSpPr/>
          <p:nvPr/>
        </p:nvSpPr>
        <p:spPr>
          <a:xfrm>
            <a:off x="2160191" y="1976201"/>
            <a:ext cx="2983230" cy="583565"/>
          </a:xfrm>
          <a:prstGeom prst="rect">
            <a:avLst/>
          </a:prstGeom>
        </p:spPr>
        <p:txBody>
          <a:bodyPr wrap="none">
            <a:spAutoFit/>
          </a:bodyPr>
          <a:lstStyle/>
          <a:p>
            <a:pPr lvl="0"/>
            <a:r>
              <a:rPr lang="en-US" altLang="zh-CN" sz="3200" b="1" kern="100" dirty="0">
                <a:solidFill>
                  <a:prstClr val="black"/>
                </a:solidFill>
                <a:latin typeface="Times New Roman" panose="02020603050405020304" charset="0"/>
                <a:ea typeface="宋体" panose="02010600030101010101" pitchFamily="2" charset="-122"/>
                <a:cs typeface="Times New Roman" panose="02020603050405020304" charset="0"/>
              </a:rPr>
              <a:t>/</a:t>
            </a:r>
            <a:r>
              <a:rPr lang="en-US" altLang="zh-CN" sz="3200" b="1" kern="100" dirty="0" err="1">
                <a:solidFill>
                  <a:prstClr val="black"/>
                </a:solidFill>
                <a:latin typeface="Times New Roman" panose="02020603050405020304" charset="0"/>
                <a:ea typeface="宋体" panose="02010600030101010101" pitchFamily="2" charset="-122"/>
                <a:cs typeface="Times New Roman" panose="02020603050405020304" charset="0"/>
              </a:rPr>
              <a:t>kəm'pænjən</a:t>
            </a:r>
            <a:r>
              <a:rPr lang="en-US" altLang="zh-CN" sz="3200" b="1" kern="100" dirty="0">
                <a:solidFill>
                  <a:prstClr val="black"/>
                </a:solidFill>
                <a:latin typeface="Times New Roman" panose="02020603050405020304" charset="0"/>
                <a:ea typeface="宋体" panose="02010600030101010101" pitchFamily="2" charset="-122"/>
                <a:cs typeface="Times New Roman" panose="02020603050405020304" charset="0"/>
              </a:rPr>
              <a:t>/n. </a:t>
            </a:r>
            <a:endParaRPr lang="zh-CN" altLang="zh-CN" sz="3200"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1" name="矩形 10"/>
          <p:cNvSpPr/>
          <p:nvPr/>
        </p:nvSpPr>
        <p:spPr>
          <a:xfrm>
            <a:off x="4988043" y="1939222"/>
            <a:ext cx="1005403" cy="584775"/>
          </a:xfrm>
          <a:prstGeom prst="rect">
            <a:avLst/>
          </a:prstGeom>
        </p:spPr>
        <p:txBody>
          <a:bodyPr wrap="none">
            <a:spAutoFit/>
          </a:bodyPr>
          <a:lstStyle/>
          <a:p>
            <a:r>
              <a:rPr lang="zh-CN" altLang="zh-CN" sz="3200" b="1" kern="100" dirty="0">
                <a:solidFill>
                  <a:srgbClr val="7030A0"/>
                </a:solidFill>
                <a:latin typeface="+mn-ea"/>
                <a:cs typeface="Times New Roman" panose="02020603050405020304" charset="0"/>
              </a:rPr>
              <a:t>同伴</a:t>
            </a:r>
            <a:endParaRPr lang="zh-CN" altLang="en-US" sz="3200" b="1" kern="100" dirty="0">
              <a:solidFill>
                <a:srgbClr val="7030A0"/>
              </a:solidFill>
              <a:latin typeface="+mn-ea"/>
              <a:cs typeface="Times New Roman" panose="02020603050405020304" charset="0"/>
            </a:endParaRPr>
          </a:p>
        </p:txBody>
      </p:sp>
      <p:sp>
        <p:nvSpPr>
          <p:cNvPr id="12" name="矩形 11"/>
          <p:cNvSpPr/>
          <p:nvPr/>
        </p:nvSpPr>
        <p:spPr>
          <a:xfrm>
            <a:off x="191499" y="2405754"/>
            <a:ext cx="10153980" cy="521970"/>
          </a:xfrm>
          <a:prstGeom prst="rect">
            <a:avLst/>
          </a:prstGeom>
        </p:spPr>
        <p:txBody>
          <a:bodyPr wrap="square">
            <a:spAutoFit/>
          </a:bodyPr>
          <a:lstStyle/>
          <a:p>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 man knows his </a:t>
            </a:r>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_________</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in a long journey and a little inn. </a:t>
            </a:r>
            <a:endParaRPr lang="zh-CN" altLang="en-US" dirty="0"/>
          </a:p>
        </p:txBody>
      </p:sp>
      <p:sp>
        <p:nvSpPr>
          <p:cNvPr id="13" name="矩形 12"/>
          <p:cNvSpPr/>
          <p:nvPr/>
        </p:nvSpPr>
        <p:spPr>
          <a:xfrm>
            <a:off x="191499" y="3425821"/>
            <a:ext cx="11647864" cy="953135"/>
          </a:xfrm>
          <a:prstGeom prst="rect">
            <a:avLst/>
          </a:prstGeom>
        </p:spPr>
        <p:txBody>
          <a:bodyPr wrap="square">
            <a:spAutoFit/>
          </a:bodyPr>
          <a:lstStyle/>
          <a:p>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The dog may be a good </a:t>
            </a:r>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__________</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for the old. However, the need to take it for walks may be a disadvantage.(2012</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天津</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zh-CN" altLang="en-US" dirty="0"/>
          </a:p>
        </p:txBody>
      </p:sp>
      <p:sp>
        <p:nvSpPr>
          <p:cNvPr id="14" name="矩形 13"/>
          <p:cNvSpPr/>
          <p:nvPr/>
        </p:nvSpPr>
        <p:spPr>
          <a:xfrm>
            <a:off x="191499" y="2879313"/>
            <a:ext cx="4237057" cy="523220"/>
          </a:xfrm>
          <a:prstGeom prst="rect">
            <a:avLst/>
          </a:prstGeom>
        </p:spPr>
        <p:txBody>
          <a:bodyPr wrap="none">
            <a:spAutoFit/>
          </a:bodyPr>
          <a:lstStyle/>
          <a:p>
            <a:pPr lvl="0"/>
            <a:r>
              <a:rPr lang="zh-CN" altLang="zh-CN" sz="2800" b="1" kern="100" dirty="0">
                <a:solidFill>
                  <a:prstClr val="black"/>
                </a:solidFill>
                <a:latin typeface="微软雅黑" panose="020B0503020204020204" charset="-122"/>
                <a:cs typeface="Times New Roman" panose="02020603050405020304" charset="0"/>
              </a:rPr>
              <a:t>路遥知马力</a:t>
            </a:r>
            <a:r>
              <a:rPr lang="en-US" altLang="zh-CN" sz="2800" b="1" kern="100" dirty="0">
                <a:solidFill>
                  <a:prstClr val="black"/>
                </a:solidFill>
                <a:latin typeface="微软雅黑" panose="020B0503020204020204" charset="-122"/>
                <a:cs typeface="Times New Roman" panose="02020603050405020304" charset="0"/>
              </a:rPr>
              <a:t>,</a:t>
            </a:r>
            <a:r>
              <a:rPr lang="zh-CN" altLang="zh-CN" sz="2800" b="1" kern="100" dirty="0">
                <a:solidFill>
                  <a:prstClr val="black"/>
                </a:solidFill>
                <a:latin typeface="微软雅黑" panose="020B0503020204020204" charset="-122"/>
                <a:cs typeface="Times New Roman" panose="02020603050405020304" charset="0"/>
              </a:rPr>
              <a:t>日久见人心。</a:t>
            </a:r>
            <a:endParaRPr lang="zh-CN" altLang="zh-CN" sz="2800" b="1" kern="100" dirty="0">
              <a:solidFill>
                <a:prstClr val="black"/>
              </a:solidFill>
              <a:latin typeface="微软雅黑" panose="020B0503020204020204" charset="-122"/>
              <a:cs typeface="Times New Roman" panose="02020603050405020304" charset="0"/>
            </a:endParaRPr>
          </a:p>
        </p:txBody>
      </p:sp>
      <p:sp>
        <p:nvSpPr>
          <p:cNvPr id="15" name="矩形 14"/>
          <p:cNvSpPr/>
          <p:nvPr/>
        </p:nvSpPr>
        <p:spPr>
          <a:xfrm>
            <a:off x="5952221" y="638141"/>
            <a:ext cx="1901190" cy="521970"/>
          </a:xfrm>
          <a:prstGeom prst="rect">
            <a:avLst/>
          </a:prstGeom>
        </p:spPr>
        <p:txBody>
          <a:bodyPr wrap="none">
            <a:spAutoFit/>
          </a:bodyPr>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accompany</a:t>
            </a:r>
            <a:endPar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16" name="矩形 15"/>
          <p:cNvSpPr/>
          <p:nvPr/>
        </p:nvSpPr>
        <p:spPr>
          <a:xfrm>
            <a:off x="2796904" y="2400884"/>
            <a:ext cx="1861820" cy="521970"/>
          </a:xfrm>
          <a:prstGeom prst="rect">
            <a:avLst/>
          </a:prstGeom>
        </p:spPr>
        <p:txBody>
          <a:bodyPr wrap="none">
            <a:spAutoFit/>
          </a:bodyPr>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companion</a:t>
            </a:r>
            <a:endPar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17" name="矩形 16"/>
          <p:cNvSpPr/>
          <p:nvPr/>
        </p:nvSpPr>
        <p:spPr>
          <a:xfrm>
            <a:off x="3784329" y="3427679"/>
            <a:ext cx="1861820" cy="521970"/>
          </a:xfrm>
          <a:prstGeom prst="rect">
            <a:avLst/>
          </a:prstGeom>
        </p:spPr>
        <p:txBody>
          <a:bodyPr wrap="none">
            <a:spAutoFit/>
          </a:bodyPr>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companion</a:t>
            </a:r>
            <a:endPar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
                                        </p:tgtEl>
                                        <p:attrNameLst>
                                          <p:attrName>style.visibility</p:attrName>
                                        </p:attrNameLst>
                                      </p:cBhvr>
                                      <p:to>
                                        <p:strVal val="visible"/>
                                      </p:to>
                                    </p:set>
                                    <p:anim calcmode="lin" valueType="num">
                                      <p:cBhvr additive="base">
                                        <p:cTn id="75" dur="500" fill="hold"/>
                                        <p:tgtEl>
                                          <p:spTgt spid="2"/>
                                        </p:tgtEl>
                                        <p:attrNameLst>
                                          <p:attrName>ppt_x</p:attrName>
                                        </p:attrNameLst>
                                      </p:cBhvr>
                                      <p:tavLst>
                                        <p:tav tm="0">
                                          <p:val>
                                            <p:strVal val="#ppt_x"/>
                                          </p:val>
                                        </p:tav>
                                        <p:tav tm="100000">
                                          <p:val>
                                            <p:strVal val="#ppt_x"/>
                                          </p:val>
                                        </p:tav>
                                      </p:tavLst>
                                    </p:anim>
                                    <p:anim calcmode="lin" valueType="num">
                                      <p:cBhvr additive="base">
                                        <p:cTn id="7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9" grpId="0"/>
      <p:bldP spid="10" grpId="0"/>
      <p:bldP spid="11" grpId="0"/>
      <p:bldP spid="12" grpId="0"/>
      <p:bldP spid="13" grpId="0"/>
      <p:bldP spid="14" grpId="0"/>
      <p:bldP spid="15" grpId="0"/>
      <p:bldP spid="16" grpId="0"/>
      <p:bldP spid="17"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39284" y="787085"/>
            <a:ext cx="2502196" cy="584775"/>
          </a:xfrm>
          <a:prstGeom prst="rect">
            <a:avLst/>
          </a:prstGeom>
        </p:spPr>
        <p:txBody>
          <a:bodyPr wrap="square">
            <a:spAutoFit/>
          </a:bodyPr>
          <a:lstStyle/>
          <a:p>
            <a:r>
              <a:rPr lang="zh-CN" altLang="zh-CN" sz="3200" b="1" kern="100" dirty="0">
                <a:solidFill>
                  <a:srgbClr val="7030A0"/>
                </a:solidFill>
                <a:latin typeface="+mn-ea"/>
                <a:cs typeface="Times New Roman" panose="02020603050405020304" charset="0"/>
              </a:rPr>
              <a:t>网上冲浪</a:t>
            </a:r>
            <a:endParaRPr lang="zh-CN" altLang="zh-CN" sz="3200" kern="100" dirty="0">
              <a:solidFill>
                <a:srgbClr val="7030A0"/>
              </a:solidFill>
              <a:latin typeface="+mn-ea"/>
              <a:cs typeface="Times New Roman" panose="02020603050405020304" charset="0"/>
            </a:endParaRPr>
          </a:p>
        </p:txBody>
      </p:sp>
      <p:sp>
        <p:nvSpPr>
          <p:cNvPr id="3" name="矩形 2"/>
          <p:cNvSpPr/>
          <p:nvPr/>
        </p:nvSpPr>
        <p:spPr>
          <a:xfrm>
            <a:off x="289775" y="1895344"/>
            <a:ext cx="11317492" cy="521970"/>
          </a:xfrm>
          <a:prstGeom prst="rect">
            <a:avLst/>
          </a:prstGeom>
        </p:spPr>
        <p:txBody>
          <a:bodyPr wrap="square">
            <a:spAutoFit/>
          </a:bodyPr>
          <a:lstStyle/>
          <a:p>
            <a:r>
              <a:rPr lang="zh-CN" altLang="zh-CN" sz="2800" b="1" kern="100" dirty="0">
                <a:solidFill>
                  <a:schemeClr val="accent2">
                    <a:lumMod val="75000"/>
                  </a:schemeClr>
                </a:solidFill>
                <a:latin typeface="+mn-ea"/>
                <a:cs typeface="Times New Roman" panose="02020603050405020304" charset="0"/>
              </a:rPr>
              <a:t>词根词缀：</a:t>
            </a:r>
            <a:r>
              <a:rPr lang="en-US" altLang="zh-CN" sz="2800" b="1" kern="100" dirty="0">
                <a:solidFill>
                  <a:schemeClr val="accent2">
                    <a:lumMod val="75000"/>
                  </a:schemeClr>
                </a:solidFill>
                <a:latin typeface="+mn-ea"/>
              </a:rPr>
              <a:t>bene-(</a:t>
            </a:r>
            <a:r>
              <a:rPr lang="zh-CN" altLang="zh-CN" sz="2800" b="1" kern="100" dirty="0">
                <a:solidFill>
                  <a:schemeClr val="accent2">
                    <a:lumMod val="75000"/>
                  </a:schemeClr>
                </a:solidFill>
                <a:latin typeface="+mn-ea"/>
                <a:cs typeface="Times New Roman" panose="02020603050405020304" charset="0"/>
              </a:rPr>
              <a:t>好</a:t>
            </a:r>
            <a:r>
              <a:rPr lang="en-US" altLang="zh-CN" sz="2800" b="1" kern="100" dirty="0">
                <a:solidFill>
                  <a:schemeClr val="accent2">
                    <a:lumMod val="75000"/>
                  </a:schemeClr>
                </a:solidFill>
                <a:latin typeface="+mn-ea"/>
              </a:rPr>
              <a:t>)+fit-(</a:t>
            </a:r>
            <a:r>
              <a:rPr lang="zh-CN" altLang="zh-CN" sz="2800" b="1" kern="100" dirty="0">
                <a:solidFill>
                  <a:schemeClr val="accent2">
                    <a:lumMod val="75000"/>
                  </a:schemeClr>
                </a:solidFill>
                <a:latin typeface="+mn-ea"/>
                <a:cs typeface="Times New Roman" panose="02020603050405020304" charset="0"/>
              </a:rPr>
              <a:t>做</a:t>
            </a:r>
            <a:r>
              <a:rPr lang="en-US" altLang="zh-CN" sz="2800" b="1" kern="100" dirty="0">
                <a:solidFill>
                  <a:schemeClr val="accent2">
                    <a:lumMod val="75000"/>
                  </a:schemeClr>
                </a:solidFill>
                <a:latin typeface="+mn-ea"/>
              </a:rPr>
              <a:t>)</a:t>
            </a:r>
            <a:r>
              <a:rPr lang="zh-CN" altLang="zh-CN" sz="2800" b="1" kern="100" dirty="0">
                <a:solidFill>
                  <a:schemeClr val="accent2">
                    <a:lumMod val="75000"/>
                  </a:schemeClr>
                </a:solidFill>
                <a:latin typeface="+mn-ea"/>
                <a:cs typeface="Times New Roman" panose="02020603050405020304" charset="0"/>
              </a:rPr>
              <a:t>：做对别人有好处的事——</a:t>
            </a:r>
            <a:r>
              <a:rPr altLang="zh-CN" sz="2800" b="1" kern="100" dirty="0">
                <a:solidFill>
                  <a:schemeClr val="accent2">
                    <a:lumMod val="75000"/>
                  </a:schemeClr>
                </a:solidFill>
                <a:latin typeface="+mn-ea"/>
              </a:rPr>
              <a:t>______;_____</a:t>
            </a:r>
            <a:endParaRPr altLang="zh-CN" sz="2800" b="1" kern="100" dirty="0">
              <a:solidFill>
                <a:schemeClr val="accent2">
                  <a:lumMod val="75000"/>
                </a:schemeClr>
              </a:solidFill>
              <a:latin typeface="+mn-ea"/>
            </a:endParaRPr>
          </a:p>
        </p:txBody>
      </p:sp>
      <p:sp>
        <p:nvSpPr>
          <p:cNvPr id="4" name="矩形 3"/>
          <p:cNvSpPr/>
          <p:nvPr/>
        </p:nvSpPr>
        <p:spPr>
          <a:xfrm>
            <a:off x="267684" y="199325"/>
            <a:ext cx="1492250" cy="583565"/>
          </a:xfrm>
          <a:prstGeom prst="rect">
            <a:avLst/>
          </a:prstGeom>
        </p:spPr>
        <p:txBody>
          <a:bodyPr wrap="none">
            <a:spAutoFit/>
          </a:bodyPr>
          <a:lstStyle/>
          <a:p>
            <a:r>
              <a:rPr lang="en-US" altLang="zh-CN" sz="3200" b="1" kern="100" dirty="0">
                <a:solidFill>
                  <a:schemeClr val="tx1"/>
                </a:solidFill>
                <a:latin typeface="Times New Roman" panose="02020603050405020304" charset="0"/>
                <a:ea typeface="宋体" panose="02010600030101010101" pitchFamily="2" charset="-122"/>
                <a:cs typeface="Times New Roman" panose="02020603050405020304" charset="0"/>
              </a:rPr>
              <a:t>64.surf </a:t>
            </a:r>
            <a:endParaRPr lang="en-US" altLang="zh-CN" sz="3200" b="1" kern="100" dirty="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5" name="矩形 4"/>
          <p:cNvSpPr/>
          <p:nvPr/>
        </p:nvSpPr>
        <p:spPr>
          <a:xfrm>
            <a:off x="346424" y="797435"/>
            <a:ext cx="3135795" cy="584775"/>
          </a:xfrm>
          <a:prstGeom prst="rect">
            <a:avLst/>
          </a:prstGeom>
        </p:spPr>
        <p:txBody>
          <a:bodyPr wrap="none">
            <a:spAutoFit/>
          </a:bodyPr>
          <a:lstStyle/>
          <a:p>
            <a:r>
              <a:rPr lang="en-US" altLang="zh-CN" sz="3200" b="1" kern="100" dirty="0">
                <a:solidFill>
                  <a:srgbClr val="C55A11"/>
                </a:solidFill>
                <a:latin typeface="Times New Roman" panose="02020603050405020304" charset="0"/>
                <a:ea typeface="宋体" panose="02010600030101010101" pitchFamily="2" charset="-122"/>
                <a:cs typeface="Times New Roman" panose="02020603050405020304" charset="0"/>
              </a:rPr>
              <a:t>surf the internet </a:t>
            </a:r>
            <a:endParaRPr lang="zh-CN" altLang="en-US" dirty="0">
              <a:solidFill>
                <a:srgbClr val="C55A11"/>
              </a:solidFill>
            </a:endParaRPr>
          </a:p>
        </p:txBody>
      </p:sp>
      <p:sp>
        <p:nvSpPr>
          <p:cNvPr id="6" name="矩形 5"/>
          <p:cNvSpPr/>
          <p:nvPr/>
        </p:nvSpPr>
        <p:spPr>
          <a:xfrm>
            <a:off x="1571340" y="212659"/>
            <a:ext cx="3945890" cy="583565"/>
          </a:xfrm>
          <a:prstGeom prst="rect">
            <a:avLst/>
          </a:prstGeom>
        </p:spPr>
        <p:txBody>
          <a:bodyPr wrap="none">
            <a:spAutoFit/>
          </a:bodyPr>
          <a:lstStyle/>
          <a:p>
            <a:r>
              <a:rPr lang="en-US" altLang="zh-CN" sz="3200" b="1" kern="100" dirty="0">
                <a:solidFill>
                  <a:srgbClr val="333333"/>
                </a:solidFill>
                <a:latin typeface="Times New Roman" panose="02020603050405020304" charset="0"/>
                <a:ea typeface="宋体" panose="02010600030101010101" pitchFamily="2" charset="-122"/>
                <a:cs typeface="Times New Roman" panose="02020603050405020304" charset="0"/>
              </a:rPr>
              <a:t>/</a:t>
            </a:r>
            <a:r>
              <a:rPr lang="en-US" altLang="zh-CN" sz="3200" b="1" kern="100" dirty="0" err="1">
                <a:solidFill>
                  <a:srgbClr val="333333"/>
                </a:solidFill>
                <a:latin typeface="Times New Roman" panose="02020603050405020304" charset="0"/>
                <a:ea typeface="宋体" panose="02010600030101010101" pitchFamily="2" charset="-122"/>
                <a:cs typeface="Times New Roman" panose="02020603050405020304" charset="0"/>
              </a:rPr>
              <a:t>sɜːf</a:t>
            </a:r>
            <a:r>
              <a:rPr lang="en-US" altLang="zh-CN" sz="3200" b="1" kern="100" dirty="0">
                <a:solidFill>
                  <a:srgbClr val="333333"/>
                </a:solidFill>
                <a:latin typeface="Times New Roman" panose="02020603050405020304" charset="0"/>
                <a:ea typeface="宋体" panose="02010600030101010101" pitchFamily="2" charset="-122"/>
                <a:cs typeface="Times New Roman" panose="02020603050405020304" charset="0"/>
              </a:rPr>
              <a:t>/</a:t>
            </a:r>
            <a:r>
              <a:rPr lang="en-US" altLang="zh-CN" sz="3200" b="1" kern="100" dirty="0" err="1">
                <a:solidFill>
                  <a:srgbClr val="333333"/>
                </a:solidFill>
                <a:latin typeface="Times New Roman" panose="02020603050405020304" charset="0"/>
                <a:ea typeface="宋体" panose="02010600030101010101" pitchFamily="2" charset="-122"/>
                <a:cs typeface="Times New Roman" panose="02020603050405020304" charset="0"/>
              </a:rPr>
              <a:t>vt</a:t>
            </a:r>
            <a:r>
              <a:rPr lang="en-US" altLang="zh-CN" sz="3200" b="1" kern="100" dirty="0">
                <a:solidFill>
                  <a:srgbClr val="333333"/>
                </a:solidFill>
                <a:latin typeface="Times New Roman" panose="02020603050405020304" charset="0"/>
                <a:ea typeface="宋体" panose="02010600030101010101" pitchFamily="2" charset="-122"/>
                <a:cs typeface="Times New Roman" panose="02020603050405020304" charset="0"/>
              </a:rPr>
              <a:t>.&amp;vi.____;____</a:t>
            </a:r>
            <a:endParaRPr lang="zh-CN" altLang="en-US" dirty="0"/>
          </a:p>
        </p:txBody>
      </p:sp>
      <p:sp>
        <p:nvSpPr>
          <p:cNvPr id="7" name="矩形 6"/>
          <p:cNvSpPr/>
          <p:nvPr/>
        </p:nvSpPr>
        <p:spPr>
          <a:xfrm>
            <a:off x="3572674" y="199958"/>
            <a:ext cx="1929765" cy="583565"/>
          </a:xfrm>
          <a:prstGeom prst="rect">
            <a:avLst/>
          </a:prstGeom>
        </p:spPr>
        <p:txBody>
          <a:bodyPr wrap="none">
            <a:spAutoFit/>
          </a:bodyPr>
          <a:lstStyle/>
          <a:p>
            <a:pPr lvl="0"/>
            <a:r>
              <a:rPr lang="zh-CN" altLang="zh-CN" sz="3200" b="1" kern="100" dirty="0">
                <a:solidFill>
                  <a:srgbClr val="7030A0"/>
                </a:solidFill>
                <a:latin typeface="微软雅黑" panose="020B0503020204020204" charset="-122"/>
                <a:cs typeface="Times New Roman" panose="02020603050405020304" charset="0"/>
              </a:rPr>
              <a:t>冲浪</a:t>
            </a:r>
            <a:r>
              <a:rPr lang="en-US" altLang="zh-CN" sz="3200" b="1" kern="100" dirty="0">
                <a:solidFill>
                  <a:srgbClr val="7030A0"/>
                </a:solidFill>
                <a:latin typeface="微软雅黑" panose="020B0503020204020204" charset="-122"/>
                <a:cs typeface="Times New Roman" panose="02020603050405020304" charset="0"/>
              </a:rPr>
              <a:t> </a:t>
            </a:r>
            <a:r>
              <a:rPr lang="zh-CN" altLang="zh-CN" sz="3200" b="1" kern="100" dirty="0">
                <a:solidFill>
                  <a:srgbClr val="7030A0"/>
                </a:solidFill>
                <a:latin typeface="微软雅黑" panose="020B0503020204020204" charset="-122"/>
                <a:cs typeface="Times New Roman" panose="02020603050405020304" charset="0"/>
              </a:rPr>
              <a:t>浏览</a:t>
            </a:r>
            <a:endParaRPr lang="zh-CN" altLang="zh-CN" sz="3200" kern="100" dirty="0">
              <a:solidFill>
                <a:srgbClr val="7030A0"/>
              </a:solidFill>
              <a:latin typeface="微软雅黑" panose="020B0503020204020204" charset="-122"/>
              <a:cs typeface="Times New Roman" panose="02020603050405020304" charset="0"/>
            </a:endParaRPr>
          </a:p>
        </p:txBody>
      </p:sp>
      <p:sp>
        <p:nvSpPr>
          <p:cNvPr id="8" name="矩形 7"/>
          <p:cNvSpPr/>
          <p:nvPr/>
        </p:nvSpPr>
        <p:spPr>
          <a:xfrm>
            <a:off x="1894658" y="1381754"/>
            <a:ext cx="9792532" cy="583565"/>
          </a:xfrm>
          <a:prstGeom prst="rect">
            <a:avLst/>
          </a:prstGeom>
        </p:spPr>
        <p:txBody>
          <a:bodyPr wrap="square">
            <a:spAutoFit/>
          </a:bodyPr>
          <a:lstStyle/>
          <a:p>
            <a:pPr lvl="0"/>
            <a:r>
              <a:rPr lang="en-US" altLang="zh-CN" sz="3200" b="1" kern="100" dirty="0">
                <a:solidFill>
                  <a:srgbClr val="333333"/>
                </a:solidFill>
                <a:latin typeface="Times New Roman" panose="02020603050405020304" charset="0"/>
                <a:ea typeface="宋体" panose="02010600030101010101" pitchFamily="2" charset="-122"/>
                <a:cs typeface="Times New Roman" panose="02020603050405020304" charset="0"/>
              </a:rPr>
              <a:t>/'</a:t>
            </a:r>
            <a:r>
              <a:rPr lang="en-US" altLang="zh-CN" sz="3200" b="1" kern="100" dirty="0" err="1">
                <a:solidFill>
                  <a:srgbClr val="333333"/>
                </a:solidFill>
                <a:latin typeface="Times New Roman" panose="02020603050405020304" charset="0"/>
                <a:ea typeface="宋体" panose="02010600030101010101" pitchFamily="2" charset="-122"/>
                <a:cs typeface="Times New Roman" panose="02020603050405020304" charset="0"/>
              </a:rPr>
              <a:t>benɪfɪt</a:t>
            </a:r>
            <a:r>
              <a:rPr lang="en-US" altLang="zh-CN" sz="3200" b="1" kern="100" dirty="0">
                <a:solidFill>
                  <a:srgbClr val="333333"/>
                </a:solidFill>
                <a:latin typeface="Times New Roman" panose="02020603050405020304" charset="0"/>
                <a:ea typeface="宋体" panose="02010600030101010101" pitchFamily="2" charset="-122"/>
                <a:cs typeface="Times New Roman" panose="02020603050405020304" charset="0"/>
              </a:rPr>
              <a:t>/</a:t>
            </a:r>
            <a:r>
              <a:rPr lang="en-US" altLang="zh-CN" sz="3200" b="1" kern="100" dirty="0" err="1">
                <a:solidFill>
                  <a:srgbClr val="333333"/>
                </a:solidFill>
                <a:latin typeface="Times New Roman" panose="02020603050405020304" charset="0"/>
                <a:ea typeface="宋体" panose="02010600030101010101" pitchFamily="2" charset="-122"/>
                <a:cs typeface="Times New Roman" panose="02020603050405020304" charset="0"/>
              </a:rPr>
              <a:t>vt.</a:t>
            </a:r>
            <a:r>
              <a:rPr lang="en-US" altLang="zh-CN" sz="3200" b="1" kern="100" dirty="0">
                <a:solidFill>
                  <a:srgbClr val="333333"/>
                </a:solidFill>
                <a:latin typeface="Times New Roman" panose="02020603050405020304" charset="0"/>
                <a:ea typeface="宋体" panose="02010600030101010101" pitchFamily="2" charset="-122"/>
                <a:cs typeface="Times New Roman" panose="02020603050405020304" charset="0"/>
              </a:rPr>
              <a:t> ______vi. ____,____n. ____,____;______</a:t>
            </a:r>
            <a:endParaRPr lang="zh-CN" altLang="zh-CN" sz="3200"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9" name="矩形 8"/>
          <p:cNvSpPr/>
          <p:nvPr/>
        </p:nvSpPr>
        <p:spPr>
          <a:xfrm>
            <a:off x="203549" y="1369510"/>
            <a:ext cx="1988820" cy="583565"/>
          </a:xfrm>
          <a:prstGeom prst="rect">
            <a:avLst/>
          </a:prstGeom>
        </p:spPr>
        <p:txBody>
          <a:bodyPr wrap="none">
            <a:spAutoFit/>
          </a:bodyPr>
          <a:lstStyle/>
          <a:p>
            <a:r>
              <a:rPr lang="en-US" altLang="zh-CN" sz="3200" b="1" kern="100" dirty="0">
                <a:solidFill>
                  <a:schemeClr val="tx1"/>
                </a:solidFill>
                <a:latin typeface="Times New Roman" panose="02020603050405020304" charset="0"/>
                <a:ea typeface="宋体" panose="02010600030101010101" pitchFamily="2" charset="-122"/>
                <a:cs typeface="Times New Roman" panose="02020603050405020304" charset="0"/>
              </a:rPr>
              <a:t>65.benefit </a:t>
            </a:r>
            <a:endParaRPr lang="en-US" altLang="zh-CN" sz="3200" b="1" kern="100" dirty="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10" name="矩形 9"/>
          <p:cNvSpPr/>
          <p:nvPr/>
        </p:nvSpPr>
        <p:spPr>
          <a:xfrm>
            <a:off x="3848772" y="1355353"/>
            <a:ext cx="1777861" cy="584775"/>
          </a:xfrm>
          <a:prstGeom prst="rect">
            <a:avLst/>
          </a:prstGeom>
        </p:spPr>
        <p:txBody>
          <a:bodyPr wrap="square">
            <a:spAutoFit/>
          </a:bodyPr>
          <a:lstStyle/>
          <a:p>
            <a:r>
              <a:rPr lang="zh-CN" altLang="zh-CN" sz="3200" b="1" kern="100" dirty="0">
                <a:solidFill>
                  <a:srgbClr val="7030A0"/>
                </a:solidFill>
                <a:latin typeface="+mn-ea"/>
                <a:cs typeface="Times New Roman" panose="02020603050405020304" charset="0"/>
              </a:rPr>
              <a:t>有益于</a:t>
            </a:r>
            <a:endParaRPr lang="zh-CN" altLang="en-US" dirty="0">
              <a:solidFill>
                <a:srgbClr val="7030A0"/>
              </a:solidFill>
              <a:latin typeface="+mn-ea"/>
            </a:endParaRPr>
          </a:p>
        </p:txBody>
      </p:sp>
      <p:sp>
        <p:nvSpPr>
          <p:cNvPr id="11" name="矩形 10"/>
          <p:cNvSpPr/>
          <p:nvPr/>
        </p:nvSpPr>
        <p:spPr>
          <a:xfrm>
            <a:off x="5650806" y="1377180"/>
            <a:ext cx="1929765" cy="583565"/>
          </a:xfrm>
          <a:prstGeom prst="rect">
            <a:avLst/>
          </a:prstGeom>
        </p:spPr>
        <p:txBody>
          <a:bodyPr wrap="none">
            <a:spAutoFit/>
          </a:bodyPr>
          <a:lstStyle/>
          <a:p>
            <a:r>
              <a:rPr lang="zh-CN" altLang="zh-CN" sz="3200" b="1" kern="100" dirty="0">
                <a:solidFill>
                  <a:srgbClr val="7030A0"/>
                </a:solidFill>
                <a:latin typeface="+mn-ea"/>
                <a:cs typeface="Times New Roman" panose="02020603050405020304" charset="0"/>
              </a:rPr>
              <a:t>受益 获益</a:t>
            </a:r>
            <a:endParaRPr lang="zh-CN" altLang="en-US" dirty="0">
              <a:solidFill>
                <a:srgbClr val="7030A0"/>
              </a:solidFill>
              <a:latin typeface="+mn-ea"/>
            </a:endParaRPr>
          </a:p>
        </p:txBody>
      </p:sp>
      <p:sp>
        <p:nvSpPr>
          <p:cNvPr id="12" name="矩形 11"/>
          <p:cNvSpPr/>
          <p:nvPr/>
        </p:nvSpPr>
        <p:spPr>
          <a:xfrm>
            <a:off x="7781606" y="1350509"/>
            <a:ext cx="3270250" cy="583565"/>
          </a:xfrm>
          <a:prstGeom prst="rect">
            <a:avLst/>
          </a:prstGeom>
        </p:spPr>
        <p:txBody>
          <a:bodyPr wrap="none">
            <a:spAutoFit/>
          </a:bodyPr>
          <a:lstStyle/>
          <a:p>
            <a:r>
              <a:rPr lang="zh-CN" altLang="zh-CN" sz="3200" b="1" kern="100" dirty="0">
                <a:solidFill>
                  <a:srgbClr val="7030A0"/>
                </a:solidFill>
                <a:latin typeface="+mn-ea"/>
                <a:cs typeface="Times New Roman" panose="02020603050405020304" charset="0"/>
              </a:rPr>
              <a:t>利益</a:t>
            </a:r>
            <a:r>
              <a:rPr lang="en-US" altLang="zh-CN" sz="3200" b="1" kern="100" dirty="0">
                <a:solidFill>
                  <a:srgbClr val="7030A0"/>
                </a:solidFill>
                <a:latin typeface="+mn-ea"/>
                <a:cs typeface="Times New Roman" panose="02020603050405020304" charset="0"/>
              </a:rPr>
              <a:t> </a:t>
            </a:r>
            <a:r>
              <a:rPr lang="zh-CN" altLang="zh-CN" sz="3200" b="1" kern="100" dirty="0">
                <a:solidFill>
                  <a:srgbClr val="7030A0"/>
                </a:solidFill>
                <a:latin typeface="+mn-ea"/>
                <a:cs typeface="Times New Roman" panose="02020603050405020304" charset="0"/>
              </a:rPr>
              <a:t>好处</a:t>
            </a:r>
            <a:r>
              <a:rPr lang="en-US" altLang="zh-CN" sz="3200" b="1" kern="100" dirty="0">
                <a:solidFill>
                  <a:srgbClr val="7030A0"/>
                </a:solidFill>
                <a:latin typeface="+mn-ea"/>
                <a:cs typeface="Times New Roman" panose="02020603050405020304" charset="0"/>
              </a:rPr>
              <a:t> </a:t>
            </a:r>
            <a:r>
              <a:rPr lang="zh-CN" altLang="zh-CN" sz="3200" b="1" kern="100" dirty="0">
                <a:solidFill>
                  <a:srgbClr val="7030A0"/>
                </a:solidFill>
                <a:latin typeface="+mn-ea"/>
                <a:cs typeface="Times New Roman" panose="02020603050405020304" charset="0"/>
              </a:rPr>
              <a:t>救济金</a:t>
            </a:r>
            <a:endParaRPr lang="zh-CN" altLang="en-US" dirty="0">
              <a:solidFill>
                <a:srgbClr val="7030A0"/>
              </a:solidFill>
              <a:latin typeface="+mn-ea"/>
            </a:endParaRPr>
          </a:p>
        </p:txBody>
      </p:sp>
      <p:sp>
        <p:nvSpPr>
          <p:cNvPr id="13" name="矩形 12"/>
          <p:cNvSpPr/>
          <p:nvPr/>
        </p:nvSpPr>
        <p:spPr>
          <a:xfrm>
            <a:off x="310380" y="4151867"/>
            <a:ext cx="5749576" cy="461665"/>
          </a:xfrm>
          <a:prstGeom prst="rect">
            <a:avLst/>
          </a:prstGeom>
        </p:spPr>
        <p:txBody>
          <a:bodyPr wrap="square">
            <a:spAutoFit/>
          </a:bodyPr>
          <a:lstStyle/>
          <a:p>
            <a:r>
              <a:rPr lang="zh-CN" altLang="zh-CN" sz="2400" b="1" kern="100" dirty="0">
                <a:latin typeface="+mn-ea"/>
                <a:cs typeface="Times New Roman" panose="02020603050405020304" charset="0"/>
              </a:rPr>
              <a:t>获得新鲜空气的另一个好处是阳光。</a:t>
            </a:r>
            <a:endParaRPr lang="zh-CN" altLang="zh-CN" sz="2400" b="1" kern="100" dirty="0">
              <a:latin typeface="+mn-ea"/>
              <a:cs typeface="Times New Roman" panose="02020603050405020304" charset="0"/>
            </a:endParaRPr>
          </a:p>
        </p:txBody>
      </p:sp>
      <p:sp>
        <p:nvSpPr>
          <p:cNvPr id="14" name="矩形 13"/>
          <p:cNvSpPr/>
          <p:nvPr/>
        </p:nvSpPr>
        <p:spPr>
          <a:xfrm>
            <a:off x="289775" y="2297985"/>
            <a:ext cx="11535196" cy="829945"/>
          </a:xfrm>
          <a:prstGeom prst="rect">
            <a:avLst/>
          </a:prstGeom>
        </p:spPr>
        <p:txBody>
          <a:bodyPr wrap="square">
            <a:spAutoFit/>
          </a:bodyPr>
          <a:lstStyle/>
          <a:p>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However, it does not provide the same family atmosphere as an ordinary homestay and may not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 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those who need to practice English at home quite as much</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(2011</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天津</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zh-CN" altLang="en-US" sz="1600" dirty="0"/>
          </a:p>
        </p:txBody>
      </p:sp>
      <p:sp>
        <p:nvSpPr>
          <p:cNvPr id="15" name="矩形 14"/>
          <p:cNvSpPr/>
          <p:nvPr/>
        </p:nvSpPr>
        <p:spPr>
          <a:xfrm>
            <a:off x="278482" y="3741105"/>
            <a:ext cx="10436302" cy="460375"/>
          </a:xfrm>
          <a:prstGeom prst="rect">
            <a:avLst/>
          </a:prstGeom>
        </p:spPr>
        <p:txBody>
          <a:bodyPr wrap="square">
            <a:spAutoFit/>
          </a:bodyPr>
          <a:lstStyle/>
          <a:p>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Another side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 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of getting fresh air is sunlight.(2019</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全国</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 </a:t>
            </a:r>
            <a:endParaRPr lang="zh-CN" altLang="en-US" sz="1600" dirty="0"/>
          </a:p>
        </p:txBody>
      </p:sp>
      <p:sp>
        <p:nvSpPr>
          <p:cNvPr id="16" name="矩形 15"/>
          <p:cNvSpPr/>
          <p:nvPr/>
        </p:nvSpPr>
        <p:spPr>
          <a:xfrm>
            <a:off x="289775" y="3030687"/>
            <a:ext cx="11535196" cy="830997"/>
          </a:xfrm>
          <a:prstGeom prst="rect">
            <a:avLst/>
          </a:prstGeom>
        </p:spPr>
        <p:txBody>
          <a:bodyPr wrap="square">
            <a:spAutoFit/>
          </a:bodyPr>
          <a:lstStyle/>
          <a:p>
            <a:pPr lvl="0"/>
            <a:r>
              <a:rPr lang="zh-CN" altLang="zh-CN" sz="2400" b="1" kern="100" dirty="0">
                <a:solidFill>
                  <a:prstClr val="black"/>
                </a:solidFill>
                <a:latin typeface="微软雅黑" panose="020B0503020204020204" charset="-122"/>
                <a:cs typeface="Times New Roman" panose="02020603050405020304" charset="0"/>
              </a:rPr>
              <a:t>然而</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它并不能提供与普通寄宿家庭相同的家庭氛围</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而且对于那些需要在家里练习英语的人来说可能也没有那么多好处。</a:t>
            </a:r>
            <a:endParaRPr lang="zh-CN" altLang="zh-CN" sz="2400" b="1" kern="100" dirty="0">
              <a:solidFill>
                <a:prstClr val="black"/>
              </a:solidFill>
              <a:latin typeface="微软雅黑" panose="020B0503020204020204" charset="-122"/>
              <a:cs typeface="Times New Roman" panose="02020603050405020304" charset="0"/>
            </a:endParaRPr>
          </a:p>
        </p:txBody>
      </p:sp>
      <p:sp>
        <p:nvSpPr>
          <p:cNvPr id="17" name="矩形 16"/>
          <p:cNvSpPr/>
          <p:nvPr/>
        </p:nvSpPr>
        <p:spPr>
          <a:xfrm>
            <a:off x="278482" y="6297134"/>
            <a:ext cx="5495055" cy="461665"/>
          </a:xfrm>
          <a:prstGeom prst="rect">
            <a:avLst/>
          </a:prstGeom>
        </p:spPr>
        <p:txBody>
          <a:bodyPr wrap="square">
            <a:spAutoFit/>
          </a:bodyPr>
          <a:lstStyle/>
          <a:p>
            <a:r>
              <a:rPr lang="zh-CN" altLang="zh-CN" sz="2400" b="1" kern="100" dirty="0">
                <a:latin typeface="+mn-ea"/>
                <a:cs typeface="Times New Roman" panose="02020603050405020304" charset="0"/>
              </a:rPr>
              <a:t>大学教育对个人有巨大而直接的好处。</a:t>
            </a:r>
            <a:endParaRPr lang="zh-CN" altLang="zh-CN" sz="2400" b="1" kern="100" dirty="0">
              <a:latin typeface="+mn-ea"/>
              <a:cs typeface="Times New Roman" panose="02020603050405020304" charset="0"/>
            </a:endParaRPr>
          </a:p>
        </p:txBody>
      </p:sp>
      <p:sp>
        <p:nvSpPr>
          <p:cNvPr id="18" name="矩形 17"/>
          <p:cNvSpPr/>
          <p:nvPr/>
        </p:nvSpPr>
        <p:spPr>
          <a:xfrm>
            <a:off x="289775" y="4517437"/>
            <a:ext cx="11742906" cy="829945"/>
          </a:xfrm>
          <a:prstGeom prst="rect">
            <a:avLst/>
          </a:prstGeom>
        </p:spPr>
        <p:txBody>
          <a:bodyPr wrap="square">
            <a:spAutoFit/>
          </a:bodyPr>
          <a:lstStyle/>
          <a:p>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However, if others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 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in the process, and I get some reward too, does it really matter where my motivation lies?(2019</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全国</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II) </a:t>
            </a:r>
            <a:endParaRPr lang="zh-CN" altLang="en-US" dirty="0"/>
          </a:p>
        </p:txBody>
      </p:sp>
      <p:sp>
        <p:nvSpPr>
          <p:cNvPr id="19" name="矩形 18"/>
          <p:cNvSpPr/>
          <p:nvPr/>
        </p:nvSpPr>
        <p:spPr>
          <a:xfrm>
            <a:off x="259173" y="5955860"/>
            <a:ext cx="10854043" cy="46037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 university education is of huge and direct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 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to the individual.(2010</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北京</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20" name="矩形 19"/>
          <p:cNvSpPr/>
          <p:nvPr/>
        </p:nvSpPr>
        <p:spPr>
          <a:xfrm>
            <a:off x="278482" y="5245226"/>
            <a:ext cx="11599103" cy="830997"/>
          </a:xfrm>
          <a:prstGeom prst="rect">
            <a:avLst/>
          </a:prstGeom>
        </p:spPr>
        <p:txBody>
          <a:bodyPr wrap="square">
            <a:spAutoFit/>
          </a:bodyPr>
          <a:lstStyle/>
          <a:p>
            <a:pPr lvl="0"/>
            <a:r>
              <a:rPr lang="zh-CN" altLang="zh-CN" sz="2400" b="1" kern="100" dirty="0">
                <a:solidFill>
                  <a:prstClr val="black"/>
                </a:solidFill>
                <a:latin typeface="微软雅黑" panose="020B0503020204020204" charset="-122"/>
                <a:cs typeface="Times New Roman" panose="02020603050405020304" charset="0"/>
              </a:rPr>
              <a:t>然而</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如果其他人在这个过程中受益</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而我也得到了一些奖励</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那么我的动机在哪里真的重要吗</a:t>
            </a:r>
            <a:r>
              <a:rPr lang="en-US" altLang="zh-CN" sz="2400" b="1" kern="100" dirty="0">
                <a:solidFill>
                  <a:prstClr val="black"/>
                </a:solidFill>
                <a:latin typeface="微软雅黑" panose="020B0503020204020204" charset="-122"/>
                <a:cs typeface="Times New Roman" panose="02020603050405020304" charset="0"/>
              </a:rPr>
              <a:t>?</a:t>
            </a:r>
            <a:endParaRPr lang="zh-CN" altLang="zh-CN" sz="2400" b="1" kern="100" dirty="0">
              <a:solidFill>
                <a:prstClr val="black"/>
              </a:solidFill>
              <a:latin typeface="微软雅黑" panose="020B0503020204020204" charset="-122"/>
              <a:cs typeface="Times New Roman" panose="02020603050405020304" charset="0"/>
            </a:endParaRPr>
          </a:p>
        </p:txBody>
      </p:sp>
      <p:sp>
        <p:nvSpPr>
          <p:cNvPr id="21" name="矩形 20"/>
          <p:cNvSpPr/>
          <p:nvPr/>
        </p:nvSpPr>
        <p:spPr>
          <a:xfrm>
            <a:off x="9425124" y="1891985"/>
            <a:ext cx="2502196" cy="521970"/>
          </a:xfrm>
          <a:prstGeom prst="rect">
            <a:avLst/>
          </a:prstGeom>
        </p:spPr>
        <p:txBody>
          <a:bodyPr wrap="square">
            <a:spAutoFit/>
          </a:bodyPr>
          <a:p>
            <a:r>
              <a:rPr lang="zh-CN" altLang="zh-CN" sz="2800" b="1" kern="100" dirty="0">
                <a:solidFill>
                  <a:srgbClr val="7030A0"/>
                </a:solidFill>
                <a:latin typeface="+mn-ea"/>
                <a:cs typeface="Times New Roman" panose="02020603050405020304" charset="0"/>
              </a:rPr>
              <a:t>有益于 好处</a:t>
            </a:r>
            <a:endParaRPr lang="zh-CN" altLang="zh-CN" sz="2800" b="1" kern="100" dirty="0">
              <a:solidFill>
                <a:srgbClr val="7030A0"/>
              </a:solidFill>
              <a:latin typeface="+mn-ea"/>
              <a:cs typeface="Times New Roman" panose="02020603050405020304" charset="0"/>
            </a:endParaRPr>
          </a:p>
        </p:txBody>
      </p:sp>
      <p:sp>
        <p:nvSpPr>
          <p:cNvPr id="22" name="矩形 21"/>
          <p:cNvSpPr/>
          <p:nvPr/>
        </p:nvSpPr>
        <p:spPr>
          <a:xfrm>
            <a:off x="1465580" y="2670810"/>
            <a:ext cx="1089660" cy="460375"/>
          </a:xfrm>
          <a:prstGeom prst="rect">
            <a:avLst/>
          </a:prstGeom>
        </p:spPr>
        <p:txBody>
          <a:bodyPr wrap="square">
            <a:spAutoFit/>
          </a:bodyPr>
          <a:p>
            <a:r>
              <a:rPr lang="en-US" altLang="zh-CN" sz="24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rPr>
              <a:t>benefit </a:t>
            </a:r>
            <a:endParaRPr lang="en-US" altLang="zh-CN" sz="24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endParaRPr>
          </a:p>
        </p:txBody>
      </p:sp>
      <p:sp>
        <p:nvSpPr>
          <p:cNvPr id="23" name="矩形 22"/>
          <p:cNvSpPr/>
          <p:nvPr/>
        </p:nvSpPr>
        <p:spPr>
          <a:xfrm>
            <a:off x="2088515" y="3763010"/>
            <a:ext cx="1089660" cy="460375"/>
          </a:xfrm>
          <a:prstGeom prst="rect">
            <a:avLst/>
          </a:prstGeom>
        </p:spPr>
        <p:txBody>
          <a:bodyPr wrap="square">
            <a:spAutoFit/>
          </a:bodyPr>
          <a:p>
            <a:r>
              <a:rPr lang="en-US" altLang="zh-CN" sz="24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rPr>
              <a:t>benefit </a:t>
            </a:r>
            <a:endParaRPr lang="en-US" altLang="zh-CN" sz="24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endParaRPr>
          </a:p>
        </p:txBody>
      </p:sp>
      <p:sp>
        <p:nvSpPr>
          <p:cNvPr id="24" name="矩形 23"/>
          <p:cNvSpPr/>
          <p:nvPr/>
        </p:nvSpPr>
        <p:spPr>
          <a:xfrm>
            <a:off x="2818130" y="4531995"/>
            <a:ext cx="1089660" cy="460375"/>
          </a:xfrm>
          <a:prstGeom prst="rect">
            <a:avLst/>
          </a:prstGeom>
        </p:spPr>
        <p:txBody>
          <a:bodyPr wrap="square">
            <a:spAutoFit/>
          </a:bodyPr>
          <a:p>
            <a:r>
              <a:rPr lang="en-US" altLang="zh-CN" sz="24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rPr>
              <a:t>benefit </a:t>
            </a:r>
            <a:endParaRPr lang="en-US" altLang="zh-CN" sz="24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endParaRPr>
          </a:p>
        </p:txBody>
      </p:sp>
      <p:sp>
        <p:nvSpPr>
          <p:cNvPr id="25" name="矩形 24"/>
          <p:cNvSpPr/>
          <p:nvPr/>
        </p:nvSpPr>
        <p:spPr>
          <a:xfrm>
            <a:off x="6013450" y="5992495"/>
            <a:ext cx="1089660" cy="460375"/>
          </a:xfrm>
          <a:prstGeom prst="rect">
            <a:avLst/>
          </a:prstGeom>
        </p:spPr>
        <p:txBody>
          <a:bodyPr wrap="square">
            <a:spAutoFit/>
          </a:bodyPr>
          <a:p>
            <a:r>
              <a:rPr lang="en-US" altLang="zh-CN" sz="24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rPr>
              <a:t>benefit </a:t>
            </a:r>
            <a:endParaRPr lang="en-US" altLang="zh-CN" sz="24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500" fill="hold"/>
                                        <p:tgtEl>
                                          <p:spTgt spid="13"/>
                                        </p:tgtEl>
                                        <p:attrNameLst>
                                          <p:attrName>ppt_x</p:attrName>
                                        </p:attrNameLst>
                                      </p:cBhvr>
                                      <p:tavLst>
                                        <p:tav tm="0">
                                          <p:val>
                                            <p:strVal val="#ppt_x"/>
                                          </p:val>
                                        </p:tav>
                                        <p:tav tm="100000">
                                          <p:val>
                                            <p:strVal val="#ppt_x"/>
                                          </p:val>
                                        </p:tav>
                                      </p:tavLst>
                                    </p:anim>
                                    <p:anim calcmode="lin" valueType="num">
                                      <p:cBhvr additive="base">
                                        <p:cTn id="7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ppt_x"/>
                                          </p:val>
                                        </p:tav>
                                        <p:tav tm="100000">
                                          <p:val>
                                            <p:strVal val="#ppt_x"/>
                                          </p:val>
                                        </p:tav>
                                      </p:tavLst>
                                    </p:anim>
                                    <p:anim calcmode="lin" valueType="num">
                                      <p:cBhvr additive="base">
                                        <p:cTn id="8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500" fill="hold"/>
                                        <p:tgtEl>
                                          <p:spTgt spid="18"/>
                                        </p:tgtEl>
                                        <p:attrNameLst>
                                          <p:attrName>ppt_x</p:attrName>
                                        </p:attrNameLst>
                                      </p:cBhvr>
                                      <p:tavLst>
                                        <p:tav tm="0">
                                          <p:val>
                                            <p:strVal val="#ppt_x"/>
                                          </p:val>
                                        </p:tav>
                                        <p:tav tm="100000">
                                          <p:val>
                                            <p:strVal val="#ppt_x"/>
                                          </p:val>
                                        </p:tav>
                                      </p:tavLst>
                                    </p:anim>
                                    <p:anim calcmode="lin" valueType="num">
                                      <p:cBhvr additive="base">
                                        <p:cTn id="88" dur="5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fill="hold"/>
                                        <p:tgtEl>
                                          <p:spTgt spid="20"/>
                                        </p:tgtEl>
                                        <p:attrNameLst>
                                          <p:attrName>ppt_x</p:attrName>
                                        </p:attrNameLst>
                                      </p:cBhvr>
                                      <p:tavLst>
                                        <p:tav tm="0">
                                          <p:val>
                                            <p:strVal val="#ppt_x"/>
                                          </p:val>
                                        </p:tav>
                                        <p:tav tm="100000">
                                          <p:val>
                                            <p:strVal val="#ppt_x"/>
                                          </p:val>
                                        </p:tav>
                                      </p:tavLst>
                                    </p:anim>
                                    <p:anim calcmode="lin" valueType="num">
                                      <p:cBhvr additive="base">
                                        <p:cTn id="9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500" fill="hold"/>
                                        <p:tgtEl>
                                          <p:spTgt spid="24"/>
                                        </p:tgtEl>
                                        <p:attrNameLst>
                                          <p:attrName>ppt_x</p:attrName>
                                        </p:attrNameLst>
                                      </p:cBhvr>
                                      <p:tavLst>
                                        <p:tav tm="0">
                                          <p:val>
                                            <p:strVal val="#ppt_x"/>
                                          </p:val>
                                        </p:tav>
                                        <p:tav tm="100000">
                                          <p:val>
                                            <p:strVal val="#ppt_x"/>
                                          </p:val>
                                        </p:tav>
                                      </p:tavLst>
                                    </p:anim>
                                    <p:anim calcmode="lin" valueType="num">
                                      <p:cBhvr additive="base">
                                        <p:cTn id="9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ppt_x"/>
                                          </p:val>
                                        </p:tav>
                                        <p:tav tm="100000">
                                          <p:val>
                                            <p:strVal val="#ppt_x"/>
                                          </p:val>
                                        </p:tav>
                                      </p:tavLst>
                                    </p:anim>
                                    <p:anim calcmode="lin" valueType="num">
                                      <p:cBhvr additive="base">
                                        <p:cTn id="104" dur="500" fill="hold"/>
                                        <p:tgtEl>
                                          <p:spTgt spid="1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additive="base">
                                        <p:cTn id="107" dur="500" fill="hold"/>
                                        <p:tgtEl>
                                          <p:spTgt spid="17"/>
                                        </p:tgtEl>
                                        <p:attrNameLst>
                                          <p:attrName>ppt_x</p:attrName>
                                        </p:attrNameLst>
                                      </p:cBhvr>
                                      <p:tavLst>
                                        <p:tav tm="0">
                                          <p:val>
                                            <p:strVal val="#ppt_x"/>
                                          </p:val>
                                        </p:tav>
                                        <p:tav tm="100000">
                                          <p:val>
                                            <p:strVal val="#ppt_x"/>
                                          </p:val>
                                        </p:tav>
                                      </p:tavLst>
                                    </p:anim>
                                    <p:anim calcmode="lin" valueType="num">
                                      <p:cBhvr additive="base">
                                        <p:cTn id="10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5"/>
                                        </p:tgtEl>
                                        <p:attrNameLst>
                                          <p:attrName>style.visibility</p:attrName>
                                        </p:attrNameLst>
                                      </p:cBhvr>
                                      <p:to>
                                        <p:strVal val="visible"/>
                                      </p:to>
                                    </p:set>
                                    <p:anim calcmode="lin" valueType="num">
                                      <p:cBhvr additive="base">
                                        <p:cTn id="113" dur="500" fill="hold"/>
                                        <p:tgtEl>
                                          <p:spTgt spid="25"/>
                                        </p:tgtEl>
                                        <p:attrNameLst>
                                          <p:attrName>ppt_x</p:attrName>
                                        </p:attrNameLst>
                                      </p:cBhvr>
                                      <p:tavLst>
                                        <p:tav tm="0">
                                          <p:val>
                                            <p:strVal val="#ppt_x"/>
                                          </p:val>
                                        </p:tav>
                                        <p:tav tm="100000">
                                          <p:val>
                                            <p:strVal val="#ppt_x"/>
                                          </p:val>
                                        </p:tav>
                                      </p:tavLst>
                                    </p:anim>
                                    <p:anim calcmode="lin" valueType="num">
                                      <p:cBhvr additive="base">
                                        <p:cTn id="1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421" y="2419139"/>
            <a:ext cx="6096000" cy="460375"/>
          </a:xfrm>
          <a:prstGeom prst="rect">
            <a:avLst/>
          </a:prstGeom>
        </p:spPr>
        <p:txBody>
          <a:bodyPr>
            <a:spAutoFit/>
          </a:bodyPr>
          <a:lstStyle/>
          <a:p>
            <a:r>
              <a:rPr lang="en-US" altLang="zh-CN" sz="2400" b="1" kern="100" dirty="0">
                <a:latin typeface="Times New Roman" panose="02020603050405020304" charset="0"/>
                <a:ea typeface="宋体" panose="02010600030101010101" pitchFamily="2" charset="-122"/>
                <a:cs typeface="Times New Roman" panose="02020603050405020304" charset="0"/>
              </a:rPr>
              <a:t>Moderate exercise will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be ___ benefit to </a:t>
            </a:r>
            <a:r>
              <a:rPr lang="en-US" altLang="zh-CN" sz="2400" b="1" kern="100" dirty="0">
                <a:latin typeface="Times New Roman" panose="02020603050405020304" charset="0"/>
                <a:ea typeface="宋体" panose="02010600030101010101" pitchFamily="2" charset="-122"/>
                <a:cs typeface="Times New Roman" panose="02020603050405020304" charset="0"/>
              </a:rPr>
              <a:t>you.</a:t>
            </a:r>
            <a:endParaRPr lang="zh-CN" altLang="zh-CN" sz="1050" b="1" kern="100" dirty="0">
              <a:latin typeface="Calibri" panose="020F0502020204030204" pitchFamily="34" charset="0"/>
              <a:ea typeface="宋体" panose="02010600030101010101" pitchFamily="2" charset="-122"/>
              <a:cs typeface="Times New Roman" panose="02020603050405020304" charset="0"/>
            </a:endParaRPr>
          </a:p>
        </p:txBody>
      </p:sp>
      <p:sp>
        <p:nvSpPr>
          <p:cNvPr id="3" name="矩形 2"/>
          <p:cNvSpPr/>
          <p:nvPr/>
        </p:nvSpPr>
        <p:spPr>
          <a:xfrm>
            <a:off x="2189698" y="191841"/>
            <a:ext cx="3493264" cy="523220"/>
          </a:xfrm>
          <a:prstGeom prst="rect">
            <a:avLst/>
          </a:prstGeom>
        </p:spPr>
        <p:txBody>
          <a:bodyPr wrap="none">
            <a:spAutoFit/>
          </a:bodyPr>
          <a:lstStyle/>
          <a:p>
            <a:pPr lvl="0"/>
            <a:r>
              <a:rPr lang="zh-CN" altLang="zh-CN" sz="2800" b="1" kern="100" dirty="0">
                <a:solidFill>
                  <a:srgbClr val="7030A0"/>
                </a:solidFill>
                <a:latin typeface="+mn-ea"/>
                <a:cs typeface="Times New Roman" panose="02020603050405020304" charset="0"/>
              </a:rPr>
              <a:t>得益于</a:t>
            </a:r>
            <a:r>
              <a:rPr lang="en-US" altLang="zh-CN" sz="2800" b="1" kern="100" dirty="0">
                <a:solidFill>
                  <a:srgbClr val="7030A0"/>
                </a:solidFill>
                <a:latin typeface="+mn-ea"/>
                <a:cs typeface="Times New Roman" panose="02020603050405020304" charset="0"/>
              </a:rPr>
              <a:t>;</a:t>
            </a:r>
            <a:r>
              <a:rPr lang="zh-CN" altLang="zh-CN" sz="2800" b="1" kern="100" dirty="0">
                <a:solidFill>
                  <a:srgbClr val="7030A0"/>
                </a:solidFill>
                <a:latin typeface="+mn-ea"/>
                <a:cs typeface="Times New Roman" panose="02020603050405020304" charset="0"/>
              </a:rPr>
              <a:t>从……中获益</a:t>
            </a:r>
            <a:endParaRPr lang="zh-CN" altLang="zh-CN" sz="2800" kern="100" dirty="0">
              <a:solidFill>
                <a:srgbClr val="7030A0"/>
              </a:solidFill>
              <a:latin typeface="+mn-ea"/>
              <a:cs typeface="Times New Roman" panose="02020603050405020304" charset="0"/>
            </a:endParaRPr>
          </a:p>
        </p:txBody>
      </p:sp>
      <p:sp>
        <p:nvSpPr>
          <p:cNvPr id="4" name="矩形 3"/>
          <p:cNvSpPr/>
          <p:nvPr/>
        </p:nvSpPr>
        <p:spPr>
          <a:xfrm>
            <a:off x="228421" y="191841"/>
            <a:ext cx="2173928" cy="523220"/>
          </a:xfrm>
          <a:prstGeom prst="rect">
            <a:avLst/>
          </a:prstGeom>
        </p:spPr>
        <p:txBody>
          <a:bodyPr wrap="none">
            <a:spAutoFit/>
          </a:bodyPr>
          <a:lstStyle/>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benefit from </a:t>
            </a:r>
            <a:endParaRPr lang="zh-CN" altLang="en-US" sz="2000" dirty="0">
              <a:solidFill>
                <a:srgbClr val="C55A11"/>
              </a:solidFill>
            </a:endParaRPr>
          </a:p>
        </p:txBody>
      </p:sp>
      <p:sp>
        <p:nvSpPr>
          <p:cNvPr id="5" name="矩形 4"/>
          <p:cNvSpPr/>
          <p:nvPr/>
        </p:nvSpPr>
        <p:spPr>
          <a:xfrm>
            <a:off x="228421" y="614955"/>
            <a:ext cx="10572307" cy="46037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Today we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__________ </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countless inventions and innovations( </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创新</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).(2011</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江苏</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6" name="矩形 5"/>
          <p:cNvSpPr/>
          <p:nvPr/>
        </p:nvSpPr>
        <p:spPr>
          <a:xfrm>
            <a:off x="228421" y="907342"/>
            <a:ext cx="5186035" cy="461665"/>
          </a:xfrm>
          <a:prstGeom prst="rect">
            <a:avLst/>
          </a:prstGeom>
        </p:spPr>
        <p:txBody>
          <a:bodyPr wrap="none">
            <a:spAutoFit/>
          </a:bodyPr>
          <a:lstStyle/>
          <a:p>
            <a:pPr lvl="0"/>
            <a:r>
              <a:rPr lang="zh-CN" altLang="zh-CN" sz="2400" b="1" kern="100" dirty="0">
                <a:solidFill>
                  <a:prstClr val="black"/>
                </a:solidFill>
                <a:latin typeface="+mn-ea"/>
                <a:cs typeface="Times New Roman" panose="02020603050405020304" charset="0"/>
              </a:rPr>
              <a:t>今天</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我们受益于无数的发明和创新。</a:t>
            </a:r>
            <a:endParaRPr lang="zh-CN" altLang="zh-CN" sz="2400" b="1" kern="100" dirty="0">
              <a:solidFill>
                <a:prstClr val="black"/>
              </a:solidFill>
              <a:latin typeface="+mn-ea"/>
              <a:cs typeface="Times New Roman" panose="02020603050405020304" charset="0"/>
            </a:endParaRPr>
          </a:p>
        </p:txBody>
      </p:sp>
      <p:sp>
        <p:nvSpPr>
          <p:cNvPr id="7" name="矩形 6"/>
          <p:cNvSpPr/>
          <p:nvPr/>
        </p:nvSpPr>
        <p:spPr>
          <a:xfrm>
            <a:off x="228421" y="1276941"/>
            <a:ext cx="10712481" cy="830997"/>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Many of the things we now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benefit from </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would not be around but for Thomas Edison.(2015</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江苏</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8" name="矩形 7"/>
          <p:cNvSpPr/>
          <p:nvPr/>
        </p:nvSpPr>
        <p:spPr>
          <a:xfrm>
            <a:off x="2755692" y="1646273"/>
            <a:ext cx="8700977" cy="461665"/>
          </a:xfrm>
          <a:prstGeom prst="rect">
            <a:avLst/>
          </a:prstGeom>
        </p:spPr>
        <p:txBody>
          <a:bodyPr wrap="square">
            <a:spAutoFit/>
          </a:bodyPr>
          <a:lstStyle/>
          <a:p>
            <a:pPr lvl="0"/>
            <a:r>
              <a:rPr lang="zh-CN" altLang="zh-CN" sz="2400" b="1" kern="100" dirty="0">
                <a:solidFill>
                  <a:prstClr val="black"/>
                </a:solidFill>
                <a:latin typeface="+mn-ea"/>
                <a:cs typeface="Times New Roman" panose="02020603050405020304" charset="0"/>
              </a:rPr>
              <a:t>如果没有托马斯</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爱迪生</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我们现在所受益的许多东西将不复存在。</a:t>
            </a:r>
            <a:endParaRPr lang="zh-CN" altLang="zh-CN" sz="2400" b="1" kern="100" dirty="0">
              <a:solidFill>
                <a:prstClr val="black"/>
              </a:solidFill>
              <a:latin typeface="+mn-ea"/>
              <a:cs typeface="Times New Roman" panose="02020603050405020304" charset="0"/>
            </a:endParaRPr>
          </a:p>
        </p:txBody>
      </p:sp>
      <p:sp>
        <p:nvSpPr>
          <p:cNvPr id="9" name="矩形 8"/>
          <p:cNvSpPr/>
          <p:nvPr/>
        </p:nvSpPr>
        <p:spPr>
          <a:xfrm>
            <a:off x="2625604" y="2046649"/>
            <a:ext cx="1928733" cy="523220"/>
          </a:xfrm>
          <a:prstGeom prst="rect">
            <a:avLst/>
          </a:prstGeom>
        </p:spPr>
        <p:txBody>
          <a:bodyPr wrap="none">
            <a:spAutoFit/>
          </a:bodyPr>
          <a:lstStyle/>
          <a:p>
            <a:pPr lvl="0"/>
            <a:r>
              <a:rPr lang="zh-CN" altLang="zh-CN" sz="2800" b="1" kern="100" dirty="0">
                <a:solidFill>
                  <a:srgbClr val="7030A0"/>
                </a:solidFill>
                <a:latin typeface="+mn-ea"/>
                <a:cs typeface="Times New Roman" panose="02020603050405020304" charset="0"/>
              </a:rPr>
              <a:t>对</a:t>
            </a:r>
            <a:r>
              <a:rPr lang="en-US" altLang="zh-CN" sz="2800" b="1" kern="100" dirty="0">
                <a:solidFill>
                  <a:srgbClr val="7030A0"/>
                </a:solidFill>
                <a:latin typeface="+mn-ea"/>
                <a:cs typeface="Times New Roman" panose="02020603050405020304" charset="0"/>
              </a:rPr>
              <a:t>...</a:t>
            </a:r>
            <a:r>
              <a:rPr lang="zh-CN" altLang="zh-CN" sz="2800" b="1" kern="100" dirty="0">
                <a:solidFill>
                  <a:srgbClr val="7030A0"/>
                </a:solidFill>
                <a:latin typeface="+mn-ea"/>
                <a:cs typeface="Times New Roman" panose="02020603050405020304" charset="0"/>
              </a:rPr>
              <a:t>有好处</a:t>
            </a:r>
            <a:endParaRPr lang="zh-CN" altLang="zh-CN" sz="2800" b="1" kern="100" dirty="0">
              <a:solidFill>
                <a:srgbClr val="7030A0"/>
              </a:solidFill>
              <a:latin typeface="+mn-ea"/>
              <a:cs typeface="Times New Roman" panose="02020603050405020304" charset="0"/>
            </a:endParaRPr>
          </a:p>
        </p:txBody>
      </p:sp>
      <p:sp>
        <p:nvSpPr>
          <p:cNvPr id="10" name="矩形 9"/>
          <p:cNvSpPr/>
          <p:nvPr/>
        </p:nvSpPr>
        <p:spPr>
          <a:xfrm>
            <a:off x="261122" y="2006983"/>
            <a:ext cx="2560316" cy="523220"/>
          </a:xfrm>
          <a:prstGeom prst="rect">
            <a:avLst/>
          </a:prstGeom>
        </p:spPr>
        <p:txBody>
          <a:bodyPr wrap="none">
            <a:spAutoFit/>
          </a:bodyPr>
          <a:lstStyle/>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be of benefit to </a:t>
            </a:r>
            <a:endParaRPr lang="zh-CN" altLang="en-US" sz="28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11" name="矩形 10"/>
          <p:cNvSpPr/>
          <p:nvPr/>
        </p:nvSpPr>
        <p:spPr>
          <a:xfrm>
            <a:off x="5930528" y="2419138"/>
            <a:ext cx="2969083" cy="461665"/>
          </a:xfrm>
          <a:prstGeom prst="rect">
            <a:avLst/>
          </a:prstGeom>
        </p:spPr>
        <p:txBody>
          <a:bodyPr wrap="none">
            <a:spAutoFit/>
          </a:bodyPr>
          <a:lstStyle/>
          <a:p>
            <a:r>
              <a:rPr lang="zh-CN" altLang="zh-CN" sz="2400" b="1" kern="100" dirty="0">
                <a:solidFill>
                  <a:prstClr val="black"/>
                </a:solidFill>
                <a:latin typeface="+mn-ea"/>
                <a:cs typeface="Times New Roman" panose="02020603050405020304" charset="0"/>
              </a:rPr>
              <a:t>适度运动对你有益。</a:t>
            </a:r>
            <a:endParaRPr lang="zh-CN" altLang="en-US" dirty="0">
              <a:latin typeface="+mn-ea"/>
            </a:endParaRPr>
          </a:p>
        </p:txBody>
      </p:sp>
      <p:sp>
        <p:nvSpPr>
          <p:cNvPr id="12" name="矩形 11"/>
          <p:cNvSpPr/>
          <p:nvPr/>
        </p:nvSpPr>
        <p:spPr>
          <a:xfrm>
            <a:off x="261121" y="5071381"/>
            <a:ext cx="7915316" cy="1198880"/>
          </a:xfrm>
          <a:prstGeom prst="rect">
            <a:avLst/>
          </a:prstGeom>
        </p:spPr>
        <p:txBody>
          <a:bodyPr wrap="square">
            <a:spAutoFit/>
          </a:bodyPr>
          <a:lstStyle/>
          <a:p>
            <a:r>
              <a:rPr lang="zh-CN" altLang="zh-CN" sz="2400" b="1" kern="100" dirty="0">
                <a:latin typeface="+mn-ea"/>
                <a:cs typeface="Times New Roman" panose="02020603050405020304" charset="0"/>
              </a:rPr>
              <a:t>事实上</a:t>
            </a:r>
            <a:r>
              <a:rPr lang="en-US" altLang="zh-CN" sz="2400" b="1" kern="100" dirty="0">
                <a:latin typeface="+mn-ea"/>
                <a:cs typeface="Times New Roman" panose="02020603050405020304" charset="0"/>
              </a:rPr>
              <a:t>,</a:t>
            </a:r>
            <a:r>
              <a:rPr lang="zh-CN" altLang="zh-CN" sz="2400" b="1" kern="100" dirty="0">
                <a:latin typeface="+mn-ea"/>
                <a:cs typeface="Times New Roman" panose="02020603050405020304" charset="0"/>
              </a:rPr>
              <a:t>音乐教育对所有学生都是有益和重要的。</a:t>
            </a:r>
            <a:endParaRPr lang="zh-CN" altLang="zh-CN" sz="2400" b="1" kern="100" dirty="0">
              <a:latin typeface="+mn-ea"/>
              <a:cs typeface="Times New Roman" panose="02020603050405020304" charset="0"/>
            </a:endParaRPr>
          </a:p>
          <a:p>
            <a:endParaRPr lang="zh-CN" altLang="zh-CN" sz="2400" b="1" kern="100" dirty="0">
              <a:latin typeface="+mn-ea"/>
              <a:cs typeface="Times New Roman" panose="02020603050405020304" charset="0"/>
            </a:endParaRPr>
          </a:p>
          <a:p>
            <a:r>
              <a:rPr lang="zh-CN" altLang="zh-CN" sz="2400" b="1" kern="100" dirty="0">
                <a:latin typeface="+mn-ea"/>
                <a:cs typeface="Times New Roman" panose="02020603050405020304" charset="0"/>
              </a:rPr>
              <a:t>词群：见30.beauty</a:t>
            </a:r>
            <a:endParaRPr lang="zh-CN" altLang="zh-CN" sz="2400" b="1" kern="100" dirty="0">
              <a:latin typeface="+mn-ea"/>
              <a:cs typeface="Times New Roman" panose="02020603050405020304" charset="0"/>
            </a:endParaRPr>
          </a:p>
        </p:txBody>
      </p:sp>
      <p:sp>
        <p:nvSpPr>
          <p:cNvPr id="13" name="矩形 12"/>
          <p:cNvSpPr/>
          <p:nvPr/>
        </p:nvSpPr>
        <p:spPr>
          <a:xfrm>
            <a:off x="4269791" y="2748528"/>
            <a:ext cx="5073803" cy="523220"/>
          </a:xfrm>
          <a:prstGeom prst="rect">
            <a:avLst/>
          </a:prstGeom>
        </p:spPr>
        <p:txBody>
          <a:bodyPr wrap="square">
            <a:spAutoFit/>
          </a:bodyPr>
          <a:lstStyle/>
          <a:p>
            <a:pPr lvl="0"/>
            <a:r>
              <a:rPr lang="zh-CN" altLang="zh-CN" sz="2800" b="1" kern="100" dirty="0">
                <a:solidFill>
                  <a:srgbClr val="7030A0"/>
                </a:solidFill>
                <a:latin typeface="+mn-ea"/>
                <a:cs typeface="Times New Roman" panose="02020603050405020304" charset="0"/>
              </a:rPr>
              <a:t>有利的</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有益的</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有帮助的</a:t>
            </a:r>
            <a:endParaRPr lang="zh-CN" altLang="zh-CN" sz="2800" b="1" kern="100" dirty="0">
              <a:solidFill>
                <a:srgbClr val="7030A0"/>
              </a:solidFill>
              <a:latin typeface="+mn-ea"/>
              <a:cs typeface="Times New Roman" panose="02020603050405020304" charset="0"/>
            </a:endParaRPr>
          </a:p>
        </p:txBody>
      </p:sp>
      <p:sp>
        <p:nvSpPr>
          <p:cNvPr id="14" name="矩形 13"/>
          <p:cNvSpPr/>
          <p:nvPr/>
        </p:nvSpPr>
        <p:spPr>
          <a:xfrm>
            <a:off x="261122" y="2761863"/>
            <a:ext cx="1749197" cy="523220"/>
          </a:xfrm>
          <a:prstGeom prst="rect">
            <a:avLst/>
          </a:prstGeom>
        </p:spPr>
        <p:txBody>
          <a:bodyPr wrap="none">
            <a:spAutoFit/>
          </a:bodyPr>
          <a:lstStyle/>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beneficial </a:t>
            </a:r>
            <a:endParaRPr lang="zh-CN" altLang="en-US" sz="28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15" name="矩形 14"/>
          <p:cNvSpPr/>
          <p:nvPr/>
        </p:nvSpPr>
        <p:spPr>
          <a:xfrm>
            <a:off x="1798000" y="2771314"/>
            <a:ext cx="2646680" cy="521970"/>
          </a:xfrm>
          <a:prstGeom prst="rect">
            <a:avLst/>
          </a:prstGeom>
        </p:spPr>
        <p:txBody>
          <a:bodyPr wrap="none">
            <a:spAutoFit/>
          </a:bodyPr>
          <a:lstStyle/>
          <a:p>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t>
            </a:r>
            <a:r>
              <a:rPr lang="en-US" altLang="zh-CN" sz="2800" b="1" kern="100" dirty="0" err="1">
                <a:solidFill>
                  <a:prstClr val="black"/>
                </a:solidFill>
                <a:latin typeface="Times New Roman" panose="02020603050405020304" charset="0"/>
                <a:ea typeface="宋体" panose="02010600030101010101" pitchFamily="2" charset="-122"/>
                <a:cs typeface="Times New Roman" panose="02020603050405020304" charset="0"/>
              </a:rPr>
              <a:t>benɪˈfɪʃ</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(ə)l/ adj.</a:t>
            </a:r>
            <a:endParaRPr lang="en-US" sz="2000" dirty="0"/>
          </a:p>
        </p:txBody>
      </p:sp>
      <p:sp>
        <p:nvSpPr>
          <p:cNvPr id="16" name="矩形 15"/>
          <p:cNvSpPr/>
          <p:nvPr/>
        </p:nvSpPr>
        <p:spPr>
          <a:xfrm>
            <a:off x="261122" y="3168179"/>
            <a:ext cx="11669756" cy="1198880"/>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First of all, having lived in China for sixteen years and having learnt English since I was a child , I have a good command of English and Chinese, which is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________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for introducing Chinese paintings.(2019</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全国</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书面表达</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7" name="矩形 16"/>
          <p:cNvSpPr/>
          <p:nvPr/>
        </p:nvSpPr>
        <p:spPr>
          <a:xfrm>
            <a:off x="261121" y="4609716"/>
            <a:ext cx="10764841" cy="46037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In fact, music education is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________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and important for all students.(2009</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北京</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8" name="矩形 17"/>
          <p:cNvSpPr/>
          <p:nvPr/>
        </p:nvSpPr>
        <p:spPr>
          <a:xfrm>
            <a:off x="223444" y="4253719"/>
            <a:ext cx="12112701" cy="461665"/>
          </a:xfrm>
          <a:prstGeom prst="rect">
            <a:avLst/>
          </a:prstGeom>
        </p:spPr>
        <p:txBody>
          <a:bodyPr wrap="square">
            <a:spAutoFit/>
          </a:bodyPr>
          <a:lstStyle/>
          <a:p>
            <a:pPr lvl="0"/>
            <a:r>
              <a:rPr lang="zh-CN" altLang="zh-CN" sz="2400" b="1" kern="100" dirty="0">
                <a:solidFill>
                  <a:prstClr val="black"/>
                </a:solidFill>
                <a:latin typeface="微软雅黑" panose="020B0503020204020204" charset="-122"/>
                <a:cs typeface="Times New Roman" panose="02020603050405020304" charset="0"/>
              </a:rPr>
              <a:t>首先</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我在中国生活了</a:t>
            </a:r>
            <a:r>
              <a:rPr lang="en-US" altLang="zh-CN" sz="2400" b="1" kern="100" dirty="0">
                <a:solidFill>
                  <a:prstClr val="black"/>
                </a:solidFill>
                <a:latin typeface="微软雅黑" panose="020B0503020204020204" charset="-122"/>
                <a:cs typeface="Times New Roman" panose="02020603050405020304" charset="0"/>
              </a:rPr>
              <a:t>16</a:t>
            </a:r>
            <a:r>
              <a:rPr lang="zh-CN" altLang="zh-CN" sz="2400" b="1" kern="100" dirty="0">
                <a:solidFill>
                  <a:prstClr val="black"/>
                </a:solidFill>
                <a:latin typeface="微软雅黑" panose="020B0503020204020204" charset="-122"/>
                <a:cs typeface="Times New Roman" panose="02020603050405020304" charset="0"/>
              </a:rPr>
              <a:t>年</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从小就学习英语</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英语和汉语都很好</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这对介绍中国画很有帮助。</a:t>
            </a:r>
            <a:endParaRPr lang="zh-CN" altLang="zh-CN" sz="2400" b="1" kern="100" dirty="0">
              <a:solidFill>
                <a:prstClr val="black"/>
              </a:solidFill>
              <a:latin typeface="微软雅黑" panose="020B0503020204020204" charset="-122"/>
              <a:cs typeface="Times New Roman" panose="02020603050405020304" charset="0"/>
            </a:endParaRPr>
          </a:p>
        </p:txBody>
      </p:sp>
      <p:sp>
        <p:nvSpPr>
          <p:cNvPr id="19" name="矩形 18"/>
          <p:cNvSpPr/>
          <p:nvPr/>
        </p:nvSpPr>
        <p:spPr>
          <a:xfrm>
            <a:off x="1490801" y="631261"/>
            <a:ext cx="1870075" cy="460375"/>
          </a:xfrm>
          <a:prstGeom prst="rect">
            <a:avLst/>
          </a:prstGeom>
        </p:spPr>
        <p:txBody>
          <a:bodyPr wrap="none">
            <a:spAutoFit/>
          </a:bodyPr>
          <a:p>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benefit from </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20" name="矩形 19"/>
          <p:cNvSpPr/>
          <p:nvPr/>
        </p:nvSpPr>
        <p:spPr>
          <a:xfrm>
            <a:off x="3686947" y="2407668"/>
            <a:ext cx="436880" cy="460375"/>
          </a:xfrm>
          <a:prstGeom prst="rect">
            <a:avLst/>
          </a:prstGeom>
        </p:spPr>
        <p:txBody>
          <a:bodyPr wrap="none">
            <a:spAutoFit/>
          </a:bodyPr>
          <a:p>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of</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21" name="矩形 20"/>
          <p:cNvSpPr/>
          <p:nvPr/>
        </p:nvSpPr>
        <p:spPr>
          <a:xfrm>
            <a:off x="8838067" y="3567043"/>
            <a:ext cx="1511300" cy="460375"/>
          </a:xfrm>
          <a:prstGeom prst="rect">
            <a:avLst/>
          </a:prstGeom>
        </p:spPr>
        <p:txBody>
          <a:bodyPr wrap="none">
            <a:spAutoFit/>
          </a:bodyPr>
          <a:p>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beneficial </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22" name="矩形 21"/>
          <p:cNvSpPr/>
          <p:nvPr/>
        </p:nvSpPr>
        <p:spPr>
          <a:xfrm>
            <a:off x="3709807" y="4567803"/>
            <a:ext cx="1511300" cy="460375"/>
          </a:xfrm>
          <a:prstGeom prst="rect">
            <a:avLst/>
          </a:prstGeom>
        </p:spPr>
        <p:txBody>
          <a:bodyPr wrap="none">
            <a:spAutoFit/>
          </a:bodyPr>
          <a:p>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beneficial </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ppt_x"/>
                                          </p:val>
                                        </p:tav>
                                        <p:tav tm="100000">
                                          <p:val>
                                            <p:strVal val="#ppt_x"/>
                                          </p:val>
                                        </p:tav>
                                      </p:tavLst>
                                    </p:anim>
                                    <p:anim calcmode="lin" valueType="num">
                                      <p:cBhvr additive="base">
                                        <p:cTn id="7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additive="base">
                                        <p:cTn id="83" dur="500" fill="hold"/>
                                        <p:tgtEl>
                                          <p:spTgt spid="14"/>
                                        </p:tgtEl>
                                        <p:attrNameLst>
                                          <p:attrName>ppt_x</p:attrName>
                                        </p:attrNameLst>
                                      </p:cBhvr>
                                      <p:tavLst>
                                        <p:tav tm="0">
                                          <p:val>
                                            <p:strVal val="#ppt_x"/>
                                          </p:val>
                                        </p:tav>
                                        <p:tav tm="100000">
                                          <p:val>
                                            <p:strVal val="#ppt_x"/>
                                          </p:val>
                                        </p:tav>
                                      </p:tavLst>
                                    </p:anim>
                                    <p:anim calcmode="lin" valueType="num">
                                      <p:cBhvr additive="base">
                                        <p:cTn id="8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additive="base">
                                        <p:cTn id="89" dur="500" fill="hold"/>
                                        <p:tgtEl>
                                          <p:spTgt spid="16"/>
                                        </p:tgtEl>
                                        <p:attrNameLst>
                                          <p:attrName>ppt_x</p:attrName>
                                        </p:attrNameLst>
                                      </p:cBhvr>
                                      <p:tavLst>
                                        <p:tav tm="0">
                                          <p:val>
                                            <p:strVal val="#ppt_x"/>
                                          </p:val>
                                        </p:tav>
                                        <p:tav tm="100000">
                                          <p:val>
                                            <p:strVal val="#ppt_x"/>
                                          </p:val>
                                        </p:tav>
                                      </p:tavLst>
                                    </p:anim>
                                    <p:anim calcmode="lin" valueType="num">
                                      <p:cBhvr additive="base">
                                        <p:cTn id="90" dur="500" fill="hold"/>
                                        <p:tgtEl>
                                          <p:spTgt spid="16"/>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additive="base">
                                        <p:cTn id="93" dur="500" fill="hold"/>
                                        <p:tgtEl>
                                          <p:spTgt spid="18"/>
                                        </p:tgtEl>
                                        <p:attrNameLst>
                                          <p:attrName>ppt_x</p:attrName>
                                        </p:attrNameLst>
                                      </p:cBhvr>
                                      <p:tavLst>
                                        <p:tav tm="0">
                                          <p:val>
                                            <p:strVal val="#ppt_x"/>
                                          </p:val>
                                        </p:tav>
                                        <p:tav tm="100000">
                                          <p:val>
                                            <p:strVal val="#ppt_x"/>
                                          </p:val>
                                        </p:tav>
                                      </p:tavLst>
                                    </p:anim>
                                    <p:anim calcmode="lin" valueType="num">
                                      <p:cBhvr additive="base">
                                        <p:cTn id="9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additive="base">
                                        <p:cTn id="99" dur="500" fill="hold"/>
                                        <p:tgtEl>
                                          <p:spTgt spid="21"/>
                                        </p:tgtEl>
                                        <p:attrNameLst>
                                          <p:attrName>ppt_x</p:attrName>
                                        </p:attrNameLst>
                                      </p:cBhvr>
                                      <p:tavLst>
                                        <p:tav tm="0">
                                          <p:val>
                                            <p:strVal val="#ppt_x"/>
                                          </p:val>
                                        </p:tav>
                                        <p:tav tm="100000">
                                          <p:val>
                                            <p:strVal val="#ppt_x"/>
                                          </p:val>
                                        </p:tav>
                                      </p:tavLst>
                                    </p:anim>
                                    <p:anim calcmode="lin" valueType="num">
                                      <p:cBhvr additive="base">
                                        <p:cTn id="10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 calcmode="lin" valueType="num">
                                      <p:cBhvr additive="base">
                                        <p:cTn id="105" dur="500" fill="hold"/>
                                        <p:tgtEl>
                                          <p:spTgt spid="17"/>
                                        </p:tgtEl>
                                        <p:attrNameLst>
                                          <p:attrName>ppt_x</p:attrName>
                                        </p:attrNameLst>
                                      </p:cBhvr>
                                      <p:tavLst>
                                        <p:tav tm="0">
                                          <p:val>
                                            <p:strVal val="#ppt_x"/>
                                          </p:val>
                                        </p:tav>
                                        <p:tav tm="100000">
                                          <p:val>
                                            <p:strVal val="#ppt_x"/>
                                          </p:val>
                                        </p:tav>
                                      </p:tavLst>
                                    </p:anim>
                                    <p:anim calcmode="lin" valueType="num">
                                      <p:cBhvr additive="base">
                                        <p:cTn id="106" dur="500" fill="hold"/>
                                        <p:tgtEl>
                                          <p:spTgt spid="17"/>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2"/>
                                        </p:tgtEl>
                                        <p:attrNameLst>
                                          <p:attrName>style.visibility</p:attrName>
                                        </p:attrNameLst>
                                      </p:cBhvr>
                                      <p:to>
                                        <p:strVal val="visible"/>
                                      </p:to>
                                    </p:set>
                                    <p:anim calcmode="lin" valueType="num">
                                      <p:cBhvr additive="base">
                                        <p:cTn id="109" dur="500" fill="hold"/>
                                        <p:tgtEl>
                                          <p:spTgt spid="12"/>
                                        </p:tgtEl>
                                        <p:attrNameLst>
                                          <p:attrName>ppt_x</p:attrName>
                                        </p:attrNameLst>
                                      </p:cBhvr>
                                      <p:tavLst>
                                        <p:tav tm="0">
                                          <p:val>
                                            <p:strVal val="#ppt_x"/>
                                          </p:val>
                                        </p:tav>
                                        <p:tav tm="100000">
                                          <p:val>
                                            <p:strVal val="#ppt_x"/>
                                          </p:val>
                                        </p:tav>
                                      </p:tavLst>
                                    </p:anim>
                                    <p:anim calcmode="lin" valueType="num">
                                      <p:cBhvr additive="base">
                                        <p:cTn id="110" dur="500" fill="hold"/>
                                        <p:tgtEl>
                                          <p:spTgt spid="12"/>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12">
                                            <p:txEl>
                                              <p:pRg st="0" end="0"/>
                                            </p:txEl>
                                          </p:spTgt>
                                        </p:tgtEl>
                                        <p:attrNameLst>
                                          <p:attrName>style.visibility</p:attrName>
                                        </p:attrNameLst>
                                      </p:cBhvr>
                                      <p:to>
                                        <p:strVal val="visible"/>
                                      </p:to>
                                    </p:set>
                                    <p:anim calcmode="lin" valueType="num">
                                      <p:cBhvr additive="base">
                                        <p:cTn id="1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additive="base">
                                        <p:cTn id="119" dur="500" fill="hold"/>
                                        <p:tgtEl>
                                          <p:spTgt spid="22"/>
                                        </p:tgtEl>
                                        <p:attrNameLst>
                                          <p:attrName>ppt_x</p:attrName>
                                        </p:attrNameLst>
                                      </p:cBhvr>
                                      <p:tavLst>
                                        <p:tav tm="0">
                                          <p:val>
                                            <p:strVal val="#ppt_x"/>
                                          </p:val>
                                        </p:tav>
                                        <p:tav tm="100000">
                                          <p:val>
                                            <p:strVal val="#ppt_x"/>
                                          </p:val>
                                        </p:tav>
                                      </p:tavLst>
                                    </p:anim>
                                    <p:anim calcmode="lin" valueType="num">
                                      <p:cBhvr additive="base">
                                        <p:cTn id="1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12">
                                            <p:txEl>
                                              <p:pRg st="2" end="2"/>
                                            </p:txEl>
                                          </p:spTgt>
                                        </p:tgtEl>
                                        <p:attrNameLst>
                                          <p:attrName>style.visibility</p:attrName>
                                        </p:attrNameLst>
                                      </p:cBhvr>
                                      <p:to>
                                        <p:strVal val="visible"/>
                                      </p:to>
                                    </p:set>
                                    <p:anim calcmode="lin" valueType="num">
                                      <p:cBhvr additive="base">
                                        <p:cTn id="12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3461" y="5328364"/>
            <a:ext cx="7113181" cy="461665"/>
          </a:xfrm>
          <a:prstGeom prst="rect">
            <a:avLst/>
          </a:prstGeom>
        </p:spPr>
        <p:txBody>
          <a:bodyPr wrap="square">
            <a:spAutoFit/>
          </a:bodyPr>
          <a:lstStyle/>
          <a:p>
            <a:r>
              <a:rPr lang="zh-CN" altLang="zh-CN" sz="2400" b="1" kern="100" dirty="0">
                <a:latin typeface="+mn-ea"/>
                <a:cs typeface="Times New Roman" panose="02020603050405020304" charset="0"/>
              </a:rPr>
              <a:t>我看到远处有一辆车</a:t>
            </a:r>
            <a:r>
              <a:rPr lang="en-US" altLang="zh-CN" sz="2400" b="1" kern="100" dirty="0">
                <a:latin typeface="+mn-ea"/>
                <a:cs typeface="Times New Roman" panose="02020603050405020304" charset="0"/>
              </a:rPr>
              <a:t>,</a:t>
            </a:r>
            <a:r>
              <a:rPr lang="zh-CN" altLang="zh-CN" sz="2400" b="1" kern="100" dirty="0">
                <a:latin typeface="+mn-ea"/>
                <a:cs typeface="Times New Roman" panose="02020603050405020304" charset="0"/>
              </a:rPr>
              <a:t>我一认出那辆车就跳了起来。</a:t>
            </a:r>
            <a:endParaRPr lang="zh-CN" altLang="zh-CN" sz="2400" b="1" kern="100" dirty="0">
              <a:latin typeface="+mn-ea"/>
              <a:cs typeface="Times New Roman" panose="02020603050405020304" charset="0"/>
            </a:endParaRPr>
          </a:p>
        </p:txBody>
      </p:sp>
      <p:sp>
        <p:nvSpPr>
          <p:cNvPr id="3" name="矩形 2"/>
          <p:cNvSpPr/>
          <p:nvPr/>
        </p:nvSpPr>
        <p:spPr>
          <a:xfrm>
            <a:off x="1903077" y="321859"/>
            <a:ext cx="3771265" cy="521970"/>
          </a:xfrm>
          <a:prstGeom prst="rect">
            <a:avLst/>
          </a:prstGeom>
        </p:spPr>
        <p:txBody>
          <a:bodyPr wrap="none">
            <a:spAutoFit/>
          </a:bodyPr>
          <a:lstStyle/>
          <a:p>
            <a:pPr lvl="0"/>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a:t>
            </a:r>
            <a:r>
              <a:rPr lang="en-US" altLang="zh-CN" sz="2800" b="1" kern="100" dirty="0" err="1">
                <a:solidFill>
                  <a:prstClr val="black"/>
                </a:solidFill>
                <a:latin typeface="Times New Roman" panose="02020603050405020304" charset="0"/>
                <a:ea typeface="宋体" panose="02010600030101010101" pitchFamily="2" charset="-122"/>
                <a:cs typeface="Times New Roman" panose="02020603050405020304" charset="0"/>
              </a:rPr>
              <a:t>dɪst</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(ə)ns/n.____;____ </a:t>
            </a:r>
            <a:endParaRPr lang="zh-CN" altLang="zh-CN" sz="2800"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4" name="矩形 3"/>
          <p:cNvSpPr/>
          <p:nvPr/>
        </p:nvSpPr>
        <p:spPr>
          <a:xfrm>
            <a:off x="282575" y="295910"/>
            <a:ext cx="2184400" cy="521970"/>
          </a:xfrm>
          <a:prstGeom prst="rect">
            <a:avLst/>
          </a:prstGeom>
        </p:spPr>
        <p:txBody>
          <a:bodyPr wrap="square">
            <a:spAutoFit/>
          </a:bodyPr>
          <a:lstStyle/>
          <a:p>
            <a:r>
              <a:rPr lang="en-US" altLang="zh-CN" sz="2800" b="1" kern="100" dirty="0">
                <a:solidFill>
                  <a:schemeClr val="tx1"/>
                </a:solidFill>
                <a:latin typeface="Times New Roman" panose="02020603050405020304" charset="0"/>
                <a:ea typeface="宋体" panose="02010600030101010101" pitchFamily="2" charset="-122"/>
                <a:cs typeface="Times New Roman" panose="02020603050405020304" charset="0"/>
              </a:rPr>
              <a:t>66.distance</a:t>
            </a:r>
            <a:endParaRPr lang="en-US" altLang="zh-CN" sz="2800" b="1" kern="100" dirty="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5" name="矩形 4"/>
          <p:cNvSpPr/>
          <p:nvPr/>
        </p:nvSpPr>
        <p:spPr>
          <a:xfrm>
            <a:off x="3899689" y="295189"/>
            <a:ext cx="1711325" cy="521970"/>
          </a:xfrm>
          <a:prstGeom prst="rect">
            <a:avLst/>
          </a:prstGeom>
        </p:spPr>
        <p:txBody>
          <a:bodyPr wrap="none">
            <a:spAutoFit/>
          </a:bodyPr>
          <a:lstStyle/>
          <a:p>
            <a:r>
              <a:rPr lang="zh-CN" altLang="zh-CN" sz="2800" b="1" kern="100" dirty="0">
                <a:solidFill>
                  <a:srgbClr val="7030A0"/>
                </a:solidFill>
                <a:latin typeface="+mn-ea"/>
                <a:cs typeface="Times New Roman" panose="02020603050405020304" charset="0"/>
              </a:rPr>
              <a:t>距离</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远方</a:t>
            </a:r>
            <a:endParaRPr lang="zh-CN" altLang="en-US" dirty="0">
              <a:solidFill>
                <a:srgbClr val="7030A0"/>
              </a:solidFill>
              <a:latin typeface="+mn-ea"/>
            </a:endParaRPr>
          </a:p>
        </p:txBody>
      </p:sp>
      <p:sp>
        <p:nvSpPr>
          <p:cNvPr id="6" name="矩形 5"/>
          <p:cNvSpPr/>
          <p:nvPr/>
        </p:nvSpPr>
        <p:spPr>
          <a:xfrm>
            <a:off x="282575" y="819150"/>
            <a:ext cx="10297160" cy="460375"/>
          </a:xfrm>
          <a:prstGeom prst="rect">
            <a:avLst/>
          </a:prstGeom>
        </p:spPr>
        <p:txBody>
          <a:bodyPr wrap="square">
            <a:spAutoFit/>
          </a:bodyPr>
          <a:lstStyle/>
          <a:p>
            <a:pPr lvl="0"/>
            <a:r>
              <a:rPr lang="zh-CN" altLang="zh-CN" sz="2400" b="1" kern="100" dirty="0">
                <a:solidFill>
                  <a:schemeClr val="accent2">
                    <a:lumMod val="75000"/>
                  </a:schemeClr>
                </a:solidFill>
                <a:latin typeface="+mn-ea"/>
                <a:cs typeface="Times New Roman" panose="02020603050405020304" charset="0"/>
              </a:rPr>
              <a:t>词根词缀：</a:t>
            </a:r>
            <a:r>
              <a:rPr lang="en-US" altLang="zh-CN" sz="2400" b="1" kern="100" dirty="0">
                <a:solidFill>
                  <a:schemeClr val="accent2">
                    <a:lumMod val="75000"/>
                  </a:schemeClr>
                </a:solidFill>
                <a:latin typeface="+mn-ea"/>
                <a:cs typeface="Times New Roman" panose="02020603050405020304" charset="0"/>
              </a:rPr>
              <a:t>dis-(</a:t>
            </a:r>
            <a:r>
              <a:rPr lang="zh-CN" altLang="zh-CN" sz="2400" b="1" kern="100" dirty="0">
                <a:solidFill>
                  <a:schemeClr val="accent2">
                    <a:lumMod val="75000"/>
                  </a:schemeClr>
                </a:solidFill>
                <a:latin typeface="+mn-ea"/>
                <a:cs typeface="Times New Roman" panose="02020603050405020304" charset="0"/>
              </a:rPr>
              <a:t>分开</a:t>
            </a:r>
            <a:r>
              <a:rPr lang="en-US" altLang="zh-CN" sz="2400" b="1" kern="100" dirty="0">
                <a:solidFill>
                  <a:schemeClr val="accent2">
                    <a:lumMod val="75000"/>
                  </a:schemeClr>
                </a:solidFill>
                <a:latin typeface="+mn-ea"/>
                <a:cs typeface="Times New Roman" panose="02020603050405020304" charset="0"/>
              </a:rPr>
              <a:t>)+stan(</a:t>
            </a:r>
            <a:r>
              <a:rPr lang="zh-CN" altLang="zh-CN" sz="2400" b="1" kern="100" dirty="0">
                <a:solidFill>
                  <a:schemeClr val="accent2">
                    <a:lumMod val="75000"/>
                  </a:schemeClr>
                </a:solidFill>
                <a:latin typeface="+mn-ea"/>
                <a:cs typeface="Times New Roman" panose="02020603050405020304" charset="0"/>
              </a:rPr>
              <a:t>站</a:t>
            </a:r>
            <a:r>
              <a:rPr lang="en-US" altLang="zh-CN" sz="2400" b="1" kern="100" dirty="0">
                <a:solidFill>
                  <a:schemeClr val="accent2">
                    <a:lumMod val="75000"/>
                  </a:schemeClr>
                </a:solidFill>
                <a:latin typeface="+mn-ea"/>
                <a:cs typeface="Times New Roman" panose="02020603050405020304" charset="0"/>
              </a:rPr>
              <a:t>)+</a:t>
            </a:r>
            <a:r>
              <a:rPr lang="en-US" altLang="zh-CN" sz="2400" b="1" kern="100" dirty="0" err="1">
                <a:solidFill>
                  <a:schemeClr val="accent2">
                    <a:lumMod val="75000"/>
                  </a:schemeClr>
                </a:solidFill>
                <a:latin typeface="+mn-ea"/>
                <a:cs typeface="Times New Roman" panose="02020603050405020304" charset="0"/>
              </a:rPr>
              <a:t>ce</a:t>
            </a:r>
            <a:r>
              <a:rPr lang="zh-CN" altLang="zh-CN" sz="2400" b="1" kern="100" dirty="0">
                <a:solidFill>
                  <a:schemeClr val="accent2">
                    <a:lumMod val="75000"/>
                  </a:schemeClr>
                </a:solidFill>
                <a:latin typeface="+mn-ea"/>
                <a:cs typeface="Times New Roman" panose="02020603050405020304" charset="0"/>
              </a:rPr>
              <a:t>：站得很开——有了</a:t>
            </a:r>
            <a:r>
              <a:rPr altLang="zh-CN" sz="2400" b="1" kern="100" dirty="0">
                <a:solidFill>
                  <a:schemeClr val="accent2">
                    <a:lumMod val="75000"/>
                  </a:schemeClr>
                </a:solidFill>
                <a:latin typeface="+mn-ea"/>
                <a:cs typeface="Times New Roman" panose="02020603050405020304" charset="0"/>
              </a:rPr>
              <a:t>__</a:t>
            </a:r>
            <a:r>
              <a:rPr lang="en-US" sz="2400" b="1" kern="100" dirty="0">
                <a:solidFill>
                  <a:schemeClr val="accent2">
                    <a:lumMod val="75000"/>
                  </a:schemeClr>
                </a:solidFill>
                <a:latin typeface="+mn-ea"/>
                <a:cs typeface="Times New Roman" panose="02020603050405020304" charset="0"/>
              </a:rPr>
              <a:t>__</a:t>
            </a:r>
            <a:r>
              <a:rPr altLang="zh-CN" sz="2400" b="1" kern="100" dirty="0">
                <a:solidFill>
                  <a:schemeClr val="accent2">
                    <a:lumMod val="75000"/>
                  </a:schemeClr>
                </a:solidFill>
                <a:latin typeface="+mn-ea"/>
                <a:cs typeface="Times New Roman" panose="02020603050405020304" charset="0"/>
              </a:rPr>
              <a:t>_</a:t>
            </a:r>
            <a:endParaRPr altLang="zh-CN" sz="2400" b="1" kern="100" dirty="0">
              <a:solidFill>
                <a:schemeClr val="accent2">
                  <a:lumMod val="75000"/>
                </a:schemeClr>
              </a:solidFill>
              <a:latin typeface="+mn-ea"/>
              <a:cs typeface="Times New Roman" panose="02020603050405020304" charset="0"/>
            </a:endParaRPr>
          </a:p>
        </p:txBody>
      </p:sp>
      <p:sp>
        <p:nvSpPr>
          <p:cNvPr id="7" name="矩形 6"/>
          <p:cNvSpPr/>
          <p:nvPr/>
        </p:nvSpPr>
        <p:spPr>
          <a:xfrm>
            <a:off x="282293" y="1216803"/>
            <a:ext cx="11275297" cy="82994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Regardless of the weather or the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 _______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Paul Wilson will make sure low-income students in his </a:t>
            </a:r>
            <a:r>
              <a:rPr lang="en-US" altLang="zh-CN" sz="2400" b="1" kern="100" dirty="0" err="1">
                <a:solidFill>
                  <a:prstClr val="black"/>
                </a:solidFill>
                <a:latin typeface="Times New Roman" panose="02020603050405020304" charset="0"/>
                <a:ea typeface="宋体" panose="02010600030101010101" pitchFamily="2" charset="-122"/>
                <a:cs typeface="Times New Roman" panose="02020603050405020304" charset="0"/>
              </a:rPr>
              <a:t>neighbourhood</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arrive at their college classes on time.(2019</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北京</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8" name="矩形 7"/>
          <p:cNvSpPr/>
          <p:nvPr/>
        </p:nvSpPr>
        <p:spPr>
          <a:xfrm>
            <a:off x="282291" y="2047800"/>
            <a:ext cx="11360359" cy="830997"/>
          </a:xfrm>
          <a:prstGeom prst="rect">
            <a:avLst/>
          </a:prstGeom>
        </p:spPr>
        <p:txBody>
          <a:bodyPr wrap="square">
            <a:spAutoFit/>
          </a:bodyPr>
          <a:lstStyle/>
          <a:p>
            <a:pPr lvl="0"/>
            <a:r>
              <a:rPr lang="zh-CN" altLang="zh-CN" sz="2400" b="1" kern="100" dirty="0">
                <a:solidFill>
                  <a:prstClr val="black"/>
                </a:solidFill>
                <a:latin typeface="+mn-ea"/>
                <a:cs typeface="Times New Roman" panose="02020603050405020304" charset="0"/>
              </a:rPr>
              <a:t>不管天气如何</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不管距离有多远</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保罗</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威尔逊都会确保附近低收入家庭的学生按时到达他们的大学课堂。</a:t>
            </a:r>
            <a:endParaRPr lang="zh-CN" altLang="zh-CN" sz="2400" b="1" kern="100" dirty="0">
              <a:solidFill>
                <a:prstClr val="black"/>
              </a:solidFill>
              <a:latin typeface="+mn-ea"/>
              <a:cs typeface="Times New Roman" panose="02020603050405020304" charset="0"/>
            </a:endParaRPr>
          </a:p>
        </p:txBody>
      </p:sp>
      <p:sp>
        <p:nvSpPr>
          <p:cNvPr id="9" name="矩形 8"/>
          <p:cNvSpPr/>
          <p:nvPr/>
        </p:nvSpPr>
        <p:spPr>
          <a:xfrm>
            <a:off x="282290" y="2773622"/>
            <a:ext cx="11275299" cy="82994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During the first week, do not think about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 _______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but run five minutes longer each day.(2015</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全国</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II)</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0" name="矩形 9"/>
          <p:cNvSpPr/>
          <p:nvPr/>
        </p:nvSpPr>
        <p:spPr>
          <a:xfrm>
            <a:off x="2685890" y="3157732"/>
            <a:ext cx="6370655" cy="461665"/>
          </a:xfrm>
          <a:prstGeom prst="rect">
            <a:avLst/>
          </a:prstGeom>
        </p:spPr>
        <p:txBody>
          <a:bodyPr wrap="none">
            <a:spAutoFit/>
          </a:bodyPr>
          <a:lstStyle/>
          <a:p>
            <a:pPr lvl="0"/>
            <a:r>
              <a:rPr lang="zh-CN" altLang="zh-CN" sz="2400" b="1" kern="100" dirty="0">
                <a:solidFill>
                  <a:prstClr val="black"/>
                </a:solidFill>
                <a:latin typeface="+mn-ea"/>
                <a:cs typeface="Times New Roman" panose="02020603050405020304" charset="0"/>
              </a:rPr>
              <a:t>在第一周</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不要考虑距离</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而是每天多跑</a:t>
            </a:r>
            <a:r>
              <a:rPr lang="en-US" altLang="zh-CN" sz="2400" b="1" kern="100" dirty="0">
                <a:solidFill>
                  <a:prstClr val="black"/>
                </a:solidFill>
                <a:latin typeface="+mn-ea"/>
                <a:cs typeface="Times New Roman" panose="02020603050405020304" charset="0"/>
              </a:rPr>
              <a:t>5</a:t>
            </a:r>
            <a:r>
              <a:rPr lang="zh-CN" altLang="zh-CN" sz="2400" b="1" kern="100" dirty="0">
                <a:solidFill>
                  <a:prstClr val="black"/>
                </a:solidFill>
                <a:latin typeface="+mn-ea"/>
                <a:cs typeface="Times New Roman" panose="02020603050405020304" charset="0"/>
              </a:rPr>
              <a:t>分钟。</a:t>
            </a:r>
            <a:endParaRPr lang="zh-CN" altLang="zh-CN" sz="2400" b="1" kern="100" dirty="0">
              <a:solidFill>
                <a:prstClr val="black"/>
              </a:solidFill>
              <a:latin typeface="+mn-ea"/>
              <a:cs typeface="Times New Roman" panose="02020603050405020304" charset="0"/>
            </a:endParaRPr>
          </a:p>
        </p:txBody>
      </p:sp>
      <p:sp>
        <p:nvSpPr>
          <p:cNvPr id="11" name="矩形 10"/>
          <p:cNvSpPr/>
          <p:nvPr/>
        </p:nvSpPr>
        <p:spPr>
          <a:xfrm>
            <a:off x="2600829" y="3588620"/>
            <a:ext cx="2438488" cy="523220"/>
          </a:xfrm>
          <a:prstGeom prst="rect">
            <a:avLst/>
          </a:prstGeom>
        </p:spPr>
        <p:txBody>
          <a:bodyPr wrap="none">
            <a:spAutoFit/>
          </a:bodyPr>
          <a:lstStyle/>
          <a:p>
            <a:pPr lvl="0"/>
            <a:r>
              <a:rPr lang="zh-CN" altLang="zh-CN" sz="2800" b="1" kern="100" dirty="0">
                <a:solidFill>
                  <a:srgbClr val="7030A0"/>
                </a:solidFill>
                <a:latin typeface="+mn-ea"/>
                <a:cs typeface="Times New Roman" panose="02020603050405020304" charset="0"/>
              </a:rPr>
              <a:t>在远处</a:t>
            </a:r>
            <a:r>
              <a:rPr lang="en-US" altLang="zh-CN" sz="2800" b="1" kern="100" dirty="0">
                <a:solidFill>
                  <a:srgbClr val="7030A0"/>
                </a:solidFill>
                <a:latin typeface="+mn-ea"/>
                <a:cs typeface="Times New Roman" panose="02020603050405020304" charset="0"/>
              </a:rPr>
              <a:t>,</a:t>
            </a:r>
            <a:r>
              <a:rPr lang="zh-CN" altLang="zh-CN" sz="2800" b="1" kern="100" dirty="0">
                <a:solidFill>
                  <a:srgbClr val="7030A0"/>
                </a:solidFill>
                <a:latin typeface="+mn-ea"/>
                <a:cs typeface="Times New Roman" panose="02020603050405020304" charset="0"/>
              </a:rPr>
              <a:t>在远方</a:t>
            </a:r>
            <a:endParaRPr lang="zh-CN" altLang="zh-CN" sz="2800" b="1" kern="100" dirty="0">
              <a:solidFill>
                <a:srgbClr val="7030A0"/>
              </a:solidFill>
              <a:latin typeface="+mn-ea"/>
              <a:cs typeface="Times New Roman" panose="02020603050405020304" charset="0"/>
            </a:endParaRPr>
          </a:p>
        </p:txBody>
      </p:sp>
      <p:sp>
        <p:nvSpPr>
          <p:cNvPr id="12" name="矩形 11"/>
          <p:cNvSpPr/>
          <p:nvPr/>
        </p:nvSpPr>
        <p:spPr>
          <a:xfrm>
            <a:off x="285874" y="3572621"/>
            <a:ext cx="2400016" cy="523220"/>
          </a:xfrm>
          <a:prstGeom prst="rect">
            <a:avLst/>
          </a:prstGeom>
        </p:spPr>
        <p:txBody>
          <a:bodyPr wrap="none">
            <a:spAutoFit/>
          </a:bodyPr>
          <a:lstStyle/>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in the distance</a:t>
            </a:r>
            <a:endParaRPr lang="zh-CN" altLang="en-US" dirty="0">
              <a:solidFill>
                <a:srgbClr val="C55A11"/>
              </a:solidFill>
            </a:endParaRPr>
          </a:p>
        </p:txBody>
      </p:sp>
      <p:sp>
        <p:nvSpPr>
          <p:cNvPr id="13" name="矩形 12"/>
          <p:cNvSpPr/>
          <p:nvPr/>
        </p:nvSpPr>
        <p:spPr>
          <a:xfrm>
            <a:off x="282290" y="4029091"/>
            <a:ext cx="11062650" cy="46037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Farther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__ the distance</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I could not enjoy the view of snowy mountains.(2015</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浙江</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4" name="矩形 13"/>
          <p:cNvSpPr/>
          <p:nvPr/>
        </p:nvSpPr>
        <p:spPr>
          <a:xfrm>
            <a:off x="282289" y="4900450"/>
            <a:ext cx="10828733" cy="46037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 saw a car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__ the distance </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and jumped up as I recognized the car.(2010</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浙江</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5" name="矩形 14"/>
          <p:cNvSpPr/>
          <p:nvPr/>
        </p:nvSpPr>
        <p:spPr>
          <a:xfrm>
            <a:off x="282289" y="4420911"/>
            <a:ext cx="5505033" cy="461665"/>
          </a:xfrm>
          <a:prstGeom prst="rect">
            <a:avLst/>
          </a:prstGeom>
        </p:spPr>
        <p:txBody>
          <a:bodyPr wrap="none">
            <a:spAutoFit/>
          </a:bodyPr>
          <a:lstStyle/>
          <a:p>
            <a:pPr lvl="0"/>
            <a:r>
              <a:rPr lang="zh-CN" altLang="zh-CN" sz="2400" b="1" kern="100" dirty="0">
                <a:solidFill>
                  <a:prstClr val="black"/>
                </a:solidFill>
                <a:latin typeface="微软雅黑" panose="020B0503020204020204" charset="-122"/>
                <a:cs typeface="Times New Roman" panose="02020603050405020304" charset="0"/>
              </a:rPr>
              <a:t>在更远的地方</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我欣赏不到雪山的景色。</a:t>
            </a:r>
            <a:endParaRPr lang="zh-CN" altLang="zh-CN" sz="2400" b="1" kern="100" dirty="0">
              <a:solidFill>
                <a:prstClr val="black"/>
              </a:solidFill>
              <a:latin typeface="微软雅黑" panose="020B0503020204020204" charset="-122"/>
              <a:cs typeface="Times New Roman" panose="02020603050405020304" charset="0"/>
            </a:endParaRPr>
          </a:p>
        </p:txBody>
      </p:sp>
      <p:sp>
        <p:nvSpPr>
          <p:cNvPr id="16" name="矩形 15"/>
          <p:cNvSpPr/>
          <p:nvPr/>
        </p:nvSpPr>
        <p:spPr>
          <a:xfrm>
            <a:off x="8017029" y="787314"/>
            <a:ext cx="894080" cy="521970"/>
          </a:xfrm>
          <a:prstGeom prst="rect">
            <a:avLst/>
          </a:prstGeom>
        </p:spPr>
        <p:txBody>
          <a:bodyPr wrap="none">
            <a:spAutoFit/>
          </a:bodyPr>
          <a:p>
            <a:r>
              <a:rPr lang="zh-CN" altLang="zh-CN" sz="2800" b="1" kern="100" dirty="0">
                <a:solidFill>
                  <a:srgbClr val="7030A0"/>
                </a:solidFill>
                <a:latin typeface="+mn-ea"/>
                <a:cs typeface="Times New Roman" panose="02020603050405020304" charset="0"/>
              </a:rPr>
              <a:t>距离</a:t>
            </a:r>
            <a:endParaRPr lang="zh-CN" altLang="en-US" dirty="0">
              <a:solidFill>
                <a:srgbClr val="7030A0"/>
              </a:solidFill>
              <a:latin typeface="+mn-ea"/>
            </a:endParaRPr>
          </a:p>
        </p:txBody>
      </p:sp>
      <p:sp>
        <p:nvSpPr>
          <p:cNvPr id="17" name="矩形 16"/>
          <p:cNvSpPr/>
          <p:nvPr/>
        </p:nvSpPr>
        <p:spPr>
          <a:xfrm>
            <a:off x="4647565" y="1230630"/>
            <a:ext cx="2184400" cy="460375"/>
          </a:xfrm>
          <a:prstGeom prst="rect">
            <a:avLst/>
          </a:prstGeom>
        </p:spPr>
        <p:txBody>
          <a:bodyPr wrap="square">
            <a:spAutoFit/>
          </a:bodyPr>
          <a:p>
            <a:r>
              <a:rPr lang="en-US" altLang="zh-CN" sz="24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rPr>
              <a:t>distance</a:t>
            </a:r>
            <a:endParaRPr lang="en-US" altLang="zh-CN" sz="24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endParaRPr>
          </a:p>
        </p:txBody>
      </p:sp>
      <p:sp>
        <p:nvSpPr>
          <p:cNvPr id="18" name="矩形 17"/>
          <p:cNvSpPr/>
          <p:nvPr/>
        </p:nvSpPr>
        <p:spPr>
          <a:xfrm>
            <a:off x="5791835" y="2765425"/>
            <a:ext cx="2184400" cy="460375"/>
          </a:xfrm>
          <a:prstGeom prst="rect">
            <a:avLst/>
          </a:prstGeom>
        </p:spPr>
        <p:txBody>
          <a:bodyPr wrap="square">
            <a:spAutoFit/>
          </a:bodyPr>
          <a:p>
            <a:r>
              <a:rPr lang="en-US" altLang="zh-CN" sz="24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rPr>
              <a:t>distance</a:t>
            </a:r>
            <a:endParaRPr lang="en-US" altLang="zh-CN" sz="24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endParaRPr>
          </a:p>
        </p:txBody>
      </p:sp>
      <p:sp>
        <p:nvSpPr>
          <p:cNvPr id="19" name="矩形 18"/>
          <p:cNvSpPr/>
          <p:nvPr/>
        </p:nvSpPr>
        <p:spPr>
          <a:xfrm>
            <a:off x="1402839" y="4038711"/>
            <a:ext cx="436880" cy="460375"/>
          </a:xfrm>
          <a:prstGeom prst="rect">
            <a:avLst/>
          </a:prstGeom>
        </p:spPr>
        <p:txBody>
          <a:bodyPr wrap="square">
            <a:spAutoFit/>
          </a:bodyPr>
          <a:p>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in</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20" name="矩形 19"/>
          <p:cNvSpPr/>
          <p:nvPr/>
        </p:nvSpPr>
        <p:spPr>
          <a:xfrm>
            <a:off x="1790824" y="4908661"/>
            <a:ext cx="436880" cy="460375"/>
          </a:xfrm>
          <a:prstGeom prst="rect">
            <a:avLst/>
          </a:prstGeom>
        </p:spPr>
        <p:txBody>
          <a:bodyPr wrap="square">
            <a:spAutoFit/>
          </a:bodyPr>
          <a:p>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in</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ppt_x"/>
                                          </p:val>
                                        </p:tav>
                                        <p:tav tm="100000">
                                          <p:val>
                                            <p:strVal val="#ppt_x"/>
                                          </p:val>
                                        </p:tav>
                                      </p:tavLst>
                                    </p:anim>
                                    <p:anim calcmode="lin" valueType="num">
                                      <p:cBhvr additive="base">
                                        <p:cTn id="70" dur="500" fill="hold"/>
                                        <p:tgtEl>
                                          <p:spTgt spid="13"/>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
                                        </p:tgtEl>
                                        <p:attrNameLst>
                                          <p:attrName>style.visibility</p:attrName>
                                        </p:attrNameLst>
                                      </p:cBhvr>
                                      <p:to>
                                        <p:strVal val="visible"/>
                                      </p:to>
                                    </p:set>
                                    <p:anim calcmode="lin" valueType="num">
                                      <p:cBhvr additive="base">
                                        <p:cTn id="89" dur="500" fill="hold"/>
                                        <p:tgtEl>
                                          <p:spTgt spid="2"/>
                                        </p:tgtEl>
                                        <p:attrNameLst>
                                          <p:attrName>ppt_x</p:attrName>
                                        </p:attrNameLst>
                                      </p:cBhvr>
                                      <p:tavLst>
                                        <p:tav tm="0">
                                          <p:val>
                                            <p:strVal val="#ppt_x"/>
                                          </p:val>
                                        </p:tav>
                                        <p:tav tm="100000">
                                          <p:val>
                                            <p:strVal val="#ppt_x"/>
                                          </p:val>
                                        </p:tav>
                                      </p:tavLst>
                                    </p:anim>
                                    <p:anim calcmode="lin" valueType="num">
                                      <p:cBhvr additive="base">
                                        <p:cTn id="9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additive="base">
                                        <p:cTn id="95" dur="500" fill="hold"/>
                                        <p:tgtEl>
                                          <p:spTgt spid="20"/>
                                        </p:tgtEl>
                                        <p:attrNameLst>
                                          <p:attrName>ppt_x</p:attrName>
                                        </p:attrNameLst>
                                      </p:cBhvr>
                                      <p:tavLst>
                                        <p:tav tm="0">
                                          <p:val>
                                            <p:strVal val="#ppt_x"/>
                                          </p:val>
                                        </p:tav>
                                        <p:tav tm="100000">
                                          <p:val>
                                            <p:strVal val="#ppt_x"/>
                                          </p:val>
                                        </p:tav>
                                      </p:tavLst>
                                    </p:anim>
                                    <p:anim calcmode="lin" valueType="num">
                                      <p:cBhvr additive="base">
                                        <p:cTn id="9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P spid="12" grpId="0"/>
      <p:bldP spid="13" grpId="0"/>
      <p:bldP spid="14" grpId="0"/>
      <p:bldP spid="15" grpId="0"/>
      <p:bldP spid="16" grpId="0"/>
      <p:bldP spid="19" grpId="0"/>
      <p:bldP spid="20" grpId="0"/>
      <p:bldP spid="17" grpId="0"/>
      <p:bldP spid="17" grpId="1"/>
      <p:bldP spid="18" grpId="0"/>
      <p:bldP spid="18" grpId="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3532" y="4920322"/>
            <a:ext cx="10157639" cy="461665"/>
          </a:xfrm>
          <a:prstGeom prst="rect">
            <a:avLst/>
          </a:prstGeom>
        </p:spPr>
        <p:txBody>
          <a:bodyPr wrap="square">
            <a:spAutoFit/>
          </a:bodyPr>
          <a:lstStyle/>
          <a:p>
            <a:r>
              <a:rPr lang="zh-CN" altLang="zh-CN" sz="2400" b="1" kern="100" dirty="0">
                <a:solidFill>
                  <a:prstClr val="black"/>
                </a:solidFill>
                <a:latin typeface="+mn-ea"/>
                <a:cs typeface="Times New Roman" panose="02020603050405020304" charset="0"/>
              </a:rPr>
              <a:t>她去世时我才四岁。现在对我来说</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她只是一个遥远的记忆。</a:t>
            </a:r>
            <a:endParaRPr lang="zh-CN" altLang="zh-CN" sz="2400" b="1" kern="100" dirty="0">
              <a:solidFill>
                <a:prstClr val="black"/>
              </a:solidFill>
              <a:latin typeface="+mn-ea"/>
              <a:cs typeface="Times New Roman" panose="02020603050405020304" charset="0"/>
            </a:endParaRPr>
          </a:p>
        </p:txBody>
      </p:sp>
      <p:sp>
        <p:nvSpPr>
          <p:cNvPr id="3" name="矩形 2"/>
          <p:cNvSpPr/>
          <p:nvPr/>
        </p:nvSpPr>
        <p:spPr>
          <a:xfrm>
            <a:off x="2272454" y="158376"/>
            <a:ext cx="3520516" cy="523220"/>
          </a:xfrm>
          <a:prstGeom prst="rect">
            <a:avLst/>
          </a:prstGeom>
        </p:spPr>
        <p:txBody>
          <a:bodyPr wrap="none">
            <a:spAutoFit/>
          </a:bodyPr>
          <a:lstStyle/>
          <a:p>
            <a:pPr lvl="0"/>
            <a:r>
              <a:rPr lang="zh-CN" altLang="zh-CN" sz="2800" b="1" kern="100" dirty="0">
                <a:solidFill>
                  <a:srgbClr val="7030A0"/>
                </a:solidFill>
                <a:latin typeface="+mn-ea"/>
                <a:cs typeface="Times New Roman" panose="02020603050405020304" charset="0"/>
              </a:rPr>
              <a:t>从远处</a:t>
            </a:r>
            <a:r>
              <a:rPr lang="en-US" altLang="zh-CN" sz="2800" b="1" kern="100" dirty="0">
                <a:solidFill>
                  <a:srgbClr val="7030A0"/>
                </a:solidFill>
                <a:latin typeface="+mn-ea"/>
                <a:cs typeface="Times New Roman" panose="02020603050405020304" charset="0"/>
              </a:rPr>
              <a:t>,</a:t>
            </a:r>
            <a:r>
              <a:rPr lang="zh-CN" altLang="zh-CN" sz="2800" b="1" kern="100" dirty="0">
                <a:solidFill>
                  <a:srgbClr val="7030A0"/>
                </a:solidFill>
                <a:latin typeface="+mn-ea"/>
                <a:cs typeface="Times New Roman" panose="02020603050405020304" charset="0"/>
              </a:rPr>
              <a:t>从较远的距离</a:t>
            </a:r>
            <a:endParaRPr lang="zh-CN" altLang="zh-CN" sz="2800" b="1" kern="100" dirty="0">
              <a:solidFill>
                <a:srgbClr val="7030A0"/>
              </a:solidFill>
              <a:latin typeface="+mn-ea"/>
              <a:cs typeface="Times New Roman" panose="02020603050405020304" charset="0"/>
            </a:endParaRPr>
          </a:p>
        </p:txBody>
      </p:sp>
      <p:sp>
        <p:nvSpPr>
          <p:cNvPr id="4" name="矩形 3"/>
          <p:cNvSpPr/>
          <p:nvPr/>
        </p:nvSpPr>
        <p:spPr>
          <a:xfrm>
            <a:off x="282486" y="158376"/>
            <a:ext cx="2100255" cy="523220"/>
          </a:xfrm>
          <a:prstGeom prst="rect">
            <a:avLst/>
          </a:prstGeom>
        </p:spPr>
        <p:txBody>
          <a:bodyPr wrap="none">
            <a:spAutoFit/>
          </a:bodyPr>
          <a:lstStyle/>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at a distance</a:t>
            </a:r>
            <a:endParaRPr lang="zh-CN" altLang="en-US" sz="28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5" name="矩形 4"/>
          <p:cNvSpPr/>
          <p:nvPr/>
        </p:nvSpPr>
        <p:spPr>
          <a:xfrm>
            <a:off x="201445" y="606632"/>
            <a:ext cx="11451840" cy="829945"/>
          </a:xfrm>
          <a:prstGeom prst="rect">
            <a:avLst/>
          </a:prstGeom>
        </p:spPr>
        <p:txBody>
          <a:bodyPr wrap="square">
            <a:spAutoFit/>
          </a:bodyPr>
          <a:lstStyle/>
          <a:p>
            <a:pPr lvl="0"/>
            <a:r>
              <a:rPr lang="en-US" altLang="zh-CN" sz="2400" b="1" kern="100" spc="-30" dirty="0">
                <a:solidFill>
                  <a:prstClr val="black"/>
                </a:solidFill>
                <a:latin typeface="Times New Roman" panose="02020603050405020304" charset="0"/>
                <a:ea typeface="宋体" panose="02010600030101010101" pitchFamily="2" charset="-122"/>
                <a:cs typeface="Times New Roman" panose="02020603050405020304" charset="0"/>
              </a:rPr>
              <a:t>Jane rose at the break of day, hungry and thirsty. She could hear water trickling(</a:t>
            </a:r>
            <a:r>
              <a:rPr lang="zh-CN" altLang="zh-CN" sz="2400" b="1" kern="100" spc="-30" dirty="0">
                <a:solidFill>
                  <a:prstClr val="black"/>
                </a:solidFill>
                <a:latin typeface="Times New Roman" panose="02020603050405020304" charset="0"/>
                <a:ea typeface="宋体" panose="02010600030101010101" pitchFamily="2" charset="-122"/>
                <a:cs typeface="Times New Roman" panose="02020603050405020304" charset="0"/>
              </a:rPr>
              <a:t>滴落</a:t>
            </a:r>
            <a:r>
              <a:rPr lang="en-US" altLang="zh-CN" sz="2400" b="1" kern="100" spc="-30" dirty="0">
                <a:solidFill>
                  <a:prstClr val="black"/>
                </a:solidFill>
                <a:latin typeface="Times New Roman" panose="02020603050405020304" charset="0"/>
                <a:ea typeface="宋体" panose="02010600030101010101" pitchFamily="2" charset="-122"/>
                <a:cs typeface="Times New Roman" panose="02020603050405020304" charset="0"/>
              </a:rPr>
              <a:t>) somewhere </a:t>
            </a:r>
            <a:r>
              <a:rPr lang="en-US" altLang="zh-CN" sz="2400" b="1" kern="100" spc="-30" dirty="0">
                <a:solidFill>
                  <a:srgbClr val="C55A11"/>
                </a:solidFill>
                <a:latin typeface="Times New Roman" panose="02020603050405020304" charset="0"/>
                <a:ea typeface="宋体" panose="02010600030101010101" pitchFamily="2" charset="-122"/>
                <a:cs typeface="Times New Roman" panose="02020603050405020304" charset="0"/>
              </a:rPr>
              <a:t>__ a distance</a:t>
            </a:r>
            <a:r>
              <a:rPr lang="en-US" altLang="zh-CN" sz="2400" b="1" kern="100" spc="-30" dirty="0">
                <a:solidFill>
                  <a:prstClr val="black"/>
                </a:solidFill>
                <a:latin typeface="Times New Roman" panose="02020603050405020304" charset="0"/>
                <a:ea typeface="宋体" panose="02010600030101010101" pitchFamily="2" charset="-122"/>
                <a:cs typeface="Times New Roman" panose="02020603050405020304" charset="0"/>
              </a:rPr>
              <a:t>.(2016</a:t>
            </a:r>
            <a:r>
              <a:rPr lang="zh-CN" altLang="zh-CN" sz="2400" b="1" kern="100" spc="-30" dirty="0">
                <a:solidFill>
                  <a:prstClr val="black"/>
                </a:solidFill>
                <a:latin typeface="Times New Roman" panose="02020603050405020304" charset="0"/>
                <a:ea typeface="宋体" panose="02010600030101010101" pitchFamily="2" charset="-122"/>
                <a:cs typeface="Times New Roman" panose="02020603050405020304" charset="0"/>
              </a:rPr>
              <a:t>浙江</a:t>
            </a:r>
            <a:r>
              <a:rPr lang="en-US" altLang="zh-CN" sz="2400" b="1" kern="100" spc="-3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6" name="矩形 5"/>
          <p:cNvSpPr/>
          <p:nvPr/>
        </p:nvSpPr>
        <p:spPr>
          <a:xfrm>
            <a:off x="201445" y="1322360"/>
            <a:ext cx="9934354" cy="461665"/>
          </a:xfrm>
          <a:prstGeom prst="rect">
            <a:avLst/>
          </a:prstGeom>
        </p:spPr>
        <p:txBody>
          <a:bodyPr wrap="square">
            <a:spAutoFit/>
          </a:bodyPr>
          <a:lstStyle/>
          <a:p>
            <a:pPr lvl="0"/>
            <a:r>
              <a:rPr lang="zh-CN" altLang="zh-CN" sz="2400" b="1" kern="100" dirty="0">
                <a:solidFill>
                  <a:prstClr val="black"/>
                </a:solidFill>
                <a:latin typeface="+mn-ea"/>
                <a:cs typeface="Times New Roman" panose="02020603050405020304" charset="0"/>
              </a:rPr>
              <a:t>简天刚亮就起床了</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又渴又饿。她能从远处听到有水滴落的声音</a:t>
            </a:r>
            <a:r>
              <a:rPr lang="en-US" altLang="zh-CN" sz="2400" b="1" kern="100" dirty="0">
                <a:solidFill>
                  <a:prstClr val="black"/>
                </a:solidFill>
                <a:latin typeface="+mn-ea"/>
                <a:cs typeface="Times New Roman" panose="02020603050405020304" charset="0"/>
              </a:rPr>
              <a:t>.</a:t>
            </a:r>
            <a:endParaRPr lang="zh-CN" altLang="zh-CN" sz="2400" b="1" kern="100" dirty="0">
              <a:solidFill>
                <a:prstClr val="black"/>
              </a:solidFill>
              <a:latin typeface="+mn-ea"/>
              <a:cs typeface="Times New Roman" panose="02020603050405020304" charset="0"/>
            </a:endParaRPr>
          </a:p>
        </p:txBody>
      </p:sp>
      <p:sp>
        <p:nvSpPr>
          <p:cNvPr id="8" name="矩形 7"/>
          <p:cNvSpPr/>
          <p:nvPr/>
        </p:nvSpPr>
        <p:spPr>
          <a:xfrm>
            <a:off x="201445" y="1734941"/>
            <a:ext cx="11632592" cy="829945"/>
          </a:xfrm>
          <a:prstGeom prst="rect">
            <a:avLst/>
          </a:prstGeom>
        </p:spPr>
        <p:txBody>
          <a:bodyPr wrap="square">
            <a:spAutoFit/>
          </a:bodyPr>
          <a:lstStyle/>
          <a:p>
            <a:r>
              <a:rPr lang="en-US" altLang="zh-CN" sz="2400" b="1" kern="100" spc="-30" dirty="0">
                <a:solidFill>
                  <a:prstClr val="black"/>
                </a:solidFill>
                <a:latin typeface="Times New Roman" panose="02020603050405020304" charset="0"/>
                <a:ea typeface="宋体" panose="02010600030101010101" pitchFamily="2" charset="-122"/>
                <a:cs typeface="Times New Roman" panose="02020603050405020304" charset="0"/>
              </a:rPr>
              <a:t>He fell in love with her at once. He followed behind her </a:t>
            </a:r>
            <a:r>
              <a:rPr lang="en-US" altLang="zh-CN" sz="2400" b="1" kern="100" spc="-30" dirty="0">
                <a:solidFill>
                  <a:srgbClr val="C55A11"/>
                </a:solidFill>
                <a:latin typeface="Times New Roman" panose="02020603050405020304" charset="0"/>
                <a:ea typeface="宋体" panose="02010600030101010101" pitchFamily="2" charset="-122"/>
                <a:cs typeface="Times New Roman" panose="02020603050405020304" charset="0"/>
              </a:rPr>
              <a:t>__ a distance</a:t>
            </a:r>
            <a:r>
              <a:rPr lang="en-US" altLang="zh-CN" sz="2400" b="1" kern="100" spc="-30" dirty="0">
                <a:solidFill>
                  <a:prstClr val="black"/>
                </a:solidFill>
                <a:latin typeface="Times New Roman" panose="02020603050405020304" charset="0"/>
                <a:ea typeface="宋体" panose="02010600030101010101" pitchFamily="2" charset="-122"/>
                <a:cs typeface="Times New Roman" panose="02020603050405020304" charset="0"/>
              </a:rPr>
              <a:t>, putting his feet in the very places where she had stepped.</a:t>
            </a:r>
            <a:endParaRPr lang="zh-CN" altLang="zh-CN" sz="2400" b="1" kern="100" spc="-3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
        <p:nvSpPr>
          <p:cNvPr id="9" name="矩形 8"/>
          <p:cNvSpPr/>
          <p:nvPr/>
        </p:nvSpPr>
        <p:spPr>
          <a:xfrm>
            <a:off x="201444" y="2447751"/>
            <a:ext cx="10239727" cy="461665"/>
          </a:xfrm>
          <a:prstGeom prst="rect">
            <a:avLst/>
          </a:prstGeom>
        </p:spPr>
        <p:txBody>
          <a:bodyPr wrap="square">
            <a:spAutoFit/>
          </a:bodyPr>
          <a:lstStyle/>
          <a:p>
            <a:r>
              <a:rPr lang="zh-CN" altLang="zh-CN" sz="2400" b="1" kern="100" dirty="0">
                <a:solidFill>
                  <a:prstClr val="black"/>
                </a:solidFill>
                <a:latin typeface="+mn-ea"/>
                <a:cs typeface="Times New Roman" panose="02020603050405020304" charset="0"/>
              </a:rPr>
              <a:t>他对她一见钟情</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于是就远远地踏着她的足迹一步一步地跟随在她身后。</a:t>
            </a:r>
            <a:endParaRPr lang="zh-CN" altLang="zh-CN" sz="2400" b="1" kern="100" dirty="0">
              <a:solidFill>
                <a:prstClr val="black"/>
              </a:solidFill>
              <a:latin typeface="+mn-ea"/>
              <a:cs typeface="Times New Roman" panose="02020603050405020304" charset="0"/>
            </a:endParaRPr>
          </a:p>
        </p:txBody>
      </p:sp>
      <p:sp>
        <p:nvSpPr>
          <p:cNvPr id="10" name="矩形 9"/>
          <p:cNvSpPr/>
          <p:nvPr/>
        </p:nvSpPr>
        <p:spPr>
          <a:xfrm>
            <a:off x="270079" y="2905780"/>
            <a:ext cx="1321196" cy="523220"/>
          </a:xfrm>
          <a:prstGeom prst="rect">
            <a:avLst/>
          </a:prstGeom>
        </p:spPr>
        <p:txBody>
          <a:bodyPr wrap="none">
            <a:spAutoFit/>
          </a:bodyPr>
          <a:lstStyle/>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distant</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zh-CN" altLang="en-US" dirty="0"/>
          </a:p>
        </p:txBody>
      </p:sp>
      <p:sp>
        <p:nvSpPr>
          <p:cNvPr id="11" name="矩形 10"/>
          <p:cNvSpPr/>
          <p:nvPr/>
        </p:nvSpPr>
        <p:spPr>
          <a:xfrm>
            <a:off x="1332613" y="2938761"/>
            <a:ext cx="2506345" cy="521970"/>
          </a:xfrm>
          <a:prstGeom prst="rect">
            <a:avLst/>
          </a:prstGeom>
        </p:spPr>
        <p:txBody>
          <a:bodyPr wrap="none">
            <a:spAutoFit/>
          </a:bodyPr>
          <a:lstStyle/>
          <a:p>
            <a:pPr lvl="0"/>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t>
            </a:r>
            <a:r>
              <a:rPr lang="en-US" altLang="zh-CN" sz="2800" b="1" kern="100" dirty="0" err="1">
                <a:solidFill>
                  <a:prstClr val="black"/>
                </a:solidFill>
                <a:latin typeface="Times New Roman" panose="02020603050405020304" charset="0"/>
                <a:ea typeface="宋体" panose="02010600030101010101" pitchFamily="2" charset="-122"/>
                <a:cs typeface="Times New Roman" panose="02020603050405020304" charset="0"/>
              </a:rPr>
              <a:t>dɪst</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(ə)</a:t>
            </a:r>
            <a:r>
              <a:rPr lang="en-US" altLang="zh-CN" sz="2800" b="1" kern="100" dirty="0" err="1">
                <a:solidFill>
                  <a:prstClr val="black"/>
                </a:solidFill>
                <a:latin typeface="Times New Roman" panose="02020603050405020304" charset="0"/>
                <a:ea typeface="宋体" panose="02010600030101010101" pitchFamily="2" charset="-122"/>
                <a:cs typeface="Times New Roman" panose="02020603050405020304" charset="0"/>
              </a:rPr>
              <a:t>nt</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adj. </a:t>
            </a:r>
            <a:endParaRPr lang="zh-CN" altLang="zh-CN" sz="2800"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2" name="矩形 11"/>
          <p:cNvSpPr/>
          <p:nvPr/>
        </p:nvSpPr>
        <p:spPr>
          <a:xfrm>
            <a:off x="3761444" y="2905780"/>
            <a:ext cx="1266693" cy="523220"/>
          </a:xfrm>
          <a:prstGeom prst="rect">
            <a:avLst/>
          </a:prstGeom>
        </p:spPr>
        <p:txBody>
          <a:bodyPr wrap="none">
            <a:spAutoFit/>
          </a:bodyPr>
          <a:lstStyle/>
          <a:p>
            <a:r>
              <a:rPr lang="zh-CN" altLang="zh-CN" sz="2800" b="1" kern="100" dirty="0">
                <a:solidFill>
                  <a:srgbClr val="7030A0"/>
                </a:solidFill>
                <a:latin typeface="+mn-ea"/>
                <a:cs typeface="Times New Roman" panose="02020603050405020304" charset="0"/>
              </a:rPr>
              <a:t>遥远的</a:t>
            </a:r>
            <a:endParaRPr lang="zh-CN" altLang="en-US" dirty="0">
              <a:solidFill>
                <a:srgbClr val="7030A0"/>
              </a:solidFill>
              <a:latin typeface="+mn-ea"/>
            </a:endParaRPr>
          </a:p>
        </p:txBody>
      </p:sp>
      <p:sp>
        <p:nvSpPr>
          <p:cNvPr id="13" name="矩形 12"/>
          <p:cNvSpPr/>
          <p:nvPr/>
        </p:nvSpPr>
        <p:spPr>
          <a:xfrm>
            <a:off x="270079" y="3306334"/>
            <a:ext cx="11651842" cy="82994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To many people, technology means computers, hand-held devices, or vehicles that travel to _______ planets.(2019</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天津</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4" name="矩形 13"/>
          <p:cNvSpPr/>
          <p:nvPr/>
        </p:nvSpPr>
        <p:spPr>
          <a:xfrm>
            <a:off x="86763" y="4518925"/>
            <a:ext cx="11861956" cy="46037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 was only four when she passes away. She is just a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memory for me now.(2013</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全国</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5" name="矩形 14"/>
          <p:cNvSpPr/>
          <p:nvPr/>
        </p:nvSpPr>
        <p:spPr>
          <a:xfrm>
            <a:off x="270078" y="4046729"/>
            <a:ext cx="9745791" cy="461665"/>
          </a:xfrm>
          <a:prstGeom prst="rect">
            <a:avLst/>
          </a:prstGeom>
        </p:spPr>
        <p:txBody>
          <a:bodyPr wrap="square">
            <a:spAutoFit/>
          </a:bodyPr>
          <a:lstStyle/>
          <a:p>
            <a:pPr lvl="0"/>
            <a:r>
              <a:rPr lang="zh-CN" altLang="zh-CN" sz="2400" b="1" kern="100" dirty="0">
                <a:solidFill>
                  <a:prstClr val="black"/>
                </a:solidFill>
                <a:latin typeface="微软雅黑" panose="020B0503020204020204" charset="-122"/>
                <a:cs typeface="Times New Roman" panose="02020603050405020304" charset="0"/>
              </a:rPr>
              <a:t>对许多人来说</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科技意味着电脑、手持设备或前往遥远星球的交通工具。</a:t>
            </a:r>
            <a:endParaRPr lang="zh-CN" altLang="zh-CN" sz="2400" b="1" kern="100" dirty="0">
              <a:solidFill>
                <a:prstClr val="black"/>
              </a:solidFill>
              <a:latin typeface="微软雅黑" panose="020B0503020204020204" charset="-122"/>
              <a:cs typeface="Times New Roman" panose="02020603050405020304" charset="0"/>
            </a:endParaRPr>
          </a:p>
        </p:txBody>
      </p:sp>
      <p:sp>
        <p:nvSpPr>
          <p:cNvPr id="20" name="矩形 19"/>
          <p:cNvSpPr/>
          <p:nvPr/>
        </p:nvSpPr>
        <p:spPr>
          <a:xfrm>
            <a:off x="1725295" y="996950"/>
            <a:ext cx="944880" cy="460375"/>
          </a:xfrm>
          <a:prstGeom prst="rect">
            <a:avLst/>
          </a:prstGeom>
        </p:spPr>
        <p:txBody>
          <a:bodyPr wrap="square">
            <a:spAutoFit/>
          </a:bodyPr>
          <a:p>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at</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7" name="矩形 6"/>
          <p:cNvSpPr/>
          <p:nvPr/>
        </p:nvSpPr>
        <p:spPr>
          <a:xfrm>
            <a:off x="7199630" y="1736090"/>
            <a:ext cx="944880" cy="460375"/>
          </a:xfrm>
          <a:prstGeom prst="rect">
            <a:avLst/>
          </a:prstGeom>
        </p:spPr>
        <p:txBody>
          <a:bodyPr wrap="square">
            <a:spAutoFit/>
          </a:bodyPr>
          <a:p>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at</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16" name="矩形 15"/>
          <p:cNvSpPr/>
          <p:nvPr/>
        </p:nvSpPr>
        <p:spPr>
          <a:xfrm>
            <a:off x="736169" y="3672225"/>
            <a:ext cx="1144270" cy="460375"/>
          </a:xfrm>
          <a:prstGeom prst="rect">
            <a:avLst/>
          </a:prstGeom>
        </p:spPr>
        <p:txBody>
          <a:bodyPr wrap="none">
            <a:spAutoFit/>
          </a:bodyPr>
          <a:p>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distant</a:t>
            </a:r>
            <a:r>
              <a:rPr lang="en-US" altLang="zh-CN" sz="20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en-US" altLang="zh-CN" sz="2000" b="1" kern="10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
        <p:nvSpPr>
          <p:cNvPr id="17" name="矩形 16"/>
          <p:cNvSpPr/>
          <p:nvPr/>
        </p:nvSpPr>
        <p:spPr>
          <a:xfrm>
            <a:off x="6708344" y="4506615"/>
            <a:ext cx="1144270" cy="460375"/>
          </a:xfrm>
          <a:prstGeom prst="rect">
            <a:avLst/>
          </a:prstGeom>
        </p:spPr>
        <p:txBody>
          <a:bodyPr wrap="none">
            <a:spAutoFit/>
          </a:bodyPr>
          <a:lstStyle/>
          <a:p>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distant</a:t>
            </a:r>
            <a:r>
              <a:rPr lang="en-US" altLang="zh-CN" sz="20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en-US" altLang="zh-CN" sz="2000" b="1" kern="10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additive="base">
                                        <p:cTn id="83" dur="500" fill="hold"/>
                                        <p:tgtEl>
                                          <p:spTgt spid="14"/>
                                        </p:tgtEl>
                                        <p:attrNameLst>
                                          <p:attrName>ppt_x</p:attrName>
                                        </p:attrNameLst>
                                      </p:cBhvr>
                                      <p:tavLst>
                                        <p:tav tm="0">
                                          <p:val>
                                            <p:strVal val="#ppt_x"/>
                                          </p:val>
                                        </p:tav>
                                        <p:tav tm="100000">
                                          <p:val>
                                            <p:strVal val="#ppt_x"/>
                                          </p:val>
                                        </p:tav>
                                      </p:tavLst>
                                    </p:anim>
                                    <p:anim calcmode="lin" valueType="num">
                                      <p:cBhvr additive="base">
                                        <p:cTn id="84" dur="500" fill="hold"/>
                                        <p:tgtEl>
                                          <p:spTgt spid="1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
                                        </p:tgtEl>
                                        <p:attrNameLst>
                                          <p:attrName>style.visibility</p:attrName>
                                        </p:attrNameLst>
                                      </p:cBhvr>
                                      <p:to>
                                        <p:strVal val="visible"/>
                                      </p:to>
                                    </p:set>
                                    <p:anim calcmode="lin" valueType="num">
                                      <p:cBhvr additive="base">
                                        <p:cTn id="87" dur="500" fill="hold"/>
                                        <p:tgtEl>
                                          <p:spTgt spid="2"/>
                                        </p:tgtEl>
                                        <p:attrNameLst>
                                          <p:attrName>ppt_x</p:attrName>
                                        </p:attrNameLst>
                                      </p:cBhvr>
                                      <p:tavLst>
                                        <p:tav tm="0">
                                          <p:val>
                                            <p:strVal val="#ppt_x"/>
                                          </p:val>
                                        </p:tav>
                                        <p:tav tm="100000">
                                          <p:val>
                                            <p:strVal val="#ppt_x"/>
                                          </p:val>
                                        </p:tav>
                                      </p:tavLst>
                                    </p:anim>
                                    <p:anim calcmode="lin" valueType="num">
                                      <p:cBhvr additive="base">
                                        <p:cTn id="8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additive="base">
                                        <p:cTn id="93" dur="500" fill="hold"/>
                                        <p:tgtEl>
                                          <p:spTgt spid="17"/>
                                        </p:tgtEl>
                                        <p:attrNameLst>
                                          <p:attrName>ppt_x</p:attrName>
                                        </p:attrNameLst>
                                      </p:cBhvr>
                                      <p:tavLst>
                                        <p:tav tm="0">
                                          <p:val>
                                            <p:strVal val="#ppt_x"/>
                                          </p:val>
                                        </p:tav>
                                        <p:tav tm="100000">
                                          <p:val>
                                            <p:strVal val="#ppt_x"/>
                                          </p:val>
                                        </p:tav>
                                      </p:tavLst>
                                    </p:anim>
                                    <p:anim calcmode="lin" valueType="num">
                                      <p:cBhvr additive="base">
                                        <p:cTn id="9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8" grpId="0"/>
      <p:bldP spid="9" grpId="0"/>
      <p:bldP spid="10" grpId="0"/>
      <p:bldP spid="11" grpId="0"/>
      <p:bldP spid="12" grpId="0"/>
      <p:bldP spid="13" grpId="0"/>
      <p:bldP spid="14" grpId="0"/>
      <p:bldP spid="15" grpId="0"/>
      <p:bldP spid="20" grpId="0"/>
      <p:bldP spid="7" grpId="0"/>
      <p:bldP spid="16" grpId="0"/>
      <p:bldP spid="17" grpId="0"/>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 name="图片 40" descr="spec-特别填空"/>
          <p:cNvPicPr>
            <a:picLocks noChangeAspect="1"/>
          </p:cNvPicPr>
          <p:nvPr>
            <p:ph sz="quarter" idx="13"/>
          </p:nvPr>
        </p:nvPicPr>
        <p:blipFill>
          <a:blip r:embed="rId1"/>
          <a:stretch>
            <a:fillRect/>
          </a:stretch>
        </p:blipFill>
        <p:spPr>
          <a:xfrm>
            <a:off x="11430" y="1890395"/>
            <a:ext cx="12174220" cy="3896360"/>
          </a:xfrm>
          <a:prstGeom prst="rect">
            <a:avLst/>
          </a:prstGeom>
        </p:spPr>
      </p:pic>
      <p:sp>
        <p:nvSpPr>
          <p:cNvPr id="15" name="标题 1"/>
          <p:cNvSpPr>
            <a:spLocks noGrp="1"/>
          </p:cNvSpPr>
          <p:nvPr/>
        </p:nvSpPr>
        <p:spPr>
          <a:xfrm>
            <a:off x="6736080" y="2619375"/>
            <a:ext cx="2331720"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特别的,特殊的;专用的</a:t>
            </a:r>
            <a:endParaRPr sz="16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1998980" y="5084445"/>
            <a:ext cx="1138555" cy="3467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600" spc="0">
                <a:solidFill>
                  <a:srgbClr val="7030A0"/>
                </a:solidFill>
                <a:latin typeface="Times New Roman" panose="02020603050405020304" charset="0"/>
                <a:ea typeface="+mn-ea"/>
                <a:cs typeface="Times New Roman" panose="02020603050405020304" charset="0"/>
              </a:rPr>
              <a:t>样本,标本</a:t>
            </a:r>
            <a:endParaRPr lang="en-US" altLang="zh-CN" sz="16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1120140" y="2286000"/>
            <a:ext cx="2252980"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明确的,具体的;特有的</a:t>
            </a:r>
            <a:endParaRPr sz="16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836420" y="2999740"/>
            <a:ext cx="1702435" cy="4019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详述</a:t>
            </a:r>
            <a:r>
              <a:rPr lang="en-US" altLang="zh-CN" sz="1600" spc="0">
                <a:solidFill>
                  <a:srgbClr val="7030A0"/>
                </a:solidFill>
                <a:latin typeface="Times New Roman" panose="02020603050405020304" charset="0"/>
                <a:ea typeface="+mn-ea"/>
                <a:cs typeface="Times New Roman" panose="02020603050405020304" charset="0"/>
              </a:rPr>
              <a:t>,</a:t>
            </a:r>
            <a:r>
              <a:rPr sz="1600" spc="0">
                <a:solidFill>
                  <a:srgbClr val="7030A0"/>
                </a:solidFill>
                <a:latin typeface="Times New Roman" panose="02020603050405020304" charset="0"/>
                <a:ea typeface="+mn-ea"/>
                <a:cs typeface="Times New Roman" panose="02020603050405020304" charset="0"/>
              </a:rPr>
              <a:t>说明书</a:t>
            </a:r>
            <a:endParaRPr sz="16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1722120" y="3665220"/>
            <a:ext cx="2110740" cy="3130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明确说明</a:t>
            </a:r>
            <a:r>
              <a:rPr lang="en-US" altLang="zh-CN" sz="1600" spc="0">
                <a:solidFill>
                  <a:srgbClr val="7030A0"/>
                </a:solidFill>
                <a:latin typeface="Times New Roman" panose="02020603050405020304" charset="0"/>
                <a:ea typeface="+mn-ea"/>
                <a:cs typeface="Times New Roman" panose="02020603050405020304" charset="0"/>
              </a:rPr>
              <a:t>,</a:t>
            </a:r>
            <a:r>
              <a:rPr sz="1600" spc="0">
                <a:solidFill>
                  <a:srgbClr val="7030A0"/>
                </a:solidFill>
                <a:latin typeface="Times New Roman" panose="02020603050405020304" charset="0"/>
                <a:ea typeface="+mn-ea"/>
                <a:cs typeface="Times New Roman" panose="02020603050405020304" charset="0"/>
              </a:rPr>
              <a:t>详述</a:t>
            </a:r>
            <a:endParaRPr sz="16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1814830" y="4394835"/>
            <a:ext cx="734060" cy="1949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物种</a:t>
            </a:r>
            <a:endParaRPr sz="1600" spc="0">
              <a:solidFill>
                <a:srgbClr val="7030A0"/>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6953250" y="3493135"/>
            <a:ext cx="1645285"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专门从事,专攻</a:t>
            </a:r>
            <a:endParaRPr sz="1600" spc="0">
              <a:solidFill>
                <a:srgbClr val="7030A0"/>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10248900" y="2385695"/>
            <a:ext cx="1662430" cy="2609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特别地;专门地</a:t>
            </a:r>
            <a:endParaRPr sz="1600" spc="0">
              <a:solidFill>
                <a:srgbClr val="7030A0"/>
              </a:solidFill>
              <a:latin typeface="Times New Roman" panose="02020603050405020304" charset="0"/>
              <a:ea typeface="+mn-ea"/>
              <a:cs typeface="Times New Roman" panose="02020603050405020304" charset="0"/>
            </a:endParaRPr>
          </a:p>
        </p:txBody>
      </p:sp>
      <p:sp>
        <p:nvSpPr>
          <p:cNvPr id="28" name="标题 1"/>
          <p:cNvSpPr>
            <a:spLocks noGrp="1"/>
          </p:cNvSpPr>
          <p:nvPr/>
        </p:nvSpPr>
        <p:spPr>
          <a:xfrm>
            <a:off x="6637655" y="4939665"/>
            <a:ext cx="3218815"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调味品,香料;风味,情趣</a:t>
            </a:r>
            <a:endParaRPr sz="16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10206355" y="2834640"/>
            <a:ext cx="1631950"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专家;专科医生</a:t>
            </a:r>
            <a:endParaRPr sz="1600" spc="0">
              <a:solidFill>
                <a:srgbClr val="7030A0"/>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6845300" y="4201795"/>
            <a:ext cx="158623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.特别的,特殊的</a:t>
            </a:r>
            <a:endParaRPr sz="1600" spc="0">
              <a:solidFill>
                <a:srgbClr val="7030A0"/>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9814560" y="4205605"/>
            <a:ext cx="1547495" cy="3841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格外,尤其</a:t>
            </a:r>
            <a:endParaRPr sz="16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4613275" y="3683000"/>
            <a:ext cx="912495" cy="4902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特别</a:t>
            </a:r>
            <a:endParaRPr sz="1600" spc="0">
              <a:solidFill>
                <a:srgbClr val="7030A0"/>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257767" y="259915"/>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2400" spc="150">
                <a:solidFill>
                  <a:srgbClr val="000000"/>
                </a:solidFill>
                <a:latin typeface="Times New Roman" panose="02020603050405020304" charset="0"/>
                <a:ea typeface="+mn-ea"/>
                <a:cs typeface="Times New Roman" panose="02020603050405020304" charset="0"/>
              </a:rPr>
              <a:t>5.species['spiʃiz]n.____ </a:t>
            </a:r>
            <a:endParaRPr lang="en-US" altLang="en-US" sz="2400" spc="150">
              <a:solidFill>
                <a:srgbClr val="000000"/>
              </a:solidFill>
              <a:latin typeface="Times New Roman" panose="02020603050405020304" charset="0"/>
              <a:ea typeface="+mn-ea"/>
              <a:cs typeface="Times New Roman" panose="02020603050405020304" charset="0"/>
            </a:endParaRPr>
          </a:p>
        </p:txBody>
      </p:sp>
      <p:sp>
        <p:nvSpPr>
          <p:cNvPr id="3" name="文本框 2"/>
          <p:cNvSpPr txBox="1"/>
          <p:nvPr/>
        </p:nvSpPr>
        <p:spPr>
          <a:xfrm>
            <a:off x="2974975" y="292100"/>
            <a:ext cx="926465" cy="460375"/>
          </a:xfrm>
          <a:prstGeom prst="rect">
            <a:avLst/>
          </a:prstGeom>
          <a:noFill/>
        </p:spPr>
        <p:txBody>
          <a:bodyPr wrap="squar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物种</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500" fill="hold"/>
                                        <p:tgtEl>
                                          <p:spTgt spid="31"/>
                                        </p:tgtEl>
                                        <p:attrNameLst>
                                          <p:attrName>ppt_x</p:attrName>
                                        </p:attrNameLst>
                                      </p:cBhvr>
                                      <p:tavLst>
                                        <p:tav tm="0">
                                          <p:val>
                                            <p:strVal val="#ppt_x"/>
                                          </p:val>
                                        </p:tav>
                                        <p:tav tm="100000">
                                          <p:val>
                                            <p:strVal val="#ppt_x"/>
                                          </p:val>
                                        </p:tav>
                                      </p:tavLst>
                                    </p:anim>
                                    <p:anim calcmode="lin" valueType="num">
                                      <p:cBhvr additive="base">
                                        <p:cTn id="8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ppt_x"/>
                                          </p:val>
                                        </p:tav>
                                        <p:tav tm="100000">
                                          <p:val>
                                            <p:strVal val="#ppt_x"/>
                                          </p:val>
                                        </p:tav>
                                      </p:tavLst>
                                    </p:anim>
                                    <p:anim calcmode="lin" valueType="num">
                                      <p:cBhvr additive="base">
                                        <p:cTn id="8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p:bldP spid="9" grpId="1"/>
      <p:bldP spid="18" grpId="0"/>
      <p:bldP spid="18" grpId="1"/>
      <p:bldP spid="19" grpId="0"/>
      <p:bldP spid="19" grpId="1"/>
      <p:bldP spid="20" grpId="0"/>
      <p:bldP spid="20" grpId="1"/>
      <p:bldP spid="21" grpId="0"/>
      <p:bldP spid="21" grpId="1"/>
      <p:bldP spid="17" grpId="0"/>
      <p:bldP spid="17" grpId="1"/>
      <p:bldP spid="15" grpId="0"/>
      <p:bldP spid="15" grpId="1"/>
      <p:bldP spid="27" grpId="0"/>
      <p:bldP spid="27" grpId="1"/>
      <p:bldP spid="29" grpId="0"/>
      <p:bldP spid="29" grpId="1"/>
      <p:bldP spid="24" grpId="0"/>
      <p:bldP spid="24" grpId="1"/>
      <p:bldP spid="30" grpId="0"/>
      <p:bldP spid="30" grpId="1"/>
      <p:bldP spid="31" grpId="0"/>
      <p:bldP spid="31" grpId="1"/>
      <p:bldP spid="28" grpId="0"/>
      <p:bldP spid="28" grpId="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3" descr="stand站填空"/>
          <p:cNvPicPr>
            <a:picLocks noChangeAspect="1"/>
          </p:cNvPicPr>
          <p:nvPr/>
        </p:nvPicPr>
        <p:blipFill>
          <a:blip r:embed="rId1"/>
          <a:stretch>
            <a:fillRect/>
          </a:stretch>
        </p:blipFill>
        <p:spPr>
          <a:xfrm>
            <a:off x="15875" y="368300"/>
            <a:ext cx="12285345" cy="6447155"/>
          </a:xfrm>
          <a:prstGeom prst="rect">
            <a:avLst/>
          </a:prstGeom>
        </p:spPr>
      </p:pic>
      <p:sp>
        <p:nvSpPr>
          <p:cNvPr id="2" name="标题 1"/>
          <p:cNvSpPr>
            <a:spLocks noGrp="1"/>
          </p:cNvSpPr>
          <p:nvPr/>
        </p:nvSpPr>
        <p:spPr>
          <a:xfrm>
            <a:off x="4027805" y="778510"/>
            <a:ext cx="18002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障碍</a:t>
            </a:r>
            <a:endParaRPr sz="24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3856990" y="3387725"/>
            <a:ext cx="24707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遥远的</a:t>
            </a:r>
            <a:endParaRPr sz="24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348990" y="5066030"/>
            <a:ext cx="35998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建立；创立</a:t>
            </a:r>
            <a:endParaRPr sz="24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3922395" y="2505710"/>
            <a:ext cx="19056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周边环境</a:t>
            </a:r>
            <a:endParaRPr sz="24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3227705" y="1652905"/>
            <a:ext cx="38341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不断的</a:t>
            </a:r>
            <a:r>
              <a:rPr lang="en-US" altLang="zh-CN" sz="2400" spc="0">
                <a:solidFill>
                  <a:srgbClr val="7030A0"/>
                </a:solidFill>
                <a:latin typeface="Times New Roman" panose="02020603050405020304" charset="0"/>
                <a:ea typeface="+mn-ea"/>
                <a:cs typeface="Times New Roman" panose="02020603050405020304" charset="0"/>
                <a:sym typeface="+mn-ea"/>
              </a:rPr>
              <a:t>;</a:t>
            </a:r>
            <a:r>
              <a:rPr sz="2400" spc="0">
                <a:solidFill>
                  <a:srgbClr val="7030A0"/>
                </a:solidFill>
                <a:latin typeface="Times New Roman" panose="02020603050405020304" charset="0"/>
                <a:ea typeface="+mn-ea"/>
                <a:cs typeface="Times New Roman" panose="02020603050405020304" charset="0"/>
                <a:sym typeface="+mn-ea"/>
              </a:rPr>
              <a:t>稳定的</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9861550" y="4233545"/>
            <a:ext cx="1577975" cy="4032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稳定的</a:t>
            </a:r>
            <a:endParaRPr sz="24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7951470" y="3372485"/>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站</a:t>
            </a:r>
            <a:endParaRPr sz="24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9916160" y="3338195"/>
            <a:ext cx="23088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地位;状态;情况</a:t>
            </a:r>
            <a:endParaRPr sz="2400" spc="0">
              <a:solidFill>
                <a:srgbClr val="7030A0"/>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9829165" y="2505710"/>
            <a:ext cx="17443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州;状态</a:t>
            </a:r>
            <a:endParaRPr sz="2400" spc="0">
              <a:solidFill>
                <a:srgbClr val="7030A0"/>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10111105" y="1626870"/>
            <a:ext cx="14179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体育场</a:t>
            </a:r>
            <a:endParaRPr sz="24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9867265" y="791845"/>
            <a:ext cx="23926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雕像</a:t>
            </a:r>
            <a:endParaRPr sz="2400" spc="0">
              <a:solidFill>
                <a:srgbClr val="7030A0"/>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3419475" y="4234180"/>
            <a:ext cx="25723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物质;本质</a:t>
            </a:r>
            <a:endParaRPr sz="2400" spc="0">
              <a:solidFill>
                <a:srgbClr val="7030A0"/>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9945370" y="5039360"/>
            <a:ext cx="24403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立即的,紧急的</a:t>
            </a:r>
            <a:endParaRPr sz="24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10010775" y="5892165"/>
            <a:ext cx="17284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情况；例子</a:t>
            </a:r>
            <a:endParaRPr sz="24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3007995" y="5944235"/>
            <a:ext cx="36715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目的地，终点</a:t>
            </a:r>
            <a:endParaRPr sz="24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1311275" y="3345815"/>
            <a:ext cx="24707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距离</a:t>
            </a:r>
            <a:r>
              <a:rPr lang="en-US" altLang="zh-CN" sz="2400" spc="0">
                <a:solidFill>
                  <a:srgbClr val="7030A0"/>
                </a:solidFill>
                <a:latin typeface="Times New Roman" panose="02020603050405020304" charset="0"/>
                <a:ea typeface="+mn-ea"/>
                <a:cs typeface="Times New Roman" panose="02020603050405020304" charset="0"/>
              </a:rPr>
              <a:t>;</a:t>
            </a:r>
            <a:r>
              <a:rPr sz="2400" spc="0">
                <a:solidFill>
                  <a:srgbClr val="7030A0"/>
                </a:solidFill>
                <a:latin typeface="Times New Roman" panose="02020603050405020304" charset="0"/>
                <a:ea typeface="+mn-ea"/>
                <a:cs typeface="Times New Roman" panose="02020603050405020304" charset="0"/>
              </a:rPr>
              <a:t>远处</a:t>
            </a:r>
            <a:endParaRPr sz="24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additive="base">
                                        <p:cTn id="91" dur="500" fill="hold"/>
                                        <p:tgtEl>
                                          <p:spTgt spid="36"/>
                                        </p:tgtEl>
                                        <p:attrNameLst>
                                          <p:attrName>ppt_x</p:attrName>
                                        </p:attrNameLst>
                                      </p:cBhvr>
                                      <p:tavLst>
                                        <p:tav tm="0">
                                          <p:val>
                                            <p:strVal val="#ppt_x"/>
                                          </p:val>
                                        </p:tav>
                                        <p:tav tm="100000">
                                          <p:val>
                                            <p:strVal val="#ppt_x"/>
                                          </p:val>
                                        </p:tav>
                                      </p:tavLst>
                                    </p:anim>
                                    <p:anim calcmode="lin" valueType="num">
                                      <p:cBhvr additive="base">
                                        <p:cTn id="9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ppt_x"/>
                                          </p:val>
                                        </p:tav>
                                        <p:tav tm="100000">
                                          <p:val>
                                            <p:strVal val="#ppt_x"/>
                                          </p:val>
                                        </p:tav>
                                      </p:tavLst>
                                    </p:anim>
                                    <p:anim calcmode="lin" valueType="num">
                                      <p:cBhvr additive="base">
                                        <p:cTn id="9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 grpId="0"/>
      <p:bldP spid="2" grpId="1"/>
      <p:bldP spid="9" grpId="0"/>
      <p:bldP spid="9" grpId="1"/>
      <p:bldP spid="8" grpId="0"/>
      <p:bldP spid="8" grpId="1"/>
      <p:bldP spid="3" grpId="0"/>
      <p:bldP spid="3" grpId="1"/>
      <p:bldP spid="6" grpId="0"/>
      <p:bldP spid="6" grpId="1"/>
      <p:bldP spid="34" grpId="0"/>
      <p:bldP spid="34" grpId="1"/>
      <p:bldP spid="29" grpId="0"/>
      <p:bldP spid="29" grpId="1"/>
      <p:bldP spid="26" grpId="0"/>
      <p:bldP spid="26" grpId="1"/>
      <p:bldP spid="24" grpId="0"/>
      <p:bldP spid="24" grpId="1"/>
      <p:bldP spid="18" grpId="0"/>
      <p:bldP spid="18" grpId="1"/>
      <p:bldP spid="36" grpId="0"/>
      <p:bldP spid="36" grpId="1"/>
      <p:bldP spid="23" grpId="0"/>
      <p:bldP spid="23" grpId="1"/>
      <p:bldP spid="4" grpId="0"/>
      <p:bldP spid="4" grpId="1"/>
      <p:bldP spid="5" grpId="0"/>
      <p:bldP spid="5" grpId="1"/>
      <p:bldP spid="10" grpId="0"/>
      <p:bldP spid="10" grpId="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9357" y="5697453"/>
            <a:ext cx="10969257" cy="461665"/>
          </a:xfrm>
          <a:prstGeom prst="rect">
            <a:avLst/>
          </a:prstGeom>
        </p:spPr>
        <p:txBody>
          <a:bodyPr wrap="square">
            <a:spAutoFit/>
          </a:bodyPr>
          <a:lstStyle/>
          <a:p>
            <a:r>
              <a:rPr lang="zh-CN" altLang="zh-CN" sz="2400" b="1" kern="100" dirty="0">
                <a:latin typeface="+mn-ea"/>
                <a:cs typeface="Times New Roman" panose="02020603050405020304" charset="0"/>
              </a:rPr>
              <a:t>我学到的一件事是</a:t>
            </a:r>
            <a:r>
              <a:rPr lang="en-US" altLang="zh-CN" sz="2400" b="1" kern="100" dirty="0">
                <a:latin typeface="+mn-ea"/>
                <a:cs typeface="Times New Roman" panose="02020603050405020304" charset="0"/>
              </a:rPr>
              <a:t>,</a:t>
            </a:r>
            <a:r>
              <a:rPr lang="zh-CN" altLang="zh-CN" sz="2400" b="1" kern="100" dirty="0">
                <a:latin typeface="+mn-ea"/>
                <a:cs typeface="Times New Roman" panose="02020603050405020304" charset="0"/>
              </a:rPr>
              <a:t>与可以激励你的人在一起</a:t>
            </a:r>
            <a:r>
              <a:rPr lang="en-US" altLang="zh-CN" sz="2400" b="1" kern="100" dirty="0">
                <a:latin typeface="+mn-ea"/>
                <a:cs typeface="Times New Roman" panose="02020603050405020304" charset="0"/>
              </a:rPr>
              <a:t>,</a:t>
            </a:r>
            <a:r>
              <a:rPr lang="zh-CN" altLang="zh-CN" sz="2400" b="1" kern="100" dirty="0">
                <a:latin typeface="+mn-ea"/>
                <a:cs typeface="Times New Roman" panose="02020603050405020304" charset="0"/>
              </a:rPr>
              <a:t>现在跟才华与努力一样重要。</a:t>
            </a:r>
            <a:endParaRPr lang="zh-CN" altLang="zh-CN" sz="2400" b="1" kern="100" dirty="0">
              <a:latin typeface="+mn-ea"/>
              <a:cs typeface="Times New Roman" panose="02020603050405020304" charset="0"/>
            </a:endParaRPr>
          </a:p>
        </p:txBody>
      </p:sp>
      <p:sp>
        <p:nvSpPr>
          <p:cNvPr id="3" name="矩形 2"/>
          <p:cNvSpPr/>
          <p:nvPr/>
        </p:nvSpPr>
        <p:spPr>
          <a:xfrm>
            <a:off x="307501" y="282882"/>
            <a:ext cx="9455889" cy="521970"/>
          </a:xfrm>
          <a:prstGeom prst="rect">
            <a:avLst/>
          </a:prstGeom>
        </p:spPr>
        <p:txBody>
          <a:bodyPr wrap="square">
            <a:spAutoFit/>
          </a:bodyPr>
          <a:lstStyle/>
          <a:p>
            <a:pPr lvl="0"/>
            <a:r>
              <a:rPr lang="en-US" altLang="zh-CN" sz="2800" b="1" kern="100" dirty="0">
                <a:solidFill>
                  <a:schemeClr val="tx1"/>
                </a:solidFill>
                <a:latin typeface="Times New Roman" panose="02020603050405020304" charset="0"/>
                <a:ea typeface="宋体" panose="02010600030101010101" pitchFamily="2" charset="-122"/>
                <a:cs typeface="Times New Roman" panose="02020603050405020304" charset="0"/>
              </a:rPr>
              <a:t>67.inspire </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t>
            </a:r>
            <a:r>
              <a:rPr lang="en-US" altLang="zh-CN" sz="2800" b="1" kern="100" dirty="0" err="1">
                <a:solidFill>
                  <a:prstClr val="black"/>
                </a:solidFill>
                <a:latin typeface="Times New Roman" panose="02020603050405020304" charset="0"/>
                <a:ea typeface="宋体" panose="02010600030101010101" pitchFamily="2" charset="-122"/>
                <a:cs typeface="Times New Roman" panose="02020603050405020304" charset="0"/>
              </a:rPr>
              <a:t>ɪn'spaɪə</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t>
            </a:r>
            <a:r>
              <a:rPr lang="en-US" altLang="zh-CN" sz="2800" b="1" kern="100" dirty="0" err="1">
                <a:solidFill>
                  <a:prstClr val="black"/>
                </a:solidFill>
                <a:latin typeface="Times New Roman" panose="02020603050405020304" charset="0"/>
                <a:ea typeface="宋体" panose="02010600030101010101" pitchFamily="2" charset="-122"/>
                <a:cs typeface="Times New Roman" panose="02020603050405020304" charset="0"/>
              </a:rPr>
              <a:t>vt.</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____;____;____;________</a:t>
            </a:r>
            <a:endParaRPr lang="zh-CN" altLang="zh-CN" sz="2800"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4" name="矩形 3"/>
          <p:cNvSpPr/>
          <p:nvPr/>
        </p:nvSpPr>
        <p:spPr>
          <a:xfrm>
            <a:off x="3734597" y="270182"/>
            <a:ext cx="4412615" cy="521970"/>
          </a:xfrm>
          <a:prstGeom prst="rect">
            <a:avLst/>
          </a:prstGeom>
        </p:spPr>
        <p:txBody>
          <a:bodyPr wrap="none">
            <a:spAutoFit/>
          </a:bodyPr>
          <a:lstStyle/>
          <a:p>
            <a:r>
              <a:rPr lang="zh-CN" altLang="zh-CN" sz="2800" b="1" kern="100" dirty="0">
                <a:solidFill>
                  <a:srgbClr val="7030A0"/>
                </a:solidFill>
                <a:latin typeface="+mn-ea"/>
                <a:cs typeface="Times New Roman" panose="02020603050405020304" charset="0"/>
              </a:rPr>
              <a:t>激发 鼓舞 启示</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使产生灵感</a:t>
            </a:r>
            <a:endParaRPr lang="zh-CN" altLang="en-US" dirty="0">
              <a:solidFill>
                <a:srgbClr val="7030A0"/>
              </a:solidFill>
              <a:latin typeface="+mn-ea"/>
            </a:endParaRPr>
          </a:p>
        </p:txBody>
      </p:sp>
      <p:sp>
        <p:nvSpPr>
          <p:cNvPr id="5" name="矩形 4"/>
          <p:cNvSpPr/>
          <p:nvPr/>
        </p:nvSpPr>
        <p:spPr>
          <a:xfrm>
            <a:off x="294005" y="766445"/>
            <a:ext cx="11786870" cy="829945"/>
          </a:xfrm>
          <a:prstGeom prst="rect">
            <a:avLst/>
          </a:prstGeom>
        </p:spPr>
        <p:txBody>
          <a:bodyPr wrap="square">
            <a:spAutoFit/>
          </a:bodyPr>
          <a:lstStyle/>
          <a:p>
            <a:pPr lvl="0"/>
            <a:r>
              <a:rPr lang="zh-CN" altLang="zh-CN" sz="2400" b="1" kern="100" dirty="0">
                <a:solidFill>
                  <a:schemeClr val="accent2">
                    <a:lumMod val="75000"/>
                  </a:schemeClr>
                </a:solidFill>
                <a:latin typeface="Times New Roman" panose="02020603050405020304" charset="0"/>
                <a:cs typeface="Times New Roman" panose="02020603050405020304" charset="0"/>
              </a:rPr>
              <a:t>词根词缀：</a:t>
            </a:r>
            <a:r>
              <a:rPr lang="en-US" altLang="zh-CN" sz="2400" b="1" kern="100" dirty="0">
                <a:solidFill>
                  <a:schemeClr val="accent2">
                    <a:lumMod val="75000"/>
                  </a:schemeClr>
                </a:solidFill>
                <a:latin typeface="Times New Roman" panose="02020603050405020304" charset="0"/>
                <a:cs typeface="Times New Roman" panose="02020603050405020304" charset="0"/>
              </a:rPr>
              <a:t>in-(</a:t>
            </a:r>
            <a:r>
              <a:rPr lang="zh-CN" altLang="zh-CN" sz="2400" b="1" kern="100" dirty="0">
                <a:solidFill>
                  <a:schemeClr val="accent2">
                    <a:lumMod val="75000"/>
                  </a:schemeClr>
                </a:solidFill>
                <a:latin typeface="Times New Roman" panose="02020603050405020304" charset="0"/>
                <a:cs typeface="Times New Roman" panose="02020603050405020304" charset="0"/>
              </a:rPr>
              <a:t>里</a:t>
            </a:r>
            <a:r>
              <a:rPr lang="en-US" altLang="zh-CN" sz="2400" b="1" kern="100" dirty="0">
                <a:solidFill>
                  <a:schemeClr val="accent2">
                    <a:lumMod val="75000"/>
                  </a:schemeClr>
                </a:solidFill>
                <a:latin typeface="Times New Roman" panose="02020603050405020304" charset="0"/>
                <a:cs typeface="Times New Roman" panose="02020603050405020304" charset="0"/>
              </a:rPr>
              <a:t>)+-spire(</a:t>
            </a:r>
            <a:r>
              <a:rPr lang="zh-CN" altLang="zh-CN" sz="2400" b="1" kern="100" dirty="0">
                <a:solidFill>
                  <a:schemeClr val="accent2">
                    <a:lumMod val="75000"/>
                  </a:schemeClr>
                </a:solidFill>
                <a:latin typeface="Times New Roman" panose="02020603050405020304" charset="0"/>
                <a:cs typeface="Times New Roman" panose="02020603050405020304" charset="0"/>
              </a:rPr>
              <a:t>呼吸</a:t>
            </a:r>
            <a:r>
              <a:rPr lang="en-US" altLang="zh-CN" sz="2400" b="1" kern="100" dirty="0">
                <a:solidFill>
                  <a:schemeClr val="accent2">
                    <a:lumMod val="75000"/>
                  </a:schemeClr>
                </a:solidFill>
                <a:latin typeface="Times New Roman" panose="02020603050405020304" charset="0"/>
                <a:cs typeface="Times New Roman" panose="02020603050405020304" charset="0"/>
              </a:rPr>
              <a:t>,</a:t>
            </a:r>
            <a:r>
              <a:rPr lang="zh-CN" altLang="zh-CN" sz="2400" b="1" kern="100" dirty="0">
                <a:solidFill>
                  <a:schemeClr val="accent2">
                    <a:lumMod val="75000"/>
                  </a:schemeClr>
                </a:solidFill>
                <a:latin typeface="Times New Roman" panose="02020603050405020304" charset="0"/>
                <a:cs typeface="Times New Roman" panose="02020603050405020304" charset="0"/>
              </a:rPr>
              <a:t>气息</a:t>
            </a:r>
            <a:r>
              <a:rPr lang="en-US" altLang="zh-CN" sz="2400" b="1" kern="100" dirty="0">
                <a:solidFill>
                  <a:schemeClr val="accent2">
                    <a:lumMod val="75000"/>
                  </a:schemeClr>
                </a:solidFill>
                <a:latin typeface="Times New Roman" panose="02020603050405020304" charset="0"/>
                <a:cs typeface="Times New Roman" panose="02020603050405020304" charset="0"/>
              </a:rPr>
              <a:t>)</a:t>
            </a:r>
            <a:r>
              <a:rPr lang="zh-CN" altLang="zh-CN" sz="2400" b="1" kern="100" dirty="0">
                <a:solidFill>
                  <a:schemeClr val="accent2">
                    <a:lumMod val="75000"/>
                  </a:schemeClr>
                </a:solidFill>
                <a:latin typeface="Times New Roman" panose="02020603050405020304" charset="0"/>
                <a:cs typeface="Times New Roman" panose="02020603050405020304" charset="0"/>
              </a:rPr>
              <a:t>：</a:t>
            </a:r>
            <a:endParaRPr lang="zh-CN" altLang="zh-CN" sz="2400" b="1" kern="100" dirty="0">
              <a:solidFill>
                <a:schemeClr val="accent2">
                  <a:lumMod val="75000"/>
                </a:schemeClr>
              </a:solidFill>
              <a:latin typeface="Times New Roman" panose="02020603050405020304" charset="0"/>
              <a:cs typeface="Times New Roman" panose="02020603050405020304" charset="0"/>
            </a:endParaRPr>
          </a:p>
          <a:p>
            <a:pPr lvl="0"/>
            <a:r>
              <a:rPr lang="zh-CN" altLang="zh-CN" sz="2400" b="1" kern="100" dirty="0">
                <a:solidFill>
                  <a:schemeClr val="accent2">
                    <a:lumMod val="75000"/>
                  </a:schemeClr>
                </a:solidFill>
                <a:latin typeface="Times New Roman" panose="02020603050405020304" charset="0"/>
                <a:cs typeface="Times New Roman" panose="02020603050405020304" charset="0"/>
              </a:rPr>
              <a:t>智慧女神向你脑中吹了口气</a:t>
            </a:r>
            <a:r>
              <a:rPr lang="en-US" altLang="zh-CN" sz="2400" b="1" kern="100" dirty="0">
                <a:solidFill>
                  <a:schemeClr val="accent2">
                    <a:lumMod val="75000"/>
                  </a:schemeClr>
                </a:solidFill>
                <a:latin typeface="Times New Roman" panose="02020603050405020304" charset="0"/>
                <a:cs typeface="Times New Roman" panose="02020603050405020304" charset="0"/>
              </a:rPr>
              <a:t>— </a:t>
            </a:r>
            <a:r>
              <a:rPr lang="en-US" altLang="zh-CN" sz="2400" b="1" kern="100" dirty="0">
                <a:solidFill>
                  <a:schemeClr val="accent2"/>
                </a:solidFill>
                <a:latin typeface="Times New Roman" panose="02020603050405020304" charset="0"/>
                <a:cs typeface="Times New Roman" panose="02020603050405020304" charset="0"/>
              </a:rPr>
              <a:t>_____________________</a:t>
            </a:r>
            <a:endParaRPr lang="en-US" sz="2400" b="1" kern="100" dirty="0">
              <a:solidFill>
                <a:srgbClr val="7030A0"/>
              </a:solidFill>
              <a:latin typeface="Times New Roman" panose="02020603050405020304" charset="0"/>
              <a:cs typeface="Times New Roman" panose="02020603050405020304" charset="0"/>
            </a:endParaRPr>
          </a:p>
        </p:txBody>
      </p:sp>
      <p:sp>
        <p:nvSpPr>
          <p:cNvPr id="6" name="矩形 5"/>
          <p:cNvSpPr/>
          <p:nvPr/>
        </p:nvSpPr>
        <p:spPr>
          <a:xfrm>
            <a:off x="294164" y="1597729"/>
            <a:ext cx="10795592" cy="46037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It is ________ people to learn more about water-related problems.(2020</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浙江一月</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7" name="矩形 6"/>
          <p:cNvSpPr/>
          <p:nvPr/>
        </p:nvSpPr>
        <p:spPr>
          <a:xfrm>
            <a:off x="269358" y="2013227"/>
            <a:ext cx="7853916" cy="461665"/>
          </a:xfrm>
          <a:prstGeom prst="rect">
            <a:avLst/>
          </a:prstGeom>
        </p:spPr>
        <p:txBody>
          <a:bodyPr wrap="square">
            <a:spAutoFit/>
          </a:bodyPr>
          <a:lstStyle/>
          <a:p>
            <a:pPr lvl="0"/>
            <a:r>
              <a:rPr lang="zh-CN" altLang="zh-CN" sz="2400" b="1" kern="100" dirty="0">
                <a:solidFill>
                  <a:prstClr val="black"/>
                </a:solidFill>
                <a:latin typeface="+mn-ea"/>
                <a:cs typeface="Times New Roman" panose="02020603050405020304" charset="0"/>
              </a:rPr>
              <a:t>它是为了激励人们更多地了解与水相关的问题。</a:t>
            </a:r>
            <a:endParaRPr lang="zh-CN" altLang="zh-CN" sz="2400" b="1" kern="100" dirty="0">
              <a:solidFill>
                <a:prstClr val="black"/>
              </a:solidFill>
              <a:latin typeface="+mn-ea"/>
              <a:cs typeface="Times New Roman" panose="02020603050405020304" charset="0"/>
            </a:endParaRPr>
          </a:p>
        </p:txBody>
      </p:sp>
      <p:sp>
        <p:nvSpPr>
          <p:cNvPr id="8" name="矩形 7"/>
          <p:cNvSpPr/>
          <p:nvPr/>
        </p:nvSpPr>
        <p:spPr>
          <a:xfrm>
            <a:off x="269358" y="2367171"/>
            <a:ext cx="11086214" cy="82994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The Center offers programs designed to challenge and </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sym typeface="+mn-ea"/>
              </a:rPr>
              <a:t>_______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with hands-on tasks and lots of fun.(2018</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北京</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9" name="矩形 8"/>
          <p:cNvSpPr/>
          <p:nvPr/>
        </p:nvSpPr>
        <p:spPr>
          <a:xfrm>
            <a:off x="269357" y="3136613"/>
            <a:ext cx="9480697" cy="461665"/>
          </a:xfrm>
          <a:prstGeom prst="rect">
            <a:avLst/>
          </a:prstGeom>
        </p:spPr>
        <p:txBody>
          <a:bodyPr wrap="square">
            <a:spAutoFit/>
          </a:bodyPr>
          <a:lstStyle/>
          <a:p>
            <a:pPr lvl="0"/>
            <a:r>
              <a:rPr lang="zh-CN" altLang="zh-CN" sz="2400" b="1" kern="100" dirty="0">
                <a:solidFill>
                  <a:prstClr val="black"/>
                </a:solidFill>
                <a:latin typeface="+mn-ea"/>
                <a:cs typeface="Times New Roman" panose="02020603050405020304" charset="0"/>
              </a:rPr>
              <a:t>该中心提供的项目旨在利用实践任务和诸多乐趣提供挑战和启发。</a:t>
            </a:r>
            <a:endParaRPr lang="zh-CN" altLang="zh-CN" sz="2400" b="1" kern="100" dirty="0">
              <a:solidFill>
                <a:prstClr val="black"/>
              </a:solidFill>
              <a:latin typeface="+mn-ea"/>
              <a:cs typeface="Times New Roman" panose="02020603050405020304" charset="0"/>
            </a:endParaRPr>
          </a:p>
        </p:txBody>
      </p:sp>
      <p:sp>
        <p:nvSpPr>
          <p:cNvPr id="10" name="矩形 9"/>
          <p:cNvSpPr/>
          <p:nvPr/>
        </p:nvSpPr>
        <p:spPr>
          <a:xfrm>
            <a:off x="294164" y="3572526"/>
            <a:ext cx="11061408" cy="46037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How does the author's story </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sym typeface="+mn-ea"/>
              </a:rPr>
              <a:t>_______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you to overcome difficulties in life?(2016</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天津</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1" name="矩形 10"/>
          <p:cNvSpPr/>
          <p:nvPr/>
        </p:nvSpPr>
        <p:spPr>
          <a:xfrm>
            <a:off x="294164" y="4008749"/>
            <a:ext cx="5907386" cy="461665"/>
          </a:xfrm>
          <a:prstGeom prst="rect">
            <a:avLst/>
          </a:prstGeom>
        </p:spPr>
        <p:txBody>
          <a:bodyPr wrap="none">
            <a:spAutoFit/>
          </a:bodyPr>
          <a:lstStyle/>
          <a:p>
            <a:pPr lvl="0"/>
            <a:r>
              <a:rPr lang="zh-CN" altLang="zh-CN" sz="2400" b="1" kern="100" dirty="0">
                <a:solidFill>
                  <a:prstClr val="black"/>
                </a:solidFill>
                <a:latin typeface="+mn-ea"/>
                <a:cs typeface="Times New Roman" panose="02020603050405020304" charset="0"/>
              </a:rPr>
              <a:t>作者的故事如何激励你克服生活中的困难</a:t>
            </a:r>
            <a:r>
              <a:rPr lang="en-US" altLang="zh-CN" sz="2400" b="1" kern="100" dirty="0">
                <a:solidFill>
                  <a:prstClr val="black"/>
                </a:solidFill>
                <a:latin typeface="+mn-ea"/>
                <a:cs typeface="Times New Roman" panose="02020603050405020304" charset="0"/>
              </a:rPr>
              <a:t>?</a:t>
            </a:r>
            <a:endParaRPr lang="en-US" altLang="zh-CN" sz="2400" b="1" kern="100" dirty="0">
              <a:solidFill>
                <a:prstClr val="black"/>
              </a:solidFill>
              <a:latin typeface="+mn-ea"/>
              <a:cs typeface="Times New Roman" panose="02020603050405020304" charset="0"/>
            </a:endParaRPr>
          </a:p>
        </p:txBody>
      </p:sp>
      <p:sp>
        <p:nvSpPr>
          <p:cNvPr id="12" name="矩形 11"/>
          <p:cNvSpPr/>
          <p:nvPr/>
        </p:nvSpPr>
        <p:spPr>
          <a:xfrm>
            <a:off x="294005" y="4470400"/>
            <a:ext cx="1692275" cy="521970"/>
          </a:xfrm>
          <a:prstGeom prst="rect">
            <a:avLst/>
          </a:prstGeom>
        </p:spPr>
        <p:txBody>
          <a:bodyPr wrap="square">
            <a:spAutoFit/>
          </a:bodyPr>
          <a:lstStyle/>
          <a:p>
            <a:pPr lvl="0"/>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inspiring</a:t>
            </a:r>
            <a:endPar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
        <p:nvSpPr>
          <p:cNvPr id="13" name="矩形 12"/>
          <p:cNvSpPr/>
          <p:nvPr/>
        </p:nvSpPr>
        <p:spPr>
          <a:xfrm>
            <a:off x="1762760" y="4495165"/>
            <a:ext cx="6579870" cy="521970"/>
          </a:xfrm>
          <a:prstGeom prst="rect">
            <a:avLst/>
          </a:prstGeom>
        </p:spPr>
        <p:txBody>
          <a:bodyPr wrap="square">
            <a:spAutoFit/>
          </a:bodyPr>
          <a:lstStyle/>
          <a:p>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sym typeface="+mn-ea"/>
              </a:rPr>
              <a:t> /</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sym typeface="+mn-ea"/>
              </a:rPr>
              <a:t>ɪ</a:t>
            </a:r>
            <a:r>
              <a:rPr lang="en-US" altLang="zh-CN" sz="2800" b="1" kern="100" dirty="0" err="1">
                <a:solidFill>
                  <a:prstClr val="black"/>
                </a:solidFill>
                <a:latin typeface="Times New Roman" panose="02020603050405020304" charset="0"/>
                <a:ea typeface="宋体" panose="02010600030101010101" pitchFamily="2" charset="-122"/>
                <a:cs typeface="Times New Roman" panose="02020603050405020304" charset="0"/>
                <a:sym typeface="+mn-ea"/>
              </a:rPr>
              <a:t>n'spa</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sym typeface="+mn-ea"/>
              </a:rPr>
              <a:t>ɪə</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sym typeface="+mn-ea"/>
              </a:rPr>
              <a:t>r</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sym typeface="+mn-ea"/>
              </a:rPr>
              <a:t>ɪŋ</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sym typeface="+mn-ea"/>
              </a:rPr>
              <a:t>/adj.</a:t>
            </a:r>
            <a:r>
              <a:rPr lang="zh-CN" altLang="zh-CN" sz="2800" b="1" kern="100" dirty="0">
                <a:solidFill>
                  <a:srgbClr val="7030A0"/>
                </a:solidFill>
                <a:latin typeface="+mn-ea"/>
                <a:cs typeface="Times New Roman" panose="02020603050405020304" charset="0"/>
              </a:rPr>
              <a:t>鼓舞人心的</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启发灵感的</a:t>
            </a:r>
            <a:endParaRPr lang="zh-CN" altLang="en-US" sz="2800" b="1" kern="100" dirty="0">
              <a:solidFill>
                <a:srgbClr val="7030A0"/>
              </a:solidFill>
              <a:latin typeface="+mn-ea"/>
              <a:cs typeface="Times New Roman" panose="02020603050405020304" charset="0"/>
            </a:endParaRPr>
          </a:p>
        </p:txBody>
      </p:sp>
      <p:sp>
        <p:nvSpPr>
          <p:cNvPr id="14" name="矩形 13"/>
          <p:cNvSpPr/>
          <p:nvPr/>
        </p:nvSpPr>
        <p:spPr>
          <a:xfrm>
            <a:off x="311658" y="4895076"/>
            <a:ext cx="11352258" cy="829945"/>
          </a:xfrm>
          <a:prstGeom prst="rect">
            <a:avLst/>
          </a:prstGeom>
        </p:spPr>
        <p:txBody>
          <a:bodyPr wrap="square">
            <a:spAutoFit/>
          </a:bodyPr>
          <a:lstStyle/>
          <a:p>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One thing I’ve learned is that surrounding yourself with </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sym typeface="+mn-ea"/>
              </a:rPr>
              <a:t>________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people is now just as important as being talented or working hard. </a:t>
            </a:r>
            <a:endParaRPr lang="zh-CN" altLang="en-US" dirty="0"/>
          </a:p>
        </p:txBody>
      </p:sp>
      <p:sp>
        <p:nvSpPr>
          <p:cNvPr id="15" name="矩形 14"/>
          <p:cNvSpPr/>
          <p:nvPr/>
        </p:nvSpPr>
        <p:spPr>
          <a:xfrm>
            <a:off x="4383567" y="1140132"/>
            <a:ext cx="3100070" cy="460375"/>
          </a:xfrm>
          <a:prstGeom prst="rect">
            <a:avLst/>
          </a:prstGeom>
        </p:spPr>
        <p:txBody>
          <a:bodyPr wrap="none">
            <a:spAutoFit/>
          </a:bodyPr>
          <a:p>
            <a:r>
              <a:rPr lang="zh-CN" altLang="zh-CN" sz="2400" b="1" kern="100" dirty="0">
                <a:solidFill>
                  <a:srgbClr val="7030A0"/>
                </a:solidFill>
                <a:latin typeface="+mn-ea"/>
                <a:cs typeface="Times New Roman" panose="02020603050405020304" charset="0"/>
              </a:rPr>
              <a:t>激发</a:t>
            </a:r>
            <a:r>
              <a:rPr lang="en-US" altLang="zh-CN" sz="2400" b="1" kern="100" dirty="0">
                <a:solidFill>
                  <a:srgbClr val="7030A0"/>
                </a:solidFill>
                <a:latin typeface="+mn-ea"/>
                <a:cs typeface="Times New Roman" panose="02020603050405020304" charset="0"/>
              </a:rPr>
              <a:t>,</a:t>
            </a:r>
            <a:r>
              <a:rPr lang="zh-CN" altLang="zh-CN" sz="2400" b="1" kern="100" dirty="0">
                <a:solidFill>
                  <a:srgbClr val="7030A0"/>
                </a:solidFill>
                <a:latin typeface="+mn-ea"/>
                <a:cs typeface="Times New Roman" panose="02020603050405020304" charset="0"/>
              </a:rPr>
              <a:t>鼓舞</a:t>
            </a:r>
            <a:r>
              <a:rPr lang="en-US" sz="2400" b="1" kern="100" dirty="0">
                <a:solidFill>
                  <a:srgbClr val="7030A0"/>
                </a:solidFill>
                <a:latin typeface="+mn-ea"/>
                <a:cs typeface="Times New Roman" panose="02020603050405020304" charset="0"/>
              </a:rPr>
              <a:t>,</a:t>
            </a:r>
            <a:r>
              <a:rPr lang="zh-CN" altLang="zh-CN" sz="2400" b="1" kern="100" dirty="0">
                <a:solidFill>
                  <a:srgbClr val="7030A0"/>
                </a:solidFill>
                <a:latin typeface="+mn-ea"/>
                <a:cs typeface="Times New Roman" panose="02020603050405020304" charset="0"/>
              </a:rPr>
              <a:t>使产生灵感</a:t>
            </a:r>
            <a:endParaRPr lang="zh-CN" altLang="zh-CN" sz="2400" b="1" kern="100" dirty="0">
              <a:solidFill>
                <a:srgbClr val="7030A0"/>
              </a:solidFill>
              <a:latin typeface="+mn-ea"/>
              <a:cs typeface="Times New Roman" panose="02020603050405020304" charset="0"/>
            </a:endParaRPr>
          </a:p>
        </p:txBody>
      </p:sp>
      <p:sp>
        <p:nvSpPr>
          <p:cNvPr id="17" name="矩形 16"/>
          <p:cNvSpPr/>
          <p:nvPr/>
        </p:nvSpPr>
        <p:spPr>
          <a:xfrm>
            <a:off x="879044" y="1598315"/>
            <a:ext cx="1468120" cy="460375"/>
          </a:xfrm>
          <a:prstGeom prst="rect">
            <a:avLst/>
          </a:prstGeom>
        </p:spPr>
        <p:txBody>
          <a:bodyPr wrap="none">
            <a:spAutoFit/>
          </a:bodyPr>
          <a:p>
            <a:pPr algn="l"/>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to inspire</a:t>
            </a:r>
            <a:r>
              <a:rPr lang="en-US" altLang="zh-CN" sz="20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en-US" altLang="zh-CN" sz="2000" b="1" kern="10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
        <p:nvSpPr>
          <p:cNvPr id="18" name="矩形 17"/>
          <p:cNvSpPr/>
          <p:nvPr/>
        </p:nvSpPr>
        <p:spPr>
          <a:xfrm>
            <a:off x="7395414" y="2376825"/>
            <a:ext cx="1137920" cy="460375"/>
          </a:xfrm>
          <a:prstGeom prst="rect">
            <a:avLst/>
          </a:prstGeom>
        </p:spPr>
        <p:txBody>
          <a:bodyPr wrap="none">
            <a:spAutoFit/>
          </a:bodyPr>
          <a:p>
            <a:pPr algn="l"/>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inspire</a:t>
            </a:r>
            <a:r>
              <a:rPr lang="en-US" altLang="zh-CN" sz="20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en-US" altLang="zh-CN" sz="2000" b="1" kern="10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
        <p:nvSpPr>
          <p:cNvPr id="19" name="矩形 18"/>
          <p:cNvSpPr/>
          <p:nvPr/>
        </p:nvSpPr>
        <p:spPr>
          <a:xfrm>
            <a:off x="4106114" y="3559830"/>
            <a:ext cx="1137920" cy="460375"/>
          </a:xfrm>
          <a:prstGeom prst="rect">
            <a:avLst/>
          </a:prstGeom>
        </p:spPr>
        <p:txBody>
          <a:bodyPr wrap="none">
            <a:spAutoFit/>
          </a:bodyPr>
          <a:p>
            <a:pPr algn="l"/>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inspire</a:t>
            </a:r>
            <a:r>
              <a:rPr lang="en-US" altLang="zh-CN" sz="20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en-US" altLang="zh-CN" sz="2000" b="1" kern="10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
        <p:nvSpPr>
          <p:cNvPr id="20" name="矩形 19"/>
          <p:cNvSpPr/>
          <p:nvPr/>
        </p:nvSpPr>
        <p:spPr>
          <a:xfrm>
            <a:off x="7744029" y="4890155"/>
            <a:ext cx="1414780" cy="460375"/>
          </a:xfrm>
          <a:prstGeom prst="rect">
            <a:avLst/>
          </a:prstGeom>
        </p:spPr>
        <p:txBody>
          <a:bodyPr wrap="none">
            <a:spAutoFit/>
          </a:bodyPr>
          <a:p>
            <a:pPr algn="l"/>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inspiring</a:t>
            </a:r>
            <a:r>
              <a:rPr lang="en-US" altLang="zh-CN" sz="20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en-US" altLang="zh-CN" sz="2000" b="1" kern="10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
                                        </p:tgtEl>
                                        <p:attrNameLst>
                                          <p:attrName>style.visibility</p:attrName>
                                        </p:attrNameLst>
                                      </p:cBhvr>
                                      <p:to>
                                        <p:strVal val="visible"/>
                                      </p:to>
                                    </p:set>
                                    <p:anim calcmode="lin" valueType="num">
                                      <p:cBhvr additive="base">
                                        <p:cTn id="89" dur="500" fill="hold"/>
                                        <p:tgtEl>
                                          <p:spTgt spid="2"/>
                                        </p:tgtEl>
                                        <p:attrNameLst>
                                          <p:attrName>ppt_x</p:attrName>
                                        </p:attrNameLst>
                                      </p:cBhvr>
                                      <p:tavLst>
                                        <p:tav tm="0">
                                          <p:val>
                                            <p:strVal val="#ppt_x"/>
                                          </p:val>
                                        </p:tav>
                                        <p:tav tm="100000">
                                          <p:val>
                                            <p:strVal val="#ppt_x"/>
                                          </p:val>
                                        </p:tav>
                                      </p:tavLst>
                                    </p:anim>
                                    <p:anim calcmode="lin" valueType="num">
                                      <p:cBhvr additive="base">
                                        <p:cTn id="9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additive="base">
                                        <p:cTn id="95" dur="500" fill="hold"/>
                                        <p:tgtEl>
                                          <p:spTgt spid="20"/>
                                        </p:tgtEl>
                                        <p:attrNameLst>
                                          <p:attrName>ppt_x</p:attrName>
                                        </p:attrNameLst>
                                      </p:cBhvr>
                                      <p:tavLst>
                                        <p:tav tm="0">
                                          <p:val>
                                            <p:strVal val="#ppt_x"/>
                                          </p:val>
                                        </p:tav>
                                        <p:tav tm="100000">
                                          <p:val>
                                            <p:strVal val="#ppt_x"/>
                                          </p:val>
                                        </p:tav>
                                      </p:tavLst>
                                    </p:anim>
                                    <p:anim calcmode="lin" valueType="num">
                                      <p:cBhvr additive="base">
                                        <p:cTn id="9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P spid="14" grpId="0"/>
      <p:bldP spid="15" grpId="0"/>
      <p:bldP spid="17" grpId="0"/>
      <p:bldP spid="18" grpId="0"/>
      <p:bldP spid="19" grpId="0"/>
      <p:bldP spid="20"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25" y="2390168"/>
            <a:ext cx="6096000" cy="461665"/>
          </a:xfrm>
          <a:prstGeom prst="rect">
            <a:avLst/>
          </a:prstGeom>
        </p:spPr>
        <p:txBody>
          <a:bodyPr>
            <a:spAutoFit/>
          </a:bodyPr>
          <a:lstStyle/>
          <a:p>
            <a:r>
              <a:rPr lang="zh-CN" altLang="zh-CN" sz="2400" b="1" kern="100" dirty="0">
                <a:latin typeface="+mn-ea"/>
                <a:cs typeface="Times New Roman" panose="02020603050405020304" charset="0"/>
              </a:rPr>
              <a:t>灵感不过是艰苦的努力而获得的奖赏。</a:t>
            </a:r>
            <a:endParaRPr lang="zh-CN" altLang="zh-CN" sz="2400" b="1" kern="100" dirty="0">
              <a:latin typeface="+mn-ea"/>
              <a:cs typeface="Times New Roman" panose="02020603050405020304" charset="0"/>
            </a:endParaRPr>
          </a:p>
        </p:txBody>
      </p:sp>
      <p:sp>
        <p:nvSpPr>
          <p:cNvPr id="4" name="矩形 3"/>
          <p:cNvSpPr/>
          <p:nvPr/>
        </p:nvSpPr>
        <p:spPr>
          <a:xfrm>
            <a:off x="217326" y="160892"/>
            <a:ext cx="1842770" cy="521970"/>
          </a:xfrm>
          <a:prstGeom prst="rect">
            <a:avLst/>
          </a:prstGeom>
        </p:spPr>
        <p:txBody>
          <a:bodyPr wrap="none">
            <a:spAutoFit/>
          </a:bodyPr>
          <a:lstStyle/>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inspiration</a:t>
            </a:r>
            <a:endParaRPr lang="zh-CN" altLang="en-US" sz="2800" b="1" kern="10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
        <p:nvSpPr>
          <p:cNvPr id="5" name="矩形 4"/>
          <p:cNvSpPr/>
          <p:nvPr/>
        </p:nvSpPr>
        <p:spPr>
          <a:xfrm>
            <a:off x="1932940" y="160655"/>
            <a:ext cx="5443220" cy="521970"/>
          </a:xfrm>
          <a:prstGeom prst="rect">
            <a:avLst/>
          </a:prstGeom>
        </p:spPr>
        <p:txBody>
          <a:bodyPr wrap="square">
            <a:spAutoFit/>
          </a:bodyPr>
          <a:lstStyle/>
          <a:p>
            <a:pPr lvl="0" algn="l"/>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sym typeface="+mn-ea"/>
              </a:rPr>
              <a:t> </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sym typeface="+mn-ea"/>
              </a:rPr>
              <a:t>/</a:t>
            </a:r>
            <a:r>
              <a:rPr lang="en-US" altLang="zh-CN" sz="2800" b="1" kern="100" dirty="0" err="1">
                <a:solidFill>
                  <a:prstClr val="black"/>
                </a:solidFill>
                <a:latin typeface="Times New Roman" panose="02020603050405020304" charset="0"/>
                <a:ea typeface="宋体" panose="02010600030101010101" pitchFamily="2" charset="-122"/>
                <a:cs typeface="Times New Roman" panose="02020603050405020304" charset="0"/>
                <a:sym typeface="+mn-ea"/>
              </a:rPr>
              <a:t>ɪnspɪ'reɪʃ</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sym typeface="+mn-ea"/>
              </a:rPr>
              <a:t>(ə)n/n. </a:t>
            </a:r>
            <a:r>
              <a:rPr lang="zh-CN" altLang="zh-CN" sz="2800" b="1" kern="100" dirty="0">
                <a:solidFill>
                  <a:srgbClr val="7030A0"/>
                </a:solidFill>
                <a:latin typeface="+mn-ea"/>
                <a:cs typeface="Times New Roman" panose="02020603050405020304" charset="0"/>
              </a:rPr>
              <a:t>灵感</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鼓舞</a:t>
            </a:r>
            <a:endParaRPr lang="zh-CN" altLang="zh-CN" sz="2800" b="1" kern="100" dirty="0">
              <a:solidFill>
                <a:srgbClr val="7030A0"/>
              </a:solidFill>
              <a:latin typeface="+mn-ea"/>
              <a:cs typeface="Times New Roman" panose="02020603050405020304" charset="0"/>
            </a:endParaRPr>
          </a:p>
        </p:txBody>
      </p:sp>
      <p:sp>
        <p:nvSpPr>
          <p:cNvPr id="6" name="矩形 5"/>
          <p:cNvSpPr/>
          <p:nvPr/>
        </p:nvSpPr>
        <p:spPr>
          <a:xfrm>
            <a:off x="217325" y="720521"/>
            <a:ext cx="11191409" cy="82994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For Western designers, China and its rich culture have long been an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___________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for Western creative.(2019</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全国</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III)</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7" name="矩形 6"/>
          <p:cNvSpPr/>
          <p:nvPr/>
        </p:nvSpPr>
        <p:spPr>
          <a:xfrm>
            <a:off x="217325" y="1523556"/>
            <a:ext cx="10393968" cy="461665"/>
          </a:xfrm>
          <a:prstGeom prst="rect">
            <a:avLst/>
          </a:prstGeom>
        </p:spPr>
        <p:txBody>
          <a:bodyPr wrap="square">
            <a:spAutoFit/>
          </a:bodyPr>
          <a:lstStyle/>
          <a:p>
            <a:pPr lvl="0"/>
            <a:r>
              <a:rPr lang="zh-CN" altLang="zh-CN" sz="2400" b="1" kern="100" dirty="0">
                <a:solidFill>
                  <a:prstClr val="black"/>
                </a:solidFill>
                <a:latin typeface="+mn-ea"/>
                <a:cs typeface="Times New Roman" panose="02020603050405020304" charset="0"/>
              </a:rPr>
              <a:t>对于西方设计师来说</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中国及其丰富的文化一直是西方创意的灵感来源。</a:t>
            </a:r>
            <a:endParaRPr lang="zh-CN" altLang="zh-CN" sz="2400" b="1" kern="100" dirty="0">
              <a:solidFill>
                <a:prstClr val="black"/>
              </a:solidFill>
              <a:latin typeface="+mn-ea"/>
              <a:cs typeface="Times New Roman" panose="02020603050405020304" charset="0"/>
            </a:endParaRPr>
          </a:p>
        </p:txBody>
      </p:sp>
      <p:sp>
        <p:nvSpPr>
          <p:cNvPr id="8" name="矩形 7"/>
          <p:cNvSpPr/>
          <p:nvPr/>
        </p:nvSpPr>
        <p:spPr>
          <a:xfrm>
            <a:off x="217325" y="1977402"/>
            <a:ext cx="5941050" cy="461665"/>
          </a:xfrm>
          <a:prstGeom prst="rect">
            <a:avLst/>
          </a:prstGeom>
        </p:spPr>
        <p:txBody>
          <a:bodyPr wrap="none">
            <a:spAutoFit/>
          </a:bodyPr>
          <a:lstStyle/>
          <a:p>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Inspiration</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is only the award of hard work. </a:t>
            </a:r>
            <a:endParaRPr lang="zh-CN" altLang="en-US" dirty="0"/>
          </a:p>
        </p:txBody>
      </p:sp>
      <p:sp>
        <p:nvSpPr>
          <p:cNvPr id="12" name="矩形 11"/>
          <p:cNvSpPr/>
          <p:nvPr/>
        </p:nvSpPr>
        <p:spPr>
          <a:xfrm>
            <a:off x="9215474" y="728665"/>
            <a:ext cx="1605280" cy="460375"/>
          </a:xfrm>
          <a:prstGeom prst="rect">
            <a:avLst/>
          </a:prstGeom>
        </p:spPr>
        <p:txBody>
          <a:bodyPr wrap="none">
            <a:spAutoFit/>
          </a:bodyPr>
          <a:p>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inspiration</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1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7961" y="3919763"/>
            <a:ext cx="10843062" cy="461665"/>
          </a:xfrm>
          <a:prstGeom prst="rect">
            <a:avLst/>
          </a:prstGeom>
        </p:spPr>
        <p:txBody>
          <a:bodyPr wrap="square">
            <a:spAutoFit/>
          </a:bodyPr>
          <a:lstStyle/>
          <a:p>
            <a:r>
              <a:rPr lang="zh-CN" altLang="zh-CN" sz="2400" b="1" kern="100" dirty="0">
                <a:latin typeface="+mn-ea"/>
                <a:cs typeface="Times New Roman" panose="02020603050405020304" charset="0"/>
              </a:rPr>
              <a:t>但是由于现在信息正在以不同的方式传播和监控</a:t>
            </a:r>
            <a:r>
              <a:rPr lang="en-US" altLang="zh-CN" sz="2400" b="1" kern="100" dirty="0">
                <a:latin typeface="+mn-ea"/>
                <a:cs typeface="Times New Roman" panose="02020603050405020304" charset="0"/>
              </a:rPr>
              <a:t>,</a:t>
            </a:r>
            <a:r>
              <a:rPr lang="zh-CN" altLang="zh-CN" sz="2400" b="1" kern="100" dirty="0">
                <a:latin typeface="+mn-ea"/>
                <a:cs typeface="Times New Roman" panose="02020603050405020304" charset="0"/>
              </a:rPr>
              <a:t>研究人员发现了新的规则。</a:t>
            </a:r>
            <a:endParaRPr lang="zh-CN" altLang="zh-CN" sz="2400" b="1" kern="100" dirty="0">
              <a:latin typeface="+mn-ea"/>
              <a:cs typeface="Times New Roman" panose="02020603050405020304" charset="0"/>
            </a:endParaRPr>
          </a:p>
        </p:txBody>
      </p:sp>
      <p:sp>
        <p:nvSpPr>
          <p:cNvPr id="3" name="矩形 2"/>
          <p:cNvSpPr/>
          <p:nvPr/>
        </p:nvSpPr>
        <p:spPr>
          <a:xfrm>
            <a:off x="267968" y="169843"/>
            <a:ext cx="3500120" cy="521970"/>
          </a:xfrm>
          <a:prstGeom prst="rect">
            <a:avLst/>
          </a:prstGeom>
        </p:spPr>
        <p:txBody>
          <a:bodyPr wrap="none">
            <a:spAutoFit/>
          </a:bodyPr>
          <a:lstStyle/>
          <a:p>
            <a:pPr lvl="0"/>
            <a:r>
              <a:rPr lang="en-US" altLang="zh-CN" sz="2800" b="1" kern="100" dirty="0">
                <a:solidFill>
                  <a:schemeClr val="tx1"/>
                </a:solidFill>
                <a:latin typeface="Times New Roman" panose="02020603050405020304" charset="0"/>
                <a:ea typeface="宋体" panose="02010600030101010101" pitchFamily="2" charset="-122"/>
                <a:cs typeface="Times New Roman" panose="02020603050405020304" charset="0"/>
              </a:rPr>
              <a:t>68.now that____;____</a:t>
            </a:r>
            <a:endParaRPr lang="en-US" altLang="zh-CN" sz="2800" b="1" kern="100" dirty="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5" name="矩形 4"/>
          <p:cNvSpPr/>
          <p:nvPr/>
        </p:nvSpPr>
        <p:spPr>
          <a:xfrm>
            <a:off x="2044083" y="169208"/>
            <a:ext cx="1711325" cy="521970"/>
          </a:xfrm>
          <a:prstGeom prst="rect">
            <a:avLst/>
          </a:prstGeom>
        </p:spPr>
        <p:txBody>
          <a:bodyPr wrap="none">
            <a:spAutoFit/>
          </a:bodyPr>
          <a:lstStyle/>
          <a:p>
            <a:r>
              <a:rPr lang="zh-CN" altLang="zh-CN" sz="2800" b="1" kern="100" dirty="0">
                <a:solidFill>
                  <a:srgbClr val="7030A0"/>
                </a:solidFill>
                <a:latin typeface="+mn-ea"/>
                <a:cs typeface="Times New Roman" panose="02020603050405020304" charset="0"/>
              </a:rPr>
              <a:t>既然</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由于</a:t>
            </a:r>
            <a:endParaRPr lang="zh-CN" altLang="en-US" sz="2800" dirty="0">
              <a:solidFill>
                <a:srgbClr val="7030A0"/>
              </a:solidFill>
              <a:latin typeface="+mn-ea"/>
            </a:endParaRPr>
          </a:p>
        </p:txBody>
      </p:sp>
      <p:sp>
        <p:nvSpPr>
          <p:cNvPr id="6" name="矩形 5"/>
          <p:cNvSpPr/>
          <p:nvPr/>
        </p:nvSpPr>
        <p:spPr>
          <a:xfrm>
            <a:off x="307972" y="733068"/>
            <a:ext cx="11406581" cy="830997"/>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Yet,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now that </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I'm growing and the world I once knew as being so simple is becoming more complex, I find myself needing a way to escape. (2019</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天津</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7" name="矩形 6"/>
          <p:cNvSpPr/>
          <p:nvPr/>
        </p:nvSpPr>
        <p:spPr>
          <a:xfrm>
            <a:off x="267965" y="1524060"/>
            <a:ext cx="11656067" cy="461665"/>
          </a:xfrm>
          <a:prstGeom prst="rect">
            <a:avLst/>
          </a:prstGeom>
        </p:spPr>
        <p:txBody>
          <a:bodyPr wrap="square">
            <a:spAutoFit/>
          </a:bodyPr>
          <a:lstStyle/>
          <a:p>
            <a:pPr lvl="0"/>
            <a:r>
              <a:rPr lang="zh-CN" altLang="zh-CN" sz="2400" b="1" kern="100" dirty="0">
                <a:solidFill>
                  <a:prstClr val="black"/>
                </a:solidFill>
                <a:latin typeface="微软雅黑" panose="020B0503020204020204" charset="-122"/>
                <a:cs typeface="Times New Roman" panose="02020603050405020304" charset="0"/>
              </a:rPr>
              <a:t>然而</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随着我的成长</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曾经简单的世界变得越来越复杂</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我发现自己需要一种逃避的方式。</a:t>
            </a:r>
            <a:endParaRPr lang="zh-CN" altLang="zh-CN" sz="2400" b="1" kern="100" dirty="0">
              <a:solidFill>
                <a:prstClr val="black"/>
              </a:solidFill>
              <a:latin typeface="微软雅黑" panose="020B0503020204020204" charset="-122"/>
              <a:cs typeface="Times New Roman" panose="02020603050405020304" charset="0"/>
            </a:endParaRPr>
          </a:p>
        </p:txBody>
      </p:sp>
      <p:sp>
        <p:nvSpPr>
          <p:cNvPr id="8" name="矩形 7"/>
          <p:cNvSpPr/>
          <p:nvPr/>
        </p:nvSpPr>
        <p:spPr>
          <a:xfrm>
            <a:off x="267964" y="1966263"/>
            <a:ext cx="11406583" cy="830997"/>
          </a:xfrm>
          <a:prstGeom prst="rect">
            <a:avLst/>
          </a:prstGeom>
        </p:spPr>
        <p:txBody>
          <a:bodyPr wrap="square">
            <a:spAutoFit/>
          </a:bodyPr>
          <a:lstStyle/>
          <a:p>
            <a:pPr lvl="0"/>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Now that </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you know why you want to wake up, consider re</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arranging your morning activities. (2017</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全国</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III)</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9" name="矩形 8"/>
          <p:cNvSpPr/>
          <p:nvPr/>
        </p:nvSpPr>
        <p:spPr>
          <a:xfrm>
            <a:off x="267963" y="2675745"/>
            <a:ext cx="10151944" cy="461665"/>
          </a:xfrm>
          <a:prstGeom prst="rect">
            <a:avLst/>
          </a:prstGeom>
        </p:spPr>
        <p:txBody>
          <a:bodyPr wrap="square">
            <a:spAutoFit/>
          </a:bodyPr>
          <a:lstStyle/>
          <a:p>
            <a:pPr lvl="0"/>
            <a:r>
              <a:rPr lang="zh-CN" altLang="zh-CN" sz="2400" b="1" kern="100" dirty="0">
                <a:solidFill>
                  <a:prstClr val="black"/>
                </a:solidFill>
                <a:latin typeface="微软雅黑" panose="020B0503020204020204" charset="-122"/>
                <a:cs typeface="Times New Roman" panose="02020603050405020304" charset="0"/>
              </a:rPr>
              <a:t>现在你知道为什么你想要醒来</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那就考虑重新安排你的早晨活动。</a:t>
            </a:r>
            <a:endParaRPr lang="zh-CN" altLang="zh-CN" sz="2400" b="1" kern="100" dirty="0">
              <a:solidFill>
                <a:prstClr val="black"/>
              </a:solidFill>
              <a:latin typeface="微软雅黑" panose="020B0503020204020204" charset="-122"/>
              <a:cs typeface="Times New Roman" panose="02020603050405020304" charset="0"/>
            </a:endParaRPr>
          </a:p>
        </p:txBody>
      </p:sp>
      <p:sp>
        <p:nvSpPr>
          <p:cNvPr id="10" name="矩形 9"/>
          <p:cNvSpPr/>
          <p:nvPr/>
        </p:nvSpPr>
        <p:spPr>
          <a:xfrm>
            <a:off x="267961" y="3062062"/>
            <a:ext cx="11225833" cy="830997"/>
          </a:xfrm>
          <a:prstGeom prst="rect">
            <a:avLst/>
          </a:prstGeom>
        </p:spPr>
        <p:txBody>
          <a:bodyPr wrap="square">
            <a:spAutoFit/>
          </a:bodyPr>
          <a:lstStyle/>
          <a:p>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But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now that </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information is being spread and monitored(</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监控</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in different ways, researchers are discovering new rules.(2016</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全国</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III)</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06593" y="5009937"/>
            <a:ext cx="8477697" cy="461665"/>
          </a:xfrm>
          <a:prstGeom prst="rect">
            <a:avLst/>
          </a:prstGeom>
        </p:spPr>
        <p:txBody>
          <a:bodyPr wrap="square">
            <a:spAutoFit/>
          </a:bodyPr>
          <a:lstStyle/>
          <a:p>
            <a:r>
              <a:rPr lang="zh-CN" altLang="zh-CN" sz="2400" b="1" kern="100" dirty="0">
                <a:latin typeface="+mn-ea"/>
                <a:cs typeface="Times New Roman" panose="02020603050405020304" charset="0"/>
              </a:rPr>
              <a:t>人们比以前更容易获得医疗保健</a:t>
            </a:r>
            <a:r>
              <a:rPr lang="en-US" altLang="zh-CN" sz="2400" b="1" kern="100" dirty="0">
                <a:latin typeface="+mn-ea"/>
              </a:rPr>
              <a:t>,</a:t>
            </a:r>
            <a:r>
              <a:rPr lang="zh-CN" altLang="zh-CN" sz="2400" b="1" kern="100" dirty="0">
                <a:latin typeface="+mn-ea"/>
                <a:cs typeface="Times New Roman" panose="02020603050405020304" charset="0"/>
              </a:rPr>
              <a:t>因此他们的寿命更长。</a:t>
            </a:r>
            <a:endParaRPr lang="zh-CN" altLang="en-US" sz="2400" b="1" dirty="0">
              <a:latin typeface="+mn-ea"/>
            </a:endParaRPr>
          </a:p>
        </p:txBody>
      </p:sp>
      <p:sp>
        <p:nvSpPr>
          <p:cNvPr id="3" name="矩形 2"/>
          <p:cNvSpPr/>
          <p:nvPr/>
        </p:nvSpPr>
        <p:spPr>
          <a:xfrm>
            <a:off x="219666" y="199386"/>
            <a:ext cx="10086753" cy="521970"/>
          </a:xfrm>
          <a:prstGeom prst="rect">
            <a:avLst/>
          </a:prstGeom>
        </p:spPr>
        <p:txBody>
          <a:bodyPr wrap="square">
            <a:spAutoFit/>
          </a:bodyPr>
          <a:lstStyle/>
          <a:p>
            <a:pPr lvl="0"/>
            <a:r>
              <a:rPr lang="en-US" altLang="zh-CN" sz="2800" b="1" kern="100" dirty="0">
                <a:solidFill>
                  <a:schemeClr val="tx1"/>
                </a:solidFill>
                <a:latin typeface="Times New Roman" panose="02020603050405020304" charset="0"/>
                <a:ea typeface="宋体" panose="02010600030101010101" pitchFamily="2" charset="-122"/>
                <a:cs typeface="Times New Roman" panose="02020603050405020304" charset="0"/>
              </a:rPr>
              <a:t>69.access</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a:t>
            </a:r>
            <a:r>
              <a:rPr lang="en-US" altLang="zh-CN" sz="2800" b="1" kern="100" dirty="0" err="1">
                <a:solidFill>
                  <a:prstClr val="black"/>
                </a:solidFill>
                <a:latin typeface="Times New Roman" panose="02020603050405020304" charset="0"/>
                <a:ea typeface="宋体" panose="02010600030101010101" pitchFamily="2" charset="-122"/>
                <a:cs typeface="Times New Roman" panose="02020603050405020304" charset="0"/>
              </a:rPr>
              <a:t>ækses</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t>
            </a:r>
            <a:r>
              <a:rPr lang="en-US" altLang="zh-CN" sz="2800" b="1" kern="100" dirty="0" err="1">
                <a:solidFill>
                  <a:prstClr val="black"/>
                </a:solidFill>
                <a:latin typeface="Times New Roman" panose="02020603050405020304" charset="0"/>
                <a:ea typeface="宋体" panose="02010600030101010101" pitchFamily="2" charset="-122"/>
                <a:cs typeface="Times New Roman" panose="02020603050405020304" charset="0"/>
              </a:rPr>
              <a:t>vt.</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____;____;____n. ___;______;____</a:t>
            </a:r>
            <a:endParaRPr lang="zh-CN" altLang="zh-CN" sz="2800"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4" name="矩形 3"/>
          <p:cNvSpPr/>
          <p:nvPr/>
        </p:nvSpPr>
        <p:spPr>
          <a:xfrm>
            <a:off x="3372066" y="152382"/>
            <a:ext cx="2528570" cy="521970"/>
          </a:xfrm>
          <a:prstGeom prst="rect">
            <a:avLst/>
          </a:prstGeom>
        </p:spPr>
        <p:txBody>
          <a:bodyPr wrap="none">
            <a:spAutoFit/>
          </a:bodyPr>
          <a:lstStyle/>
          <a:p>
            <a:r>
              <a:rPr lang="zh-CN" altLang="zh-CN" sz="2800" b="1" kern="100" dirty="0">
                <a:solidFill>
                  <a:srgbClr val="7030A0"/>
                </a:solidFill>
                <a:latin typeface="+mn-ea"/>
                <a:cs typeface="Times New Roman" panose="02020603050405020304" charset="0"/>
              </a:rPr>
              <a:t>使用</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接近</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存取</a:t>
            </a:r>
            <a:endParaRPr lang="zh-CN" altLang="en-US" sz="2800" b="1" kern="100" dirty="0">
              <a:solidFill>
                <a:srgbClr val="7030A0"/>
              </a:solidFill>
              <a:latin typeface="+mn-ea"/>
              <a:cs typeface="Times New Roman" panose="02020603050405020304" charset="0"/>
            </a:endParaRPr>
          </a:p>
        </p:txBody>
      </p:sp>
      <p:sp>
        <p:nvSpPr>
          <p:cNvPr id="5" name="矩形 4"/>
          <p:cNvSpPr/>
          <p:nvPr/>
        </p:nvSpPr>
        <p:spPr>
          <a:xfrm>
            <a:off x="5988861" y="175440"/>
            <a:ext cx="2884170" cy="521970"/>
          </a:xfrm>
          <a:prstGeom prst="rect">
            <a:avLst/>
          </a:prstGeom>
        </p:spPr>
        <p:txBody>
          <a:bodyPr wrap="none">
            <a:spAutoFit/>
          </a:bodyPr>
          <a:lstStyle/>
          <a:p>
            <a:r>
              <a:rPr lang="zh-CN" altLang="zh-CN" sz="2800" b="1" kern="100" dirty="0">
                <a:solidFill>
                  <a:srgbClr val="7030A0"/>
                </a:solidFill>
                <a:latin typeface="+mn-ea"/>
                <a:cs typeface="Times New Roman" panose="02020603050405020304" charset="0"/>
              </a:rPr>
              <a:t>进入</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使用权</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通道</a:t>
            </a:r>
            <a:endParaRPr lang="zh-CN" altLang="en-US" sz="2800" b="1" kern="100" dirty="0">
              <a:solidFill>
                <a:srgbClr val="7030A0"/>
              </a:solidFill>
              <a:latin typeface="+mn-ea"/>
              <a:cs typeface="Times New Roman" panose="02020603050405020304" charset="0"/>
            </a:endParaRPr>
          </a:p>
        </p:txBody>
      </p:sp>
      <p:sp>
        <p:nvSpPr>
          <p:cNvPr id="6" name="矩形 5"/>
          <p:cNvSpPr/>
          <p:nvPr/>
        </p:nvSpPr>
        <p:spPr>
          <a:xfrm>
            <a:off x="251635" y="567377"/>
            <a:ext cx="11486705" cy="82994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Depending on which role you choose, you could help to increase a community's</a:t>
            </a:r>
            <a:r>
              <a:rPr lang="en-US" altLang="zh-CN" sz="2400" b="1" kern="100" dirty="0">
                <a:latin typeface="Times New Roman" panose="02020603050405020304" charset="0"/>
                <a:ea typeface="宋体" panose="02010600030101010101" pitchFamily="2" charset="-122"/>
                <a:cs typeface="Times New Roman" panose="02020603050405020304" charset="0"/>
              </a:rPr>
              <a:t>_______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to safe drinking water, or help to protect valuable local cultures. (2019</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北京</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7" name="矩形 6"/>
          <p:cNvSpPr/>
          <p:nvPr/>
        </p:nvSpPr>
        <p:spPr>
          <a:xfrm>
            <a:off x="251635" y="1398374"/>
            <a:ext cx="11380384" cy="830997"/>
          </a:xfrm>
          <a:prstGeom prst="rect">
            <a:avLst/>
          </a:prstGeom>
        </p:spPr>
        <p:txBody>
          <a:bodyPr wrap="square">
            <a:spAutoFit/>
          </a:bodyPr>
          <a:lstStyle/>
          <a:p>
            <a:pPr lvl="0"/>
            <a:r>
              <a:rPr lang="zh-CN" altLang="zh-CN" sz="2400" b="1" kern="100" dirty="0">
                <a:solidFill>
                  <a:prstClr val="black"/>
                </a:solidFill>
                <a:latin typeface="微软雅黑" panose="020B0503020204020204" charset="-122"/>
                <a:cs typeface="Times New Roman" panose="02020603050405020304" charset="0"/>
              </a:rPr>
              <a:t>根据您所选择的角色</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您可以帮助增加社区获得安全饮用水的机会</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或者帮助保护有价值的当地文化。</a:t>
            </a:r>
            <a:endParaRPr lang="zh-CN" altLang="zh-CN" sz="2400" b="1" kern="100" dirty="0">
              <a:solidFill>
                <a:prstClr val="black"/>
              </a:solidFill>
              <a:latin typeface="微软雅黑" panose="020B0503020204020204" charset="-122"/>
              <a:cs typeface="Times New Roman" panose="02020603050405020304" charset="0"/>
            </a:endParaRPr>
          </a:p>
        </p:txBody>
      </p:sp>
      <p:sp>
        <p:nvSpPr>
          <p:cNvPr id="8" name="矩形 7"/>
          <p:cNvSpPr/>
          <p:nvPr/>
        </p:nvSpPr>
        <p:spPr>
          <a:xfrm>
            <a:off x="251634" y="2114147"/>
            <a:ext cx="11632017" cy="82994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It was really annoying; I couldn’t get</a:t>
            </a:r>
            <a:r>
              <a:rPr lang="en-US" altLang="zh-CN" sz="2400" b="1" kern="100" dirty="0">
                <a:latin typeface="Times New Roman" panose="02020603050405020304" charset="0"/>
                <a:ea typeface="宋体" panose="02010600030101010101" pitchFamily="2" charset="-122"/>
                <a:cs typeface="Times New Roman" panose="02020603050405020304" charset="0"/>
              </a:rPr>
              <a:t>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to the data bank you had recommended.</a:t>
            </a:r>
            <a:endPar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endParaRPr>
          </a:p>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(2016</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天津</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9" name="矩形 8"/>
          <p:cNvSpPr/>
          <p:nvPr/>
        </p:nvSpPr>
        <p:spPr>
          <a:xfrm>
            <a:off x="1831643" y="2451540"/>
            <a:ext cx="6120586" cy="461665"/>
          </a:xfrm>
          <a:prstGeom prst="rect">
            <a:avLst/>
          </a:prstGeom>
        </p:spPr>
        <p:txBody>
          <a:bodyPr wrap="none">
            <a:spAutoFit/>
          </a:bodyPr>
          <a:lstStyle/>
          <a:p>
            <a:pPr lvl="0"/>
            <a:r>
              <a:rPr lang="zh-CN" altLang="zh-CN" sz="2400" b="1" kern="100" dirty="0">
                <a:solidFill>
                  <a:prstClr val="black"/>
                </a:solidFill>
                <a:latin typeface="微软雅黑" panose="020B0503020204020204" charset="-122"/>
                <a:cs typeface="Times New Roman" panose="02020603050405020304" charset="0"/>
              </a:rPr>
              <a:t>这真的很烦人</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我无法使用你推荐的数据库。</a:t>
            </a:r>
            <a:endParaRPr lang="zh-CN" altLang="zh-CN" sz="2400" b="1" kern="100" dirty="0">
              <a:solidFill>
                <a:prstClr val="black"/>
              </a:solidFill>
              <a:latin typeface="微软雅黑" panose="020B0503020204020204" charset="-122"/>
              <a:cs typeface="Times New Roman" panose="02020603050405020304" charset="0"/>
            </a:endParaRPr>
          </a:p>
        </p:txBody>
      </p:sp>
      <p:sp>
        <p:nvSpPr>
          <p:cNvPr id="10" name="矩形 9"/>
          <p:cNvSpPr/>
          <p:nvPr/>
        </p:nvSpPr>
        <p:spPr>
          <a:xfrm>
            <a:off x="251634" y="3040084"/>
            <a:ext cx="2316660" cy="523220"/>
          </a:xfrm>
          <a:prstGeom prst="rect">
            <a:avLst/>
          </a:prstGeom>
        </p:spPr>
        <p:txBody>
          <a:bodyPr wrap="none">
            <a:spAutoFit/>
          </a:bodyPr>
          <a:lstStyle/>
          <a:p>
            <a:pPr lvl="0"/>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have access to</a:t>
            </a:r>
            <a:endParaRPr lang="zh-CN"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11" name="矩形 10"/>
          <p:cNvSpPr/>
          <p:nvPr/>
        </p:nvSpPr>
        <p:spPr>
          <a:xfrm>
            <a:off x="2474496" y="3046988"/>
            <a:ext cx="3621504" cy="523220"/>
          </a:xfrm>
          <a:prstGeom prst="rect">
            <a:avLst/>
          </a:prstGeom>
        </p:spPr>
        <p:txBody>
          <a:bodyPr wrap="none">
            <a:spAutoFit/>
          </a:bodyPr>
          <a:lstStyle/>
          <a:p>
            <a:r>
              <a:rPr lang="zh-CN" altLang="zh-CN" sz="2800" b="1" kern="100" dirty="0">
                <a:solidFill>
                  <a:srgbClr val="7030A0"/>
                </a:solidFill>
                <a:latin typeface="+mn-ea"/>
                <a:cs typeface="Times New Roman" panose="02020603050405020304" charset="0"/>
              </a:rPr>
              <a:t>可接近</a:t>
            </a:r>
            <a:r>
              <a:rPr lang="en-US" altLang="zh-CN" sz="2800" b="1" kern="100" dirty="0">
                <a:solidFill>
                  <a:srgbClr val="7030A0"/>
                </a:solidFill>
                <a:latin typeface="+mn-ea"/>
                <a:cs typeface="Times New Roman" panose="02020603050405020304" charset="0"/>
              </a:rPr>
              <a:t>,</a:t>
            </a:r>
            <a:r>
              <a:rPr lang="zh-CN" altLang="zh-CN" sz="2800" b="1" kern="100" dirty="0">
                <a:solidFill>
                  <a:srgbClr val="7030A0"/>
                </a:solidFill>
                <a:latin typeface="+mn-ea"/>
                <a:cs typeface="Times New Roman" panose="02020603050405020304" charset="0"/>
              </a:rPr>
              <a:t>可获得</a:t>
            </a:r>
            <a:r>
              <a:rPr lang="en-US" altLang="zh-CN" sz="2800" b="1" kern="100" dirty="0">
                <a:solidFill>
                  <a:srgbClr val="7030A0"/>
                </a:solidFill>
                <a:latin typeface="+mn-ea"/>
                <a:cs typeface="Times New Roman" panose="02020603050405020304" charset="0"/>
              </a:rPr>
              <a:t>,</a:t>
            </a:r>
            <a:r>
              <a:rPr lang="zh-CN" altLang="zh-CN" sz="2800" b="1" kern="100" dirty="0">
                <a:solidFill>
                  <a:srgbClr val="7030A0"/>
                </a:solidFill>
                <a:latin typeface="+mn-ea"/>
                <a:cs typeface="Times New Roman" panose="02020603050405020304" charset="0"/>
              </a:rPr>
              <a:t>可利用</a:t>
            </a:r>
            <a:endParaRPr lang="zh-CN" altLang="en-US" sz="2800" b="1" kern="100" dirty="0">
              <a:solidFill>
                <a:srgbClr val="7030A0"/>
              </a:solidFill>
              <a:latin typeface="+mn-ea"/>
              <a:cs typeface="Times New Roman" panose="02020603050405020304" charset="0"/>
            </a:endParaRPr>
          </a:p>
        </p:txBody>
      </p:sp>
      <p:sp>
        <p:nvSpPr>
          <p:cNvPr id="12" name="矩形 11"/>
          <p:cNvSpPr/>
          <p:nvPr/>
        </p:nvSpPr>
        <p:spPr>
          <a:xfrm>
            <a:off x="251633" y="3422096"/>
            <a:ext cx="11274059" cy="830997"/>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Kids shouldn’t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have access to </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violent films because they might imitate the things they see.(2018</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浙江</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3" name="矩形 12"/>
          <p:cNvSpPr/>
          <p:nvPr/>
        </p:nvSpPr>
        <p:spPr>
          <a:xfrm>
            <a:off x="2301195" y="3780175"/>
            <a:ext cx="10310038" cy="461665"/>
          </a:xfrm>
          <a:prstGeom prst="rect">
            <a:avLst/>
          </a:prstGeom>
        </p:spPr>
        <p:txBody>
          <a:bodyPr wrap="square">
            <a:spAutoFit/>
          </a:bodyPr>
          <a:lstStyle/>
          <a:p>
            <a:pPr lvl="0"/>
            <a:r>
              <a:rPr lang="zh-CN" altLang="zh-CN" sz="2400" b="1" kern="100" dirty="0">
                <a:solidFill>
                  <a:prstClr val="black"/>
                </a:solidFill>
                <a:latin typeface="微软雅黑" panose="020B0503020204020204" charset="-122"/>
                <a:cs typeface="Times New Roman" panose="02020603050405020304" charset="0"/>
              </a:rPr>
              <a:t>孩子们不应该接触暴力电影</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因为他们可能会模仿他们看到的东西。</a:t>
            </a:r>
            <a:endParaRPr lang="zh-CN" altLang="zh-CN" sz="2400" b="1" kern="100" dirty="0">
              <a:solidFill>
                <a:prstClr val="black"/>
              </a:solidFill>
              <a:latin typeface="微软雅黑" panose="020B0503020204020204" charset="-122"/>
              <a:cs typeface="Times New Roman" panose="02020603050405020304" charset="0"/>
            </a:endParaRPr>
          </a:p>
        </p:txBody>
      </p:sp>
      <p:sp>
        <p:nvSpPr>
          <p:cNvPr id="14" name="矩形 13"/>
          <p:cNvSpPr/>
          <p:nvPr/>
        </p:nvSpPr>
        <p:spPr>
          <a:xfrm>
            <a:off x="279990" y="4648205"/>
            <a:ext cx="11150010" cy="82994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People </a:t>
            </a:r>
            <a:r>
              <a:rPr lang="en-US" altLang="zh-CN" sz="2400" b="1" kern="100" dirty="0">
                <a:solidFill>
                  <a:schemeClr val="tx1"/>
                </a:solidFill>
                <a:latin typeface="Times New Roman" panose="02020603050405020304" charset="0"/>
                <a:ea typeface="宋体" panose="02010600030101010101" pitchFamily="2" charset="-122"/>
                <a:cs typeface="Times New Roman" panose="02020603050405020304" charset="0"/>
              </a:rPr>
              <a:t>have</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better </a:t>
            </a:r>
            <a:r>
              <a:rPr lang="en-US" altLang="zh-CN" sz="2400" b="1" kern="100" dirty="0">
                <a:solidFill>
                  <a:schemeClr val="tx1"/>
                </a:solidFill>
                <a:latin typeface="Times New Roman" panose="02020603050405020304" charset="0"/>
                <a:ea typeface="宋体" panose="02010600030101010101" pitchFamily="2" charset="-122"/>
                <a:cs typeface="Times New Roman" panose="02020603050405020304" charset="0"/>
              </a:rPr>
              <a:t>______</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 </a:t>
            </a:r>
            <a:r>
              <a:rPr lang="en-US" altLang="zh-CN" sz="2400" b="1" kern="100" dirty="0">
                <a:solidFill>
                  <a:schemeClr val="tx1"/>
                </a:solidFill>
                <a:latin typeface="Times New Roman" panose="02020603050405020304" charset="0"/>
                <a:ea typeface="宋体" panose="02010600030101010101" pitchFamily="2" charset="-122"/>
                <a:cs typeface="Times New Roman" panose="02020603050405020304" charset="0"/>
              </a:rPr>
              <a:t>to</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 </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health care than they used to, and they're living longer as a result.(2017</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北京</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5" name="矩形 14"/>
          <p:cNvSpPr/>
          <p:nvPr/>
        </p:nvSpPr>
        <p:spPr>
          <a:xfrm>
            <a:off x="10558319" y="576919"/>
            <a:ext cx="978535" cy="460375"/>
          </a:xfrm>
          <a:prstGeom prst="rect">
            <a:avLst/>
          </a:prstGeom>
        </p:spPr>
        <p:txBody>
          <a:bodyPr wrap="none">
            <a:spAutoFit/>
          </a:bodyPr>
          <a:p>
            <a:pPr lvl="0"/>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access</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16" name="矩形 15"/>
          <p:cNvSpPr/>
          <p:nvPr/>
        </p:nvSpPr>
        <p:spPr>
          <a:xfrm>
            <a:off x="5117639" y="2113619"/>
            <a:ext cx="978535" cy="460375"/>
          </a:xfrm>
          <a:prstGeom prst="rect">
            <a:avLst/>
          </a:prstGeom>
        </p:spPr>
        <p:txBody>
          <a:bodyPr wrap="none">
            <a:spAutoFit/>
          </a:bodyPr>
          <a:p>
            <a:pPr lvl="0"/>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access</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17" name="矩形 16"/>
          <p:cNvSpPr/>
          <p:nvPr/>
        </p:nvSpPr>
        <p:spPr>
          <a:xfrm>
            <a:off x="2816399" y="4648539"/>
            <a:ext cx="978535" cy="460375"/>
          </a:xfrm>
          <a:prstGeom prst="rect">
            <a:avLst/>
          </a:prstGeom>
        </p:spPr>
        <p:txBody>
          <a:bodyPr wrap="none">
            <a:spAutoFit/>
          </a:bodyPr>
          <a:p>
            <a:pPr lvl="0"/>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access</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additive="base">
                                        <p:cTn id="77" dur="500" fill="hold"/>
                                        <p:tgtEl>
                                          <p:spTgt spid="2"/>
                                        </p:tgtEl>
                                        <p:attrNameLst>
                                          <p:attrName>ppt_x</p:attrName>
                                        </p:attrNameLst>
                                      </p:cBhvr>
                                      <p:tavLst>
                                        <p:tav tm="0">
                                          <p:val>
                                            <p:strVal val="#ppt_x"/>
                                          </p:val>
                                        </p:tav>
                                        <p:tav tm="100000">
                                          <p:val>
                                            <p:strVal val="#ppt_x"/>
                                          </p:val>
                                        </p:tav>
                                      </p:tavLst>
                                    </p:anim>
                                    <p:anim calcmode="lin" valueType="num">
                                      <p:cBhvr additive="base">
                                        <p:cTn id="7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ppt_x"/>
                                          </p:val>
                                        </p:tav>
                                        <p:tav tm="100000">
                                          <p:val>
                                            <p:strVal val="#ppt_x"/>
                                          </p:val>
                                        </p:tav>
                                      </p:tavLst>
                                    </p:anim>
                                    <p:anim calcmode="lin" valueType="num">
                                      <p:cBhvr additive="base">
                                        <p:cTn id="8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6912" y="4489542"/>
            <a:ext cx="11658176" cy="829945"/>
          </a:xfrm>
          <a:prstGeom prst="rect">
            <a:avLst/>
          </a:prstGeom>
        </p:spPr>
        <p:txBody>
          <a:bodyPr wrap="square">
            <a:spAutoFit/>
          </a:bodyPr>
          <a:lstStyle/>
          <a:p>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The House may present difficulties but the Visitors' Centre, its exhibition, and the garden</a:t>
            </a:r>
            <a:r>
              <a:rPr lang="en-US" altLang="zh-CN" sz="2400" b="1" kern="100" dirty="0">
                <a:solidFill>
                  <a:schemeClr val="tx1"/>
                </a:solidFill>
                <a:latin typeface="Times New Roman" panose="02020603050405020304" charset="0"/>
                <a:ea typeface="宋体" panose="02010600030101010101" pitchFamily="2" charset="-122"/>
                <a:cs typeface="Times New Roman" panose="02020603050405020304" charset="0"/>
              </a:rPr>
              <a:t> are _________ to</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wheelchair users.(2010</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全国</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
        <p:nvSpPr>
          <p:cNvPr id="3" name="矩形 2"/>
          <p:cNvSpPr/>
          <p:nvPr/>
        </p:nvSpPr>
        <p:spPr>
          <a:xfrm>
            <a:off x="534072" y="274259"/>
            <a:ext cx="9364839" cy="523220"/>
          </a:xfrm>
          <a:prstGeom prst="rect">
            <a:avLst/>
          </a:prstGeom>
        </p:spPr>
        <p:txBody>
          <a:bodyPr wrap="square">
            <a:spAutoFit/>
          </a:bodyPr>
          <a:lstStyle/>
          <a:p>
            <a:pPr lvl="0"/>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accessible </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t>
            </a:r>
            <a:r>
              <a:rPr lang="en-US" altLang="zh-CN" sz="2800" b="1" kern="100" dirty="0" err="1">
                <a:solidFill>
                  <a:prstClr val="black"/>
                </a:solidFill>
                <a:latin typeface="Times New Roman" panose="02020603050405020304" charset="0"/>
                <a:ea typeface="宋体" panose="02010600030101010101" pitchFamily="2" charset="-122"/>
                <a:cs typeface="Times New Roman" panose="02020603050405020304" charset="0"/>
              </a:rPr>
              <a:t>ək'sesɪb</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(ə)l/ adj.________;_________;________</a:t>
            </a:r>
            <a:endParaRPr lang="zh-CN" altLang="zh-CN"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4" name="矩形 3"/>
          <p:cNvSpPr/>
          <p:nvPr/>
        </p:nvSpPr>
        <p:spPr>
          <a:xfrm>
            <a:off x="266913" y="674430"/>
            <a:ext cx="11391015" cy="1198880"/>
          </a:xfrm>
          <a:prstGeom prst="rect">
            <a:avLst/>
          </a:prstGeom>
        </p:spPr>
        <p:txBody>
          <a:bodyPr wrap="square">
            <a:spAutoFit/>
          </a:bodyPr>
          <a:lstStyle/>
          <a:p>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As the Kennedy Center's artistic adviser for jazz, Moran hopes to widen the audience for jazz, make the music more _________, and preserve its history and culture.(2017</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全国</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 </a:t>
            </a:r>
            <a:endParaRPr lang="zh-CN" altLang="en-US" sz="2400" dirty="0">
              <a:latin typeface="Times New Roman" panose="02020603050405020304" charset="0"/>
              <a:cs typeface="Times New Roman" panose="02020603050405020304" charset="0"/>
            </a:endParaRPr>
          </a:p>
        </p:txBody>
      </p:sp>
      <p:sp>
        <p:nvSpPr>
          <p:cNvPr id="5" name="矩形 4"/>
          <p:cNvSpPr/>
          <p:nvPr/>
        </p:nvSpPr>
        <p:spPr>
          <a:xfrm>
            <a:off x="266913" y="1780184"/>
            <a:ext cx="11257435" cy="830997"/>
          </a:xfrm>
          <a:prstGeom prst="rect">
            <a:avLst/>
          </a:prstGeom>
        </p:spPr>
        <p:txBody>
          <a:bodyPr wrap="square">
            <a:spAutoFit/>
          </a:bodyPr>
          <a:lstStyle/>
          <a:p>
            <a:pPr lvl="0"/>
            <a:r>
              <a:rPr lang="zh-CN" altLang="zh-CN" sz="2400" b="1" kern="100" dirty="0">
                <a:solidFill>
                  <a:prstClr val="black"/>
                </a:solidFill>
                <a:latin typeface="+mn-ea"/>
                <a:cs typeface="Times New Roman" panose="02020603050405020304" charset="0"/>
              </a:rPr>
              <a:t>作为肯尼迪中心的爵士乐艺术顾问</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莫兰希望扩大爵士乐的听众范围</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使爵士乐更容易被人接受</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并保护爵士乐的历史和文化。</a:t>
            </a:r>
            <a:endParaRPr lang="zh-CN" altLang="zh-CN" sz="2400" b="1" kern="100" dirty="0">
              <a:solidFill>
                <a:prstClr val="black"/>
              </a:solidFill>
              <a:latin typeface="+mn-ea"/>
              <a:cs typeface="Times New Roman" panose="02020603050405020304" charset="0"/>
            </a:endParaRPr>
          </a:p>
        </p:txBody>
      </p:sp>
      <p:sp>
        <p:nvSpPr>
          <p:cNvPr id="6" name="矩形 5"/>
          <p:cNvSpPr/>
          <p:nvPr/>
        </p:nvSpPr>
        <p:spPr>
          <a:xfrm>
            <a:off x="516352" y="2592750"/>
            <a:ext cx="2515432" cy="523220"/>
          </a:xfrm>
          <a:prstGeom prst="rect">
            <a:avLst/>
          </a:prstGeom>
        </p:spPr>
        <p:txBody>
          <a:bodyPr wrap="none">
            <a:spAutoFit/>
          </a:bodyPr>
          <a:lstStyle/>
          <a:p>
            <a:pPr lvl="0"/>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be accessible to</a:t>
            </a:r>
            <a:endParaRPr lang="zh-CN" altLang="zh-CN" sz="2800" b="1" kern="100" dirty="0">
              <a:solidFill>
                <a:srgbClr val="7030A0"/>
              </a:solidFill>
              <a:latin typeface="+mn-ea"/>
              <a:cs typeface="Times New Roman" panose="02020603050405020304" charset="0"/>
            </a:endParaRPr>
          </a:p>
        </p:txBody>
      </p:sp>
      <p:sp>
        <p:nvSpPr>
          <p:cNvPr id="7" name="矩形 6"/>
          <p:cNvSpPr/>
          <p:nvPr/>
        </p:nvSpPr>
        <p:spPr>
          <a:xfrm>
            <a:off x="300474" y="2998697"/>
            <a:ext cx="11055097" cy="82994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TOKNOW makes complex ideas attractive and </a:t>
            </a:r>
            <a:r>
              <a:rPr lang="en-US" altLang="zh-CN" sz="2400" b="1" kern="100" dirty="0">
                <a:solidFill>
                  <a:schemeClr val="tx1"/>
                </a:solidFill>
                <a:latin typeface="Times New Roman" panose="02020603050405020304" charset="0"/>
                <a:ea typeface="宋体" panose="02010600030101010101" pitchFamily="2" charset="-122"/>
                <a:cs typeface="Times New Roman" panose="02020603050405020304" charset="0"/>
              </a:rPr>
              <a:t>_________ to </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children, who can become involved in advanced concepts and even philosophy.(2017</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北京</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
        <p:nvSpPr>
          <p:cNvPr id="8" name="矩形 7"/>
          <p:cNvSpPr/>
          <p:nvPr/>
        </p:nvSpPr>
        <p:spPr>
          <a:xfrm>
            <a:off x="266912" y="3764139"/>
            <a:ext cx="11535227" cy="829945"/>
          </a:xfrm>
          <a:prstGeom prst="rect">
            <a:avLst/>
          </a:prstGeom>
        </p:spPr>
        <p:txBody>
          <a:bodyPr wrap="square">
            <a:spAutoFit/>
          </a:bodyPr>
          <a:lstStyle/>
          <a:p>
            <a:pPr lvl="0" algn="l"/>
            <a:r>
              <a:rPr lang="en-US" altLang="zh-CN" sz="2400" b="1" kern="100" dirty="0">
                <a:solidFill>
                  <a:prstClr val="black"/>
                </a:solidFill>
                <a:latin typeface="Times New Roman" panose="02020603050405020304" charset="0"/>
                <a:cs typeface="Times New Roman" panose="02020603050405020304" charset="0"/>
              </a:rPr>
              <a:t>TOKNOW</a:t>
            </a:r>
            <a:r>
              <a:rPr lang="zh-CN" altLang="zh-CN" sz="2400" b="1" kern="100" dirty="0">
                <a:solidFill>
                  <a:prstClr val="black"/>
                </a:solidFill>
                <a:latin typeface="+mn-ea"/>
                <a:cs typeface="Times New Roman" panose="02020603050405020304" charset="0"/>
              </a:rPr>
              <a:t>杂志使复杂的理论对孩子们有吸引力</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而且容易理解</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使他们可以涉猎一些高级的概念甚至哲学</a:t>
            </a:r>
            <a:r>
              <a:rPr lang="en-US" altLang="zh-CN" sz="2400" b="1" kern="100" dirty="0">
                <a:solidFill>
                  <a:prstClr val="black"/>
                </a:solidFill>
                <a:latin typeface="+mn-ea"/>
                <a:cs typeface="Times New Roman" panose="02020603050405020304" charset="0"/>
              </a:rPr>
              <a:t>.</a:t>
            </a:r>
            <a:endParaRPr lang="zh-CN" altLang="zh-CN" sz="2400" b="1" kern="100" dirty="0">
              <a:solidFill>
                <a:prstClr val="black"/>
              </a:solidFill>
              <a:latin typeface="+mn-ea"/>
              <a:cs typeface="Times New Roman" panose="02020603050405020304" charset="0"/>
            </a:endParaRPr>
          </a:p>
        </p:txBody>
      </p:sp>
      <p:sp>
        <p:nvSpPr>
          <p:cNvPr id="9" name="矩形 8"/>
          <p:cNvSpPr/>
          <p:nvPr/>
        </p:nvSpPr>
        <p:spPr>
          <a:xfrm>
            <a:off x="300474" y="5352573"/>
            <a:ext cx="10640428" cy="461665"/>
          </a:xfrm>
          <a:prstGeom prst="rect">
            <a:avLst/>
          </a:prstGeom>
        </p:spPr>
        <p:txBody>
          <a:bodyPr wrap="square">
            <a:spAutoFit/>
          </a:bodyPr>
          <a:lstStyle/>
          <a:p>
            <a:r>
              <a:rPr lang="zh-CN" altLang="zh-CN" sz="2400" b="1" kern="100" dirty="0">
                <a:solidFill>
                  <a:prstClr val="black"/>
                </a:solidFill>
                <a:latin typeface="+mn-ea"/>
                <a:cs typeface="Times New Roman" panose="02020603050405020304" charset="0"/>
              </a:rPr>
              <a:t>主屋可能会有困难</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但是游客中心、展览和花园是轮椅使用者可以进入的。</a:t>
            </a:r>
            <a:endParaRPr lang="zh-CN" altLang="en-US" sz="2400" b="1" kern="100" dirty="0">
              <a:solidFill>
                <a:prstClr val="black"/>
              </a:solidFill>
              <a:latin typeface="+mn-ea"/>
              <a:cs typeface="Times New Roman" panose="02020603050405020304" charset="0"/>
            </a:endParaRPr>
          </a:p>
        </p:txBody>
      </p:sp>
      <p:sp>
        <p:nvSpPr>
          <p:cNvPr id="10" name="矩形 9"/>
          <p:cNvSpPr/>
          <p:nvPr/>
        </p:nvSpPr>
        <p:spPr>
          <a:xfrm>
            <a:off x="4646159" y="221971"/>
            <a:ext cx="4923143" cy="523220"/>
          </a:xfrm>
          <a:prstGeom prst="rect">
            <a:avLst/>
          </a:prstGeom>
        </p:spPr>
        <p:txBody>
          <a:bodyPr wrap="none">
            <a:spAutoFit/>
          </a:bodyPr>
          <a:lstStyle/>
          <a:p>
            <a:r>
              <a:rPr lang="zh-CN" altLang="zh-CN" sz="2800" b="1" kern="100" dirty="0">
                <a:solidFill>
                  <a:srgbClr val="7030A0"/>
                </a:solidFill>
                <a:latin typeface="+mn-ea"/>
                <a:cs typeface="Times New Roman" panose="02020603050405020304" charset="0"/>
              </a:rPr>
              <a:t>可进入的</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可获得的</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可利用的</a:t>
            </a:r>
            <a:endParaRPr lang="zh-CN" altLang="en-US" sz="2800" b="1" kern="100" dirty="0">
              <a:solidFill>
                <a:srgbClr val="7030A0"/>
              </a:solidFill>
              <a:latin typeface="+mn-ea"/>
              <a:cs typeface="Times New Roman" panose="02020603050405020304" charset="0"/>
            </a:endParaRPr>
          </a:p>
        </p:txBody>
      </p:sp>
      <p:sp>
        <p:nvSpPr>
          <p:cNvPr id="11" name="矩形 10"/>
          <p:cNvSpPr/>
          <p:nvPr/>
        </p:nvSpPr>
        <p:spPr>
          <a:xfrm>
            <a:off x="2893720" y="2616214"/>
            <a:ext cx="5192447" cy="523220"/>
          </a:xfrm>
          <a:prstGeom prst="rect">
            <a:avLst/>
          </a:prstGeom>
        </p:spPr>
        <p:txBody>
          <a:bodyPr wrap="none">
            <a:spAutoFit/>
          </a:bodyPr>
          <a:lstStyle/>
          <a:p>
            <a:r>
              <a:rPr lang="zh-CN" altLang="zh-CN" sz="2800" b="1" kern="100" dirty="0">
                <a:solidFill>
                  <a:srgbClr val="7030A0"/>
                </a:solidFill>
                <a:latin typeface="微软雅黑" panose="020B0503020204020204" charset="-122"/>
                <a:cs typeface="Times New Roman" panose="02020603050405020304" charset="0"/>
              </a:rPr>
              <a:t>可（为某人所）获得</a:t>
            </a:r>
            <a:r>
              <a:rPr lang="en-US" altLang="zh-CN" sz="2800" b="1" kern="100" dirty="0">
                <a:solidFill>
                  <a:srgbClr val="7030A0"/>
                </a:solidFill>
                <a:latin typeface="微软雅黑" panose="020B0503020204020204" charset="-122"/>
                <a:cs typeface="Times New Roman" panose="02020603050405020304" charset="0"/>
              </a:rPr>
              <a:t>/</a:t>
            </a:r>
            <a:r>
              <a:rPr lang="zh-CN" altLang="zh-CN" sz="2800" b="1" kern="100" dirty="0">
                <a:solidFill>
                  <a:srgbClr val="7030A0"/>
                </a:solidFill>
                <a:latin typeface="微软雅黑" panose="020B0503020204020204" charset="-122"/>
                <a:cs typeface="Times New Roman" panose="02020603050405020304" charset="0"/>
              </a:rPr>
              <a:t>利用</a:t>
            </a:r>
            <a:r>
              <a:rPr lang="en-US" altLang="zh-CN" sz="2800" b="1" kern="100" dirty="0">
                <a:solidFill>
                  <a:srgbClr val="7030A0"/>
                </a:solidFill>
                <a:latin typeface="微软雅黑" panose="020B0503020204020204" charset="-122"/>
                <a:cs typeface="Times New Roman" panose="02020603050405020304" charset="0"/>
              </a:rPr>
              <a:t>/</a:t>
            </a:r>
            <a:r>
              <a:rPr lang="zh-CN" altLang="zh-CN" sz="2800" b="1" kern="100" dirty="0">
                <a:solidFill>
                  <a:srgbClr val="7030A0"/>
                </a:solidFill>
                <a:latin typeface="微软雅黑" panose="020B0503020204020204" charset="-122"/>
                <a:cs typeface="Times New Roman" panose="02020603050405020304" charset="0"/>
              </a:rPr>
              <a:t>进入</a:t>
            </a:r>
            <a:endParaRPr lang="zh-CN" altLang="en-US" dirty="0"/>
          </a:p>
        </p:txBody>
      </p:sp>
      <p:sp>
        <p:nvSpPr>
          <p:cNvPr id="12" name="矩形 11"/>
          <p:cNvSpPr/>
          <p:nvPr/>
        </p:nvSpPr>
        <p:spPr>
          <a:xfrm>
            <a:off x="4334607" y="1077005"/>
            <a:ext cx="1452245" cy="460375"/>
          </a:xfrm>
          <a:prstGeom prst="rect">
            <a:avLst/>
          </a:prstGeom>
        </p:spPr>
        <p:txBody>
          <a:bodyPr wrap="none">
            <a:spAutoFit/>
          </a:bodyPr>
          <a:p>
            <a:pPr lvl="0"/>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accessible</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16" name="矩形 15"/>
          <p:cNvSpPr/>
          <p:nvPr/>
        </p:nvSpPr>
        <p:spPr>
          <a:xfrm>
            <a:off x="6573617" y="3016295"/>
            <a:ext cx="1452245" cy="460375"/>
          </a:xfrm>
          <a:prstGeom prst="rect">
            <a:avLst/>
          </a:prstGeom>
        </p:spPr>
        <p:txBody>
          <a:bodyPr wrap="none">
            <a:spAutoFit/>
          </a:bodyPr>
          <a:p>
            <a:pPr lvl="0"/>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accessible</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17" name="矩形 16"/>
          <p:cNvSpPr/>
          <p:nvPr/>
        </p:nvSpPr>
        <p:spPr>
          <a:xfrm>
            <a:off x="1827627" y="4881290"/>
            <a:ext cx="1452245" cy="460375"/>
          </a:xfrm>
          <a:prstGeom prst="rect">
            <a:avLst/>
          </a:prstGeom>
        </p:spPr>
        <p:txBody>
          <a:bodyPr wrap="none">
            <a:spAutoFit/>
          </a:bodyPr>
          <a:p>
            <a:pPr lvl="0"/>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accessible</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6" grpId="0"/>
      <p:bldP spid="1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4" descr="cess-走填空"/>
          <p:cNvPicPr>
            <a:picLocks noChangeAspect="1"/>
          </p:cNvPicPr>
          <p:nvPr/>
        </p:nvPicPr>
        <p:blipFill>
          <a:blip r:embed="rId1"/>
          <a:stretch>
            <a:fillRect/>
          </a:stretch>
        </p:blipFill>
        <p:spPr>
          <a:xfrm>
            <a:off x="370840" y="46990"/>
            <a:ext cx="11579225" cy="6800850"/>
          </a:xfrm>
          <a:prstGeom prst="rect">
            <a:avLst/>
          </a:prstGeom>
        </p:spPr>
      </p:pic>
      <p:sp>
        <p:nvSpPr>
          <p:cNvPr id="4" name="标题 1"/>
          <p:cNvSpPr>
            <a:spLocks noGrp="1"/>
          </p:cNvSpPr>
          <p:nvPr/>
        </p:nvSpPr>
        <p:spPr>
          <a:xfrm>
            <a:off x="3639820" y="623570"/>
            <a:ext cx="27717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进入</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接近     接近</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存取</a:t>
            </a:r>
            <a:endParaRPr sz="18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3906520" y="2826385"/>
            <a:ext cx="6457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前进</a:t>
            </a:r>
            <a:endParaRPr sz="18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7045960" y="854075"/>
            <a:ext cx="23348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可接近的</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易得到的</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3757930" y="1526540"/>
            <a:ext cx="2086610" cy="3714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超越</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超过</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胜过</a:t>
            </a:r>
            <a:endParaRPr sz="18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6388100" y="1565910"/>
            <a:ext cx="13709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过多</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过剩</a:t>
            </a:r>
            <a:endParaRPr sz="18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8589645" y="1511935"/>
            <a:ext cx="19564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过度的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过多的</a:t>
            </a:r>
            <a:endParaRPr sz="18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778635" y="3255010"/>
            <a:ext cx="52959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走</a:t>
            </a:r>
            <a:endParaRPr sz="24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3980180" y="2166620"/>
            <a:ext cx="19462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必要的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必然的</a:t>
            </a:r>
            <a:endParaRPr sz="18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6532880" y="2195195"/>
            <a:ext cx="27197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必要</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必然性</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必需品</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5755640" y="2884170"/>
            <a:ext cx="13163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进程;诉讼</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3790950" y="377317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加工,处理</a:t>
            </a:r>
            <a:endParaRPr sz="18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6172200" y="397383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程序</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手续</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步骤</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5919470" y="347980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过程</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进程</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步骤</a:t>
            </a:r>
            <a:endParaRPr sz="18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7276465" y="514985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继承某人</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某物</a:t>
            </a:r>
            <a:endParaRPr sz="18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6591300" y="592963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成功</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胜利</a:t>
            </a:r>
            <a:endParaRPr sz="18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9107170" y="561848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成功的</a:t>
            </a:r>
            <a:endParaRPr sz="18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9049385" y="6169025"/>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连续的</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3757295" y="5406390"/>
            <a:ext cx="23348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成功</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继续     继承</a:t>
            </a:r>
            <a:endParaRPr sz="18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7428865" y="4660265"/>
            <a:ext cx="24593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成功做某事</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7606030" y="375285"/>
            <a:ext cx="24930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某人可接近可利用某物</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4" name="标题 1"/>
          <p:cNvSpPr>
            <a:spLocks noGrp="1"/>
          </p:cNvSpPr>
          <p:nvPr/>
        </p:nvSpPr>
        <p:spPr>
          <a:xfrm>
            <a:off x="10362565" y="851535"/>
            <a:ext cx="23348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可获得/利用</a:t>
            </a:r>
            <a:endParaRPr sz="1800" spc="0">
              <a:solidFill>
                <a:srgbClr val="7030A0"/>
              </a:solidFill>
              <a:latin typeface="Times New Roman" panose="02020603050405020304" charset="0"/>
              <a:ea typeface="+mn-ea"/>
              <a:cs typeface="Times New Roman" panose="02020603050405020304" charset="0"/>
              <a:sym typeface="+mn-ea"/>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ppt_x"/>
                                          </p:val>
                                        </p:tav>
                                        <p:tav tm="100000">
                                          <p:val>
                                            <p:strVal val="#ppt_x"/>
                                          </p:val>
                                        </p:tav>
                                      </p:tavLst>
                                    </p:anim>
                                    <p:anim calcmode="lin" valueType="num">
                                      <p:cBhvr additive="base">
                                        <p:cTn id="6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additive="base">
                                        <p:cTn id="91" dur="500" fill="hold"/>
                                        <p:tgtEl>
                                          <p:spTgt spid="15"/>
                                        </p:tgtEl>
                                        <p:attrNameLst>
                                          <p:attrName>ppt_x</p:attrName>
                                        </p:attrNameLst>
                                      </p:cBhvr>
                                      <p:tavLst>
                                        <p:tav tm="0">
                                          <p:val>
                                            <p:strVal val="#ppt_x"/>
                                          </p:val>
                                        </p:tav>
                                        <p:tav tm="100000">
                                          <p:val>
                                            <p:strVal val="#ppt_x"/>
                                          </p:val>
                                        </p:tav>
                                      </p:tavLst>
                                    </p:anim>
                                    <p:anim calcmode="lin" valueType="num">
                                      <p:cBhvr additive="base">
                                        <p:cTn id="9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fill="hold"/>
                                        <p:tgtEl>
                                          <p:spTgt spid="22"/>
                                        </p:tgtEl>
                                        <p:attrNameLst>
                                          <p:attrName>ppt_x</p:attrName>
                                        </p:attrNameLst>
                                      </p:cBhvr>
                                      <p:tavLst>
                                        <p:tav tm="0">
                                          <p:val>
                                            <p:strVal val="#ppt_x"/>
                                          </p:val>
                                        </p:tav>
                                        <p:tav tm="100000">
                                          <p:val>
                                            <p:strVal val="#ppt_x"/>
                                          </p:val>
                                        </p:tav>
                                      </p:tavLst>
                                    </p:anim>
                                    <p:anim calcmode="lin" valueType="num">
                                      <p:cBhvr additive="base">
                                        <p:cTn id="9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500" fill="hold"/>
                                        <p:tgtEl>
                                          <p:spTgt spid="23"/>
                                        </p:tgtEl>
                                        <p:attrNameLst>
                                          <p:attrName>ppt_x</p:attrName>
                                        </p:attrNameLst>
                                      </p:cBhvr>
                                      <p:tavLst>
                                        <p:tav tm="0">
                                          <p:val>
                                            <p:strVal val="#ppt_x"/>
                                          </p:val>
                                        </p:tav>
                                        <p:tav tm="100000">
                                          <p:val>
                                            <p:strVal val="#ppt_x"/>
                                          </p:val>
                                        </p:tav>
                                      </p:tavLst>
                                    </p:anim>
                                    <p:anim calcmode="lin" valueType="num">
                                      <p:cBhvr additive="base">
                                        <p:cTn id="10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additive="base">
                                        <p:cTn id="115" dur="500" fill="hold"/>
                                        <p:tgtEl>
                                          <p:spTgt spid="18"/>
                                        </p:tgtEl>
                                        <p:attrNameLst>
                                          <p:attrName>ppt_x</p:attrName>
                                        </p:attrNameLst>
                                      </p:cBhvr>
                                      <p:tavLst>
                                        <p:tav tm="0">
                                          <p:val>
                                            <p:strVal val="#ppt_x"/>
                                          </p:val>
                                        </p:tav>
                                        <p:tav tm="100000">
                                          <p:val>
                                            <p:strVal val="#ppt_x"/>
                                          </p:val>
                                        </p:tav>
                                      </p:tavLst>
                                    </p:anim>
                                    <p:anim calcmode="lin" valueType="num">
                                      <p:cBhvr additive="base">
                                        <p:cTn id="1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0"/>
                                        </p:tgtEl>
                                        <p:attrNameLst>
                                          <p:attrName>style.visibility</p:attrName>
                                        </p:attrNameLst>
                                      </p:cBhvr>
                                      <p:to>
                                        <p:strVal val="visible"/>
                                      </p:to>
                                    </p:set>
                                    <p:anim calcmode="lin" valueType="num">
                                      <p:cBhvr additive="base">
                                        <p:cTn id="121" dur="500" fill="hold"/>
                                        <p:tgtEl>
                                          <p:spTgt spid="20"/>
                                        </p:tgtEl>
                                        <p:attrNameLst>
                                          <p:attrName>ppt_x</p:attrName>
                                        </p:attrNameLst>
                                      </p:cBhvr>
                                      <p:tavLst>
                                        <p:tav tm="0">
                                          <p:val>
                                            <p:strVal val="#ppt_x"/>
                                          </p:val>
                                        </p:tav>
                                        <p:tav tm="100000">
                                          <p:val>
                                            <p:strVal val="#ppt_x"/>
                                          </p:val>
                                        </p:tav>
                                      </p:tavLst>
                                    </p:anim>
                                    <p:anim calcmode="lin" valueType="num">
                                      <p:cBhvr additive="base">
                                        <p:cTn id="1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1"/>
                                        </p:tgtEl>
                                        <p:attrNameLst>
                                          <p:attrName>style.visibility</p:attrName>
                                        </p:attrNameLst>
                                      </p:cBhvr>
                                      <p:to>
                                        <p:strVal val="visible"/>
                                      </p:to>
                                    </p:set>
                                    <p:anim calcmode="lin" valueType="num">
                                      <p:cBhvr additive="base">
                                        <p:cTn id="127" dur="500" fill="hold"/>
                                        <p:tgtEl>
                                          <p:spTgt spid="21"/>
                                        </p:tgtEl>
                                        <p:attrNameLst>
                                          <p:attrName>ppt_x</p:attrName>
                                        </p:attrNameLst>
                                      </p:cBhvr>
                                      <p:tavLst>
                                        <p:tav tm="0">
                                          <p:val>
                                            <p:strVal val="#ppt_x"/>
                                          </p:val>
                                        </p:tav>
                                        <p:tav tm="100000">
                                          <p:val>
                                            <p:strVal val="#ppt_x"/>
                                          </p:val>
                                        </p:tav>
                                      </p:tavLst>
                                    </p:anim>
                                    <p:anim calcmode="lin" valueType="num">
                                      <p:cBhvr additive="base">
                                        <p:cTn id="1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p:bldP spid="4" grpId="1"/>
      <p:bldP spid="5" grpId="0"/>
      <p:bldP spid="5" grpId="1"/>
      <p:bldP spid="6" grpId="0"/>
      <p:bldP spid="6" grpId="1"/>
      <p:bldP spid="7" grpId="0"/>
      <p:bldP spid="7" grpId="1"/>
      <p:bldP spid="8" grpId="0"/>
      <p:bldP spid="8" grpId="1"/>
      <p:bldP spid="10" grpId="0"/>
      <p:bldP spid="10" grpId="1"/>
      <p:bldP spid="11" grpId="0"/>
      <p:bldP spid="11" grpId="1"/>
      <p:bldP spid="3" grpId="0"/>
      <p:bldP spid="3" grpId="1"/>
      <p:bldP spid="13" grpId="0"/>
      <p:bldP spid="13" grpId="1"/>
      <p:bldP spid="14" grpId="0"/>
      <p:bldP spid="14" grpId="1"/>
      <p:bldP spid="15" grpId="0"/>
      <p:bldP spid="15" grpId="1"/>
      <p:bldP spid="16" grpId="0"/>
      <p:bldP spid="16" grpId="1"/>
      <p:bldP spid="17" grpId="0"/>
      <p:bldP spid="17" grpId="1"/>
      <p:bldP spid="18" grpId="0"/>
      <p:bldP spid="18" grpId="1"/>
      <p:bldP spid="20" grpId="0"/>
      <p:bldP spid="20" grpId="1"/>
      <p:bldP spid="21" grpId="0"/>
      <p:bldP spid="21" grpId="1"/>
      <p:bldP spid="22" grpId="0"/>
      <p:bldP spid="22" grpId="1"/>
      <p:bldP spid="23" grpId="0"/>
      <p:bldP spid="23" grpId="1"/>
      <p:bldP spid="19" grpId="0"/>
      <p:bldP spid="19" grpId="1"/>
      <p:bldP spid="24" grpId="0"/>
      <p:bldP spid="24" grpId="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0618" y="3046335"/>
            <a:ext cx="10924953" cy="830997"/>
          </a:xfrm>
          <a:prstGeom prst="rect">
            <a:avLst/>
          </a:prstGeom>
        </p:spPr>
        <p:txBody>
          <a:bodyPr wrap="square">
            <a:spAutoFit/>
          </a:bodyPr>
          <a:lstStyle/>
          <a:p>
            <a:r>
              <a:rPr lang="zh-CN" altLang="zh-CN" sz="2400" b="1" kern="100" dirty="0">
                <a:latin typeface="+mn-ea"/>
                <a:cs typeface="Times New Roman" panose="02020603050405020304" charset="0"/>
              </a:rPr>
              <a:t>我喜欢慈善商店</a:t>
            </a:r>
            <a:r>
              <a:rPr lang="en-US" altLang="zh-CN" sz="2400" b="1" kern="100" dirty="0">
                <a:latin typeface="+mn-ea"/>
                <a:cs typeface="Times New Roman" panose="02020603050405020304" charset="0"/>
              </a:rPr>
              <a:t>,</a:t>
            </a:r>
            <a:r>
              <a:rPr lang="zh-CN" altLang="zh-CN" sz="2400" b="1" kern="100" dirty="0">
                <a:latin typeface="+mn-ea"/>
                <a:cs typeface="Times New Roman" panose="02020603050405020304" charset="0"/>
              </a:rPr>
              <a:t>在英国也有很多人喜欢慈善商店</a:t>
            </a:r>
            <a:r>
              <a:rPr lang="en-US" altLang="zh-CN" sz="2400" b="1" kern="100" dirty="0">
                <a:latin typeface="+mn-ea"/>
                <a:cs typeface="Times New Roman" panose="02020603050405020304" charset="0"/>
              </a:rPr>
              <a:t>,</a:t>
            </a:r>
            <a:r>
              <a:rPr lang="zh-CN" altLang="zh-CN" sz="2400" b="1" kern="100" dirty="0">
                <a:latin typeface="+mn-ea"/>
                <a:cs typeface="Times New Roman" panose="02020603050405020304" charset="0"/>
              </a:rPr>
              <a:t>因为你在每条大街上都能找到这样的商店。</a:t>
            </a:r>
            <a:endParaRPr lang="zh-CN" altLang="zh-CN" sz="2400" b="1" kern="100" dirty="0">
              <a:latin typeface="+mn-ea"/>
              <a:cs typeface="Times New Roman" panose="02020603050405020304" charset="0"/>
            </a:endParaRPr>
          </a:p>
        </p:txBody>
      </p:sp>
      <p:sp>
        <p:nvSpPr>
          <p:cNvPr id="3" name="矩形 2"/>
          <p:cNvSpPr/>
          <p:nvPr/>
        </p:nvSpPr>
        <p:spPr>
          <a:xfrm>
            <a:off x="523240" y="470535"/>
            <a:ext cx="10897870" cy="521970"/>
          </a:xfrm>
          <a:prstGeom prst="rect">
            <a:avLst/>
          </a:prstGeom>
        </p:spPr>
        <p:txBody>
          <a:bodyPr wrap="square">
            <a:spAutoFit/>
          </a:bodyPr>
          <a:lstStyle/>
          <a:p>
            <a:pPr lvl="0"/>
            <a:r>
              <a:rPr lang="en-US" altLang="zh-CN" sz="2800" b="1" kern="100" dirty="0">
                <a:solidFill>
                  <a:schemeClr val="tx1"/>
                </a:solidFill>
                <a:latin typeface="Times New Roman" panose="02020603050405020304" charset="0"/>
                <a:ea typeface="宋体" panose="02010600030101010101" pitchFamily="2" charset="-122"/>
                <a:cs typeface="Times New Roman" panose="02020603050405020304" charset="0"/>
              </a:rPr>
              <a:t>70.charity</a:t>
            </a:r>
            <a:r>
              <a:rPr lang="en-US" altLang="zh-CN" b="1" kern="100" dirty="0">
                <a:solidFill>
                  <a:schemeClr val="tx1"/>
                </a:solidFill>
                <a:latin typeface="Times New Roman" panose="02020603050405020304" charset="0"/>
                <a:ea typeface="宋体" panose="02010600030101010101" pitchFamily="2" charset="-122"/>
                <a:cs typeface="Times New Roman" panose="02020603050405020304" charset="0"/>
              </a:rPr>
              <a:t> </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['t</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ʃ</a:t>
            </a:r>
            <a:r>
              <a:rPr lang="en-US" altLang="zh-CN" sz="2800" b="1" kern="100" dirty="0" err="1">
                <a:solidFill>
                  <a:prstClr val="black"/>
                </a:solidFill>
                <a:latin typeface="Times New Roman" panose="02020603050405020304" charset="0"/>
                <a:ea typeface="宋体" panose="02010600030101010101" pitchFamily="2" charset="-122"/>
                <a:cs typeface="Times New Roman" panose="02020603050405020304" charset="0"/>
              </a:rPr>
              <a:t>ær</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ɪ</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t</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ɪ</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]n.____;____;______ </a:t>
            </a:r>
            <a:endParaRPr lang="zh-CN" altLang="zh-CN"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4" name="矩形 3"/>
          <p:cNvSpPr/>
          <p:nvPr/>
        </p:nvSpPr>
        <p:spPr>
          <a:xfrm>
            <a:off x="453656" y="946612"/>
            <a:ext cx="10721163" cy="830997"/>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When your mother gets the gift, she will be told that she has helped the chosen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charity</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.(2013</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全国</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II)</a:t>
            </a:r>
            <a:endPar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
        <p:nvSpPr>
          <p:cNvPr id="5" name="矩形 4"/>
          <p:cNvSpPr/>
          <p:nvPr/>
        </p:nvSpPr>
        <p:spPr>
          <a:xfrm>
            <a:off x="453656" y="1753673"/>
            <a:ext cx="9083749" cy="461665"/>
          </a:xfrm>
          <a:prstGeom prst="rect">
            <a:avLst/>
          </a:prstGeom>
        </p:spPr>
        <p:txBody>
          <a:bodyPr wrap="square">
            <a:spAutoFit/>
          </a:bodyPr>
          <a:lstStyle/>
          <a:p>
            <a:pPr lvl="0"/>
            <a:r>
              <a:rPr lang="zh-CN" altLang="zh-CN" sz="2400" b="1" kern="100" dirty="0">
                <a:solidFill>
                  <a:prstClr val="black"/>
                </a:solidFill>
                <a:latin typeface="+mn-ea"/>
                <a:cs typeface="Times New Roman" panose="02020603050405020304" charset="0"/>
              </a:rPr>
              <a:t>当你母亲收到礼物时</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她会被告知她已经帮助了选定的慈善机构。</a:t>
            </a:r>
            <a:endParaRPr lang="zh-CN" altLang="zh-CN" sz="2400" b="1" kern="100" dirty="0">
              <a:solidFill>
                <a:prstClr val="black"/>
              </a:solidFill>
              <a:latin typeface="+mn-ea"/>
              <a:cs typeface="Times New Roman" panose="02020603050405020304" charset="0"/>
            </a:endParaRPr>
          </a:p>
        </p:txBody>
      </p:sp>
      <p:sp>
        <p:nvSpPr>
          <p:cNvPr id="6" name="矩形 5"/>
          <p:cNvSpPr/>
          <p:nvPr/>
        </p:nvSpPr>
        <p:spPr>
          <a:xfrm>
            <a:off x="453656" y="2215338"/>
            <a:ext cx="10359656" cy="830997"/>
          </a:xfrm>
          <a:prstGeom prst="rect">
            <a:avLst/>
          </a:prstGeom>
        </p:spPr>
        <p:txBody>
          <a:bodyPr wrap="square">
            <a:spAutoFit/>
          </a:bodyPr>
          <a:lstStyle/>
          <a:p>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 love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charity</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shops and so do lots of other people in Britain because you find quite a few of them on every high street.</a:t>
            </a:r>
            <a:r>
              <a:rPr lang="en-US" altLang="zh-CN" sz="2400" b="1" kern="100" dirty="0">
                <a:latin typeface="Times New Roman" panose="02020603050405020304" charset="0"/>
                <a:ea typeface="宋体" panose="02010600030101010101" pitchFamily="2" charset="-122"/>
                <a:cs typeface="Times New Roman" panose="02020603050405020304" charset="0"/>
              </a:rPr>
              <a:t> (2008</a:t>
            </a:r>
            <a:r>
              <a:rPr lang="zh-CN" altLang="zh-CN" sz="2400" b="1" kern="100" dirty="0">
                <a:latin typeface="Times New Roman" panose="02020603050405020304" charset="0"/>
                <a:ea typeface="宋体" panose="02010600030101010101" pitchFamily="2" charset="-122"/>
                <a:cs typeface="Times New Roman" panose="02020603050405020304" charset="0"/>
              </a:rPr>
              <a:t>天津</a:t>
            </a:r>
            <a:r>
              <a:rPr lang="en-US" altLang="zh-CN" sz="2400" b="1" kern="100" dirty="0">
                <a:latin typeface="Times New Roman" panose="02020603050405020304" charset="0"/>
                <a:ea typeface="宋体" panose="02010600030101010101" pitchFamily="2" charset="-122"/>
                <a:cs typeface="Times New Roman" panose="02020603050405020304" charset="0"/>
              </a:rPr>
              <a:t>)</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zh-CN" altLang="en-US" sz="2400" dirty="0"/>
          </a:p>
        </p:txBody>
      </p:sp>
      <p:sp>
        <p:nvSpPr>
          <p:cNvPr id="7" name="矩形 6"/>
          <p:cNvSpPr/>
          <p:nvPr/>
        </p:nvSpPr>
        <p:spPr>
          <a:xfrm>
            <a:off x="3720715" y="462762"/>
            <a:ext cx="3239770" cy="521970"/>
          </a:xfrm>
          <a:prstGeom prst="rect">
            <a:avLst/>
          </a:prstGeom>
        </p:spPr>
        <p:txBody>
          <a:bodyPr wrap="none">
            <a:spAutoFit/>
          </a:bodyPr>
          <a:lstStyle/>
          <a:p>
            <a:r>
              <a:rPr lang="zh-CN" altLang="zh-CN" sz="2800" b="1" kern="100" dirty="0">
                <a:solidFill>
                  <a:srgbClr val="7030A0"/>
                </a:solidFill>
                <a:latin typeface="+mn-ea"/>
                <a:cs typeface="Times New Roman" panose="02020603050405020304" charset="0"/>
              </a:rPr>
              <a:t>慈善</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施舍</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慈善团体</a:t>
            </a:r>
            <a:endParaRPr lang="zh-CN" altLang="en-US" sz="2800" b="1" kern="100" dirty="0">
              <a:solidFill>
                <a:srgbClr val="7030A0"/>
              </a:solidFill>
              <a:latin typeface="+mn-ea"/>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图片 11" descr="care-关心填空"/>
          <p:cNvPicPr/>
          <p:nvPr/>
        </p:nvPicPr>
        <p:blipFill>
          <a:blip r:embed="rId1"/>
          <a:stretch>
            <a:fillRect/>
          </a:stretch>
        </p:blipFill>
        <p:spPr>
          <a:xfrm>
            <a:off x="10795" y="-98425"/>
            <a:ext cx="12294235" cy="6969760"/>
          </a:xfrm>
          <a:prstGeom prst="rect">
            <a:avLst/>
          </a:prstGeom>
        </p:spPr>
      </p:pic>
      <p:sp>
        <p:nvSpPr>
          <p:cNvPr id="4" name="标题 1"/>
          <p:cNvSpPr>
            <a:spLocks noGrp="1"/>
          </p:cNvSpPr>
          <p:nvPr/>
        </p:nvSpPr>
        <p:spPr>
          <a:xfrm>
            <a:off x="3922395" y="1450340"/>
            <a:ext cx="27717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关心;在乎;照料</a:t>
            </a:r>
            <a:endParaRPr lang="en-US" altLang="zh-CN" sz="18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7589520" y="302895"/>
            <a:ext cx="26866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关心;照料;喜欢</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7984490" y="1483995"/>
            <a:ext cx="12807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照顾;照料</a:t>
            </a:r>
            <a:endParaRPr sz="18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8011795" y="2099310"/>
            <a:ext cx="19564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粗心的</a:t>
            </a:r>
            <a:endParaRPr sz="18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231265" y="3178175"/>
            <a:ext cx="1063625" cy="4667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关心</a:t>
            </a:r>
            <a:endParaRPr sz="24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11005820" y="2080260"/>
            <a:ext cx="68580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粗心</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7954010" y="2668905"/>
            <a:ext cx="26714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无忧无虑的;不负责的</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4015105" y="399161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小心的;仔细的</a:t>
            </a:r>
            <a:endParaRPr sz="18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7798435" y="4020185"/>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小心;慎重</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7707630" y="338582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小心地;谨慎地</a:t>
            </a:r>
            <a:endParaRPr sz="18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3783965" y="6132195"/>
            <a:ext cx="245110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慈善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施舍</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慈善团体</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3828415" y="5360035"/>
            <a:ext cx="23348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事业;生涯</a:t>
            </a:r>
            <a:endParaRPr sz="18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7703820" y="4583430"/>
            <a:ext cx="24593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当心;注意</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7912100" y="926465"/>
            <a:ext cx="14617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关心;在乎</a:t>
            </a:r>
            <a:endParaRPr sz="1800" spc="0">
              <a:solidFill>
                <a:srgbClr val="7030A0"/>
              </a:solidFill>
              <a:latin typeface="Times New Roman" panose="02020603050405020304" charset="0"/>
              <a:ea typeface="+mn-ea"/>
              <a:cs typeface="Times New Roman" panose="02020603050405020304" charset="0"/>
              <a:sym typeface="+mn-ea"/>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p:bldP spid="4" grpId="1"/>
      <p:bldP spid="5" grpId="0"/>
      <p:bldP spid="5" grpId="1"/>
      <p:bldP spid="7" grpId="0"/>
      <p:bldP spid="7" grpId="1"/>
      <p:bldP spid="8" grpId="0"/>
      <p:bldP spid="8" grpId="1"/>
      <p:bldP spid="11" grpId="0"/>
      <p:bldP spid="11" grpId="1"/>
      <p:bldP spid="13" grpId="0"/>
      <p:bldP spid="13" grpId="1"/>
      <p:bldP spid="14" grpId="0"/>
      <p:bldP spid="14" grpId="1"/>
      <p:bldP spid="15" grpId="0"/>
      <p:bldP spid="15" grpId="1"/>
      <p:bldP spid="16" grpId="0"/>
      <p:bldP spid="16" grpId="1"/>
      <p:bldP spid="18" grpId="0"/>
      <p:bldP spid="18" grpId="1"/>
      <p:bldP spid="22" grpId="0"/>
      <p:bldP spid="22" grpId="1"/>
      <p:bldP spid="23" grpId="0"/>
      <p:bldP spid="23" grpId="1"/>
      <p:bldP spid="19" grpId="0"/>
      <p:bldP spid="19" grpId="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6" descr="sect-段，节填空"/>
          <p:cNvPicPr>
            <a:picLocks noChangeAspect="1"/>
          </p:cNvPicPr>
          <p:nvPr/>
        </p:nvPicPr>
        <p:blipFill>
          <a:blip r:embed="rId1"/>
          <a:stretch>
            <a:fillRect/>
          </a:stretch>
        </p:blipFill>
        <p:spPr>
          <a:xfrm>
            <a:off x="43815" y="1630680"/>
            <a:ext cx="12089765" cy="5140960"/>
          </a:xfrm>
          <a:prstGeom prst="rect">
            <a:avLst/>
          </a:prstGeom>
        </p:spPr>
      </p:pic>
      <p:sp>
        <p:nvSpPr>
          <p:cNvPr id="100" name="文本框 99"/>
          <p:cNvSpPr txBox="1"/>
          <p:nvPr/>
        </p:nvSpPr>
        <p:spPr>
          <a:xfrm>
            <a:off x="-19050" y="71120"/>
            <a:ext cx="11654790"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71.insect ['ɪnsekt]n. ____</a:t>
            </a:r>
            <a:endParaRPr sz="3200" b="1">
              <a:latin typeface="Times New Roman" panose="02020603050405020304" charset="0"/>
              <a:cs typeface="Times New Roman" panose="02020603050405020304" charset="0"/>
            </a:endParaRPr>
          </a:p>
        </p:txBody>
      </p:sp>
      <p:sp>
        <p:nvSpPr>
          <p:cNvPr id="8" name="文本框 7"/>
          <p:cNvSpPr txBox="1"/>
          <p:nvPr/>
        </p:nvSpPr>
        <p:spPr>
          <a:xfrm>
            <a:off x="3399155" y="0"/>
            <a:ext cx="1083945"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昆虫</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2749550" y="4003040"/>
            <a:ext cx="2681605" cy="521970"/>
          </a:xfrm>
          <a:prstGeom prst="rect">
            <a:avLst/>
          </a:prstGeom>
          <a:noFill/>
        </p:spPr>
        <p:txBody>
          <a:bodyPr wrap="square" rtlCol="0">
            <a:spAutoFit/>
          </a:bodyPr>
          <a:p>
            <a:r>
              <a:rPr lang="en-US" altLang="en-US" sz="2800" b="1" spc="150" dirty="0">
                <a:solidFill>
                  <a:srgbClr val="7030A0"/>
                </a:solidFill>
                <a:latin typeface="Times New Roman" panose="02020603050405020304" charset="0"/>
                <a:cs typeface="Times New Roman" panose="02020603050405020304" charset="0"/>
                <a:sym typeface="+mn-ea"/>
              </a:rPr>
              <a:t>切,节</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7133590" y="2210435"/>
            <a:ext cx="2681605" cy="521970"/>
          </a:xfrm>
          <a:prstGeom prst="rect">
            <a:avLst/>
          </a:prstGeom>
          <a:noFill/>
        </p:spPr>
        <p:txBody>
          <a:bodyPr wrap="square" rtlCol="0">
            <a:spAutoFit/>
          </a:bodyPr>
          <a:p>
            <a:r>
              <a:rPr lang="en-US" altLang="en-US" sz="2800" b="1" spc="150" dirty="0">
                <a:solidFill>
                  <a:srgbClr val="7030A0"/>
                </a:solidFill>
                <a:latin typeface="Times New Roman" panose="02020603050405020304" charset="0"/>
                <a:cs typeface="Times New Roman" panose="02020603050405020304" charset="0"/>
                <a:sym typeface="+mn-ea"/>
              </a:rPr>
              <a:t>段节;部分</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6769735" y="4488180"/>
            <a:ext cx="4225925" cy="521970"/>
          </a:xfrm>
          <a:prstGeom prst="rect">
            <a:avLst/>
          </a:prstGeom>
          <a:noFill/>
        </p:spPr>
        <p:txBody>
          <a:bodyPr wrap="square" rtlCol="0">
            <a:spAutoFit/>
          </a:bodyPr>
          <a:p>
            <a:r>
              <a:rPr lang="en-US" altLang="en-US" sz="2800" b="1" spc="150" dirty="0">
                <a:solidFill>
                  <a:srgbClr val="7030A0"/>
                </a:solidFill>
                <a:latin typeface="Times New Roman" panose="02020603050405020304" charset="0"/>
                <a:cs typeface="Times New Roman" panose="02020603050405020304" charset="0"/>
                <a:sym typeface="+mn-ea"/>
              </a:rPr>
              <a:t>扇形;扇区;部门;段区</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6694805" y="5640070"/>
            <a:ext cx="2681605" cy="521970"/>
          </a:xfrm>
          <a:prstGeom prst="rect">
            <a:avLst/>
          </a:prstGeom>
          <a:noFill/>
        </p:spPr>
        <p:txBody>
          <a:bodyPr wrap="square" rtlCol="0">
            <a:spAutoFit/>
          </a:bodyPr>
          <a:p>
            <a:r>
              <a:rPr lang="en-US" altLang="en-US" sz="2800" b="1" spc="150" dirty="0">
                <a:solidFill>
                  <a:srgbClr val="7030A0"/>
                </a:solidFill>
                <a:latin typeface="Times New Roman" panose="02020603050405020304" charset="0"/>
                <a:cs typeface="Times New Roman" panose="02020603050405020304" charset="0"/>
                <a:sym typeface="+mn-ea"/>
              </a:rPr>
              <a:t>昆虫</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6995795" y="3370580"/>
            <a:ext cx="4370070" cy="521970"/>
          </a:xfrm>
          <a:prstGeom prst="rect">
            <a:avLst/>
          </a:prstGeom>
          <a:noFill/>
        </p:spPr>
        <p:txBody>
          <a:bodyPr wrap="square" rtlCol="0">
            <a:spAutoFit/>
          </a:bodyPr>
          <a:p>
            <a:r>
              <a:rPr lang="en-US" altLang="en-US" sz="2800" b="1" spc="150" dirty="0">
                <a:solidFill>
                  <a:srgbClr val="7030A0"/>
                </a:solidFill>
                <a:latin typeface="Times New Roman" panose="02020603050405020304" charset="0"/>
                <a:cs typeface="Times New Roman" panose="02020603050405020304" charset="0"/>
                <a:sym typeface="+mn-ea"/>
              </a:rPr>
              <a:t>截面;部分部门;地区;章节</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P spid="4" grpId="0"/>
      <p:bldP spid="4" grpId="1"/>
      <p:bldP spid="9" grpId="0"/>
      <p:bldP spid="9" grpId="1"/>
      <p:bldP spid="13" grpId="0"/>
      <p:bldP spid="13" grpId="1"/>
      <p:bldP spid="14" grpId="0"/>
      <p:bldP spid="1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
          <p:cNvSpPr>
            <a:spLocks noGrp="1"/>
          </p:cNvSpPr>
          <p:nvPr/>
        </p:nvSpPr>
        <p:spPr>
          <a:xfrm>
            <a:off x="124417" y="988895"/>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solidFill>
                  <a:srgbClr val="000000"/>
                </a:solidFill>
                <a:latin typeface="Times New Roman" panose="02020603050405020304" charset="0"/>
                <a:ea typeface="+mn-ea"/>
                <a:cs typeface="Times New Roman" panose="02020603050405020304" charset="0"/>
              </a:rPr>
              <a:t>6.shark [ʃɑːk]n. ___;____vt.&amp;vi. ___,___</a:t>
            </a:r>
            <a:endParaRPr lang="en-US" altLang="en-US" sz="3200" spc="150">
              <a:solidFill>
                <a:srgbClr val="000000"/>
              </a:solidFill>
              <a:latin typeface="Times New Roman" panose="02020603050405020304" charset="0"/>
              <a:ea typeface="+mn-ea"/>
              <a:cs typeface="Times New Roman" panose="02020603050405020304" charset="0"/>
            </a:endParaRPr>
          </a:p>
          <a:p>
            <a:endParaRPr lang="en-US" altLang="en-US" sz="3200"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7.fin [fin] n.____</a:t>
            </a:r>
            <a:endParaRPr lang="en-US" altLang="en-US" sz="3200" spc="150">
              <a:solidFill>
                <a:srgbClr val="000000"/>
              </a:solidFill>
              <a:latin typeface="Times New Roman" panose="02020603050405020304" charset="0"/>
              <a:ea typeface="+mn-ea"/>
              <a:cs typeface="Times New Roman" panose="02020603050405020304" charset="0"/>
            </a:endParaRPr>
          </a:p>
        </p:txBody>
      </p:sp>
      <p:sp>
        <p:nvSpPr>
          <p:cNvPr id="20" name="文本框 19"/>
          <p:cNvSpPr txBox="1"/>
          <p:nvPr/>
        </p:nvSpPr>
        <p:spPr>
          <a:xfrm>
            <a:off x="3188335" y="549910"/>
            <a:ext cx="1852295" cy="521970"/>
          </a:xfrm>
          <a:prstGeom prst="rect">
            <a:avLst/>
          </a:prstGeom>
          <a:noFill/>
        </p:spPr>
        <p:txBody>
          <a:bodyPr wrap="square" rtlCol="0">
            <a:spAutoFit/>
          </a:bodyPr>
          <a:p>
            <a:pPr algn="l"/>
            <a:r>
              <a:rPr lang="en-US" altLang="en-US" sz="2800" b="1" spc="150" dirty="0">
                <a:solidFill>
                  <a:srgbClr val="7030A0"/>
                </a:solidFill>
                <a:uFillTx/>
                <a:latin typeface="Times New Roman" panose="02020603050405020304" charset="0"/>
                <a:cs typeface="Times New Roman" panose="02020603050405020304" charset="0"/>
                <a:sym typeface="+mn-ea"/>
              </a:rPr>
              <a:t>鲨鱼 骗子</a:t>
            </a:r>
            <a:endParaRPr lang="en-US" altLang="en-US" sz="2800" b="1" spc="150" dirty="0">
              <a:solidFill>
                <a:srgbClr val="7030A0"/>
              </a:solidFill>
              <a:uFillTx/>
              <a:latin typeface="Times New Roman" panose="02020603050405020304" charset="0"/>
              <a:cs typeface="Times New Roman" panose="02020603050405020304" charset="0"/>
              <a:sym typeface="+mn-ea"/>
            </a:endParaRPr>
          </a:p>
        </p:txBody>
      </p:sp>
      <p:sp>
        <p:nvSpPr>
          <p:cNvPr id="21" name="文本框 20"/>
          <p:cNvSpPr txBox="1"/>
          <p:nvPr/>
        </p:nvSpPr>
        <p:spPr>
          <a:xfrm>
            <a:off x="168275" y="2396490"/>
            <a:ext cx="12068810" cy="3599815"/>
          </a:xfrm>
          <a:prstGeom prst="rect">
            <a:avLst/>
          </a:prstGeom>
          <a:noFill/>
        </p:spPr>
        <p:txBody>
          <a:bodyPr wrap="square" rtlCol="0">
            <a:spAutoFit/>
          </a:bodyPr>
          <a:p>
            <a:pPr algn="l"/>
            <a:r>
              <a:rPr lang="zh-CN" altLang="en-US" sz="3200" b="1">
                <a:latin typeface="Times New Roman" panose="02020603050405020304" charset="0"/>
                <a:cs typeface="Times New Roman" panose="02020603050405020304" charset="0"/>
                <a:sym typeface="+mn-ea"/>
              </a:rPr>
              <a:t>8.on earth ________</a:t>
            </a:r>
            <a:r>
              <a:rPr lang="en-US" altLang="zh-CN" sz="3200" b="1">
                <a:latin typeface="Times New Roman" panose="02020603050405020304" charset="0"/>
                <a:cs typeface="Times New Roman" panose="02020603050405020304" charset="0"/>
                <a:sym typeface="+mn-ea"/>
              </a:rPr>
              <a:t>;(</a:t>
            </a:r>
            <a:r>
              <a:rPr lang="zh-CN" altLang="en-US" sz="3200" b="1">
                <a:latin typeface="Times New Roman" panose="02020603050405020304" charset="0"/>
                <a:cs typeface="Times New Roman" panose="02020603050405020304" charset="0"/>
                <a:sym typeface="+mn-ea"/>
              </a:rPr>
              <a:t>放在疑问词之后表示强调</a:t>
            </a:r>
            <a:r>
              <a:rPr lang="en-US" altLang="zh-CN" sz="3200" b="1">
                <a:latin typeface="Times New Roman" panose="02020603050405020304" charset="0"/>
                <a:cs typeface="Times New Roman" panose="02020603050405020304" charset="0"/>
                <a:sym typeface="+mn-ea"/>
              </a:rPr>
              <a:t>)</a:t>
            </a:r>
            <a:r>
              <a:rPr lang="zh-CN" altLang="en-US" sz="3200" b="1">
                <a:latin typeface="Times New Roman" panose="02020603050405020304" charset="0"/>
                <a:cs typeface="Times New Roman" panose="02020603050405020304" charset="0"/>
                <a:sym typeface="+mn-ea"/>
              </a:rPr>
              <a:t>_____;_____</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r>
              <a:rPr lang="zh-CN" altLang="en-US" sz="2800" b="1">
                <a:solidFill>
                  <a:schemeClr val="tx1"/>
                </a:solidFill>
                <a:latin typeface="Times New Roman" panose="02020603050405020304" charset="0"/>
                <a:cs typeface="Times New Roman" panose="02020603050405020304" charset="0"/>
                <a:sym typeface="+mn-ea"/>
              </a:rPr>
              <a:t>Her journey to becoming the fastest woman </a:t>
            </a:r>
            <a:r>
              <a:rPr lang="zh-CN" altLang="en-US" sz="2800" b="1">
                <a:solidFill>
                  <a:schemeClr val="accent2">
                    <a:lumMod val="75000"/>
                  </a:schemeClr>
                </a:solidFill>
                <a:latin typeface="Times New Roman" panose="02020603050405020304" charset="0"/>
                <a:cs typeface="Times New Roman" panose="02020603050405020304" charset="0"/>
                <a:sym typeface="+mn-ea"/>
              </a:rPr>
              <a:t>on earth</a:t>
            </a:r>
            <a:r>
              <a:rPr lang="zh-CN" altLang="en-US" sz="2800" b="1">
                <a:solidFill>
                  <a:schemeClr val="tx1"/>
                </a:solidFill>
                <a:latin typeface="Times New Roman" panose="02020603050405020304" charset="0"/>
                <a:cs typeface="Times New Roman" panose="02020603050405020304" charset="0"/>
                <a:sym typeface="+mn-ea"/>
              </a:rPr>
              <a:t> has been anything but smooth and effortless.(2016江苏)</a:t>
            </a:r>
            <a:endParaRPr lang="zh-CN" altLang="en-US" sz="2800" b="1">
              <a:solidFill>
                <a:schemeClr val="tx1"/>
              </a:solidFill>
              <a:latin typeface="Times New Roman" panose="02020603050405020304" charset="0"/>
              <a:cs typeface="Times New Roman" panose="02020603050405020304" charset="0"/>
              <a:sym typeface="+mn-ea"/>
            </a:endParaRPr>
          </a:p>
          <a:p>
            <a:pPr algn="l"/>
            <a:r>
              <a:rPr lang="zh-CN" altLang="en-US" sz="2800" b="1">
                <a:solidFill>
                  <a:schemeClr val="tx1"/>
                </a:solidFill>
                <a:latin typeface="Times New Roman" panose="02020603050405020304" charset="0"/>
                <a:cs typeface="Times New Roman" panose="02020603050405020304" charset="0"/>
                <a:sym typeface="+mn-ea"/>
              </a:rPr>
              <a:t>她成为世界上跑得最快的女人的旅程绝非一帆风顺。 </a:t>
            </a:r>
            <a:endParaRPr lang="zh-CN" altLang="en-US" sz="2800" b="1">
              <a:solidFill>
                <a:schemeClr val="tx1"/>
              </a:solidFill>
              <a:latin typeface="Times New Roman" panose="02020603050405020304" charset="0"/>
              <a:cs typeface="Times New Roman" panose="02020603050405020304" charset="0"/>
              <a:sym typeface="+mn-ea"/>
            </a:endParaRPr>
          </a:p>
          <a:p>
            <a:pPr algn="l"/>
            <a:r>
              <a:rPr lang="zh-CN" altLang="en-US" sz="2800" b="1">
                <a:solidFill>
                  <a:schemeClr val="tx1"/>
                </a:solidFill>
                <a:latin typeface="Times New Roman" panose="02020603050405020304" charset="0"/>
                <a:cs typeface="Times New Roman" panose="02020603050405020304" charset="0"/>
                <a:sym typeface="+mn-ea"/>
              </a:rPr>
              <a:t>How </a:t>
            </a:r>
            <a:r>
              <a:rPr lang="zh-CN" altLang="en-US" sz="2800" b="1">
                <a:solidFill>
                  <a:schemeClr val="accent2">
                    <a:lumMod val="75000"/>
                  </a:schemeClr>
                </a:solidFill>
                <a:latin typeface="Times New Roman" panose="02020603050405020304" charset="0"/>
                <a:cs typeface="Times New Roman" panose="02020603050405020304" charset="0"/>
                <a:sym typeface="+mn-ea"/>
              </a:rPr>
              <a:t>on earth</a:t>
            </a:r>
            <a:r>
              <a:rPr lang="zh-CN" altLang="en-US" sz="2800" b="1">
                <a:solidFill>
                  <a:schemeClr val="tx1"/>
                </a:solidFill>
                <a:latin typeface="Times New Roman" panose="02020603050405020304" charset="0"/>
                <a:cs typeface="Times New Roman" panose="02020603050405020304" charset="0"/>
                <a:sym typeface="+mn-ea"/>
              </a:rPr>
              <a:t> was he going to get the rest of the money?(2009北京) </a:t>
            </a:r>
            <a:endParaRPr lang="zh-CN" altLang="en-US" sz="2800" b="1">
              <a:solidFill>
                <a:schemeClr val="tx1"/>
              </a:solidFill>
              <a:latin typeface="Times New Roman" panose="02020603050405020304" charset="0"/>
              <a:cs typeface="Times New Roman" panose="02020603050405020304" charset="0"/>
              <a:sym typeface="+mn-ea"/>
            </a:endParaRPr>
          </a:p>
          <a:p>
            <a:pPr algn="l"/>
            <a:r>
              <a:rPr lang="zh-CN" altLang="en-US" sz="2800" b="1">
                <a:solidFill>
                  <a:schemeClr val="tx1"/>
                </a:solidFill>
                <a:latin typeface="Times New Roman" panose="02020603050405020304" charset="0"/>
                <a:cs typeface="Times New Roman" panose="02020603050405020304" charset="0"/>
                <a:sym typeface="+mn-ea"/>
              </a:rPr>
              <a:t>他究竟怎样才能搞到其余的钱呢?</a:t>
            </a:r>
            <a:endParaRPr lang="zh-CN" altLang="en-US" sz="2800" b="1">
              <a:solidFill>
                <a:schemeClr val="tx1"/>
              </a:solidFill>
              <a:latin typeface="Times New Roman" panose="02020603050405020304" charset="0"/>
              <a:cs typeface="Times New Roman" panose="02020603050405020304" charset="0"/>
              <a:sym typeface="+mn-ea"/>
            </a:endParaRPr>
          </a:p>
          <a:p>
            <a:pPr algn="l"/>
            <a:r>
              <a:rPr lang="zh-CN" altLang="en-US" sz="2800" b="1">
                <a:solidFill>
                  <a:schemeClr val="tx1"/>
                </a:solidFill>
                <a:latin typeface="Times New Roman" panose="02020603050405020304" charset="0"/>
                <a:cs typeface="Times New Roman" panose="02020603050405020304" charset="0"/>
                <a:sym typeface="+mn-ea"/>
              </a:rPr>
              <a:t>He now began to inkle what was going on. </a:t>
            </a:r>
            <a:endParaRPr lang="zh-CN" altLang="en-US" sz="2800" b="1">
              <a:solidFill>
                <a:schemeClr val="tx1"/>
              </a:solidFill>
              <a:latin typeface="Times New Roman" panose="02020603050405020304" charset="0"/>
              <a:cs typeface="Times New Roman" panose="02020603050405020304" charset="0"/>
              <a:sym typeface="+mn-ea"/>
            </a:endParaRPr>
          </a:p>
          <a:p>
            <a:pPr algn="l"/>
            <a:r>
              <a:rPr lang="zh-CN" altLang="en-US" sz="2800" b="1">
                <a:solidFill>
                  <a:schemeClr val="tx1"/>
                </a:solidFill>
                <a:latin typeface="Times New Roman" panose="02020603050405020304" charset="0"/>
                <a:cs typeface="Times New Roman" panose="02020603050405020304" charset="0"/>
                <a:sym typeface="+mn-ea"/>
              </a:rPr>
              <a:t>他现在开始有点明白究竟在发生什么事了。</a:t>
            </a:r>
            <a:endParaRPr lang="zh-CN" altLang="en-US" sz="2800" b="1">
              <a:solidFill>
                <a:schemeClr val="tx1"/>
              </a:solidFill>
              <a:latin typeface="Times New Roman" panose="02020603050405020304" charset="0"/>
              <a:cs typeface="Times New Roman" panose="02020603050405020304" charset="0"/>
              <a:sym typeface="+mn-ea"/>
            </a:endParaRPr>
          </a:p>
        </p:txBody>
      </p:sp>
      <p:sp>
        <p:nvSpPr>
          <p:cNvPr id="3" name="文本框 2"/>
          <p:cNvSpPr txBox="1"/>
          <p:nvPr/>
        </p:nvSpPr>
        <p:spPr>
          <a:xfrm>
            <a:off x="6249670" y="556260"/>
            <a:ext cx="2078355" cy="521970"/>
          </a:xfrm>
          <a:prstGeom prst="rect">
            <a:avLst/>
          </a:prstGeom>
          <a:noFill/>
        </p:spPr>
        <p:txBody>
          <a:bodyPr wrap="squar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 </a:t>
            </a:r>
            <a:r>
              <a:rPr lang="en-US" altLang="en-US" sz="2800" b="1" spc="150" dirty="0">
                <a:solidFill>
                  <a:srgbClr val="7030A0"/>
                </a:solidFill>
                <a:uFillTx/>
                <a:latin typeface="Times New Roman" panose="02020603050405020304" charset="0"/>
                <a:cs typeface="Times New Roman" panose="02020603050405020304" charset="0"/>
                <a:sym typeface="+mn-ea"/>
              </a:rPr>
              <a:t>诈骗  敲诈</a:t>
            </a:r>
            <a:endParaRPr lang="en-US" altLang="en-US" sz="2800" b="1" spc="150" dirty="0">
              <a:solidFill>
                <a:srgbClr val="7030A0"/>
              </a:solidFill>
              <a:uFillTx/>
              <a:latin typeface="Times New Roman" panose="02020603050405020304" charset="0"/>
              <a:cs typeface="Times New Roman" panose="02020603050405020304" charset="0"/>
              <a:sym typeface="+mn-ea"/>
            </a:endParaRPr>
          </a:p>
        </p:txBody>
      </p:sp>
      <p:sp>
        <p:nvSpPr>
          <p:cNvPr id="4" name="文本框 3"/>
          <p:cNvSpPr txBox="1"/>
          <p:nvPr/>
        </p:nvSpPr>
        <p:spPr>
          <a:xfrm>
            <a:off x="2461895" y="1463675"/>
            <a:ext cx="1266190" cy="583565"/>
          </a:xfrm>
          <a:prstGeom prst="rect">
            <a:avLst/>
          </a:prstGeom>
          <a:noFill/>
        </p:spPr>
        <p:txBody>
          <a:bodyPr wrap="square" rtlCol="0">
            <a:spAutoFit/>
          </a:bodyPr>
          <a:p>
            <a:pPr algn="l"/>
            <a:r>
              <a:rPr lang="zh-CN" altLang="en-US" sz="3200" b="1" spc="150" dirty="0">
                <a:solidFill>
                  <a:srgbClr val="7030A0"/>
                </a:solidFill>
                <a:uFillTx/>
                <a:latin typeface="Times New Roman" panose="02020603050405020304" charset="0"/>
                <a:cs typeface="Times New Roman" panose="02020603050405020304" charset="0"/>
                <a:sym typeface="+mn-ea"/>
              </a:rPr>
              <a:t>鱼鳍</a:t>
            </a:r>
            <a:endParaRPr lang="zh-CN" altLang="en-US" sz="3200" b="1" spc="150" dirty="0">
              <a:solidFill>
                <a:srgbClr val="7030A0"/>
              </a:solidFill>
              <a:uFillTx/>
              <a:latin typeface="Times New Roman" panose="02020603050405020304" charset="0"/>
              <a:cs typeface="Times New Roman" panose="02020603050405020304" charset="0"/>
              <a:sym typeface="+mn-ea"/>
            </a:endParaRPr>
          </a:p>
        </p:txBody>
      </p:sp>
      <p:sp>
        <p:nvSpPr>
          <p:cNvPr id="8" name="文本框 7"/>
          <p:cNvSpPr txBox="1"/>
          <p:nvPr/>
        </p:nvSpPr>
        <p:spPr>
          <a:xfrm>
            <a:off x="2095500" y="2430780"/>
            <a:ext cx="1720215" cy="521970"/>
          </a:xfrm>
          <a:prstGeom prst="rect">
            <a:avLst/>
          </a:prstGeom>
          <a:noFill/>
        </p:spPr>
        <p:txBody>
          <a:bodyPr wrap="square" rtlCol="0">
            <a:spAutoFit/>
          </a:bodyPr>
          <a:p>
            <a:pPr algn="l"/>
            <a:r>
              <a:rPr lang="zh-CN" altLang="en-US" sz="2800" b="1" spc="150" dirty="0">
                <a:solidFill>
                  <a:srgbClr val="7030A0"/>
                </a:solidFill>
                <a:uFillTx/>
                <a:latin typeface="Times New Roman" panose="02020603050405020304" charset="0"/>
                <a:cs typeface="Times New Roman" panose="02020603050405020304" charset="0"/>
                <a:sym typeface="+mn-ea"/>
              </a:rPr>
              <a:t>在世界上</a:t>
            </a:r>
            <a:endParaRPr lang="zh-CN" altLang="en-US" sz="2800" b="1" spc="150" dirty="0">
              <a:solidFill>
                <a:srgbClr val="7030A0"/>
              </a:solidFill>
              <a:uFillTx/>
              <a:latin typeface="Times New Roman" panose="02020603050405020304" charset="0"/>
              <a:cs typeface="Times New Roman" panose="02020603050405020304" charset="0"/>
              <a:sym typeface="+mn-ea"/>
            </a:endParaRPr>
          </a:p>
        </p:txBody>
      </p:sp>
      <p:sp>
        <p:nvSpPr>
          <p:cNvPr id="9" name="文本框 8"/>
          <p:cNvSpPr txBox="1"/>
          <p:nvPr/>
        </p:nvSpPr>
        <p:spPr>
          <a:xfrm>
            <a:off x="8591550" y="2416810"/>
            <a:ext cx="2332355" cy="583565"/>
          </a:xfrm>
          <a:prstGeom prst="rect">
            <a:avLst/>
          </a:prstGeom>
          <a:noFill/>
        </p:spPr>
        <p:txBody>
          <a:bodyPr wrap="squar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 </a:t>
            </a:r>
            <a:r>
              <a:rPr lang="en-US" altLang="en-US" sz="3200" b="1" spc="150" dirty="0">
                <a:solidFill>
                  <a:srgbClr val="7030A0"/>
                </a:solidFill>
                <a:uFillTx/>
                <a:latin typeface="Times New Roman" panose="02020603050405020304" charset="0"/>
                <a:cs typeface="Times New Roman" panose="02020603050405020304" charset="0"/>
                <a:sym typeface="+mn-ea"/>
              </a:rPr>
              <a:t>究竟;到底</a:t>
            </a:r>
            <a:endParaRPr lang="en-US" altLang="en-US" sz="3200" b="1" spc="150" dirty="0">
              <a:solidFill>
                <a:srgbClr val="7030A0"/>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xEl>
                                              <p:pRg st="1" end="1"/>
                                            </p:txEl>
                                          </p:spTgt>
                                        </p:tgtEl>
                                        <p:attrNameLst>
                                          <p:attrName>style.visibility</p:attrName>
                                        </p:attrNameLst>
                                      </p:cBhvr>
                                      <p:to>
                                        <p:strVal val="visible"/>
                                      </p:to>
                                    </p:set>
                                    <p:anim calcmode="lin" valueType="num">
                                      <p:cBhvr additive="base">
                                        <p:cTn id="37"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1">
                                            <p:txEl>
                                              <p:pRg st="2" end="2"/>
                                            </p:txEl>
                                          </p:spTgt>
                                        </p:tgtEl>
                                        <p:attrNameLst>
                                          <p:attrName>style.visibility</p:attrName>
                                        </p:attrNameLst>
                                      </p:cBhvr>
                                      <p:to>
                                        <p:strVal val="visible"/>
                                      </p:to>
                                    </p:set>
                                    <p:anim calcmode="lin" valueType="num">
                                      <p:cBhvr additive="base">
                                        <p:cTn id="41"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1">
                                            <p:txEl>
                                              <p:pRg st="3" end="3"/>
                                            </p:txEl>
                                          </p:spTgt>
                                        </p:tgtEl>
                                        <p:attrNameLst>
                                          <p:attrName>style.visibility</p:attrName>
                                        </p:attrNameLst>
                                      </p:cBhvr>
                                      <p:to>
                                        <p:strVal val="visible"/>
                                      </p:to>
                                    </p:set>
                                    <p:anim calcmode="lin" valueType="num">
                                      <p:cBhvr additive="base">
                                        <p:cTn id="45"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1">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1">
                                            <p:txEl>
                                              <p:pRg st="4" end="4"/>
                                            </p:txEl>
                                          </p:spTgt>
                                        </p:tgtEl>
                                        <p:attrNameLst>
                                          <p:attrName>style.visibility</p:attrName>
                                        </p:attrNameLst>
                                      </p:cBhvr>
                                      <p:to>
                                        <p:strVal val="visible"/>
                                      </p:to>
                                    </p:set>
                                    <p:anim calcmode="lin" valueType="num">
                                      <p:cBhvr additive="base">
                                        <p:cTn id="49"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
                                            <p:txEl>
                                              <p:pRg st="4" end="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1">
                                            <p:txEl>
                                              <p:pRg st="5" end="5"/>
                                            </p:txEl>
                                          </p:spTgt>
                                        </p:tgtEl>
                                        <p:attrNameLst>
                                          <p:attrName>style.visibility</p:attrName>
                                        </p:attrNameLst>
                                      </p:cBhvr>
                                      <p:to>
                                        <p:strVal val="visible"/>
                                      </p:to>
                                    </p:set>
                                    <p:anim calcmode="lin" valueType="num">
                                      <p:cBhvr additive="base">
                                        <p:cTn id="53"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1">
                                            <p:txEl>
                                              <p:pRg st="5" end="5"/>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1">
                                            <p:txEl>
                                              <p:pRg st="6" end="6"/>
                                            </p:txEl>
                                          </p:spTgt>
                                        </p:tgtEl>
                                        <p:attrNameLst>
                                          <p:attrName>style.visibility</p:attrName>
                                        </p:attrNameLst>
                                      </p:cBhvr>
                                      <p:to>
                                        <p:strVal val="visible"/>
                                      </p:to>
                                    </p:set>
                                    <p:anim calcmode="lin" valueType="num">
                                      <p:cBhvr additive="base">
                                        <p:cTn id="57" dur="500" fill="hold"/>
                                        <p:tgtEl>
                                          <p:spTgt spid="21">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3" grpId="0"/>
      <p:bldP spid="3" grpId="1"/>
      <p:bldP spid="4" grpId="0"/>
      <p:bldP spid="4" grpId="1"/>
      <p:bldP spid="8" grpId="0"/>
      <p:bldP spid="8" grpId="1"/>
      <p:bldP spid="9" grpId="0"/>
      <p:bldP spid="9" grpId="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233045"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a:latin typeface="Times New Roman" panose="02020603050405020304" charset="0"/>
                <a:ea typeface="+mn-ea"/>
                <a:cs typeface="Times New Roman" panose="02020603050405020304" charset="0"/>
              </a:rPr>
              <a:t>72.neighbourhood ['neɪbəhʊd]n. ____;___</a:t>
            </a:r>
            <a:r>
              <a:rPr lang="en-US" altLang="zh-CN">
                <a:latin typeface="Times New Roman" panose="02020603050405020304" charset="0"/>
                <a:ea typeface="+mn-ea"/>
                <a:cs typeface="Times New Roman" panose="02020603050405020304" charset="0"/>
              </a:rPr>
              <a:t>___</a:t>
            </a:r>
            <a:r>
              <a:rPr>
                <a:latin typeface="Times New Roman" panose="02020603050405020304" charset="0"/>
                <a:ea typeface="+mn-ea"/>
                <a:cs typeface="Times New Roman" panose="02020603050405020304" charset="0"/>
              </a:rPr>
              <a:t>_;___;__</a:t>
            </a:r>
            <a:r>
              <a:rPr lang="en-US" altLang="zh-CN">
                <a:latin typeface="Times New Roman" panose="02020603050405020304" charset="0"/>
                <a:ea typeface="+mn-ea"/>
                <a:cs typeface="Times New Roman" panose="02020603050405020304" charset="0"/>
              </a:rPr>
              <a:t>__</a:t>
            </a:r>
            <a:r>
              <a:rPr>
                <a:latin typeface="Times New Roman" panose="02020603050405020304" charset="0"/>
                <a:ea typeface="+mn-ea"/>
                <a:cs typeface="Times New Roman" panose="02020603050405020304" charset="0"/>
              </a:rPr>
              <a:t>___</a:t>
            </a: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14" name="文本框 13"/>
          <p:cNvSpPr txBox="1"/>
          <p:nvPr/>
        </p:nvSpPr>
        <p:spPr>
          <a:xfrm>
            <a:off x="228600" y="806450"/>
            <a:ext cx="11955145" cy="5262245"/>
          </a:xfrm>
          <a:prstGeom prst="rect">
            <a:avLst/>
          </a:prstGeom>
          <a:noFill/>
          <a:ln w="9525">
            <a:noFill/>
          </a:ln>
        </p:spPr>
        <p:txBody>
          <a:bodyPr wrap="square">
            <a:spAutoFit/>
          </a:bodyPr>
          <a:p>
            <a:pPr marL="219075" indent="0" fontAlgn="auto"/>
            <a:r>
              <a:rPr sz="2800" b="1">
                <a:solidFill>
                  <a:schemeClr val="accent2">
                    <a:lumMod val="75000"/>
                  </a:schemeClr>
                </a:solidFill>
                <a:latin typeface="Times New Roman" panose="02020603050405020304" charset="0"/>
                <a:cs typeface="Times New Roman" panose="02020603050405020304" charset="0"/>
              </a:rPr>
              <a:t>破拆法：n(弄)+eigh(eight)+b(保护)+our(我们的)+hood(名词后缀)：弄八个人保护我们的邻里街区。</a:t>
            </a:r>
            <a:endParaRPr sz="2800" b="1">
              <a:latin typeface="Times New Roman" panose="02020603050405020304" charset="0"/>
              <a:cs typeface="Times New Roman" panose="02020603050405020304" charset="0"/>
            </a:endParaRPr>
          </a:p>
          <a:p>
            <a:pPr marL="219075" indent="0" fontAlgn="auto"/>
            <a:endParaRPr sz="2800" b="1">
              <a:latin typeface="Times New Roman" panose="02020603050405020304" charset="0"/>
              <a:cs typeface="Times New Roman" panose="02020603050405020304" charset="0"/>
            </a:endParaRPr>
          </a:p>
          <a:p>
            <a:pPr marL="219075" indent="0" fontAlgn="auto"/>
            <a:r>
              <a:rPr sz="2400" b="1">
                <a:latin typeface="Times New Roman" panose="02020603050405020304" charset="0"/>
                <a:cs typeface="Times New Roman" panose="02020603050405020304" charset="0"/>
              </a:rPr>
              <a:t>Regardless of the weather or the distance, Paul Wilson will make sure low-income students in his </a:t>
            </a:r>
            <a:r>
              <a:rPr sz="2400" b="1">
                <a:solidFill>
                  <a:schemeClr val="accent2">
                    <a:lumMod val="75000"/>
                  </a:schemeClr>
                </a:solidFill>
                <a:latin typeface="Times New Roman" panose="02020603050405020304" charset="0"/>
                <a:cs typeface="Times New Roman" panose="02020603050405020304" charset="0"/>
              </a:rPr>
              <a:t>neighbourhood</a:t>
            </a:r>
            <a:r>
              <a:rPr sz="2400" b="1">
                <a:latin typeface="Times New Roman" panose="02020603050405020304" charset="0"/>
                <a:cs typeface="Times New Roman" panose="02020603050405020304" charset="0"/>
              </a:rPr>
              <a:t> arrive at their college classes on time.(2019北京)</a:t>
            </a:r>
            <a:endParaRPr sz="2400" b="1">
              <a:latin typeface="Times New Roman" panose="02020603050405020304" charset="0"/>
              <a:cs typeface="Times New Roman" panose="02020603050405020304" charset="0"/>
            </a:endParaRPr>
          </a:p>
          <a:p>
            <a:pPr marL="219075" indent="0" fontAlgn="auto"/>
            <a:r>
              <a:rPr sz="2400" b="1">
                <a:latin typeface="Times New Roman" panose="02020603050405020304" charset="0"/>
                <a:cs typeface="Times New Roman" panose="02020603050405020304" charset="0"/>
              </a:rPr>
              <a:t>无论天气如何，或距离多远，保罗·威尔逊都会确保附近的低收入</a:t>
            </a:r>
            <a:r>
              <a:rPr lang="zh-CN" sz="2400" b="1">
                <a:latin typeface="Times New Roman" panose="02020603050405020304" charset="0"/>
                <a:cs typeface="Times New Roman" panose="02020603050405020304" charset="0"/>
              </a:rPr>
              <a:t>大</a:t>
            </a:r>
            <a:r>
              <a:rPr sz="2400" b="1">
                <a:latin typeface="Times New Roman" panose="02020603050405020304" charset="0"/>
                <a:cs typeface="Times New Roman" panose="02020603050405020304" charset="0"/>
              </a:rPr>
              <a:t>学生准时</a:t>
            </a:r>
            <a:r>
              <a:rPr lang="zh-CN" sz="2400" b="1">
                <a:latin typeface="Times New Roman" panose="02020603050405020304" charset="0"/>
                <a:cs typeface="Times New Roman" panose="02020603050405020304" charset="0"/>
              </a:rPr>
              <a:t>上课</a:t>
            </a:r>
            <a:r>
              <a:rPr sz="2400" b="1">
                <a:latin typeface="Times New Roman" panose="02020603050405020304" charset="0"/>
                <a:cs typeface="Times New Roman" panose="02020603050405020304" charset="0"/>
              </a:rPr>
              <a:t>。</a:t>
            </a:r>
            <a:endParaRPr sz="2400" b="1">
              <a:latin typeface="Times New Roman" panose="02020603050405020304" charset="0"/>
              <a:cs typeface="Times New Roman" panose="02020603050405020304" charset="0"/>
            </a:endParaRPr>
          </a:p>
          <a:p>
            <a:pPr marL="219075" indent="0" fontAlgn="auto"/>
            <a:r>
              <a:rPr sz="2400" b="1">
                <a:latin typeface="Times New Roman" panose="02020603050405020304" charset="0"/>
                <a:cs typeface="Times New Roman" panose="02020603050405020304" charset="0"/>
              </a:rPr>
              <a:t>With a friendly wave and smiling face he had changed the 35 of the whole </a:t>
            </a:r>
            <a:r>
              <a:rPr sz="2400" b="1">
                <a:solidFill>
                  <a:schemeClr val="accent2">
                    <a:lumMod val="75000"/>
                  </a:schemeClr>
                </a:solidFill>
                <a:latin typeface="Times New Roman" panose="02020603050405020304" charset="0"/>
                <a:cs typeface="Times New Roman" panose="02020603050405020304" charset="0"/>
              </a:rPr>
              <a:t>neighbourhood</a:t>
            </a:r>
            <a:r>
              <a:rPr sz="2400" b="1">
                <a:latin typeface="Times New Roman" panose="02020603050405020304" charset="0"/>
                <a:cs typeface="Times New Roman" panose="02020603050405020304" charset="0"/>
              </a:rPr>
              <a:t>.(2009天津)</a:t>
            </a:r>
            <a:endParaRPr sz="2400" b="1">
              <a:latin typeface="Times New Roman" panose="02020603050405020304" charset="0"/>
              <a:cs typeface="Times New Roman" panose="02020603050405020304" charset="0"/>
            </a:endParaRPr>
          </a:p>
          <a:p>
            <a:pPr marL="219075" indent="0" fontAlgn="auto"/>
            <a:r>
              <a:rPr sz="2400" b="1">
                <a:latin typeface="Times New Roman" panose="02020603050405020304" charset="0"/>
                <a:cs typeface="Times New Roman" panose="02020603050405020304" charset="0"/>
              </a:rPr>
              <a:t>他友善的</a:t>
            </a:r>
            <a:r>
              <a:rPr lang="zh-CN" sz="2400" b="1">
                <a:latin typeface="Times New Roman" panose="02020603050405020304" charset="0"/>
                <a:cs typeface="Times New Roman" panose="02020603050405020304" charset="0"/>
              </a:rPr>
              <a:t>挥手</a:t>
            </a:r>
            <a:r>
              <a:rPr sz="2400" b="1">
                <a:latin typeface="Times New Roman" panose="02020603050405020304" charset="0"/>
                <a:cs typeface="Times New Roman" panose="02020603050405020304" charset="0"/>
              </a:rPr>
              <a:t>和</a:t>
            </a:r>
            <a:r>
              <a:rPr lang="zh-CN" sz="2400" b="1">
                <a:latin typeface="Times New Roman" panose="02020603050405020304" charset="0"/>
                <a:cs typeface="Times New Roman" panose="02020603050405020304" charset="0"/>
              </a:rPr>
              <a:t>笑脸</a:t>
            </a:r>
            <a:r>
              <a:rPr sz="2400" b="1">
                <a:latin typeface="Times New Roman" panose="02020603050405020304" charset="0"/>
                <a:cs typeface="Times New Roman" panose="02020603050405020304" charset="0"/>
              </a:rPr>
              <a:t>改变了整个社区的35个居民。</a:t>
            </a:r>
            <a:endParaRPr sz="2800" b="1">
              <a:latin typeface="Times New Roman" panose="02020603050405020304" charset="0"/>
              <a:cs typeface="Times New Roman" panose="02020603050405020304" charset="0"/>
            </a:endParaRPr>
          </a:p>
          <a:p>
            <a:pPr marL="219075" indent="0" fontAlgn="auto"/>
            <a:endParaRPr sz="2800" b="1">
              <a:latin typeface="Times New Roman" panose="02020603050405020304" charset="0"/>
              <a:cs typeface="Times New Roman" panose="02020603050405020304" charset="0"/>
            </a:endParaRPr>
          </a:p>
          <a:p>
            <a:pPr marL="219075" indent="0" fontAlgn="auto"/>
            <a:r>
              <a:rPr sz="2800" b="1">
                <a:solidFill>
                  <a:schemeClr val="accent2">
                    <a:lumMod val="75000"/>
                  </a:schemeClr>
                </a:solidFill>
                <a:latin typeface="Times New Roman" panose="02020603050405020304" charset="0"/>
                <a:cs typeface="Times New Roman" panose="02020603050405020304" charset="0"/>
              </a:rPr>
              <a:t>neighbour</a:t>
            </a:r>
            <a:endParaRPr sz="2800" b="1">
              <a:latin typeface="Times New Roman" panose="02020603050405020304" charset="0"/>
              <a:cs typeface="Times New Roman" panose="02020603050405020304" charset="0"/>
            </a:endParaRPr>
          </a:p>
          <a:p>
            <a:pPr marL="219075" indent="0" fontAlgn="auto"/>
            <a:r>
              <a:rPr sz="2800" b="1">
                <a:latin typeface="Times New Roman" panose="02020603050405020304" charset="0"/>
                <a:cs typeface="Times New Roman" panose="02020603050405020304" charset="0"/>
              </a:rPr>
              <a:t>Better good </a:t>
            </a:r>
            <a:r>
              <a:rPr sz="2800" b="1">
                <a:solidFill>
                  <a:schemeClr val="accent2">
                    <a:lumMod val="75000"/>
                  </a:schemeClr>
                </a:solidFill>
                <a:latin typeface="Times New Roman" panose="02020603050405020304" charset="0"/>
                <a:cs typeface="Times New Roman" panose="02020603050405020304" charset="0"/>
              </a:rPr>
              <a:t>neighbours</a:t>
            </a:r>
            <a:r>
              <a:rPr sz="2800" b="1">
                <a:latin typeface="Times New Roman" panose="02020603050405020304" charset="0"/>
                <a:cs typeface="Times New Roman" panose="02020603050405020304" charset="0"/>
              </a:rPr>
              <a:t> near than relations far away. 远亲不如近邻。</a:t>
            </a:r>
            <a:endParaRPr sz="2400" b="1">
              <a:latin typeface="Times New Roman" panose="02020603050405020304" charset="0"/>
              <a:cs typeface="Times New Roman" panose="02020603050405020304" charset="0"/>
            </a:endParaRPr>
          </a:p>
          <a:p>
            <a:pPr marL="219075" indent="0" fontAlgn="auto"/>
            <a:endParaRPr sz="2400" b="1">
              <a:latin typeface="Times New Roman" panose="02020603050405020304" charset="0"/>
              <a:cs typeface="Times New Roman" panose="02020603050405020304" charset="0"/>
            </a:endParaRPr>
          </a:p>
        </p:txBody>
      </p:sp>
      <p:sp>
        <p:nvSpPr>
          <p:cNvPr id="100" name="文本框 99"/>
          <p:cNvSpPr txBox="1"/>
          <p:nvPr/>
        </p:nvSpPr>
        <p:spPr>
          <a:xfrm>
            <a:off x="433070" y="4655820"/>
            <a:ext cx="5927725" cy="521970"/>
          </a:xfrm>
          <a:prstGeom prst="rect">
            <a:avLst/>
          </a:prstGeom>
          <a:noFill/>
          <a:ln w="9525">
            <a:noFill/>
          </a:ln>
        </p:spPr>
        <p:txBody>
          <a:bodyPr wrap="square">
            <a:spAutoFit/>
          </a:bodyPr>
          <a:p>
            <a:pPr indent="0"/>
            <a:r>
              <a:rPr lang="en-US" sz="2800" b="1">
                <a:latin typeface="+mn-ea"/>
                <a:cs typeface="+mn-ea"/>
              </a:rPr>
              <a:t>__________ </a:t>
            </a:r>
            <a:r>
              <a:rPr lang="en-US" sz="2800" b="1">
                <a:latin typeface="Times New Roman" panose="02020603050405020304" charset="0"/>
                <a:cs typeface="Times New Roman" panose="02020603050405020304" charset="0"/>
              </a:rPr>
              <a:t>[ˈneɪbə(r)] n.</a:t>
            </a:r>
            <a:r>
              <a:rPr lang="zh-CN" sz="2800" b="1">
                <a:solidFill>
                  <a:srgbClr val="7030A0"/>
                </a:solidFill>
                <a:latin typeface="+mn-ea"/>
                <a:cs typeface="+mn-ea"/>
              </a:rPr>
              <a:t>邻居</a:t>
            </a:r>
            <a:endParaRPr lang="zh-CN" altLang="en-US" sz="2800" b="1">
              <a:solidFill>
                <a:srgbClr val="7030A0"/>
              </a:solidFill>
              <a:latin typeface="+mn-ea"/>
              <a:cs typeface="+mn-ea"/>
            </a:endParaRPr>
          </a:p>
        </p:txBody>
      </p:sp>
      <p:sp>
        <p:nvSpPr>
          <p:cNvPr id="2" name="文本框 1"/>
          <p:cNvSpPr txBox="1"/>
          <p:nvPr/>
        </p:nvSpPr>
        <p:spPr>
          <a:xfrm>
            <a:off x="6125210" y="192405"/>
            <a:ext cx="5927725" cy="521970"/>
          </a:xfrm>
          <a:prstGeom prst="rect">
            <a:avLst/>
          </a:prstGeom>
          <a:noFill/>
          <a:ln w="9525">
            <a:noFill/>
          </a:ln>
        </p:spPr>
        <p:txBody>
          <a:bodyPr wrap="square">
            <a:spAutoFit/>
          </a:bodyPr>
          <a:p>
            <a:pPr indent="0"/>
            <a:r>
              <a:rPr sz="2800" b="1">
                <a:solidFill>
                  <a:srgbClr val="7030A0"/>
                </a:solidFill>
              </a:rPr>
              <a:t>邻里 邻居关系 街区 附近一带</a:t>
            </a:r>
            <a:endParaRPr sz="2800" b="1">
              <a:solidFill>
                <a:srgbClr val="7030A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 calcmode="lin" valueType="num">
                                      <p:cBhvr additive="base">
                                        <p:cTn id="23"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 calcmode="lin" valueType="num">
                                      <p:cBhvr additive="base">
                                        <p:cTn id="27"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 calcmode="lin" valueType="num">
                                      <p:cBhvr additive="base">
                                        <p:cTn id="31"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0"/>
                                        </p:tgtEl>
                                        <p:attrNameLst>
                                          <p:attrName>style.visibility</p:attrName>
                                        </p:attrNameLst>
                                      </p:cBhvr>
                                      <p:to>
                                        <p:strVal val="visible"/>
                                      </p:to>
                                    </p:set>
                                    <p:anim calcmode="lin" valueType="num">
                                      <p:cBhvr additive="base">
                                        <p:cTn id="37" dur="500" fill="hold"/>
                                        <p:tgtEl>
                                          <p:spTgt spid="100"/>
                                        </p:tgtEl>
                                        <p:attrNameLst>
                                          <p:attrName>ppt_x</p:attrName>
                                        </p:attrNameLst>
                                      </p:cBhvr>
                                      <p:tavLst>
                                        <p:tav tm="0">
                                          <p:val>
                                            <p:strVal val="#ppt_x"/>
                                          </p:val>
                                        </p:tav>
                                        <p:tav tm="100000">
                                          <p:val>
                                            <p:strVal val="#ppt_x"/>
                                          </p:val>
                                        </p:tav>
                                      </p:tavLst>
                                    </p:anim>
                                    <p:anim calcmode="lin" valueType="num">
                                      <p:cBhvr additive="base">
                                        <p:cTn id="3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7" end="7"/>
                                            </p:txEl>
                                          </p:spTgt>
                                        </p:tgtEl>
                                        <p:attrNameLst>
                                          <p:attrName>style.visibility</p:attrName>
                                        </p:attrNameLst>
                                      </p:cBhvr>
                                      <p:to>
                                        <p:strVal val="visible"/>
                                      </p:to>
                                    </p:set>
                                    <p:anim calcmode="lin" valueType="num">
                                      <p:cBhvr additive="base">
                                        <p:cTn id="43"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8" end="8"/>
                                            </p:txEl>
                                          </p:spTgt>
                                        </p:tgtEl>
                                        <p:attrNameLst>
                                          <p:attrName>style.visibility</p:attrName>
                                        </p:attrNameLst>
                                      </p:cBhvr>
                                      <p:to>
                                        <p:strVal val="visible"/>
                                      </p:to>
                                    </p:set>
                                    <p:anim calcmode="lin" valueType="num">
                                      <p:cBhvr additive="base">
                                        <p:cTn id="49"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0" grpId="0"/>
      <p:bldP spid="100" grpId="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233045"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a:latin typeface="Times New Roman" panose="02020603050405020304" charset="0"/>
                <a:ea typeface="+mn-ea"/>
                <a:cs typeface="Times New Roman" panose="02020603050405020304" charset="0"/>
              </a:rPr>
              <a:t>73.binoculars [bɪ'nɒkjʊləz]n.______</a:t>
            </a:r>
            <a:r>
              <a:rPr lang="en-US" altLang="zh-CN">
                <a:latin typeface="Times New Roman" panose="02020603050405020304" charset="0"/>
                <a:ea typeface="+mn-ea"/>
                <a:cs typeface="Times New Roman" panose="02020603050405020304" charset="0"/>
              </a:rPr>
              <a:t>__</a:t>
            </a:r>
            <a:r>
              <a:rPr>
                <a:latin typeface="Times New Roman" panose="02020603050405020304" charset="0"/>
                <a:ea typeface="+mn-ea"/>
                <a:cs typeface="Times New Roman" panose="02020603050405020304" charset="0"/>
              </a:rPr>
              <a:t>_</a:t>
            </a:r>
            <a:endParaRPr>
              <a:latin typeface="Times New Roman" panose="02020603050405020304" charset="0"/>
              <a:ea typeface="+mn-ea"/>
              <a:cs typeface="Times New Roman" panose="02020603050405020304" charset="0"/>
            </a:endParaRPr>
          </a:p>
          <a:p>
            <a:pPr algn="l">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词根词缀：bi-(双)+ocul-(看)+-ar(名词后缀)+-s(复数后缀)：用双眼看的东西——双筒望远镜</a:t>
            </a: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100" name="文本框 99"/>
          <p:cNvSpPr txBox="1"/>
          <p:nvPr/>
        </p:nvSpPr>
        <p:spPr>
          <a:xfrm>
            <a:off x="3582035" y="1784985"/>
            <a:ext cx="1969770" cy="521970"/>
          </a:xfrm>
          <a:prstGeom prst="rect">
            <a:avLst/>
          </a:prstGeom>
          <a:noFill/>
          <a:ln w="9525">
            <a:noFill/>
          </a:ln>
        </p:spPr>
        <p:txBody>
          <a:bodyPr wrap="square">
            <a:spAutoFit/>
          </a:bodyPr>
          <a:p>
            <a:pPr indent="0"/>
            <a:r>
              <a:rPr sz="2800" b="1">
                <a:solidFill>
                  <a:srgbClr val="7030A0"/>
                </a:solidFill>
              </a:rPr>
              <a:t>鸟类图鉴</a:t>
            </a:r>
            <a:endParaRPr sz="2800" b="1">
              <a:solidFill>
                <a:srgbClr val="7030A0"/>
              </a:solidFill>
            </a:endParaRPr>
          </a:p>
        </p:txBody>
      </p:sp>
      <p:sp>
        <p:nvSpPr>
          <p:cNvPr id="2" name="文本框 1"/>
          <p:cNvSpPr txBox="1"/>
          <p:nvPr/>
        </p:nvSpPr>
        <p:spPr>
          <a:xfrm>
            <a:off x="5389880" y="154940"/>
            <a:ext cx="2139315" cy="521970"/>
          </a:xfrm>
          <a:prstGeom prst="rect">
            <a:avLst/>
          </a:prstGeom>
          <a:noFill/>
          <a:ln w="9525">
            <a:noFill/>
          </a:ln>
        </p:spPr>
        <p:txBody>
          <a:bodyPr wrap="square">
            <a:spAutoFit/>
          </a:bodyPr>
          <a:p>
            <a:pPr indent="0"/>
            <a:r>
              <a:rPr sz="2800" b="1">
                <a:solidFill>
                  <a:srgbClr val="7030A0"/>
                </a:solidFill>
              </a:rPr>
              <a:t>双筒望远镜</a:t>
            </a:r>
            <a:endParaRPr sz="2800" b="1">
              <a:solidFill>
                <a:srgbClr val="7030A0"/>
              </a:solidFill>
            </a:endParaRPr>
          </a:p>
        </p:txBody>
      </p:sp>
      <p:sp>
        <p:nvSpPr>
          <p:cNvPr id="3" name="标题 1"/>
          <p:cNvSpPr>
            <a:spLocks noGrp="1"/>
          </p:cNvSpPr>
          <p:nvPr/>
        </p:nvSpPr>
        <p:spPr>
          <a:xfrm>
            <a:off x="233680" y="182562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lang="en-US" altLang="zh-CN">
                <a:latin typeface="Times New Roman" panose="02020603050405020304" charset="0"/>
                <a:ea typeface="+mn-ea"/>
                <a:cs typeface="Times New Roman" panose="02020603050405020304" charset="0"/>
              </a:rPr>
              <a:t>74.</a:t>
            </a:r>
            <a:r>
              <a:rPr>
                <a:latin typeface="Times New Roman" panose="02020603050405020304" charset="0"/>
                <a:ea typeface="+mn-ea"/>
                <a:cs typeface="Times New Roman" panose="02020603050405020304" charset="0"/>
              </a:rPr>
              <a:t>bird field guide _______</a:t>
            </a: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6" name="标题 1"/>
          <p:cNvSpPr>
            <a:spLocks noGrp="1"/>
          </p:cNvSpPr>
          <p:nvPr/>
        </p:nvSpPr>
        <p:spPr>
          <a:xfrm>
            <a:off x="233680" y="271589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a:latin typeface="Times New Roman" panose="02020603050405020304" charset="0"/>
                <a:ea typeface="+mn-ea"/>
                <a:cs typeface="Times New Roman" panose="02020603050405020304" charset="0"/>
              </a:rPr>
              <a:t>75.search [sɜ:tʃ]vt. vi.&amp;n.___</a:t>
            </a:r>
            <a:r>
              <a:rPr lang="en-US" altLang="zh-CN">
                <a:latin typeface="Times New Roman" panose="02020603050405020304" charset="0"/>
                <a:ea typeface="+mn-ea"/>
                <a:cs typeface="Times New Roman" panose="02020603050405020304" charset="0"/>
              </a:rPr>
              <a:t>_</a:t>
            </a:r>
            <a:r>
              <a:rPr>
                <a:latin typeface="Times New Roman" panose="02020603050405020304" charset="0"/>
                <a:ea typeface="+mn-ea"/>
                <a:cs typeface="Times New Roman" panose="02020603050405020304" charset="0"/>
              </a:rPr>
              <a:t>;__</a:t>
            </a:r>
            <a:r>
              <a:rPr lang="en-US" altLang="zh-CN">
                <a:latin typeface="Times New Roman" panose="02020603050405020304" charset="0"/>
                <a:ea typeface="+mn-ea"/>
                <a:cs typeface="Times New Roman" panose="02020603050405020304" charset="0"/>
              </a:rPr>
              <a:t>_</a:t>
            </a:r>
            <a:r>
              <a:rPr>
                <a:latin typeface="Times New Roman" panose="02020603050405020304" charset="0"/>
                <a:ea typeface="+mn-ea"/>
                <a:cs typeface="Times New Roman" panose="02020603050405020304" charset="0"/>
              </a:rPr>
              <a:t>_;_</a:t>
            </a:r>
            <a:r>
              <a:rPr lang="en-US" altLang="zh-CN">
                <a:latin typeface="Times New Roman" panose="02020603050405020304" charset="0"/>
                <a:ea typeface="+mn-ea"/>
                <a:cs typeface="Times New Roman" panose="02020603050405020304" charset="0"/>
              </a:rPr>
              <a:t>_</a:t>
            </a:r>
            <a:r>
              <a:rPr>
                <a:latin typeface="Times New Roman" panose="02020603050405020304" charset="0"/>
                <a:ea typeface="+mn-ea"/>
                <a:cs typeface="Times New Roman" panose="02020603050405020304" charset="0"/>
              </a:rPr>
              <a:t>__</a:t>
            </a:r>
            <a:endParaRPr>
              <a:latin typeface="Times New Roman" panose="02020603050405020304" charset="0"/>
              <a:ea typeface="+mn-ea"/>
              <a:cs typeface="Times New Roman" panose="02020603050405020304" charset="0"/>
            </a:endParaRPr>
          </a:p>
          <a:p>
            <a:pPr algn="l">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破拆法：s(see)+ear(耳朵)+ch(查)：既要用眼看,又要用耳听,才是搜查。</a:t>
            </a:r>
            <a:endParaRPr>
              <a:solidFill>
                <a:schemeClr val="accent2">
                  <a:lumMod val="75000"/>
                </a:schemeClr>
              </a:solidFill>
              <a:latin typeface="Times New Roman" panose="02020603050405020304" charset="0"/>
              <a:ea typeface="+mn-ea"/>
              <a:cs typeface="Times New Roman" panose="02020603050405020304" charset="0"/>
            </a:endParaRPr>
          </a:p>
          <a:p>
            <a:pPr algn="l">
              <a:lnSpc>
                <a:spcPct val="100000"/>
              </a:lnSpc>
              <a:buClrTx/>
              <a:buSzTx/>
              <a:buFontTx/>
            </a:pPr>
            <a:r>
              <a:rPr>
                <a:latin typeface="Times New Roman" panose="02020603050405020304" charset="0"/>
                <a:ea typeface="+mn-ea"/>
                <a:cs typeface="Times New Roman" panose="02020603050405020304" charset="0"/>
              </a:rPr>
              <a:t>After a long and careful _____ Greg saw, across a field, the dog moving cautiously away. (2019全国II)</a:t>
            </a:r>
            <a:endParaRPr>
              <a:latin typeface="Times New Roman" panose="02020603050405020304" charset="0"/>
              <a:ea typeface="+mn-ea"/>
              <a:cs typeface="Times New Roman" panose="02020603050405020304" charset="0"/>
            </a:endParaRPr>
          </a:p>
          <a:p>
            <a:pPr algn="l">
              <a:lnSpc>
                <a:spcPct val="100000"/>
              </a:lnSpc>
              <a:buClrTx/>
              <a:buSzTx/>
              <a:buFontTx/>
            </a:pPr>
            <a:r>
              <a:rPr>
                <a:latin typeface="Times New Roman" panose="02020603050405020304" charset="0"/>
                <a:ea typeface="+mn-ea"/>
                <a:cs typeface="Times New Roman" panose="02020603050405020304" charset="0"/>
              </a:rPr>
              <a:t>经过长时间的仔细搜寻，格雷格看到那只狗穿过田野，小心翼翼地走开了。</a:t>
            </a: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7" name="文本框 6"/>
          <p:cNvSpPr txBox="1"/>
          <p:nvPr/>
        </p:nvSpPr>
        <p:spPr>
          <a:xfrm>
            <a:off x="4820920" y="2684145"/>
            <a:ext cx="3378835" cy="521970"/>
          </a:xfrm>
          <a:prstGeom prst="rect">
            <a:avLst/>
          </a:prstGeom>
          <a:noFill/>
          <a:ln w="9525">
            <a:noFill/>
          </a:ln>
        </p:spPr>
        <p:txBody>
          <a:bodyPr wrap="square">
            <a:spAutoFit/>
          </a:bodyPr>
          <a:p>
            <a:pPr indent="0"/>
            <a:r>
              <a:rPr sz="2800" b="1">
                <a:solidFill>
                  <a:srgbClr val="7030A0"/>
                </a:solidFill>
              </a:rPr>
              <a:t>搜索  搜查  探求</a:t>
            </a:r>
            <a:endParaRPr sz="2800" b="1">
              <a:solidFill>
                <a:srgbClr val="7030A0"/>
              </a:solidFill>
            </a:endParaRPr>
          </a:p>
        </p:txBody>
      </p:sp>
      <p:sp>
        <p:nvSpPr>
          <p:cNvPr id="8" name="文本框 7"/>
          <p:cNvSpPr txBox="1"/>
          <p:nvPr/>
        </p:nvSpPr>
        <p:spPr>
          <a:xfrm>
            <a:off x="4617720" y="3987165"/>
            <a:ext cx="1267460" cy="521970"/>
          </a:xfrm>
          <a:prstGeom prst="rect">
            <a:avLst/>
          </a:prstGeom>
          <a:noFill/>
          <a:ln w="9525">
            <a:noFill/>
          </a:ln>
        </p:spPr>
        <p:txBody>
          <a:bodyPr wrap="square">
            <a:spAutoFit/>
          </a:bodyPr>
          <a:p>
            <a:pPr indent="0"/>
            <a:r>
              <a:rPr sz="2800" b="1">
                <a:solidFill>
                  <a:schemeClr val="accent2">
                    <a:lumMod val="75000"/>
                  </a:schemeClr>
                </a:solidFill>
                <a:latin typeface="Times New Roman" panose="02020603050405020304" charset="0"/>
                <a:cs typeface="Times New Roman" panose="02020603050405020304" charset="0"/>
              </a:rPr>
              <a:t>search</a:t>
            </a:r>
            <a:endParaRPr sz="2800" b="1">
              <a:solidFill>
                <a:schemeClr val="accent2">
                  <a:lumMod val="75000"/>
                </a:schemeClr>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additive="base">
                                        <p:cTn id="19" dur="500" fill="hold"/>
                                        <p:tgtEl>
                                          <p:spTgt spid="100"/>
                                        </p:tgtEl>
                                        <p:attrNameLst>
                                          <p:attrName>ppt_x</p:attrName>
                                        </p:attrNameLst>
                                      </p:cBhvr>
                                      <p:tavLst>
                                        <p:tav tm="0">
                                          <p:val>
                                            <p:strVal val="#ppt_x"/>
                                          </p:val>
                                        </p:tav>
                                        <p:tav tm="100000">
                                          <p:val>
                                            <p:strVal val="#ppt_x"/>
                                          </p:val>
                                        </p:tav>
                                      </p:tavLst>
                                    </p:anim>
                                    <p:anim calcmode="lin" valueType="num">
                                      <p:cBhvr additive="base">
                                        <p:cTn id="2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 calcmode="lin" valueType="num">
                                      <p:cBhvr additive="base">
                                        <p:cTn id="4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0" grpId="0"/>
      <p:bldP spid="100" grpId="1"/>
      <p:bldP spid="7" grpId="0"/>
      <p:bldP spid="7" grpId="1"/>
      <p:bldP spid="8" grpId="0"/>
      <p:bldP spid="8" grpId="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39370" y="209550"/>
            <a:ext cx="12195175" cy="66471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___________________(搜查某处)寻找某物</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微软雅黑" panose="020B0503020204020204" charset="-122"/>
                <a:cs typeface="Times New Roman" panose="02020603050405020304" charset="0"/>
              </a:rPr>
              <a:t>Dogs have a very good sense of smell and are often used to _______ survivors in an earthquake.(2008浙江)狗有很好的嗅觉，常被用来搜寻地震中的幸存者。</a:t>
            </a:r>
            <a:endParaRPr sz="2400" spc="0">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r>
              <a:rPr sz="2400" spc="0">
                <a:latin typeface="Times New Roman" panose="02020603050405020304" charset="0"/>
                <a:ea typeface="微软雅黑" panose="020B0503020204020204" charset="-122"/>
                <a:cs typeface="Times New Roman" panose="02020603050405020304" charset="0"/>
              </a:rPr>
              <a:t>Continue to ______, and you will find. Continue to knock, and the door will open for you.</a:t>
            </a:r>
            <a:endParaRPr sz="2400" spc="0">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r>
              <a:rPr sz="2400" spc="0">
                <a:latin typeface="Times New Roman" panose="02020603050405020304" charset="0"/>
                <a:ea typeface="微软雅黑" panose="020B0503020204020204" charset="-122"/>
                <a:cs typeface="Times New Roman" panose="02020603050405020304" charset="0"/>
              </a:rPr>
              <a:t>不断寻找，你必将有所发现；不停敲门，门必将为你打开。</a:t>
            </a:r>
            <a:endParaRPr sz="2400" spc="0">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r>
              <a:rPr sz="2400" spc="0">
                <a:latin typeface="Times New Roman" panose="02020603050405020304" charset="0"/>
                <a:ea typeface="微软雅黑" panose="020B0503020204020204" charset="-122"/>
                <a:cs typeface="Times New Roman" panose="02020603050405020304" charset="0"/>
              </a:rPr>
              <a:t>Errors, like straws, upon the surface flow; he who would ________ pearls must dive below.错误像稻草，漂浮在水面。欲觅珍珠者，须往水下潜。</a:t>
            </a:r>
            <a:endParaRPr sz="2400" spc="0">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endParaRPr sz="2400" spc="0">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r>
              <a:rPr sz="2400" spc="0">
                <a:latin typeface="Times New Roman" panose="02020603050405020304" charset="0"/>
                <a:ea typeface="微软雅黑" panose="020B0503020204020204" charset="-122"/>
                <a:cs typeface="Times New Roman" panose="02020603050405020304" charset="0"/>
              </a:rPr>
              <a:t>__________ </a:t>
            </a:r>
            <a:r>
              <a:rPr sz="2400" spc="0">
                <a:solidFill>
                  <a:srgbClr val="7030A0"/>
                </a:solidFill>
                <a:latin typeface="Times New Roman" panose="02020603050405020304" charset="0"/>
                <a:ea typeface="微软雅黑" panose="020B0503020204020204" charset="-122"/>
                <a:cs typeface="Times New Roman" panose="02020603050405020304" charset="0"/>
              </a:rPr>
              <a:t>以寻找</a:t>
            </a:r>
            <a:endParaRPr sz="2400" spc="0">
              <a:solidFill>
                <a:srgbClr val="7030A0"/>
              </a:solidFill>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微软雅黑" panose="020B0503020204020204" charset="-122"/>
                <a:cs typeface="Times New Roman" panose="02020603050405020304" charset="0"/>
              </a:rPr>
              <a:t>A department store has even opened a new lab, inviting customers on a journey into the store's windows to smell books, pots and drawers, </a:t>
            </a:r>
            <a:r>
              <a:rPr sz="2400" spc="0">
                <a:solidFill>
                  <a:schemeClr val="accent2">
                    <a:lumMod val="75000"/>
                  </a:schemeClr>
                </a:solidFill>
                <a:latin typeface="Times New Roman" panose="02020603050405020304" charset="0"/>
                <a:ea typeface="微软雅黑" panose="020B0503020204020204" charset="-122"/>
                <a:cs typeface="Times New Roman" panose="02020603050405020304" charset="0"/>
              </a:rPr>
              <a:t>in search of</a:t>
            </a:r>
            <a:r>
              <a:rPr sz="2400" spc="0">
                <a:solidFill>
                  <a:schemeClr val="tx1"/>
                </a:solidFill>
                <a:latin typeface="Times New Roman" panose="02020603050405020304" charset="0"/>
                <a:ea typeface="微软雅黑" panose="020B0503020204020204" charset="-122"/>
                <a:cs typeface="Times New Roman" panose="02020603050405020304" charset="0"/>
              </a:rPr>
              <a:t> their perfect scent.(2014北京) 一家百货商店甚至开设了一个新的实验室,邀请顾客到商店的橱窗里闻一闻书籍、罐子和抽屉,以寻找他们心中的完美气味</a:t>
            </a:r>
            <a:endParaRPr sz="2400" spc="0">
              <a:solidFill>
                <a:srgbClr val="7030A0"/>
              </a:solidFill>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endParaRPr sz="2400" spc="0">
              <a:solidFill>
                <a:srgbClr val="7030A0"/>
              </a:solidFill>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endParaRPr sz="2400" spc="0">
              <a:solidFill>
                <a:srgbClr val="7030A0"/>
              </a:solidFill>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endParaRPr sz="2400" spc="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20" name="文本框 19"/>
          <p:cNvSpPr txBox="1"/>
          <p:nvPr/>
        </p:nvSpPr>
        <p:spPr>
          <a:xfrm>
            <a:off x="90805" y="171450"/>
            <a:ext cx="3089275"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search (sp.) for sth.</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8549640" y="551180"/>
            <a:ext cx="1586230" cy="460375"/>
          </a:xfrm>
          <a:prstGeom prst="rect">
            <a:avLst/>
          </a:prstGeom>
          <a:noFill/>
        </p:spPr>
        <p:txBody>
          <a:bodyPr wrap="square" rtlCol="0">
            <a:spAutoFit/>
          </a:bodyPr>
          <a:p>
            <a:r>
              <a:rPr lang="en-US" sz="2400" b="1">
                <a:solidFill>
                  <a:schemeClr val="accent2">
                    <a:lumMod val="75000"/>
                  </a:schemeClr>
                </a:solidFill>
                <a:latin typeface="Times New Roman" panose="02020603050405020304" charset="0"/>
                <a:cs typeface="Times New Roman" panose="02020603050405020304" charset="0"/>
                <a:sym typeface="+mn-ea"/>
              </a:rPr>
              <a:t>search for</a:t>
            </a:r>
            <a:endParaRPr 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1651635" y="1309370"/>
            <a:ext cx="1211580" cy="460375"/>
          </a:xfrm>
          <a:prstGeom prst="rect">
            <a:avLst/>
          </a:prstGeom>
          <a:noFill/>
        </p:spPr>
        <p:txBody>
          <a:bodyPr wrap="square" rtlCol="0">
            <a:spAutoFit/>
          </a:bodyPr>
          <a:p>
            <a:r>
              <a:rPr lang="en-US" sz="2400" b="1">
                <a:solidFill>
                  <a:schemeClr val="accent2">
                    <a:lumMod val="75000"/>
                  </a:schemeClr>
                </a:solidFill>
                <a:latin typeface="Times New Roman" panose="02020603050405020304" charset="0"/>
                <a:cs typeface="Times New Roman" panose="02020603050405020304" charset="0"/>
                <a:sym typeface="+mn-ea"/>
              </a:rPr>
              <a:t>search</a:t>
            </a:r>
            <a:endParaRPr 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7640320" y="2035175"/>
            <a:ext cx="1574165" cy="460375"/>
          </a:xfrm>
          <a:prstGeom prst="rect">
            <a:avLst/>
          </a:prstGeom>
          <a:noFill/>
        </p:spPr>
        <p:txBody>
          <a:bodyPr wrap="square" rtlCol="0">
            <a:spAutoFit/>
          </a:bodyPr>
          <a:p>
            <a:r>
              <a:rPr lang="en-US" sz="2400" b="1">
                <a:solidFill>
                  <a:schemeClr val="accent2">
                    <a:lumMod val="75000"/>
                  </a:schemeClr>
                </a:solidFill>
                <a:latin typeface="Times New Roman" panose="02020603050405020304" charset="0"/>
                <a:cs typeface="Times New Roman" panose="02020603050405020304" charset="0"/>
                <a:sym typeface="+mn-ea"/>
              </a:rPr>
              <a:t>search for</a:t>
            </a:r>
            <a:endParaRPr 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109220" y="3135630"/>
            <a:ext cx="1972310" cy="460375"/>
          </a:xfrm>
          <a:prstGeom prst="rect">
            <a:avLst/>
          </a:prstGeom>
          <a:noFill/>
        </p:spPr>
        <p:txBody>
          <a:bodyPr wrap="square" rtlCol="0">
            <a:spAutoFit/>
          </a:bodyPr>
          <a:p>
            <a:r>
              <a:rPr lang="en-US" sz="2400" b="1">
                <a:solidFill>
                  <a:schemeClr val="accent2">
                    <a:lumMod val="75000"/>
                  </a:schemeClr>
                </a:solidFill>
                <a:latin typeface="Times New Roman" panose="02020603050405020304" charset="0"/>
                <a:cs typeface="Times New Roman" panose="02020603050405020304" charset="0"/>
                <a:sym typeface="+mn-ea"/>
              </a:rPr>
              <a:t>in search of</a:t>
            </a:r>
            <a:endParaRPr lang="en-US" sz="24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 calcmode="lin" valueType="num">
                                      <p:cBhvr additive="base">
                                        <p:cTn id="1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additive="base">
                                        <p:cTn id="19"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2" end="2"/>
                                            </p:txEl>
                                          </p:spTgt>
                                        </p:tgtEl>
                                        <p:attrNameLst>
                                          <p:attrName>style.visibility</p:attrName>
                                        </p:attrNameLst>
                                      </p:cBhvr>
                                      <p:to>
                                        <p:strVal val="visible"/>
                                      </p:to>
                                    </p:set>
                                    <p:anim calcmode="lin" valueType="num">
                                      <p:cBhvr additive="base">
                                        <p:cTn id="31"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xEl>
                                              <p:pRg st="3" end="3"/>
                                            </p:txEl>
                                          </p:spTgt>
                                        </p:tgtEl>
                                        <p:attrNameLst>
                                          <p:attrName>style.visibility</p:attrName>
                                        </p:attrNameLst>
                                      </p:cBhvr>
                                      <p:to>
                                        <p:strVal val="visible"/>
                                      </p:to>
                                    </p:set>
                                    <p:anim calcmode="lin" valueType="num">
                                      <p:cBhvr additive="base">
                                        <p:cTn id="3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5">
                                            <p:txEl>
                                              <p:pRg st="4" end="4"/>
                                            </p:txEl>
                                          </p:spTgt>
                                        </p:tgtEl>
                                        <p:attrNameLst>
                                          <p:attrName>style.visibility</p:attrName>
                                        </p:attrNameLst>
                                      </p:cBhvr>
                                      <p:to>
                                        <p:strVal val="visible"/>
                                      </p:to>
                                    </p:set>
                                    <p:anim calcmode="lin" valueType="num">
                                      <p:cBhvr additive="base">
                                        <p:cTn id="47"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ppt_x"/>
                                          </p:val>
                                        </p:tav>
                                        <p:tav tm="100000">
                                          <p:val>
                                            <p:strVal val="#ppt_x"/>
                                          </p:val>
                                        </p:tav>
                                      </p:tavLst>
                                    </p:anim>
                                    <p:anim calcmode="lin" valueType="num">
                                      <p:cBhvr additive="base">
                                        <p:cTn id="5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5">
                                            <p:txEl>
                                              <p:pRg st="6" end="6"/>
                                            </p:txEl>
                                          </p:spTgt>
                                        </p:tgtEl>
                                        <p:attrNameLst>
                                          <p:attrName>style.visibility</p:attrName>
                                        </p:attrNameLst>
                                      </p:cBhvr>
                                      <p:to>
                                        <p:strVal val="visible"/>
                                      </p:to>
                                    </p:set>
                                    <p:anim calcmode="lin" valueType="num">
                                      <p:cBhvr additive="base">
                                        <p:cTn id="59"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500" fill="hold"/>
                                        <p:tgtEl>
                                          <p:spTgt spid="5"/>
                                        </p:tgtEl>
                                        <p:attrNameLst>
                                          <p:attrName>ppt_x</p:attrName>
                                        </p:attrNameLst>
                                      </p:cBhvr>
                                      <p:tavLst>
                                        <p:tav tm="0">
                                          <p:val>
                                            <p:strVal val="#ppt_x"/>
                                          </p:val>
                                        </p:tav>
                                        <p:tav tm="100000">
                                          <p:val>
                                            <p:strVal val="#ppt_x"/>
                                          </p:val>
                                        </p:tav>
                                      </p:tavLst>
                                    </p:anim>
                                    <p:anim calcmode="lin" valueType="num">
                                      <p:cBhvr additive="base">
                                        <p:cTn id="6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5">
                                            <p:txEl>
                                              <p:pRg st="7" end="7"/>
                                            </p:txEl>
                                          </p:spTgt>
                                        </p:tgtEl>
                                        <p:attrNameLst>
                                          <p:attrName>style.visibility</p:attrName>
                                        </p:attrNameLst>
                                      </p:cBhvr>
                                      <p:to>
                                        <p:strVal val="visible"/>
                                      </p:to>
                                    </p:set>
                                    <p:anim calcmode="lin" valueType="num">
                                      <p:cBhvr additive="base">
                                        <p:cTn id="71"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4" grpId="0"/>
      <p:bldP spid="4" grpId="1"/>
      <p:bldP spid="2" grpId="0"/>
      <p:bldP spid="2" grpId="1"/>
      <p:bldP spid="3" grpId="0"/>
      <p:bldP spid="3" grpId="1"/>
      <p:bldP spid="5" grpId="0"/>
      <p:bldP spid="5" grpId="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00025" y="57785"/>
            <a:ext cx="11539855" cy="6464935"/>
          </a:xfrm>
        </p:spPr>
        <p:txBody>
          <a:bodyPr/>
          <a:p>
            <a:pPr marL="0" algn="l">
              <a:lnSpc>
                <a:spcPts val="3040"/>
              </a:lnSpc>
              <a:buClrTx/>
              <a:buSzTx/>
              <a:buFontTx/>
              <a:buNone/>
            </a:pPr>
            <a:r>
              <a:rPr lang="en-US" sz="2400" b="1">
                <a:solidFill>
                  <a:schemeClr val="tx1"/>
                </a:solidFill>
                <a:latin typeface="Times New Roman" panose="02020603050405020304" charset="0"/>
                <a:ea typeface="微软雅黑" panose="020B0503020204020204" charset="-122"/>
                <a:cs typeface="Times New Roman" panose="02020603050405020304" charset="0"/>
                <a:sym typeface="+mn-ea"/>
              </a:rPr>
              <a:t>________ [rɪˈsɜːtʃ] vt.vi.&amp; n. </a:t>
            </a:r>
            <a:r>
              <a:rPr lang="en-US" sz="2400" b="1">
                <a:solidFill>
                  <a:srgbClr val="7030A0"/>
                </a:solidFill>
                <a:latin typeface="Times New Roman" panose="02020603050405020304" charset="0"/>
                <a:ea typeface="微软雅黑" panose="020B0503020204020204" charset="-122"/>
                <a:cs typeface="Times New Roman" panose="02020603050405020304" charset="0"/>
                <a:sym typeface="+mn-ea"/>
              </a:rPr>
              <a:t>研究,调查</a:t>
            </a:r>
            <a:endParaRPr lang="en-US" sz="2400" b="1">
              <a:solidFill>
                <a:schemeClr val="tx1"/>
              </a:solidFill>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solidFill>
                  <a:schemeClr val="tx1"/>
                </a:solidFill>
                <a:latin typeface="Times New Roman" panose="02020603050405020304" charset="0"/>
                <a:ea typeface="微软雅黑" panose="020B0503020204020204" charset="-122"/>
                <a:cs typeface="Times New Roman" panose="02020603050405020304" charset="0"/>
                <a:sym typeface="+mn-ea"/>
              </a:rPr>
              <a:t>This ________ also helps to prove that characteristics such as persistence - which can be taught - are key to a child’s life success. (2020浙江一月) </a:t>
            </a:r>
            <a:endParaRPr lang="en-US" sz="2400" b="1">
              <a:solidFill>
                <a:schemeClr val="tx1"/>
              </a:solidFill>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solidFill>
                  <a:schemeClr val="tx1"/>
                </a:solidFill>
                <a:latin typeface="Times New Roman" panose="02020603050405020304" charset="0"/>
                <a:ea typeface="微软雅黑" panose="020B0503020204020204" charset="-122"/>
                <a:cs typeface="Times New Roman" panose="02020603050405020304" charset="0"/>
                <a:sym typeface="+mn-ea"/>
              </a:rPr>
              <a:t>这项研究还有助于证明，诸如毅力之类的品质——这是可以教给孩子的——是孩子一生成功的关键。</a:t>
            </a:r>
            <a:endParaRPr lang="en-US" sz="2400" b="1">
              <a:solidFill>
                <a:schemeClr val="tx1"/>
              </a:solidFill>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solidFill>
                  <a:schemeClr val="tx1"/>
                </a:solidFill>
                <a:latin typeface="Times New Roman" panose="02020603050405020304" charset="0"/>
                <a:ea typeface="微软雅黑" panose="020B0503020204020204" charset="-122"/>
                <a:cs typeface="Times New Roman" panose="02020603050405020304" charset="0"/>
                <a:sym typeface="+mn-ea"/>
              </a:rPr>
              <a:t>Today, scholars have generated large amounts of instructive ________ about restaurants.(2018江苏)今天,学者们已经产生了大量关于餐馆的有益研究。</a:t>
            </a:r>
            <a:endParaRPr lang="en-US" sz="2400" b="1">
              <a:solidFill>
                <a:schemeClr val="tx1"/>
              </a:solidFill>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solidFill>
                  <a:schemeClr val="tx1"/>
                </a:solidFill>
                <a:latin typeface="Times New Roman" panose="02020603050405020304" charset="0"/>
                <a:ea typeface="微软雅黑" panose="020B0503020204020204" charset="-122"/>
                <a:cs typeface="Times New Roman" panose="02020603050405020304" charset="0"/>
                <a:sym typeface="+mn-ea"/>
              </a:rPr>
              <a:t>I was delighted to have been able to ________ in the area for my degree.(2008天津)我很高兴能够在这个领域进行我的学位研究。</a:t>
            </a:r>
            <a:endParaRPr lang="en-US" sz="2400" b="1">
              <a:solidFill>
                <a:schemeClr val="tx1"/>
              </a:solidFill>
              <a:latin typeface="Times New Roman" panose="02020603050405020304" charset="0"/>
              <a:ea typeface="微软雅黑" panose="020B0503020204020204" charset="-122"/>
              <a:cs typeface="Times New Roman" panose="02020603050405020304" charset="0"/>
              <a:sym typeface="+mn-ea"/>
            </a:endParaRPr>
          </a:p>
        </p:txBody>
      </p:sp>
      <p:sp>
        <p:nvSpPr>
          <p:cNvPr id="7" name="标题 1"/>
          <p:cNvSpPr>
            <a:spLocks noGrp="1"/>
          </p:cNvSpPr>
          <p:nvPr/>
        </p:nvSpPr>
        <p:spPr>
          <a:xfrm>
            <a:off x="285750" y="-4445"/>
            <a:ext cx="164147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research</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960755" y="482600"/>
            <a:ext cx="1478280"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research</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9281160" y="2297430"/>
            <a:ext cx="169989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research</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5566410" y="3221355"/>
            <a:ext cx="167322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research</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P spid="5" grpId="0"/>
      <p:bldP spid="5" grpId="1"/>
      <p:bldP spid="7" grpId="0"/>
      <p:bldP spid="7" grpId="1"/>
      <p:bldP spid="2" grpId="0"/>
      <p:bldP spid="2" grpId="1"/>
      <p:bldP spid="11" grpId="0"/>
      <p:bldP spid="11" grpId="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233045"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a:latin typeface="Times New Roman" panose="02020603050405020304" charset="0"/>
                <a:ea typeface="+mn-ea"/>
                <a:cs typeface="Times New Roman" panose="02020603050405020304" charset="0"/>
              </a:rPr>
              <a:t>76.dolphin ['dɒlfɪn] n. ____</a:t>
            </a:r>
            <a:endParaRPr>
              <a:latin typeface="Times New Roman" panose="02020603050405020304" charset="0"/>
              <a:ea typeface="+mn-ea"/>
              <a:cs typeface="Times New Roman" panose="02020603050405020304" charset="0"/>
            </a:endParaRPr>
          </a:p>
          <a:p>
            <a:pPr algn="l">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破拆法：dol(doll玩偶)+phin(phone手机)：这个海豚状的玩偶实际上是一部手机。</a:t>
            </a:r>
            <a:endParaRPr>
              <a:latin typeface="Times New Roman" panose="02020603050405020304" charset="0"/>
              <a:ea typeface="+mn-ea"/>
              <a:cs typeface="Times New Roman" panose="02020603050405020304" charset="0"/>
            </a:endParaRPr>
          </a:p>
          <a:p>
            <a:pPr algn="l">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Yangtze River dolphin</a:t>
            </a:r>
            <a:r>
              <a:rPr>
                <a:latin typeface="Times New Roman" panose="02020603050405020304" charset="0"/>
                <a:ea typeface="+mn-ea"/>
                <a:cs typeface="Times New Roman" panose="02020603050405020304" charset="0"/>
              </a:rPr>
              <a:t> </a:t>
            </a:r>
            <a:r>
              <a:rPr>
                <a:solidFill>
                  <a:srgbClr val="7030A0"/>
                </a:solidFill>
                <a:latin typeface="Times New Roman" panose="02020603050405020304" charset="0"/>
                <a:ea typeface="+mn-ea"/>
                <a:cs typeface="Times New Roman" panose="02020603050405020304" charset="0"/>
              </a:rPr>
              <a:t>白鳍豚</a:t>
            </a:r>
            <a:endParaRPr>
              <a:latin typeface="Times New Roman" panose="02020603050405020304" charset="0"/>
              <a:ea typeface="+mn-ea"/>
              <a:cs typeface="Times New Roman" panose="02020603050405020304" charset="0"/>
            </a:endParaRPr>
          </a:p>
          <a:p>
            <a:pPr algn="l">
              <a:lnSpc>
                <a:spcPct val="100000"/>
              </a:lnSpc>
              <a:buClrTx/>
              <a:buSzTx/>
              <a:buFontTx/>
            </a:pPr>
            <a:endParaRPr>
              <a:latin typeface="Times New Roman" panose="02020603050405020304" charset="0"/>
              <a:ea typeface="+mn-ea"/>
              <a:cs typeface="Times New Roman" panose="02020603050405020304" charset="0"/>
            </a:endParaRPr>
          </a:p>
          <a:p>
            <a:pPr algn="l">
              <a:lnSpc>
                <a:spcPct val="100000"/>
              </a:lnSpc>
              <a:buClrTx/>
              <a:buSzTx/>
              <a:buFontTx/>
            </a:pPr>
            <a:r>
              <a:rPr>
                <a:latin typeface="Times New Roman" panose="02020603050405020304" charset="0"/>
                <a:ea typeface="+mn-ea"/>
                <a:cs typeface="Times New Roman" panose="02020603050405020304" charset="0"/>
              </a:rPr>
              <a:t>77.koala [kəʊ'ɑ:lə]n. _____,____</a:t>
            </a:r>
            <a:endParaRPr>
              <a:latin typeface="Times New Roman" panose="02020603050405020304" charset="0"/>
              <a:ea typeface="+mn-ea"/>
              <a:cs typeface="Times New Roman" panose="02020603050405020304" charset="0"/>
            </a:endParaRPr>
          </a:p>
          <a:p>
            <a:pPr algn="l">
              <a:lnSpc>
                <a:spcPct val="100000"/>
              </a:lnSpc>
              <a:buClrTx/>
              <a:buSzTx/>
              <a:buFontTx/>
            </a:pPr>
            <a:r>
              <a:rPr>
                <a:latin typeface="Times New Roman" panose="02020603050405020304" charset="0"/>
                <a:ea typeface="+mn-ea"/>
                <a:cs typeface="Times New Roman" panose="02020603050405020304" charset="0"/>
              </a:rPr>
              <a:t>78.stir [stɜː]vt.vi.&amp;n. ____;___;____</a:t>
            </a:r>
            <a:endParaRPr>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Remove the bowl from the ice and </a:t>
            </a:r>
            <a:r>
              <a:rPr sz="2400">
                <a:solidFill>
                  <a:schemeClr val="accent2">
                    <a:lumMod val="75000"/>
                  </a:schemeClr>
                </a:solidFill>
                <a:latin typeface="Times New Roman" panose="02020603050405020304" charset="0"/>
                <a:ea typeface="+mn-ea"/>
                <a:cs typeface="Times New Roman" panose="02020603050405020304" charset="0"/>
              </a:rPr>
              <a:t>stir</a:t>
            </a:r>
            <a:r>
              <a:rPr sz="2400">
                <a:latin typeface="Times New Roman" panose="02020603050405020304" charset="0"/>
                <a:ea typeface="+mn-ea"/>
                <a:cs typeface="Times New Roman" panose="02020603050405020304" charset="0"/>
              </a:rPr>
              <a:t> in the cream. </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从冰里把碗取出,搅入奶油。</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solidFill>
                  <a:schemeClr val="accent2">
                    <a:lumMod val="75000"/>
                  </a:schemeClr>
                </a:solidFill>
                <a:latin typeface="Times New Roman" panose="02020603050405020304" charset="0"/>
                <a:ea typeface="+mn-ea"/>
                <a:cs typeface="Times New Roman" panose="02020603050405020304" charset="0"/>
              </a:rPr>
              <a:t>Stir </a:t>
            </a:r>
            <a:r>
              <a:rPr sz="2400">
                <a:latin typeface="Times New Roman" panose="02020603050405020304" charset="0"/>
                <a:ea typeface="+mn-ea"/>
                <a:cs typeface="Times New Roman" panose="02020603050405020304" charset="0"/>
              </a:rPr>
              <a:t>the sauce and pour it over the top. 搅拌调味汁,把它浇在上面。</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sym typeface="+mn-ea"/>
              </a:rPr>
              <a:t>______</a:t>
            </a:r>
            <a:r>
              <a:rPr sz="2400">
                <a:solidFill>
                  <a:srgbClr val="7030A0"/>
                </a:solidFill>
                <a:latin typeface="Times New Roman" panose="02020603050405020304" charset="0"/>
                <a:ea typeface="+mn-ea"/>
                <a:cs typeface="Times New Roman" panose="02020603050405020304" charset="0"/>
                <a:sym typeface="+mn-ea"/>
              </a:rPr>
              <a:t>激起</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To me he was only trying to </a:t>
            </a:r>
            <a:r>
              <a:rPr sz="2400">
                <a:solidFill>
                  <a:schemeClr val="accent2">
                    <a:lumMod val="75000"/>
                  </a:schemeClr>
                </a:solidFill>
                <a:latin typeface="Times New Roman" panose="02020603050405020304" charset="0"/>
                <a:ea typeface="+mn-ea"/>
                <a:cs typeface="Times New Roman" panose="02020603050405020304" charset="0"/>
              </a:rPr>
              <a:t>stir up </a:t>
            </a:r>
            <a:r>
              <a:rPr sz="2400">
                <a:latin typeface="Times New Roman" panose="02020603050405020304" charset="0"/>
                <a:ea typeface="+mn-ea"/>
                <a:cs typeface="Times New Roman" panose="02020603050405020304" charset="0"/>
              </a:rPr>
              <a:t>a storm in a teacup. </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我认为他只不过在小题大做。</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Nevertheless, a few lone voices are trying to </a:t>
            </a:r>
            <a:r>
              <a:rPr sz="2400">
                <a:solidFill>
                  <a:schemeClr val="accent2">
                    <a:lumMod val="75000"/>
                  </a:schemeClr>
                </a:solidFill>
                <a:latin typeface="Times New Roman" panose="02020603050405020304" charset="0"/>
                <a:ea typeface="+mn-ea"/>
                <a:cs typeface="Times New Roman" panose="02020603050405020304" charset="0"/>
              </a:rPr>
              <a:t>stir up </a:t>
            </a:r>
            <a:r>
              <a:rPr sz="2400">
                <a:latin typeface="Times New Roman" panose="02020603050405020304" charset="0"/>
                <a:ea typeface="+mn-ea"/>
                <a:cs typeface="Times New Roman" panose="02020603050405020304" charset="0"/>
              </a:rPr>
              <a:t>more debate.</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尽管如此,还是有一些孤立的声音在试图激起更多的争论。</a:t>
            </a: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100" name="文本框 99"/>
          <p:cNvSpPr txBox="1"/>
          <p:nvPr/>
        </p:nvSpPr>
        <p:spPr>
          <a:xfrm>
            <a:off x="3996690" y="2350135"/>
            <a:ext cx="3006090" cy="521970"/>
          </a:xfrm>
          <a:prstGeom prst="rect">
            <a:avLst/>
          </a:prstGeom>
          <a:noFill/>
          <a:ln w="9525">
            <a:noFill/>
          </a:ln>
        </p:spPr>
        <p:txBody>
          <a:bodyPr wrap="square">
            <a:spAutoFit/>
          </a:bodyPr>
          <a:p>
            <a:pPr indent="0"/>
            <a:r>
              <a:rPr sz="2800" b="1">
                <a:solidFill>
                  <a:srgbClr val="7030A0"/>
                </a:solidFill>
              </a:rPr>
              <a:t>树袋熊 考拉</a:t>
            </a:r>
            <a:endParaRPr sz="2800" b="1">
              <a:solidFill>
                <a:srgbClr val="7030A0"/>
              </a:solidFill>
            </a:endParaRPr>
          </a:p>
        </p:txBody>
      </p:sp>
      <p:sp>
        <p:nvSpPr>
          <p:cNvPr id="2" name="文本框 1"/>
          <p:cNvSpPr txBox="1"/>
          <p:nvPr/>
        </p:nvSpPr>
        <p:spPr>
          <a:xfrm>
            <a:off x="4240530" y="212090"/>
            <a:ext cx="1121410" cy="521970"/>
          </a:xfrm>
          <a:prstGeom prst="rect">
            <a:avLst/>
          </a:prstGeom>
          <a:noFill/>
          <a:ln w="9525">
            <a:noFill/>
          </a:ln>
        </p:spPr>
        <p:txBody>
          <a:bodyPr wrap="square">
            <a:spAutoFit/>
          </a:bodyPr>
          <a:p>
            <a:pPr indent="0"/>
            <a:r>
              <a:rPr sz="2800" b="1">
                <a:solidFill>
                  <a:srgbClr val="7030A0"/>
                </a:solidFill>
              </a:rPr>
              <a:t>海豚</a:t>
            </a:r>
            <a:endParaRPr sz="2800" b="1">
              <a:solidFill>
                <a:srgbClr val="7030A0"/>
              </a:solidFill>
            </a:endParaRPr>
          </a:p>
        </p:txBody>
      </p:sp>
      <p:sp>
        <p:nvSpPr>
          <p:cNvPr id="7" name="文本框 6"/>
          <p:cNvSpPr txBox="1"/>
          <p:nvPr/>
        </p:nvSpPr>
        <p:spPr>
          <a:xfrm>
            <a:off x="4105275" y="2740660"/>
            <a:ext cx="3378835" cy="521970"/>
          </a:xfrm>
          <a:prstGeom prst="rect">
            <a:avLst/>
          </a:prstGeom>
          <a:noFill/>
          <a:ln w="9525">
            <a:noFill/>
          </a:ln>
        </p:spPr>
        <p:txBody>
          <a:bodyPr wrap="square">
            <a:spAutoFit/>
          </a:bodyPr>
          <a:p>
            <a:pPr indent="0"/>
            <a:r>
              <a:rPr sz="2800" b="1">
                <a:solidFill>
                  <a:srgbClr val="7030A0"/>
                </a:solidFill>
              </a:rPr>
              <a:t>搅拌 激起 轰动</a:t>
            </a:r>
            <a:endParaRPr sz="2800" b="1">
              <a:solidFill>
                <a:srgbClr val="7030A0"/>
              </a:solidFill>
            </a:endParaRPr>
          </a:p>
        </p:txBody>
      </p:sp>
      <p:sp>
        <p:nvSpPr>
          <p:cNvPr id="8" name="文本框 7"/>
          <p:cNvSpPr txBox="1"/>
          <p:nvPr/>
        </p:nvSpPr>
        <p:spPr>
          <a:xfrm>
            <a:off x="245745" y="4231640"/>
            <a:ext cx="1267460" cy="521970"/>
          </a:xfrm>
          <a:prstGeom prst="rect">
            <a:avLst/>
          </a:prstGeom>
          <a:noFill/>
          <a:ln w="9525">
            <a:noFill/>
          </a:ln>
        </p:spPr>
        <p:txBody>
          <a:bodyPr wrap="square">
            <a:spAutoFit/>
          </a:bodyPr>
          <a:p>
            <a:pPr indent="0"/>
            <a:r>
              <a:rPr lang="en-US" sz="2800" b="1">
                <a:solidFill>
                  <a:schemeClr val="accent2">
                    <a:lumMod val="75000"/>
                  </a:schemeClr>
                </a:solidFill>
                <a:latin typeface="Times New Roman" panose="02020603050405020304" charset="0"/>
                <a:cs typeface="Times New Roman" panose="02020603050405020304" charset="0"/>
              </a:rPr>
              <a:t>stir up</a:t>
            </a:r>
            <a:endParaRPr lang="en-US" sz="2800" b="1">
              <a:solidFill>
                <a:schemeClr val="accent2">
                  <a:lumMod val="75000"/>
                </a:schemeClr>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0"/>
                                        </p:tgtEl>
                                        <p:attrNameLst>
                                          <p:attrName>style.visibility</p:attrName>
                                        </p:attrNameLst>
                                      </p:cBhvr>
                                      <p:to>
                                        <p:strVal val="visible"/>
                                      </p:to>
                                    </p:set>
                                    <p:anim calcmode="lin" valueType="num">
                                      <p:cBhvr additive="base">
                                        <p:cTn id="25" dur="500" fill="hold"/>
                                        <p:tgtEl>
                                          <p:spTgt spid="100"/>
                                        </p:tgtEl>
                                        <p:attrNameLst>
                                          <p:attrName>ppt_x</p:attrName>
                                        </p:attrNameLst>
                                      </p:cBhvr>
                                      <p:tavLst>
                                        <p:tav tm="0">
                                          <p:val>
                                            <p:strVal val="#ppt_x"/>
                                          </p:val>
                                        </p:tav>
                                        <p:tav tm="100000">
                                          <p:val>
                                            <p:strVal val="#ppt_x"/>
                                          </p:val>
                                        </p:tav>
                                      </p:tavLst>
                                    </p:anim>
                                    <p:anim calcmode="lin" valueType="num">
                                      <p:cBhvr additive="base">
                                        <p:cTn id="26"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 calcmode="lin" valueType="num">
                                      <p:cBhvr additive="base">
                                        <p:cTn id="5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4">
                                            <p:txEl>
                                              <p:pRg st="10" end="10"/>
                                            </p:txEl>
                                          </p:spTgt>
                                        </p:tgtEl>
                                        <p:attrNameLst>
                                          <p:attrName>style.visibility</p:attrName>
                                        </p:attrNameLst>
                                      </p:cBhvr>
                                      <p:to>
                                        <p:strVal val="visible"/>
                                      </p:to>
                                    </p:set>
                                    <p:anim calcmode="lin" valueType="num">
                                      <p:cBhvr additive="base">
                                        <p:cTn id="6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 calcmode="lin" valueType="num">
                                      <p:cBhvr additive="base">
                                        <p:cTn id="6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
                                            <p:txEl>
                                              <p:pRg st="12" end="12"/>
                                            </p:txEl>
                                          </p:spTgt>
                                        </p:tgtEl>
                                        <p:attrNameLst>
                                          <p:attrName>style.visibility</p:attrName>
                                        </p:attrNameLst>
                                      </p:cBhvr>
                                      <p:to>
                                        <p:strVal val="visible"/>
                                      </p:to>
                                    </p:set>
                                    <p:anim calcmode="lin" valueType="num">
                                      <p:cBhvr additive="base">
                                        <p:cTn id="71"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
                                            <p:txEl>
                                              <p:pRg st="13" end="13"/>
                                            </p:txEl>
                                          </p:spTgt>
                                        </p:tgtEl>
                                        <p:attrNameLst>
                                          <p:attrName>style.visibility</p:attrName>
                                        </p:attrNameLst>
                                      </p:cBhvr>
                                      <p:to>
                                        <p:strVal val="visible"/>
                                      </p:to>
                                    </p:set>
                                    <p:anim calcmode="lin" valueType="num">
                                      <p:cBhvr additive="base">
                                        <p:cTn id="75"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0" grpId="0"/>
      <p:bldP spid="100" grpId="1"/>
      <p:bldP spid="7" grpId="0"/>
      <p:bldP spid="7" grpId="1"/>
      <p:bldP spid="8" grpId="0"/>
      <p:bldP spid="8" grpId="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147955" y="-4445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79.emotion [ɪ'məʊʃ(ə)n]n.____;____</a:t>
            </a:r>
            <a:endParaRPr sz="3200">
              <a:latin typeface="Times New Roman" panose="02020603050405020304" charset="0"/>
              <a:ea typeface="+mn-ea"/>
              <a:cs typeface="Times New Roman" panose="02020603050405020304" charset="0"/>
            </a:endParaRPr>
          </a:p>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词根词缀：e-(外)+mot-(动)+ion(名词后缀)：向外迸发的东西——____;____</a:t>
            </a:r>
            <a:endParaRPr>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169545" y="1433195"/>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I am a writer. I spend a great deal of my time thinking about the power of language—the way it can evoke(唤起) an </a:t>
            </a:r>
            <a:r>
              <a:rPr spc="0">
                <a:solidFill>
                  <a:schemeClr val="accent2">
                    <a:lumMod val="75000"/>
                  </a:schemeClr>
                </a:solidFill>
                <a:latin typeface="Times New Roman" panose="02020603050405020304" charset="0"/>
                <a:ea typeface="+mn-ea"/>
                <a:cs typeface="Times New Roman" panose="02020603050405020304" charset="0"/>
              </a:rPr>
              <a:t>emotion</a:t>
            </a:r>
            <a:r>
              <a:rPr spc="0">
                <a:latin typeface="Times New Roman" panose="02020603050405020304" charset="0"/>
                <a:ea typeface="+mn-ea"/>
                <a:cs typeface="Times New Roman" panose="02020603050405020304" charset="0"/>
              </a:rPr>
              <a:t>, a visual image, a complex idea, or a simple truth.(2009天津)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我是个作家。我花了很多时间思考语言的力量——它是如何唤起一种情感、一幅视觉图像、一个复杂的想法或一个简单的事实的。</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To base an important decision more on</a:t>
            </a:r>
            <a:r>
              <a:rPr spc="0">
                <a:solidFill>
                  <a:schemeClr val="accent2">
                    <a:lumMod val="75000"/>
                  </a:schemeClr>
                </a:solidFill>
                <a:latin typeface="Times New Roman" panose="02020603050405020304" charset="0"/>
                <a:ea typeface="+mn-ea"/>
                <a:cs typeface="Times New Roman" panose="02020603050405020304" charset="0"/>
              </a:rPr>
              <a:t> emotion</a:t>
            </a:r>
            <a:r>
              <a:rPr spc="0">
                <a:latin typeface="Times New Roman" panose="02020603050405020304" charset="0"/>
                <a:ea typeface="+mn-ea"/>
                <a:cs typeface="Times New Roman" panose="02020603050405020304" charset="0"/>
              </a:rPr>
              <a:t> than on reason, you will regret it sooner or later.(2012江苏)</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把一个重要的决定建立在感情上而不是理性上,你迟早会后悔的。</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_________[ɪ'məʊʃ(ə)n(ə)l]adj. </a:t>
            </a:r>
            <a:r>
              <a:rPr spc="0">
                <a:solidFill>
                  <a:srgbClr val="7030A0"/>
                </a:solidFill>
                <a:latin typeface="Times New Roman" panose="02020603050405020304" charset="0"/>
                <a:ea typeface="+mn-ea"/>
                <a:cs typeface="Times New Roman" panose="02020603050405020304" charset="0"/>
              </a:rPr>
              <a:t>情感的</a:t>
            </a:r>
            <a:r>
              <a:rPr lang="en-US" altLang="zh-CN" spc="0">
                <a:solidFill>
                  <a:srgbClr val="7030A0"/>
                </a:solidFill>
                <a:latin typeface="Times New Roman" panose="02020603050405020304" charset="0"/>
                <a:ea typeface="+mn-ea"/>
                <a:cs typeface="Times New Roman" panose="02020603050405020304" charset="0"/>
              </a:rPr>
              <a:t>;</a:t>
            </a:r>
            <a:r>
              <a:rPr spc="0">
                <a:solidFill>
                  <a:srgbClr val="7030A0"/>
                </a:solidFill>
                <a:latin typeface="Times New Roman" panose="02020603050405020304" charset="0"/>
                <a:ea typeface="+mn-ea"/>
                <a:cs typeface="Times New Roman" panose="02020603050405020304" charset="0"/>
              </a:rPr>
              <a:t>情绪化的</a:t>
            </a:r>
            <a:r>
              <a:rPr lang="en-US" altLang="zh-CN" spc="0">
                <a:solidFill>
                  <a:srgbClr val="7030A0"/>
                </a:solidFill>
                <a:latin typeface="Times New Roman" panose="02020603050405020304" charset="0"/>
                <a:ea typeface="+mn-ea"/>
                <a:cs typeface="Times New Roman" panose="02020603050405020304" charset="0"/>
              </a:rPr>
              <a:t>;</a:t>
            </a:r>
            <a:r>
              <a:rPr spc="0">
                <a:solidFill>
                  <a:srgbClr val="7030A0"/>
                </a:solidFill>
                <a:latin typeface="Times New Roman" panose="02020603050405020304" charset="0"/>
                <a:ea typeface="+mn-ea"/>
                <a:cs typeface="Times New Roman" panose="02020603050405020304" charset="0"/>
              </a:rPr>
              <a:t>易激动的</a:t>
            </a:r>
            <a:r>
              <a:rPr lang="en-US" altLang="zh-CN" spc="0">
                <a:solidFill>
                  <a:srgbClr val="7030A0"/>
                </a:solidFill>
                <a:latin typeface="Times New Roman" panose="02020603050405020304" charset="0"/>
                <a:ea typeface="+mn-ea"/>
                <a:cs typeface="Times New Roman" panose="02020603050405020304" charset="0"/>
              </a:rPr>
              <a:t>;</a:t>
            </a:r>
            <a:r>
              <a:rPr spc="0">
                <a:solidFill>
                  <a:srgbClr val="7030A0"/>
                </a:solidFill>
                <a:latin typeface="Times New Roman" panose="02020603050405020304" charset="0"/>
                <a:ea typeface="+mn-ea"/>
                <a:cs typeface="Times New Roman" panose="02020603050405020304" charset="0"/>
              </a:rPr>
              <a:t>感人的</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同源词：见41.remove</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a:p>
            <a:pPr algn="just">
              <a:lnSpc>
                <a:spcPct val="100000"/>
              </a:lnSpc>
              <a:buClrTx/>
              <a:buSzTx/>
              <a:buFontTx/>
            </a:pPr>
            <a:r>
              <a:rPr sz="3200" spc="0">
                <a:latin typeface="Times New Roman" panose="02020603050405020304" charset="0"/>
                <a:ea typeface="+mn-ea"/>
                <a:cs typeface="Times New Roman" panose="02020603050405020304" charset="0"/>
              </a:rPr>
              <a:t>80.skin [skin] n.__;____</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p:txBody>
      </p:sp>
      <p:sp>
        <p:nvSpPr>
          <p:cNvPr id="2" name="文本框 1"/>
          <p:cNvSpPr txBox="1"/>
          <p:nvPr/>
        </p:nvSpPr>
        <p:spPr>
          <a:xfrm>
            <a:off x="5266690" y="-83820"/>
            <a:ext cx="2858770" cy="583565"/>
          </a:xfrm>
          <a:prstGeom prst="rect">
            <a:avLst/>
          </a:prstGeom>
          <a:noFill/>
        </p:spPr>
        <p:txBody>
          <a:bodyPr wrap="square" rtlCol="0">
            <a:spAutoFit/>
          </a:bodyPr>
          <a:p>
            <a:pPr algn="l"/>
            <a:r>
              <a:rPr altLang="en-US" sz="3200" b="1" spc="150" dirty="0">
                <a:solidFill>
                  <a:srgbClr val="7030A0"/>
                </a:solidFill>
                <a:latin typeface="Times New Roman" panose="02020603050405020304" charset="0"/>
                <a:cs typeface="Times New Roman" panose="02020603050405020304" charset="0"/>
                <a:sym typeface="+mn-ea"/>
              </a:rPr>
              <a:t>情感 情绪</a:t>
            </a:r>
            <a:endParaRPr altLang="en-US" sz="3200" b="1" spc="150" dirty="0">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245110" y="839470"/>
            <a:ext cx="293624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情感 情绪</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233680" y="4864100"/>
            <a:ext cx="1861185" cy="521970"/>
          </a:xfrm>
          <a:prstGeom prst="rect">
            <a:avLst/>
          </a:prstGeom>
          <a:noFill/>
          <a:ln w="9525">
            <a:noFill/>
          </a:ln>
        </p:spPr>
        <p:txBody>
          <a:bodyPr wrap="square">
            <a:spAutoFit/>
          </a:bodyPr>
          <a:p>
            <a:pPr indent="0"/>
            <a:r>
              <a:rPr lang="en-US" sz="2800" b="1">
                <a:solidFill>
                  <a:schemeClr val="accent2">
                    <a:lumMod val="75000"/>
                  </a:schemeClr>
                </a:solidFill>
                <a:latin typeface="Times New Roman" panose="02020603050405020304" charset="0"/>
                <a:cs typeface="Times New Roman" panose="02020603050405020304" charset="0"/>
              </a:rPr>
              <a:t>emotional</a:t>
            </a:r>
            <a:endParaRPr lang="en-US" sz="2800" b="1">
              <a:solidFill>
                <a:schemeClr val="accent2">
                  <a:lumMod val="75000"/>
                </a:schemeClr>
              </a:solidFill>
              <a:latin typeface="Times New Roman" panose="02020603050405020304" charset="0"/>
              <a:cs typeface="Times New Roman" panose="02020603050405020304" charset="0"/>
            </a:endParaRPr>
          </a:p>
        </p:txBody>
      </p:sp>
      <p:sp>
        <p:nvSpPr>
          <p:cNvPr id="7" name="文本框 6"/>
          <p:cNvSpPr txBox="1"/>
          <p:nvPr/>
        </p:nvSpPr>
        <p:spPr>
          <a:xfrm>
            <a:off x="2952750" y="6088380"/>
            <a:ext cx="2858770" cy="583565"/>
          </a:xfrm>
          <a:prstGeom prst="rect">
            <a:avLst/>
          </a:prstGeom>
          <a:noFill/>
        </p:spPr>
        <p:txBody>
          <a:bodyPr wrap="square" rtlCol="0">
            <a:spAutoFit/>
          </a:bodyPr>
          <a:p>
            <a:pPr algn="l"/>
            <a:r>
              <a:rPr lang="zh-CN" sz="3200" b="1" spc="150" dirty="0">
                <a:solidFill>
                  <a:srgbClr val="7030A0"/>
                </a:solidFill>
                <a:latin typeface="Times New Roman" panose="02020603050405020304" charset="0"/>
                <a:cs typeface="Times New Roman" panose="02020603050405020304" charset="0"/>
                <a:sym typeface="+mn-ea"/>
              </a:rPr>
              <a:t>皮</a:t>
            </a:r>
            <a:r>
              <a:rPr altLang="en-US" sz="3200" b="1" spc="150" dirty="0">
                <a:solidFill>
                  <a:srgbClr val="7030A0"/>
                </a:solidFill>
                <a:latin typeface="Times New Roman" panose="02020603050405020304" charset="0"/>
                <a:cs typeface="Times New Roman" panose="02020603050405020304" charset="0"/>
                <a:sym typeface="+mn-ea"/>
              </a:rPr>
              <a:t> 情绪</a:t>
            </a:r>
            <a:endParaRPr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 calcmode="lin" valueType="num">
                                      <p:cBhvr additive="base">
                                        <p:cTn id="3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additive="base">
                                        <p:cTn id="4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 calcmode="lin" valueType="num">
                                      <p:cBhvr additive="base">
                                        <p:cTn id="4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anim calcmode="lin" valueType="num">
                                      <p:cBhvr additive="base">
                                        <p:cTn id="6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anim calcmode="lin" valueType="num">
                                      <p:cBhvr additive="base">
                                        <p:cTn id="6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2" grpId="1"/>
      <p:bldP spid="3" grpId="0"/>
      <p:bldP spid="3" grpId="1"/>
      <p:bldP spid="8" grpId="0"/>
      <p:bldP spid="8" grpId="1"/>
      <p:bldP spid="7" grpId="0"/>
      <p:bldP spid="7" grpId="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标题 1"/>
          <p:cNvSpPr>
            <a:spLocks noGrp="1"/>
          </p:cNvSpPr>
          <p:nvPr/>
        </p:nvSpPr>
        <p:spPr>
          <a:xfrm>
            <a:off x="-33655" y="909320"/>
            <a:ext cx="12256135" cy="58769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They offered the dog some of her favorite peanut butter treats. They even let her sit on the sofa, but the old girl just wasn</a:t>
            </a:r>
            <a:r>
              <a:rPr lang="en-US" altLang="zh-CN" sz="2400" spc="0">
                <a:solidFill>
                  <a:schemeClr val="tx1"/>
                </a:solidFill>
                <a:latin typeface="Times New Roman" panose="02020603050405020304" charset="0"/>
                <a:ea typeface="+mn-ea"/>
                <a:cs typeface="Times New Roman" panose="02020603050405020304" charset="0"/>
              </a:rPr>
              <a:t>'</a:t>
            </a:r>
            <a:r>
              <a:rPr sz="2400" spc="0">
                <a:solidFill>
                  <a:schemeClr val="tx1"/>
                </a:solidFill>
                <a:latin typeface="Times New Roman" panose="02020603050405020304" charset="0"/>
                <a:ea typeface="+mn-ea"/>
                <a:cs typeface="Times New Roman" panose="02020603050405020304" charset="0"/>
              </a:rPr>
              <a:t>t her _____ cheerful self. (2020浙江一月) </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他们给狗狗一些她最喜欢吃的花生酱。他们甚至让她坐在沙发上，但这个老女孩就是不像往常那样快乐。</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_______ /dəʊˈneɪʃn/ n.</a:t>
            </a:r>
            <a:r>
              <a:rPr sz="2400" spc="0">
                <a:solidFill>
                  <a:srgbClr val="7030A0"/>
                </a:solidFill>
                <a:latin typeface="Times New Roman" panose="02020603050405020304" charset="0"/>
                <a:ea typeface="+mn-ea"/>
                <a:cs typeface="Times New Roman" panose="02020603050405020304" charset="0"/>
              </a:rPr>
              <a:t>捐赠；捐款；捐赠物</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When the polluting industries argue that we've lost the battle to control carbon pollution and have no choice but to adapt, it's a nonsense designed to make the case for business ________.(2017江苏) </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当污染行业认为我们已经输掉了控制碳污染的战斗，除了适应之外别无选择，这是一种无稽之谈，目的是为了使生意一如既往。</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______ ['juʒuəli]adv.</a:t>
            </a:r>
            <a:r>
              <a:rPr sz="2400" spc="0">
                <a:solidFill>
                  <a:srgbClr val="7030A0"/>
                </a:solidFill>
                <a:latin typeface="Times New Roman" panose="02020603050405020304" charset="0"/>
                <a:ea typeface="+mn-ea"/>
                <a:cs typeface="Times New Roman" panose="02020603050405020304" charset="0"/>
              </a:rPr>
              <a:t> 通常</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______, the stranger the idea is, the more it gets noticed. (2019浙江)</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通常情况下，越奇怪的想法，越容易引起注意。</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9525" y="-2984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81.usual ['juːʒʊəl]adj. _____,____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_,_____</a:t>
            </a:r>
            <a:endParaRPr sz="3200">
              <a:latin typeface="Times New Roman" panose="02020603050405020304" charset="0"/>
              <a:ea typeface="+mn-ea"/>
              <a:cs typeface="Times New Roman" panose="02020603050405020304" charset="0"/>
            </a:endParaRPr>
          </a:p>
          <a:p>
            <a:pPr algn="l">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词根词缀：us-(use)+-ual(形容词后缀)：_____,_____</a:t>
            </a:r>
            <a:endParaRPr sz="2000">
              <a:solidFill>
                <a:schemeClr val="accent2">
                  <a:lumMod val="75000"/>
                </a:schemeClr>
              </a:solidFill>
              <a:latin typeface="Times New Roman" panose="02020603050405020304" charset="0"/>
              <a:ea typeface="+mn-ea"/>
              <a:cs typeface="Times New Roman" panose="02020603050405020304" charset="0"/>
            </a:endParaRPr>
          </a:p>
        </p:txBody>
      </p:sp>
      <p:sp>
        <p:nvSpPr>
          <p:cNvPr id="5" name="文本框 4"/>
          <p:cNvSpPr txBox="1"/>
          <p:nvPr/>
        </p:nvSpPr>
        <p:spPr>
          <a:xfrm>
            <a:off x="4455795" y="-64135"/>
            <a:ext cx="484886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通常的 惯例的 平常的</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4511040" y="1275715"/>
            <a:ext cx="1369695"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 </a:t>
            </a:r>
            <a:r>
              <a:rPr lang="zh-CN" altLang="en-US" sz="2400" b="1" dirty="0">
                <a:solidFill>
                  <a:schemeClr val="accent2">
                    <a:lumMod val="75000"/>
                  </a:schemeClr>
                </a:solidFill>
                <a:uFillTx/>
                <a:latin typeface="Times New Roman" panose="02020603050405020304" charset="0"/>
                <a:cs typeface="Times New Roman" panose="02020603050405020304" charset="0"/>
                <a:sym typeface="+mn-ea"/>
              </a:rPr>
              <a:t> usual</a:t>
            </a:r>
            <a:endParaRPr lang="zh-CN" altLang="en-US"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7" name="文本框 6"/>
          <p:cNvSpPr txBox="1"/>
          <p:nvPr/>
        </p:nvSpPr>
        <p:spPr>
          <a:xfrm>
            <a:off x="6714490" y="415290"/>
            <a:ext cx="368046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常用的 惯常的。</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28575" y="2378075"/>
            <a:ext cx="1312545" cy="460375"/>
          </a:xfrm>
          <a:prstGeom prst="rect">
            <a:avLst/>
          </a:prstGeom>
          <a:noFill/>
        </p:spPr>
        <p:txBody>
          <a:bodyPr wrap="square" rtlCol="0">
            <a:spAutoFit/>
          </a:bodyPr>
          <a:p>
            <a:pPr algn="l"/>
            <a:r>
              <a:rPr altLang="en-US" sz="2400" b="1" dirty="0">
                <a:solidFill>
                  <a:schemeClr val="accent2">
                    <a:lumMod val="75000"/>
                  </a:schemeClr>
                </a:solidFill>
                <a:latin typeface="Times New Roman" panose="02020603050405020304" charset="0"/>
                <a:cs typeface="Times New Roman" panose="02020603050405020304" charset="0"/>
                <a:sym typeface="+mn-ea"/>
              </a:rPr>
              <a:t>as usual</a:t>
            </a:r>
            <a:endParaRPr altLang="en-US" sz="2400" b="1" dirty="0">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83185" y="3474085"/>
            <a:ext cx="1392555" cy="460375"/>
          </a:xfrm>
          <a:prstGeom prst="rect">
            <a:avLst/>
          </a:prstGeom>
          <a:noFill/>
        </p:spPr>
        <p:txBody>
          <a:bodyPr wrap="square" rtlCol="0">
            <a:spAutoFit/>
          </a:bodyPr>
          <a:p>
            <a:pPr algn="l"/>
            <a:r>
              <a:rPr altLang="en-US" sz="2400" b="1" dirty="0">
                <a:solidFill>
                  <a:schemeClr val="accent2">
                    <a:lumMod val="75000"/>
                  </a:schemeClr>
                </a:solidFill>
                <a:latin typeface="Times New Roman" panose="02020603050405020304" charset="0"/>
                <a:cs typeface="Times New Roman" panose="02020603050405020304" charset="0"/>
                <a:sym typeface="+mn-ea"/>
              </a:rPr>
              <a:t>as usual</a:t>
            </a:r>
            <a:endParaRPr lang="en-US" altLang="zh-CN"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12" name="文本框 11"/>
          <p:cNvSpPr txBox="1"/>
          <p:nvPr/>
        </p:nvSpPr>
        <p:spPr>
          <a:xfrm>
            <a:off x="-3175" y="4588510"/>
            <a:ext cx="1117600"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usually</a:t>
            </a:r>
            <a:endParaRPr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13" name="文本框 12"/>
          <p:cNvSpPr txBox="1"/>
          <p:nvPr/>
        </p:nvSpPr>
        <p:spPr>
          <a:xfrm>
            <a:off x="11430" y="4945380"/>
            <a:ext cx="1414145"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usually</a:t>
            </a:r>
            <a:endParaRPr lang="en-US" altLang="zh-CN" sz="2400" b="1" dirty="0">
              <a:solidFill>
                <a:schemeClr val="accent2">
                  <a:lumMod val="75000"/>
                </a:schemeClr>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 calcmode="lin" valueType="num">
                                      <p:cBhvr additive="base">
                                        <p:cTn id="2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 calcmode="lin" valueType="num">
                                      <p:cBhvr additive="base">
                                        <p:cTn id="4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0">
                                            <p:txEl>
                                              <p:pRg st="3" end="3"/>
                                            </p:txEl>
                                          </p:spTgt>
                                        </p:tgtEl>
                                        <p:attrNameLst>
                                          <p:attrName>style.visibility</p:attrName>
                                        </p:attrNameLst>
                                      </p:cBhvr>
                                      <p:to>
                                        <p:strVal val="visible"/>
                                      </p:to>
                                    </p:set>
                                    <p:anim calcmode="lin" valueType="num">
                                      <p:cBhvr additive="base">
                                        <p:cTn id="5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0">
                                            <p:txEl>
                                              <p:pRg st="4" end="4"/>
                                            </p:txEl>
                                          </p:spTgt>
                                        </p:tgtEl>
                                        <p:attrNameLst>
                                          <p:attrName>style.visibility</p:attrName>
                                        </p:attrNameLst>
                                      </p:cBhvr>
                                      <p:to>
                                        <p:strVal val="visible"/>
                                      </p:to>
                                    </p:set>
                                    <p:anim calcmode="lin" valueType="num">
                                      <p:cBhvr additive="base">
                                        <p:cTn id="5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0">
                                            <p:txEl>
                                              <p:pRg st="5" end="5"/>
                                            </p:txEl>
                                          </p:spTgt>
                                        </p:tgtEl>
                                        <p:attrNameLst>
                                          <p:attrName>style.visibility</p:attrName>
                                        </p:attrNameLst>
                                      </p:cBhvr>
                                      <p:to>
                                        <p:strVal val="visible"/>
                                      </p:to>
                                    </p:set>
                                    <p:anim calcmode="lin" valueType="num">
                                      <p:cBhvr additive="base">
                                        <p:cTn id="6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ppt_x"/>
                                          </p:val>
                                        </p:tav>
                                        <p:tav tm="100000">
                                          <p:val>
                                            <p:strVal val="#ppt_x"/>
                                          </p:val>
                                        </p:tav>
                                      </p:tavLst>
                                    </p:anim>
                                    <p:anim calcmode="lin" valueType="num">
                                      <p:cBhvr additive="base">
                                        <p:cTn id="7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0">
                                            <p:txEl>
                                              <p:pRg st="6" end="6"/>
                                            </p:txEl>
                                          </p:spTgt>
                                        </p:tgtEl>
                                        <p:attrNameLst>
                                          <p:attrName>style.visibility</p:attrName>
                                        </p:attrNameLst>
                                      </p:cBhvr>
                                      <p:to>
                                        <p:strVal val="visible"/>
                                      </p:to>
                                    </p:set>
                                    <p:anim calcmode="lin" valueType="num">
                                      <p:cBhvr additive="base">
                                        <p:cTn id="81"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0">
                                            <p:txEl>
                                              <p:pRg st="6" end="6"/>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0">
                                            <p:txEl>
                                              <p:pRg st="7" end="7"/>
                                            </p:txEl>
                                          </p:spTgt>
                                        </p:tgtEl>
                                        <p:attrNameLst>
                                          <p:attrName>style.visibility</p:attrName>
                                        </p:attrNameLst>
                                      </p:cBhvr>
                                      <p:to>
                                        <p:strVal val="visible"/>
                                      </p:to>
                                    </p:set>
                                    <p:anim calcmode="lin" valueType="num">
                                      <p:cBhvr additive="base">
                                        <p:cTn id="85"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ppt_x"/>
                                          </p:val>
                                        </p:tav>
                                        <p:tav tm="100000">
                                          <p:val>
                                            <p:strVal val="#ppt_x"/>
                                          </p:val>
                                        </p:tav>
                                      </p:tavLst>
                                    </p:anim>
                                    <p:anim calcmode="lin" valueType="num">
                                      <p:cBhvr additive="base">
                                        <p:cTn id="9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P spid="7" grpId="0"/>
      <p:bldP spid="7" grpId="1"/>
      <p:bldP spid="2" grpId="0"/>
      <p:bldP spid="2" grpId="1"/>
      <p:bldP spid="8" grpId="0"/>
      <p:bldP spid="8" grpId="1"/>
      <p:bldP spid="11" grpId="0"/>
      <p:bldP spid="11" grpId="1"/>
      <p:bldP spid="12" grpId="0"/>
      <p:bldP spid="12" grpId="1"/>
      <p:bldP spid="13" grpId="0"/>
      <p:bldP spid="13" grpId="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136525" y="527050"/>
            <a:ext cx="11955145" cy="3476625"/>
          </a:xfrm>
          <a:prstGeom prst="rect">
            <a:avLst/>
          </a:prstGeom>
          <a:noFill/>
          <a:ln w="9525">
            <a:noFill/>
          </a:ln>
        </p:spPr>
        <p:txBody>
          <a:bodyPr wrap="square">
            <a:spAutoFit/>
          </a:bodyPr>
          <a:p>
            <a:pPr marL="219075" indent="0" fontAlgn="auto"/>
            <a:r>
              <a:rPr lang="zh-CN" altLang="en-US" sz="2800" b="1">
                <a:latin typeface="Times New Roman" panose="02020603050405020304" charset="0"/>
                <a:cs typeface="Times New Roman" panose="02020603050405020304" charset="0"/>
              </a:rPr>
              <a:t>_______[ʌn'juːʒʊəl]adj. </a:t>
            </a:r>
            <a:r>
              <a:rPr lang="zh-CN" altLang="en-US" sz="2800" b="1">
                <a:solidFill>
                  <a:srgbClr val="7030A0"/>
                </a:solidFill>
                <a:latin typeface="Times New Roman" panose="02020603050405020304" charset="0"/>
                <a:cs typeface="Times New Roman" panose="02020603050405020304" charset="0"/>
              </a:rPr>
              <a:t>不寻常的；与众不同的；不平常的</a:t>
            </a:r>
            <a:endParaRPr lang="zh-CN" altLang="en-US" sz="2400" b="1">
              <a:solidFill>
                <a:srgbClr val="7030A0"/>
              </a:solidFill>
              <a:latin typeface="Times New Roman" panose="02020603050405020304" charset="0"/>
              <a:cs typeface="Times New Roman" panose="02020603050405020304" charset="0"/>
            </a:endParaRPr>
          </a:p>
          <a:p>
            <a:pPr marL="219075" indent="0" fontAlgn="auto"/>
            <a:endParaRPr lang="zh-CN" altLang="en-US" sz="2400" b="1">
              <a:solidFill>
                <a:srgbClr val="7030A0"/>
              </a:solidFill>
              <a:latin typeface="Times New Roman" panose="02020603050405020304" charset="0"/>
              <a:cs typeface="Times New Roman" panose="02020603050405020304" charset="0"/>
            </a:endParaRPr>
          </a:p>
          <a:p>
            <a:pPr marL="219075" indent="0" fontAlgn="auto"/>
            <a:r>
              <a:rPr lang="zh-CN" altLang="en-US" sz="2800" b="1">
                <a:latin typeface="Times New Roman" panose="02020603050405020304" charset="0"/>
                <a:cs typeface="Times New Roman" panose="02020603050405020304" charset="0"/>
              </a:rPr>
              <a:t>This time, we stayed together, in case anything else _______ happened. (2018天津)</a:t>
            </a:r>
            <a:endParaRPr lang="zh-CN" altLang="en-US" sz="2800" b="1">
              <a:latin typeface="Times New Roman" panose="02020603050405020304" charset="0"/>
              <a:cs typeface="Times New Roman" panose="02020603050405020304" charset="0"/>
            </a:endParaRPr>
          </a:p>
          <a:p>
            <a:pPr marL="219075" indent="0" fontAlgn="auto"/>
            <a:r>
              <a:rPr lang="zh-CN" altLang="en-US" sz="2800" b="1">
                <a:latin typeface="Times New Roman" panose="02020603050405020304" charset="0"/>
                <a:cs typeface="Times New Roman" panose="02020603050405020304" charset="0"/>
              </a:rPr>
              <a:t>这一次，我们呆在一起，以防有什么不寻常的事情发生。</a:t>
            </a:r>
            <a:endParaRPr lang="zh-CN" altLang="en-US" sz="2800" b="1">
              <a:latin typeface="Times New Roman" panose="02020603050405020304" charset="0"/>
              <a:cs typeface="Times New Roman" panose="02020603050405020304" charset="0"/>
            </a:endParaRPr>
          </a:p>
          <a:p>
            <a:pPr marL="219075" indent="0" fontAlgn="auto"/>
            <a:r>
              <a:rPr lang="zh-CN" altLang="en-US" sz="2800" b="1">
                <a:latin typeface="Times New Roman" panose="02020603050405020304" charset="0"/>
                <a:cs typeface="Times New Roman" panose="02020603050405020304" charset="0"/>
              </a:rPr>
              <a:t>This type of wait is _______ in that it is for the most part voluntary.(2017天津)</a:t>
            </a:r>
            <a:endParaRPr lang="zh-CN" altLang="en-US" sz="2800" b="1">
              <a:latin typeface="Times New Roman" panose="02020603050405020304" charset="0"/>
              <a:cs typeface="Times New Roman" panose="02020603050405020304" charset="0"/>
            </a:endParaRPr>
          </a:p>
          <a:p>
            <a:pPr marL="219075" indent="0" fontAlgn="auto"/>
            <a:r>
              <a:rPr lang="zh-CN" altLang="en-US" sz="2800" b="1">
                <a:latin typeface="Times New Roman" panose="02020603050405020304" charset="0"/>
                <a:cs typeface="Times New Roman" panose="02020603050405020304" charset="0"/>
              </a:rPr>
              <a:t>这种类型的等待是不寻常的，因为它大部分是自愿的。</a:t>
            </a:r>
            <a:endParaRPr lang="zh-CN" altLang="en-US" sz="2800" b="1">
              <a:latin typeface="Times New Roman" panose="02020603050405020304" charset="0"/>
              <a:cs typeface="Times New Roman" panose="02020603050405020304" charset="0"/>
            </a:endParaRPr>
          </a:p>
        </p:txBody>
      </p:sp>
      <p:sp>
        <p:nvSpPr>
          <p:cNvPr id="2" name="文本框 1"/>
          <p:cNvSpPr txBox="1"/>
          <p:nvPr/>
        </p:nvSpPr>
        <p:spPr>
          <a:xfrm>
            <a:off x="364490" y="560705"/>
            <a:ext cx="1755140" cy="521970"/>
          </a:xfrm>
          <a:prstGeom prst="rect">
            <a:avLst/>
          </a:prstGeom>
          <a:noFill/>
        </p:spPr>
        <p:txBody>
          <a:bodyPr wrap="square" rtlCol="0">
            <a:spAutoFit/>
          </a:bodyPr>
          <a:p>
            <a:r>
              <a:rPr sz="2800" b="1" dirty="0">
                <a:solidFill>
                  <a:schemeClr val="accent2">
                    <a:lumMod val="75000"/>
                  </a:schemeClr>
                </a:solidFill>
                <a:latin typeface="Times New Roman" panose="02020603050405020304" charset="0"/>
                <a:cs typeface="Times New Roman" panose="02020603050405020304" charset="0"/>
                <a:sym typeface="+mn-ea"/>
              </a:rPr>
              <a:t>unusual</a:t>
            </a:r>
            <a:endParaRPr sz="2800" b="1" dirty="0">
              <a:solidFill>
                <a:schemeClr val="accent2">
                  <a:lumMod val="75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8154670" y="1350645"/>
            <a:ext cx="1755140" cy="521970"/>
          </a:xfrm>
          <a:prstGeom prst="rect">
            <a:avLst/>
          </a:prstGeom>
          <a:noFill/>
        </p:spPr>
        <p:txBody>
          <a:bodyPr wrap="square" rtlCol="0">
            <a:spAutoFit/>
          </a:bodyPr>
          <a:p>
            <a:r>
              <a:rPr sz="2800" b="1" dirty="0">
                <a:solidFill>
                  <a:schemeClr val="accent2">
                    <a:lumMod val="75000"/>
                  </a:schemeClr>
                </a:solidFill>
                <a:latin typeface="Times New Roman" panose="02020603050405020304" charset="0"/>
                <a:cs typeface="Times New Roman" panose="02020603050405020304" charset="0"/>
                <a:sym typeface="+mn-ea"/>
              </a:rPr>
              <a:t>unusual</a:t>
            </a:r>
            <a:endParaRPr sz="2800" b="1" dirty="0">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3359785" y="2612390"/>
            <a:ext cx="1755140" cy="521970"/>
          </a:xfrm>
          <a:prstGeom prst="rect">
            <a:avLst/>
          </a:prstGeom>
          <a:noFill/>
        </p:spPr>
        <p:txBody>
          <a:bodyPr wrap="square" rtlCol="0">
            <a:spAutoFit/>
          </a:bodyPr>
          <a:p>
            <a:r>
              <a:rPr sz="2800" b="1" dirty="0">
                <a:solidFill>
                  <a:schemeClr val="accent2">
                    <a:lumMod val="75000"/>
                  </a:schemeClr>
                </a:solidFill>
                <a:latin typeface="Times New Roman" panose="02020603050405020304" charset="0"/>
                <a:cs typeface="Times New Roman" panose="02020603050405020304" charset="0"/>
                <a:sym typeface="+mn-ea"/>
              </a:rPr>
              <a:t>unusual</a:t>
            </a:r>
            <a:endParaRPr sz="2800" b="1" dirty="0">
              <a:solidFill>
                <a:schemeClr val="accent2">
                  <a:lumMod val="75000"/>
                </a:schemeClr>
              </a:solidFill>
              <a:latin typeface="Times New Roman" panose="02020603050405020304" charset="0"/>
              <a:cs typeface="Times New Roman" panose="02020603050405020304" charset="0"/>
              <a:sym typeface="+mn-ea"/>
            </a:endParaRPr>
          </a:p>
        </p:txBody>
      </p:sp>
      <p:sp>
        <p:nvSpPr>
          <p:cNvPr id="100" name="文本框 99"/>
          <p:cNvSpPr txBox="1"/>
          <p:nvPr/>
        </p:nvSpPr>
        <p:spPr>
          <a:xfrm>
            <a:off x="295910" y="4063365"/>
            <a:ext cx="11562715" cy="156845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cs typeface="Times New Roman" panose="02020603050405020304" charset="0"/>
              </a:rPr>
              <a:t>82. Tibet [tɪ'bet]n. ____</a:t>
            </a:r>
            <a:endParaRPr lang="zh-CN" sz="3200" b="1">
              <a:latin typeface="Times New Roman" panose="02020603050405020304" charset="0"/>
              <a:ea typeface="宋体" panose="02010600030101010101" pitchFamily="2" charset="-122"/>
              <a:cs typeface="Times New Roman" panose="02020603050405020304" charset="0"/>
            </a:endParaRPr>
          </a:p>
          <a:p>
            <a:pPr indent="0"/>
            <a:r>
              <a:rPr lang="zh-CN" sz="3200" b="1">
                <a:solidFill>
                  <a:schemeClr val="accent2">
                    <a:lumMod val="75000"/>
                  </a:schemeClr>
                </a:solidFill>
                <a:latin typeface="+mn-ea"/>
                <a:cs typeface="Times New Roman" panose="02020603050405020304" charset="0"/>
              </a:rPr>
              <a:t>词源谐音：吐蕃</a:t>
            </a:r>
            <a:endParaRPr lang="en-US" sz="3200" b="1">
              <a:latin typeface="Times New Roman" panose="02020603050405020304" charset="0"/>
              <a:ea typeface="宋体" panose="02010600030101010101" pitchFamily="2" charset="-122"/>
              <a:cs typeface="Times New Roman" panose="02020603050405020304" charset="0"/>
            </a:endParaRPr>
          </a:p>
          <a:p>
            <a:pPr indent="0"/>
            <a:r>
              <a:rPr lang="en-US" sz="3200" b="1">
                <a:solidFill>
                  <a:schemeClr val="accent2">
                    <a:lumMod val="75000"/>
                  </a:schemeClr>
                </a:solidFill>
                <a:latin typeface="Times New Roman" panose="02020603050405020304" charset="0"/>
                <a:ea typeface="宋体" panose="02010600030101010101" pitchFamily="2" charset="-122"/>
                <a:cs typeface="Times New Roman" panose="02020603050405020304" charset="0"/>
              </a:rPr>
              <a:t>Tibetan</a:t>
            </a:r>
            <a:r>
              <a:rPr lang="en-US" sz="3200" b="1">
                <a:latin typeface="Times New Roman" panose="02020603050405020304" charset="0"/>
                <a:ea typeface="宋体" panose="02010600030101010101" pitchFamily="2" charset="-122"/>
                <a:cs typeface="Times New Roman" panose="02020603050405020304" charset="0"/>
              </a:rPr>
              <a:t> [ti'betən]adj.______,______n. ____;______</a:t>
            </a:r>
            <a:endParaRPr lang="en-US" altLang="en-US" sz="3200" b="1">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3580765" y="4077335"/>
            <a:ext cx="1322705" cy="583565"/>
          </a:xfrm>
          <a:prstGeom prst="rect">
            <a:avLst/>
          </a:prstGeom>
          <a:noFill/>
        </p:spPr>
        <p:txBody>
          <a:bodyPr wrap="square" rtlCol="0">
            <a:spAutoFit/>
          </a:bodyPr>
          <a:p>
            <a:r>
              <a:rPr sz="3200" b="1" dirty="0">
                <a:solidFill>
                  <a:srgbClr val="7030A0"/>
                </a:solidFill>
                <a:latin typeface="Times New Roman" panose="02020603050405020304" charset="0"/>
                <a:cs typeface="Times New Roman" panose="02020603050405020304" charset="0"/>
                <a:sym typeface="+mn-ea"/>
              </a:rPr>
              <a:t>西藏</a:t>
            </a:r>
            <a:endParaRPr sz="3200" b="1" dirty="0">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3991610" y="4995545"/>
            <a:ext cx="2905125" cy="583565"/>
          </a:xfrm>
          <a:prstGeom prst="rect">
            <a:avLst/>
          </a:prstGeom>
          <a:noFill/>
        </p:spPr>
        <p:txBody>
          <a:bodyPr wrap="square" rtlCol="0">
            <a:spAutoFit/>
          </a:bodyPr>
          <a:p>
            <a:r>
              <a:rPr sz="3200" b="1" dirty="0">
                <a:solidFill>
                  <a:srgbClr val="7030A0"/>
                </a:solidFill>
                <a:latin typeface="Times New Roman" panose="02020603050405020304" charset="0"/>
                <a:cs typeface="Times New Roman" panose="02020603050405020304" charset="0"/>
                <a:sym typeface="+mn-ea"/>
              </a:rPr>
              <a:t>西藏的 藏族的</a:t>
            </a:r>
            <a:endParaRPr sz="3200" b="1" dirty="0">
              <a:solidFill>
                <a:srgbClr val="7030A0"/>
              </a:solidFill>
              <a:latin typeface="Times New Roman" panose="02020603050405020304" charset="0"/>
              <a:cs typeface="Times New Roman" panose="02020603050405020304" charset="0"/>
              <a:sym typeface="+mn-ea"/>
            </a:endParaRPr>
          </a:p>
        </p:txBody>
      </p:sp>
      <p:sp>
        <p:nvSpPr>
          <p:cNvPr id="15" name="文本框 14"/>
          <p:cNvSpPr txBox="1"/>
          <p:nvPr/>
        </p:nvSpPr>
        <p:spPr>
          <a:xfrm>
            <a:off x="7000875" y="5008880"/>
            <a:ext cx="2905125" cy="583565"/>
          </a:xfrm>
          <a:prstGeom prst="rect">
            <a:avLst/>
          </a:prstGeom>
          <a:noFill/>
        </p:spPr>
        <p:txBody>
          <a:bodyPr wrap="square" rtlCol="0">
            <a:spAutoFit/>
          </a:bodyPr>
          <a:p>
            <a:r>
              <a:rPr sz="3200" b="1" dirty="0">
                <a:solidFill>
                  <a:srgbClr val="7030A0"/>
                </a:solidFill>
                <a:latin typeface="Times New Roman" panose="02020603050405020304" charset="0"/>
                <a:cs typeface="Times New Roman" panose="02020603050405020304" charset="0"/>
                <a:sym typeface="+mn-ea"/>
              </a:rPr>
              <a:t>藏语 西藏人</a:t>
            </a:r>
            <a:endParaRPr sz="3200" b="1"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 calcmode="lin" valueType="num">
                                      <p:cBhvr additive="base">
                                        <p:cTn id="23"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 calcmode="lin" valueType="num">
                                      <p:cBhvr additive="base">
                                        <p:cTn id="3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xEl>
                                              <p:pRg st="5" end="5"/>
                                            </p:txEl>
                                          </p:spTgt>
                                        </p:tgtEl>
                                        <p:attrNameLst>
                                          <p:attrName>style.visibility</p:attrName>
                                        </p:attrNameLst>
                                      </p:cBhvr>
                                      <p:to>
                                        <p:strVal val="visible"/>
                                      </p:to>
                                    </p:set>
                                    <p:anim calcmode="lin" valueType="num">
                                      <p:cBhvr additive="base">
                                        <p:cTn id="39"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00">
                                            <p:txEl>
                                              <p:pRg st="0" end="0"/>
                                            </p:txEl>
                                          </p:spTgt>
                                        </p:tgtEl>
                                        <p:attrNameLst>
                                          <p:attrName>style.visibility</p:attrName>
                                        </p:attrNameLst>
                                      </p:cBhvr>
                                      <p:to>
                                        <p:strVal val="visible"/>
                                      </p:to>
                                    </p:set>
                                    <p:anim calcmode="lin" valueType="num">
                                      <p:cBhvr additive="base">
                                        <p:cTn id="51"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00">
                                            <p:txEl>
                                              <p:pRg st="1" end="1"/>
                                            </p:txEl>
                                          </p:spTgt>
                                        </p:tgtEl>
                                        <p:attrNameLst>
                                          <p:attrName>style.visibility</p:attrName>
                                        </p:attrNameLst>
                                      </p:cBhvr>
                                      <p:to>
                                        <p:strVal val="visible"/>
                                      </p:to>
                                    </p:set>
                                    <p:anim calcmode="lin" valueType="num">
                                      <p:cBhvr additive="base">
                                        <p:cTn id="63"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00">
                                            <p:txEl>
                                              <p:pRg st="2" end="2"/>
                                            </p:txEl>
                                          </p:spTgt>
                                        </p:tgtEl>
                                        <p:attrNameLst>
                                          <p:attrName>style.visibility</p:attrName>
                                        </p:attrNameLst>
                                      </p:cBhvr>
                                      <p:to>
                                        <p:strVal val="visible"/>
                                      </p:to>
                                    </p:set>
                                    <p:anim calcmode="lin" valueType="num">
                                      <p:cBhvr additive="base">
                                        <p:cTn id="69"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500" fill="hold"/>
                                        <p:tgtEl>
                                          <p:spTgt spid="13"/>
                                        </p:tgtEl>
                                        <p:attrNameLst>
                                          <p:attrName>ppt_x</p:attrName>
                                        </p:attrNameLst>
                                      </p:cBhvr>
                                      <p:tavLst>
                                        <p:tav tm="0">
                                          <p:val>
                                            <p:strVal val="#ppt_x"/>
                                          </p:val>
                                        </p:tav>
                                        <p:tav tm="100000">
                                          <p:val>
                                            <p:strVal val="#ppt_x"/>
                                          </p:val>
                                        </p:tav>
                                      </p:tavLst>
                                    </p:anim>
                                    <p:anim calcmode="lin" valueType="num">
                                      <p:cBhvr additive="base">
                                        <p:cTn id="7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additive="base">
                                        <p:cTn id="81" dur="500" fill="hold"/>
                                        <p:tgtEl>
                                          <p:spTgt spid="15"/>
                                        </p:tgtEl>
                                        <p:attrNameLst>
                                          <p:attrName>ppt_x</p:attrName>
                                        </p:attrNameLst>
                                      </p:cBhvr>
                                      <p:tavLst>
                                        <p:tav tm="0">
                                          <p:val>
                                            <p:strVal val="#ppt_x"/>
                                          </p:val>
                                        </p:tav>
                                        <p:tav tm="100000">
                                          <p:val>
                                            <p:strVal val="#ppt_x"/>
                                          </p:val>
                                        </p:tav>
                                      </p:tavLst>
                                    </p:anim>
                                    <p:anim calcmode="lin" valueType="num">
                                      <p:cBhvr additive="base">
                                        <p:cTn id="8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p:bldP spid="10" grpId="1"/>
      <p:bldP spid="11" grpId="0"/>
      <p:bldP spid="11" grpId="1"/>
      <p:bldP spid="12" grpId="0"/>
      <p:bldP spid="12" grpId="1"/>
      <p:bldP spid="13" grpId="0"/>
      <p:bldP spid="13" grpId="1"/>
      <p:bldP spid="15" grpId="0"/>
      <p:bldP spid="1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265430" y="224790"/>
            <a:ext cx="11725275" cy="1322070"/>
          </a:xfrm>
          <a:prstGeom prst="rect">
            <a:avLst/>
          </a:prstGeom>
          <a:noFill/>
          <a:ln w="9525">
            <a:noFill/>
          </a:ln>
        </p:spPr>
        <p:txBody>
          <a:bodyPr wrap="square">
            <a:spAutoFit/>
          </a:bodyPr>
          <a:p>
            <a:pPr marL="219075" indent="-219075"/>
            <a:r>
              <a:rPr lang="en-US" altLang="zh-CN" sz="3200" b="1" spc="200">
                <a:latin typeface="Times New Roman" panose="02020603050405020304" charset="0"/>
                <a:cs typeface="Times New Roman" panose="02020603050405020304" charset="0"/>
              </a:rPr>
              <a:t>9.die out____;____;_______</a:t>
            </a:r>
            <a:endParaRPr lang="en-US" altLang="zh-CN" sz="3200" b="1" spc="200">
              <a:latin typeface="Times New Roman" panose="02020603050405020304" charset="0"/>
              <a:cs typeface="Times New Roman" panose="02020603050405020304" charset="0"/>
            </a:endParaRPr>
          </a:p>
          <a:p>
            <a:pPr marL="219075" indent="-219075"/>
            <a:endParaRPr lang="en-US" altLang="zh-CN" sz="2400" b="1" spc="200">
              <a:latin typeface="Times New Roman" panose="02020603050405020304" charset="0"/>
              <a:cs typeface="Times New Roman" panose="02020603050405020304" charset="0"/>
            </a:endParaRPr>
          </a:p>
          <a:p>
            <a:pPr marL="219075" indent="-219075"/>
            <a:endParaRPr lang="en-US" altLang="zh-CN" sz="2400" b="1" spc="200">
              <a:latin typeface="Times New Roman" panose="02020603050405020304" charset="0"/>
              <a:cs typeface="Times New Roman" panose="02020603050405020304" charset="0"/>
            </a:endParaRPr>
          </a:p>
        </p:txBody>
      </p:sp>
      <p:sp>
        <p:nvSpPr>
          <p:cNvPr id="4" name="文本框 3"/>
          <p:cNvSpPr txBox="1"/>
          <p:nvPr/>
        </p:nvSpPr>
        <p:spPr>
          <a:xfrm>
            <a:off x="995045" y="1246505"/>
            <a:ext cx="1219835" cy="521970"/>
          </a:xfrm>
          <a:prstGeom prst="rect">
            <a:avLst/>
          </a:prstGeom>
          <a:noFill/>
        </p:spPr>
        <p:txBody>
          <a:bodyPr wrap="none" rtlCol="0" anchor="t">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die out</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972820" y="3813810"/>
            <a:ext cx="1140460" cy="521970"/>
          </a:xfrm>
          <a:prstGeom prst="rect">
            <a:avLst/>
          </a:prstGeom>
          <a:noFill/>
        </p:spPr>
        <p:txBody>
          <a:bodyPr wrap="none" rtlCol="0" anchor="t">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die off</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865505" y="2997200"/>
            <a:ext cx="1516380" cy="521970"/>
          </a:xfrm>
          <a:prstGeom prst="rect">
            <a:avLst/>
          </a:prstGeom>
          <a:noFill/>
        </p:spPr>
        <p:txBody>
          <a:bodyPr wrap="none" rtlCol="0" anchor="t">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die away</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868045" y="2143760"/>
            <a:ext cx="1555750" cy="521970"/>
          </a:xfrm>
          <a:prstGeom prst="rect">
            <a:avLst/>
          </a:prstGeom>
          <a:noFill/>
        </p:spPr>
        <p:txBody>
          <a:bodyPr wrap="none" rtlCol="0" anchor="t">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die down</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2028190" y="224790"/>
            <a:ext cx="3942080" cy="583565"/>
          </a:xfrm>
          <a:prstGeom prst="rect">
            <a:avLst/>
          </a:prstGeom>
          <a:noFill/>
        </p:spPr>
        <p:txBody>
          <a:bodyPr wrap="none" rtlCol="0" anchor="t">
            <a:spAutoFit/>
          </a:bodyPr>
          <a:p>
            <a:r>
              <a:rPr sz="3200" b="1">
                <a:solidFill>
                  <a:srgbClr val="7030A0"/>
                </a:solidFill>
                <a:latin typeface="Times New Roman" panose="02020603050405020304" charset="0"/>
                <a:cs typeface="Times New Roman" panose="02020603050405020304" charset="0"/>
                <a:sym typeface="+mn-ea"/>
              </a:rPr>
              <a:t>灭亡  灭绝   彻底消失</a:t>
            </a:r>
            <a:endParaRPr sz="3200" b="1">
              <a:solidFill>
                <a:srgbClr val="7030A0"/>
              </a:solidFill>
              <a:latin typeface="Times New Roman" panose="02020603050405020304" charset="0"/>
              <a:cs typeface="Times New Roman" panose="02020603050405020304" charset="0"/>
              <a:sym typeface="+mn-ea"/>
            </a:endParaRPr>
          </a:p>
        </p:txBody>
      </p:sp>
      <p:graphicFrame>
        <p:nvGraphicFramePr>
          <p:cNvPr id="15" name="表格 14"/>
          <p:cNvGraphicFramePr/>
          <p:nvPr>
            <p:custDataLst>
              <p:tags r:id="rId1"/>
            </p:custDataLst>
          </p:nvPr>
        </p:nvGraphicFramePr>
        <p:xfrm>
          <a:off x="607695" y="1034415"/>
          <a:ext cx="11275060" cy="3482340"/>
        </p:xfrm>
        <a:graphic>
          <a:graphicData uri="http://schemas.openxmlformats.org/drawingml/2006/table">
            <a:tbl>
              <a:tblPr firstRow="1" bandRow="1">
                <a:tableStyleId>{5940675A-B579-460E-94D1-54222C63F5DA}</a:tableStyleId>
              </a:tblPr>
              <a:tblGrid>
                <a:gridCol w="2046605"/>
                <a:gridCol w="9228455"/>
              </a:tblGrid>
              <a:tr h="911225">
                <a:tc>
                  <a:txBody>
                    <a:bodyPr/>
                    <a:p>
                      <a:pPr indent="0">
                        <a:buNone/>
                      </a:pP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mn-ea"/>
                          <a:cs typeface="宋体" panose="02010600030101010101" pitchFamily="2" charset="-122"/>
                        </a:rPr>
                        <a:t>灭绝，灭亡，彻底消失：强调最终彻底消失的结果（风住尘香花已尽）</a:t>
                      </a:r>
                      <a:endParaRPr lang="en-US" altLang="en-US" sz="2800" b="1">
                        <a:latin typeface="+mn-ea"/>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10590">
                <a:tc>
                  <a:txBody>
                    <a:bodyPr/>
                    <a:p>
                      <a:pPr indent="0">
                        <a:buNone/>
                      </a:pPr>
                      <a:r>
                        <a:rPr lang="en-US" sz="2800" b="0">
                          <a:latin typeface="Times New Roman" panose="02020603050405020304" charset="0"/>
                          <a:cs typeface="Times New Roman" panose="02020603050405020304" charset="0"/>
                        </a:rPr>
                        <a:t> </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mn-ea"/>
                          <a:cs typeface="宋体" panose="02010600030101010101" pitchFamily="2" charset="-122"/>
                        </a:rPr>
                        <a:t>减弱，渐渐消失：由强到弱逐渐减弱而消亡，如风，火等（思君如满月，夜夜减清辉）</a:t>
                      </a:r>
                      <a:endParaRPr lang="en-US" altLang="en-US" sz="2800" b="1">
                        <a:latin typeface="+mn-ea"/>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11225">
                <a:tc>
                  <a:txBody>
                    <a:bodyPr/>
                    <a:p>
                      <a:pPr indent="0">
                        <a:buNone/>
                      </a:pPr>
                      <a:r>
                        <a:rPr lang="en-US" sz="2800" b="0">
                          <a:latin typeface="Times New Roman" panose="02020603050405020304" charset="0"/>
                          <a:cs typeface="Times New Roman" panose="02020603050405020304" charset="0"/>
                        </a:rPr>
                        <a:t> </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mn-ea"/>
                          <a:cs typeface="宋体" panose="02010600030101010101" pitchFamily="2" charset="-122"/>
                        </a:rPr>
                        <a:t>减弱，消失：由近及远逐渐远去而消失（笑渐不闻声渐消，多情却被无情恼）</a:t>
                      </a:r>
                      <a:endParaRPr lang="en-US" altLang="en-US" sz="2800" b="1">
                        <a:latin typeface="+mn-ea"/>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49300">
                <a:tc>
                  <a:txBody>
                    <a:bodyPr/>
                    <a:p>
                      <a:pPr indent="0">
                        <a:buNone/>
                      </a:pPr>
                      <a:r>
                        <a:rPr lang="en-US" sz="2800" b="0">
                          <a:latin typeface="Times New Roman" panose="02020603050405020304" charset="0"/>
                          <a:cs typeface="Times New Roman" panose="02020603050405020304" charset="0"/>
                        </a:rPr>
                        <a:t> </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mn-ea"/>
                          <a:cs typeface="宋体" panose="02010600030101010101" pitchFamily="2" charset="-122"/>
                        </a:rPr>
                        <a:t>相继死去，一一凋零（无边落木萧萧下）</a:t>
                      </a:r>
                      <a:endParaRPr lang="en-US" altLang="en-US" sz="2800" b="1">
                        <a:latin typeface="+mn-ea"/>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p:sp>
        <p:nvSpPr>
          <p:cNvPr id="11" name="标题 1"/>
          <p:cNvSpPr>
            <a:spLocks noGrp="1"/>
          </p:cNvSpPr>
          <p:nvPr/>
        </p:nvSpPr>
        <p:spPr>
          <a:xfrm>
            <a:off x="393700" y="701675"/>
            <a:ext cx="11744325" cy="590042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sz="3200">
                <a:latin typeface="Times New Roman" panose="02020603050405020304" charset="0"/>
                <a:ea typeface="+mn-ea"/>
                <a:cs typeface="Times New Roman" panose="02020603050405020304" charset="0"/>
              </a:rPr>
              <a:t>In fact, half of the 6 0007 000 languages spoken around the world today will likely ______ by the next century, according to the UNESCO. (2014全国I) </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事实上，根据联合国教科文组织的统计，目前世界上使用的6000、7000种语言中，有一半可能在下个世纪就会消失。</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The wind has _________a little since last night. </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自昨晚起风势就开始平息了。</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The noise of the car _________ and disappeared.</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汽车的声音渐渐远去，最终消失了。</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After a couple of months, the new cells start acting like the older cells, although they do not ______. </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几个月后，新的细胞开始表现得和旧的细胞一样，虽然这些细胞没有并死亡。</a:t>
            </a:r>
            <a:endParaRPr sz="3200">
              <a:latin typeface="Times New Roman" panose="02020603050405020304" charset="0"/>
              <a:ea typeface="+mn-ea"/>
              <a:cs typeface="Times New Roman" panose="02020603050405020304" charset="0"/>
            </a:endParaRPr>
          </a:p>
          <a:p>
            <a:endParaRPr sz="3200">
              <a:latin typeface="Times New Roman" panose="02020603050405020304" charset="0"/>
              <a:ea typeface="+mn-ea"/>
              <a:cs typeface="Times New Roman" panose="02020603050405020304" charset="0"/>
            </a:endParaRPr>
          </a:p>
          <a:p>
            <a:endParaRPr sz="3200">
              <a:latin typeface="Times New Roman" panose="02020603050405020304" charset="0"/>
              <a:ea typeface="+mn-ea"/>
              <a:cs typeface="Times New Roman" panose="02020603050405020304" charset="0"/>
            </a:endParaRPr>
          </a:p>
        </p:txBody>
      </p:sp>
      <p:sp>
        <p:nvSpPr>
          <p:cNvPr id="7" name="文本框 6"/>
          <p:cNvSpPr txBox="1"/>
          <p:nvPr/>
        </p:nvSpPr>
        <p:spPr>
          <a:xfrm>
            <a:off x="4486275" y="3352165"/>
            <a:ext cx="2161540" cy="583565"/>
          </a:xfrm>
          <a:prstGeom prst="rect">
            <a:avLst/>
          </a:prstGeom>
          <a:noFill/>
        </p:spPr>
        <p:txBody>
          <a:bodyPr wrap="square" rtlCol="0">
            <a:spAutoFit/>
          </a:bodyPr>
          <a:p>
            <a:pPr algn="l"/>
            <a:r>
              <a:rPr lang="zh-CN" altLang="en-US" sz="3200" b="1" spc="200" dirty="0">
                <a:solidFill>
                  <a:schemeClr val="accent2">
                    <a:lumMod val="75000"/>
                  </a:schemeClr>
                </a:solidFill>
                <a:uFillTx/>
                <a:latin typeface="Times New Roman" panose="02020603050405020304" charset="0"/>
                <a:cs typeface="Times New Roman" panose="02020603050405020304" charset="0"/>
                <a:sym typeface="+mn-ea"/>
              </a:rPr>
              <a:t>died away</a:t>
            </a:r>
            <a:endParaRPr lang="zh-CN" altLang="en-US" sz="3200" b="1" spc="200"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8" name="文本框 7"/>
          <p:cNvSpPr txBox="1"/>
          <p:nvPr/>
        </p:nvSpPr>
        <p:spPr>
          <a:xfrm>
            <a:off x="7640955" y="4826000"/>
            <a:ext cx="2975610" cy="583565"/>
          </a:xfrm>
          <a:prstGeom prst="rect">
            <a:avLst/>
          </a:prstGeom>
          <a:noFill/>
        </p:spPr>
        <p:txBody>
          <a:bodyPr wrap="square" rtlCol="0">
            <a:spAutoFit/>
          </a:bodyPr>
          <a:p>
            <a:pPr algn="l"/>
            <a:r>
              <a:rPr sz="3200" b="1" spc="200" dirty="0">
                <a:solidFill>
                  <a:schemeClr val="accent2">
                    <a:lumMod val="75000"/>
                  </a:schemeClr>
                </a:solidFill>
                <a:uFillTx/>
                <a:latin typeface="Times New Roman" panose="02020603050405020304" charset="0"/>
                <a:cs typeface="Times New Roman" panose="02020603050405020304" charset="0"/>
                <a:sym typeface="+mn-ea"/>
              </a:rPr>
              <a:t>die off</a:t>
            </a:r>
            <a:endParaRPr sz="3200" b="1" spc="200"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2" name="文本框 1"/>
          <p:cNvSpPr txBox="1"/>
          <p:nvPr/>
        </p:nvSpPr>
        <p:spPr>
          <a:xfrm>
            <a:off x="5800725" y="430530"/>
            <a:ext cx="1679575" cy="583565"/>
          </a:xfrm>
          <a:prstGeom prst="rect">
            <a:avLst/>
          </a:prstGeom>
          <a:noFill/>
        </p:spPr>
        <p:txBody>
          <a:bodyPr wrap="square" rtlCol="0">
            <a:spAutoFit/>
          </a:bodyPr>
          <a:p>
            <a:pPr algn="l"/>
            <a:r>
              <a:rPr lang="zh-CN" altLang="en-US" sz="3200" b="1" spc="200" dirty="0">
                <a:solidFill>
                  <a:schemeClr val="accent2">
                    <a:lumMod val="75000"/>
                  </a:schemeClr>
                </a:solidFill>
                <a:uFillTx/>
                <a:latin typeface="Times New Roman" panose="02020603050405020304" charset="0"/>
                <a:cs typeface="Times New Roman" panose="02020603050405020304" charset="0"/>
                <a:sym typeface="+mn-ea"/>
              </a:rPr>
              <a:t>die out</a:t>
            </a:r>
            <a:endParaRPr lang="zh-CN" altLang="en-US" sz="3200" b="1" spc="200"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3" name="文本框 2"/>
          <p:cNvSpPr txBox="1"/>
          <p:nvPr/>
        </p:nvSpPr>
        <p:spPr>
          <a:xfrm>
            <a:off x="3171825" y="2400935"/>
            <a:ext cx="2348865" cy="583565"/>
          </a:xfrm>
          <a:prstGeom prst="rect">
            <a:avLst/>
          </a:prstGeom>
          <a:noFill/>
        </p:spPr>
        <p:txBody>
          <a:bodyPr wrap="square" rtlCol="0">
            <a:spAutoFit/>
          </a:bodyPr>
          <a:p>
            <a:pPr algn="l"/>
            <a:r>
              <a:rPr sz="3200" b="1" spc="200" dirty="0">
                <a:solidFill>
                  <a:schemeClr val="accent2">
                    <a:lumMod val="75000"/>
                  </a:schemeClr>
                </a:solidFill>
                <a:uFillTx/>
                <a:latin typeface="Times New Roman" panose="02020603050405020304" charset="0"/>
                <a:cs typeface="Times New Roman" panose="02020603050405020304" charset="0"/>
                <a:sym typeface="+mn-ea"/>
              </a:rPr>
              <a:t>died down</a:t>
            </a:r>
            <a:endParaRPr sz="3200" b="1" spc="200" dirty="0">
              <a:solidFill>
                <a:schemeClr val="accent2">
                  <a:lumMod val="75000"/>
                </a:schemeClr>
              </a:solidFill>
              <a:uFillTx/>
              <a:latin typeface="Times New Roman" panose="02020603050405020304" charset="0"/>
              <a:cs typeface="Times New Roman" panose="02020603050405020304" charset="0"/>
              <a:sym typeface="+mn-ea"/>
            </a:endParaRPr>
          </a:p>
        </p:txBody>
      </p:sp>
    </p:spTree>
    <p:custDataLst>
      <p:tags r:id="rId1"/>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 calcmode="lin" valueType="num">
                                      <p:cBhvr additive="base">
                                        <p:cTn id="2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 calcmode="lin" valueType="num">
                                      <p:cBhvr additive="base">
                                        <p:cTn id="2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 calcmode="lin" valueType="num">
                                      <p:cBhvr additive="base">
                                        <p:cTn id="3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
                                            <p:txEl>
                                              <p:pRg st="5" end="5"/>
                                            </p:txEl>
                                          </p:spTgt>
                                        </p:tgtEl>
                                        <p:attrNameLst>
                                          <p:attrName>style.visibility</p:attrName>
                                        </p:attrNameLst>
                                      </p:cBhvr>
                                      <p:to>
                                        <p:strVal val="visible"/>
                                      </p:to>
                                    </p:set>
                                    <p:anim calcmode="lin" valueType="num">
                                      <p:cBhvr additive="base">
                                        <p:cTn id="43"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xEl>
                                              <p:pRg st="6" end="6"/>
                                            </p:txEl>
                                          </p:spTgt>
                                        </p:tgtEl>
                                        <p:attrNameLst>
                                          <p:attrName>style.visibility</p:attrName>
                                        </p:attrNameLst>
                                      </p:cBhvr>
                                      <p:to>
                                        <p:strVal val="visible"/>
                                      </p:to>
                                    </p:set>
                                    <p:anim calcmode="lin" valueType="num">
                                      <p:cBhvr additive="base">
                                        <p:cTn id="5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
                                            <p:txEl>
                                              <p:pRg st="7" end="7"/>
                                            </p:txEl>
                                          </p:spTgt>
                                        </p:tgtEl>
                                        <p:attrNameLst>
                                          <p:attrName>style.visibility</p:attrName>
                                        </p:attrNameLst>
                                      </p:cBhvr>
                                      <p:to>
                                        <p:strVal val="visible"/>
                                      </p:to>
                                    </p:set>
                                    <p:anim calcmode="lin" valueType="num">
                                      <p:cBhvr additive="base">
                                        <p:cTn id="59"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2" grpId="1"/>
      <p:bldP spid="3" grpId="0"/>
      <p:bldP spid="3" grpId="1"/>
      <p:bldP spid="7" grpId="0"/>
      <p:bldP spid="7" grpId="1"/>
      <p:bldP spid="8" grpId="0"/>
      <p:bldP spid="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
          <p:cNvSpPr>
            <a:spLocks noGrp="1"/>
          </p:cNvSpPr>
          <p:nvPr/>
        </p:nvSpPr>
        <p:spPr>
          <a:xfrm>
            <a:off x="44407" y="242135"/>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pc="150">
                <a:solidFill>
                  <a:srgbClr val="000000"/>
                </a:solidFill>
                <a:latin typeface="Times New Roman" panose="02020603050405020304" charset="0"/>
                <a:ea typeface="+mn-ea"/>
                <a:cs typeface="Times New Roman" panose="02020603050405020304" charset="0"/>
              </a:rPr>
              <a:t>10.alarm [ə'lɑːm]n.____;____;____vt. ____;_______ </a:t>
            </a:r>
            <a:endParaRPr lang="en-US" altLang="en-US" spc="150">
              <a:solidFill>
                <a:srgbClr val="000000"/>
              </a:solidFill>
              <a:latin typeface="Times New Roman" panose="02020603050405020304" charset="0"/>
              <a:ea typeface="+mn-ea"/>
              <a:cs typeface="Times New Roman" panose="02020603050405020304" charset="0"/>
            </a:endParaRPr>
          </a:p>
        </p:txBody>
      </p:sp>
      <p:sp>
        <p:nvSpPr>
          <p:cNvPr id="20" name="文本框 19"/>
          <p:cNvSpPr txBox="1"/>
          <p:nvPr/>
        </p:nvSpPr>
        <p:spPr>
          <a:xfrm>
            <a:off x="3327400" y="276860"/>
            <a:ext cx="3429000" cy="521970"/>
          </a:xfrm>
          <a:prstGeom prst="rect">
            <a:avLst/>
          </a:prstGeom>
          <a:noFill/>
        </p:spPr>
        <p:txBody>
          <a:bodyPr wrap="square" rtlCol="0">
            <a:spAutoFit/>
          </a:bodyPr>
          <a:p>
            <a:pPr algn="l"/>
            <a:r>
              <a:rPr lang="en-US" altLang="en-US" sz="2800" b="1" spc="150" dirty="0">
                <a:solidFill>
                  <a:srgbClr val="7030A0"/>
                </a:solidFill>
                <a:uFillTx/>
                <a:latin typeface="Times New Roman" panose="02020603050405020304" charset="0"/>
                <a:cs typeface="Times New Roman" panose="02020603050405020304" charset="0"/>
                <a:sym typeface="+mn-ea"/>
              </a:rPr>
              <a:t> 闹钟 警报 警铃</a:t>
            </a:r>
            <a:endParaRPr lang="en-US" altLang="en-US" sz="2800" b="1" spc="150" dirty="0">
              <a:solidFill>
                <a:srgbClr val="7030A0"/>
              </a:solidFill>
              <a:uFillTx/>
              <a:latin typeface="Times New Roman" panose="02020603050405020304" charset="0"/>
              <a:cs typeface="Times New Roman" panose="02020603050405020304" charset="0"/>
              <a:sym typeface="+mn-ea"/>
            </a:endParaRPr>
          </a:p>
        </p:txBody>
      </p:sp>
      <p:sp>
        <p:nvSpPr>
          <p:cNvPr id="21" name="文本框 20"/>
          <p:cNvSpPr txBox="1"/>
          <p:nvPr/>
        </p:nvSpPr>
        <p:spPr>
          <a:xfrm>
            <a:off x="61595" y="889635"/>
            <a:ext cx="12068810" cy="4831080"/>
          </a:xfrm>
          <a:prstGeom prst="rect">
            <a:avLst/>
          </a:prstGeom>
          <a:noFill/>
        </p:spPr>
        <p:txBody>
          <a:bodyPr wrap="square" rtlCol="0">
            <a:spAutoFit/>
          </a:bodyPr>
          <a:p>
            <a:pPr algn="l"/>
            <a:r>
              <a:rPr lang="zh-CN" altLang="en-US" sz="2800" b="1">
                <a:solidFill>
                  <a:schemeClr val="accent2">
                    <a:lumMod val="75000"/>
                  </a:schemeClr>
                </a:solidFill>
                <a:latin typeface="Times New Roman" panose="02020603050405020304" charset="0"/>
                <a:cs typeface="Times New Roman" panose="02020603050405020304" charset="0"/>
                <a:sym typeface="+mn-ea"/>
              </a:rPr>
              <a:t>破拆法：al(all)+arm(武装)：敌人来临,所有人都武装起来—____,____</a:t>
            </a:r>
            <a:endParaRPr lang="zh-CN" altLang="en-US" sz="2800" b="1">
              <a:solidFill>
                <a:schemeClr val="accent2">
                  <a:lumMod val="75000"/>
                </a:schemeClr>
              </a:solidFill>
              <a:latin typeface="Times New Roman" panose="02020603050405020304" charset="0"/>
              <a:cs typeface="Times New Roman" panose="02020603050405020304" charset="0"/>
              <a:sym typeface="+mn-ea"/>
            </a:endParaRPr>
          </a:p>
          <a:p>
            <a:pPr algn="l"/>
            <a:r>
              <a:rPr lang="zh-CN" altLang="en-US" sz="2800" b="1">
                <a:latin typeface="Times New Roman" panose="02020603050405020304" charset="0"/>
                <a:cs typeface="Times New Roman" panose="02020603050405020304" charset="0"/>
                <a:sym typeface="+mn-ea"/>
              </a:rPr>
              <a:t>If a smoke detector sets off an </a:t>
            </a:r>
            <a:r>
              <a:rPr lang="zh-CN" altLang="en-US" sz="2800" b="1">
                <a:solidFill>
                  <a:schemeClr val="accent2">
                    <a:lumMod val="75000"/>
                  </a:schemeClr>
                </a:solidFill>
                <a:latin typeface="Times New Roman" panose="02020603050405020304" charset="0"/>
                <a:cs typeface="Times New Roman" panose="02020603050405020304" charset="0"/>
                <a:sym typeface="+mn-ea"/>
              </a:rPr>
              <a:t>alarm</a:t>
            </a:r>
            <a:r>
              <a:rPr lang="zh-CN" altLang="en-US" sz="2800" b="1">
                <a:latin typeface="Times New Roman" panose="02020603050405020304" charset="0"/>
                <a:cs typeface="Times New Roman" panose="02020603050405020304" charset="0"/>
                <a:sym typeface="+mn-ea"/>
              </a:rPr>
              <a:t> and there is no fire or smoke, inform your hall staff.(2018天津)</a:t>
            </a:r>
            <a:endParaRPr lang="zh-CN" altLang="en-US" sz="2800" b="1">
              <a:latin typeface="Times New Roman" panose="02020603050405020304" charset="0"/>
              <a:cs typeface="Times New Roman" panose="02020603050405020304" charset="0"/>
              <a:sym typeface="+mn-ea"/>
            </a:endParaRPr>
          </a:p>
          <a:p>
            <a:pPr algn="l"/>
            <a:r>
              <a:rPr lang="zh-CN" altLang="en-US" sz="2800" b="1">
                <a:latin typeface="Times New Roman" panose="02020603050405020304" charset="0"/>
                <a:cs typeface="Times New Roman" panose="02020603050405020304" charset="0"/>
                <a:sym typeface="+mn-ea"/>
              </a:rPr>
              <a:t>如果烟雾探测器触发了警报,而没有火灾或烟雾,请通知您的大厅工作人员。</a:t>
            </a:r>
            <a:endParaRPr lang="zh-CN" altLang="en-US" sz="2800" b="1">
              <a:latin typeface="Times New Roman" panose="02020603050405020304" charset="0"/>
              <a:cs typeface="Times New Roman" panose="02020603050405020304" charset="0"/>
              <a:sym typeface="+mn-ea"/>
            </a:endParaRPr>
          </a:p>
          <a:p>
            <a:pPr algn="l"/>
            <a:r>
              <a:rPr lang="zh-CN" altLang="en-US" sz="2800" b="1">
                <a:latin typeface="Times New Roman" panose="02020603050405020304" charset="0"/>
                <a:cs typeface="Times New Roman" panose="02020603050405020304" charset="0"/>
                <a:sym typeface="+mn-ea"/>
              </a:rPr>
              <a:t>Set your </a:t>
            </a:r>
            <a:r>
              <a:rPr lang="zh-CN" altLang="en-US" sz="2800" b="1">
                <a:solidFill>
                  <a:schemeClr val="accent2">
                    <a:lumMod val="75000"/>
                  </a:schemeClr>
                </a:solidFill>
                <a:latin typeface="Times New Roman" panose="02020603050405020304" charset="0"/>
                <a:cs typeface="Times New Roman" panose="02020603050405020304" charset="0"/>
                <a:sym typeface="+mn-ea"/>
              </a:rPr>
              <a:t>alarm </a:t>
            </a:r>
            <a:r>
              <a:rPr lang="zh-CN" altLang="en-US" sz="2800" b="1">
                <a:latin typeface="Times New Roman" panose="02020603050405020304" charset="0"/>
                <a:cs typeface="Times New Roman" panose="02020603050405020304" charset="0"/>
                <a:sym typeface="+mn-ea"/>
              </a:rPr>
              <a:t>clock an hour early and push yourself to work out!(2018全国II)</a:t>
            </a:r>
            <a:endParaRPr lang="zh-CN" altLang="en-US" sz="2800" b="1">
              <a:latin typeface="Times New Roman" panose="02020603050405020304" charset="0"/>
              <a:cs typeface="Times New Roman" panose="02020603050405020304" charset="0"/>
              <a:sym typeface="+mn-ea"/>
            </a:endParaRPr>
          </a:p>
          <a:p>
            <a:pPr algn="l"/>
            <a:r>
              <a:rPr lang="zh-CN" altLang="en-US" sz="2800" b="1">
                <a:latin typeface="Times New Roman" panose="02020603050405020304" charset="0"/>
                <a:cs typeface="Times New Roman" panose="02020603050405020304" charset="0"/>
                <a:sym typeface="+mn-ea"/>
              </a:rPr>
              <a:t>把你的闹钟设为提前一个小时,强迫自己去锻炼!</a:t>
            </a:r>
            <a:endParaRPr lang="zh-CN" altLang="en-US" sz="2800" b="1">
              <a:latin typeface="Times New Roman" panose="02020603050405020304" charset="0"/>
              <a:cs typeface="Times New Roman" panose="02020603050405020304" charset="0"/>
              <a:sym typeface="+mn-ea"/>
            </a:endParaRPr>
          </a:p>
          <a:p>
            <a:pPr algn="l"/>
            <a:r>
              <a:rPr lang="zh-CN" altLang="en-US" sz="2800" b="1">
                <a:latin typeface="Times New Roman" panose="02020603050405020304" charset="0"/>
                <a:cs typeface="Times New Roman" panose="02020603050405020304" charset="0"/>
                <a:sym typeface="+mn-ea"/>
              </a:rPr>
              <a:t>The floors of all campus buildings are equipped with manual(手动的) fire alarm systems which include fire </a:t>
            </a:r>
            <a:r>
              <a:rPr lang="zh-CN" altLang="en-US" sz="2800" b="1">
                <a:solidFill>
                  <a:schemeClr val="accent2">
                    <a:lumMod val="75000"/>
                  </a:schemeClr>
                </a:solidFill>
                <a:latin typeface="Times New Roman" panose="02020603050405020304" charset="0"/>
                <a:cs typeface="Times New Roman" panose="02020603050405020304" charset="0"/>
                <a:sym typeface="+mn-ea"/>
              </a:rPr>
              <a:t>alarm</a:t>
            </a:r>
            <a:r>
              <a:rPr lang="zh-CN" altLang="en-US" sz="2800" b="1">
                <a:latin typeface="Times New Roman" panose="02020603050405020304" charset="0"/>
                <a:cs typeface="Times New Roman" panose="02020603050405020304" charset="0"/>
                <a:sym typeface="+mn-ea"/>
              </a:rPr>
              <a:t> pull stations and pipes.(2018天津) 所有校园建筑的楼层都配备了手动火灾报警系统,包括火灾报警拉站和管道。</a:t>
            </a:r>
            <a:endParaRPr lang="zh-CN" altLang="en-US" sz="2800" b="1">
              <a:latin typeface="Times New Roman" panose="02020603050405020304" charset="0"/>
              <a:cs typeface="Times New Roman" panose="02020603050405020304" charset="0"/>
              <a:sym typeface="+mn-ea"/>
            </a:endParaRPr>
          </a:p>
          <a:p>
            <a:pPr algn="l"/>
            <a:endParaRPr lang="zh-CN" altLang="en-US" sz="2800" b="1">
              <a:solidFill>
                <a:schemeClr val="accent2">
                  <a:lumMod val="75000"/>
                </a:schemeClr>
              </a:solidFill>
              <a:latin typeface="Times New Roman" panose="02020603050405020304" charset="0"/>
              <a:cs typeface="Times New Roman" panose="02020603050405020304" charset="0"/>
              <a:sym typeface="+mn-ea"/>
            </a:endParaRPr>
          </a:p>
          <a:p>
            <a:pPr algn="l"/>
            <a:r>
              <a:rPr lang="zh-CN" altLang="en-US" sz="2800" b="1">
                <a:solidFill>
                  <a:schemeClr val="tx1"/>
                </a:solidFill>
                <a:latin typeface="Times New Roman" panose="02020603050405020304" charset="0"/>
                <a:cs typeface="Times New Roman" panose="02020603050405020304" charset="0"/>
                <a:sym typeface="+mn-ea"/>
              </a:rPr>
              <a:t>alarming[ə'lɑːmɪŋ]adj.__________,___________ </a:t>
            </a:r>
            <a:endParaRPr lang="zh-CN" altLang="en-US" sz="2800" b="1">
              <a:solidFill>
                <a:schemeClr val="tx1"/>
              </a:solidFill>
              <a:latin typeface="Times New Roman" panose="02020603050405020304" charset="0"/>
              <a:cs typeface="Times New Roman" panose="02020603050405020304" charset="0"/>
              <a:sym typeface="+mn-ea"/>
            </a:endParaRPr>
          </a:p>
        </p:txBody>
      </p:sp>
      <p:sp>
        <p:nvSpPr>
          <p:cNvPr id="3" name="文本框 2"/>
          <p:cNvSpPr txBox="1"/>
          <p:nvPr/>
        </p:nvSpPr>
        <p:spPr>
          <a:xfrm>
            <a:off x="6478905" y="273050"/>
            <a:ext cx="2568575" cy="521970"/>
          </a:xfrm>
          <a:prstGeom prst="rect">
            <a:avLst/>
          </a:prstGeom>
          <a:noFill/>
        </p:spPr>
        <p:txBody>
          <a:bodyPr wrap="square" rtlCol="0">
            <a:spAutoFit/>
          </a:bodyPr>
          <a:p>
            <a:pPr algn="l"/>
            <a:r>
              <a:rPr lang="en-US" altLang="en-US" sz="2800" b="1" spc="150" dirty="0">
                <a:solidFill>
                  <a:srgbClr val="7030A0"/>
                </a:solidFill>
                <a:uFillTx/>
                <a:latin typeface="Times New Roman" panose="02020603050405020304" charset="0"/>
                <a:cs typeface="Times New Roman" panose="02020603050405020304" charset="0"/>
                <a:sym typeface="+mn-ea"/>
              </a:rPr>
              <a:t> 警告 使警觉</a:t>
            </a:r>
            <a:endParaRPr lang="en-US" altLang="en-US" sz="2800" b="1" spc="150" dirty="0">
              <a:solidFill>
                <a:srgbClr val="7030A0"/>
              </a:solidFill>
              <a:uFillTx/>
              <a:latin typeface="Times New Roman" panose="02020603050405020304" charset="0"/>
              <a:cs typeface="Times New Roman" panose="02020603050405020304" charset="0"/>
              <a:sym typeface="+mn-ea"/>
            </a:endParaRPr>
          </a:p>
        </p:txBody>
      </p:sp>
      <p:sp>
        <p:nvSpPr>
          <p:cNvPr id="5" name="文本框 4"/>
          <p:cNvSpPr txBox="1"/>
          <p:nvPr/>
        </p:nvSpPr>
        <p:spPr>
          <a:xfrm>
            <a:off x="9037955" y="868680"/>
            <a:ext cx="2139315" cy="521970"/>
          </a:xfrm>
          <a:prstGeom prst="rect">
            <a:avLst/>
          </a:prstGeom>
          <a:noFill/>
        </p:spPr>
        <p:txBody>
          <a:bodyPr wrap="square" rtlCol="0">
            <a:spAutoFit/>
          </a:bodyPr>
          <a:p>
            <a:pPr algn="l"/>
            <a:r>
              <a:rPr lang="en-US" altLang="en-US" sz="2800" b="1" spc="150" dirty="0">
                <a:solidFill>
                  <a:srgbClr val="7030A0"/>
                </a:solidFill>
                <a:uFillTx/>
                <a:latin typeface="Times New Roman" panose="02020603050405020304" charset="0"/>
                <a:cs typeface="Times New Roman" panose="02020603050405020304" charset="0"/>
                <a:sym typeface="+mn-ea"/>
              </a:rPr>
              <a:t> 警报 警告</a:t>
            </a:r>
            <a:endParaRPr lang="en-US" altLang="en-US" sz="2800" b="1" spc="150" dirty="0">
              <a:solidFill>
                <a:srgbClr val="7030A0"/>
              </a:solidFill>
              <a:uFillTx/>
              <a:latin typeface="Times New Roman" panose="02020603050405020304" charset="0"/>
              <a:cs typeface="Times New Roman" panose="02020603050405020304" charset="0"/>
              <a:sym typeface="+mn-ea"/>
            </a:endParaRPr>
          </a:p>
        </p:txBody>
      </p:sp>
      <p:sp>
        <p:nvSpPr>
          <p:cNvPr id="6" name="文本框 5"/>
          <p:cNvSpPr txBox="1"/>
          <p:nvPr/>
        </p:nvSpPr>
        <p:spPr>
          <a:xfrm>
            <a:off x="3355975" y="5169535"/>
            <a:ext cx="5412105" cy="521970"/>
          </a:xfrm>
          <a:prstGeom prst="rect">
            <a:avLst/>
          </a:prstGeom>
          <a:noFill/>
        </p:spPr>
        <p:txBody>
          <a:bodyPr wrap="square" rtlCol="0">
            <a:spAutoFit/>
          </a:bodyPr>
          <a:p>
            <a:pPr algn="l"/>
            <a:r>
              <a:rPr lang="en-US" altLang="en-US" sz="2800" b="1" spc="150" dirty="0">
                <a:solidFill>
                  <a:srgbClr val="7030A0"/>
                </a:solidFill>
                <a:uFillTx/>
                <a:latin typeface="Times New Roman" panose="02020603050405020304" charset="0"/>
                <a:cs typeface="Times New Roman" panose="02020603050405020304" charset="0"/>
                <a:sym typeface="+mn-ea"/>
              </a:rPr>
              <a:t> 令人担忧的  使人惊恐的</a:t>
            </a:r>
            <a:endParaRPr lang="en-US" altLang="en-US" sz="2800" b="1" spc="150" dirty="0">
              <a:solidFill>
                <a:srgbClr val="7030A0"/>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 calcmode="lin" valueType="num">
                                      <p:cBhvr additive="base">
                                        <p:cTn id="1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xEl>
                                              <p:pRg st="1" end="1"/>
                                            </p:txEl>
                                          </p:spTgt>
                                        </p:tgtEl>
                                        <p:attrNameLst>
                                          <p:attrName>style.visibility</p:attrName>
                                        </p:attrNameLst>
                                      </p:cBhvr>
                                      <p:to>
                                        <p:strVal val="visible"/>
                                      </p:to>
                                    </p:set>
                                    <p:anim calcmode="lin" valueType="num">
                                      <p:cBhvr additive="base">
                                        <p:cTn id="31"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xEl>
                                              <p:pRg st="2" end="2"/>
                                            </p:txEl>
                                          </p:spTgt>
                                        </p:tgtEl>
                                        <p:attrNameLst>
                                          <p:attrName>style.visibility</p:attrName>
                                        </p:attrNameLst>
                                      </p:cBhvr>
                                      <p:to>
                                        <p:strVal val="visible"/>
                                      </p:to>
                                    </p:set>
                                    <p:anim calcmode="lin" valueType="num">
                                      <p:cBhvr additive="base">
                                        <p:cTn id="35"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1">
                                            <p:txEl>
                                              <p:pRg st="3" end="3"/>
                                            </p:txEl>
                                          </p:spTgt>
                                        </p:tgtEl>
                                        <p:attrNameLst>
                                          <p:attrName>style.visibility</p:attrName>
                                        </p:attrNameLst>
                                      </p:cBhvr>
                                      <p:to>
                                        <p:strVal val="visible"/>
                                      </p:to>
                                    </p:set>
                                    <p:anim calcmode="lin" valueType="num">
                                      <p:cBhvr additive="base">
                                        <p:cTn id="39"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1">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1">
                                            <p:txEl>
                                              <p:pRg st="4" end="4"/>
                                            </p:txEl>
                                          </p:spTgt>
                                        </p:tgtEl>
                                        <p:attrNameLst>
                                          <p:attrName>style.visibility</p:attrName>
                                        </p:attrNameLst>
                                      </p:cBhvr>
                                      <p:to>
                                        <p:strVal val="visible"/>
                                      </p:to>
                                    </p:set>
                                    <p:anim calcmode="lin" valueType="num">
                                      <p:cBhvr additive="base">
                                        <p:cTn id="43"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1">
                                            <p:txEl>
                                              <p:pRg st="5" end="5"/>
                                            </p:txEl>
                                          </p:spTgt>
                                        </p:tgtEl>
                                        <p:attrNameLst>
                                          <p:attrName>style.visibility</p:attrName>
                                        </p:attrNameLst>
                                      </p:cBhvr>
                                      <p:to>
                                        <p:strVal val="visible"/>
                                      </p:to>
                                    </p:set>
                                    <p:anim calcmode="lin" valueType="num">
                                      <p:cBhvr additive="base">
                                        <p:cTn id="47"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1">
                                            <p:txEl>
                                              <p:pRg st="7" end="7"/>
                                            </p:txEl>
                                          </p:spTgt>
                                        </p:tgtEl>
                                        <p:attrNameLst>
                                          <p:attrName>style.visibility</p:attrName>
                                        </p:attrNameLst>
                                      </p:cBhvr>
                                      <p:to>
                                        <p:strVal val="visible"/>
                                      </p:to>
                                    </p:set>
                                    <p:anim calcmode="lin" valueType="num">
                                      <p:cBhvr additive="base">
                                        <p:cTn id="53" dur="500" fill="hold"/>
                                        <p:tgtEl>
                                          <p:spTgt spid="21">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3" grpId="0"/>
      <p:bldP spid="3" grpId="1"/>
      <p:bldP spid="5" grpId="0"/>
      <p:bldP spid="5" grpId="1"/>
      <p:bldP spid="6" grpId="0"/>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 name="图片 41" descr="arm武装填空"/>
          <p:cNvPicPr>
            <a:picLocks noChangeAspect="1"/>
          </p:cNvPicPr>
          <p:nvPr/>
        </p:nvPicPr>
        <p:blipFill>
          <a:blip r:embed="rId1"/>
          <a:stretch>
            <a:fillRect/>
          </a:stretch>
        </p:blipFill>
        <p:spPr>
          <a:xfrm>
            <a:off x="12700" y="1421130"/>
            <a:ext cx="12259945" cy="4262120"/>
          </a:xfrm>
          <a:prstGeom prst="rect">
            <a:avLst/>
          </a:prstGeom>
        </p:spPr>
      </p:pic>
      <p:sp>
        <p:nvSpPr>
          <p:cNvPr id="2" name="标题 1"/>
          <p:cNvSpPr>
            <a:spLocks noGrp="1"/>
          </p:cNvSpPr>
          <p:nvPr/>
        </p:nvSpPr>
        <p:spPr>
          <a:xfrm>
            <a:off x="1419225" y="1964690"/>
            <a:ext cx="18002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军队</a:t>
            </a:r>
            <a:endParaRPr sz="20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1120140" y="4805680"/>
            <a:ext cx="160020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解除武装</a:t>
            </a:r>
            <a:endParaRPr sz="20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1318895" y="3853180"/>
            <a:ext cx="12560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军械库</a:t>
            </a:r>
            <a:endParaRPr sz="20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470660" y="2919730"/>
            <a:ext cx="18440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sym typeface="+mn-ea"/>
              </a:rPr>
              <a:t>盔甲</a:t>
            </a:r>
            <a:endParaRPr sz="2000" spc="0">
              <a:solidFill>
                <a:srgbClr val="7030A0"/>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6304280" y="3831590"/>
            <a:ext cx="1520825" cy="4032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武器;军械</a:t>
            </a:r>
            <a:endParaRPr sz="20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3478530" y="3373755"/>
            <a:ext cx="16948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武器,装备</a:t>
            </a:r>
            <a:endParaRPr sz="20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7429500" y="2865120"/>
            <a:ext cx="17881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警报;警铃</a:t>
            </a:r>
            <a:endParaRPr sz="2000" spc="0">
              <a:solidFill>
                <a:srgbClr val="7030A0"/>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6419850" y="2889885"/>
            <a:ext cx="13741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使警觉</a:t>
            </a:r>
            <a:endParaRPr sz="2000" spc="0">
              <a:solidFill>
                <a:srgbClr val="7030A0"/>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9886950" y="1954530"/>
            <a:ext cx="20466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arm by arm</a:t>
            </a:r>
            <a:endParaRPr sz="20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6242050" y="1941195"/>
            <a:ext cx="8680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胳膊</a:t>
            </a:r>
            <a:endParaRPr sz="2000" spc="0">
              <a:solidFill>
                <a:srgbClr val="7030A0"/>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6566535" y="4770120"/>
            <a:ext cx="2468245" cy="5194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武装的;有装备的</a:t>
            </a:r>
            <a:endParaRPr sz="20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7005320" y="1962785"/>
            <a:ext cx="16230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武装,装备</a:t>
            </a:r>
            <a:endParaRPr sz="20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8422640" y="1958975"/>
            <a:ext cx="16230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武装起来</a:t>
            </a:r>
            <a:endParaRPr sz="20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500" fill="hold"/>
                                        <p:tgtEl>
                                          <p:spTgt spid="36"/>
                                        </p:tgtEl>
                                        <p:attrNameLst>
                                          <p:attrName>ppt_x</p:attrName>
                                        </p:attrNameLst>
                                      </p:cBhvr>
                                      <p:tavLst>
                                        <p:tav tm="0">
                                          <p:val>
                                            <p:strVal val="#ppt_x"/>
                                          </p:val>
                                        </p:tav>
                                        <p:tav tm="100000">
                                          <p:val>
                                            <p:strVal val="#ppt_x"/>
                                          </p:val>
                                        </p:tav>
                                      </p:tavLst>
                                    </p:anim>
                                    <p:anim calcmode="lin" valueType="num">
                                      <p:cBhvr additive="base">
                                        <p:cTn id="8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 grpId="0"/>
      <p:bldP spid="2" grpId="1"/>
      <p:bldP spid="9" grpId="0"/>
      <p:bldP spid="9" grpId="1"/>
      <p:bldP spid="8" grpId="0"/>
      <p:bldP spid="8" grpId="1"/>
      <p:bldP spid="3" grpId="0"/>
      <p:bldP spid="3" grpId="1"/>
      <p:bldP spid="29" grpId="0"/>
      <p:bldP spid="29" grpId="1"/>
      <p:bldP spid="26" grpId="0"/>
      <p:bldP spid="26" grpId="1"/>
      <p:bldP spid="24" grpId="0"/>
      <p:bldP spid="24" grpId="1"/>
      <p:bldP spid="18" grpId="0"/>
      <p:bldP spid="18" grpId="1"/>
      <p:bldP spid="36" grpId="0"/>
      <p:bldP spid="36" grpId="1"/>
      <p:bldP spid="23" grpId="0"/>
      <p:bldP spid="23" grpId="1"/>
      <p:bldP spid="4" grpId="0"/>
      <p:bldP spid="4" grpId="1"/>
      <p:bldP spid="5" grpId="0"/>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
          <p:cNvSpPr>
            <a:spLocks noGrp="1"/>
          </p:cNvSpPr>
          <p:nvPr/>
        </p:nvSpPr>
        <p:spPr>
          <a:xfrm>
            <a:off x="257767" y="259915"/>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2400" spc="150">
                <a:solidFill>
                  <a:srgbClr val="000000"/>
                </a:solidFill>
                <a:latin typeface="Times New Roman" panose="02020603050405020304" charset="0"/>
                <a:ea typeface="+mn-ea"/>
                <a:cs typeface="Times New Roman" panose="02020603050405020304" charset="0"/>
              </a:rPr>
              <a:t>11.rate[reit]n.____;____vt.________</a:t>
            </a:r>
            <a:endParaRPr lang="en-US" altLang="en-US" sz="2400" spc="150">
              <a:solidFill>
                <a:srgbClr val="000000"/>
              </a:solidFill>
              <a:latin typeface="Times New Roman" panose="02020603050405020304" charset="0"/>
              <a:ea typeface="+mn-ea"/>
              <a:cs typeface="Times New Roman" panose="02020603050405020304" charset="0"/>
            </a:endParaRPr>
          </a:p>
        </p:txBody>
      </p:sp>
      <p:sp>
        <p:nvSpPr>
          <p:cNvPr id="20" name="文本框 19"/>
          <p:cNvSpPr txBox="1"/>
          <p:nvPr/>
        </p:nvSpPr>
        <p:spPr>
          <a:xfrm>
            <a:off x="2437130" y="344170"/>
            <a:ext cx="1573530" cy="460375"/>
          </a:xfrm>
          <a:prstGeom prst="rect">
            <a:avLst/>
          </a:prstGeom>
          <a:noFill/>
        </p:spPr>
        <p:txBody>
          <a:bodyPr wrap="non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速度 比率</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21" name="文本框 20"/>
          <p:cNvSpPr txBox="1"/>
          <p:nvPr/>
        </p:nvSpPr>
        <p:spPr>
          <a:xfrm>
            <a:off x="186055" y="872490"/>
            <a:ext cx="11723370" cy="5262245"/>
          </a:xfrm>
          <a:prstGeom prst="rect">
            <a:avLst/>
          </a:prstGeom>
          <a:noFill/>
        </p:spPr>
        <p:txBody>
          <a:bodyPr wrap="square" rtlCol="0">
            <a:spAutoFit/>
          </a:bodyPr>
          <a:p>
            <a:pPr algn="l"/>
            <a:r>
              <a:rPr lang="zh-CN" altLang="en-US" sz="2400" b="1">
                <a:latin typeface="Times New Roman" panose="02020603050405020304" charset="0"/>
                <a:cs typeface="Times New Roman" panose="02020603050405020304" charset="0"/>
                <a:sym typeface="+mn-ea"/>
              </a:rPr>
              <a:t>The steam-powered printing press was still in its early stages; the literacy(识字) </a:t>
            </a:r>
            <a:r>
              <a:rPr lang="zh-CN" altLang="en-US" sz="2400" b="1">
                <a:solidFill>
                  <a:schemeClr val="accent2">
                    <a:lumMod val="75000"/>
                  </a:schemeClr>
                </a:solidFill>
                <a:latin typeface="Times New Roman" panose="02020603050405020304" charset="0"/>
                <a:cs typeface="Times New Roman" panose="02020603050405020304" charset="0"/>
                <a:sym typeface="+mn-ea"/>
              </a:rPr>
              <a:t>rate</a:t>
            </a:r>
            <a:r>
              <a:rPr lang="zh-CN" altLang="en-US" sz="2400" b="1">
                <a:latin typeface="Times New Roman" panose="02020603050405020304" charset="0"/>
                <a:cs typeface="Times New Roman" panose="02020603050405020304" charset="0"/>
                <a:sym typeface="+mn-ea"/>
              </a:rPr>
              <a:t> in England was under 50%.(2018浙江) </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蒸汽印刷机仍处于早期阶段;英国的识字率不到50%。</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But while increasing health was a typical feature of the 20th century, declining birth </a:t>
            </a:r>
            <a:r>
              <a:rPr lang="zh-CN" altLang="en-US" sz="2400" b="1">
                <a:solidFill>
                  <a:schemeClr val="accent2">
                    <a:lumMod val="75000"/>
                  </a:schemeClr>
                </a:solidFill>
                <a:latin typeface="Times New Roman" panose="02020603050405020304" charset="0"/>
                <a:cs typeface="Times New Roman" panose="02020603050405020304" charset="0"/>
                <a:sym typeface="+mn-ea"/>
              </a:rPr>
              <a:t>rate </a:t>
            </a:r>
            <a:r>
              <a:rPr lang="zh-CN" altLang="en-US" sz="2400" b="1">
                <a:latin typeface="Times New Roman" panose="02020603050405020304" charset="0"/>
                <a:cs typeface="Times New Roman" panose="02020603050405020304" charset="0"/>
                <a:sym typeface="+mn-ea"/>
              </a:rPr>
              <a:t>could be a defining one of the 21st.(2017江苏) </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虽然健康状况的改善是20世纪的一个典型特征,但出生率的下降可能成为21世纪的一个标志性特征。</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Declining birth </a:t>
            </a:r>
            <a:r>
              <a:rPr lang="zh-CN" altLang="en-US" sz="2400" b="1">
                <a:solidFill>
                  <a:schemeClr val="accent2">
                    <a:lumMod val="75000"/>
                  </a:schemeClr>
                </a:solidFill>
                <a:latin typeface="Times New Roman" panose="02020603050405020304" charset="0"/>
                <a:cs typeface="Times New Roman" panose="02020603050405020304" charset="0"/>
                <a:sym typeface="+mn-ea"/>
              </a:rPr>
              <a:t>rate </a:t>
            </a:r>
            <a:r>
              <a:rPr lang="zh-CN" altLang="en-US" sz="2400" b="1">
                <a:latin typeface="Times New Roman" panose="02020603050405020304" charset="0"/>
                <a:cs typeface="Times New Roman" panose="02020603050405020304" charset="0"/>
                <a:sym typeface="+mn-ea"/>
              </a:rPr>
              <a:t>is a major problem in many developing regions too, which might cause catastrophic global shortages of work force within a few decades.(2017江苏) </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出生率下降也是许多发展中地区的一个主要问题,这可能在几十年内造成全球劳动力的灾难性短缺。</a:t>
            </a:r>
            <a:endParaRPr lang="zh-CN" altLang="en-US" sz="2400" b="1">
              <a:latin typeface="Times New Roman" panose="02020603050405020304" charset="0"/>
              <a:cs typeface="Times New Roman" panose="02020603050405020304" charset="0"/>
              <a:sym typeface="+mn-ea"/>
            </a:endParaRPr>
          </a:p>
          <a:p>
            <a:pPr algn="l"/>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rating ['reiting]n.____;____</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It is a ship with a </a:t>
            </a:r>
            <a:r>
              <a:rPr lang="zh-CN" altLang="en-US" sz="2400" b="1">
                <a:solidFill>
                  <a:schemeClr val="accent2">
                    <a:lumMod val="75000"/>
                  </a:schemeClr>
                </a:solidFill>
                <a:latin typeface="Times New Roman" panose="02020603050405020304" charset="0"/>
                <a:cs typeface="Times New Roman" panose="02020603050405020304" charset="0"/>
                <a:sym typeface="+mn-ea"/>
              </a:rPr>
              <a:t>rating </a:t>
            </a:r>
            <a:r>
              <a:rPr lang="zh-CN" altLang="en-US" sz="2400" b="1">
                <a:latin typeface="Times New Roman" panose="02020603050405020304" charset="0"/>
                <a:cs typeface="Times New Roman" panose="02020603050405020304" charset="0"/>
                <a:sym typeface="+mn-ea"/>
              </a:rPr>
              <a:t>of 500, 000 tons. 这是一艘五十万吨级的船</a:t>
            </a:r>
            <a:endParaRPr lang="zh-CN" altLang="en-US" sz="2400" b="1">
              <a:latin typeface="Times New Roman" panose="02020603050405020304" charset="0"/>
              <a:cs typeface="Times New Roman" panose="02020603050405020304" charset="0"/>
              <a:sym typeface="+mn-ea"/>
            </a:endParaRPr>
          </a:p>
        </p:txBody>
      </p:sp>
      <p:sp>
        <p:nvSpPr>
          <p:cNvPr id="2" name="文本框 1"/>
          <p:cNvSpPr txBox="1"/>
          <p:nvPr/>
        </p:nvSpPr>
        <p:spPr>
          <a:xfrm>
            <a:off x="4194175" y="301625"/>
            <a:ext cx="1478280" cy="460375"/>
          </a:xfrm>
          <a:prstGeom prst="rect">
            <a:avLst/>
          </a:prstGeom>
          <a:noFill/>
        </p:spPr>
        <p:txBody>
          <a:bodyPr wrap="non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划分等级</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3" name="文本框 2"/>
          <p:cNvSpPr txBox="1"/>
          <p:nvPr/>
        </p:nvSpPr>
        <p:spPr>
          <a:xfrm>
            <a:off x="2447290" y="5243195"/>
            <a:ext cx="1573530" cy="460375"/>
          </a:xfrm>
          <a:prstGeom prst="rect">
            <a:avLst/>
          </a:prstGeom>
          <a:noFill/>
        </p:spPr>
        <p:txBody>
          <a:bodyPr wrap="non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等级 级别</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 calcmode="lin" valueType="num">
                                      <p:cBhvr additive="base">
                                        <p:cTn id="1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anim calcmode="lin" valueType="num">
                                      <p:cBhvr additive="base">
                                        <p:cTn id="23"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 calcmode="lin" valueType="num">
                                      <p:cBhvr additive="base">
                                        <p:cTn id="29"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1">
                                            <p:txEl>
                                              <p:pRg st="3" end="3"/>
                                            </p:txEl>
                                          </p:spTgt>
                                        </p:tgtEl>
                                        <p:attrNameLst>
                                          <p:attrName>style.visibility</p:attrName>
                                        </p:attrNameLst>
                                      </p:cBhvr>
                                      <p:to>
                                        <p:strVal val="visible"/>
                                      </p:to>
                                    </p:set>
                                    <p:anim calcmode="lin" valueType="num">
                                      <p:cBhvr additive="base">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1">
                                            <p:txEl>
                                              <p:pRg st="4" end="4"/>
                                            </p:txEl>
                                          </p:spTgt>
                                        </p:tgtEl>
                                        <p:attrNameLst>
                                          <p:attrName>style.visibility</p:attrName>
                                        </p:attrNameLst>
                                      </p:cBhvr>
                                      <p:to>
                                        <p:strVal val="visible"/>
                                      </p:to>
                                    </p:set>
                                    <p:anim calcmode="lin" valueType="num">
                                      <p:cBhvr additive="base">
                                        <p:cTn id="39"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1">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1">
                                            <p:txEl>
                                              <p:pRg st="5" end="5"/>
                                            </p:txEl>
                                          </p:spTgt>
                                        </p:tgtEl>
                                        <p:attrNameLst>
                                          <p:attrName>style.visibility</p:attrName>
                                        </p:attrNameLst>
                                      </p:cBhvr>
                                      <p:to>
                                        <p:strVal val="visible"/>
                                      </p:to>
                                    </p:set>
                                    <p:anim calcmode="lin" valueType="num">
                                      <p:cBhvr additive="base">
                                        <p:cTn id="43"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1">
                                            <p:txEl>
                                              <p:pRg st="7" end="7"/>
                                            </p:txEl>
                                          </p:spTgt>
                                        </p:tgtEl>
                                        <p:attrNameLst>
                                          <p:attrName>style.visibility</p:attrName>
                                        </p:attrNameLst>
                                      </p:cBhvr>
                                      <p:to>
                                        <p:strVal val="visible"/>
                                      </p:to>
                                    </p:set>
                                    <p:anim calcmode="lin" valueType="num">
                                      <p:cBhvr additive="base">
                                        <p:cTn id="49" dur="500" fill="hold"/>
                                        <p:tgtEl>
                                          <p:spTgt spid="2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1">
                                            <p:txEl>
                                              <p:pRg st="8" end="8"/>
                                            </p:txEl>
                                          </p:spTgt>
                                        </p:tgtEl>
                                        <p:attrNameLst>
                                          <p:attrName>style.visibility</p:attrName>
                                        </p:attrNameLst>
                                      </p:cBhvr>
                                      <p:to>
                                        <p:strVal val="visible"/>
                                      </p:to>
                                    </p:set>
                                    <p:anim calcmode="lin" valueType="num">
                                      <p:cBhvr additive="base">
                                        <p:cTn id="61" dur="500" fill="hold"/>
                                        <p:tgtEl>
                                          <p:spTgt spid="21">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p:bldP spid="20" grpId="0"/>
      <p:bldP spid="20" grpId="1"/>
      <p:bldP spid="21" grpId="1"/>
      <p:bldP spid="2" grpId="0"/>
      <p:bldP spid="2" grpId="1"/>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6985" y="211455"/>
            <a:ext cx="1259840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12.extinct [ɪk'stɪŋkt]vt. _____;__</a:t>
            </a:r>
            <a:r>
              <a:rPr lang="en-US" altLang="zh-CN" sz="3200">
                <a:latin typeface="Times New Roman" panose="02020603050405020304" charset="0"/>
                <a:ea typeface="+mn-ea"/>
                <a:cs typeface="Times New Roman" panose="02020603050405020304" charset="0"/>
              </a:rPr>
              <a:t>__</a:t>
            </a:r>
            <a:r>
              <a:rPr sz="3200">
                <a:latin typeface="Times New Roman" panose="02020603050405020304" charset="0"/>
                <a:ea typeface="+mn-ea"/>
                <a:cs typeface="Times New Roman" panose="02020603050405020304" charset="0"/>
              </a:rPr>
              <a:t>_ adj. _____;_____:_____</a:t>
            </a:r>
            <a:endParaRPr sz="3200">
              <a:latin typeface="Times New Roman" panose="02020603050405020304" charset="0"/>
              <a:ea typeface="+mn-ea"/>
              <a:cs typeface="Times New Roman" panose="02020603050405020304" charset="0"/>
            </a:endParaRPr>
          </a:p>
        </p:txBody>
      </p:sp>
      <p:sp>
        <p:nvSpPr>
          <p:cNvPr id="6" name="标题 1"/>
          <p:cNvSpPr>
            <a:spLocks noGrp="1"/>
          </p:cNvSpPr>
          <p:nvPr/>
        </p:nvSpPr>
        <p:spPr>
          <a:xfrm>
            <a:off x="110490" y="803910"/>
            <a:ext cx="11725275" cy="52997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词根词缀：ex(外)+stin(stand站)+ct：站到历史舞台的外面——______</a:t>
            </a: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American pikas or rock rabbits, a relative of rabbits and hares, might be the first of these species to go ______ due to climate change.(2012浙江)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美洲鼠兔，是兔子和野兔的近亲，可能是这些物种中第一个因气候变化而灭绝的物种。</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Several populations, such as the Columbia Basin pygmy(侏儒), almost went ______ and were saved by zoo breeding programs. (2012浙江)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一些种群，如哥伦比亚盆地侏儒兔，几乎灭绝，并被动物园的繁殖计划所拯救。</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__________[ɪk'stɪŋkʃən] n. </a:t>
            </a:r>
            <a:r>
              <a:rPr sz="2400" spc="0">
                <a:solidFill>
                  <a:srgbClr val="7030A0"/>
                </a:solidFill>
                <a:latin typeface="Times New Roman" panose="02020603050405020304" charset="0"/>
                <a:ea typeface="+mn-ea"/>
                <a:cs typeface="Times New Roman" panose="02020603050405020304" charset="0"/>
              </a:rPr>
              <a:t>消失；灭绝；废止</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Already well over 400 of the total of, 6,800 languages are close to ______</a:t>
            </a:r>
            <a:r>
              <a:rPr lang="en-US" altLang="zh-CN" sz="2400" spc="0">
                <a:solidFill>
                  <a:schemeClr val="tx1"/>
                </a:solidFill>
                <a:latin typeface="Times New Roman" panose="02020603050405020304" charset="0"/>
                <a:ea typeface="+mn-ea"/>
                <a:cs typeface="Times New Roman" panose="02020603050405020304" charset="0"/>
              </a:rPr>
              <a:t>_</a:t>
            </a:r>
            <a:r>
              <a:rPr sz="2400" spc="0">
                <a:solidFill>
                  <a:schemeClr val="tx1"/>
                </a:solidFill>
                <a:latin typeface="Times New Roman" panose="02020603050405020304" charset="0"/>
                <a:ea typeface="+mn-ea"/>
                <a:cs typeface="Times New Roman" panose="02020603050405020304" charset="0"/>
              </a:rPr>
              <a:t>_, with only a few elderly speakers left.(2018全国I) </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在总共6800种语言中，已经有400多种濒临灭绝，只剩下一些会说这些语言的老年人。</a:t>
            </a:r>
            <a:endParaRPr sz="2400" spc="0">
              <a:solidFill>
                <a:schemeClr val="tx1"/>
              </a:solidFill>
              <a:latin typeface="Times New Roman" panose="02020603050405020304" charset="0"/>
              <a:ea typeface="+mn-ea"/>
              <a:cs typeface="Times New Roman" panose="02020603050405020304" charset="0"/>
            </a:endParaRPr>
          </a:p>
        </p:txBody>
      </p:sp>
      <p:sp>
        <p:nvSpPr>
          <p:cNvPr id="2" name="文本框 1"/>
          <p:cNvSpPr txBox="1"/>
          <p:nvPr/>
        </p:nvSpPr>
        <p:spPr>
          <a:xfrm>
            <a:off x="2593975" y="1906905"/>
            <a:ext cx="1179830" cy="460375"/>
          </a:xfrm>
          <a:prstGeom prst="rect">
            <a:avLst/>
          </a:prstGeom>
          <a:noFill/>
        </p:spPr>
        <p:txBody>
          <a:bodyPr wrap="square" rtlCol="0">
            <a:spAutoFit/>
          </a:bodyPr>
          <a:p>
            <a:r>
              <a:rPr lang="en-US" altLang="zh-CN" sz="2400" b="1">
                <a:solidFill>
                  <a:schemeClr val="accent2">
                    <a:lumMod val="75000"/>
                  </a:schemeClr>
                </a:solidFill>
                <a:latin typeface="Times New Roman" panose="02020603050405020304" charset="0"/>
                <a:cs typeface="Times New Roman" panose="02020603050405020304" charset="0"/>
                <a:sym typeface="+mn-ea"/>
              </a:rPr>
              <a:t>extinct</a:t>
            </a:r>
            <a:endParaRPr lang="en-US" alt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10200005" y="2602230"/>
            <a:ext cx="1440815" cy="460375"/>
          </a:xfrm>
          <a:prstGeom prst="rect">
            <a:avLst/>
          </a:prstGeom>
          <a:noFill/>
        </p:spPr>
        <p:txBody>
          <a:bodyPr wrap="square" rtlCol="0">
            <a:spAutoFit/>
          </a:bodyPr>
          <a:p>
            <a:r>
              <a:rPr lang="en-US" altLang="zh-CN" sz="2400" b="1">
                <a:solidFill>
                  <a:schemeClr val="accent2">
                    <a:lumMod val="75000"/>
                  </a:schemeClr>
                </a:solidFill>
                <a:latin typeface="Times New Roman" panose="02020603050405020304" charset="0"/>
                <a:cs typeface="Times New Roman" panose="02020603050405020304" charset="0"/>
                <a:sym typeface="+mn-ea"/>
              </a:rPr>
              <a:t>extinct</a:t>
            </a:r>
            <a:endParaRPr lang="en-US" alt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220980" y="4078605"/>
            <a:ext cx="1800860" cy="460375"/>
          </a:xfrm>
          <a:prstGeom prst="rect">
            <a:avLst/>
          </a:prstGeom>
          <a:noFill/>
        </p:spPr>
        <p:txBody>
          <a:bodyPr wrap="square" rtlCol="0">
            <a:spAutoFit/>
          </a:bodyPr>
          <a:p>
            <a:r>
              <a:rPr lang="en-US" altLang="zh-CN" sz="2400" b="1">
                <a:solidFill>
                  <a:schemeClr val="accent2">
                    <a:lumMod val="75000"/>
                  </a:schemeClr>
                </a:solidFill>
                <a:latin typeface="Times New Roman" panose="02020603050405020304" charset="0"/>
                <a:cs typeface="Times New Roman" panose="02020603050405020304" charset="0"/>
                <a:sym typeface="+mn-ea"/>
              </a:rPr>
              <a:t>extinction</a:t>
            </a:r>
            <a:endParaRPr lang="en-US" alt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9" name="标题 1"/>
          <p:cNvSpPr>
            <a:spLocks noGrp="1"/>
          </p:cNvSpPr>
          <p:nvPr/>
        </p:nvSpPr>
        <p:spPr>
          <a:xfrm>
            <a:off x="4754880" y="211455"/>
            <a:ext cx="302387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rgbClr val="7030A0"/>
                </a:solidFill>
                <a:latin typeface="Times New Roman" panose="02020603050405020304" charset="0"/>
                <a:ea typeface="+mn-ea"/>
                <a:cs typeface="Times New Roman" panose="02020603050405020304" charset="0"/>
                <a:sym typeface="+mn-ea"/>
              </a:rPr>
              <a:t>使熄灭 使灭绝</a:t>
            </a:r>
            <a:endParaRPr>
              <a:solidFill>
                <a:srgbClr val="7030A0"/>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8194675" y="234315"/>
            <a:ext cx="487680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rgbClr val="7030A0"/>
                </a:solidFill>
                <a:latin typeface="Times New Roman" panose="02020603050405020304" charset="0"/>
                <a:ea typeface="+mn-ea"/>
                <a:cs typeface="Times New Roman" panose="02020603050405020304" charset="0"/>
                <a:sym typeface="+mn-ea"/>
              </a:rPr>
              <a:t>灭绝的 绝种的 熄灭的</a:t>
            </a:r>
            <a:endParaRPr>
              <a:solidFill>
                <a:srgbClr val="7030A0"/>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8388985" y="834390"/>
            <a:ext cx="12115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a:solidFill>
                  <a:srgbClr val="7030A0"/>
                </a:solidFill>
                <a:latin typeface="Times New Roman" panose="02020603050405020304" charset="0"/>
                <a:ea typeface="+mn-ea"/>
                <a:cs typeface="Times New Roman" panose="02020603050405020304" charset="0"/>
                <a:sym typeface="+mn-ea"/>
              </a:rPr>
              <a:t>灭绝的</a:t>
            </a:r>
            <a:endParaRPr sz="2400">
              <a:solidFill>
                <a:srgbClr val="7030A0"/>
              </a:solidFill>
              <a:latin typeface="Times New Roman" panose="02020603050405020304" charset="0"/>
              <a:ea typeface="+mn-ea"/>
              <a:cs typeface="Times New Roman" panose="02020603050405020304" charset="0"/>
              <a:sym typeface="+mn-ea"/>
            </a:endParaRPr>
          </a:p>
        </p:txBody>
      </p:sp>
      <p:sp>
        <p:nvSpPr>
          <p:cNvPr id="14" name="文本框 13"/>
          <p:cNvSpPr txBox="1"/>
          <p:nvPr/>
        </p:nvSpPr>
        <p:spPr>
          <a:xfrm>
            <a:off x="8732520" y="4439920"/>
            <a:ext cx="1800860" cy="460375"/>
          </a:xfrm>
          <a:prstGeom prst="rect">
            <a:avLst/>
          </a:prstGeom>
          <a:noFill/>
        </p:spPr>
        <p:txBody>
          <a:bodyPr wrap="square" rtlCol="0">
            <a:spAutoFit/>
          </a:bodyPr>
          <a:p>
            <a:r>
              <a:rPr lang="en-US" altLang="zh-CN" sz="2400" b="1">
                <a:solidFill>
                  <a:schemeClr val="accent2">
                    <a:lumMod val="75000"/>
                  </a:schemeClr>
                </a:solidFill>
                <a:latin typeface="Times New Roman" panose="02020603050405020304" charset="0"/>
                <a:cs typeface="Times New Roman" panose="02020603050405020304" charset="0"/>
                <a:sym typeface="+mn-ea"/>
              </a:rPr>
              <a:t>extinction</a:t>
            </a:r>
            <a:endParaRPr lang="en-US" altLang="zh-CN" sz="24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additive="base">
                                        <p:cTn id="3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additive="base">
                                        <p:cTn id="4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 calcmode="lin" valueType="num">
                                      <p:cBhvr additive="base">
                                        <p:cTn id="5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 calcmode="lin" valueType="num">
                                      <p:cBhvr additive="base">
                                        <p:cTn id="6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ppt_x"/>
                                          </p:val>
                                        </p:tav>
                                        <p:tav tm="100000">
                                          <p:val>
                                            <p:strVal val="#ppt_x"/>
                                          </p:val>
                                        </p:tav>
                                      </p:tavLst>
                                    </p:anim>
                                    <p:anim calcmode="lin" valueType="num">
                                      <p:cBhvr additive="base">
                                        <p:cTn id="7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6">
                                            <p:txEl>
                                              <p:pRg st="8" end="8"/>
                                            </p:txEl>
                                          </p:spTgt>
                                        </p:tgtEl>
                                        <p:attrNameLst>
                                          <p:attrName>style.visibility</p:attrName>
                                        </p:attrNameLst>
                                      </p:cBhvr>
                                      <p:to>
                                        <p:strVal val="visible"/>
                                      </p:to>
                                    </p:set>
                                    <p:anim calcmode="lin" valueType="num">
                                      <p:cBhvr additive="base">
                                        <p:cTn id="7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
                                            <p:txEl>
                                              <p:pRg st="8" end="8"/>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6">
                                            <p:txEl>
                                              <p:pRg st="9" end="9"/>
                                            </p:txEl>
                                          </p:spTgt>
                                        </p:tgtEl>
                                        <p:attrNameLst>
                                          <p:attrName>style.visibility</p:attrName>
                                        </p:attrNameLst>
                                      </p:cBhvr>
                                      <p:to>
                                        <p:strVal val="visible"/>
                                      </p:to>
                                    </p:set>
                                    <p:anim calcmode="lin" valueType="num">
                                      <p:cBhvr additive="base">
                                        <p:cTn id="7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2" grpId="1"/>
      <p:bldP spid="4" grpId="0"/>
      <p:bldP spid="4" grpId="1"/>
      <p:bldP spid="7" grpId="0"/>
      <p:bldP spid="7" grpId="1"/>
      <p:bldP spid="9" grpId="0"/>
      <p:bldP spid="9" grpId="1"/>
      <p:bldP spid="10" grpId="0"/>
      <p:bldP spid="10" grpId="1"/>
      <p:bldP spid="11" grpId="0"/>
      <p:bldP spid="11" grpId="1"/>
      <p:bldP spid="14" grpId="0"/>
      <p:bldP spid="1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8890" y="89535"/>
            <a:ext cx="1202499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13.mass [mæs]n.___;___;___;___adj.</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____;_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___</a:t>
            </a:r>
            <a:endParaRPr sz="3200">
              <a:latin typeface="Times New Roman" panose="02020603050405020304" charset="0"/>
              <a:ea typeface="+mn-ea"/>
              <a:cs typeface="Times New Roman" panose="02020603050405020304" charset="0"/>
            </a:endParaRPr>
          </a:p>
        </p:txBody>
      </p:sp>
      <p:sp>
        <p:nvSpPr>
          <p:cNvPr id="8" name="标题 1"/>
          <p:cNvSpPr>
            <a:spLocks noGrp="1"/>
          </p:cNvSpPr>
          <p:nvPr/>
        </p:nvSpPr>
        <p:spPr>
          <a:xfrm>
            <a:off x="3258820" y="134620"/>
            <a:ext cx="409194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rPr>
              <a:t>团块 民众  大量  质量</a:t>
            </a:r>
            <a:endParaRPr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62255" y="787400"/>
            <a:ext cx="11842750" cy="47472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solidFill>
                  <a:schemeClr val="tx1"/>
                </a:solidFill>
                <a:latin typeface="Times New Roman" panose="02020603050405020304" charset="0"/>
                <a:ea typeface="+mn-ea"/>
                <a:cs typeface="Times New Roman" panose="02020603050405020304" charset="0"/>
                <a:sym typeface="+mn-ea"/>
              </a:rPr>
              <a:t>In addition, most newspapers had little in them that would appeal to a </a:t>
            </a:r>
            <a:r>
              <a:rPr sz="3200">
                <a:solidFill>
                  <a:schemeClr val="accent2">
                    <a:lumMod val="75000"/>
                  </a:schemeClr>
                </a:solidFill>
                <a:latin typeface="Times New Roman" panose="02020603050405020304" charset="0"/>
                <a:ea typeface="+mn-ea"/>
                <a:cs typeface="Times New Roman" panose="02020603050405020304" charset="0"/>
                <a:sym typeface="+mn-ea"/>
              </a:rPr>
              <a:t>mass</a:t>
            </a:r>
            <a:r>
              <a:rPr sz="3200">
                <a:solidFill>
                  <a:schemeClr val="tx1"/>
                </a:solidFill>
                <a:latin typeface="Times New Roman" panose="02020603050405020304" charset="0"/>
                <a:ea typeface="+mn-ea"/>
                <a:cs typeface="Times New Roman" panose="02020603050405020304" charset="0"/>
                <a:sym typeface="+mn-ea"/>
              </a:rPr>
              <a:t> audience.(2019全国III) </a:t>
            </a:r>
            <a:endParaRPr sz="3200">
              <a:solidFill>
                <a:schemeClr val="tx1"/>
              </a:solidFill>
              <a:latin typeface="Times New Roman" panose="02020603050405020304" charset="0"/>
              <a:ea typeface="+mn-ea"/>
              <a:cs typeface="Times New Roman" panose="02020603050405020304" charset="0"/>
              <a:sym typeface="+mn-ea"/>
            </a:endParaRPr>
          </a:p>
          <a:p>
            <a:pPr algn="l">
              <a:lnSpc>
                <a:spcPct val="100000"/>
              </a:lnSpc>
              <a:buClrTx/>
              <a:buSzTx/>
              <a:buFontTx/>
            </a:pPr>
            <a:r>
              <a:rPr sz="3200">
                <a:solidFill>
                  <a:schemeClr val="tx1"/>
                </a:solidFill>
                <a:latin typeface="Times New Roman" panose="02020603050405020304" charset="0"/>
                <a:ea typeface="+mn-ea"/>
                <a:cs typeface="Times New Roman" panose="02020603050405020304" charset="0"/>
                <a:sym typeface="+mn-ea"/>
              </a:rPr>
              <a:t>此外，大多数报纸几乎没有吸引____读者的内容。</a:t>
            </a:r>
            <a:endParaRPr sz="3200">
              <a:solidFill>
                <a:schemeClr val="tx1"/>
              </a:solidFill>
              <a:latin typeface="Times New Roman" panose="02020603050405020304" charset="0"/>
              <a:ea typeface="+mn-ea"/>
              <a:cs typeface="Times New Roman" panose="02020603050405020304" charset="0"/>
              <a:sym typeface="+mn-ea"/>
            </a:endParaRPr>
          </a:p>
          <a:p>
            <a:pPr algn="l">
              <a:lnSpc>
                <a:spcPct val="100000"/>
              </a:lnSpc>
              <a:buClrTx/>
              <a:buSzTx/>
              <a:buFontTx/>
            </a:pPr>
            <a:r>
              <a:rPr sz="3200">
                <a:solidFill>
                  <a:schemeClr val="tx1"/>
                </a:solidFill>
                <a:latin typeface="Times New Roman" panose="02020603050405020304" charset="0"/>
                <a:ea typeface="+mn-ea"/>
                <a:cs typeface="Times New Roman" panose="02020603050405020304" charset="0"/>
                <a:sym typeface="+mn-ea"/>
              </a:rPr>
              <a:t>14 hours later the films had lost 13% of their </a:t>
            </a:r>
            <a:r>
              <a:rPr sz="3200">
                <a:solidFill>
                  <a:schemeClr val="accent2">
                    <a:lumMod val="75000"/>
                  </a:schemeClr>
                </a:solidFill>
                <a:latin typeface="Times New Roman" panose="02020603050405020304" charset="0"/>
                <a:ea typeface="+mn-ea"/>
                <a:cs typeface="Times New Roman" panose="02020603050405020304" charset="0"/>
                <a:sym typeface="+mn-ea"/>
              </a:rPr>
              <a:t>mass </a:t>
            </a:r>
            <a:r>
              <a:rPr sz="3200">
                <a:solidFill>
                  <a:schemeClr val="tx1"/>
                </a:solidFill>
                <a:latin typeface="Times New Roman" panose="02020603050405020304" charset="0"/>
                <a:ea typeface="+mn-ea"/>
                <a:cs typeface="Times New Roman" panose="02020603050405020304" charset="0"/>
                <a:sym typeface="+mn-ea"/>
              </a:rPr>
              <a:t>— apparently broken down by enzymes (酶) from the worms’ stomachs.(2018北京) </a:t>
            </a:r>
            <a:endParaRPr sz="3200">
              <a:solidFill>
                <a:schemeClr val="tx1"/>
              </a:solidFill>
              <a:latin typeface="Times New Roman" panose="02020603050405020304" charset="0"/>
              <a:ea typeface="+mn-ea"/>
              <a:cs typeface="Times New Roman" panose="02020603050405020304" charset="0"/>
              <a:sym typeface="+mn-ea"/>
            </a:endParaRPr>
          </a:p>
          <a:p>
            <a:pPr algn="l">
              <a:lnSpc>
                <a:spcPct val="100000"/>
              </a:lnSpc>
              <a:buClrTx/>
              <a:buSzTx/>
              <a:buFontTx/>
            </a:pPr>
            <a:r>
              <a:rPr sz="3200">
                <a:solidFill>
                  <a:schemeClr val="tx1"/>
                </a:solidFill>
                <a:latin typeface="Times New Roman" panose="02020603050405020304" charset="0"/>
                <a:ea typeface="+mn-ea"/>
                <a:cs typeface="Times New Roman" panose="02020603050405020304" charset="0"/>
                <a:sym typeface="+mn-ea"/>
              </a:rPr>
              <a:t>14个小时后，这些薄膜的____减少了13%——显然是被蠕虫胃里的酶分解了。</a:t>
            </a:r>
            <a:endParaRPr sz="3200">
              <a:solidFill>
                <a:schemeClr val="tx1"/>
              </a:solidFill>
              <a:latin typeface="Times New Roman" panose="02020603050405020304" charset="0"/>
              <a:ea typeface="+mn-ea"/>
              <a:cs typeface="Times New Roman" panose="02020603050405020304" charset="0"/>
              <a:sym typeface="+mn-ea"/>
            </a:endParaRPr>
          </a:p>
          <a:p>
            <a:pPr algn="l">
              <a:lnSpc>
                <a:spcPct val="100000"/>
              </a:lnSpc>
              <a:buClrTx/>
              <a:buSzTx/>
              <a:buFontTx/>
            </a:pPr>
            <a:r>
              <a:rPr sz="3200">
                <a:solidFill>
                  <a:schemeClr val="tx1"/>
                </a:solidFill>
                <a:latin typeface="Times New Roman" panose="02020603050405020304" charset="0"/>
                <a:ea typeface="+mn-ea"/>
                <a:cs typeface="Times New Roman" panose="02020603050405020304" charset="0"/>
                <a:sym typeface="+mn-ea"/>
              </a:rPr>
              <a:t>Recent development has made possible machines that print, cook, and serve foods on a </a:t>
            </a:r>
            <a:r>
              <a:rPr sz="3200">
                <a:solidFill>
                  <a:schemeClr val="accent2">
                    <a:lumMod val="75000"/>
                  </a:schemeClr>
                </a:solidFill>
                <a:latin typeface="Times New Roman" panose="02020603050405020304" charset="0"/>
                <a:ea typeface="+mn-ea"/>
                <a:cs typeface="Times New Roman" panose="02020603050405020304" charset="0"/>
                <a:sym typeface="+mn-ea"/>
              </a:rPr>
              <a:t>mass </a:t>
            </a:r>
            <a:r>
              <a:rPr sz="3200">
                <a:solidFill>
                  <a:schemeClr val="tx1"/>
                </a:solidFill>
                <a:latin typeface="Times New Roman" panose="02020603050405020304" charset="0"/>
                <a:ea typeface="+mn-ea"/>
                <a:cs typeface="Times New Roman" panose="02020603050405020304" charset="0"/>
                <a:sym typeface="+mn-ea"/>
              </a:rPr>
              <a:t>scale.(2018天津)</a:t>
            </a:r>
            <a:endParaRPr sz="3200">
              <a:solidFill>
                <a:schemeClr val="tx1"/>
              </a:solidFill>
              <a:latin typeface="Times New Roman" panose="02020603050405020304" charset="0"/>
              <a:ea typeface="+mn-ea"/>
              <a:cs typeface="Times New Roman" panose="02020603050405020304" charset="0"/>
              <a:sym typeface="+mn-ea"/>
            </a:endParaRPr>
          </a:p>
          <a:p>
            <a:pPr algn="l">
              <a:lnSpc>
                <a:spcPct val="100000"/>
              </a:lnSpc>
              <a:buClrTx/>
              <a:buSzTx/>
              <a:buFontTx/>
            </a:pPr>
            <a:r>
              <a:rPr sz="3200">
                <a:solidFill>
                  <a:schemeClr val="tx1"/>
                </a:solidFill>
                <a:latin typeface="Times New Roman" panose="02020603050405020304" charset="0"/>
                <a:ea typeface="+mn-ea"/>
                <a:cs typeface="Times New Roman" panose="02020603050405020304" charset="0"/>
                <a:sym typeface="+mn-ea"/>
              </a:rPr>
              <a:t>最近的发展使_</a:t>
            </a:r>
            <a:r>
              <a:rPr lang="en-US" altLang="zh-CN" sz="3200">
                <a:solidFill>
                  <a:schemeClr val="tx1"/>
                </a:solidFill>
                <a:latin typeface="Times New Roman" panose="02020603050405020304" charset="0"/>
                <a:ea typeface="+mn-ea"/>
                <a:cs typeface="Times New Roman" panose="02020603050405020304" charset="0"/>
                <a:sym typeface="+mn-ea"/>
              </a:rPr>
              <a:t>_</a:t>
            </a:r>
            <a:r>
              <a:rPr sz="3200">
                <a:solidFill>
                  <a:schemeClr val="tx1"/>
                </a:solidFill>
                <a:latin typeface="Times New Roman" panose="02020603050405020304" charset="0"/>
                <a:ea typeface="+mn-ea"/>
                <a:cs typeface="Times New Roman" panose="02020603050405020304" charset="0"/>
                <a:sym typeface="+mn-ea"/>
              </a:rPr>
              <a:t>___</a:t>
            </a:r>
            <a:r>
              <a:rPr lang="en-US" altLang="zh-CN" sz="3200">
                <a:solidFill>
                  <a:schemeClr val="tx1"/>
                </a:solidFill>
                <a:latin typeface="Times New Roman" panose="02020603050405020304" charset="0"/>
                <a:ea typeface="+mn-ea"/>
                <a:cs typeface="Times New Roman" panose="02020603050405020304" charset="0"/>
                <a:sym typeface="+mn-ea"/>
              </a:rPr>
              <a:t>_</a:t>
            </a:r>
            <a:r>
              <a:rPr sz="3200">
                <a:solidFill>
                  <a:schemeClr val="tx1"/>
                </a:solidFill>
                <a:latin typeface="Times New Roman" panose="02020603050405020304" charset="0"/>
                <a:ea typeface="+mn-ea"/>
                <a:cs typeface="Times New Roman" panose="02020603050405020304" charset="0"/>
                <a:sym typeface="+mn-ea"/>
              </a:rPr>
              <a:t>印刷、烹调和提供食物的机器成为可能。</a:t>
            </a:r>
            <a:endParaRPr sz="3200">
              <a:solidFill>
                <a:schemeClr val="tx1"/>
              </a:solidFill>
              <a:latin typeface="Times New Roman" panose="02020603050405020304" charset="0"/>
              <a:ea typeface="+mn-ea"/>
              <a:cs typeface="Times New Roman" panose="02020603050405020304" charset="0"/>
              <a:sym typeface="+mn-ea"/>
            </a:endParaRPr>
          </a:p>
        </p:txBody>
      </p:sp>
      <p:sp>
        <p:nvSpPr>
          <p:cNvPr id="15" name="标题 1"/>
          <p:cNvSpPr>
            <a:spLocks noGrp="1"/>
          </p:cNvSpPr>
          <p:nvPr/>
        </p:nvSpPr>
        <p:spPr>
          <a:xfrm>
            <a:off x="6339840" y="1757680"/>
            <a:ext cx="114554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rgbClr val="7030A0"/>
                </a:solidFill>
                <a:latin typeface="Times New Roman" panose="02020603050405020304" charset="0"/>
                <a:ea typeface="+mn-ea"/>
                <a:cs typeface="Times New Roman" panose="02020603050405020304" charset="0"/>
              </a:rPr>
              <a:t>大众</a:t>
            </a:r>
            <a:endParaRPr sz="32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7339965" y="111760"/>
            <a:ext cx="466534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rPr>
              <a:t>群众的  民众的  大规模的</a:t>
            </a:r>
            <a:endParaRPr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5045710" y="3733165"/>
            <a:ext cx="114554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rgbClr val="7030A0"/>
                </a:solidFill>
                <a:latin typeface="Times New Roman" panose="02020603050405020304" charset="0"/>
                <a:ea typeface="+mn-ea"/>
                <a:cs typeface="Times New Roman" panose="02020603050405020304" charset="0"/>
              </a:rPr>
              <a:t>质量</a:t>
            </a:r>
            <a:endParaRPr sz="32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890520" y="5624830"/>
            <a:ext cx="15614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rgbClr val="7030A0"/>
                </a:solidFill>
                <a:latin typeface="Times New Roman" panose="02020603050405020304" charset="0"/>
                <a:ea typeface="+mn-ea"/>
                <a:cs typeface="Times New Roman" panose="02020603050405020304" charset="0"/>
              </a:rPr>
              <a:t>大规模</a:t>
            </a:r>
            <a:endParaRPr sz="3200" spc="0">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 calcmode="lin" valueType="num">
                                      <p:cBhvr additive="base">
                                        <p:cTn id="2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 calcmode="lin" valueType="num">
                                      <p:cBhvr additive="base">
                                        <p:cTn id="3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 calcmode="lin" valueType="num">
                                      <p:cBhvr additive="base">
                                        <p:cTn id="3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anim calcmode="lin" valueType="num">
                                      <p:cBhvr additive="base">
                                        <p:cTn id="5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0">
                                            <p:txEl>
                                              <p:pRg st="5" end="5"/>
                                            </p:txEl>
                                          </p:spTgt>
                                        </p:tgtEl>
                                        <p:attrNameLst>
                                          <p:attrName>style.visibility</p:attrName>
                                        </p:attrNameLst>
                                      </p:cBhvr>
                                      <p:to>
                                        <p:strVal val="visible"/>
                                      </p:to>
                                    </p:set>
                                    <p:anim calcmode="lin" valueType="num">
                                      <p:cBhvr additive="base">
                                        <p:cTn id="55"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8" grpId="0"/>
      <p:bldP spid="8" grpId="1"/>
      <p:bldP spid="3" grpId="0"/>
      <p:bldP spid="3" grpId="1"/>
      <p:bldP spid="6" grpId="0"/>
      <p:bldP spid="6" grpId="1"/>
      <p:bldP spid="15" grpId="0"/>
      <p:bldP spid="15" grpId="1"/>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lstStyle/>
          <a:p>
            <a:r>
              <a:rPr lang="zh-CN" altLang="en-US" b="1">
                <a:ln w="22225">
                  <a:solidFill>
                    <a:schemeClr val="accent2">
                      <a:lumMod val="75000"/>
                    </a:schemeClr>
                  </a:solidFill>
                  <a:prstDash val="solid"/>
                </a:ln>
                <a:solidFill>
                  <a:schemeClr val="accent2">
                    <a:lumMod val="75000"/>
                  </a:schemeClr>
                </a:solidFill>
                <a:effectLst/>
                <a:sym typeface="+mn-ea"/>
              </a:rPr>
              <a:t>人教版新教材</a:t>
            </a:r>
            <a:r>
              <a:rPr lang="en-US" altLang="zh-CN" b="1">
                <a:ln w="22225">
                  <a:solidFill>
                    <a:schemeClr val="accent2">
                      <a:lumMod val="75000"/>
                    </a:schemeClr>
                  </a:solidFill>
                  <a:prstDash val="solid"/>
                </a:ln>
                <a:solidFill>
                  <a:schemeClr val="accent2">
                    <a:lumMod val="75000"/>
                  </a:schemeClr>
                </a:solidFill>
                <a:effectLst/>
                <a:sym typeface="+mn-ea"/>
              </a:rPr>
              <a:t> </a:t>
            </a:r>
            <a:r>
              <a:rPr lang="zh-CN" altLang="en-US" b="1">
                <a:ln w="22225">
                  <a:solidFill>
                    <a:schemeClr val="accent2">
                      <a:lumMod val="75000"/>
                    </a:schemeClr>
                  </a:solidFill>
                  <a:prstDash val="solid"/>
                </a:ln>
                <a:solidFill>
                  <a:schemeClr val="accent2">
                    <a:lumMod val="75000"/>
                  </a:schemeClr>
                </a:solidFill>
                <a:effectLst/>
                <a:sym typeface="+mn-ea"/>
              </a:rPr>
              <a:t>词汇导学练</a:t>
            </a:r>
            <a:endParaRPr lang="zh-CN" altLang="en-US"/>
          </a:p>
        </p:txBody>
      </p:sp>
      <p:sp>
        <p:nvSpPr>
          <p:cNvPr id="3" name="副标题 2"/>
          <p:cNvSpPr>
            <a:spLocks noGrp="1"/>
          </p:cNvSpPr>
          <p:nvPr>
            <p:ph type="subTitle" idx="1"/>
            <p:custDataLst>
              <p:tags r:id="rId2"/>
            </p:custDataLst>
          </p:nvPr>
        </p:nvSpPr>
        <p:spPr/>
        <p:txBody>
          <a:bodyPr/>
          <a:lstStyle/>
          <a:p>
            <a:r>
              <a:rPr lang="en-US" altLang="zh-CN" sz="4800" b="1">
                <a:ln w="22225">
                  <a:solidFill>
                    <a:srgbClr val="7030A0"/>
                  </a:solidFill>
                  <a:prstDash val="solid"/>
                </a:ln>
                <a:solidFill>
                  <a:srgbClr val="7030A0"/>
                </a:solidFill>
                <a:effectLst/>
                <a:sym typeface="+mn-ea"/>
              </a:rPr>
              <a:t>Unit2 Book2 </a:t>
            </a:r>
            <a:endParaRPr lang="zh-CN" altLang="en-US" sz="4800"/>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
          <p:cNvSpPr>
            <a:spLocks noGrp="1"/>
          </p:cNvSpPr>
          <p:nvPr/>
        </p:nvSpPr>
        <p:spPr>
          <a:xfrm>
            <a:off x="233045" y="409575"/>
            <a:ext cx="11725275" cy="8007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pc="0">
                <a:latin typeface="Times New Roman" panose="02020603050405020304" charset="0"/>
                <a:ea typeface="+mn-ea"/>
                <a:cs typeface="Times New Roman" panose="02020603050405020304" charset="0"/>
              </a:rPr>
              <a:t>_________/________ 许多的，大量的</a:t>
            </a:r>
            <a:endParaRPr sz="2400" spc="0">
              <a:latin typeface="Times New Roman" panose="02020603050405020304" charset="0"/>
              <a:ea typeface="+mn-ea"/>
              <a:cs typeface="Times New Roman" panose="02020603050405020304" charset="0"/>
            </a:endParaRPr>
          </a:p>
          <a:p>
            <a:pPr algn="just">
              <a:lnSpc>
                <a:spcPct val="100000"/>
              </a:lnSpc>
            </a:pP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Using his skis, Nicholas built a snow cave. He gathered a huge mass of snow and dug out a hole in the middle.(2015北京) </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尼古拉斯用他的滑雪板建了一个雪洞。他收集了一_____雪，在中间挖了一个洞。</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Some people may think that a garden is no more than plants, flowers, patterns and masses of colors.(2016全国II)</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有些人可能认为花园只不过是植物、花朵、图案和_____的颜色。</a:t>
            </a:r>
            <a:endParaRPr sz="2400" spc="0">
              <a:latin typeface="Times New Roman" panose="02020603050405020304" charset="0"/>
              <a:ea typeface="+mn-ea"/>
              <a:cs typeface="Times New Roman" panose="02020603050405020304" charset="0"/>
            </a:endParaRPr>
          </a:p>
          <a:p>
            <a:pPr algn="just">
              <a:lnSpc>
                <a:spcPct val="100000"/>
              </a:lnSpc>
            </a:pPr>
            <a:endParaRPr sz="2400" spc="0">
              <a:solidFill>
                <a:srgbClr val="7030A0"/>
              </a:solidFill>
              <a:latin typeface="Times New Roman" panose="02020603050405020304" charset="0"/>
              <a:ea typeface="+mn-ea"/>
              <a:cs typeface="Times New Roman" panose="02020603050405020304" charset="0"/>
            </a:endParaRPr>
          </a:p>
        </p:txBody>
      </p:sp>
      <p:sp>
        <p:nvSpPr>
          <p:cNvPr id="6" name="文本框 5"/>
          <p:cNvSpPr txBox="1"/>
          <p:nvPr/>
        </p:nvSpPr>
        <p:spPr>
          <a:xfrm>
            <a:off x="401320" y="391795"/>
            <a:ext cx="4651375" cy="521970"/>
          </a:xfrm>
          <a:prstGeom prst="rect">
            <a:avLst/>
          </a:prstGeom>
          <a:noFill/>
        </p:spPr>
        <p:txBody>
          <a:bodyPr wrap="square" rtlCol="0" anchor="t">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a mass of masses of </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9" name="标题 1"/>
          <p:cNvSpPr>
            <a:spLocks noGrp="1"/>
          </p:cNvSpPr>
          <p:nvPr/>
        </p:nvSpPr>
        <p:spPr>
          <a:xfrm>
            <a:off x="7051675" y="1920240"/>
            <a:ext cx="114554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大堆</a:t>
            </a:r>
            <a:endParaRPr sz="24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6983095" y="3012440"/>
            <a:ext cx="114554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大量</a:t>
            </a:r>
            <a:endParaRPr sz="2400" spc="0">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9" grpId="0"/>
      <p:bldP spid="9" grpId="1"/>
      <p:bldP spid="11" grpId="0"/>
      <p:bldP spid="1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109855" y="1141095"/>
            <a:ext cx="11725275" cy="14839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5" name="标题 1"/>
          <p:cNvSpPr>
            <a:spLocks noGrp="1"/>
          </p:cNvSpPr>
          <p:nvPr/>
        </p:nvSpPr>
        <p:spPr>
          <a:xfrm>
            <a:off x="127000" y="269240"/>
            <a:ext cx="11831955" cy="30581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lang="en-US" altLang="zh-CN" sz="3200">
                <a:latin typeface="Times New Roman" panose="02020603050405020304" charset="0"/>
                <a:ea typeface="+mn-ea"/>
                <a:cs typeface="Times New Roman" panose="02020603050405020304" charset="0"/>
              </a:rPr>
              <a:t>14.</a:t>
            </a:r>
            <a:r>
              <a:rPr sz="3200">
                <a:latin typeface="Times New Roman" panose="02020603050405020304" charset="0"/>
                <a:ea typeface="+mn-ea"/>
                <a:cs typeface="Times New Roman" panose="02020603050405020304" charset="0"/>
              </a:rPr>
              <a:t>habitat ['hæbɪtæt]n. ______</a:t>
            </a:r>
            <a:endParaRPr>
              <a:latin typeface="Times New Roman" panose="02020603050405020304" charset="0"/>
              <a:ea typeface="+mn-ea"/>
              <a:cs typeface="Times New Roman" panose="02020603050405020304" charset="0"/>
            </a:endParaRPr>
          </a:p>
        </p:txBody>
      </p:sp>
      <p:sp>
        <p:nvSpPr>
          <p:cNvPr id="20" name="文本框 19"/>
          <p:cNvSpPr txBox="1"/>
          <p:nvPr/>
        </p:nvSpPr>
        <p:spPr>
          <a:xfrm>
            <a:off x="4839970" y="269240"/>
            <a:ext cx="170688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栖息地</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153035" y="851535"/>
            <a:ext cx="11364595" cy="2676525"/>
          </a:xfrm>
          <a:prstGeom prst="rect">
            <a:avLst/>
          </a:prstGeom>
          <a:noFill/>
        </p:spPr>
        <p:txBody>
          <a:bodyPr wrap="square" rtlCol="0">
            <a:spAutoFit/>
          </a:bodyPr>
          <a:p>
            <a:pPr algn="l"/>
            <a:r>
              <a:rPr lang="zh-CN" altLang="en-US" sz="2400" b="1" spc="150" dirty="0">
                <a:latin typeface="Times New Roman" panose="02020603050405020304" charset="0"/>
                <a:cs typeface="Times New Roman" panose="02020603050405020304" charset="0"/>
                <a:sym typeface="+mn-ea"/>
              </a:rPr>
              <a:t>The National Wildlife Federation reports that they might not be able to stand the new temperatures as their </a:t>
            </a:r>
            <a:r>
              <a:rPr lang="zh-CN" altLang="en-US" sz="2400" b="1" spc="150" dirty="0">
                <a:solidFill>
                  <a:schemeClr val="accent2">
                    <a:lumMod val="75000"/>
                  </a:schemeClr>
                </a:solidFill>
                <a:latin typeface="Times New Roman" panose="02020603050405020304" charset="0"/>
                <a:cs typeface="Times New Roman" panose="02020603050405020304" charset="0"/>
                <a:sym typeface="+mn-ea"/>
              </a:rPr>
              <a:t>habitat</a:t>
            </a:r>
            <a:r>
              <a:rPr lang="zh-CN" altLang="en-US" sz="2400" b="1" spc="150" dirty="0">
                <a:latin typeface="Times New Roman" panose="02020603050405020304" charset="0"/>
                <a:cs typeface="Times New Roman" panose="02020603050405020304" charset="0"/>
                <a:sym typeface="+mn-ea"/>
              </a:rPr>
              <a:t> heats up.(2012浙江) </a:t>
            </a:r>
            <a:endParaRPr lang="zh-CN" altLang="en-US" sz="2400" b="1" spc="150" dirty="0">
              <a:latin typeface="Times New Roman" panose="02020603050405020304" charset="0"/>
              <a:cs typeface="Times New Roman" panose="02020603050405020304" charset="0"/>
              <a:sym typeface="+mn-ea"/>
            </a:endParaRPr>
          </a:p>
          <a:p>
            <a:pPr algn="l"/>
            <a:r>
              <a:rPr lang="zh-CN" altLang="en-US" sz="2400" b="1" spc="150" dirty="0">
                <a:latin typeface="Times New Roman" panose="02020603050405020304" charset="0"/>
                <a:cs typeface="Times New Roman" panose="02020603050405020304" charset="0"/>
                <a:sym typeface="+mn-ea"/>
              </a:rPr>
              <a:t>国家野生动物联合会报告说,随着栖息地温度升高,它们可能无法忍受新的温度。</a:t>
            </a:r>
            <a:endParaRPr lang="zh-CN" altLang="en-US" sz="2400" b="1" spc="150" dirty="0">
              <a:latin typeface="Times New Roman" panose="02020603050405020304" charset="0"/>
              <a:cs typeface="Times New Roman" panose="02020603050405020304" charset="0"/>
              <a:sym typeface="+mn-ea"/>
            </a:endParaRPr>
          </a:p>
          <a:p>
            <a:pPr algn="l"/>
            <a:r>
              <a:rPr lang="zh-CN" altLang="en-US" sz="2400" b="1" spc="150" dirty="0">
                <a:latin typeface="Times New Roman" panose="02020603050405020304" charset="0"/>
                <a:cs typeface="Times New Roman" panose="02020603050405020304" charset="0"/>
                <a:sym typeface="+mn-ea"/>
              </a:rPr>
              <a:t>One day he met Professor Mattoni, who was working to rebuild the </a:t>
            </a:r>
            <a:r>
              <a:rPr lang="zh-CN" altLang="en-US" sz="2400" b="1" spc="150" dirty="0">
                <a:solidFill>
                  <a:schemeClr val="accent2">
                    <a:lumMod val="75000"/>
                  </a:schemeClr>
                </a:solidFill>
                <a:latin typeface="Times New Roman" panose="02020603050405020304" charset="0"/>
                <a:cs typeface="Times New Roman" panose="02020603050405020304" charset="0"/>
                <a:sym typeface="+mn-ea"/>
              </a:rPr>
              <a:t>habitat </a:t>
            </a:r>
            <a:r>
              <a:rPr lang="zh-CN" altLang="en-US" sz="2400" b="1" spc="150" dirty="0">
                <a:latin typeface="Times New Roman" panose="02020603050405020304" charset="0"/>
                <a:cs typeface="Times New Roman" panose="02020603050405020304" charset="0"/>
                <a:sym typeface="+mn-ea"/>
              </a:rPr>
              <a:t>for an endangered butterfly called El Segundo blue.(2007浙江) </a:t>
            </a:r>
            <a:endParaRPr lang="zh-CN" altLang="en-US" sz="2400" b="1" spc="150" dirty="0">
              <a:latin typeface="Times New Roman" panose="02020603050405020304" charset="0"/>
              <a:cs typeface="Times New Roman" panose="02020603050405020304" charset="0"/>
              <a:sym typeface="+mn-ea"/>
            </a:endParaRPr>
          </a:p>
          <a:p>
            <a:pPr algn="l"/>
            <a:r>
              <a:rPr lang="zh-CN" altLang="en-US" sz="2400" b="1" spc="150" dirty="0">
                <a:latin typeface="Times New Roman" panose="02020603050405020304" charset="0"/>
                <a:cs typeface="Times New Roman" panose="02020603050405020304" charset="0"/>
                <a:sym typeface="+mn-ea"/>
              </a:rPr>
              <a:t>有一天,他遇到了Mattoni教授,当时Mattoni教授正在为一种叫做El Segundo blue的濒危蝴蝶重建栖息地。</a:t>
            </a:r>
            <a:endParaRPr lang="zh-CN" altLang="en-US" sz="2400" b="1" spc="150" dirty="0">
              <a:latin typeface="Times New Roman" panose="02020603050405020304" charset="0"/>
              <a:cs typeface="Times New Roman" panose="02020603050405020304" charset="0"/>
              <a:sym typeface="+mn-ea"/>
            </a:endParaRPr>
          </a:p>
        </p:txBody>
      </p:sp>
      <p:pic>
        <p:nvPicPr>
          <p:cNvPr id="42" name="图片 42" descr="habit居住填空"/>
          <p:cNvPicPr>
            <a:picLocks noChangeAspect="1"/>
          </p:cNvPicPr>
          <p:nvPr/>
        </p:nvPicPr>
        <p:blipFill>
          <a:blip r:embed="rId1"/>
          <a:stretch>
            <a:fillRect/>
          </a:stretch>
        </p:blipFill>
        <p:spPr>
          <a:xfrm>
            <a:off x="50165" y="3893820"/>
            <a:ext cx="12244705" cy="2953385"/>
          </a:xfrm>
          <a:prstGeom prst="rect">
            <a:avLst/>
          </a:prstGeom>
        </p:spPr>
      </p:pic>
      <p:sp>
        <p:nvSpPr>
          <p:cNvPr id="4" name="标题 1"/>
          <p:cNvSpPr>
            <a:spLocks noGrp="1"/>
          </p:cNvSpPr>
          <p:nvPr/>
        </p:nvSpPr>
        <p:spPr>
          <a:xfrm>
            <a:off x="10393680" y="424180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住处,栖息地</a:t>
            </a:r>
            <a:endParaRPr sz="16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7677150" y="520573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居住</a:t>
            </a:r>
            <a:r>
              <a:rPr lang="en-US" altLang="zh-CN" sz="1600" spc="0">
                <a:solidFill>
                  <a:srgbClr val="7030A0"/>
                </a:solidFill>
                <a:latin typeface="Times New Roman" panose="02020603050405020304" charset="0"/>
                <a:ea typeface="+mn-ea"/>
                <a:cs typeface="Times New Roman" panose="02020603050405020304" charset="0"/>
              </a:rPr>
              <a:t>,</a:t>
            </a:r>
            <a:r>
              <a:rPr sz="1600" spc="0">
                <a:solidFill>
                  <a:srgbClr val="7030A0"/>
                </a:solidFill>
                <a:latin typeface="Times New Roman" panose="02020603050405020304" charset="0"/>
                <a:ea typeface="+mn-ea"/>
                <a:cs typeface="Times New Roman" panose="02020603050405020304" charset="0"/>
              </a:rPr>
              <a:t>住处</a:t>
            </a:r>
            <a:endParaRPr sz="16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10467340" y="4886325"/>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居民,居住者</a:t>
            </a:r>
            <a:endParaRPr sz="16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10275570" y="555879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习惯</a:t>
            </a:r>
            <a:endParaRPr sz="16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0392410" y="621919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业余爱好,嗜好</a:t>
            </a:r>
            <a:endParaRPr sz="16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4532630" y="4223385"/>
            <a:ext cx="128778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居住,栖息</a:t>
            </a:r>
            <a:endParaRPr sz="16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4839970" y="4857750"/>
            <a:ext cx="68707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同居</a:t>
            </a:r>
            <a:endParaRPr sz="16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3612515" y="553212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展览;展示          展品</a:t>
            </a:r>
            <a:endParaRPr sz="16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1221105" y="5516245"/>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展览,展览会</a:t>
            </a:r>
            <a:endParaRPr sz="16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4256405" y="6189980"/>
            <a:ext cx="1143635"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禁止,阻止</a:t>
            </a:r>
            <a:endParaRPr sz="16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 calcmode="lin" valueType="num">
                                      <p:cBhvr additive="base">
                                        <p:cTn id="2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 calcmode="lin" valueType="num">
                                      <p:cBhvr additive="base">
                                        <p:cTn id="2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 calcmode="lin" valueType="num">
                                      <p:cBhvr additive="base">
                                        <p:cTn id="3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additive="base">
                                        <p:cTn id="93" dur="500" fill="hold"/>
                                        <p:tgtEl>
                                          <p:spTgt spid="22"/>
                                        </p:tgtEl>
                                        <p:attrNameLst>
                                          <p:attrName>ppt_x</p:attrName>
                                        </p:attrNameLst>
                                      </p:cBhvr>
                                      <p:tavLst>
                                        <p:tav tm="0">
                                          <p:val>
                                            <p:strVal val="#ppt_x"/>
                                          </p:val>
                                        </p:tav>
                                        <p:tav tm="100000">
                                          <p:val>
                                            <p:strVal val="#ppt_x"/>
                                          </p:val>
                                        </p:tav>
                                      </p:tavLst>
                                    </p:anim>
                                    <p:anim calcmode="lin" valueType="num">
                                      <p:cBhvr additive="base">
                                        <p:cTn id="9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1" grpId="1"/>
      <p:bldP spid="4" grpId="0"/>
      <p:bldP spid="4" grpId="1"/>
      <p:bldP spid="12" grpId="0"/>
      <p:bldP spid="12" grpId="1"/>
      <p:bldP spid="13" grpId="0"/>
      <p:bldP spid="13" grpId="1"/>
      <p:bldP spid="15" grpId="0"/>
      <p:bldP spid="15" grpId="1"/>
      <p:bldP spid="16" grpId="0"/>
      <p:bldP spid="16" grpId="1"/>
      <p:bldP spid="17" grpId="0"/>
      <p:bldP spid="17" grpId="1"/>
      <p:bldP spid="18" grpId="0"/>
      <p:bldP spid="18" grpId="1"/>
      <p:bldP spid="19" grpId="0"/>
      <p:bldP spid="19" grpId="1"/>
      <p:bldP spid="21" grpId="0"/>
      <p:bldP spid="21" grpId="1"/>
      <p:bldP spid="22" grpId="0"/>
      <p:bldP spid="2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3733800" y="166370"/>
            <a:ext cx="3376930" cy="583565"/>
          </a:xfrm>
          <a:prstGeom prst="rect">
            <a:avLst/>
          </a:prstGeom>
          <a:noFill/>
        </p:spPr>
        <p:txBody>
          <a:bodyPr wrap="non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意识到的 知道的</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34" name="文本框 33"/>
          <p:cNvSpPr txBox="1"/>
          <p:nvPr/>
        </p:nvSpPr>
        <p:spPr>
          <a:xfrm>
            <a:off x="133350" y="192405"/>
            <a:ext cx="11948795" cy="6185535"/>
          </a:xfrm>
          <a:prstGeom prst="rect">
            <a:avLst/>
          </a:prstGeom>
          <a:noFill/>
          <a:ln w="9525">
            <a:noFill/>
          </a:ln>
        </p:spPr>
        <p:txBody>
          <a:bodyPr wrap="square">
            <a:spAutoFit/>
          </a:bodyPr>
          <a:p>
            <a:pPr indent="0"/>
            <a:r>
              <a:rPr sz="3200" b="1">
                <a:latin typeface="Times New Roman" panose="02020603050405020304" charset="0"/>
                <a:ea typeface="宋体" panose="02010600030101010101" pitchFamily="2" charset="-122"/>
                <a:cs typeface="Times New Roman" panose="02020603050405020304" charset="0"/>
              </a:rPr>
              <a:t>15.aware [ə'weə] adj. ________;________</a:t>
            </a:r>
            <a:r>
              <a:rPr sz="2400" b="1" u="sng">
                <a:latin typeface="Times New Roman" panose="02020603050405020304" charset="0"/>
                <a:ea typeface="宋体" panose="02010600030101010101" pitchFamily="2" charset="-122"/>
                <a:cs typeface="Times New Roman" panose="02020603050405020304" charset="0"/>
              </a:rPr>
              <a:t>  </a:t>
            </a:r>
            <a:endParaRPr sz="2400" b="1" u="sng">
              <a:latin typeface="Times New Roman" panose="02020603050405020304" charset="0"/>
              <a:ea typeface="宋体" panose="02010600030101010101" pitchFamily="2" charset="-122"/>
              <a:cs typeface="Times New Roman" panose="02020603050405020304" charset="0"/>
            </a:endParaRPr>
          </a:p>
          <a:p>
            <a:pPr indent="0"/>
            <a:r>
              <a:rPr lang="zh-CN" altLang="en-US" sz="2800" b="1">
                <a:solidFill>
                  <a:schemeClr val="tx1"/>
                </a:solidFill>
                <a:uFillTx/>
                <a:latin typeface="Times New Roman" panose="02020603050405020304" charset="0"/>
                <a:cs typeface="Times New Roman" panose="02020603050405020304" charset="0"/>
              </a:rPr>
              <a:t>_________</a:t>
            </a:r>
            <a:r>
              <a:rPr lang="zh-CN" altLang="en-US" sz="2800" b="1">
                <a:solidFill>
                  <a:srgbClr val="7030A0"/>
                </a:solidFill>
                <a:uFillTx/>
                <a:latin typeface="Times New Roman" panose="02020603050405020304" charset="0"/>
                <a:cs typeface="Times New Roman" panose="02020603050405020304" charset="0"/>
              </a:rPr>
              <a:t>知道，意识到</a:t>
            </a:r>
            <a:endParaRPr lang="zh-CN" altLang="en-US" sz="2800" b="1">
              <a:solidFill>
                <a:schemeClr val="tx1"/>
              </a:solidFill>
              <a:uFillTx/>
              <a:latin typeface="Times New Roman" panose="02020603050405020304" charset="0"/>
              <a:cs typeface="Times New Roman" panose="02020603050405020304" charset="0"/>
            </a:endParaRPr>
          </a:p>
          <a:p>
            <a:pPr indent="0"/>
            <a:r>
              <a:rPr lang="zh-CN" altLang="en-US" sz="2800" b="1">
                <a:solidFill>
                  <a:schemeClr val="tx1"/>
                </a:solidFill>
                <a:uFillTx/>
                <a:latin typeface="Times New Roman" panose="02020603050405020304" charset="0"/>
                <a:cs typeface="Times New Roman" panose="02020603050405020304" charset="0"/>
              </a:rPr>
              <a:t>Everybody can buy takeaway food, but sometimes we</a:t>
            </a:r>
            <a:r>
              <a:rPr lang="en-US" altLang="zh-CN" sz="2800" b="1">
                <a:solidFill>
                  <a:schemeClr val="tx1"/>
                </a:solidFill>
                <a:uFillTx/>
                <a:latin typeface="Times New Roman" panose="02020603050405020304" charset="0"/>
                <a:cs typeface="Times New Roman" panose="02020603050405020304" charset="0"/>
              </a:rPr>
              <a:t>'</a:t>
            </a:r>
            <a:r>
              <a:rPr lang="zh-CN" altLang="en-US" sz="2800" b="1">
                <a:solidFill>
                  <a:schemeClr val="tx1"/>
                </a:solidFill>
                <a:uFillTx/>
                <a:latin typeface="Times New Roman" panose="02020603050405020304" charset="0"/>
                <a:cs typeface="Times New Roman" panose="02020603050405020304" charset="0"/>
              </a:rPr>
              <a:t>re not </a:t>
            </a:r>
            <a:r>
              <a:rPr lang="zh-CN" altLang="en-US" sz="2800" b="1">
                <a:solidFill>
                  <a:schemeClr val="accent2">
                    <a:lumMod val="75000"/>
                  </a:schemeClr>
                </a:solidFill>
                <a:uFillTx/>
                <a:latin typeface="Times New Roman" panose="02020603050405020304" charset="0"/>
                <a:cs typeface="Times New Roman" panose="02020603050405020304" charset="0"/>
              </a:rPr>
              <a:t>aware</a:t>
            </a:r>
            <a:r>
              <a:rPr lang="zh-CN" altLang="en-US" sz="2800" b="1">
                <a:solidFill>
                  <a:schemeClr val="tx1"/>
                </a:solidFill>
                <a:uFillTx/>
                <a:latin typeface="Times New Roman" panose="02020603050405020304" charset="0"/>
                <a:cs typeface="Times New Roman" panose="02020603050405020304" charset="0"/>
              </a:rPr>
              <a:t> how cheaply we can make this food ourselves.(2018全国I) </a:t>
            </a:r>
            <a:endParaRPr lang="zh-CN" altLang="en-US" sz="2800" b="1">
              <a:solidFill>
                <a:schemeClr val="tx1"/>
              </a:solidFill>
              <a:uFillTx/>
              <a:latin typeface="Times New Roman" panose="02020603050405020304" charset="0"/>
              <a:cs typeface="Times New Roman" panose="02020603050405020304" charset="0"/>
            </a:endParaRPr>
          </a:p>
          <a:p>
            <a:pPr indent="0"/>
            <a:r>
              <a:rPr lang="zh-CN" altLang="en-US" sz="2800" b="1">
                <a:solidFill>
                  <a:schemeClr val="tx1"/>
                </a:solidFill>
                <a:uFillTx/>
                <a:latin typeface="Times New Roman" panose="02020603050405020304" charset="0"/>
                <a:cs typeface="Times New Roman" panose="02020603050405020304" charset="0"/>
              </a:rPr>
              <a:t>每个人都可以买外卖食品,但有时我们并没有意识到自己做这些食品有多便宜。</a:t>
            </a:r>
            <a:endParaRPr lang="zh-CN" altLang="en-US" sz="2800" b="1">
              <a:solidFill>
                <a:schemeClr val="tx1"/>
              </a:solidFill>
              <a:uFillTx/>
              <a:latin typeface="Times New Roman" panose="02020603050405020304" charset="0"/>
              <a:cs typeface="Times New Roman" panose="02020603050405020304" charset="0"/>
            </a:endParaRPr>
          </a:p>
          <a:p>
            <a:pPr indent="0"/>
            <a:r>
              <a:rPr lang="zh-CN" altLang="en-US" sz="2800" b="1">
                <a:solidFill>
                  <a:schemeClr val="tx1"/>
                </a:solidFill>
                <a:uFillTx/>
                <a:latin typeface="Times New Roman" panose="02020603050405020304" charset="0"/>
                <a:cs typeface="Times New Roman" panose="02020603050405020304" charset="0"/>
              </a:rPr>
              <a:t>Emerald Valley is only one community that is becoming </a:t>
            </a:r>
            <a:r>
              <a:rPr lang="zh-CN" altLang="en-US" sz="2800" b="1">
                <a:solidFill>
                  <a:schemeClr val="accent2">
                    <a:lumMod val="75000"/>
                  </a:schemeClr>
                </a:solidFill>
                <a:uFillTx/>
                <a:latin typeface="Times New Roman" panose="02020603050405020304" charset="0"/>
                <a:cs typeface="Times New Roman" panose="02020603050405020304" charset="0"/>
              </a:rPr>
              <a:t>aware of </a:t>
            </a:r>
            <a:r>
              <a:rPr lang="zh-CN" altLang="en-US" sz="2800" b="1">
                <a:solidFill>
                  <a:schemeClr val="tx1"/>
                </a:solidFill>
                <a:uFillTx/>
                <a:latin typeface="Times New Roman" panose="02020603050405020304" charset="0"/>
                <a:cs typeface="Times New Roman" panose="02020603050405020304" charset="0"/>
              </a:rPr>
              <a:t>the negative effects of light pollution.2013天津)</a:t>
            </a:r>
            <a:endParaRPr lang="zh-CN" altLang="en-US" sz="2800" b="1">
              <a:solidFill>
                <a:schemeClr val="tx1"/>
              </a:solidFill>
              <a:uFillTx/>
              <a:latin typeface="Times New Roman" panose="02020603050405020304" charset="0"/>
              <a:cs typeface="Times New Roman" panose="02020603050405020304" charset="0"/>
            </a:endParaRPr>
          </a:p>
          <a:p>
            <a:pPr indent="0"/>
            <a:r>
              <a:rPr lang="zh-CN" altLang="en-US" sz="2800" b="1">
                <a:solidFill>
                  <a:schemeClr val="tx1"/>
                </a:solidFill>
                <a:uFillTx/>
                <a:latin typeface="Times New Roman" panose="02020603050405020304" charset="0"/>
                <a:cs typeface="Times New Roman" panose="02020603050405020304" charset="0"/>
              </a:rPr>
              <a:t>翡翠谷只是意识到光污染的负面影响的社区之一。</a:t>
            </a:r>
            <a:endParaRPr lang="zh-CN" altLang="en-US" sz="2800" b="1">
              <a:solidFill>
                <a:schemeClr val="tx1"/>
              </a:solidFill>
              <a:uFillTx/>
              <a:latin typeface="Times New Roman" panose="02020603050405020304" charset="0"/>
              <a:cs typeface="Times New Roman" panose="02020603050405020304" charset="0"/>
            </a:endParaRPr>
          </a:p>
          <a:p>
            <a:pPr indent="0"/>
            <a:r>
              <a:rPr lang="zh-CN" altLang="en-US" sz="2800" b="1">
                <a:solidFill>
                  <a:schemeClr val="tx1"/>
                </a:solidFill>
                <a:uFillTx/>
                <a:latin typeface="Times New Roman" panose="02020603050405020304" charset="0"/>
                <a:cs typeface="Times New Roman" panose="02020603050405020304" charset="0"/>
              </a:rPr>
              <a:t>By the time they started secondary school—at age 11—children were already far more </a:t>
            </a:r>
            <a:r>
              <a:rPr lang="zh-CN" altLang="en-US" sz="2800" b="1">
                <a:solidFill>
                  <a:schemeClr val="accent2">
                    <a:lumMod val="75000"/>
                  </a:schemeClr>
                </a:solidFill>
                <a:uFillTx/>
                <a:latin typeface="Times New Roman" panose="02020603050405020304" charset="0"/>
                <a:cs typeface="Times New Roman" panose="02020603050405020304" charset="0"/>
              </a:rPr>
              <a:t>aware of</a:t>
            </a:r>
            <a:r>
              <a:rPr lang="zh-CN" altLang="en-US" sz="2800" b="1">
                <a:solidFill>
                  <a:schemeClr val="tx1"/>
                </a:solidFill>
                <a:uFillTx/>
                <a:latin typeface="Times New Roman" panose="02020603050405020304" charset="0"/>
                <a:cs typeface="Times New Roman" panose="02020603050405020304" charset="0"/>
              </a:rPr>
              <a:t> their image online and felt under huge pressure to ensure their posts were popular.(2018江苏) </a:t>
            </a:r>
            <a:endParaRPr lang="zh-CN" altLang="en-US" sz="2800" b="1">
              <a:solidFill>
                <a:schemeClr val="tx1"/>
              </a:solidFill>
              <a:uFillTx/>
              <a:latin typeface="Times New Roman" panose="02020603050405020304" charset="0"/>
              <a:cs typeface="Times New Roman" panose="02020603050405020304" charset="0"/>
            </a:endParaRPr>
          </a:p>
          <a:p>
            <a:pPr indent="0"/>
            <a:r>
              <a:rPr lang="zh-CN" altLang="en-US" sz="2800" b="1">
                <a:solidFill>
                  <a:schemeClr val="tx1"/>
                </a:solidFill>
                <a:uFillTx/>
                <a:latin typeface="Times New Roman" panose="02020603050405020304" charset="0"/>
                <a:cs typeface="Times New Roman" panose="02020603050405020304" charset="0"/>
              </a:rPr>
              <a:t>到他们11岁开始上中学的时候,孩子们已经对自己在网上的形象有了更多的认识,并感到了确保自己的帖子受欢迎的巨大压力。</a:t>
            </a:r>
            <a:endParaRPr lang="zh-CN" altLang="en-US" sz="2800" b="1">
              <a:solidFill>
                <a:schemeClr val="tx1"/>
              </a:solidFill>
              <a:uFillTx/>
              <a:latin typeface="Times New Roman" panose="02020603050405020304" charset="0"/>
              <a:cs typeface="Times New Roman" panose="02020603050405020304" charset="0"/>
            </a:endParaRPr>
          </a:p>
        </p:txBody>
      </p:sp>
      <p:sp>
        <p:nvSpPr>
          <p:cNvPr id="6" name="标题 1"/>
          <p:cNvSpPr>
            <a:spLocks noGrp="1"/>
          </p:cNvSpPr>
          <p:nvPr/>
        </p:nvSpPr>
        <p:spPr>
          <a:xfrm>
            <a:off x="195580" y="693420"/>
            <a:ext cx="169164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aware of </a:t>
            </a:r>
            <a:endParaRPr lang="en-US" altLang="zh-CN">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
                                            <p:txEl>
                                              <p:pRg st="1" end="1"/>
                                            </p:txEl>
                                          </p:spTgt>
                                        </p:tgtEl>
                                        <p:attrNameLst>
                                          <p:attrName>style.visibility</p:attrName>
                                        </p:attrNameLst>
                                      </p:cBhvr>
                                      <p:to>
                                        <p:strVal val="visible"/>
                                      </p:to>
                                    </p:set>
                                    <p:anim calcmode="lin" valueType="num">
                                      <p:cBhvr additive="base">
                                        <p:cTn id="13"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
                                            <p:txEl>
                                              <p:pRg st="2" end="2"/>
                                            </p:txEl>
                                          </p:spTgt>
                                        </p:tgtEl>
                                        <p:attrNameLst>
                                          <p:attrName>style.visibility</p:attrName>
                                        </p:attrNameLst>
                                      </p:cBhvr>
                                      <p:to>
                                        <p:strVal val="visible"/>
                                      </p:to>
                                    </p:set>
                                    <p:anim calcmode="lin" valueType="num">
                                      <p:cBhvr additive="base">
                                        <p:cTn id="25"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4">
                                            <p:txEl>
                                              <p:pRg st="3" end="3"/>
                                            </p:txEl>
                                          </p:spTgt>
                                        </p:tgtEl>
                                        <p:attrNameLst>
                                          <p:attrName>style.visibility</p:attrName>
                                        </p:attrNameLst>
                                      </p:cBhvr>
                                      <p:to>
                                        <p:strVal val="visible"/>
                                      </p:to>
                                    </p:set>
                                    <p:anim calcmode="lin" valueType="num">
                                      <p:cBhvr additive="base">
                                        <p:cTn id="29" dur="500" fill="hold"/>
                                        <p:tgtEl>
                                          <p:spTgt spid="3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4">
                                            <p:txEl>
                                              <p:pRg st="4" end="4"/>
                                            </p:txEl>
                                          </p:spTgt>
                                        </p:tgtEl>
                                        <p:attrNameLst>
                                          <p:attrName>style.visibility</p:attrName>
                                        </p:attrNameLst>
                                      </p:cBhvr>
                                      <p:to>
                                        <p:strVal val="visible"/>
                                      </p:to>
                                    </p:set>
                                    <p:anim calcmode="lin" valueType="num">
                                      <p:cBhvr additive="base">
                                        <p:cTn id="35" dur="500" fill="hold"/>
                                        <p:tgtEl>
                                          <p:spTgt spid="3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4">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4">
                                            <p:txEl>
                                              <p:pRg st="5" end="5"/>
                                            </p:txEl>
                                          </p:spTgt>
                                        </p:tgtEl>
                                        <p:attrNameLst>
                                          <p:attrName>style.visibility</p:attrName>
                                        </p:attrNameLst>
                                      </p:cBhvr>
                                      <p:to>
                                        <p:strVal val="visible"/>
                                      </p:to>
                                    </p:set>
                                    <p:anim calcmode="lin" valueType="num">
                                      <p:cBhvr additive="base">
                                        <p:cTn id="39" dur="500" fill="hold"/>
                                        <p:tgtEl>
                                          <p:spTgt spid="34">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4">
                                            <p:txEl>
                                              <p:pRg st="6" end="6"/>
                                            </p:txEl>
                                          </p:spTgt>
                                        </p:tgtEl>
                                        <p:attrNameLst>
                                          <p:attrName>style.visibility</p:attrName>
                                        </p:attrNameLst>
                                      </p:cBhvr>
                                      <p:to>
                                        <p:strVal val="visible"/>
                                      </p:to>
                                    </p:set>
                                    <p:anim calcmode="lin" valueType="num">
                                      <p:cBhvr additive="base">
                                        <p:cTn id="45" dur="500" fill="hold"/>
                                        <p:tgtEl>
                                          <p:spTgt spid="34">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4">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4">
                                            <p:txEl>
                                              <p:pRg st="7" end="7"/>
                                            </p:txEl>
                                          </p:spTgt>
                                        </p:tgtEl>
                                        <p:attrNameLst>
                                          <p:attrName>style.visibility</p:attrName>
                                        </p:attrNameLst>
                                      </p:cBhvr>
                                      <p:to>
                                        <p:strVal val="visible"/>
                                      </p:to>
                                    </p:set>
                                    <p:anim calcmode="lin" valueType="num">
                                      <p:cBhvr additive="base">
                                        <p:cTn id="49" dur="500" fill="hold"/>
                                        <p:tgtEl>
                                          <p:spTgt spid="3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20" grpId="0"/>
      <p:bldP spid="20" grpId="1"/>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41275" y="1143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600">
                <a:latin typeface="Times New Roman" panose="02020603050405020304" charset="0"/>
                <a:ea typeface="+mn-ea"/>
                <a:cs typeface="Times New Roman" panose="02020603050405020304" charset="0"/>
              </a:rPr>
              <a:t>16.endanger [ɪn'deɪn(d)ʒə] vt.___;_________</a:t>
            </a:r>
            <a:endParaRPr sz="3600">
              <a:latin typeface="Times New Roman" panose="02020603050405020304" charset="0"/>
              <a:ea typeface="+mn-ea"/>
              <a:cs typeface="Times New Roman" panose="02020603050405020304" charset="0"/>
            </a:endParaRPr>
          </a:p>
        </p:txBody>
      </p:sp>
      <p:sp>
        <p:nvSpPr>
          <p:cNvPr id="20" name="文本框 19"/>
          <p:cNvSpPr txBox="1"/>
          <p:nvPr/>
        </p:nvSpPr>
        <p:spPr>
          <a:xfrm>
            <a:off x="6387465" y="75565"/>
            <a:ext cx="3982085"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 危及 使遭</a:t>
            </a:r>
            <a:r>
              <a:rPr lang="zh-CN" altLang="en-US" sz="3200" b="1" spc="150" dirty="0">
                <a:solidFill>
                  <a:srgbClr val="7030A0"/>
                </a:solidFill>
                <a:latin typeface="Times New Roman" panose="02020603050405020304" charset="0"/>
                <a:cs typeface="Times New Roman" panose="02020603050405020304" charset="0"/>
                <a:sym typeface="+mn-ea"/>
              </a:rPr>
              <a:t>遇</a:t>
            </a:r>
            <a:r>
              <a:rPr lang="en-US" altLang="en-US" sz="3200" b="1" spc="150" dirty="0">
                <a:solidFill>
                  <a:srgbClr val="7030A0"/>
                </a:solidFill>
                <a:latin typeface="Times New Roman" panose="02020603050405020304" charset="0"/>
                <a:cs typeface="Times New Roman" panose="02020603050405020304" charset="0"/>
                <a:sym typeface="+mn-ea"/>
              </a:rPr>
              <a:t>危险</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220345" y="711835"/>
            <a:ext cx="11725275" cy="42710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 </a:t>
            </a:r>
            <a:r>
              <a:rPr spc="0">
                <a:solidFill>
                  <a:schemeClr val="tx1"/>
                </a:solidFill>
                <a:latin typeface="Times New Roman" panose="02020603050405020304" charset="0"/>
                <a:ea typeface="+mn-ea"/>
                <a:cs typeface="Times New Roman" panose="02020603050405020304" charset="0"/>
              </a:rPr>
              <a:t>It is illegal and could __________ other people's lives. </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这是非法的，可能会危及他人的生命。</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You will _________ your health if you smoke. </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你如果吸烟,就会危及健康.</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___________ [ɪn'deɪndʒəd] adj. </a:t>
            </a:r>
            <a:r>
              <a:rPr spc="0">
                <a:solidFill>
                  <a:srgbClr val="7030A0"/>
                </a:solidFill>
                <a:latin typeface="Times New Roman" panose="02020603050405020304" charset="0"/>
                <a:ea typeface="+mn-ea"/>
                <a:cs typeface="Times New Roman" panose="02020603050405020304" charset="0"/>
              </a:rPr>
              <a:t>濒临灭绝的；有生命危险的</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Chris and Tim work at a zoo, helping _________ cranes with their reproduction.(2019江苏)</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克里斯和蒂姆在动物园工作，帮助濒危的鹤进行繁殖。</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Thanks to digital technology and the widely available Internet, Turin notes, the _________ languages can be saved and reconnected with speech communities.(2014全国I) </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图灵指出，由于数字技术和广泛使用的互联网，濒危语言可以得到拯救，并与语言社区重新建立联系。</a:t>
            </a:r>
            <a:endParaRPr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3661410" y="712470"/>
            <a:ext cx="179514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endanger</a:t>
            </a:r>
            <a:endParaRPr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1649730" y="1556385"/>
            <a:ext cx="179514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endanger</a:t>
            </a:r>
            <a:endParaRPr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355600" y="2834005"/>
            <a:ext cx="21075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endangered</a:t>
            </a:r>
            <a:endParaRPr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6892925" y="3270885"/>
            <a:ext cx="21075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endangered</a:t>
            </a:r>
            <a:endParaRPr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849630" y="5000625"/>
            <a:ext cx="21075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endangered</a:t>
            </a:r>
            <a:endParaRPr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additive="base">
                                        <p:cTn id="2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additive="base">
                                        <p:cTn id="3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 calcmode="lin" valueType="num">
                                      <p:cBhvr additive="base">
                                        <p:cTn id="4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xEl>
                                              <p:pRg st="6" end="6"/>
                                            </p:txEl>
                                          </p:spTgt>
                                        </p:tgtEl>
                                        <p:attrNameLst>
                                          <p:attrName>style.visibility</p:attrName>
                                        </p:attrNameLst>
                                      </p:cBhvr>
                                      <p:to>
                                        <p:strVal val="visible"/>
                                      </p:to>
                                    </p:set>
                                    <p:anim calcmode="lin" valueType="num">
                                      <p:cBhvr additive="base">
                                        <p:cTn id="5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
                                            <p:txEl>
                                              <p:pRg st="7" end="7"/>
                                            </p:txEl>
                                          </p:spTgt>
                                        </p:tgtEl>
                                        <p:attrNameLst>
                                          <p:attrName>style.visibility</p:attrName>
                                        </p:attrNameLst>
                                      </p:cBhvr>
                                      <p:to>
                                        <p:strVal val="visible"/>
                                      </p:to>
                                    </p:set>
                                    <p:anim calcmode="lin" valueType="num">
                                      <p:cBhvr additive="base">
                                        <p:cTn id="6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xEl>
                                              <p:pRg st="8" end="8"/>
                                            </p:txEl>
                                          </p:spTgt>
                                        </p:tgtEl>
                                        <p:attrNameLst>
                                          <p:attrName>style.visibility</p:attrName>
                                        </p:attrNameLst>
                                      </p:cBhvr>
                                      <p:to>
                                        <p:strVal val="visible"/>
                                      </p:to>
                                    </p:set>
                                    <p:anim calcmode="lin" valueType="num">
                                      <p:cBhvr additive="base">
                                        <p:cTn id="7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8" end="8"/>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
                                            <p:txEl>
                                              <p:pRg st="9" end="9"/>
                                            </p:txEl>
                                          </p:spTgt>
                                        </p:tgtEl>
                                        <p:attrNameLst>
                                          <p:attrName>style.visibility</p:attrName>
                                        </p:attrNameLst>
                                      </p:cBhvr>
                                      <p:to>
                                        <p:strVal val="visible"/>
                                      </p:to>
                                    </p:set>
                                    <p:anim calcmode="lin" valueType="num">
                                      <p:cBhvr additive="base">
                                        <p:cTn id="7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additive="base">
                                        <p:cTn id="83" dur="500" fill="hold"/>
                                        <p:tgtEl>
                                          <p:spTgt spid="8"/>
                                        </p:tgtEl>
                                        <p:attrNameLst>
                                          <p:attrName>ppt_x</p:attrName>
                                        </p:attrNameLst>
                                      </p:cBhvr>
                                      <p:tavLst>
                                        <p:tav tm="0">
                                          <p:val>
                                            <p:strVal val="#ppt_x"/>
                                          </p:val>
                                        </p:tav>
                                        <p:tav tm="100000">
                                          <p:val>
                                            <p:strVal val="#ppt_x"/>
                                          </p:val>
                                        </p:tav>
                                      </p:tavLst>
                                    </p:anim>
                                    <p:anim calcmode="lin" valueType="num">
                                      <p:cBhvr additive="base">
                                        <p:cTn id="8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0" grpId="0"/>
      <p:bldP spid="20" grpId="1"/>
      <p:bldP spid="3" grpId="0"/>
      <p:bldP spid="3" grpId="1"/>
      <p:bldP spid="5" grpId="0"/>
      <p:bldP spid="5" grpId="1"/>
      <p:bldP spid="6" grpId="0"/>
      <p:bldP spid="6" grpId="1"/>
      <p:bldP spid="7" grpId="0"/>
      <p:bldP spid="7" grpId="1"/>
      <p:bldP spid="8" grpId="0"/>
      <p:bldP spid="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142240" y="11176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17.average ['æv(ə)rɪdʒ]n. ____;_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___ adj. _____;_____</a:t>
            </a:r>
            <a:endParaRPr sz="3200">
              <a:latin typeface="Times New Roman" panose="02020603050405020304" charset="0"/>
              <a:ea typeface="+mn-ea"/>
              <a:cs typeface="Times New Roman" panose="02020603050405020304" charset="0"/>
            </a:endParaRPr>
          </a:p>
          <a:p>
            <a:pPr algn="just">
              <a:lnSpc>
                <a:spcPct val="100000"/>
              </a:lnSpc>
              <a:buClrTx/>
              <a:buSzTx/>
              <a:buFontTx/>
            </a:pPr>
            <a:r>
              <a:rPr sz="2400">
                <a:solidFill>
                  <a:schemeClr val="accent2">
                    <a:lumMod val="75000"/>
                  </a:schemeClr>
                </a:solidFill>
                <a:latin typeface="Times New Roman" panose="02020603050405020304" charset="0"/>
                <a:ea typeface="+mn-ea"/>
                <a:cs typeface="Times New Roman" panose="02020603050405020304" charset="0"/>
              </a:rPr>
              <a:t>破拆法：aver(every每个)+age(名词后缀)：每个人都一样的——_____</a:t>
            </a:r>
            <a:endParaRPr sz="2400">
              <a:solidFill>
                <a:schemeClr val="accent2">
                  <a:lumMod val="75000"/>
                </a:schemeClr>
              </a:solidFill>
              <a:latin typeface="Times New Roman" panose="02020603050405020304" charset="0"/>
              <a:ea typeface="+mn-ea"/>
              <a:cs typeface="Times New Roman" panose="02020603050405020304" charset="0"/>
            </a:endParaRPr>
          </a:p>
        </p:txBody>
      </p:sp>
      <p:sp>
        <p:nvSpPr>
          <p:cNvPr id="20" name="文本框 19"/>
          <p:cNvSpPr txBox="1"/>
          <p:nvPr/>
        </p:nvSpPr>
        <p:spPr>
          <a:xfrm>
            <a:off x="5285105" y="99060"/>
            <a:ext cx="2643505"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平均 平均数</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2" name="标题 1"/>
          <p:cNvSpPr>
            <a:spLocks noGrp="1"/>
          </p:cNvSpPr>
          <p:nvPr/>
        </p:nvSpPr>
        <p:spPr>
          <a:xfrm>
            <a:off x="142240" y="1113155"/>
            <a:ext cx="11725275" cy="14839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In 1900, people died at the average age of 30. By 2000 the </a:t>
            </a:r>
            <a:r>
              <a:rPr sz="2400" spc="0">
                <a:solidFill>
                  <a:schemeClr val="accent2">
                    <a:lumMod val="75000"/>
                  </a:schemeClr>
                </a:solidFill>
                <a:latin typeface="Times New Roman" panose="02020603050405020304" charset="0"/>
                <a:ea typeface="+mn-ea"/>
                <a:cs typeface="Times New Roman" panose="02020603050405020304" charset="0"/>
              </a:rPr>
              <a:t>average</a:t>
            </a:r>
            <a:r>
              <a:rPr sz="2400" spc="0">
                <a:solidFill>
                  <a:schemeClr val="tx1"/>
                </a:solidFill>
                <a:latin typeface="Times New Roman" panose="02020603050405020304" charset="0"/>
                <a:ea typeface="+mn-ea"/>
                <a:cs typeface="Times New Roman" panose="02020603050405020304" charset="0"/>
              </a:rPr>
              <a:t> age was 65.(2017江苏)</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1900年,人们的平均寿命为30岁。到2000年,平均死亡年龄为65岁。</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The</a:t>
            </a:r>
            <a:r>
              <a:rPr sz="2400" spc="0">
                <a:solidFill>
                  <a:schemeClr val="accent2">
                    <a:lumMod val="75000"/>
                  </a:schemeClr>
                </a:solidFill>
                <a:latin typeface="Times New Roman" panose="02020603050405020304" charset="0"/>
                <a:ea typeface="+mn-ea"/>
                <a:cs typeface="Times New Roman" panose="02020603050405020304" charset="0"/>
              </a:rPr>
              <a:t> average </a:t>
            </a:r>
            <a:r>
              <a:rPr sz="2400" spc="0">
                <a:solidFill>
                  <a:schemeClr val="tx1"/>
                </a:solidFill>
                <a:latin typeface="Times New Roman" panose="02020603050405020304" charset="0"/>
                <a:ea typeface="+mn-ea"/>
                <a:cs typeface="Times New Roman" panose="02020603050405020304" charset="0"/>
              </a:rPr>
              <a:t>number of electronic devices rose from four per household in 1992 to 13 in 2007.(2018全国I)</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电子设备的平均数量从1992年的每户4台上升到2007年的13台。</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Mammals(哺乳动物)weighing sixty kilograms have an</a:t>
            </a:r>
            <a:r>
              <a:rPr sz="2400" spc="0">
                <a:solidFill>
                  <a:schemeClr val="accent2">
                    <a:lumMod val="75000"/>
                  </a:schemeClr>
                </a:solidFill>
                <a:latin typeface="Times New Roman" panose="02020603050405020304" charset="0"/>
                <a:ea typeface="+mn-ea"/>
                <a:cs typeface="Times New Roman" panose="02020603050405020304" charset="0"/>
              </a:rPr>
              <a:t> average</a:t>
            </a:r>
            <a:r>
              <a:rPr sz="2400" spc="0">
                <a:solidFill>
                  <a:schemeClr val="tx1"/>
                </a:solidFill>
                <a:latin typeface="Times New Roman" panose="02020603050405020304" charset="0"/>
                <a:ea typeface="+mn-ea"/>
                <a:cs typeface="Times New Roman" panose="02020603050405020304" charset="0"/>
              </a:rPr>
              <a:t> brain size of 200 cm2. (2019江苏)</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体重60公斤的哺乳动物平均大脑面积为200平方厘米。</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___________</a:t>
            </a:r>
            <a:r>
              <a:rPr sz="2400" spc="0">
                <a:solidFill>
                  <a:srgbClr val="7030A0"/>
                </a:solidFill>
                <a:latin typeface="Times New Roman" panose="02020603050405020304" charset="0"/>
                <a:ea typeface="+mn-ea"/>
                <a:cs typeface="Times New Roman" panose="02020603050405020304" charset="0"/>
              </a:rPr>
              <a:t>平均</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We offer an excellent education to our students.On </a:t>
            </a:r>
            <a:r>
              <a:rPr sz="2400" spc="0">
                <a:solidFill>
                  <a:schemeClr val="accent2">
                    <a:lumMod val="75000"/>
                  </a:schemeClr>
                </a:solidFill>
                <a:latin typeface="Times New Roman" panose="02020603050405020304" charset="0"/>
                <a:ea typeface="+mn-ea"/>
                <a:cs typeface="Times New Roman" panose="02020603050405020304" charset="0"/>
              </a:rPr>
              <a:t>average</a:t>
            </a:r>
            <a:r>
              <a:rPr sz="2400" spc="0">
                <a:solidFill>
                  <a:schemeClr val="tx1"/>
                </a:solidFill>
                <a:latin typeface="Times New Roman" panose="02020603050405020304" charset="0"/>
                <a:ea typeface="+mn-ea"/>
                <a:cs typeface="Times New Roman" panose="02020603050405020304" charset="0"/>
              </a:rPr>
              <a:t>, we expect students to work hard.(2017天津)</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我们为学生提供良好的教育。一般来说,我们希望学生努力学习。</a:t>
            </a:r>
            <a:endParaRPr sz="2400" spc="0">
              <a:solidFill>
                <a:schemeClr val="tx1"/>
              </a:solidFill>
              <a:latin typeface="Times New Roman" panose="02020603050405020304" charset="0"/>
              <a:ea typeface="+mn-ea"/>
              <a:cs typeface="Times New Roman" panose="02020603050405020304" charset="0"/>
            </a:endParaRPr>
          </a:p>
        </p:txBody>
      </p:sp>
      <p:sp>
        <p:nvSpPr>
          <p:cNvPr id="2" name="文本框 1"/>
          <p:cNvSpPr txBox="1"/>
          <p:nvPr/>
        </p:nvSpPr>
        <p:spPr>
          <a:xfrm>
            <a:off x="9505950" y="605155"/>
            <a:ext cx="1234440" cy="460375"/>
          </a:xfrm>
          <a:prstGeom prst="rect">
            <a:avLst/>
          </a:prstGeom>
          <a:noFill/>
        </p:spPr>
        <p:txBody>
          <a:bodyPr wrap="square" rtlCol="0">
            <a:spAutoFit/>
          </a:bodyPr>
          <a:p>
            <a:pPr algn="l"/>
            <a:r>
              <a:rPr lang="zh-CN" altLang="en-US" sz="2400" b="1">
                <a:solidFill>
                  <a:srgbClr val="7030A0"/>
                </a:solidFill>
                <a:uFillTx/>
                <a:latin typeface="Times New Roman" panose="02020603050405020304" charset="0"/>
                <a:cs typeface="Times New Roman" panose="02020603050405020304" charset="0"/>
                <a:sym typeface="+mn-ea"/>
              </a:rPr>
              <a:t>平均的</a:t>
            </a:r>
            <a:endParaRPr lang="zh-CN" altLang="en-US" sz="2400" b="1">
              <a:solidFill>
                <a:srgbClr val="7030A0"/>
              </a:solidFill>
              <a:uFillTx/>
              <a:latin typeface="Times New Roman" panose="02020603050405020304" charset="0"/>
              <a:cs typeface="Times New Roman" panose="02020603050405020304" charset="0"/>
              <a:sym typeface="+mn-ea"/>
            </a:endParaRPr>
          </a:p>
        </p:txBody>
      </p:sp>
      <p:sp>
        <p:nvSpPr>
          <p:cNvPr id="3" name="文本框 2"/>
          <p:cNvSpPr txBox="1"/>
          <p:nvPr/>
        </p:nvSpPr>
        <p:spPr>
          <a:xfrm>
            <a:off x="8422640" y="95250"/>
            <a:ext cx="339979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平均的 普通的</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315595" y="4382135"/>
            <a:ext cx="1821180" cy="460375"/>
          </a:xfrm>
          <a:prstGeom prst="rect">
            <a:avLst/>
          </a:prstGeom>
          <a:noFill/>
        </p:spPr>
        <p:txBody>
          <a:bodyPr wrap="square" rtlCol="0">
            <a:spAutoFit/>
          </a:bodyPr>
          <a:p>
            <a:pPr algn="l"/>
            <a:r>
              <a:rPr lang="zh-CN" altLang="en-US" sz="2400" b="1">
                <a:solidFill>
                  <a:schemeClr val="accent2">
                    <a:lumMod val="75000"/>
                  </a:schemeClr>
                </a:solidFill>
                <a:uFillTx/>
                <a:latin typeface="Times New Roman" panose="02020603050405020304" charset="0"/>
                <a:cs typeface="Times New Roman" panose="02020603050405020304" charset="0"/>
                <a:sym typeface="+mn-ea"/>
              </a:rPr>
              <a:t>on average</a:t>
            </a:r>
            <a:endParaRPr lang="zh-CN" altLang="en-US" sz="2400" b="1">
              <a:solidFill>
                <a:schemeClr val="accent2">
                  <a:lumMod val="75000"/>
                </a:schemeClr>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 calcmode="lin" valueType="num">
                                      <p:cBhvr additive="base">
                                        <p:cTn id="35"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
                                            <p:txEl>
                                              <p:pRg st="2" end="2"/>
                                            </p:txEl>
                                          </p:spTgt>
                                        </p:tgtEl>
                                        <p:attrNameLst>
                                          <p:attrName>style.visibility</p:attrName>
                                        </p:attrNameLst>
                                      </p:cBhvr>
                                      <p:to>
                                        <p:strVal val="visible"/>
                                      </p:to>
                                    </p:set>
                                    <p:anim calcmode="lin" valueType="num">
                                      <p:cBhvr additive="base">
                                        <p:cTn id="41"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
                                            <p:txEl>
                                              <p:pRg st="3" end="3"/>
                                            </p:txEl>
                                          </p:spTgt>
                                        </p:tgtEl>
                                        <p:attrNameLst>
                                          <p:attrName>style.visibility</p:attrName>
                                        </p:attrNameLst>
                                      </p:cBhvr>
                                      <p:to>
                                        <p:strVal val="visible"/>
                                      </p:to>
                                    </p:set>
                                    <p:anim calcmode="lin" valueType="num">
                                      <p:cBhvr additive="base">
                                        <p:cTn id="4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2">
                                            <p:txEl>
                                              <p:pRg st="4" end="4"/>
                                            </p:txEl>
                                          </p:spTgt>
                                        </p:tgtEl>
                                        <p:attrNameLst>
                                          <p:attrName>style.visibility</p:attrName>
                                        </p:attrNameLst>
                                      </p:cBhvr>
                                      <p:to>
                                        <p:strVal val="visible"/>
                                      </p:to>
                                    </p:set>
                                    <p:anim calcmode="lin" valueType="num">
                                      <p:cBhvr additive="base">
                                        <p:cTn id="5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2">
                                            <p:txEl>
                                              <p:pRg st="5" end="5"/>
                                            </p:txEl>
                                          </p:spTgt>
                                        </p:tgtEl>
                                        <p:attrNameLst>
                                          <p:attrName>style.visibility</p:attrName>
                                        </p:attrNameLst>
                                      </p:cBhvr>
                                      <p:to>
                                        <p:strVal val="visible"/>
                                      </p:to>
                                    </p:set>
                                    <p:anim calcmode="lin" valueType="num">
                                      <p:cBhvr additive="base">
                                        <p:cTn id="55"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xEl>
                                              <p:pRg st="7" end="7"/>
                                            </p:txEl>
                                          </p:spTgt>
                                        </p:tgtEl>
                                        <p:attrNameLst>
                                          <p:attrName>style.visibility</p:attrName>
                                        </p:attrNameLst>
                                      </p:cBhvr>
                                      <p:to>
                                        <p:strVal val="visible"/>
                                      </p:to>
                                    </p:set>
                                    <p:anim calcmode="lin" valueType="num">
                                      <p:cBhvr additive="base">
                                        <p:cTn id="61"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2">
                                            <p:txEl>
                                              <p:pRg st="8" end="8"/>
                                            </p:txEl>
                                          </p:spTgt>
                                        </p:tgtEl>
                                        <p:attrNameLst>
                                          <p:attrName>style.visibility</p:attrName>
                                        </p:attrNameLst>
                                      </p:cBhvr>
                                      <p:to>
                                        <p:strVal val="visible"/>
                                      </p:to>
                                    </p:set>
                                    <p:anim calcmode="lin" valueType="num">
                                      <p:cBhvr additive="base">
                                        <p:cTn id="73"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2">
                                            <p:txEl>
                                              <p:pRg st="8" end="8"/>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
                                            <p:txEl>
                                              <p:pRg st="9" end="9"/>
                                            </p:txEl>
                                          </p:spTgt>
                                        </p:tgtEl>
                                        <p:attrNameLst>
                                          <p:attrName>style.visibility</p:attrName>
                                        </p:attrNameLst>
                                      </p:cBhvr>
                                      <p:to>
                                        <p:strVal val="visible"/>
                                      </p:to>
                                    </p:set>
                                    <p:anim calcmode="lin" valueType="num">
                                      <p:cBhvr additive="base">
                                        <p:cTn id="77"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3" grpId="0"/>
      <p:bldP spid="3" grpId="1"/>
      <p:bldP spid="2" grpId="0"/>
      <p:bldP spid="2" grpId="1"/>
      <p:bldP spid="5" grpId="0"/>
      <p:bldP spid="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 name="图片 43" descr="prim-首要填空"/>
          <p:cNvPicPr>
            <a:picLocks noChangeAspect="1"/>
          </p:cNvPicPr>
          <p:nvPr/>
        </p:nvPicPr>
        <p:blipFill>
          <a:blip r:embed="rId1"/>
          <a:stretch>
            <a:fillRect/>
          </a:stretch>
        </p:blipFill>
        <p:spPr>
          <a:xfrm>
            <a:off x="-21590" y="1597025"/>
            <a:ext cx="12212320" cy="4602480"/>
          </a:xfrm>
          <a:prstGeom prst="rect">
            <a:avLst/>
          </a:prstGeom>
        </p:spPr>
      </p:pic>
      <p:sp>
        <p:nvSpPr>
          <p:cNvPr id="5" name="标题 1"/>
          <p:cNvSpPr>
            <a:spLocks noGrp="1"/>
          </p:cNvSpPr>
          <p:nvPr/>
        </p:nvSpPr>
        <p:spPr>
          <a:xfrm>
            <a:off x="2305685" y="2223135"/>
            <a:ext cx="17640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在前,居先</a:t>
            </a:r>
            <a:endParaRPr sz="16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5125085" y="3748405"/>
            <a:ext cx="805815" cy="4019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首要</a:t>
            </a:r>
            <a:endParaRPr sz="18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927100" y="2181225"/>
            <a:ext cx="80518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优先的;在前的</a:t>
            </a:r>
            <a:endParaRPr sz="16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180590" y="5292090"/>
            <a:ext cx="1272540" cy="4019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总理,首相</a:t>
            </a:r>
            <a:endParaRPr sz="16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1797685" y="4274185"/>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原理,原则;本质</a:t>
            </a:r>
            <a:endParaRPr sz="16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1311275" y="5286375"/>
            <a:ext cx="1313180" cy="4387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sym typeface="+mn-ea"/>
              </a:rPr>
              <a:t>第一的</a:t>
            </a:r>
            <a:endParaRPr sz="1600" spc="0">
              <a:solidFill>
                <a:srgbClr val="7030A0"/>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9288145" y="3217545"/>
            <a:ext cx="1806575"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首相,总理</a:t>
            </a:r>
            <a:endParaRPr sz="16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7007225" y="4271645"/>
            <a:ext cx="2371090" cy="3854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主要的;初级的;基本的</a:t>
            </a:r>
            <a:endParaRPr sz="16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6925945" y="3213100"/>
            <a:ext cx="152336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主要的;首要的</a:t>
            </a:r>
            <a:endParaRPr sz="16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9977755" y="4237990"/>
            <a:ext cx="212217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首先;主要地;根本上</a:t>
            </a:r>
            <a:endParaRPr sz="16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6817995" y="5290820"/>
            <a:ext cx="211201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王子,王孙,亲王</a:t>
            </a:r>
            <a:endParaRPr sz="16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7110095" y="2221865"/>
            <a:ext cx="184086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原始的,远古的</a:t>
            </a:r>
            <a:endParaRPr sz="16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9281160" y="5284470"/>
            <a:ext cx="211201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公主,王妃</a:t>
            </a:r>
            <a:endParaRPr sz="16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1005205" y="3093085"/>
            <a:ext cx="908685" cy="6159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主要的,首要的</a:t>
            </a:r>
            <a:endParaRPr sz="1600" spc="0">
              <a:solidFill>
                <a:srgbClr val="7030A0"/>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2251710" y="3218815"/>
            <a:ext cx="1396365" cy="2787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  首长;校长</a:t>
            </a:r>
            <a:endParaRPr sz="16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42240" y="11176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18.prince [prɪns]n. __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_;__</a:t>
            </a:r>
            <a:r>
              <a:rPr lang="en-US" altLang="zh-CN" sz="3200">
                <a:latin typeface="Times New Roman" panose="02020603050405020304" charset="0"/>
                <a:ea typeface="+mn-ea"/>
                <a:cs typeface="Times New Roman" panose="02020603050405020304" charset="0"/>
              </a:rPr>
              <a:t>__</a:t>
            </a:r>
            <a:r>
              <a:rPr sz="3200">
                <a:latin typeface="Times New Roman" panose="02020603050405020304" charset="0"/>
                <a:ea typeface="+mn-ea"/>
                <a:cs typeface="Times New Roman" panose="02020603050405020304" charset="0"/>
              </a:rPr>
              <a:t>;__</a:t>
            </a:r>
            <a:r>
              <a:rPr lang="en-US" altLang="zh-CN" sz="3200">
                <a:latin typeface="Times New Roman" panose="02020603050405020304" charset="0"/>
                <a:ea typeface="+mn-ea"/>
                <a:cs typeface="Times New Roman" panose="02020603050405020304" charset="0"/>
              </a:rPr>
              <a:t>__</a:t>
            </a:r>
            <a:endParaRPr lang="en-US" altLang="zh-CN" sz="3200">
              <a:solidFill>
                <a:schemeClr val="accent2">
                  <a:lumMod val="75000"/>
                </a:schemeClr>
              </a:solidFill>
              <a:latin typeface="Times New Roman" panose="02020603050405020304" charset="0"/>
              <a:ea typeface="+mn-ea"/>
              <a:cs typeface="Times New Roman" panose="02020603050405020304" charset="0"/>
            </a:endParaRPr>
          </a:p>
        </p:txBody>
      </p:sp>
      <p:sp>
        <p:nvSpPr>
          <p:cNvPr id="2" name="文本框 1"/>
          <p:cNvSpPr txBox="1"/>
          <p:nvPr/>
        </p:nvSpPr>
        <p:spPr>
          <a:xfrm>
            <a:off x="4057650" y="106680"/>
            <a:ext cx="339979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王子  王孙  亲王</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4" grpId="0"/>
      <p:bldP spid="4" grpId="1"/>
      <p:bldP spid="23" grpId="0"/>
      <p:bldP spid="23" grpId="1"/>
      <p:bldP spid="6" grpId="0"/>
      <p:bldP spid="6" grpId="1"/>
      <p:bldP spid="25" grpId="0"/>
      <p:bldP spid="25" grpId="1"/>
      <p:bldP spid="8" grpId="0"/>
      <p:bldP spid="8" grpId="1"/>
      <p:bldP spid="10" grpId="0"/>
      <p:bldP spid="10" grpId="1"/>
      <p:bldP spid="18" grpId="0"/>
      <p:bldP spid="18" grpId="1"/>
      <p:bldP spid="15" grpId="0"/>
      <p:bldP spid="15" grpId="1"/>
      <p:bldP spid="13" grpId="0"/>
      <p:bldP spid="13" grpId="1"/>
      <p:bldP spid="14" grpId="0"/>
      <p:bldP spid="14" grpId="1"/>
      <p:bldP spid="16" grpId="0"/>
      <p:bldP spid="16" grpId="1"/>
      <p:bldP spid="17" grpId="0"/>
      <p:bldP spid="17" grpId="1"/>
      <p:bldP spid="19" grpId="0"/>
      <p:bldP spid="19" grpId="1"/>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2653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9" name="标题 1"/>
          <p:cNvSpPr>
            <a:spLocks noGrp="1"/>
          </p:cNvSpPr>
          <p:nvPr/>
        </p:nvSpPr>
        <p:spPr>
          <a:xfrm>
            <a:off x="233045" y="209550"/>
            <a:ext cx="12073255" cy="66700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19.progress ['prəʊgres]vi.&amp;n. ____,____;____</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r>
              <a:rPr>
                <a:solidFill>
                  <a:schemeClr val="tx1"/>
                </a:solidFill>
                <a:latin typeface="Times New Roman" panose="02020603050405020304" charset="0"/>
                <a:ea typeface="+mn-ea"/>
                <a:cs typeface="Times New Roman" panose="02020603050405020304" charset="0"/>
              </a:rPr>
              <a:t>As a result, in the last twenty years or so, many people have come to believe that whatever change is happening today is the result of great technological </a:t>
            </a:r>
            <a:r>
              <a:rPr>
                <a:solidFill>
                  <a:schemeClr val="accent2">
                    <a:lumMod val="75000"/>
                  </a:schemeClr>
                </a:solidFill>
                <a:latin typeface="Times New Roman" panose="02020603050405020304" charset="0"/>
                <a:ea typeface="+mn-ea"/>
                <a:cs typeface="Times New Roman" panose="02020603050405020304" charset="0"/>
              </a:rPr>
              <a:t>progress</a:t>
            </a:r>
            <a:r>
              <a:rPr>
                <a:solidFill>
                  <a:schemeClr val="tx1"/>
                </a:solidFill>
                <a:latin typeface="Times New Roman" panose="02020603050405020304" charset="0"/>
                <a:ea typeface="+mn-ea"/>
                <a:cs typeface="Times New Roman" panose="02020603050405020304" charset="0"/>
              </a:rPr>
              <a:t>.(2019江苏) </a:t>
            </a:r>
            <a:endParaRPr>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a:solidFill>
                  <a:schemeClr val="tx1"/>
                </a:solidFill>
                <a:latin typeface="Times New Roman" panose="02020603050405020304" charset="0"/>
                <a:ea typeface="+mn-ea"/>
                <a:cs typeface="Times New Roman" panose="02020603050405020304" charset="0"/>
              </a:rPr>
              <a:t>因此,在过去的二十年左右,许多人开始相信,无论今天发生什么变化,都是伟大的技术进步的结果。</a:t>
            </a:r>
            <a:endParaRPr>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a:solidFill>
                  <a:schemeClr val="tx1"/>
                </a:solidFill>
                <a:latin typeface="Times New Roman" panose="02020603050405020304" charset="0"/>
                <a:ea typeface="+mn-ea"/>
                <a:cs typeface="Times New Roman" panose="02020603050405020304" charset="0"/>
              </a:rPr>
              <a:t>My </a:t>
            </a:r>
            <a:r>
              <a:rPr>
                <a:solidFill>
                  <a:schemeClr val="accent2">
                    <a:lumMod val="75000"/>
                  </a:schemeClr>
                </a:solidFill>
                <a:latin typeface="Times New Roman" panose="02020603050405020304" charset="0"/>
                <a:ea typeface="+mn-ea"/>
                <a:cs typeface="Times New Roman" panose="02020603050405020304" charset="0"/>
              </a:rPr>
              <a:t>progress </a:t>
            </a:r>
            <a:r>
              <a:rPr>
                <a:solidFill>
                  <a:schemeClr val="tx1"/>
                </a:solidFill>
                <a:latin typeface="Times New Roman" panose="02020603050405020304" charset="0"/>
                <a:ea typeface="+mn-ea"/>
                <a:cs typeface="Times New Roman" panose="02020603050405020304" charset="0"/>
              </a:rPr>
              <a:t>in reading raised my curiosity, and I wanted to know everything.(2019天津)</a:t>
            </a:r>
            <a:endParaRPr>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a:solidFill>
                  <a:schemeClr val="tx1"/>
                </a:solidFill>
                <a:latin typeface="Times New Roman" panose="02020603050405020304" charset="0"/>
                <a:ea typeface="+mn-ea"/>
                <a:cs typeface="Times New Roman" panose="02020603050405020304" charset="0"/>
              </a:rPr>
              <a:t>我在阅读方面的进步引起了我的好奇心,我想了解一切。</a:t>
            </a:r>
            <a:endParaRPr>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a:solidFill>
                  <a:schemeClr val="tx1"/>
                </a:solidFill>
                <a:latin typeface="Times New Roman" panose="02020603050405020304" charset="0"/>
                <a:ea typeface="+mn-ea"/>
                <a:cs typeface="Times New Roman" panose="02020603050405020304" charset="0"/>
              </a:rPr>
              <a:t>There is no absolute success in the world, only constant </a:t>
            </a:r>
            <a:r>
              <a:rPr>
                <a:solidFill>
                  <a:schemeClr val="accent2">
                    <a:lumMod val="75000"/>
                  </a:schemeClr>
                </a:solidFill>
                <a:latin typeface="Times New Roman" panose="02020603050405020304" charset="0"/>
                <a:ea typeface="+mn-ea"/>
                <a:cs typeface="Times New Roman" panose="02020603050405020304" charset="0"/>
              </a:rPr>
              <a:t>progress</a:t>
            </a:r>
            <a:r>
              <a:rPr>
                <a:solidFill>
                  <a:schemeClr val="tx1"/>
                </a:solidFill>
                <a:latin typeface="Times New Roman" panose="02020603050405020304" charset="0"/>
                <a:ea typeface="+mn-ea"/>
                <a:cs typeface="Times New Roman" panose="02020603050405020304" charset="0"/>
              </a:rPr>
              <a:t>.(Jonathan Swift)世界上的事没有绝对成功,只有不断的进步。</a:t>
            </a:r>
            <a:endParaRPr>
              <a:solidFill>
                <a:schemeClr val="tx1"/>
              </a:solidFill>
              <a:latin typeface="Times New Roman" panose="02020603050405020304" charset="0"/>
              <a:ea typeface="+mn-ea"/>
              <a:cs typeface="Times New Roman" panose="02020603050405020304" charset="0"/>
            </a:endParaRPr>
          </a:p>
        </p:txBody>
      </p:sp>
      <p:sp>
        <p:nvSpPr>
          <p:cNvPr id="20" name="文本框 19"/>
          <p:cNvSpPr txBox="1"/>
          <p:nvPr/>
        </p:nvSpPr>
        <p:spPr>
          <a:xfrm>
            <a:off x="6127115" y="151765"/>
            <a:ext cx="3555365"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 </a:t>
            </a:r>
            <a:r>
              <a:rPr altLang="en-US" sz="3200" b="1" spc="150" dirty="0">
                <a:solidFill>
                  <a:srgbClr val="7030A0"/>
                </a:solidFill>
                <a:latin typeface="Times New Roman" panose="02020603050405020304" charset="0"/>
                <a:cs typeface="Times New Roman" panose="02020603050405020304" charset="0"/>
                <a:sym typeface="+mn-ea"/>
              </a:rPr>
              <a:t>进步 发展 前进</a:t>
            </a:r>
            <a:endParaRPr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 calcmode="lin" valueType="num">
                                      <p:cBhvr additive="base">
                                        <p:cTn id="1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 calcmode="lin" valueType="num">
                                      <p:cBhvr additive="base">
                                        <p:cTn id="3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 name="图片 44" descr="gress-走填空"/>
          <p:cNvPicPr>
            <a:picLocks noChangeAspect="1"/>
          </p:cNvPicPr>
          <p:nvPr/>
        </p:nvPicPr>
        <p:blipFill>
          <a:blip r:embed="rId1"/>
          <a:stretch>
            <a:fillRect/>
          </a:stretch>
        </p:blipFill>
        <p:spPr>
          <a:xfrm>
            <a:off x="27305" y="4018280"/>
            <a:ext cx="12150090" cy="2512695"/>
          </a:xfrm>
          <a:prstGeom prst="rect">
            <a:avLst/>
          </a:prstGeom>
        </p:spPr>
      </p:pic>
      <p:sp>
        <p:nvSpPr>
          <p:cNvPr id="10" name="标题 1"/>
          <p:cNvSpPr>
            <a:spLocks noGrp="1"/>
          </p:cNvSpPr>
          <p:nvPr/>
        </p:nvSpPr>
        <p:spPr>
          <a:xfrm>
            <a:off x="298450" y="38735"/>
            <a:ext cx="11725275" cy="18472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pPr>
            <a:r>
              <a:rPr spc="0">
                <a:latin typeface="Times New Roman" panose="02020603050405020304" charset="0"/>
                <a:ea typeface="+mn-ea"/>
                <a:cs typeface="Times New Roman" panose="02020603050405020304" charset="0"/>
                <a:sym typeface="+mn-ea"/>
              </a:rPr>
              <a:t>_____________ </a:t>
            </a:r>
            <a:r>
              <a:rPr spc="0">
                <a:solidFill>
                  <a:srgbClr val="7030A0"/>
                </a:solidFill>
                <a:latin typeface="Times New Roman" panose="02020603050405020304" charset="0"/>
                <a:ea typeface="+mn-ea"/>
                <a:cs typeface="Times New Roman" panose="02020603050405020304" charset="0"/>
                <a:sym typeface="+mn-ea"/>
              </a:rPr>
              <a:t>取得进步，取得进展</a:t>
            </a:r>
            <a:endParaRPr spc="0">
              <a:solidFill>
                <a:srgbClr val="7030A0"/>
              </a:solidFill>
              <a:latin typeface="Times New Roman" panose="02020603050405020304" charset="0"/>
              <a:ea typeface="+mn-ea"/>
              <a:cs typeface="Times New Roman" panose="02020603050405020304" charset="0"/>
              <a:sym typeface="+mn-ea"/>
            </a:endParaRPr>
          </a:p>
          <a:p>
            <a:pPr algn="l">
              <a:lnSpc>
                <a:spcPct val="100000"/>
              </a:lnSpc>
            </a:pPr>
            <a:r>
              <a:rPr spc="0">
                <a:latin typeface="Times New Roman" panose="02020603050405020304" charset="0"/>
                <a:ea typeface="+mn-ea"/>
                <a:cs typeface="Times New Roman" panose="02020603050405020304" charset="0"/>
              </a:rPr>
              <a:t>How often do you have something you want to achieve (e.g. lose weight, start a business, travel more)—only to end up confused by all of the options in front of you and never </a:t>
            </a:r>
            <a:r>
              <a:rPr spc="0">
                <a:solidFill>
                  <a:schemeClr val="accent2">
                    <a:lumMod val="75000"/>
                  </a:schemeClr>
                </a:solidFill>
                <a:latin typeface="Times New Roman" panose="02020603050405020304" charset="0"/>
                <a:ea typeface="+mn-ea"/>
                <a:cs typeface="Times New Roman" panose="02020603050405020304" charset="0"/>
              </a:rPr>
              <a:t>make progress</a:t>
            </a:r>
            <a:r>
              <a:rPr spc="0">
                <a:latin typeface="Times New Roman" panose="02020603050405020304" charset="0"/>
                <a:ea typeface="+mn-ea"/>
                <a:cs typeface="Times New Roman" panose="02020603050405020304" charset="0"/>
              </a:rPr>
              <a:t>?(2014全国I) </a:t>
            </a:r>
            <a:endParaRPr spc="0">
              <a:latin typeface="Times New Roman" panose="02020603050405020304" charset="0"/>
              <a:ea typeface="+mn-ea"/>
              <a:cs typeface="Times New Roman" panose="02020603050405020304" charset="0"/>
            </a:endParaRPr>
          </a:p>
          <a:p>
            <a:pPr algn="l">
              <a:lnSpc>
                <a:spcPct val="100000"/>
              </a:lnSpc>
            </a:pPr>
            <a:r>
              <a:rPr spc="0">
                <a:latin typeface="Times New Roman" panose="02020603050405020304" charset="0"/>
                <a:ea typeface="+mn-ea"/>
                <a:cs typeface="Times New Roman" panose="02020603050405020304" charset="0"/>
              </a:rPr>
              <a:t>你是否经常有一些你想要完成的事情(比如减肥、创业、多旅行),结果却被摆在你面前的选择搞得晕头转向,永远无法取得进展?</a:t>
            </a:r>
            <a:endParaRPr spc="0">
              <a:latin typeface="Times New Roman" panose="02020603050405020304" charset="0"/>
              <a:ea typeface="+mn-ea"/>
              <a:cs typeface="Times New Roman" panose="02020603050405020304" charset="0"/>
            </a:endParaRPr>
          </a:p>
          <a:p>
            <a:pPr algn="l">
              <a:lnSpc>
                <a:spcPct val="100000"/>
              </a:lnSpc>
            </a:pPr>
            <a:r>
              <a:rPr spc="0">
                <a:latin typeface="Times New Roman" panose="02020603050405020304" charset="0"/>
                <a:ea typeface="+mn-ea"/>
                <a:cs typeface="Times New Roman" panose="02020603050405020304" charset="0"/>
              </a:rPr>
              <a:t>If you</a:t>
            </a:r>
            <a:r>
              <a:rPr lang="en-US" altLang="zh-CN" spc="0">
                <a:latin typeface="Times New Roman" panose="02020603050405020304" charset="0"/>
                <a:ea typeface="+mn-ea"/>
                <a:cs typeface="Times New Roman" panose="02020603050405020304" charset="0"/>
              </a:rPr>
              <a:t>'</a:t>
            </a:r>
            <a:r>
              <a:rPr spc="0">
                <a:latin typeface="Times New Roman" panose="02020603050405020304" charset="0"/>
                <a:ea typeface="+mn-ea"/>
                <a:cs typeface="Times New Roman" panose="02020603050405020304" charset="0"/>
              </a:rPr>
              <a:t>re walking down the right path and you</a:t>
            </a:r>
            <a:r>
              <a:rPr lang="en-US" altLang="zh-CN" spc="0">
                <a:latin typeface="Times New Roman" panose="02020603050405020304" charset="0"/>
                <a:ea typeface="+mn-ea"/>
                <a:cs typeface="Times New Roman" panose="02020603050405020304" charset="0"/>
              </a:rPr>
              <a:t>'</a:t>
            </a:r>
            <a:r>
              <a:rPr spc="0">
                <a:latin typeface="Times New Roman" panose="02020603050405020304" charset="0"/>
                <a:ea typeface="+mn-ea"/>
                <a:cs typeface="Times New Roman" panose="02020603050405020304" charset="0"/>
              </a:rPr>
              <a:t>re willing to keep walking, eventually you</a:t>
            </a:r>
            <a:r>
              <a:rPr lang="en-US" altLang="zh-CN" spc="0">
                <a:latin typeface="Times New Roman" panose="02020603050405020304" charset="0"/>
                <a:ea typeface="+mn-ea"/>
                <a:cs typeface="Times New Roman" panose="02020603050405020304" charset="0"/>
              </a:rPr>
              <a:t>'</a:t>
            </a:r>
            <a:r>
              <a:rPr spc="0">
                <a:latin typeface="Times New Roman" panose="02020603050405020304" charset="0"/>
                <a:ea typeface="+mn-ea"/>
                <a:cs typeface="Times New Roman" panose="02020603050405020304" charset="0"/>
              </a:rPr>
              <a:t>ll </a:t>
            </a:r>
            <a:r>
              <a:rPr spc="0">
                <a:solidFill>
                  <a:schemeClr val="accent2">
                    <a:lumMod val="75000"/>
                  </a:schemeClr>
                </a:solidFill>
                <a:latin typeface="Times New Roman" panose="02020603050405020304" charset="0"/>
                <a:ea typeface="+mn-ea"/>
                <a:cs typeface="Times New Roman" panose="02020603050405020304" charset="0"/>
              </a:rPr>
              <a:t>make progress</a:t>
            </a:r>
            <a:r>
              <a:rPr spc="0">
                <a:latin typeface="Times New Roman" panose="02020603050405020304" charset="0"/>
                <a:ea typeface="+mn-ea"/>
                <a:cs typeface="Times New Roman" panose="02020603050405020304" charset="0"/>
              </a:rPr>
              <a:t>.</a:t>
            </a:r>
            <a:endParaRPr spc="0">
              <a:latin typeface="Times New Roman" panose="02020603050405020304" charset="0"/>
              <a:ea typeface="+mn-ea"/>
              <a:cs typeface="Times New Roman" panose="02020603050405020304" charset="0"/>
            </a:endParaRPr>
          </a:p>
          <a:p>
            <a:pPr algn="l">
              <a:lnSpc>
                <a:spcPct val="100000"/>
              </a:lnSpc>
            </a:pPr>
            <a:r>
              <a:rPr spc="0">
                <a:latin typeface="Times New Roman" panose="02020603050405020304" charset="0"/>
                <a:ea typeface="+mn-ea"/>
                <a:cs typeface="Times New Roman" panose="02020603050405020304" charset="0"/>
              </a:rPr>
              <a:t>如果你走的道路正确,并坚持走下去,最终你会成功的。</a:t>
            </a:r>
            <a:endParaRPr spc="0">
              <a:latin typeface="Times New Roman" panose="02020603050405020304" charset="0"/>
              <a:ea typeface="+mn-ea"/>
              <a:cs typeface="Times New Roman" panose="02020603050405020304" charset="0"/>
            </a:endParaRPr>
          </a:p>
        </p:txBody>
      </p:sp>
      <p:sp>
        <p:nvSpPr>
          <p:cNvPr id="6" name="标题 1"/>
          <p:cNvSpPr>
            <a:spLocks noGrp="1"/>
          </p:cNvSpPr>
          <p:nvPr/>
        </p:nvSpPr>
        <p:spPr>
          <a:xfrm>
            <a:off x="7614285" y="4389755"/>
            <a:ext cx="1969135" cy="278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侵略</a:t>
            </a:r>
            <a:endParaRPr sz="18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9159240" y="5791200"/>
            <a:ext cx="1863090" cy="6350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make progress</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7717155" y="5091430"/>
            <a:ext cx="3103880" cy="3911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侵略性的;挑衅的,有进取心的</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7424420" y="5835650"/>
            <a:ext cx="1291590" cy="4394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进步,进展</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2757805" y="5083810"/>
            <a:ext cx="779145" cy="4273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国会</a:t>
            </a:r>
            <a:endParaRPr sz="18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5135880" y="5074285"/>
            <a:ext cx="61595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走</a:t>
            </a:r>
            <a:endParaRPr sz="2400" spc="0">
              <a:solidFill>
                <a:srgbClr val="7030A0"/>
              </a:solidFill>
              <a:latin typeface="Times New Roman" panose="02020603050405020304" charset="0"/>
              <a:ea typeface="+mn-ea"/>
              <a:cs typeface="Times New Roman" panose="02020603050405020304" charset="0"/>
            </a:endParaRPr>
          </a:p>
        </p:txBody>
      </p:sp>
      <p:sp>
        <p:nvSpPr>
          <p:cNvPr id="2" name="文本框 1"/>
          <p:cNvSpPr txBox="1"/>
          <p:nvPr/>
        </p:nvSpPr>
        <p:spPr>
          <a:xfrm>
            <a:off x="363855" y="38735"/>
            <a:ext cx="2832100" cy="521970"/>
          </a:xfrm>
          <a:prstGeom prst="rect">
            <a:avLst/>
          </a:prstGeom>
          <a:noFill/>
        </p:spPr>
        <p:txBody>
          <a:bodyPr wrap="square" rtlCol="0">
            <a:spAutoFit/>
          </a:bodyPr>
          <a:p>
            <a:r>
              <a:rPr sz="2800" b="1">
                <a:solidFill>
                  <a:schemeClr val="accent2">
                    <a:lumMod val="75000"/>
                  </a:schemeClr>
                </a:solidFill>
                <a:latin typeface="Times New Roman" panose="02020603050405020304" charset="0"/>
                <a:cs typeface="Times New Roman" panose="02020603050405020304" charset="0"/>
                <a:sym typeface="+mn-ea"/>
              </a:rPr>
              <a:t>make progress</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7" name="标题 1"/>
          <p:cNvSpPr>
            <a:spLocks noGrp="1"/>
          </p:cNvSpPr>
          <p:nvPr/>
        </p:nvSpPr>
        <p:spPr>
          <a:xfrm>
            <a:off x="1800225" y="4418330"/>
            <a:ext cx="1790065" cy="3289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前进的,进步的</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2019300" y="5843905"/>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成分,原料</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 calcmode="lin" valueType="num">
                                      <p:cBhvr additive="base">
                                        <p:cTn id="2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 calcmode="lin" valueType="num">
                                      <p:cBhvr additive="base">
                                        <p:cTn id="2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 calcmode="lin" valueType="num">
                                      <p:cBhvr additive="base">
                                        <p:cTn id="3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ppt_x"/>
                                          </p:val>
                                        </p:tav>
                                        <p:tav tm="100000">
                                          <p:val>
                                            <p:strVal val="#ppt_x"/>
                                          </p:val>
                                        </p:tav>
                                      </p:tavLst>
                                    </p:anim>
                                    <p:anim calcmode="lin" valueType="num">
                                      <p:cBhvr additive="base">
                                        <p:cTn id="7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additive="base">
                                        <p:cTn id="81" dur="500" fill="hold"/>
                                        <p:tgtEl>
                                          <p:spTgt spid="9"/>
                                        </p:tgtEl>
                                        <p:attrNameLst>
                                          <p:attrName>ppt_x</p:attrName>
                                        </p:attrNameLst>
                                      </p:cBhvr>
                                      <p:tavLst>
                                        <p:tav tm="0">
                                          <p:val>
                                            <p:strVal val="#ppt_x"/>
                                          </p:val>
                                        </p:tav>
                                        <p:tav tm="100000">
                                          <p:val>
                                            <p:strVal val="#ppt_x"/>
                                          </p:val>
                                        </p:tav>
                                      </p:tavLst>
                                    </p:anim>
                                    <p:anim calcmode="lin" valueType="num">
                                      <p:cBhvr additive="base">
                                        <p:cTn id="8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0" grpId="0"/>
      <p:bldP spid="20" grpId="1"/>
      <p:bldP spid="17" grpId="0"/>
      <p:bldP spid="17" grpId="1"/>
      <p:bldP spid="19" grpId="0"/>
      <p:bldP spid="19" grpId="1"/>
      <p:bldP spid="22" grpId="0"/>
      <p:bldP spid="22" grpId="1"/>
      <p:bldP spid="6" grpId="0"/>
      <p:bldP spid="6" grpId="1"/>
      <p:bldP spid="12" grpId="0"/>
      <p:bldP spid="12" grpId="1"/>
      <p:bldP spid="9" grpId="0"/>
      <p:bldP spid="9" grpId="1"/>
      <p:bldP spid="14" grpId="0"/>
      <p:bldP spid="14"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34950" y="805815"/>
            <a:ext cx="11539855" cy="5292090"/>
          </a:xfrm>
        </p:spPr>
        <p:txBody>
          <a:bodyPr/>
          <a:p>
            <a:pPr marL="0" algn="l">
              <a:lnSpc>
                <a:spcPts val="3040"/>
              </a:lnSpc>
              <a:buClrTx/>
              <a:buSzTx/>
              <a:buFontTx/>
              <a:buNone/>
            </a:pPr>
            <a:r>
              <a:rPr sz="2400" b="1">
                <a:latin typeface="Times New Roman" panose="02020603050405020304" charset="0"/>
                <a:cs typeface="Times New Roman" panose="02020603050405020304" charset="0"/>
                <a:sym typeface="+mn-ea"/>
              </a:rPr>
              <a:t>As for driverless cars, what is the author</a:t>
            </a:r>
            <a:r>
              <a:rPr lang="en-US" altLang="zh-CN" sz="2400" b="1">
                <a:latin typeface="Times New Roman" panose="02020603050405020304" charset="0"/>
                <a:cs typeface="Times New Roman" panose="02020603050405020304" charset="0"/>
                <a:sym typeface="+mn-ea"/>
              </a:rPr>
              <a:t>'</a:t>
            </a:r>
            <a:r>
              <a:rPr sz="2400" b="1">
                <a:latin typeface="Times New Roman" panose="02020603050405020304" charset="0"/>
                <a:cs typeface="Times New Roman" panose="02020603050405020304" charset="0"/>
                <a:sym typeface="+mn-ea"/>
              </a:rPr>
              <a:t>s major _______?(2018北京)</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关于无人驾驶汽车，作者最关心的是什么?</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If we could show concern __ others on need, the world would be a better place to live in.(2014浙江)</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如果我们能关心他人的需求，世界将成为一个更美好的家园。</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I voiced my biggest _______ to my mother. “How will I make friends?”(2019北京) </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我向母亲表达了我最大的担忧：</a:t>
            </a:r>
            <a:r>
              <a:rPr lang="en-US" altLang="zh-CN" sz="2400" b="1">
                <a:latin typeface="Times New Roman" panose="02020603050405020304" charset="0"/>
                <a:cs typeface="Times New Roman" panose="02020603050405020304" charset="0"/>
                <a:sym typeface="+mn-ea"/>
              </a:rPr>
              <a:t>“</a:t>
            </a:r>
            <a:r>
              <a:rPr sz="2400" b="1">
                <a:latin typeface="Times New Roman" panose="02020603050405020304" charset="0"/>
                <a:cs typeface="Times New Roman" panose="02020603050405020304" charset="0"/>
                <a:sym typeface="+mn-ea"/>
              </a:rPr>
              <a:t>我怎么交朋友?</a:t>
            </a:r>
            <a:r>
              <a:rPr lang="en-US" altLang="zh-CN" sz="2400" b="1">
                <a:latin typeface="Times New Roman" panose="02020603050405020304" charset="0"/>
                <a:cs typeface="Times New Roman" panose="02020603050405020304" charset="0"/>
                <a:sym typeface="+mn-ea"/>
              </a:rPr>
              <a:t>”</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The large color decisions in your rooms _______ the walls, ceilings, and floors.(2018全国I)</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你房间里的主要颜色选择与墙壁、天花板和地板有关。</a:t>
            </a:r>
            <a:endParaRPr sz="2400" b="1">
              <a:latin typeface="Times New Roman" panose="02020603050405020304" charset="0"/>
              <a:cs typeface="Times New Roman" panose="02020603050405020304" charset="0"/>
              <a:sym typeface="+mn-ea"/>
            </a:endParaRPr>
          </a:p>
        </p:txBody>
      </p:sp>
      <p:sp>
        <p:nvSpPr>
          <p:cNvPr id="4" name="标题 1"/>
          <p:cNvSpPr>
            <a:spLocks noGrp="1"/>
          </p:cNvSpPr>
          <p:nvPr/>
        </p:nvSpPr>
        <p:spPr>
          <a:xfrm>
            <a:off x="-42545" y="197485"/>
            <a:ext cx="12054840" cy="2434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20.concern [kən'sɜ:n]vt. __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sym typeface="+mn-ea"/>
              </a:rPr>
              <a:t>;</a:t>
            </a:r>
            <a:r>
              <a:rPr sz="3200">
                <a:latin typeface="Times New Roman" panose="02020603050405020304" charset="0"/>
                <a:ea typeface="+mn-ea"/>
                <a:cs typeface="Times New Roman" panose="02020603050405020304" charset="0"/>
              </a:rPr>
              <a:t>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___;__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 n. 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sym typeface="+mn-ea"/>
              </a:rPr>
              <a:t>;</a:t>
            </a:r>
            <a:r>
              <a:rPr sz="3200">
                <a:latin typeface="Times New Roman" panose="02020603050405020304" charset="0"/>
                <a:ea typeface="+mn-ea"/>
                <a:cs typeface="Times New Roman" panose="02020603050405020304" charset="0"/>
              </a:rPr>
              <a:t>___</a:t>
            </a:r>
            <a:r>
              <a:rPr sz="3200">
                <a:latin typeface="Times New Roman" panose="02020603050405020304" charset="0"/>
                <a:ea typeface="+mn-ea"/>
                <a:cs typeface="Times New Roman" panose="02020603050405020304" charset="0"/>
                <a:sym typeface="+mn-ea"/>
              </a:rPr>
              <a:t>;</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a:t>
            </a:r>
            <a:r>
              <a:rPr lang="en-US" altLang="zh-CN" sz="3200" u="sng">
                <a:solidFill>
                  <a:schemeClr val="tx1">
                    <a:lumMod val="85000"/>
                    <a:lumOff val="15000"/>
                  </a:schemeClr>
                </a:solidFill>
                <a:latin typeface="Times New Roman" panose="02020603050405020304" charset="0"/>
                <a:ea typeface="+mn-ea"/>
                <a:cs typeface="Times New Roman" panose="02020603050405020304" charset="0"/>
              </a:rPr>
              <a:t>                                  </a:t>
            </a:r>
            <a:endParaRPr lang="en-US" altLang="zh-CN" sz="3200" u="sng">
              <a:solidFill>
                <a:schemeClr val="tx1">
                  <a:lumMod val="85000"/>
                  <a:lumOff val="15000"/>
                </a:schemeClr>
              </a:solidFill>
              <a:latin typeface="Times New Roman" panose="02020603050405020304" charset="0"/>
              <a:ea typeface="+mn-ea"/>
              <a:cs typeface="Times New Roman" panose="02020603050405020304" charset="0"/>
            </a:endParaRPr>
          </a:p>
          <a:p>
            <a:pPr algn="l">
              <a:lnSpc>
                <a:spcPct val="100000"/>
              </a:lnSpc>
              <a:buClrTx/>
              <a:buSzTx/>
              <a:buFontTx/>
            </a:pPr>
            <a:r>
              <a:rPr lang="en-US" altLang="zh-CN" sz="3200">
                <a:noFill/>
                <a:latin typeface="Times New Roman" panose="02020603050405020304" charset="0"/>
                <a:ea typeface="+mn-ea"/>
                <a:cs typeface="Times New Roman" panose="02020603050405020304" charset="0"/>
              </a:rPr>
              <a:t>_</a:t>
            </a:r>
            <a:r>
              <a:rPr lang="en-US" altLang="zh-CN" sz="3200">
                <a:solidFill>
                  <a:schemeClr val="tx1">
                    <a:lumMod val="85000"/>
                    <a:lumOff val="15000"/>
                  </a:schemeClr>
                </a:solidFill>
                <a:latin typeface="Times New Roman" panose="02020603050405020304" charset="0"/>
                <a:ea typeface="+mn-ea"/>
                <a:cs typeface="Times New Roman" panose="02020603050405020304" charset="0"/>
                <a:sym typeface="+mn-ea"/>
              </a:rPr>
              <a:t>                                   </a:t>
            </a:r>
            <a:endParaRPr lang="en-US" altLang="zh-CN" sz="3200" u="sng">
              <a:noFill/>
              <a:latin typeface="Times New Roman" panose="02020603050405020304" charset="0"/>
              <a:ea typeface="+mn-ea"/>
              <a:cs typeface="Times New Roman" panose="02020603050405020304" charset="0"/>
            </a:endParaRPr>
          </a:p>
        </p:txBody>
      </p:sp>
      <p:sp>
        <p:nvSpPr>
          <p:cNvPr id="20" name="文本框 19"/>
          <p:cNvSpPr txBox="1"/>
          <p:nvPr/>
        </p:nvSpPr>
        <p:spPr>
          <a:xfrm>
            <a:off x="4611370" y="256540"/>
            <a:ext cx="371919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  涉及 关系到 使担心</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7579360" y="759460"/>
            <a:ext cx="177546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concern</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6207760" y="4597400"/>
            <a:ext cx="1473200"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concern</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3234690" y="3190240"/>
            <a:ext cx="153098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concern</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文本框 5"/>
          <p:cNvSpPr txBox="1"/>
          <p:nvPr/>
        </p:nvSpPr>
        <p:spPr>
          <a:xfrm>
            <a:off x="8490585" y="260985"/>
            <a:ext cx="3678555" cy="521970"/>
          </a:xfrm>
          <a:prstGeom prst="rect">
            <a:avLst/>
          </a:prstGeom>
          <a:noFill/>
        </p:spPr>
        <p:txBody>
          <a:bodyPr wrap="square" rtlCol="0">
            <a:spAutoFit/>
          </a:bodyPr>
          <a:p>
            <a:pPr algn="l"/>
            <a:r>
              <a:rPr lang="en-US" altLang="en-US" sz="2800" b="1" spc="150" dirty="0">
                <a:solidFill>
                  <a:srgbClr val="7030A0"/>
                </a:solidFill>
                <a:uFillTx/>
                <a:latin typeface="Times New Roman" panose="02020603050405020304" charset="0"/>
                <a:cs typeface="Times New Roman" panose="02020603050405020304" charset="0"/>
                <a:sym typeface="+mn-ea"/>
              </a:rPr>
              <a:t>担忧 关心 关心的事</a:t>
            </a:r>
            <a:endParaRPr lang="en-US" altLang="en-US" sz="2800" b="1" spc="150" dirty="0">
              <a:solidFill>
                <a:srgbClr val="7030A0"/>
              </a:solidFill>
              <a:uFillTx/>
              <a:latin typeface="Times New Roman" panose="02020603050405020304" charset="0"/>
              <a:cs typeface="Times New Roman" panose="02020603050405020304" charset="0"/>
              <a:sym typeface="+mn-ea"/>
            </a:endParaRPr>
          </a:p>
        </p:txBody>
      </p:sp>
      <p:sp>
        <p:nvSpPr>
          <p:cNvPr id="9" name="标题 1"/>
          <p:cNvSpPr>
            <a:spLocks noGrp="1"/>
          </p:cNvSpPr>
          <p:nvPr/>
        </p:nvSpPr>
        <p:spPr>
          <a:xfrm>
            <a:off x="4090670" y="1785620"/>
            <a:ext cx="53594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to</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additive="base">
                                        <p:cTn id="5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additive="base">
                                        <p:cTn id="6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additive="base">
                                        <p:cTn id="7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additive="base">
                                        <p:cTn id="77" dur="500" fill="hold"/>
                                        <p:tgtEl>
                                          <p:spTgt spid="2"/>
                                        </p:tgtEl>
                                        <p:attrNameLst>
                                          <p:attrName>ppt_x</p:attrName>
                                        </p:attrNameLst>
                                      </p:cBhvr>
                                      <p:tavLst>
                                        <p:tav tm="0">
                                          <p:val>
                                            <p:strVal val="#ppt_x"/>
                                          </p:val>
                                        </p:tav>
                                        <p:tav tm="100000">
                                          <p:val>
                                            <p:strVal val="#ppt_x"/>
                                          </p:val>
                                        </p:tav>
                                      </p:tavLst>
                                    </p:anim>
                                    <p:anim calcmode="lin" valueType="num">
                                      <p:cBhvr additive="base">
                                        <p:cTn id="7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p:bldP spid="6" grpId="0"/>
      <p:bldP spid="6" grpId="1"/>
      <p:bldP spid="7" grpId="0"/>
      <p:bldP spid="7" grpId="1"/>
      <p:bldP spid="9" grpId="0"/>
      <p:bldP spid="9" grpId="1"/>
      <p:bldP spid="5" grpId="0"/>
      <p:bldP spid="5" grpId="1"/>
      <p:bldP spid="2" grpId="0"/>
      <p:bldP spid="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137795" y="118110"/>
            <a:ext cx="11725275" cy="10210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pc="0">
              <a:latin typeface="Times New Roman" panose="02020603050405020304" charset="0"/>
              <a:ea typeface="+mn-ea"/>
              <a:cs typeface="Times New Roman" panose="02020603050405020304" charset="0"/>
            </a:endParaRPr>
          </a:p>
        </p:txBody>
      </p:sp>
      <p:sp>
        <p:nvSpPr>
          <p:cNvPr id="6" name="标题 1"/>
          <p:cNvSpPr>
            <a:spLocks noGrp="1"/>
          </p:cNvSpPr>
          <p:nvPr/>
        </p:nvSpPr>
        <p:spPr>
          <a:xfrm>
            <a:off x="108585" y="113030"/>
            <a:ext cx="11725275" cy="5785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_____________________________ 关心，担忧，在意</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felt ___________ about his illness.(2019江苏)他担心他的病。</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It can be concluded that restaurant keepers need not "be overly __________ about ‘bad' tables," given that they're profitable.(2018江苏)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我们可以得出这样的结论:考虑到餐馆是盈利的，餐馆老板们不必“过分担心‘差’桌”</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However, those in the 10 to 12 age group were "___________ with how many people like their posts"(2018江苏)然而，那些10到12岁的人“关心的是有多少人喜欢他们的帖子”。</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They follow the rules, help out, and __________ about the people they work with.(2013江苏)他们遵守规则，帮助他人，关心同事。</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To be happy, we cannot be too ___________with others.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要幸福快乐的话，我们就不要太在意别人的意见。</a:t>
            </a:r>
            <a:endParaRPr sz="2400" spc="0">
              <a:latin typeface="Times New Roman" panose="02020603050405020304" charset="0"/>
              <a:ea typeface="+mn-ea"/>
              <a:cs typeface="Times New Roman" panose="02020603050405020304" charset="0"/>
            </a:endParaRPr>
          </a:p>
        </p:txBody>
      </p:sp>
      <p:sp>
        <p:nvSpPr>
          <p:cNvPr id="7" name="标题 1"/>
          <p:cNvSpPr>
            <a:spLocks noGrp="1"/>
          </p:cNvSpPr>
          <p:nvPr/>
        </p:nvSpPr>
        <p:spPr>
          <a:xfrm>
            <a:off x="295275" y="60960"/>
            <a:ext cx="595376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be concerned about/for/with</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1099185" y="758190"/>
            <a:ext cx="24491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concerned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9219565" y="1138555"/>
            <a:ext cx="1966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concerned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6449060" y="2260600"/>
            <a:ext cx="309372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concerned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5" name="标题 1"/>
          <p:cNvSpPr>
            <a:spLocks noGrp="1"/>
          </p:cNvSpPr>
          <p:nvPr/>
        </p:nvSpPr>
        <p:spPr>
          <a:xfrm>
            <a:off x="4936490" y="2962275"/>
            <a:ext cx="17633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concerned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rot="10800000" flipV="1">
            <a:off x="4126865" y="3725545"/>
            <a:ext cx="1836420" cy="5657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concerned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2" grpId="0"/>
      <p:bldP spid="12" grpId="1"/>
      <p:bldP spid="13" grpId="0"/>
      <p:bldP spid="13" grpId="1"/>
      <p:bldP spid="14" grpId="0"/>
      <p:bldP spid="14" grpId="1"/>
      <p:bldP spid="15" grpId="0"/>
      <p:bldP spid="15" grpId="1"/>
      <p:bldP spid="16" grpId="0"/>
      <p:bldP spid="1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94665" y="159385"/>
            <a:ext cx="11813540" cy="647700"/>
          </a:xfrm>
        </p:spPr>
        <p:txBody>
          <a:bodyPr/>
          <a:p>
            <a:r>
              <a:rPr lang="en-US" altLang="en-US" sz="3200" spc="150">
                <a:latin typeface="Times New Roman" panose="02020603050405020304" charset="0"/>
                <a:ea typeface="+mn-ea"/>
                <a:cs typeface="Times New Roman" panose="02020603050405020304" charset="0"/>
              </a:rPr>
              <a:t>1.poster ['pəʊstə] n. ____,____,_____</a:t>
            </a:r>
            <a:endParaRPr lang="en-US" altLang="en-US" sz="3200" spc="150">
              <a:latin typeface="Times New Roman" panose="02020603050405020304" charset="0"/>
              <a:ea typeface="+mn-ea"/>
              <a:cs typeface="Times New Roman" panose="02020603050405020304" charset="0"/>
            </a:endParaRPr>
          </a:p>
        </p:txBody>
      </p:sp>
      <p:sp>
        <p:nvSpPr>
          <p:cNvPr id="6" name="标题 1"/>
          <p:cNvSpPr>
            <a:spLocks noGrp="1"/>
          </p:cNvSpPr>
          <p:nvPr/>
        </p:nvSpPr>
        <p:spPr>
          <a:xfrm>
            <a:off x="535305" y="1059815"/>
            <a:ext cx="11703685" cy="170053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pc="150">
                <a:latin typeface="Times New Roman" panose="02020603050405020304" charset="0"/>
                <a:ea typeface="+mn-ea"/>
                <a:cs typeface="Times New Roman" panose="02020603050405020304" charset="0"/>
              </a:rPr>
              <a:t>The purpose of this </a:t>
            </a:r>
            <a:r>
              <a:rPr lang="en-US" altLang="en-US" spc="150">
                <a:solidFill>
                  <a:schemeClr val="accent2">
                    <a:lumMod val="75000"/>
                  </a:schemeClr>
                </a:solidFill>
                <a:latin typeface="Times New Roman" panose="02020603050405020304" charset="0"/>
                <a:ea typeface="+mn-ea"/>
                <a:cs typeface="Times New Roman" panose="02020603050405020304" charset="0"/>
              </a:rPr>
              <a:t>poster</a:t>
            </a:r>
            <a:r>
              <a:rPr lang="en-US" altLang="en-US" spc="150">
                <a:latin typeface="Times New Roman" panose="02020603050405020304" charset="0"/>
                <a:ea typeface="+mn-ea"/>
                <a:cs typeface="Times New Roman" panose="02020603050405020304" charset="0"/>
              </a:rPr>
              <a:t> is to invite more people to enjoy the landscape of Pembroke shire National Park.(2011江苏)</a:t>
            </a:r>
            <a:endParaRPr lang="en-US" altLang="en-US" spc="150">
              <a:latin typeface="Times New Roman" panose="02020603050405020304" charset="0"/>
              <a:ea typeface="+mn-ea"/>
              <a:cs typeface="Times New Roman" panose="02020603050405020304" charset="0"/>
            </a:endParaRPr>
          </a:p>
          <a:p>
            <a:r>
              <a:rPr lang="en-US" altLang="en-US" spc="150">
                <a:latin typeface="Times New Roman" panose="02020603050405020304" charset="0"/>
                <a:ea typeface="+mn-ea"/>
                <a:cs typeface="Times New Roman" panose="02020603050405020304" charset="0"/>
              </a:rPr>
              <a:t>这张海报的目的是邀请更多的人来欣赏彭布罗克郡国家公园的风景。</a:t>
            </a:r>
            <a:endParaRPr lang="en-US" altLang="en-US" spc="150">
              <a:latin typeface="Times New Roman" panose="02020603050405020304" charset="0"/>
              <a:ea typeface="+mn-ea"/>
              <a:cs typeface="Times New Roman" panose="02020603050405020304" charset="0"/>
            </a:endParaRPr>
          </a:p>
          <a:p>
            <a:endParaRPr lang="en-US" altLang="en-US" spc="150">
              <a:latin typeface="Times New Roman" panose="02020603050405020304" charset="0"/>
              <a:ea typeface="+mn-ea"/>
              <a:cs typeface="Times New Roman" panose="02020603050405020304" charset="0"/>
            </a:endParaRPr>
          </a:p>
        </p:txBody>
      </p:sp>
      <p:sp>
        <p:nvSpPr>
          <p:cNvPr id="31" name="文本框 30"/>
          <p:cNvSpPr txBox="1"/>
          <p:nvPr/>
        </p:nvSpPr>
        <p:spPr>
          <a:xfrm>
            <a:off x="4479290" y="159385"/>
            <a:ext cx="4762500" cy="583565"/>
          </a:xfrm>
          <a:prstGeom prst="rect">
            <a:avLst/>
          </a:prstGeom>
          <a:noFill/>
        </p:spPr>
        <p:txBody>
          <a:bodyPr wrap="square" rtlCol="0" anchor="t">
            <a:spAutoFit/>
          </a:bodyPr>
          <a:p>
            <a:r>
              <a:rPr lang="en-US" altLang="en-US" sz="3200" b="1" spc="150" dirty="0">
                <a:solidFill>
                  <a:srgbClr val="7030A0"/>
                </a:solidFill>
                <a:latin typeface="Times New Roman" panose="02020603050405020304" charset="0"/>
                <a:cs typeface="Times New Roman" panose="02020603050405020304" charset="0"/>
                <a:sym typeface="+mn-ea"/>
              </a:rPr>
              <a:t>海报 广告 招贴画</a:t>
            </a:r>
            <a:r>
              <a:rPr lang="en-US" altLang="en-US" sz="3200" b="1" spc="150" dirty="0">
                <a:solidFill>
                  <a:srgbClr val="000000"/>
                </a:solidFill>
                <a:latin typeface="Times New Roman" panose="02020603050405020304" charset="0"/>
                <a:cs typeface="Times New Roman" panose="02020603050405020304" charset="0"/>
                <a:sym typeface="+mn-ea"/>
              </a:rPr>
              <a:t> </a:t>
            </a:r>
            <a:endParaRPr lang="zh-CN" altLang="en-US"/>
          </a:p>
        </p:txBody>
      </p:sp>
      <p:sp>
        <p:nvSpPr>
          <p:cNvPr id="3" name="文本框 2"/>
          <p:cNvSpPr txBox="1"/>
          <p:nvPr/>
        </p:nvSpPr>
        <p:spPr>
          <a:xfrm>
            <a:off x="1250950" y="4868545"/>
            <a:ext cx="2118995" cy="583565"/>
          </a:xfrm>
          <a:prstGeom prst="rect">
            <a:avLst/>
          </a:prstGeom>
          <a:noFill/>
        </p:spPr>
        <p:txBody>
          <a:bodyPr wrap="square" rtlCol="0" anchor="t">
            <a:spAutoFit/>
          </a:bodyPr>
          <a:p>
            <a:r>
              <a:rPr lang="en-US" altLang="en-US" sz="2800" b="1" spc="150" dirty="0">
                <a:solidFill>
                  <a:srgbClr val="7030A0"/>
                </a:solidFill>
                <a:latin typeface="Times New Roman" panose="02020603050405020304" charset="0"/>
                <a:cs typeface="Times New Roman" panose="02020603050405020304" charset="0"/>
                <a:sym typeface="+mn-ea"/>
              </a:rPr>
              <a:t>微博/帖子</a:t>
            </a:r>
            <a:r>
              <a:rPr lang="en-US" altLang="en-US" sz="3200" b="1" spc="150" dirty="0">
                <a:solidFill>
                  <a:srgbClr val="7030A0"/>
                </a:solidFill>
                <a:latin typeface="Times New Roman" panose="02020603050405020304" charset="0"/>
                <a:cs typeface="Times New Roman" panose="02020603050405020304" charset="0"/>
                <a:sym typeface="+mn-ea"/>
              </a:rPr>
              <a:t>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4" name="标题 1"/>
          <p:cNvSpPr>
            <a:spLocks noGrp="1"/>
          </p:cNvSpPr>
          <p:nvPr/>
        </p:nvSpPr>
        <p:spPr>
          <a:xfrm>
            <a:off x="596265" y="2380615"/>
            <a:ext cx="11481435" cy="137541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latin typeface="Times New Roman" panose="02020603050405020304" charset="0"/>
                <a:ea typeface="+mn-ea"/>
                <a:cs typeface="Times New Roman" panose="02020603050405020304" charset="0"/>
              </a:rPr>
              <a:t>post [pəʊst] </a:t>
            </a:r>
            <a:endParaRPr lang="en-US" altLang="en-US" sz="3200" spc="150">
              <a:latin typeface="Times New Roman" panose="02020603050405020304" charset="0"/>
              <a:ea typeface="+mn-ea"/>
              <a:cs typeface="Times New Roman" panose="02020603050405020304" charset="0"/>
            </a:endParaRPr>
          </a:p>
          <a:p>
            <a:r>
              <a:rPr lang="en-US" altLang="en-US" sz="3200" spc="150">
                <a:latin typeface="Times New Roman" panose="02020603050405020304" charset="0"/>
                <a:ea typeface="+mn-ea"/>
                <a:cs typeface="Times New Roman" panose="02020603050405020304" charset="0"/>
              </a:rPr>
              <a:t>n.____,____,____,____vt.____,____,____</a:t>
            </a:r>
            <a:endParaRPr lang="en-US" altLang="en-US" sz="3200" spc="150">
              <a:latin typeface="Times New Roman" panose="02020603050405020304" charset="0"/>
              <a:ea typeface="+mn-ea"/>
              <a:cs typeface="Times New Roman" panose="02020603050405020304" charset="0"/>
            </a:endParaRPr>
          </a:p>
        </p:txBody>
      </p:sp>
      <p:sp>
        <p:nvSpPr>
          <p:cNvPr id="5" name="文本框 4"/>
          <p:cNvSpPr txBox="1"/>
          <p:nvPr/>
        </p:nvSpPr>
        <p:spPr>
          <a:xfrm>
            <a:off x="1059815" y="3000375"/>
            <a:ext cx="3952875" cy="583565"/>
          </a:xfrm>
          <a:prstGeom prst="rect">
            <a:avLst/>
          </a:prstGeom>
          <a:noFill/>
        </p:spPr>
        <p:txBody>
          <a:bodyPr wrap="square" rtlCol="0" anchor="t">
            <a:spAutoFit/>
          </a:bodyPr>
          <a:p>
            <a:r>
              <a:rPr lang="en-US" altLang="en-US" sz="3200" b="1" spc="150" dirty="0">
                <a:solidFill>
                  <a:srgbClr val="7030A0"/>
                </a:solidFill>
                <a:latin typeface="Times New Roman" panose="02020603050405020304" charset="0"/>
                <a:cs typeface="Times New Roman" panose="02020603050405020304" charset="0"/>
                <a:sym typeface="+mn-ea"/>
              </a:rPr>
              <a:t>岗位 邮件 标杆 帖子</a:t>
            </a:r>
            <a:r>
              <a:rPr lang="en-US" altLang="en-US" sz="3200" b="1" spc="150" dirty="0">
                <a:solidFill>
                  <a:srgbClr val="000000"/>
                </a:solidFill>
                <a:latin typeface="Times New Roman" panose="02020603050405020304" charset="0"/>
                <a:cs typeface="Times New Roman" panose="02020603050405020304" charset="0"/>
                <a:sym typeface="+mn-ea"/>
              </a:rPr>
              <a:t> </a:t>
            </a:r>
            <a:endParaRPr lang="zh-CN" altLang="en-US"/>
          </a:p>
        </p:txBody>
      </p:sp>
      <p:sp>
        <p:nvSpPr>
          <p:cNvPr id="7" name="文本框 6"/>
          <p:cNvSpPr txBox="1"/>
          <p:nvPr/>
        </p:nvSpPr>
        <p:spPr>
          <a:xfrm>
            <a:off x="5450840" y="3000375"/>
            <a:ext cx="4762500" cy="583565"/>
          </a:xfrm>
          <a:prstGeom prst="rect">
            <a:avLst/>
          </a:prstGeom>
          <a:noFill/>
        </p:spPr>
        <p:txBody>
          <a:bodyPr wrap="square" rtlCol="0" anchor="t">
            <a:spAutoFit/>
          </a:bodyPr>
          <a:p>
            <a:r>
              <a:rPr lang="en-US" altLang="en-US" sz="3200" b="1" spc="150" dirty="0">
                <a:solidFill>
                  <a:srgbClr val="7030A0"/>
                </a:solidFill>
                <a:latin typeface="Times New Roman" panose="02020603050405020304" charset="0"/>
                <a:cs typeface="Times New Roman" panose="02020603050405020304" charset="0"/>
                <a:sym typeface="+mn-ea"/>
              </a:rPr>
              <a:t>张贴 公布 邮递</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8" name="标题 1"/>
          <p:cNvSpPr>
            <a:spLocks noGrp="1"/>
          </p:cNvSpPr>
          <p:nvPr/>
        </p:nvSpPr>
        <p:spPr>
          <a:xfrm>
            <a:off x="494665" y="4093210"/>
            <a:ext cx="11703685" cy="170053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pc="150">
                <a:latin typeface="Times New Roman" panose="02020603050405020304" charset="0"/>
                <a:ea typeface="+mn-ea"/>
                <a:cs typeface="Times New Roman" panose="02020603050405020304" charset="0"/>
              </a:rPr>
              <a:t>The </a:t>
            </a:r>
            <a:r>
              <a:rPr lang="en-US" altLang="en-US" spc="150">
                <a:solidFill>
                  <a:schemeClr val="accent2">
                    <a:lumMod val="75000"/>
                  </a:schemeClr>
                </a:solidFill>
                <a:latin typeface="Times New Roman" panose="02020603050405020304" charset="0"/>
                <a:ea typeface="+mn-ea"/>
                <a:cs typeface="Times New Roman" panose="02020603050405020304" charset="0"/>
              </a:rPr>
              <a:t>post</a:t>
            </a:r>
            <a:r>
              <a:rPr lang="en-US" altLang="en-US" spc="150">
                <a:latin typeface="Times New Roman" panose="02020603050405020304" charset="0"/>
                <a:ea typeface="+mn-ea"/>
                <a:cs typeface="Times New Roman" panose="02020603050405020304" charset="0"/>
              </a:rPr>
              <a:t> has since gained the attention of social media users all over the world, receiving more than 184,000 shares and 61,500 likes in just three days.(2018全国III)</a:t>
            </a:r>
            <a:endParaRPr lang="en-US" altLang="en-US" spc="150">
              <a:latin typeface="Times New Roman" panose="02020603050405020304" charset="0"/>
              <a:ea typeface="+mn-ea"/>
              <a:cs typeface="Times New Roman" panose="02020603050405020304" charset="0"/>
            </a:endParaRPr>
          </a:p>
          <a:p>
            <a:r>
              <a:rPr lang="en-US" altLang="en-US" spc="150">
                <a:latin typeface="Times New Roman" panose="02020603050405020304" charset="0"/>
                <a:ea typeface="+mn-ea"/>
                <a:cs typeface="Times New Roman" panose="02020603050405020304" charset="0"/>
              </a:rPr>
              <a:t>这条________吸引了全球社交媒体用户的关注，短短三天内就获得了超过18.4万次转发和6.15万个赞。</a:t>
            </a:r>
            <a:endParaRPr lang="en-US" altLang="en-US" spc="150">
              <a:latin typeface="Times New Roman" panose="02020603050405020304" charset="0"/>
              <a:ea typeface="+mn-ea"/>
              <a:cs typeface="Times New Roman" panose="02020603050405020304" charset="0"/>
            </a:endParaRPr>
          </a:p>
          <a:p>
            <a:endParaRPr lang="en-US" altLang="en-US" spc="15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additive="base">
                                        <p:cTn id="4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
                                            <p:txEl>
                                              <p:pRg st="1" end="1"/>
                                            </p:txEl>
                                          </p:spTgt>
                                        </p:tgtEl>
                                        <p:attrNameLst>
                                          <p:attrName>style.visibility</p:attrName>
                                        </p:attrNameLst>
                                      </p:cBhvr>
                                      <p:to>
                                        <p:strVal val="visible"/>
                                      </p:to>
                                    </p:set>
                                    <p:anim calcmode="lin" valueType="num">
                                      <p:cBhvr additive="base">
                                        <p:cTn id="5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1" grpId="0"/>
      <p:bldP spid="31" grpId="1"/>
      <p:bldP spid="5" grpId="0"/>
      <p:bldP spid="5" grpId="1"/>
      <p:bldP spid="7" grpId="0"/>
      <p:bldP spid="7" grpId="1"/>
      <p:bldP spid="4" grpId="0"/>
      <p:bldP spid="4"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142240" y="11176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____________________</a:t>
            </a:r>
            <a:r>
              <a:rPr sz="3200">
                <a:solidFill>
                  <a:srgbClr val="7030A0"/>
                </a:solidFill>
                <a:latin typeface="Times New Roman" panose="02020603050405020304" charset="0"/>
                <a:ea typeface="+mn-ea"/>
                <a:cs typeface="Times New Roman" panose="02020603050405020304" charset="0"/>
              </a:rPr>
              <a:t>就……而言</a:t>
            </a:r>
            <a:endParaRPr sz="3200">
              <a:solidFill>
                <a:srgbClr val="7030A0"/>
              </a:solidFill>
              <a:latin typeface="Times New Roman" panose="02020603050405020304" charset="0"/>
              <a:ea typeface="+mn-ea"/>
              <a:cs typeface="Times New Roman" panose="02020603050405020304" charset="0"/>
            </a:endParaRPr>
          </a:p>
          <a:p>
            <a:pPr algn="l">
              <a:lnSpc>
                <a:spcPct val="100000"/>
              </a:lnSpc>
              <a:buClrTx/>
              <a:buSzTx/>
              <a:buFontTx/>
            </a:pPr>
            <a:endParaRPr>
              <a:solidFill>
                <a:schemeClr val="tx1"/>
              </a:solidFill>
              <a:latin typeface="Times New Roman" panose="02020603050405020304" charset="0"/>
              <a:ea typeface="+mn-ea"/>
              <a:cs typeface="Times New Roman" panose="02020603050405020304" charset="0"/>
            </a:endParaRPr>
          </a:p>
          <a:p>
            <a:pPr algn="l">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As far as</a:t>
            </a:r>
            <a:r>
              <a:rPr>
                <a:solidFill>
                  <a:schemeClr val="tx1"/>
                </a:solidFill>
                <a:latin typeface="Times New Roman" panose="02020603050405020304" charset="0"/>
                <a:ea typeface="+mn-ea"/>
                <a:cs typeface="Times New Roman" panose="02020603050405020304" charset="0"/>
              </a:rPr>
              <a:t> we're concerned, there are basically no hard and fast rules about public speaking.(2013全国II)</a:t>
            </a:r>
            <a:endParaRPr>
              <a:solidFill>
                <a:schemeClr val="tx1"/>
              </a:solidFill>
              <a:latin typeface="Times New Roman" panose="02020603050405020304" charset="0"/>
              <a:ea typeface="+mn-ea"/>
              <a:cs typeface="Times New Roman" panose="02020603050405020304" charset="0"/>
            </a:endParaRPr>
          </a:p>
          <a:p>
            <a:pPr algn="l">
              <a:lnSpc>
                <a:spcPct val="100000"/>
              </a:lnSpc>
              <a:buClrTx/>
              <a:buSzTx/>
              <a:buFontTx/>
            </a:pPr>
            <a:r>
              <a:rPr>
                <a:solidFill>
                  <a:schemeClr val="tx1"/>
                </a:solidFill>
                <a:latin typeface="Times New Roman" panose="02020603050405020304" charset="0"/>
                <a:ea typeface="+mn-ea"/>
                <a:cs typeface="Times New Roman" panose="02020603050405020304" charset="0"/>
              </a:rPr>
              <a:t>就我们所知,关于公开演讲基本上没有硬性规定。</a:t>
            </a:r>
            <a:endParaRPr>
              <a:solidFill>
                <a:schemeClr val="tx1"/>
              </a:solidFill>
              <a:latin typeface="Times New Roman" panose="02020603050405020304" charset="0"/>
              <a:ea typeface="+mn-ea"/>
              <a:cs typeface="Times New Roman" panose="02020603050405020304" charset="0"/>
            </a:endParaRPr>
          </a:p>
          <a:p>
            <a:pPr algn="l">
              <a:lnSpc>
                <a:spcPct val="100000"/>
              </a:lnSpc>
              <a:buClrTx/>
              <a:buSzTx/>
              <a:buFontTx/>
            </a:pPr>
            <a:r>
              <a:rPr>
                <a:solidFill>
                  <a:schemeClr val="tx1"/>
                </a:solidFill>
                <a:latin typeface="Times New Roman" panose="02020603050405020304" charset="0"/>
                <a:ea typeface="+mn-ea"/>
                <a:cs typeface="Times New Roman" panose="02020603050405020304" charset="0"/>
              </a:rPr>
              <a:t>Because our bodies adapt to everything we do to them, </a:t>
            </a:r>
            <a:r>
              <a:rPr lang="en-US" altLang="zh-CN">
                <a:solidFill>
                  <a:schemeClr val="tx1"/>
                </a:solidFill>
                <a:latin typeface="Times New Roman" panose="02020603050405020304" charset="0"/>
                <a:ea typeface="+mn-ea"/>
                <a:cs typeface="Times New Roman" panose="02020603050405020304" charset="0"/>
              </a:rPr>
              <a:t>a</a:t>
            </a:r>
            <a:r>
              <a:rPr>
                <a:solidFill>
                  <a:schemeClr val="tx1"/>
                </a:solidFill>
                <a:latin typeface="Times New Roman" panose="02020603050405020304" charset="0"/>
                <a:ea typeface="+mn-ea"/>
                <a:cs typeface="Times New Roman" panose="02020603050405020304" charset="0"/>
              </a:rPr>
              <a:t>nd _______ your body is concerned, it</a:t>
            </a:r>
            <a:r>
              <a:rPr lang="en-US" altLang="zh-CN">
                <a:solidFill>
                  <a:schemeClr val="tx1"/>
                </a:solidFill>
                <a:latin typeface="Times New Roman" panose="02020603050405020304" charset="0"/>
                <a:ea typeface="+mn-ea"/>
                <a:cs typeface="Times New Roman" panose="02020603050405020304" charset="0"/>
              </a:rPr>
              <a:t>'</a:t>
            </a:r>
            <a:r>
              <a:rPr>
                <a:solidFill>
                  <a:schemeClr val="tx1"/>
                </a:solidFill>
                <a:latin typeface="Times New Roman" panose="02020603050405020304" charset="0"/>
                <a:ea typeface="+mn-ea"/>
                <a:cs typeface="Times New Roman" panose="02020603050405020304" charset="0"/>
              </a:rPr>
              <a:t>s </a:t>
            </a:r>
            <a:r>
              <a:rPr lang="en-US" altLang="zh-CN">
                <a:solidFill>
                  <a:schemeClr val="tx1"/>
                </a:solidFill>
                <a:latin typeface="Times New Roman" panose="02020603050405020304" charset="0"/>
                <a:ea typeface="+mn-ea"/>
                <a:cs typeface="Times New Roman" panose="02020603050405020304" charset="0"/>
              </a:rPr>
              <a:t>“</a:t>
            </a:r>
            <a:r>
              <a:rPr>
                <a:solidFill>
                  <a:schemeClr val="tx1"/>
                </a:solidFill>
                <a:latin typeface="Times New Roman" panose="02020603050405020304" charset="0"/>
                <a:ea typeface="+mn-ea"/>
                <a:cs typeface="Times New Roman" panose="02020603050405020304" charset="0"/>
              </a:rPr>
              <a:t>use it, or lose it</a:t>
            </a:r>
            <a:r>
              <a:rPr lang="en-US" altLang="zh-CN">
                <a:solidFill>
                  <a:schemeClr val="tx1"/>
                </a:solidFill>
                <a:latin typeface="Times New Roman" panose="02020603050405020304" charset="0"/>
                <a:ea typeface="+mn-ea"/>
                <a:cs typeface="Times New Roman" panose="02020603050405020304" charset="0"/>
              </a:rPr>
              <a:t>”</a:t>
            </a:r>
            <a:r>
              <a:rPr>
                <a:solidFill>
                  <a:schemeClr val="tx1"/>
                </a:solidFill>
                <a:latin typeface="Times New Roman" panose="02020603050405020304" charset="0"/>
                <a:ea typeface="+mn-ea"/>
                <a:cs typeface="Times New Roman" panose="02020603050405020304" charset="0"/>
              </a:rPr>
              <a:t>!(2013浙江) </a:t>
            </a:r>
            <a:endParaRPr>
              <a:solidFill>
                <a:schemeClr val="tx1"/>
              </a:solidFill>
              <a:latin typeface="Times New Roman" panose="02020603050405020304" charset="0"/>
              <a:ea typeface="+mn-ea"/>
              <a:cs typeface="Times New Roman" panose="02020603050405020304" charset="0"/>
            </a:endParaRPr>
          </a:p>
          <a:p>
            <a:pPr algn="l">
              <a:lnSpc>
                <a:spcPct val="100000"/>
              </a:lnSpc>
              <a:buClrTx/>
              <a:buSzTx/>
              <a:buFontTx/>
            </a:pPr>
            <a:r>
              <a:rPr>
                <a:solidFill>
                  <a:schemeClr val="tx1"/>
                </a:solidFill>
                <a:latin typeface="Times New Roman" panose="02020603050405020304" charset="0"/>
                <a:ea typeface="+mn-ea"/>
                <a:cs typeface="Times New Roman" panose="02020603050405020304" charset="0"/>
              </a:rPr>
              <a:t>因为我们的身体适应我们对它们所做的一切，而就你的身体而言</a:t>
            </a:r>
            <a:r>
              <a:rPr lang="en-US" altLang="zh-CN">
                <a:solidFill>
                  <a:schemeClr val="tx1"/>
                </a:solidFill>
                <a:latin typeface="Times New Roman" panose="02020603050405020304" charset="0"/>
                <a:ea typeface="+mn-ea"/>
                <a:cs typeface="Times New Roman" panose="02020603050405020304" charset="0"/>
              </a:rPr>
              <a:t>,“</a:t>
            </a:r>
            <a:r>
              <a:rPr>
                <a:solidFill>
                  <a:schemeClr val="tx1"/>
                </a:solidFill>
                <a:latin typeface="Times New Roman" panose="02020603050405020304" charset="0"/>
                <a:ea typeface="+mn-ea"/>
                <a:cs typeface="Times New Roman" panose="02020603050405020304" charset="0"/>
              </a:rPr>
              <a:t>要么使用它，要么失去它</a:t>
            </a:r>
            <a:r>
              <a:rPr lang="en-US" altLang="zh-CN">
                <a:solidFill>
                  <a:schemeClr val="tx1"/>
                </a:solidFill>
                <a:latin typeface="Times New Roman" panose="02020603050405020304" charset="0"/>
                <a:ea typeface="+mn-ea"/>
                <a:cs typeface="Times New Roman" panose="02020603050405020304" charset="0"/>
              </a:rPr>
              <a:t>!”</a:t>
            </a:r>
            <a:endParaRPr sz="320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endParaRPr sz="3200">
              <a:solidFill>
                <a:srgbClr val="7030A0"/>
              </a:solidFill>
              <a:latin typeface="Times New Roman" panose="02020603050405020304" charset="0"/>
              <a:ea typeface="+mn-ea"/>
              <a:cs typeface="Times New Roman" panose="02020603050405020304" charset="0"/>
            </a:endParaRPr>
          </a:p>
        </p:txBody>
      </p:sp>
      <p:sp>
        <p:nvSpPr>
          <p:cNvPr id="2" name="文本框 1"/>
          <p:cNvSpPr txBox="1"/>
          <p:nvPr/>
        </p:nvSpPr>
        <p:spPr>
          <a:xfrm>
            <a:off x="132715" y="82550"/>
            <a:ext cx="5711190" cy="583565"/>
          </a:xfrm>
          <a:prstGeom prst="rect">
            <a:avLst/>
          </a:prstGeom>
          <a:noFill/>
        </p:spPr>
        <p:txBody>
          <a:bodyPr wrap="square" rtlCol="0">
            <a:spAutoFit/>
          </a:bodyPr>
          <a:p>
            <a:pPr algn="l"/>
            <a:r>
              <a:rPr lang="en-US" altLang="en-US" sz="3200" b="1" spc="150" dirty="0">
                <a:solidFill>
                  <a:schemeClr val="accent2">
                    <a:lumMod val="75000"/>
                  </a:schemeClr>
                </a:solidFill>
                <a:latin typeface="Times New Roman" panose="02020603050405020304" charset="0"/>
                <a:cs typeface="Times New Roman" panose="02020603050405020304" charset="0"/>
                <a:sym typeface="+mn-ea"/>
              </a:rPr>
              <a:t>as far as...be concerned</a:t>
            </a:r>
            <a:endParaRPr lang="en-US" altLang="en-US" sz="32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81915" y="2838450"/>
            <a:ext cx="1723390" cy="349250"/>
          </a:xfrm>
          <a:prstGeom prst="rect">
            <a:avLst/>
          </a:prstGeom>
          <a:noFill/>
        </p:spPr>
        <p:txBody>
          <a:bodyPr wrap="square" rtlCol="0">
            <a:spAutoFit/>
          </a:bodyPr>
          <a:p>
            <a:pPr algn="l">
              <a:lnSpc>
                <a:spcPct val="60000"/>
              </a:lnSpc>
            </a:pPr>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 as far as</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 calcmode="lin" valueType="num">
                                      <p:cBhvr additive="base">
                                        <p:cTn id="2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 calcmode="lin" valueType="num">
                                      <p:cBhvr additive="base">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 name="图片 45" descr="cern-关心确定填空"/>
          <p:cNvPicPr>
            <a:picLocks noChangeAspect="1"/>
          </p:cNvPicPr>
          <p:nvPr/>
        </p:nvPicPr>
        <p:blipFill>
          <a:blip r:embed="rId1"/>
          <a:stretch>
            <a:fillRect/>
          </a:stretch>
        </p:blipFill>
        <p:spPr>
          <a:xfrm>
            <a:off x="7620" y="203200"/>
            <a:ext cx="12246610" cy="5245100"/>
          </a:xfrm>
          <a:prstGeom prst="rect">
            <a:avLst/>
          </a:prstGeom>
        </p:spPr>
      </p:pic>
      <p:sp>
        <p:nvSpPr>
          <p:cNvPr id="8" name="标题 1"/>
          <p:cNvSpPr>
            <a:spLocks noGrp="1"/>
          </p:cNvSpPr>
          <p:nvPr/>
        </p:nvSpPr>
        <p:spPr>
          <a:xfrm>
            <a:off x="2907665" y="3616325"/>
            <a:ext cx="17672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不确定的</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5422900" y="2646680"/>
            <a:ext cx="1738630" cy="5264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关心,确定</a:t>
            </a:r>
            <a:endParaRPr sz="20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398395" y="4558030"/>
            <a:ext cx="1953260" cy="2870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证书;执照,文凭</a:t>
            </a:r>
            <a:endParaRPr sz="18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199640" y="1701165"/>
            <a:ext cx="20485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当然:必定;确实</a:t>
            </a:r>
            <a:endParaRPr sz="18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1687195" y="774065"/>
            <a:ext cx="30372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某一</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必然的;确定的;确信</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8910320" y="4561840"/>
            <a:ext cx="7435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秘密</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10449560" y="4576445"/>
            <a:ext cx="16338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秘书</a:t>
            </a:r>
            <a:endParaRPr sz="18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8049260" y="4561840"/>
            <a:ext cx="10013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秘密的</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8103235" y="3610610"/>
            <a:ext cx="1593850" cy="3905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觉察出;识别</a:t>
            </a:r>
            <a:endParaRPr sz="1800" spc="0">
              <a:solidFill>
                <a:srgbClr val="7030A0"/>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8416925" y="1736725"/>
            <a:ext cx="2038350"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涉及,关系到</a:t>
            </a:r>
            <a:endParaRPr sz="1800" spc="0">
              <a:solidFill>
                <a:srgbClr val="7030A0"/>
              </a:solidFill>
              <a:latin typeface="Times New Roman" panose="02020603050405020304" charset="0"/>
              <a:ea typeface="+mn-ea"/>
              <a:cs typeface="Times New Roman" panose="02020603050405020304" charset="0"/>
            </a:endParaRPr>
          </a:p>
        </p:txBody>
      </p:sp>
      <p:sp>
        <p:nvSpPr>
          <p:cNvPr id="28" name="标题 1"/>
          <p:cNvSpPr>
            <a:spLocks noGrp="1"/>
          </p:cNvSpPr>
          <p:nvPr/>
        </p:nvSpPr>
        <p:spPr>
          <a:xfrm>
            <a:off x="7978775" y="2663190"/>
            <a:ext cx="22688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音乐会</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一致;和谐</a:t>
            </a:r>
            <a:endParaRPr sz="18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10563225" y="749935"/>
            <a:ext cx="22326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关心的事;担忧</a:t>
            </a:r>
            <a:endParaRPr sz="1800" spc="0">
              <a:solidFill>
                <a:srgbClr val="7030A0"/>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8159115" y="675005"/>
            <a:ext cx="2207895" cy="420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涉及,关系到;</a:t>
            </a:r>
            <a:endParaRPr sz="18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使关心,使担忧</a:t>
            </a:r>
            <a:endParaRPr sz="1800" spc="0">
              <a:solidFill>
                <a:srgbClr val="7030A0"/>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2093595" y="2582545"/>
            <a:ext cx="13633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必然;确实;确实的事情</a:t>
            </a:r>
            <a:endParaRPr sz="1800" spc="0">
              <a:solidFill>
                <a:srgbClr val="7030A0"/>
              </a:solidFill>
              <a:latin typeface="Times New Roman" panose="02020603050405020304" charset="0"/>
              <a:ea typeface="+mn-ea"/>
              <a:cs typeface="Times New Roman" panose="02020603050405020304" charset="0"/>
            </a:endParaRPr>
          </a:p>
        </p:txBody>
      </p:sp>
      <p:sp>
        <p:nvSpPr>
          <p:cNvPr id="32" name="标题 1"/>
          <p:cNvSpPr>
            <a:spLocks noGrp="1"/>
          </p:cNvSpPr>
          <p:nvPr/>
        </p:nvSpPr>
        <p:spPr>
          <a:xfrm>
            <a:off x="1071880" y="4558030"/>
            <a:ext cx="15722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认证</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发证书</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ppt_x"/>
                                          </p:val>
                                        </p:tav>
                                        <p:tav tm="100000">
                                          <p:val>
                                            <p:strVal val="#ppt_x"/>
                                          </p:val>
                                        </p:tav>
                                      </p:tavLst>
                                    </p:anim>
                                    <p:anim calcmode="lin" valueType="num">
                                      <p:cBhvr additive="base">
                                        <p:cTn id="8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ppt_x"/>
                                          </p:val>
                                        </p:tav>
                                        <p:tav tm="100000">
                                          <p:val>
                                            <p:strVal val="#ppt_x"/>
                                          </p:val>
                                        </p:tav>
                                      </p:tavLst>
                                    </p:anim>
                                    <p:anim calcmode="lin" valueType="num">
                                      <p:cBhvr additive="base">
                                        <p:cTn id="9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p:bldP spid="12" grpId="1"/>
      <p:bldP spid="11" grpId="0"/>
      <p:bldP spid="11" grpId="1"/>
      <p:bldP spid="31" grpId="0"/>
      <p:bldP spid="31" grpId="1"/>
      <p:bldP spid="8" grpId="0"/>
      <p:bldP spid="8" grpId="1"/>
      <p:bldP spid="32" grpId="0"/>
      <p:bldP spid="32" grpId="1"/>
      <p:bldP spid="30" grpId="0"/>
      <p:bldP spid="30" grpId="1"/>
      <p:bldP spid="29" grpId="0"/>
      <p:bldP spid="29" grpId="1"/>
      <p:bldP spid="27" grpId="0"/>
      <p:bldP spid="27" grpId="1"/>
      <p:bldP spid="28" grpId="0"/>
      <p:bldP spid="28" grpId="1"/>
      <p:bldP spid="22" grpId="0"/>
      <p:bldP spid="22" grpId="1"/>
      <p:bldP spid="14" grpId="0"/>
      <p:bldP spid="14" grpId="1"/>
      <p:bldP spid="16" grpId="0"/>
      <p:bldP spid="16" grpId="1"/>
      <p:bldP spid="13" grpId="0"/>
      <p:bldP spid="13" grpId="1"/>
      <p:bldP spid="10" grpId="0"/>
      <p:bldP spid="10"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44780" y="434975"/>
            <a:ext cx="11725275" cy="583565"/>
          </a:xfrm>
          <a:prstGeom prst="rect">
            <a:avLst/>
          </a:prstGeom>
          <a:noFill/>
          <a:ln w="9525">
            <a:noFill/>
          </a:ln>
        </p:spPr>
        <p:txBody>
          <a:bodyPr wrap="square">
            <a:spAutoFit/>
          </a:bodyPr>
          <a:p>
            <a:pPr marL="219075" indent="-219075"/>
            <a:r>
              <a:rPr lang="en-US" altLang="zh-CN" sz="3200" b="1" spc="200">
                <a:latin typeface="Times New Roman" panose="02020603050405020304" charset="0"/>
                <a:cs typeface="Times New Roman" panose="02020603050405020304" charset="0"/>
              </a:rPr>
              <a:t>21.living ['lɪvɪŋ]adj. ____;_____；n. ___;___;____</a:t>
            </a:r>
            <a:endParaRPr lang="en-US" altLang="zh-CN" sz="3200" b="1" spc="200">
              <a:latin typeface="Times New Roman" panose="02020603050405020304" charset="0"/>
              <a:cs typeface="Times New Roman" panose="02020603050405020304" charset="0"/>
            </a:endParaRPr>
          </a:p>
        </p:txBody>
      </p:sp>
      <p:sp>
        <p:nvSpPr>
          <p:cNvPr id="4" name="文本框 3"/>
          <p:cNvSpPr txBox="1"/>
          <p:nvPr/>
        </p:nvSpPr>
        <p:spPr>
          <a:xfrm>
            <a:off x="697865" y="1744980"/>
            <a:ext cx="1033145" cy="521970"/>
          </a:xfrm>
          <a:prstGeom prst="rect">
            <a:avLst/>
          </a:prstGeom>
          <a:noFill/>
        </p:spPr>
        <p:txBody>
          <a:bodyPr wrap="none" rtlCol="0" anchor="t">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living</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644525" y="4997450"/>
            <a:ext cx="1149985" cy="521970"/>
          </a:xfrm>
          <a:prstGeom prst="rect">
            <a:avLst/>
          </a:prstGeom>
          <a:noFill/>
        </p:spPr>
        <p:txBody>
          <a:bodyPr wrap="square" rtlCol="0" anchor="t">
            <a:spAutoFit/>
          </a:bodyPr>
          <a:p>
            <a:r>
              <a:rPr sz="2800" b="1">
                <a:solidFill>
                  <a:schemeClr val="accent2">
                    <a:lumMod val="75000"/>
                  </a:schemeClr>
                </a:solidFill>
                <a:latin typeface="Times New Roman" panose="02020603050405020304" charset="0"/>
                <a:cs typeface="Times New Roman" panose="02020603050405020304" charset="0"/>
                <a:sym typeface="+mn-ea"/>
              </a:rPr>
              <a:t>lively</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710565" y="2691765"/>
            <a:ext cx="1960245" cy="521970"/>
          </a:xfrm>
          <a:prstGeom prst="rect">
            <a:avLst/>
          </a:prstGeom>
          <a:noFill/>
        </p:spPr>
        <p:txBody>
          <a:bodyPr wrap="square" rtlCol="0" anchor="t">
            <a:spAutoFit/>
          </a:bodyPr>
          <a:p>
            <a:r>
              <a:rPr sz="2800" b="1">
                <a:solidFill>
                  <a:schemeClr val="accent2">
                    <a:lumMod val="75000"/>
                  </a:schemeClr>
                </a:solidFill>
                <a:latin typeface="Times New Roman" panose="02020603050405020304" charset="0"/>
                <a:cs typeface="Times New Roman" panose="02020603050405020304" charset="0"/>
                <a:sym typeface="+mn-ea"/>
              </a:rPr>
              <a:t>alive</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763905" y="3865880"/>
            <a:ext cx="1160780" cy="521970"/>
          </a:xfrm>
          <a:prstGeom prst="rect">
            <a:avLst/>
          </a:prstGeom>
          <a:noFill/>
        </p:spPr>
        <p:txBody>
          <a:bodyPr wrap="square" rtlCol="0" anchor="t">
            <a:spAutoFit/>
          </a:bodyPr>
          <a:p>
            <a:r>
              <a:rPr sz="2800" b="1">
                <a:solidFill>
                  <a:schemeClr val="accent2">
                    <a:lumMod val="75000"/>
                  </a:schemeClr>
                </a:solidFill>
                <a:latin typeface="Times New Roman" panose="02020603050405020304" charset="0"/>
                <a:cs typeface="Times New Roman" panose="02020603050405020304" charset="0"/>
                <a:sym typeface="+mn-ea"/>
              </a:rPr>
              <a:t>live</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4339590" y="482600"/>
            <a:ext cx="2316480" cy="583565"/>
          </a:xfrm>
          <a:prstGeom prst="rect">
            <a:avLst/>
          </a:prstGeom>
          <a:noFill/>
        </p:spPr>
        <p:txBody>
          <a:bodyPr wrap="none" rtlCol="0" anchor="t">
            <a:spAutoFit/>
          </a:bodyPr>
          <a:p>
            <a:pPr algn="l"/>
            <a:r>
              <a:rPr sz="3200" b="1">
                <a:solidFill>
                  <a:srgbClr val="7030A0"/>
                </a:solidFill>
                <a:latin typeface="Times New Roman" panose="02020603050405020304" charset="0"/>
                <a:cs typeface="Times New Roman" panose="02020603050405020304" charset="0"/>
                <a:sym typeface="+mn-ea"/>
              </a:rPr>
              <a:t>活的 现存的</a:t>
            </a:r>
            <a:endParaRPr sz="3200" b="1">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7259320" y="429895"/>
            <a:ext cx="2824480" cy="583565"/>
          </a:xfrm>
          <a:prstGeom prst="rect">
            <a:avLst/>
          </a:prstGeom>
          <a:noFill/>
        </p:spPr>
        <p:txBody>
          <a:bodyPr wrap="none" rtlCol="0" anchor="t">
            <a:spAutoFit/>
          </a:bodyPr>
          <a:p>
            <a:pPr algn="l"/>
            <a:r>
              <a:rPr sz="3200" b="1">
                <a:solidFill>
                  <a:srgbClr val="7030A0"/>
                </a:solidFill>
                <a:latin typeface="Times New Roman" panose="02020603050405020304" charset="0"/>
                <a:cs typeface="Times New Roman" panose="02020603050405020304" charset="0"/>
                <a:sym typeface="+mn-ea"/>
              </a:rPr>
              <a:t>生活 生存 生计</a:t>
            </a:r>
            <a:endParaRPr sz="3200" b="1">
              <a:solidFill>
                <a:srgbClr val="7030A0"/>
              </a:solidFill>
              <a:latin typeface="Times New Roman" panose="02020603050405020304" charset="0"/>
              <a:cs typeface="Times New Roman" panose="02020603050405020304" charset="0"/>
              <a:sym typeface="+mn-ea"/>
            </a:endParaRPr>
          </a:p>
        </p:txBody>
      </p:sp>
      <p:graphicFrame>
        <p:nvGraphicFramePr>
          <p:cNvPr id="11" name="表格 10"/>
          <p:cNvGraphicFramePr/>
          <p:nvPr>
            <p:custDataLst>
              <p:tags r:id="rId1"/>
            </p:custDataLst>
          </p:nvPr>
        </p:nvGraphicFramePr>
        <p:xfrm>
          <a:off x="306705" y="1593215"/>
          <a:ext cx="11610340" cy="4102735"/>
        </p:xfrm>
        <a:graphic>
          <a:graphicData uri="http://schemas.openxmlformats.org/drawingml/2006/table">
            <a:tbl>
              <a:tblPr firstRow="1" bandRow="1">
                <a:tableStyleId>{5940675A-B579-460E-94D1-54222C63F5DA}</a:tableStyleId>
              </a:tblPr>
              <a:tblGrid>
                <a:gridCol w="1831340"/>
                <a:gridCol w="9779000"/>
              </a:tblGrid>
              <a:tr h="881380">
                <a:tc>
                  <a:txBody>
                    <a:bodyPr/>
                    <a:p>
                      <a:pPr indent="0">
                        <a:buNone/>
                      </a:pPr>
                      <a:r>
                        <a:rPr lang="en-US" sz="2800" b="1">
                          <a:latin typeface="+mn-ea"/>
                          <a:cs typeface="Times New Roman" panose="02020603050405020304" charset="0"/>
                        </a:rPr>
                        <a:t> </a:t>
                      </a:r>
                      <a:endParaRPr lang="en-US" altLang="en-US" sz="2800" b="1">
                        <a:latin typeface="+mn-ea"/>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mn-ea"/>
                          <a:cs typeface="+mn-ea"/>
                        </a:rPr>
                        <a:t>意为</a:t>
                      </a:r>
                      <a:r>
                        <a:rPr lang="en-US" sz="2800" b="1">
                          <a:latin typeface="+mn-ea"/>
                          <a:cs typeface="+mn-ea"/>
                          <a:sym typeface="+mn-ea"/>
                        </a:rPr>
                        <a:t>“</a:t>
                      </a:r>
                      <a:r>
                        <a:rPr lang="en-US" sz="2800" b="1">
                          <a:latin typeface="+mn-ea"/>
                          <a:cs typeface="+mn-ea"/>
                        </a:rPr>
                        <a:t>健在的”,为live的现在分词,强调存在在世界上,可用来指人或物,作</a:t>
                      </a:r>
                      <a:r>
                        <a:rPr lang="zh-CN" altLang="en-US" sz="2800" b="1">
                          <a:latin typeface="+mn-ea"/>
                          <a:cs typeface="+mn-ea"/>
                        </a:rPr>
                        <a:t>定语</a:t>
                      </a:r>
                      <a:r>
                        <a:rPr lang="zh-CN" sz="2800" b="1">
                          <a:latin typeface="+mn-ea"/>
                          <a:cs typeface="+mn-ea"/>
                        </a:rPr>
                        <a:t>或表语。</a:t>
                      </a:r>
                      <a:endParaRPr lang="en-US" altLang="en-US" sz="2800" b="1">
                        <a:latin typeface="+mn-ea"/>
                        <a:cs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81380">
                <a:tc>
                  <a:txBody>
                    <a:bodyPr/>
                    <a:p>
                      <a:pPr indent="0">
                        <a:buNone/>
                      </a:pPr>
                      <a:r>
                        <a:rPr lang="en-US" sz="2800" b="1">
                          <a:latin typeface="+mn-ea"/>
                          <a:cs typeface="Times New Roman" panose="02020603050405020304" charset="0"/>
                        </a:rPr>
                        <a:t> </a:t>
                      </a:r>
                      <a:endParaRPr lang="en-US" altLang="en-US" sz="2800" b="1">
                        <a:latin typeface="+mn-ea"/>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mn-ea"/>
                          <a:cs typeface="+mn-ea"/>
                        </a:rPr>
                        <a:t>意为“活的”，表示活着的状态,侧重说明没死,既可指人,也可指物；可作表语</a:t>
                      </a:r>
                      <a:r>
                        <a:rPr lang="en-US" altLang="zh-CN" sz="2800" b="1">
                          <a:latin typeface="+mn-ea"/>
                          <a:cs typeface="+mn-ea"/>
                        </a:rPr>
                        <a:t>,</a:t>
                      </a:r>
                      <a:r>
                        <a:rPr lang="zh-CN" sz="2800" b="1">
                          <a:latin typeface="+mn-ea"/>
                          <a:cs typeface="+mn-ea"/>
                        </a:rPr>
                        <a:t>或宾补。</a:t>
                      </a:r>
                      <a:endParaRPr lang="en-US" altLang="en-US" sz="2800" b="1">
                        <a:latin typeface="+mn-ea"/>
                        <a:cs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58595">
                <a:tc>
                  <a:txBody>
                    <a:bodyPr/>
                    <a:p>
                      <a:pPr indent="0">
                        <a:buNone/>
                      </a:pPr>
                      <a:r>
                        <a:rPr lang="en-US" sz="2800" b="1">
                          <a:latin typeface="+mn-ea"/>
                          <a:cs typeface="宋体" panose="02010600030101010101" pitchFamily="2" charset="-122"/>
                        </a:rPr>
                        <a:t> </a:t>
                      </a:r>
                      <a:endParaRPr lang="en-US" altLang="en-US" sz="2800" b="1">
                        <a:latin typeface="+mn-ea"/>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mn-ea"/>
                          <a:cs typeface="+mn-ea"/>
                        </a:rPr>
                        <a:t>live 意为“活着的”时</a:t>
                      </a:r>
                      <a:r>
                        <a:rPr lang="zh-CN" altLang="en-US" sz="2800" b="1">
                          <a:latin typeface="+mn-ea"/>
                          <a:cs typeface="+mn-ea"/>
                        </a:rPr>
                        <a:t>，</a:t>
                      </a:r>
                      <a:r>
                        <a:rPr lang="en-US" sz="2800" b="1">
                          <a:latin typeface="+mn-ea"/>
                          <a:cs typeface="+mn-ea"/>
                        </a:rPr>
                        <a:t>通常指物</a:t>
                      </a:r>
                      <a:r>
                        <a:rPr lang="zh-CN" altLang="en-US" sz="2800" b="1">
                          <a:latin typeface="+mn-ea"/>
                          <a:cs typeface="+mn-ea"/>
                        </a:rPr>
                        <a:t>，</a:t>
                      </a:r>
                      <a:r>
                        <a:rPr lang="en-US" sz="2800" b="1">
                          <a:latin typeface="+mn-ea"/>
                          <a:cs typeface="+mn-ea"/>
                        </a:rPr>
                        <a:t>不指人</a:t>
                      </a:r>
                      <a:r>
                        <a:rPr lang="zh-CN" altLang="en-US" sz="2800" b="1">
                          <a:latin typeface="+mn-ea"/>
                          <a:cs typeface="+mn-ea"/>
                        </a:rPr>
                        <a:t>；</a:t>
                      </a:r>
                      <a:r>
                        <a:rPr lang="en-US" sz="2800" b="1">
                          <a:latin typeface="+mn-ea"/>
                          <a:cs typeface="+mn-ea"/>
                          <a:sym typeface="+mn-ea"/>
                        </a:rPr>
                        <a:t>还</a:t>
                      </a:r>
                      <a:r>
                        <a:rPr lang="zh-CN" altLang="en-US" sz="2800" b="1">
                          <a:latin typeface="+mn-ea"/>
                          <a:cs typeface="+mn-ea"/>
                          <a:sym typeface="+mn-ea"/>
                        </a:rPr>
                        <a:t>可</a:t>
                      </a:r>
                      <a:r>
                        <a:rPr lang="en-US" sz="2800" b="1">
                          <a:latin typeface="+mn-ea"/>
                          <a:cs typeface="+mn-ea"/>
                          <a:sym typeface="+mn-ea"/>
                        </a:rPr>
                        <a:t>指“实况转播的”。</a:t>
                      </a:r>
                      <a:r>
                        <a:rPr lang="en-US" sz="2800" b="1">
                          <a:latin typeface="+mn-ea"/>
                          <a:cs typeface="+mn-ea"/>
                        </a:rPr>
                        <a:t>常用来作定语放名词的前面。例如:a live wire 有电的电线，a live fish 一条活鱼，a live broadcast 现场直播</a:t>
                      </a:r>
                      <a:endParaRPr lang="en-US" altLang="en-US" sz="2800" b="1">
                        <a:latin typeface="+mn-ea"/>
                        <a:cs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81380">
                <a:tc>
                  <a:txBody>
                    <a:bodyPr/>
                    <a:p>
                      <a:pPr indent="0">
                        <a:buNone/>
                      </a:pPr>
                      <a:r>
                        <a:rPr lang="en-US" sz="2800" b="1">
                          <a:latin typeface="+mn-ea"/>
                          <a:cs typeface="Times New Roman" panose="02020603050405020304" charset="0"/>
                        </a:rPr>
                        <a:t> </a:t>
                      </a:r>
                      <a:endParaRPr lang="en-US" altLang="en-US" sz="2800" b="1">
                        <a:latin typeface="+mn-ea"/>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mn-ea"/>
                          <a:cs typeface="+mn-ea"/>
                        </a:rPr>
                        <a:t>意为“活泼的”,“活跃</a:t>
                      </a:r>
                      <a:r>
                        <a:rPr lang="zh-CN" altLang="en-US" sz="2800" b="1">
                          <a:latin typeface="+mn-ea"/>
                          <a:cs typeface="+mn-ea"/>
                        </a:rPr>
                        <a:t>的</a:t>
                      </a:r>
                      <a:r>
                        <a:rPr lang="en-US" sz="2800" b="1">
                          <a:latin typeface="+mn-ea"/>
                          <a:cs typeface="+mn-ea"/>
                        </a:rPr>
                        <a:t>”,“充满生气的”, 可作定语、表语或宾补</a:t>
                      </a:r>
                      <a:r>
                        <a:rPr lang="zh-CN" altLang="en-US" sz="2800" b="1">
                          <a:latin typeface="+mn-ea"/>
                          <a:cs typeface="+mn-ea"/>
                        </a:rPr>
                        <a:t>，</a:t>
                      </a:r>
                      <a:r>
                        <a:rPr lang="en-US" sz="2800" b="1">
                          <a:latin typeface="+mn-ea"/>
                          <a:cs typeface="+mn-ea"/>
                        </a:rPr>
                        <a:t>既可指人</a:t>
                      </a:r>
                      <a:r>
                        <a:rPr lang="zh-CN" altLang="en-US" sz="2800" b="1">
                          <a:latin typeface="+mn-ea"/>
                          <a:cs typeface="+mn-ea"/>
                        </a:rPr>
                        <a:t>，</a:t>
                      </a:r>
                      <a:r>
                        <a:rPr lang="en-US" sz="2800" b="1">
                          <a:latin typeface="+mn-ea"/>
                          <a:cs typeface="+mn-ea"/>
                        </a:rPr>
                        <a:t>又可指物。</a:t>
                      </a:r>
                      <a:endParaRPr lang="en-US" altLang="en-US" sz="2800" b="1">
                        <a:latin typeface="+mn-ea"/>
                        <a:cs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137795" y="118110"/>
            <a:ext cx="11725275" cy="10210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pc="0">
              <a:latin typeface="Times New Roman" panose="02020603050405020304" charset="0"/>
              <a:ea typeface="+mn-ea"/>
              <a:cs typeface="Times New Roman" panose="02020603050405020304" charset="0"/>
            </a:endParaRPr>
          </a:p>
        </p:txBody>
      </p:sp>
      <p:sp>
        <p:nvSpPr>
          <p:cNvPr id="6" name="标题 1"/>
          <p:cNvSpPr>
            <a:spLocks noGrp="1"/>
          </p:cNvSpPr>
          <p:nvPr/>
        </p:nvSpPr>
        <p:spPr>
          <a:xfrm>
            <a:off x="233045" y="433070"/>
            <a:ext cx="11725275" cy="64249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Young children are usually _____.  小孩子们通常是活泼的。  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He told a very ____ story.  他讲了一个生动的故事。 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No man_____ is greater than he. 在活着的人中没有人比他更伟大的了。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He was still ____ when I reached the hospital. 当我赶到医院时他还活着。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My first teacher is still _______</a:t>
            </a:r>
            <a:r>
              <a:rPr lang="en-US" altLang="zh-CN" sz="2400" spc="0">
                <a:latin typeface="Times New Roman" panose="02020603050405020304" charset="0"/>
                <a:ea typeface="+mn-ea"/>
                <a:cs typeface="Times New Roman" panose="02020603050405020304" charset="0"/>
              </a:rPr>
              <a:t>_</a:t>
            </a:r>
            <a:r>
              <a:rPr sz="2400" spc="0">
                <a:latin typeface="Times New Roman" panose="02020603050405020304" charset="0"/>
                <a:ea typeface="+mn-ea"/>
                <a:cs typeface="Times New Roman" panose="02020603050405020304" charset="0"/>
              </a:rPr>
              <a:t>_. 我的启蒙老师仍健在。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English is a _________ language . 英语是活的语言。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He bought some ___ fish. 他买了几条活鱼。 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Only a few ___ trees were left after the fire. 火灾之后只剩下几棵树还活着。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It costs money to go to a football match, why not to watch a ____ broadcast?</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去看足球赛可是要花钱的，为啥不看实况转播？</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_____________谋生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Many people who </a:t>
            </a:r>
            <a:r>
              <a:rPr sz="2400" spc="0">
                <a:solidFill>
                  <a:schemeClr val="accent2">
                    <a:lumMod val="75000"/>
                  </a:schemeClr>
                </a:solidFill>
                <a:latin typeface="Times New Roman" panose="02020603050405020304" charset="0"/>
                <a:ea typeface="+mn-ea"/>
                <a:cs typeface="Times New Roman" panose="02020603050405020304" charset="0"/>
              </a:rPr>
              <a:t>live</a:t>
            </a:r>
            <a:r>
              <a:rPr sz="2400" spc="0">
                <a:latin typeface="Times New Roman" panose="02020603050405020304" charset="0"/>
                <a:ea typeface="+mn-ea"/>
                <a:cs typeface="Times New Roman" panose="02020603050405020304" charset="0"/>
              </a:rPr>
              <a:t> along the coast make a living on fishing industry.(2017北京卷)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许多住在海边的人以捕鱼为生。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Artists make a </a:t>
            </a:r>
            <a:r>
              <a:rPr sz="2400" spc="0">
                <a:solidFill>
                  <a:schemeClr val="accent2">
                    <a:lumMod val="75000"/>
                  </a:schemeClr>
                </a:solidFill>
                <a:latin typeface="Times New Roman" panose="02020603050405020304" charset="0"/>
                <a:ea typeface="+mn-ea"/>
                <a:cs typeface="Times New Roman" panose="02020603050405020304" charset="0"/>
              </a:rPr>
              <a:t>living</a:t>
            </a:r>
            <a:r>
              <a:rPr sz="2400" spc="0">
                <a:latin typeface="Times New Roman" panose="02020603050405020304" charset="0"/>
                <a:ea typeface="+mn-ea"/>
                <a:cs typeface="Times New Roman" panose="02020603050405020304" charset="0"/>
              </a:rPr>
              <a:t> through their creative work.(2018江苏卷)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艺术家通过他们的创造性工作谋生。</a:t>
            </a:r>
            <a:endParaRPr sz="2400" spc="0">
              <a:latin typeface="Times New Roman" panose="02020603050405020304" charset="0"/>
              <a:ea typeface="+mn-ea"/>
              <a:cs typeface="Times New Roman" panose="02020603050405020304" charset="0"/>
            </a:endParaRPr>
          </a:p>
        </p:txBody>
      </p:sp>
      <p:sp>
        <p:nvSpPr>
          <p:cNvPr id="2" name="标题 1"/>
          <p:cNvSpPr>
            <a:spLocks noGrp="1"/>
          </p:cNvSpPr>
          <p:nvPr/>
        </p:nvSpPr>
        <p:spPr>
          <a:xfrm>
            <a:off x="4088130" y="420370"/>
            <a:ext cx="9639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lively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2423160" y="78041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lively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2538095" y="2656205"/>
            <a:ext cx="94678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 live</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3214370" y="1920240"/>
            <a:ext cx="177990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living/alive</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1347470" y="1179195"/>
            <a:ext cx="8877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alive </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2024380" y="1551305"/>
            <a:ext cx="11988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alive</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1853565" y="2284730"/>
            <a:ext cx="15405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living/live</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7982585" y="3357245"/>
            <a:ext cx="117475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 live</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1882140" y="3023870"/>
            <a:ext cx="9632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 live</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273685" y="4436745"/>
            <a:ext cx="254635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 make a living</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additive="base">
                                        <p:cTn id="4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 calcmode="lin" valueType="num">
                                      <p:cBhvr additive="base">
                                        <p:cTn id="5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 calcmode="lin" valueType="num">
                                      <p:cBhvr additive="base">
                                        <p:cTn id="6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xEl>
                                              <p:pRg st="6" end="6"/>
                                            </p:txEl>
                                          </p:spTgt>
                                        </p:tgtEl>
                                        <p:attrNameLst>
                                          <p:attrName>style.visibility</p:attrName>
                                        </p:attrNameLst>
                                      </p:cBhvr>
                                      <p:to>
                                        <p:strVal val="visible"/>
                                      </p:to>
                                    </p:set>
                                    <p:anim calcmode="lin" valueType="num">
                                      <p:cBhvr additive="base">
                                        <p:cTn id="7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additive="base">
                                        <p:cTn id="85" dur="500" fill="hold"/>
                                        <p:tgtEl>
                                          <p:spTgt spid="7"/>
                                        </p:tgtEl>
                                        <p:attrNameLst>
                                          <p:attrName>ppt_x</p:attrName>
                                        </p:attrNameLst>
                                      </p:cBhvr>
                                      <p:tavLst>
                                        <p:tav tm="0">
                                          <p:val>
                                            <p:strVal val="#ppt_x"/>
                                          </p:val>
                                        </p:tav>
                                        <p:tav tm="100000">
                                          <p:val>
                                            <p:strVal val="#ppt_x"/>
                                          </p:val>
                                        </p:tav>
                                      </p:tavLst>
                                    </p:anim>
                                    <p:anim calcmode="lin" valueType="num">
                                      <p:cBhvr additive="base">
                                        <p:cTn id="8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6">
                                            <p:txEl>
                                              <p:pRg st="7" end="7"/>
                                            </p:txEl>
                                          </p:spTgt>
                                        </p:tgtEl>
                                        <p:attrNameLst>
                                          <p:attrName>style.visibility</p:attrName>
                                        </p:attrNameLst>
                                      </p:cBhvr>
                                      <p:to>
                                        <p:strVal val="visible"/>
                                      </p:to>
                                    </p:set>
                                    <p:anim calcmode="lin" valueType="num">
                                      <p:cBhvr additive="base">
                                        <p:cTn id="9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6">
                                            <p:txEl>
                                              <p:pRg st="8" end="8"/>
                                            </p:txEl>
                                          </p:spTgt>
                                        </p:tgtEl>
                                        <p:attrNameLst>
                                          <p:attrName>style.visibility</p:attrName>
                                        </p:attrNameLst>
                                      </p:cBhvr>
                                      <p:to>
                                        <p:strVal val="visible"/>
                                      </p:to>
                                    </p:set>
                                    <p:anim calcmode="lin" valueType="num">
                                      <p:cBhvr additive="base">
                                        <p:cTn id="10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6">
                                            <p:txEl>
                                              <p:pRg st="8" end="8"/>
                                            </p:txEl>
                                          </p:spTgt>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6">
                                            <p:txEl>
                                              <p:pRg st="9" end="9"/>
                                            </p:txEl>
                                          </p:spTgt>
                                        </p:tgtEl>
                                        <p:attrNameLst>
                                          <p:attrName>style.visibility</p:attrName>
                                        </p:attrNameLst>
                                      </p:cBhvr>
                                      <p:to>
                                        <p:strVal val="visible"/>
                                      </p:to>
                                    </p:set>
                                    <p:anim calcmode="lin" valueType="num">
                                      <p:cBhvr additive="base">
                                        <p:cTn id="10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2"/>
                                        </p:tgtEl>
                                        <p:attrNameLst>
                                          <p:attrName>style.visibility</p:attrName>
                                        </p:attrNameLst>
                                      </p:cBhvr>
                                      <p:to>
                                        <p:strVal val="visible"/>
                                      </p:to>
                                    </p:set>
                                    <p:anim calcmode="lin" valueType="num">
                                      <p:cBhvr additive="base">
                                        <p:cTn id="113" dur="500" fill="hold"/>
                                        <p:tgtEl>
                                          <p:spTgt spid="12"/>
                                        </p:tgtEl>
                                        <p:attrNameLst>
                                          <p:attrName>ppt_x</p:attrName>
                                        </p:attrNameLst>
                                      </p:cBhvr>
                                      <p:tavLst>
                                        <p:tav tm="0">
                                          <p:val>
                                            <p:strVal val="#ppt_x"/>
                                          </p:val>
                                        </p:tav>
                                        <p:tav tm="100000">
                                          <p:val>
                                            <p:strVal val="#ppt_x"/>
                                          </p:val>
                                        </p:tav>
                                      </p:tavLst>
                                    </p:anim>
                                    <p:anim calcmode="lin" valueType="num">
                                      <p:cBhvr additive="base">
                                        <p:cTn id="1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6">
                                            <p:txEl>
                                              <p:pRg st="11" end="11"/>
                                            </p:txEl>
                                          </p:spTgt>
                                        </p:tgtEl>
                                        <p:attrNameLst>
                                          <p:attrName>style.visibility</p:attrName>
                                        </p:attrNameLst>
                                      </p:cBhvr>
                                      <p:to>
                                        <p:strVal val="visible"/>
                                      </p:to>
                                    </p:set>
                                    <p:anim calcmode="lin" valueType="num">
                                      <p:cBhvr additive="base">
                                        <p:cTn id="119"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4"/>
                                        </p:tgtEl>
                                        <p:attrNameLst>
                                          <p:attrName>style.visibility</p:attrName>
                                        </p:attrNameLst>
                                      </p:cBhvr>
                                      <p:to>
                                        <p:strVal val="visible"/>
                                      </p:to>
                                    </p:set>
                                    <p:anim calcmode="lin" valueType="num">
                                      <p:cBhvr additive="base">
                                        <p:cTn id="125" dur="500" fill="hold"/>
                                        <p:tgtEl>
                                          <p:spTgt spid="4"/>
                                        </p:tgtEl>
                                        <p:attrNameLst>
                                          <p:attrName>ppt_x</p:attrName>
                                        </p:attrNameLst>
                                      </p:cBhvr>
                                      <p:tavLst>
                                        <p:tav tm="0">
                                          <p:val>
                                            <p:strVal val="#ppt_x"/>
                                          </p:val>
                                        </p:tav>
                                        <p:tav tm="100000">
                                          <p:val>
                                            <p:strVal val="#ppt_x"/>
                                          </p:val>
                                        </p:tav>
                                      </p:tavLst>
                                    </p:anim>
                                    <p:anim calcmode="lin" valueType="num">
                                      <p:cBhvr additive="base">
                                        <p:cTn id="1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6">
                                            <p:txEl>
                                              <p:pRg st="12" end="12"/>
                                            </p:txEl>
                                          </p:spTgt>
                                        </p:tgtEl>
                                        <p:attrNameLst>
                                          <p:attrName>style.visibility</p:attrName>
                                        </p:attrNameLst>
                                      </p:cBhvr>
                                      <p:to>
                                        <p:strVal val="visible"/>
                                      </p:to>
                                    </p:set>
                                    <p:anim calcmode="lin" valueType="num">
                                      <p:cBhvr additive="base">
                                        <p:cTn id="131"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6">
                                            <p:txEl>
                                              <p:pRg st="13" end="13"/>
                                            </p:txEl>
                                          </p:spTgt>
                                        </p:tgtEl>
                                        <p:attrNameLst>
                                          <p:attrName>style.visibility</p:attrName>
                                        </p:attrNameLst>
                                      </p:cBhvr>
                                      <p:to>
                                        <p:strVal val="visible"/>
                                      </p:to>
                                    </p:set>
                                    <p:anim calcmode="lin" valueType="num">
                                      <p:cBhvr additive="base">
                                        <p:cTn id="135"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136"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6">
                                            <p:txEl>
                                              <p:pRg st="14" end="14"/>
                                            </p:txEl>
                                          </p:spTgt>
                                        </p:tgtEl>
                                        <p:attrNameLst>
                                          <p:attrName>style.visibility</p:attrName>
                                        </p:attrNameLst>
                                      </p:cBhvr>
                                      <p:to>
                                        <p:strVal val="visible"/>
                                      </p:to>
                                    </p:set>
                                    <p:anim calcmode="lin" valueType="num">
                                      <p:cBhvr additive="base">
                                        <p:cTn id="141"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6">
                                            <p:txEl>
                                              <p:pRg st="14" end="14"/>
                                            </p:txEl>
                                          </p:spTgt>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6">
                                            <p:txEl>
                                              <p:pRg st="15" end="15"/>
                                            </p:txEl>
                                          </p:spTgt>
                                        </p:tgtEl>
                                        <p:attrNameLst>
                                          <p:attrName>style.visibility</p:attrName>
                                        </p:attrNameLst>
                                      </p:cBhvr>
                                      <p:to>
                                        <p:strVal val="visible"/>
                                      </p:to>
                                    </p:set>
                                    <p:anim calcmode="lin" valueType="num">
                                      <p:cBhvr additive="base">
                                        <p:cTn id="145"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6">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9" grpId="0"/>
      <p:bldP spid="9" grpId="1"/>
      <p:bldP spid="8" grpId="0"/>
      <p:bldP spid="8" grpId="1"/>
      <p:bldP spid="7" grpId="0"/>
      <p:bldP spid="7" grpId="1"/>
      <p:bldP spid="10" grpId="0"/>
      <p:bldP spid="10" grpId="1"/>
      <p:bldP spid="11" grpId="0"/>
      <p:bldP spid="11" grpId="1"/>
      <p:bldP spid="12" grpId="0"/>
      <p:bldP spid="12" grpId="1"/>
      <p:bldP spid="14" grpId="0"/>
      <p:bldP spid="14" grpId="1"/>
      <p:bldP spid="4" grpId="0"/>
      <p:bldP spid="4"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34950" y="805815"/>
            <a:ext cx="11539855" cy="5292090"/>
          </a:xfrm>
        </p:spPr>
        <p:txBody>
          <a:bodyPr/>
          <a:p>
            <a:pPr marL="0" algn="l">
              <a:lnSpc>
                <a:spcPts val="3040"/>
              </a:lnSpc>
              <a:buClrTx/>
              <a:buSzTx/>
              <a:buFontTx/>
              <a:buNone/>
            </a:pPr>
            <a:r>
              <a:rPr sz="2400" b="1">
                <a:latin typeface="Times New Roman" panose="02020603050405020304" charset="0"/>
                <a:cs typeface="Times New Roman" panose="02020603050405020304" charset="0"/>
                <a:sym typeface="+mn-ea"/>
              </a:rPr>
              <a:t>Ideally, the system would tell us when to</a:t>
            </a:r>
            <a:r>
              <a:rPr sz="2400" b="1">
                <a:solidFill>
                  <a:schemeClr val="accent2">
                    <a:lumMod val="75000"/>
                  </a:schemeClr>
                </a:solidFill>
                <a:latin typeface="Times New Roman" panose="02020603050405020304" charset="0"/>
                <a:cs typeface="Times New Roman" panose="02020603050405020304" charset="0"/>
                <a:sym typeface="+mn-ea"/>
              </a:rPr>
              <a:t> adapt </a:t>
            </a:r>
            <a:r>
              <a:rPr sz="2400" b="1">
                <a:latin typeface="Times New Roman" panose="02020603050405020304" charset="0"/>
                <a:cs typeface="Times New Roman" panose="02020603050405020304" charset="0"/>
                <a:sym typeface="+mn-ea"/>
              </a:rPr>
              <a:t>human activities that are pushing an ecosystem toward a breakdown or would even allow us to pull an ecosystem back from the borderline. (2019天津) </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理想情况下，该系统将告诉我们该何时____正在将生态系统推向崩溃的人类活动，甚至允许我们将生态系统从崩溃边缘拉回来。</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After all, if we</a:t>
            </a:r>
            <a:r>
              <a:rPr sz="2400" b="1">
                <a:solidFill>
                  <a:schemeClr val="accent2">
                    <a:lumMod val="75000"/>
                  </a:schemeClr>
                </a:solidFill>
                <a:latin typeface="Times New Roman" panose="02020603050405020304" charset="0"/>
                <a:cs typeface="Times New Roman" panose="02020603050405020304" charset="0"/>
                <a:sym typeface="+mn-ea"/>
              </a:rPr>
              <a:t> </a:t>
            </a:r>
            <a:r>
              <a:rPr lang="en-US" altLang="zh-CN" sz="2400" b="1">
                <a:solidFill>
                  <a:schemeClr val="accent2">
                    <a:lumMod val="75000"/>
                  </a:schemeClr>
                </a:solidFill>
                <a:latin typeface="Times New Roman" panose="02020603050405020304" charset="0"/>
                <a:cs typeface="Times New Roman" panose="02020603050405020304" charset="0"/>
                <a:sym typeface="+mn-ea"/>
              </a:rPr>
              <a:t>adapt</a:t>
            </a:r>
            <a:r>
              <a:rPr sz="2400" b="1">
                <a:latin typeface="Times New Roman" panose="02020603050405020304" charset="0"/>
                <a:cs typeface="Times New Roman" panose="02020603050405020304" charset="0"/>
                <a:sym typeface="+mn-ea"/>
              </a:rPr>
              <a:t> in that way, we may avoid the need to change in so many others.(2017江苏)</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毕竟，如果我们以这种方式适应，我们可能会避免改变许多其他方面的需要</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As with any film that is </a:t>
            </a:r>
            <a:r>
              <a:rPr sz="2400" b="1">
                <a:solidFill>
                  <a:schemeClr val="accent2">
                    <a:lumMod val="75000"/>
                  </a:schemeClr>
                </a:solidFill>
                <a:latin typeface="Times New Roman" panose="02020603050405020304" charset="0"/>
                <a:cs typeface="Times New Roman" panose="02020603050405020304" charset="0"/>
                <a:sym typeface="+mn-ea"/>
              </a:rPr>
              <a:t>adapted</a:t>
            </a:r>
            <a:r>
              <a:rPr sz="2400" b="1">
                <a:latin typeface="Times New Roman" panose="02020603050405020304" charset="0"/>
                <a:cs typeface="Times New Roman" panose="02020603050405020304" charset="0"/>
                <a:sym typeface="+mn-ea"/>
              </a:rPr>
              <a:t> from a novel, the movie often does not do the book justice.</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与任何____自小说的电影一样，这部电影通常也不符合原著。</a:t>
            </a:r>
            <a:endParaRPr sz="2400" b="1">
              <a:latin typeface="Times New Roman" panose="02020603050405020304" charset="0"/>
              <a:cs typeface="Times New Roman" panose="02020603050405020304" charset="0"/>
              <a:sym typeface="+mn-ea"/>
            </a:endParaRPr>
          </a:p>
        </p:txBody>
      </p:sp>
      <p:sp>
        <p:nvSpPr>
          <p:cNvPr id="4" name="标题 1"/>
          <p:cNvSpPr>
            <a:spLocks noGrp="1"/>
          </p:cNvSpPr>
          <p:nvPr/>
        </p:nvSpPr>
        <p:spPr>
          <a:xfrm>
            <a:off x="-42545" y="197485"/>
            <a:ext cx="12054840" cy="2434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2</a:t>
            </a:r>
            <a:r>
              <a:rPr lang="en-US" altLang="zh-CN" sz="3200">
                <a:latin typeface="Times New Roman" panose="02020603050405020304" charset="0"/>
                <a:ea typeface="+mn-ea"/>
                <a:cs typeface="Times New Roman" panose="02020603050405020304" charset="0"/>
              </a:rPr>
              <a:t>2</a:t>
            </a:r>
            <a:r>
              <a:rPr sz="3200">
                <a:latin typeface="Times New Roman" panose="02020603050405020304" charset="0"/>
                <a:ea typeface="+mn-ea"/>
                <a:cs typeface="Times New Roman" panose="02020603050405020304" charset="0"/>
              </a:rPr>
              <a:t>.adapt [ə'dæpt]vt._____;___vi.___</a:t>
            </a:r>
            <a:r>
              <a:rPr lang="en-US" altLang="zh-CN" sz="3200">
                <a:noFill/>
                <a:latin typeface="Times New Roman" panose="02020603050405020304" charset="0"/>
                <a:ea typeface="+mn-ea"/>
                <a:cs typeface="Times New Roman" panose="02020603050405020304" charset="0"/>
              </a:rPr>
              <a:t>_</a:t>
            </a:r>
            <a:r>
              <a:rPr lang="en-US" altLang="zh-CN" sz="3200">
                <a:solidFill>
                  <a:schemeClr val="tx1">
                    <a:lumMod val="85000"/>
                    <a:lumOff val="15000"/>
                  </a:schemeClr>
                </a:solidFill>
                <a:latin typeface="Times New Roman" panose="02020603050405020304" charset="0"/>
                <a:ea typeface="+mn-ea"/>
                <a:cs typeface="Times New Roman" panose="02020603050405020304" charset="0"/>
                <a:sym typeface="+mn-ea"/>
              </a:rPr>
              <a:t>                                    </a:t>
            </a:r>
            <a:endParaRPr lang="en-US" altLang="zh-CN" sz="3200" u="sng">
              <a:noFill/>
              <a:latin typeface="Times New Roman" panose="02020603050405020304" charset="0"/>
              <a:ea typeface="+mn-ea"/>
              <a:cs typeface="Times New Roman" panose="02020603050405020304" charset="0"/>
            </a:endParaRPr>
          </a:p>
        </p:txBody>
      </p:sp>
      <p:sp>
        <p:nvSpPr>
          <p:cNvPr id="20" name="文本框 19"/>
          <p:cNvSpPr txBox="1"/>
          <p:nvPr/>
        </p:nvSpPr>
        <p:spPr>
          <a:xfrm>
            <a:off x="3773170" y="218440"/>
            <a:ext cx="371919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  使适应 改编</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5761990" y="2067560"/>
            <a:ext cx="88646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调整</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1278890" y="5273040"/>
            <a:ext cx="88328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改编</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6" name="文本框 5"/>
          <p:cNvSpPr txBox="1"/>
          <p:nvPr/>
        </p:nvSpPr>
        <p:spPr>
          <a:xfrm>
            <a:off x="6408420" y="223520"/>
            <a:ext cx="985520" cy="521970"/>
          </a:xfrm>
          <a:prstGeom prst="rect">
            <a:avLst/>
          </a:prstGeom>
          <a:noFill/>
        </p:spPr>
        <p:txBody>
          <a:bodyPr wrap="square" rtlCol="0">
            <a:spAutoFit/>
          </a:bodyPr>
          <a:p>
            <a:pPr algn="l"/>
            <a:r>
              <a:rPr lang="en-US" altLang="en-US" sz="2800" b="1" spc="150" dirty="0">
                <a:solidFill>
                  <a:srgbClr val="7030A0"/>
                </a:solidFill>
                <a:uFillTx/>
                <a:latin typeface="Times New Roman" panose="02020603050405020304" charset="0"/>
                <a:cs typeface="Times New Roman" panose="02020603050405020304" charset="0"/>
                <a:sym typeface="+mn-ea"/>
              </a:rPr>
              <a:t>适应</a:t>
            </a:r>
            <a:endParaRPr lang="en-US" altLang="en-US" sz="2800" b="1" spc="150" dirty="0">
              <a:solidFill>
                <a:srgbClr val="7030A0"/>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p:bldP spid="6" grpId="0"/>
      <p:bldP spid="6" grpId="1"/>
      <p:bldP spid="7" grpId="0"/>
      <p:bldP spid="7" grpId="1"/>
      <p:bldP spid="5" grpId="0"/>
      <p:bldP spid="5"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233045" y="153670"/>
            <a:ext cx="11725275" cy="63779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adapt to</a:t>
            </a:r>
            <a:r>
              <a:rPr sz="2400" spc="0">
                <a:latin typeface="Times New Roman" panose="02020603050405020304" charset="0"/>
                <a:ea typeface="+mn-ea"/>
                <a:cs typeface="Times New Roman" panose="02020603050405020304" charset="0"/>
              </a:rPr>
              <a:t>_____</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Human beings will continue to </a:t>
            </a:r>
            <a:r>
              <a:rPr sz="2400" spc="0">
                <a:solidFill>
                  <a:schemeClr val="accent2">
                    <a:lumMod val="75000"/>
                  </a:schemeClr>
                </a:solidFill>
                <a:latin typeface="Times New Roman" panose="02020603050405020304" charset="0"/>
                <a:ea typeface="+mn-ea"/>
                <a:cs typeface="Times New Roman" panose="02020603050405020304" charset="0"/>
              </a:rPr>
              <a:t>adapt to </a:t>
            </a:r>
            <a:r>
              <a:rPr sz="2400" spc="0">
                <a:latin typeface="Times New Roman" panose="02020603050405020304" charset="0"/>
                <a:ea typeface="+mn-ea"/>
                <a:cs typeface="Times New Roman" panose="02020603050405020304" charset="0"/>
              </a:rPr>
              <a:t>the changing climate in both ordinary and astonishing ways.(2017江苏)</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人类将继续以一般或惊人的方式_____气候变化。</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Because our bodies</a:t>
            </a:r>
            <a:r>
              <a:rPr sz="2400" spc="0">
                <a:solidFill>
                  <a:schemeClr val="accent2">
                    <a:lumMod val="75000"/>
                  </a:schemeClr>
                </a:solidFill>
                <a:latin typeface="Times New Roman" panose="02020603050405020304" charset="0"/>
                <a:ea typeface="+mn-ea"/>
                <a:cs typeface="Times New Roman" panose="02020603050405020304" charset="0"/>
              </a:rPr>
              <a:t> adapt to </a:t>
            </a:r>
            <a:r>
              <a:rPr sz="2400" spc="0">
                <a:latin typeface="Times New Roman" panose="02020603050405020304" charset="0"/>
                <a:ea typeface="+mn-ea"/>
                <a:cs typeface="Times New Roman" panose="02020603050405020304" charset="0"/>
              </a:rPr>
              <a:t>everything we do to them. And as far as your body is concerned, it</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s "use it. or lose it"!(2013浙江)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因为我们的身体会_____我们对它们所做的一切。就你的身体而言,它就是"利用它,或失去它"!</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____</a:t>
            </a:r>
            <a:r>
              <a:rPr lang="en-US" altLang="zh-CN" spc="0">
                <a:solidFill>
                  <a:schemeClr val="tx1"/>
                </a:solidFill>
                <a:latin typeface="Times New Roman" panose="02020603050405020304" charset="0"/>
                <a:ea typeface="+mn-ea"/>
                <a:cs typeface="Times New Roman" panose="02020603050405020304" charset="0"/>
              </a:rPr>
              <a:t>___</a:t>
            </a:r>
            <a:r>
              <a:rPr spc="0">
                <a:solidFill>
                  <a:schemeClr val="tx1"/>
                </a:solidFill>
                <a:latin typeface="Times New Roman" panose="02020603050405020304" charset="0"/>
                <a:ea typeface="+mn-ea"/>
                <a:cs typeface="Times New Roman" panose="02020603050405020304" charset="0"/>
              </a:rPr>
              <a:t>__[ædəp'teɪʃ(ə)n] n. </a:t>
            </a:r>
            <a:r>
              <a:rPr spc="0">
                <a:solidFill>
                  <a:srgbClr val="7030A0"/>
                </a:solidFill>
                <a:latin typeface="Times New Roman" panose="02020603050405020304" charset="0"/>
                <a:ea typeface="+mn-ea"/>
                <a:cs typeface="Times New Roman" panose="02020603050405020304" charset="0"/>
              </a:rPr>
              <a:t>适应；改编；改编本</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But the most sensible form of __________ is surely to adapt our energy systems to emit less carbon pollution.(2017江苏)</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但最明智的适应方式无疑是调整我们的能源系统，以减少碳污染的排放。</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374015" y="3573145"/>
            <a:ext cx="18141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adaptation</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1419225" y="147955"/>
            <a:ext cx="8248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适应</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4217035" y="3891915"/>
            <a:ext cx="18141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 adaptation</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4556125" y="1240155"/>
            <a:ext cx="8248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适应</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2727325" y="2345055"/>
            <a:ext cx="8248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适应</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additive="base">
                                        <p:cTn id="3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additive="base">
                                        <p:cTn id="3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6" end="6"/>
                                            </p:txEl>
                                          </p:spTgt>
                                        </p:tgtEl>
                                        <p:attrNameLst>
                                          <p:attrName>style.visibility</p:attrName>
                                        </p:attrNameLst>
                                      </p:cBhvr>
                                      <p:to>
                                        <p:strVal val="visible"/>
                                      </p:to>
                                    </p:set>
                                    <p:anim calcmode="lin" valueType="num">
                                      <p:cBhvr additive="base">
                                        <p:cTn id="5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 calcmode="lin" valueType="num">
                                      <p:cBhvr additive="base">
                                        <p:cTn id="6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7" end="7"/>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
                                            <p:txEl>
                                              <p:pRg st="8" end="8"/>
                                            </p:txEl>
                                          </p:spTgt>
                                        </p:tgtEl>
                                        <p:attrNameLst>
                                          <p:attrName>style.visibility</p:attrName>
                                        </p:attrNameLst>
                                      </p:cBhvr>
                                      <p:to>
                                        <p:strVal val="visible"/>
                                      </p:to>
                                    </p:set>
                                    <p:anim calcmode="lin" valueType="num">
                                      <p:cBhvr additive="base">
                                        <p:cTn id="6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3" grpId="0"/>
      <p:bldP spid="13" grpId="1"/>
      <p:bldP spid="8" grpId="0"/>
      <p:bldP spid="8" grpId="1"/>
      <p:bldP spid="3" grpId="0"/>
      <p:bldP spid="3" grpId="1"/>
      <p:bldP spid="10" grpId="0"/>
      <p:bldP spid="10"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 name="图片 46" descr="apt-倾向适合填空"/>
          <p:cNvPicPr>
            <a:picLocks noChangeAspect="1"/>
          </p:cNvPicPr>
          <p:nvPr/>
        </p:nvPicPr>
        <p:blipFill>
          <a:blip r:embed="rId1"/>
          <a:stretch>
            <a:fillRect/>
          </a:stretch>
        </p:blipFill>
        <p:spPr>
          <a:xfrm>
            <a:off x="-3810" y="38100"/>
            <a:ext cx="12182475" cy="6769100"/>
          </a:xfrm>
          <a:prstGeom prst="rect">
            <a:avLst/>
          </a:prstGeom>
        </p:spPr>
      </p:pic>
      <p:sp>
        <p:nvSpPr>
          <p:cNvPr id="3" name="标题 1"/>
          <p:cNvSpPr>
            <a:spLocks noGrp="1"/>
          </p:cNvSpPr>
          <p:nvPr/>
        </p:nvSpPr>
        <p:spPr>
          <a:xfrm>
            <a:off x="2931795" y="2701925"/>
            <a:ext cx="15652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能力</a:t>
            </a:r>
            <a:endParaRPr sz="18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258060" y="1655445"/>
            <a:ext cx="1434465" cy="2324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适合,适应</a:t>
            </a:r>
            <a:endParaRPr sz="18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4715510" y="651510"/>
            <a:ext cx="13233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态度,看法</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9985375" y="5677535"/>
            <a:ext cx="12274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能适应的;可改编的</a:t>
            </a:r>
            <a:endParaRPr sz="18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9949180" y="4780915"/>
            <a:ext cx="1544955" cy="4032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适应的</a:t>
            </a:r>
            <a:endParaRPr sz="18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6870065" y="3169920"/>
            <a:ext cx="18351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rPr>
              <a:t>倾向;适合</a:t>
            </a:r>
            <a:endParaRPr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9985375" y="3776980"/>
            <a:ext cx="16516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适应;改编</a:t>
            </a:r>
            <a:endParaRPr sz="1800" spc="0">
              <a:solidFill>
                <a:srgbClr val="7030A0"/>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9829800" y="2729865"/>
            <a:ext cx="21126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倾向;才能</a:t>
            </a:r>
            <a:endParaRPr sz="1800" spc="0">
              <a:solidFill>
                <a:srgbClr val="7030A0"/>
              </a:solidFill>
              <a:latin typeface="Times New Roman" panose="02020603050405020304" charset="0"/>
              <a:ea typeface="+mn-ea"/>
              <a:cs typeface="Times New Roman" panose="02020603050405020304" charset="0"/>
            </a:endParaRPr>
          </a:p>
        </p:txBody>
      </p:sp>
      <p:sp>
        <p:nvSpPr>
          <p:cNvPr id="28" name="标题 1"/>
          <p:cNvSpPr>
            <a:spLocks noGrp="1"/>
          </p:cNvSpPr>
          <p:nvPr/>
        </p:nvSpPr>
        <p:spPr>
          <a:xfrm>
            <a:off x="9537700" y="682625"/>
            <a:ext cx="23037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倾向的;适合的</a:t>
            </a:r>
            <a:endParaRPr sz="18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9625330" y="1740535"/>
            <a:ext cx="23850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不适宜的;笨拙的</a:t>
            </a:r>
            <a:endParaRPr sz="1800" spc="0">
              <a:solidFill>
                <a:srgbClr val="7030A0"/>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flipH="1">
            <a:off x="76200" y="651510"/>
            <a:ext cx="44208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accent2">
                    <a:lumMod val="75000"/>
                  </a:schemeClr>
                </a:solidFill>
                <a:latin typeface="Times New Roman" panose="02020603050405020304" charset="0"/>
                <a:ea typeface="+mn-ea"/>
                <a:cs typeface="Times New Roman" panose="02020603050405020304" charset="0"/>
              </a:rPr>
              <a:t>one</a:t>
            </a:r>
            <a:r>
              <a:rPr lang="en-US" altLang="zh-CN" sz="1800" spc="0">
                <a:solidFill>
                  <a:schemeClr val="accent2">
                    <a:lumMod val="75000"/>
                  </a:schemeClr>
                </a:solidFill>
                <a:latin typeface="Times New Roman" panose="02020603050405020304" charset="0"/>
                <a:ea typeface="+mn-ea"/>
                <a:cs typeface="Times New Roman" panose="02020603050405020304" charset="0"/>
              </a:rPr>
              <a:t>'s</a:t>
            </a:r>
            <a:r>
              <a:rPr sz="1800" spc="0">
                <a:solidFill>
                  <a:schemeClr val="accent2">
                    <a:lumMod val="75000"/>
                  </a:schemeClr>
                </a:solidFill>
                <a:latin typeface="Times New Roman" panose="02020603050405020304" charset="0"/>
                <a:ea typeface="+mn-ea"/>
                <a:cs typeface="Times New Roman" panose="02020603050405020304" charset="0"/>
              </a:rPr>
              <a:t> attitude to/towards</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32" name="标题 1"/>
          <p:cNvSpPr>
            <a:spLocks noGrp="1"/>
          </p:cNvSpPr>
          <p:nvPr/>
        </p:nvSpPr>
        <p:spPr>
          <a:xfrm>
            <a:off x="4440555" y="1633220"/>
            <a:ext cx="17176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使适合;改编</a:t>
            </a:r>
            <a:endParaRPr sz="1800" spc="0">
              <a:solidFill>
                <a:srgbClr val="7030A0"/>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2778760" y="3489325"/>
            <a:ext cx="15652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使能够</a:t>
            </a:r>
            <a:endParaRPr sz="18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2105660" y="5064125"/>
            <a:ext cx="18313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残废的,残疾的</a:t>
            </a:r>
            <a:endParaRPr sz="18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2029460" y="4276725"/>
            <a:ext cx="24028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使残疾,使失去能力</a:t>
            </a:r>
            <a:endParaRPr sz="18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448560" y="5851525"/>
            <a:ext cx="15652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残疾;无能</a:t>
            </a:r>
            <a:endParaRPr sz="18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4617720" y="4240530"/>
            <a:ext cx="16338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有能力的</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ppt_x"/>
                                          </p:val>
                                        </p:tav>
                                        <p:tav tm="100000">
                                          <p:val>
                                            <p:strVal val="#ppt_x"/>
                                          </p:val>
                                        </p:tav>
                                      </p:tavLst>
                                    </p:anim>
                                    <p:anim calcmode="lin" valueType="num">
                                      <p:cBhvr additive="base">
                                        <p:cTn id="8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fill="hold"/>
                                        <p:tgtEl>
                                          <p:spTgt spid="27"/>
                                        </p:tgtEl>
                                        <p:attrNameLst>
                                          <p:attrName>ppt_x</p:attrName>
                                        </p:attrNameLst>
                                      </p:cBhvr>
                                      <p:tavLst>
                                        <p:tav tm="0">
                                          <p:val>
                                            <p:strVal val="#ppt_x"/>
                                          </p:val>
                                        </p:tav>
                                        <p:tav tm="100000">
                                          <p:val>
                                            <p:strVal val="#ppt_x"/>
                                          </p:val>
                                        </p:tav>
                                      </p:tavLst>
                                    </p:anim>
                                    <p:anim calcmode="lin" valueType="num">
                                      <p:cBhvr additive="base">
                                        <p:cTn id="8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ppt_x"/>
                                          </p:val>
                                        </p:tav>
                                        <p:tav tm="100000">
                                          <p:val>
                                            <p:strVal val="#ppt_x"/>
                                          </p:val>
                                        </p:tav>
                                      </p:tavLst>
                                    </p:anim>
                                    <p:anim calcmode="lin" valueType="num">
                                      <p:cBhvr additive="base">
                                        <p:cTn id="9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ppt_x"/>
                                          </p:val>
                                        </p:tav>
                                        <p:tav tm="100000">
                                          <p:val>
                                            <p:strVal val="#ppt_x"/>
                                          </p:val>
                                        </p:tav>
                                      </p:tavLst>
                                    </p:anim>
                                    <p:anim calcmode="lin" valueType="num">
                                      <p:cBhvr additive="base">
                                        <p:cTn id="9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500" fill="hold"/>
                                        <p:tgtEl>
                                          <p:spTgt spid="14"/>
                                        </p:tgtEl>
                                        <p:attrNameLst>
                                          <p:attrName>ppt_x</p:attrName>
                                        </p:attrNameLst>
                                      </p:cBhvr>
                                      <p:tavLst>
                                        <p:tav tm="0">
                                          <p:val>
                                            <p:strVal val="#ppt_x"/>
                                          </p:val>
                                        </p:tav>
                                        <p:tav tm="100000">
                                          <p:val>
                                            <p:strVal val="#ppt_x"/>
                                          </p:val>
                                        </p:tav>
                                      </p:tavLst>
                                    </p:anim>
                                    <p:anim calcmode="lin" valueType="num">
                                      <p:cBhvr additive="base">
                                        <p:cTn id="10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12" grpId="0"/>
      <p:bldP spid="12" grpId="1"/>
      <p:bldP spid="31" grpId="0"/>
      <p:bldP spid="31" grpId="1"/>
      <p:bldP spid="32" grpId="0"/>
      <p:bldP spid="32" grpId="1"/>
      <p:bldP spid="10" grpId="0"/>
      <p:bldP spid="10" grpId="1"/>
      <p:bldP spid="3" grpId="0"/>
      <p:bldP spid="3" grpId="1"/>
      <p:bldP spid="29" grpId="0"/>
      <p:bldP spid="29" grpId="1"/>
      <p:bldP spid="28" grpId="0"/>
      <p:bldP spid="28" grpId="1"/>
      <p:bldP spid="27" grpId="0"/>
      <p:bldP spid="27" grpId="1"/>
      <p:bldP spid="18" grpId="0"/>
      <p:bldP spid="18" grpId="1"/>
      <p:bldP spid="14" grpId="0"/>
      <p:bldP spid="14" grpId="1"/>
      <p:bldP spid="23" grpId="0"/>
      <p:bldP spid="23" grpId="1"/>
      <p:bldP spid="2" grpId="0"/>
      <p:bldP spid="2" grpId="1"/>
      <p:bldP spid="4" grpId="0"/>
      <p:bldP spid="4" grpId="1"/>
      <p:bldP spid="5" grpId="0"/>
      <p:bldP spid="5" grpId="1"/>
      <p:bldP spid="6" grpId="0"/>
      <p:bldP spid="6" grpId="1"/>
      <p:bldP spid="7" grpId="0"/>
      <p:bldP spid="7"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标题 1"/>
          <p:cNvSpPr>
            <a:spLocks noGrp="1"/>
          </p:cNvSpPr>
          <p:nvPr/>
        </p:nvSpPr>
        <p:spPr>
          <a:xfrm>
            <a:off x="338455" y="796290"/>
            <a:ext cx="11725275" cy="9652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u="sng" spc="0">
                <a:solidFill>
                  <a:schemeClr val="accent2">
                    <a:lumMod val="75000"/>
                  </a:schemeClr>
                </a:solidFill>
                <a:latin typeface="Times New Roman" panose="02020603050405020304" charset="0"/>
                <a:ea typeface="+mn-ea"/>
                <a:cs typeface="Times New Roman" panose="02020603050405020304" charset="0"/>
              </a:rPr>
              <a:t>                      </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127635" y="31559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22. measure ['meʒə]</a:t>
            </a: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n. ____;____;____;____vt. __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_;____vi. 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a:t>
            </a:r>
            <a:r>
              <a:rPr lang="en-US" altLang="zh-CN" sz="3200">
                <a:latin typeface="Times New Roman" panose="02020603050405020304" charset="0"/>
                <a:ea typeface="+mn-ea"/>
                <a:cs typeface="Times New Roman" panose="02020603050405020304" charset="0"/>
              </a:rPr>
              <a:t>___</a:t>
            </a:r>
            <a:endParaRPr sz="3200">
              <a:latin typeface="Times New Roman" panose="02020603050405020304" charset="0"/>
              <a:ea typeface="+mn-ea"/>
              <a:cs typeface="Times New Roman" panose="02020603050405020304" charset="0"/>
            </a:endParaRPr>
          </a:p>
          <a:p>
            <a:pPr algn="l">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词源：与meter同源，me=&gt;mea, s=&gt;t(字母顺位迁移)，er=&gt;ure(同音同意)：meter即____的尺度。</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a:solidFill>
                <a:schemeClr val="accent2">
                  <a:lumMod val="75000"/>
                </a:schemeClr>
              </a:solidFill>
              <a:latin typeface="Times New Roman" panose="02020603050405020304" charset="0"/>
              <a:ea typeface="+mn-ea"/>
              <a:cs typeface="Times New Roman" panose="02020603050405020304" charset="0"/>
            </a:endParaRPr>
          </a:p>
        </p:txBody>
      </p:sp>
      <p:sp>
        <p:nvSpPr>
          <p:cNvPr id="17" name="文本框 16"/>
          <p:cNvSpPr txBox="1"/>
          <p:nvPr/>
        </p:nvSpPr>
        <p:spPr>
          <a:xfrm>
            <a:off x="720090" y="750570"/>
            <a:ext cx="432816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测量 措施  程度  尺寸</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2" name="标题 1"/>
          <p:cNvSpPr>
            <a:spLocks noGrp="1"/>
          </p:cNvSpPr>
          <p:nvPr/>
        </p:nvSpPr>
        <p:spPr>
          <a:xfrm>
            <a:off x="206375" y="2175510"/>
            <a:ext cx="11725275" cy="12884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In some cases, releasing fish is a good ________that will help keep fish variety and build their population size.(2008全国I) 在某些情况下，放生鱼类是一个很好的措施，这将有助于保持鱼类的多样性，并扩大其种群规模。</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It found many youngsters(少年）now </a:t>
            </a:r>
            <a:r>
              <a:rPr sz="2400" spc="0">
                <a:solidFill>
                  <a:schemeClr val="accent2">
                    <a:lumMod val="75000"/>
                  </a:schemeClr>
                </a:solidFill>
                <a:latin typeface="Times New Roman" panose="02020603050405020304" charset="0"/>
                <a:ea typeface="+mn-ea"/>
                <a:cs typeface="Times New Roman" panose="02020603050405020304" charset="0"/>
              </a:rPr>
              <a:t>measure </a:t>
            </a:r>
            <a:r>
              <a:rPr sz="2400" spc="0">
                <a:latin typeface="Times New Roman" panose="02020603050405020304" charset="0"/>
                <a:ea typeface="+mn-ea"/>
                <a:cs typeface="Times New Roman" panose="02020603050405020304" charset="0"/>
              </a:rPr>
              <a:t>their status by how much public approval they get online, often through “like”.(2018江苏) 调查发现，许多年轻人现在用他们在网上得到多少公众认可来____自己的地位，通常是通过“点赞”。</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This is a well－specified action－based goal for which you can </a:t>
            </a:r>
            <a:r>
              <a:rPr sz="2400" spc="0">
                <a:solidFill>
                  <a:schemeClr val="accent2">
                    <a:lumMod val="75000"/>
                  </a:schemeClr>
                </a:solidFill>
                <a:latin typeface="Times New Roman" panose="02020603050405020304" charset="0"/>
                <a:ea typeface="+mn-ea"/>
                <a:cs typeface="Times New Roman" panose="02020603050405020304" charset="0"/>
              </a:rPr>
              <a:t>measure </a:t>
            </a:r>
            <a:r>
              <a:rPr sz="2400" spc="0">
                <a:latin typeface="Times New Roman" panose="02020603050405020304" charset="0"/>
                <a:ea typeface="+mn-ea"/>
                <a:cs typeface="Times New Roman" panose="02020603050405020304" charset="0"/>
              </a:rPr>
              <a:t>your success easily.(2014北京)</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这是一个明确的基于行动的目标，你可以很容易地____你的成功。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It is so wet there that the trees are extremely tall, some</a:t>
            </a:r>
            <a:r>
              <a:rPr sz="2400" spc="0">
                <a:solidFill>
                  <a:schemeClr val="accent2">
                    <a:lumMod val="75000"/>
                  </a:schemeClr>
                </a:solidFill>
                <a:latin typeface="Times New Roman" panose="02020603050405020304" charset="0"/>
                <a:ea typeface="+mn-ea"/>
                <a:cs typeface="Times New Roman" panose="02020603050405020304" charset="0"/>
              </a:rPr>
              <a:t> measuring</a:t>
            </a:r>
            <a:r>
              <a:rPr sz="2400" spc="0">
                <a:latin typeface="Times New Roman" panose="02020603050405020304" charset="0"/>
                <a:ea typeface="+mn-ea"/>
                <a:cs typeface="Times New Roman" panose="02020603050405020304" charset="0"/>
              </a:rPr>
              <a:t> over 90 meters.</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那里非常潮湿，所以树特别高，有些____90多米。</a:t>
            </a:r>
            <a:endParaRPr sz="2400" spc="0">
              <a:latin typeface="Times New Roman" panose="02020603050405020304" charset="0"/>
              <a:ea typeface="+mn-ea"/>
              <a:cs typeface="Times New Roman" panose="02020603050405020304" charset="0"/>
            </a:endParaRPr>
          </a:p>
        </p:txBody>
      </p:sp>
      <p:sp>
        <p:nvSpPr>
          <p:cNvPr id="5" name="文本框 4"/>
          <p:cNvSpPr txBox="1"/>
          <p:nvPr/>
        </p:nvSpPr>
        <p:spPr>
          <a:xfrm>
            <a:off x="5213350" y="2162810"/>
            <a:ext cx="1788160" cy="460375"/>
          </a:xfrm>
          <a:prstGeom prst="rect">
            <a:avLst/>
          </a:prstGeom>
          <a:noFill/>
        </p:spPr>
        <p:txBody>
          <a:bodyPr wrap="square" rtlCol="0">
            <a:spAutoFit/>
          </a:bodyPr>
          <a:p>
            <a:pPr algn="just">
              <a:buClrTx/>
              <a:buSzTx/>
              <a:buFontTx/>
            </a:pPr>
            <a:r>
              <a:rPr lang="en-US" altLang="zh-CN" sz="2400" b="1" dirty="0">
                <a:solidFill>
                  <a:schemeClr val="accent2">
                    <a:lumMod val="75000"/>
                  </a:schemeClr>
                </a:solidFill>
                <a:uFillTx/>
                <a:latin typeface="Times New Roman" panose="02020603050405020304" charset="0"/>
                <a:cs typeface="Times New Roman" panose="02020603050405020304" charset="0"/>
                <a:sym typeface="+mn-ea"/>
              </a:rPr>
              <a:t>measure</a:t>
            </a:r>
            <a:endParaRPr lang="en-US" altLang="zh-CN"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2" name="文本框 1"/>
          <p:cNvSpPr txBox="1"/>
          <p:nvPr/>
        </p:nvSpPr>
        <p:spPr>
          <a:xfrm>
            <a:off x="5533390" y="750570"/>
            <a:ext cx="215646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测量 权衡</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7997190" y="763270"/>
            <a:ext cx="215646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尺寸达到</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3234690" y="1690370"/>
            <a:ext cx="111506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测量</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4768850" y="4004310"/>
            <a:ext cx="836295" cy="460375"/>
          </a:xfrm>
          <a:prstGeom prst="rect">
            <a:avLst/>
          </a:prstGeom>
          <a:noFill/>
        </p:spPr>
        <p:txBody>
          <a:bodyPr wrap="square" rtlCol="0">
            <a:spAutoFit/>
          </a:bodyPr>
          <a:p>
            <a:pPr algn="just">
              <a:buClrTx/>
              <a:buSzTx/>
              <a:buFontTx/>
            </a:pPr>
            <a:r>
              <a:rPr lang="zh-CN" altLang="en-US" sz="2400" b="1" dirty="0">
                <a:solidFill>
                  <a:srgbClr val="7030A0"/>
                </a:solidFill>
                <a:uFillTx/>
                <a:latin typeface="Times New Roman" panose="02020603050405020304" charset="0"/>
                <a:cs typeface="Times New Roman" panose="02020603050405020304" charset="0"/>
                <a:sym typeface="+mn-ea"/>
              </a:rPr>
              <a:t>衡量</a:t>
            </a:r>
            <a:endParaRPr lang="zh-CN" altLang="en-US" sz="2400" b="1" dirty="0">
              <a:solidFill>
                <a:srgbClr val="7030A0"/>
              </a:solidFill>
              <a:uFillTx/>
              <a:latin typeface="Times New Roman" panose="02020603050405020304" charset="0"/>
              <a:cs typeface="Times New Roman" panose="02020603050405020304" charset="0"/>
              <a:sym typeface="+mn-ea"/>
            </a:endParaRPr>
          </a:p>
        </p:txBody>
      </p:sp>
      <p:sp>
        <p:nvSpPr>
          <p:cNvPr id="13" name="文本框 12"/>
          <p:cNvSpPr txBox="1"/>
          <p:nvPr/>
        </p:nvSpPr>
        <p:spPr>
          <a:xfrm>
            <a:off x="6902450" y="5083810"/>
            <a:ext cx="963295" cy="460375"/>
          </a:xfrm>
          <a:prstGeom prst="rect">
            <a:avLst/>
          </a:prstGeom>
          <a:noFill/>
        </p:spPr>
        <p:txBody>
          <a:bodyPr wrap="square" rtlCol="0">
            <a:spAutoFit/>
          </a:bodyPr>
          <a:p>
            <a:pPr algn="just">
              <a:buClrTx/>
              <a:buSzTx/>
              <a:buFontTx/>
            </a:pPr>
            <a:r>
              <a:rPr lang="zh-CN" altLang="en-US" sz="2400" b="1" dirty="0">
                <a:solidFill>
                  <a:srgbClr val="7030A0"/>
                </a:solidFill>
                <a:uFillTx/>
                <a:latin typeface="Times New Roman" panose="02020603050405020304" charset="0"/>
                <a:cs typeface="Times New Roman" panose="02020603050405020304" charset="0"/>
                <a:sym typeface="+mn-ea"/>
              </a:rPr>
              <a:t>衡量</a:t>
            </a:r>
            <a:endParaRPr lang="zh-CN" altLang="en-US" sz="2400" b="1" dirty="0">
              <a:solidFill>
                <a:srgbClr val="7030A0"/>
              </a:solidFill>
              <a:uFillTx/>
              <a:latin typeface="Times New Roman" panose="02020603050405020304" charset="0"/>
              <a:cs typeface="Times New Roman" panose="02020603050405020304" charset="0"/>
              <a:sym typeface="+mn-ea"/>
            </a:endParaRPr>
          </a:p>
        </p:txBody>
      </p:sp>
      <p:sp>
        <p:nvSpPr>
          <p:cNvPr id="15" name="文本框 14"/>
          <p:cNvSpPr txBox="1"/>
          <p:nvPr/>
        </p:nvSpPr>
        <p:spPr>
          <a:xfrm>
            <a:off x="5099050" y="5820410"/>
            <a:ext cx="911225" cy="460375"/>
          </a:xfrm>
          <a:prstGeom prst="rect">
            <a:avLst/>
          </a:prstGeom>
          <a:noFill/>
        </p:spPr>
        <p:txBody>
          <a:bodyPr wrap="square" rtlCol="0">
            <a:spAutoFit/>
          </a:bodyPr>
          <a:p>
            <a:pPr algn="just">
              <a:buClrTx/>
              <a:buSzTx/>
              <a:buFontTx/>
            </a:pPr>
            <a:r>
              <a:rPr lang="zh-CN" altLang="en-US" sz="2400" b="1" dirty="0">
                <a:solidFill>
                  <a:srgbClr val="7030A0"/>
                </a:solidFill>
                <a:uFillTx/>
                <a:latin typeface="Times New Roman" panose="02020603050405020304" charset="0"/>
                <a:cs typeface="Times New Roman" panose="02020603050405020304" charset="0"/>
                <a:sym typeface="+mn-ea"/>
              </a:rPr>
              <a:t>高达</a:t>
            </a:r>
            <a:endParaRPr lang="zh-CN" altLang="en-US" sz="2400" b="1" dirty="0">
              <a:solidFill>
                <a:srgbClr val="7030A0"/>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xEl>
                                              <p:pRg st="1" end="1"/>
                                            </p:txEl>
                                          </p:spTgt>
                                        </p:tgtEl>
                                        <p:attrNameLst>
                                          <p:attrName>style.visibility</p:attrName>
                                        </p:attrNameLst>
                                      </p:cBhvr>
                                      <p:to>
                                        <p:strVal val="visible"/>
                                      </p:to>
                                    </p:set>
                                    <p:anim calcmode="lin" valueType="num">
                                      <p:cBhvr additive="base">
                                        <p:cTn id="4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2">
                                            <p:txEl>
                                              <p:pRg st="2" end="2"/>
                                            </p:txEl>
                                          </p:spTgt>
                                        </p:tgtEl>
                                        <p:attrNameLst>
                                          <p:attrName>style.visibility</p:attrName>
                                        </p:attrNameLst>
                                      </p:cBhvr>
                                      <p:to>
                                        <p:strVal val="visible"/>
                                      </p:to>
                                    </p:set>
                                    <p:anim calcmode="lin" valueType="num">
                                      <p:cBhvr additive="base">
                                        <p:cTn id="61"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2">
                                            <p:txEl>
                                              <p:pRg st="3" end="3"/>
                                            </p:txEl>
                                          </p:spTgt>
                                        </p:tgtEl>
                                        <p:attrNameLst>
                                          <p:attrName>style.visibility</p:attrName>
                                        </p:attrNameLst>
                                      </p:cBhvr>
                                      <p:to>
                                        <p:strVal val="visible"/>
                                      </p:to>
                                    </p:set>
                                    <p:anim calcmode="lin" valueType="num">
                                      <p:cBhvr additive="base">
                                        <p:cTn id="6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2">
                                            <p:txEl>
                                              <p:pRg st="4" end="4"/>
                                            </p:txEl>
                                          </p:spTgt>
                                        </p:tgtEl>
                                        <p:attrNameLst>
                                          <p:attrName>style.visibility</p:attrName>
                                        </p:attrNameLst>
                                      </p:cBhvr>
                                      <p:to>
                                        <p:strVal val="visible"/>
                                      </p:to>
                                    </p:set>
                                    <p:anim calcmode="lin" valueType="num">
                                      <p:cBhvr additive="base">
                                        <p:cTn id="77"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2">
                                            <p:txEl>
                                              <p:pRg st="4" end="4"/>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2">
                                            <p:txEl>
                                              <p:pRg st="5" end="5"/>
                                            </p:txEl>
                                          </p:spTgt>
                                        </p:tgtEl>
                                        <p:attrNameLst>
                                          <p:attrName>style.visibility</p:attrName>
                                        </p:attrNameLst>
                                      </p:cBhvr>
                                      <p:to>
                                        <p:strVal val="visible"/>
                                      </p:to>
                                    </p:set>
                                    <p:anim calcmode="lin" valueType="num">
                                      <p:cBhvr additive="base">
                                        <p:cTn id="8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500" fill="hold"/>
                                        <p:tgtEl>
                                          <p:spTgt spid="15"/>
                                        </p:tgtEl>
                                        <p:attrNameLst>
                                          <p:attrName>ppt_x</p:attrName>
                                        </p:attrNameLst>
                                      </p:cBhvr>
                                      <p:tavLst>
                                        <p:tav tm="0">
                                          <p:val>
                                            <p:strVal val="#ppt_x"/>
                                          </p:val>
                                        </p:tav>
                                        <p:tav tm="100000">
                                          <p:val>
                                            <p:strVal val="#ppt_x"/>
                                          </p:val>
                                        </p:tav>
                                      </p:tavLst>
                                    </p:anim>
                                    <p:anim calcmode="lin" valueType="num">
                                      <p:cBhvr additive="base">
                                        <p:cTn id="8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1"/>
      <p:bldP spid="17" grpId="0"/>
      <p:bldP spid="17" grpId="1"/>
      <p:bldP spid="2" grpId="0"/>
      <p:bldP spid="2" grpId="1"/>
      <p:bldP spid="4" grpId="0"/>
      <p:bldP spid="4" grpId="1"/>
      <p:bldP spid="8" grpId="0"/>
      <p:bldP spid="8" grpId="1"/>
      <p:bldP spid="5" grpId="0"/>
      <p:bldP spid="5" grpId="1"/>
      <p:bldP spid="12" grpId="0"/>
      <p:bldP spid="12" grpId="1"/>
      <p:bldP spid="13" grpId="0"/>
      <p:bldP spid="13" grpId="1"/>
      <p:bldP spid="15" grpId="0"/>
      <p:bldP spid="15"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标题 1"/>
          <p:cNvSpPr>
            <a:spLocks noGrp="1"/>
          </p:cNvSpPr>
          <p:nvPr/>
        </p:nvSpPr>
        <p:spPr>
          <a:xfrm>
            <a:off x="-55880" y="52070"/>
            <a:ext cx="12247880" cy="417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______________________</a:t>
            </a:r>
            <a:r>
              <a:rPr spc="0">
                <a:solidFill>
                  <a:srgbClr val="7030A0"/>
                </a:solidFill>
                <a:latin typeface="Times New Roman" panose="02020603050405020304" charset="0"/>
                <a:ea typeface="+mn-ea"/>
                <a:cs typeface="Times New Roman" panose="02020603050405020304" charset="0"/>
              </a:rPr>
              <a:t>采取措施做某事</a:t>
            </a:r>
            <a:endParaRPr spc="0">
              <a:latin typeface="Times New Roman" panose="02020603050405020304" charset="0"/>
              <a:ea typeface="+mn-ea"/>
              <a:cs typeface="Times New Roman" panose="02020603050405020304" charset="0"/>
            </a:endParaRPr>
          </a:p>
          <a:p>
            <a:pPr algn="l">
              <a:lnSpc>
                <a:spcPct val="100000"/>
              </a:lnSpc>
              <a:buClrTx/>
              <a:buSzTx/>
              <a:buFontTx/>
            </a:pPr>
            <a:r>
              <a:rPr spc="0">
                <a:latin typeface="Times New Roman" panose="02020603050405020304" charset="0"/>
                <a:ea typeface="+mn-ea"/>
                <a:cs typeface="Times New Roman" panose="02020603050405020304" charset="0"/>
              </a:rPr>
              <a:t>We are ready to help all African countries take </a:t>
            </a:r>
            <a:r>
              <a:rPr spc="0">
                <a:solidFill>
                  <a:schemeClr val="accent2">
                    <a:lumMod val="75000"/>
                  </a:schemeClr>
                </a:solidFill>
                <a:latin typeface="Times New Roman" panose="02020603050405020304" charset="0"/>
                <a:ea typeface="+mn-ea"/>
                <a:cs typeface="Times New Roman" panose="02020603050405020304" charset="0"/>
              </a:rPr>
              <a:t>measures</a:t>
            </a:r>
            <a:r>
              <a:rPr spc="0">
                <a:latin typeface="Times New Roman" panose="02020603050405020304" charset="0"/>
                <a:ea typeface="+mn-ea"/>
                <a:cs typeface="Times New Roman" panose="02020603050405020304" charset="0"/>
              </a:rPr>
              <a:t> to reduce the risks of</a:t>
            </a:r>
            <a:endParaRPr spc="0">
              <a:latin typeface="Times New Roman" panose="02020603050405020304" charset="0"/>
              <a:ea typeface="+mn-ea"/>
              <a:cs typeface="Times New Roman" panose="02020603050405020304" charset="0"/>
            </a:endParaRPr>
          </a:p>
          <a:p>
            <a:pPr algn="l">
              <a:lnSpc>
                <a:spcPct val="100000"/>
              </a:lnSpc>
              <a:buClrTx/>
              <a:buSzTx/>
              <a:buFontTx/>
            </a:pPr>
            <a:r>
              <a:rPr spc="0">
                <a:latin typeface="Times New Roman" panose="02020603050405020304" charset="0"/>
                <a:ea typeface="+mn-ea"/>
                <a:cs typeface="Times New Roman" panose="02020603050405020304" charset="0"/>
              </a:rPr>
              <a:t> H5N1. </a:t>
            </a:r>
            <a:endParaRPr spc="0">
              <a:latin typeface="Times New Roman" panose="02020603050405020304" charset="0"/>
              <a:ea typeface="+mn-ea"/>
              <a:cs typeface="Times New Roman" panose="02020603050405020304" charset="0"/>
            </a:endParaRPr>
          </a:p>
          <a:p>
            <a:pPr algn="l">
              <a:lnSpc>
                <a:spcPct val="100000"/>
              </a:lnSpc>
              <a:buClrTx/>
              <a:buSzTx/>
              <a:buFontTx/>
            </a:pPr>
            <a:r>
              <a:rPr spc="0">
                <a:latin typeface="Times New Roman" panose="02020603050405020304" charset="0"/>
                <a:ea typeface="+mn-ea"/>
                <a:cs typeface="Times New Roman" panose="02020603050405020304" charset="0"/>
              </a:rPr>
              <a:t>我们准备帮助所有的非洲国家采取措施降低H5N1型病毒的风险。</a:t>
            </a:r>
            <a:endParaRPr spc="0">
              <a:latin typeface="Times New Roman" panose="02020603050405020304" charset="0"/>
              <a:ea typeface="+mn-ea"/>
              <a:cs typeface="Times New Roman" panose="02020603050405020304" charset="0"/>
            </a:endParaRPr>
          </a:p>
          <a:p>
            <a:pPr algn="l">
              <a:lnSpc>
                <a:spcPct val="100000"/>
              </a:lnSpc>
              <a:buClrTx/>
              <a:buSzTx/>
              <a:buFontTx/>
            </a:pPr>
            <a:endParaRPr spc="0">
              <a:latin typeface="Times New Roman" panose="02020603050405020304" charset="0"/>
              <a:ea typeface="+mn-ea"/>
              <a:cs typeface="Times New Roman" panose="02020603050405020304" charset="0"/>
            </a:endParaRPr>
          </a:p>
          <a:p>
            <a:pPr algn="l">
              <a:lnSpc>
                <a:spcPct val="100000"/>
              </a:lnSpc>
              <a:buClrTx/>
              <a:buSzTx/>
              <a:buFontTx/>
            </a:pPr>
            <a:r>
              <a:rPr sz="3200" spc="0">
                <a:latin typeface="Times New Roman" panose="02020603050405020304" charset="0"/>
                <a:ea typeface="+mn-ea"/>
                <a:cs typeface="Times New Roman" panose="02020603050405020304" charset="0"/>
              </a:rPr>
              <a:t>23.pressure ['preʃə]n. _____;____,_____</a:t>
            </a:r>
            <a:endParaRPr sz="3200" spc="0">
              <a:latin typeface="Times New Roman" panose="02020603050405020304" charset="0"/>
              <a:ea typeface="+mn-ea"/>
              <a:cs typeface="Times New Roman" panose="02020603050405020304" charset="0"/>
            </a:endParaRPr>
          </a:p>
          <a:p>
            <a:pPr algn="l">
              <a:lnSpc>
                <a:spcPct val="100000"/>
              </a:lnSpc>
              <a:buClrTx/>
              <a:buSzTx/>
              <a:buFontTx/>
            </a:pPr>
            <a:r>
              <a:rPr spc="0">
                <a:latin typeface="Times New Roman" panose="02020603050405020304" charset="0"/>
                <a:ea typeface="+mn-ea"/>
                <a:cs typeface="Times New Roman" panose="02020603050405020304" charset="0"/>
              </a:rPr>
              <a:t>It turns out that just looking at green,growing things can reduce stress,lower blood</a:t>
            </a:r>
            <a:r>
              <a:rPr spc="0">
                <a:solidFill>
                  <a:schemeClr val="accent2">
                    <a:lumMod val="75000"/>
                  </a:schemeClr>
                </a:solidFill>
                <a:latin typeface="Times New Roman" panose="02020603050405020304" charset="0"/>
                <a:ea typeface="+mn-ea"/>
                <a:cs typeface="Times New Roman" panose="02020603050405020304" charset="0"/>
              </a:rPr>
              <a:t> pressure</a:t>
            </a:r>
            <a:r>
              <a:rPr spc="0">
                <a:latin typeface="Times New Roman" panose="02020603050405020304" charset="0"/>
                <a:ea typeface="+mn-ea"/>
                <a:cs typeface="Times New Roman" panose="02020603050405020304" charset="0"/>
              </a:rPr>
              <a:t>,and put people into a better mood(情绪).(2019全国I)</a:t>
            </a:r>
            <a:endParaRPr spc="0">
              <a:latin typeface="Times New Roman" panose="02020603050405020304" charset="0"/>
              <a:ea typeface="+mn-ea"/>
              <a:cs typeface="Times New Roman" panose="02020603050405020304" charset="0"/>
            </a:endParaRPr>
          </a:p>
          <a:p>
            <a:pPr algn="l">
              <a:lnSpc>
                <a:spcPct val="100000"/>
              </a:lnSpc>
              <a:buClrTx/>
              <a:buSzTx/>
              <a:buFontTx/>
            </a:pPr>
            <a:r>
              <a:rPr spc="0">
                <a:latin typeface="Times New Roman" panose="02020603050405020304" charset="0"/>
                <a:ea typeface="+mn-ea"/>
                <a:cs typeface="Times New Roman" panose="02020603050405020304" charset="0"/>
              </a:rPr>
              <a:t>事实证明,仅仅看看绿色的生物,可以减少压力,降低血压,让人心情更好。</a:t>
            </a:r>
            <a:endParaRPr spc="0">
              <a:latin typeface="Times New Roman" panose="02020603050405020304" charset="0"/>
              <a:ea typeface="+mn-ea"/>
              <a:cs typeface="Times New Roman" panose="02020603050405020304" charset="0"/>
            </a:endParaRPr>
          </a:p>
          <a:p>
            <a:pPr algn="l">
              <a:lnSpc>
                <a:spcPct val="100000"/>
              </a:lnSpc>
              <a:buClrTx/>
              <a:buSzTx/>
              <a:buFontTx/>
            </a:pPr>
            <a:r>
              <a:rPr spc="0">
                <a:latin typeface="Times New Roman" panose="02020603050405020304" charset="0"/>
                <a:ea typeface="+mn-ea"/>
                <a:cs typeface="Times New Roman" panose="02020603050405020304" charset="0"/>
              </a:rPr>
              <a:t>This smart keyboard precisely measures the cadence(节奏)with which one types and the </a:t>
            </a:r>
            <a:r>
              <a:rPr spc="0">
                <a:solidFill>
                  <a:schemeClr val="accent2">
                    <a:lumMod val="75000"/>
                  </a:schemeClr>
                </a:solidFill>
                <a:latin typeface="Times New Roman" panose="02020603050405020304" charset="0"/>
                <a:ea typeface="+mn-ea"/>
                <a:cs typeface="Times New Roman" panose="02020603050405020304" charset="0"/>
              </a:rPr>
              <a:t>pressure</a:t>
            </a:r>
            <a:r>
              <a:rPr spc="0">
                <a:latin typeface="Times New Roman" panose="02020603050405020304" charset="0"/>
                <a:ea typeface="+mn-ea"/>
                <a:cs typeface="Times New Roman" panose="02020603050405020304" charset="0"/>
              </a:rPr>
              <a:t> fingers apply to each key.(2019全国I) </a:t>
            </a:r>
            <a:endParaRPr spc="0">
              <a:latin typeface="Times New Roman" panose="02020603050405020304" charset="0"/>
              <a:ea typeface="+mn-ea"/>
              <a:cs typeface="Times New Roman" panose="02020603050405020304" charset="0"/>
            </a:endParaRPr>
          </a:p>
          <a:p>
            <a:pPr algn="l">
              <a:lnSpc>
                <a:spcPct val="100000"/>
              </a:lnSpc>
              <a:buClrTx/>
              <a:buSzTx/>
              <a:buFontTx/>
            </a:pPr>
            <a:r>
              <a:rPr spc="0">
                <a:latin typeface="Times New Roman" panose="02020603050405020304" charset="0"/>
                <a:ea typeface="+mn-ea"/>
                <a:cs typeface="Times New Roman" panose="02020603050405020304" charset="0"/>
              </a:rPr>
              <a:t>这款智能键盘可以精确地测量你打字的节奏,以及手指按压每个按键的力度。</a:t>
            </a:r>
            <a:endParaRPr spc="0">
              <a:latin typeface="Times New Roman" panose="02020603050405020304" charset="0"/>
              <a:ea typeface="+mn-ea"/>
              <a:cs typeface="Times New Roman" panose="02020603050405020304" charset="0"/>
            </a:endParaRPr>
          </a:p>
          <a:p>
            <a:pPr algn="l">
              <a:lnSpc>
                <a:spcPct val="100000"/>
              </a:lnSpc>
              <a:buClrTx/>
              <a:buSzTx/>
              <a:buFontTx/>
            </a:pPr>
            <a:r>
              <a:rPr spc="0">
                <a:latin typeface="Times New Roman" panose="02020603050405020304" charset="0"/>
                <a:ea typeface="+mn-ea"/>
                <a:cs typeface="Times New Roman" panose="02020603050405020304" charset="0"/>
              </a:rPr>
              <a:t>But what starts as fun usage of apps turns into tremendous </a:t>
            </a:r>
            <a:r>
              <a:rPr spc="0">
                <a:solidFill>
                  <a:schemeClr val="accent2">
                    <a:lumMod val="75000"/>
                  </a:schemeClr>
                </a:solidFill>
                <a:latin typeface="Times New Roman" panose="02020603050405020304" charset="0"/>
                <a:ea typeface="+mn-ea"/>
                <a:cs typeface="Times New Roman" panose="02020603050405020304" charset="0"/>
              </a:rPr>
              <a:t>pressure </a:t>
            </a:r>
            <a:r>
              <a:rPr spc="0">
                <a:latin typeface="Times New Roman" panose="02020603050405020304" charset="0"/>
                <a:ea typeface="+mn-ea"/>
                <a:cs typeface="Times New Roman" panose="02020603050405020304" charset="0"/>
              </a:rPr>
              <a:t>in real social media interaction at secondary school.(2018江苏卷) </a:t>
            </a:r>
            <a:endParaRPr spc="0">
              <a:latin typeface="Times New Roman" panose="02020603050405020304" charset="0"/>
              <a:ea typeface="+mn-ea"/>
              <a:cs typeface="Times New Roman" panose="02020603050405020304" charset="0"/>
            </a:endParaRPr>
          </a:p>
          <a:p>
            <a:pPr algn="l">
              <a:lnSpc>
                <a:spcPct val="100000"/>
              </a:lnSpc>
              <a:buClrTx/>
              <a:buSzTx/>
              <a:buFontTx/>
            </a:pPr>
            <a:r>
              <a:rPr spc="0">
                <a:latin typeface="Times New Roman" panose="02020603050405020304" charset="0"/>
                <a:ea typeface="+mn-ea"/>
                <a:cs typeface="Times New Roman" panose="02020603050405020304" charset="0"/>
              </a:rPr>
              <a:t>但一开始只是好玩的应用,到了中学就变成了真正的社交媒体互动的巨大压力。</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p:txBody>
      </p:sp>
      <p:sp>
        <p:nvSpPr>
          <p:cNvPr id="2" name="文本框 1"/>
          <p:cNvSpPr txBox="1"/>
          <p:nvPr/>
        </p:nvSpPr>
        <p:spPr>
          <a:xfrm>
            <a:off x="116840" y="-11430"/>
            <a:ext cx="3803015" cy="521970"/>
          </a:xfrm>
          <a:prstGeom prst="rect">
            <a:avLst/>
          </a:prstGeom>
          <a:noFill/>
        </p:spPr>
        <p:txBody>
          <a:bodyPr wrap="square" rtlCol="0">
            <a:spAutoFit/>
          </a:bodyPr>
          <a:p>
            <a:pPr algn="l"/>
            <a:r>
              <a:rPr lang="zh-CN" altLang="en-US" sz="2800" b="1" dirty="0">
                <a:solidFill>
                  <a:schemeClr val="accent2">
                    <a:lumMod val="75000"/>
                  </a:schemeClr>
                </a:solidFill>
                <a:uFillTx/>
                <a:latin typeface="Times New Roman" panose="02020603050405020304" charset="0"/>
                <a:cs typeface="Times New Roman" panose="02020603050405020304" charset="0"/>
                <a:sym typeface="+mn-ea"/>
              </a:rPr>
              <a:t>take measures to do sth.</a:t>
            </a:r>
            <a:endParaRPr lang="zh-CN" altLang="en-US" sz="28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17" name="文本框 16"/>
          <p:cNvSpPr txBox="1"/>
          <p:nvPr/>
        </p:nvSpPr>
        <p:spPr>
          <a:xfrm>
            <a:off x="3882390" y="2134870"/>
            <a:ext cx="3236595"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压力 压迫 压强</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 calcmode="lin" valueType="num">
                                      <p:cBhvr additive="base">
                                        <p:cTn id="1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 calcmode="lin" valueType="num">
                                      <p:cBhvr additive="base">
                                        <p:cTn id="2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 calcmode="lin" valueType="num">
                                      <p:cBhvr additive="base">
                                        <p:cTn id="27"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xEl>
                                              <p:pRg st="5" end="5"/>
                                            </p:txEl>
                                          </p:spTgt>
                                        </p:tgtEl>
                                        <p:attrNameLst>
                                          <p:attrName>style.visibility</p:attrName>
                                        </p:attrNameLst>
                                      </p:cBhvr>
                                      <p:to>
                                        <p:strVal val="visible"/>
                                      </p:to>
                                    </p:set>
                                    <p:anim calcmode="lin" valueType="num">
                                      <p:cBhvr additive="base">
                                        <p:cTn id="33"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2">
                                            <p:txEl>
                                              <p:pRg st="6" end="6"/>
                                            </p:txEl>
                                          </p:spTgt>
                                        </p:tgtEl>
                                        <p:attrNameLst>
                                          <p:attrName>style.visibility</p:attrName>
                                        </p:attrNameLst>
                                      </p:cBhvr>
                                      <p:to>
                                        <p:strVal val="visible"/>
                                      </p:to>
                                    </p:set>
                                    <p:anim calcmode="lin" valueType="num">
                                      <p:cBhvr additive="base">
                                        <p:cTn id="45"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2">
                                            <p:txEl>
                                              <p:pRg st="7" end="7"/>
                                            </p:txEl>
                                          </p:spTgt>
                                        </p:tgtEl>
                                        <p:attrNameLst>
                                          <p:attrName>style.visibility</p:attrName>
                                        </p:attrNameLst>
                                      </p:cBhvr>
                                      <p:to>
                                        <p:strVal val="visible"/>
                                      </p:to>
                                    </p:set>
                                    <p:anim calcmode="lin" valueType="num">
                                      <p:cBhvr additive="base">
                                        <p:cTn id="49"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xEl>
                                              <p:pRg st="8" end="8"/>
                                            </p:txEl>
                                          </p:spTgt>
                                        </p:tgtEl>
                                        <p:attrNameLst>
                                          <p:attrName>style.visibility</p:attrName>
                                        </p:attrNameLst>
                                      </p:cBhvr>
                                      <p:to>
                                        <p:strVal val="visible"/>
                                      </p:to>
                                    </p:set>
                                    <p:anim calcmode="lin" valueType="num">
                                      <p:cBhvr additive="base">
                                        <p:cTn id="55"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8" end="8"/>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2">
                                            <p:txEl>
                                              <p:pRg st="9" end="9"/>
                                            </p:txEl>
                                          </p:spTgt>
                                        </p:tgtEl>
                                        <p:attrNameLst>
                                          <p:attrName>style.visibility</p:attrName>
                                        </p:attrNameLst>
                                      </p:cBhvr>
                                      <p:to>
                                        <p:strVal val="visible"/>
                                      </p:to>
                                    </p:set>
                                    <p:anim calcmode="lin" valueType="num">
                                      <p:cBhvr additive="base">
                                        <p:cTn id="59"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2">
                                            <p:txEl>
                                              <p:pRg st="10" end="10"/>
                                            </p:txEl>
                                          </p:spTgt>
                                        </p:tgtEl>
                                        <p:attrNameLst>
                                          <p:attrName>style.visibility</p:attrName>
                                        </p:attrNameLst>
                                      </p:cBhvr>
                                      <p:to>
                                        <p:strVal val="visible"/>
                                      </p:to>
                                    </p:set>
                                    <p:anim calcmode="lin" valueType="num">
                                      <p:cBhvr additive="base">
                                        <p:cTn id="65" dur="500" fill="hold"/>
                                        <p:tgtEl>
                                          <p:spTgt spid="12">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2">
                                            <p:txEl>
                                              <p:pRg st="10" end="10"/>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2">
                                            <p:txEl>
                                              <p:pRg st="11" end="11"/>
                                            </p:txEl>
                                          </p:spTgt>
                                        </p:tgtEl>
                                        <p:attrNameLst>
                                          <p:attrName>style.visibility</p:attrName>
                                        </p:attrNameLst>
                                      </p:cBhvr>
                                      <p:to>
                                        <p:strVal val="visible"/>
                                      </p:to>
                                    </p:set>
                                    <p:anim calcmode="lin" valueType="num">
                                      <p:cBhvr additive="base">
                                        <p:cTn id="69" dur="500" fill="hold"/>
                                        <p:tgtEl>
                                          <p:spTgt spid="12">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7" grpId="0"/>
      <p:bldP spid="17"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7" name="图片 47" descr="press按压填空"/>
          <p:cNvPicPr>
            <a:picLocks noChangeAspect="1"/>
          </p:cNvPicPr>
          <p:nvPr/>
        </p:nvPicPr>
        <p:blipFill>
          <a:blip r:embed="rId1"/>
          <a:stretch>
            <a:fillRect/>
          </a:stretch>
        </p:blipFill>
        <p:spPr>
          <a:xfrm>
            <a:off x="83820" y="1779270"/>
            <a:ext cx="12215495" cy="5103495"/>
          </a:xfrm>
          <a:prstGeom prst="rect">
            <a:avLst/>
          </a:prstGeom>
        </p:spPr>
      </p:pic>
      <p:sp>
        <p:nvSpPr>
          <p:cNvPr id="12" name="标题 1"/>
          <p:cNvSpPr>
            <a:spLocks noGrp="1"/>
          </p:cNvSpPr>
          <p:nvPr/>
        </p:nvSpPr>
        <p:spPr>
          <a:xfrm>
            <a:off x="284480" y="137160"/>
            <a:ext cx="11725275" cy="14839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______________</a:t>
            </a:r>
            <a:r>
              <a:rPr spc="0">
                <a:solidFill>
                  <a:srgbClr val="7030A0"/>
                </a:solidFill>
                <a:latin typeface="Times New Roman" panose="02020603050405020304" charset="0"/>
                <a:ea typeface="+mn-ea"/>
                <a:cs typeface="Times New Roman" panose="02020603050405020304" charset="0"/>
              </a:rPr>
              <a:t>在压力下；承受压力</a:t>
            </a:r>
            <a:r>
              <a:rPr sz="2400" spc="0">
                <a:solidFill>
                  <a:schemeClr val="accent2">
                    <a:lumMod val="75000"/>
                  </a:schemeClr>
                </a:solidFill>
                <a:latin typeface="Times New Roman" panose="02020603050405020304" charset="0"/>
                <a:ea typeface="+mn-ea"/>
                <a:cs typeface="Times New Roman" panose="02020603050405020304" charset="0"/>
              </a:rPr>
              <a:t> </a:t>
            </a:r>
            <a:endParaRPr sz="2400" spc="0">
              <a:solidFill>
                <a:schemeClr val="accent2">
                  <a:lumMod val="75000"/>
                </a:schemeClr>
              </a:solidFill>
              <a:latin typeface="Times New Roman" panose="02020603050405020304" charset="0"/>
              <a:ea typeface="+mn-ea"/>
              <a:cs typeface="Times New Roman" panose="02020603050405020304" charset="0"/>
            </a:endParaRPr>
          </a:p>
          <a:p>
            <a:pPr algn="l">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When I feel </a:t>
            </a:r>
            <a:r>
              <a:rPr sz="2400" spc="0">
                <a:solidFill>
                  <a:schemeClr val="accent2">
                    <a:lumMod val="75000"/>
                  </a:schemeClr>
                </a:solidFill>
                <a:latin typeface="Times New Roman" panose="02020603050405020304" charset="0"/>
                <a:ea typeface="+mn-ea"/>
                <a:cs typeface="Times New Roman" panose="02020603050405020304" charset="0"/>
              </a:rPr>
              <a:t>under pressure</a:t>
            </a:r>
            <a:r>
              <a:rPr sz="2400" spc="0">
                <a:solidFill>
                  <a:schemeClr val="tx1"/>
                </a:solidFill>
                <a:latin typeface="Times New Roman" panose="02020603050405020304" charset="0"/>
                <a:ea typeface="+mn-ea"/>
                <a:cs typeface="Times New Roman" panose="02020603050405020304" charset="0"/>
              </a:rPr>
              <a:t> and wish to get away from it all, I simply pick up oneof these</a:t>
            </a:r>
            <a:endParaRPr sz="2400" spc="0">
              <a:solidFill>
                <a:schemeClr val="tx1"/>
              </a:solidFill>
              <a:latin typeface="Times New Roman" panose="02020603050405020304" charset="0"/>
              <a:ea typeface="+mn-ea"/>
              <a:cs typeface="Times New Roman" panose="02020603050405020304" charset="0"/>
            </a:endParaRPr>
          </a:p>
          <a:p>
            <a:pPr algn="l">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novels.</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当我感到压力,并希望摆脱这一切时,我会拿起其中一本小说。</a:t>
            </a:r>
            <a:endParaRPr sz="24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3738880" y="2058670"/>
            <a:ext cx="1829435"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.压;按;逼迫</a:t>
            </a:r>
            <a:endParaRPr sz="20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5619115" y="2043430"/>
            <a:ext cx="2303145" cy="4210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新闻业;出版社</a:t>
            </a:r>
            <a:endParaRPr sz="20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4036060" y="2668905"/>
            <a:ext cx="1663700" cy="5632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压缩,压紧</a:t>
            </a:r>
            <a:endParaRPr sz="20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7416800" y="2655570"/>
            <a:ext cx="2385695" cy="4552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压缩,浓缩;压榨</a:t>
            </a:r>
            <a:endParaRPr sz="20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3785235" y="3279775"/>
            <a:ext cx="2709545" cy="420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压抑;使沮丧;使萧条</a:t>
            </a:r>
            <a:endParaRPr sz="20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8817610" y="201549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压力;压迫,压强</a:t>
            </a:r>
            <a:endParaRPr sz="20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7853680" y="3254375"/>
            <a:ext cx="3148965" cy="3194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沮丧;不景气;忧愁</a:t>
            </a:r>
            <a:endParaRPr sz="2000" spc="0">
              <a:solidFill>
                <a:srgbClr val="7030A0"/>
              </a:solidFill>
              <a:latin typeface="Times New Roman" panose="02020603050405020304" charset="0"/>
              <a:ea typeface="+mn-ea"/>
              <a:cs typeface="Times New Roman" panose="02020603050405020304" charset="0"/>
            </a:endParaRPr>
          </a:p>
        </p:txBody>
      </p:sp>
      <p:sp>
        <p:nvSpPr>
          <p:cNvPr id="2" name="文本框 1"/>
          <p:cNvSpPr txBox="1"/>
          <p:nvPr/>
        </p:nvSpPr>
        <p:spPr>
          <a:xfrm>
            <a:off x="377190" y="86360"/>
            <a:ext cx="2879725" cy="521970"/>
          </a:xfrm>
          <a:prstGeom prst="rect">
            <a:avLst/>
          </a:prstGeom>
          <a:noFill/>
        </p:spPr>
        <p:txBody>
          <a:bodyPr wrap="square" rtlCol="0">
            <a:spAutoFit/>
          </a:bodyPr>
          <a:p>
            <a:pPr algn="l"/>
            <a:r>
              <a:rPr lang="zh-CN" altLang="en-US" sz="2800" b="1">
                <a:solidFill>
                  <a:schemeClr val="accent2">
                    <a:lumMod val="75000"/>
                  </a:schemeClr>
                </a:solidFill>
                <a:uFillTx/>
                <a:latin typeface="Times New Roman" panose="02020603050405020304" charset="0"/>
                <a:cs typeface="Times New Roman" panose="02020603050405020304" charset="0"/>
                <a:sym typeface="+mn-ea"/>
              </a:rPr>
              <a:t>under pressure</a:t>
            </a:r>
            <a:endParaRPr lang="zh-CN" altLang="en-US" sz="2800" b="1">
              <a:solidFill>
                <a:schemeClr val="accent2">
                  <a:lumMod val="75000"/>
                </a:schemeClr>
              </a:solidFill>
              <a:uFillTx/>
              <a:latin typeface="Times New Roman" panose="02020603050405020304" charset="0"/>
              <a:cs typeface="Times New Roman" panose="02020603050405020304" charset="0"/>
              <a:sym typeface="+mn-ea"/>
            </a:endParaRPr>
          </a:p>
        </p:txBody>
      </p:sp>
      <p:sp>
        <p:nvSpPr>
          <p:cNvPr id="3" name="标题 1"/>
          <p:cNvSpPr>
            <a:spLocks noGrp="1"/>
          </p:cNvSpPr>
          <p:nvPr/>
        </p:nvSpPr>
        <p:spPr>
          <a:xfrm>
            <a:off x="3803650" y="3876675"/>
            <a:ext cx="1967865" cy="3194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表达;快递</a:t>
            </a:r>
            <a:endParaRPr sz="20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5466715" y="3902075"/>
            <a:ext cx="1967865" cy="3194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快车,快递</a:t>
            </a:r>
            <a:endParaRPr sz="20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701415" y="4702175"/>
            <a:ext cx="2094230" cy="3194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盖印;给人印象</a:t>
            </a:r>
            <a:endParaRPr sz="20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7129780" y="4549775"/>
            <a:ext cx="3783330" cy="3194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印象;效果,影响;压痕,印记</a:t>
            </a:r>
            <a:endParaRPr sz="20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7129780" y="5019675"/>
            <a:ext cx="4647565" cy="3194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感人的;令人钦佩的;令人深刻印象的</a:t>
            </a:r>
            <a:endParaRPr sz="20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3776980" y="5578475"/>
            <a:ext cx="2234565" cy="3194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压迫,压抑;使烦恼</a:t>
            </a:r>
            <a:endParaRPr sz="20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7726680" y="5540375"/>
            <a:ext cx="1967865" cy="3194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压抑;沉闷;苦恼</a:t>
            </a:r>
            <a:endParaRPr sz="20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5326380" y="6188075"/>
            <a:ext cx="2399030" cy="3194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印刷业;印章;印记</a:t>
            </a:r>
            <a:endParaRPr sz="20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8666480" y="6200775"/>
            <a:ext cx="1967865" cy="3194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印刷;印刷术</a:t>
            </a:r>
            <a:endParaRPr sz="20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8488680" y="3863975"/>
            <a:ext cx="3174365" cy="3194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表示,表达;表情;措辞,说法</a:t>
            </a:r>
            <a:endParaRPr sz="2000" spc="0">
              <a:solidFill>
                <a:srgbClr val="7030A0"/>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3421380" y="6200775"/>
            <a:ext cx="1967865" cy="3194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印刷;打印</a:t>
            </a:r>
            <a:endParaRPr sz="20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 calcmode="lin" valueType="num">
                                      <p:cBhvr additive="base">
                                        <p:cTn id="1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 calcmode="lin" valueType="num">
                                      <p:cBhvr additive="base">
                                        <p:cTn id="2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 calcmode="lin" valueType="num">
                                      <p:cBhvr additive="base">
                                        <p:cTn id="27"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ppt_x"/>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additive="base">
                                        <p:cTn id="81" dur="500" fill="hold"/>
                                        <p:tgtEl>
                                          <p:spTgt spid="5"/>
                                        </p:tgtEl>
                                        <p:attrNameLst>
                                          <p:attrName>ppt_x</p:attrName>
                                        </p:attrNameLst>
                                      </p:cBhvr>
                                      <p:tavLst>
                                        <p:tav tm="0">
                                          <p:val>
                                            <p:strVal val="#ppt_x"/>
                                          </p:val>
                                        </p:tav>
                                        <p:tav tm="100000">
                                          <p:val>
                                            <p:strVal val="#ppt_x"/>
                                          </p:val>
                                        </p:tav>
                                      </p:tavLst>
                                    </p:anim>
                                    <p:anim calcmode="lin" valueType="num">
                                      <p:cBhvr additive="base">
                                        <p:cTn id="8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additive="base">
                                        <p:cTn id="93" dur="500" fill="hold"/>
                                        <p:tgtEl>
                                          <p:spTgt spid="6"/>
                                        </p:tgtEl>
                                        <p:attrNameLst>
                                          <p:attrName>ppt_x</p:attrName>
                                        </p:attrNameLst>
                                      </p:cBhvr>
                                      <p:tavLst>
                                        <p:tav tm="0">
                                          <p:val>
                                            <p:strVal val="#ppt_x"/>
                                          </p:val>
                                        </p:tav>
                                        <p:tav tm="100000">
                                          <p:val>
                                            <p:strVal val="#ppt_x"/>
                                          </p:val>
                                        </p:tav>
                                      </p:tavLst>
                                    </p:anim>
                                    <p:anim calcmode="lin" valueType="num">
                                      <p:cBhvr additive="base">
                                        <p:cTn id="9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additive="base">
                                        <p:cTn id="99" dur="500" fill="hold"/>
                                        <p:tgtEl>
                                          <p:spTgt spid="14"/>
                                        </p:tgtEl>
                                        <p:attrNameLst>
                                          <p:attrName>ppt_x</p:attrName>
                                        </p:attrNameLst>
                                      </p:cBhvr>
                                      <p:tavLst>
                                        <p:tav tm="0">
                                          <p:val>
                                            <p:strVal val="#ppt_x"/>
                                          </p:val>
                                        </p:tav>
                                        <p:tav tm="100000">
                                          <p:val>
                                            <p:strVal val="#ppt_x"/>
                                          </p:val>
                                        </p:tav>
                                      </p:tavLst>
                                    </p:anim>
                                    <p:anim calcmode="lin" valueType="num">
                                      <p:cBhvr additive="base">
                                        <p:cTn id="10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additive="base">
                                        <p:cTn id="105" dur="500" fill="hold"/>
                                        <p:tgtEl>
                                          <p:spTgt spid="15"/>
                                        </p:tgtEl>
                                        <p:attrNameLst>
                                          <p:attrName>ppt_x</p:attrName>
                                        </p:attrNameLst>
                                      </p:cBhvr>
                                      <p:tavLst>
                                        <p:tav tm="0">
                                          <p:val>
                                            <p:strVal val="#ppt_x"/>
                                          </p:val>
                                        </p:tav>
                                        <p:tav tm="100000">
                                          <p:val>
                                            <p:strVal val="#ppt_x"/>
                                          </p:val>
                                        </p:tav>
                                      </p:tavLst>
                                    </p:anim>
                                    <p:anim calcmode="lin" valueType="num">
                                      <p:cBhvr additive="base">
                                        <p:cTn id="10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6"/>
                                        </p:tgtEl>
                                        <p:attrNameLst>
                                          <p:attrName>style.visibility</p:attrName>
                                        </p:attrNameLst>
                                      </p:cBhvr>
                                      <p:to>
                                        <p:strVal val="visible"/>
                                      </p:to>
                                    </p:set>
                                    <p:anim calcmode="lin" valueType="num">
                                      <p:cBhvr additive="base">
                                        <p:cTn id="111" dur="500" fill="hold"/>
                                        <p:tgtEl>
                                          <p:spTgt spid="16"/>
                                        </p:tgtEl>
                                        <p:attrNameLst>
                                          <p:attrName>ppt_x</p:attrName>
                                        </p:attrNameLst>
                                      </p:cBhvr>
                                      <p:tavLst>
                                        <p:tav tm="0">
                                          <p:val>
                                            <p:strVal val="#ppt_x"/>
                                          </p:val>
                                        </p:tav>
                                        <p:tav tm="100000">
                                          <p:val>
                                            <p:strVal val="#ppt_x"/>
                                          </p:val>
                                        </p:tav>
                                      </p:tavLst>
                                    </p:anim>
                                    <p:anim calcmode="lin" valueType="num">
                                      <p:cBhvr additive="base">
                                        <p:cTn id="1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additive="base">
                                        <p:cTn id="117" dur="500" fill="hold"/>
                                        <p:tgtEl>
                                          <p:spTgt spid="17"/>
                                        </p:tgtEl>
                                        <p:attrNameLst>
                                          <p:attrName>ppt_x</p:attrName>
                                        </p:attrNameLst>
                                      </p:cBhvr>
                                      <p:tavLst>
                                        <p:tav tm="0">
                                          <p:val>
                                            <p:strVal val="#ppt_x"/>
                                          </p:val>
                                        </p:tav>
                                        <p:tav tm="100000">
                                          <p:val>
                                            <p:strVal val="#ppt_x"/>
                                          </p:val>
                                        </p:tav>
                                      </p:tavLst>
                                    </p:anim>
                                    <p:anim calcmode="lin" valueType="num">
                                      <p:cBhvr additive="base">
                                        <p:cTn id="1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25"/>
                                        </p:tgtEl>
                                        <p:attrNameLst>
                                          <p:attrName>style.visibility</p:attrName>
                                        </p:attrNameLst>
                                      </p:cBhvr>
                                      <p:to>
                                        <p:strVal val="visible"/>
                                      </p:to>
                                    </p:set>
                                    <p:anim calcmode="lin" valueType="num">
                                      <p:cBhvr additive="base">
                                        <p:cTn id="123" dur="500" fill="hold"/>
                                        <p:tgtEl>
                                          <p:spTgt spid="25"/>
                                        </p:tgtEl>
                                        <p:attrNameLst>
                                          <p:attrName>ppt_x</p:attrName>
                                        </p:attrNameLst>
                                      </p:cBhvr>
                                      <p:tavLst>
                                        <p:tav tm="0">
                                          <p:val>
                                            <p:strVal val="#ppt_x"/>
                                          </p:val>
                                        </p:tav>
                                        <p:tav tm="100000">
                                          <p:val>
                                            <p:strVal val="#ppt_x"/>
                                          </p:val>
                                        </p:tav>
                                      </p:tavLst>
                                    </p:anim>
                                    <p:anim calcmode="lin" valueType="num">
                                      <p:cBhvr additive="base">
                                        <p:cTn id="1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21"/>
                                        </p:tgtEl>
                                        <p:attrNameLst>
                                          <p:attrName>style.visibility</p:attrName>
                                        </p:attrNameLst>
                                      </p:cBhvr>
                                      <p:to>
                                        <p:strVal val="visible"/>
                                      </p:to>
                                    </p:set>
                                    <p:anim calcmode="lin" valueType="num">
                                      <p:cBhvr additive="base">
                                        <p:cTn id="129" dur="500" fill="hold"/>
                                        <p:tgtEl>
                                          <p:spTgt spid="21"/>
                                        </p:tgtEl>
                                        <p:attrNameLst>
                                          <p:attrName>ppt_x</p:attrName>
                                        </p:attrNameLst>
                                      </p:cBhvr>
                                      <p:tavLst>
                                        <p:tav tm="0">
                                          <p:val>
                                            <p:strVal val="#ppt_x"/>
                                          </p:val>
                                        </p:tav>
                                        <p:tav tm="100000">
                                          <p:val>
                                            <p:strVal val="#ppt_x"/>
                                          </p:val>
                                        </p:tav>
                                      </p:tavLst>
                                    </p:anim>
                                    <p:anim calcmode="lin" valueType="num">
                                      <p:cBhvr additive="base">
                                        <p:cTn id="1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22"/>
                                        </p:tgtEl>
                                        <p:attrNameLst>
                                          <p:attrName>style.visibility</p:attrName>
                                        </p:attrNameLst>
                                      </p:cBhvr>
                                      <p:to>
                                        <p:strVal val="visible"/>
                                      </p:to>
                                    </p:set>
                                    <p:anim calcmode="lin" valueType="num">
                                      <p:cBhvr additive="base">
                                        <p:cTn id="135" dur="500" fill="hold"/>
                                        <p:tgtEl>
                                          <p:spTgt spid="22"/>
                                        </p:tgtEl>
                                        <p:attrNameLst>
                                          <p:attrName>ppt_x</p:attrName>
                                        </p:attrNameLst>
                                      </p:cBhvr>
                                      <p:tavLst>
                                        <p:tav tm="0">
                                          <p:val>
                                            <p:strVal val="#ppt_x"/>
                                          </p:val>
                                        </p:tav>
                                        <p:tav tm="100000">
                                          <p:val>
                                            <p:strVal val="#ppt_x"/>
                                          </p:val>
                                        </p:tav>
                                      </p:tavLst>
                                    </p:anim>
                                    <p:anim calcmode="lin" valueType="num">
                                      <p:cBhvr additive="base">
                                        <p:cTn id="1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P spid="13" grpId="0"/>
      <p:bldP spid="13" grpId="1"/>
      <p:bldP spid="8" grpId="0"/>
      <p:bldP spid="8" grpId="1"/>
      <p:bldP spid="10" grpId="0"/>
      <p:bldP spid="10" grpId="1"/>
      <p:bldP spid="11" grpId="0"/>
      <p:bldP spid="11" grpId="1"/>
      <p:bldP spid="18" grpId="0"/>
      <p:bldP spid="18" grpId="1"/>
      <p:bldP spid="2" grpId="0"/>
      <p:bldP spid="2" grpId="1"/>
      <p:bldP spid="3" grpId="0"/>
      <p:bldP spid="3" grpId="1"/>
      <p:bldP spid="5" grpId="0"/>
      <p:bldP spid="5" grpId="1"/>
      <p:bldP spid="6" grpId="0"/>
      <p:bldP spid="6" grpId="1"/>
      <p:bldP spid="14" grpId="0"/>
      <p:bldP spid="14" grpId="1"/>
      <p:bldP spid="15" grpId="0"/>
      <p:bldP spid="15" grpId="1"/>
      <p:bldP spid="16" grpId="0"/>
      <p:bldP spid="16" grpId="1"/>
      <p:bldP spid="17" grpId="0"/>
      <p:bldP spid="17" grpId="1"/>
      <p:bldP spid="21" grpId="0"/>
      <p:bldP spid="21" grpId="1"/>
      <p:bldP spid="22" grpId="0"/>
      <p:bldP spid="22" grpId="1"/>
      <p:bldP spid="23" grpId="0"/>
      <p:bldP spid="23" grpId="1"/>
      <p:bldP spid="25" grpId="0"/>
      <p:bldP spid="2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7882890" y="882650"/>
            <a:ext cx="9956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贴在</a:t>
            </a:r>
            <a:endParaRPr sz="32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60960" y="-63500"/>
            <a:ext cx="12282170" cy="6985635"/>
          </a:xfrm>
          <a:prstGeom prst="rect">
            <a:avLst/>
          </a:prstGeom>
          <a:noFill/>
        </p:spPr>
        <p:txBody>
          <a:bodyPr wrap="square" rtlCol="0">
            <a:spAutoFit/>
          </a:bodyPr>
          <a:p>
            <a:pPr algn="l"/>
            <a:r>
              <a:rPr sz="3200" b="1">
                <a:latin typeface="Times New Roman" panose="02020603050405020304" charset="0"/>
                <a:cs typeface="Times New Roman" panose="02020603050405020304" charset="0"/>
                <a:sym typeface="+mn-ea"/>
              </a:rPr>
              <a:t>Where will you</a:t>
            </a:r>
            <a:r>
              <a:rPr sz="3200" b="1">
                <a:solidFill>
                  <a:schemeClr val="accent2">
                    <a:lumMod val="75000"/>
                  </a:schemeClr>
                </a:solidFill>
                <a:latin typeface="Times New Roman" panose="02020603050405020304" charset="0"/>
                <a:cs typeface="Times New Roman" panose="02020603050405020304" charset="0"/>
                <a:sym typeface="+mn-ea"/>
              </a:rPr>
              <a:t> post</a:t>
            </a:r>
            <a:r>
              <a:rPr sz="3200" b="1">
                <a:latin typeface="Times New Roman" panose="02020603050405020304" charset="0"/>
                <a:cs typeface="Times New Roman" panose="02020603050405020304" charset="0"/>
                <a:sym typeface="+mn-ea"/>
              </a:rPr>
              <a:t> a notice if you need someone to look after your children?(2009浙江)</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如果你需要有人照顾你的孩子，你会把通知___</a:t>
            </a:r>
            <a:r>
              <a:rPr lang="en-US" sz="3200" b="1">
                <a:latin typeface="Times New Roman" panose="02020603050405020304" charset="0"/>
                <a:cs typeface="Times New Roman" panose="02020603050405020304" charset="0"/>
                <a:sym typeface="+mn-ea"/>
              </a:rPr>
              <a:t>__</a:t>
            </a:r>
            <a:r>
              <a:rPr sz="3200" b="1">
                <a:latin typeface="Times New Roman" panose="02020603050405020304" charset="0"/>
                <a:cs typeface="Times New Roman" panose="02020603050405020304" charset="0"/>
                <a:sym typeface="+mn-ea"/>
              </a:rPr>
              <a:t>哪里?</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When you join the team in our Revenue Administration Unit, you will be providing assistance within all parts of the Revenue Division, dealing with</a:t>
            </a:r>
            <a:r>
              <a:rPr sz="3200" b="1">
                <a:solidFill>
                  <a:schemeClr val="accent2">
                    <a:lumMod val="75000"/>
                  </a:schemeClr>
                </a:solidFill>
                <a:latin typeface="Times New Roman" panose="02020603050405020304" charset="0"/>
                <a:cs typeface="Times New Roman" panose="02020603050405020304" charset="0"/>
                <a:sym typeface="+mn-ea"/>
              </a:rPr>
              <a:t> post </a:t>
            </a:r>
            <a:r>
              <a:rPr sz="3200" b="1">
                <a:latin typeface="Times New Roman" panose="02020603050405020304" charset="0"/>
                <a:cs typeface="Times New Roman" panose="02020603050405020304" charset="0"/>
                <a:sym typeface="+mn-ea"/>
              </a:rPr>
              <a:t>and other general duties.(2011全国I)</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当你加入我们的税收管理小组时，你将在税收司的所有部门内提供协助，履行____和其他的一般职责。</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I hate coming home every evening and a pile of junk mail in my</a:t>
            </a:r>
            <a:r>
              <a:rPr sz="3200" b="1">
                <a:solidFill>
                  <a:schemeClr val="accent2">
                    <a:lumMod val="75000"/>
                  </a:schemeClr>
                </a:solidFill>
                <a:latin typeface="Times New Roman" panose="02020603050405020304" charset="0"/>
                <a:cs typeface="Times New Roman" panose="02020603050405020304" charset="0"/>
                <a:sym typeface="+mn-ea"/>
              </a:rPr>
              <a:t> post </a:t>
            </a:r>
            <a:r>
              <a:rPr sz="3200" b="1">
                <a:latin typeface="Times New Roman" panose="02020603050405020304" charset="0"/>
                <a:cs typeface="Times New Roman" panose="02020603050405020304" charset="0"/>
                <a:sym typeface="+mn-ea"/>
              </a:rPr>
              <a:t>box.(2008浙江)</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我讨厌每天晚上回家,一堆垃圾邮件在我的____。</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I made a turn at the comer and drove past the</a:t>
            </a:r>
            <a:r>
              <a:rPr sz="3200" b="1">
                <a:solidFill>
                  <a:schemeClr val="accent2">
                    <a:lumMod val="75000"/>
                  </a:schemeClr>
                </a:solidFill>
                <a:latin typeface="Times New Roman" panose="02020603050405020304" charset="0"/>
                <a:cs typeface="Times New Roman" panose="02020603050405020304" charset="0"/>
                <a:sym typeface="+mn-ea"/>
              </a:rPr>
              <a:t> post </a:t>
            </a:r>
            <a:r>
              <a:rPr sz="3200" b="1">
                <a:latin typeface="Times New Roman" panose="02020603050405020304" charset="0"/>
                <a:cs typeface="Times New Roman" panose="02020603050405020304" charset="0"/>
                <a:sym typeface="+mn-ea"/>
              </a:rPr>
              <a:t>office and across the railroad tracks to our house.(2012浙江)</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我在拐角处转了个弯，开车经过____</a:t>
            </a:r>
            <a:r>
              <a:rPr lang="en-US" sz="3200" b="1">
                <a:latin typeface="Times New Roman" panose="02020603050405020304" charset="0"/>
                <a:cs typeface="Times New Roman" panose="02020603050405020304" charset="0"/>
                <a:sym typeface="+mn-ea"/>
              </a:rPr>
              <a:t>,</a:t>
            </a:r>
            <a:r>
              <a:rPr sz="3200" b="1">
                <a:latin typeface="Times New Roman" panose="02020603050405020304" charset="0"/>
                <a:cs typeface="Times New Roman" panose="02020603050405020304" charset="0"/>
                <a:sym typeface="+mn-ea"/>
              </a:rPr>
              <a:t>穿过铁路来到我家。</a:t>
            </a:r>
            <a:endParaRPr sz="3200" b="1">
              <a:latin typeface="Times New Roman" panose="02020603050405020304" charset="0"/>
              <a:cs typeface="Times New Roman" panose="02020603050405020304" charset="0"/>
              <a:sym typeface="+mn-ea"/>
            </a:endParaRPr>
          </a:p>
        </p:txBody>
      </p:sp>
      <p:sp>
        <p:nvSpPr>
          <p:cNvPr id="3" name="文本框 2"/>
          <p:cNvSpPr txBox="1"/>
          <p:nvPr/>
        </p:nvSpPr>
        <p:spPr>
          <a:xfrm>
            <a:off x="2073275" y="3334385"/>
            <a:ext cx="1653540"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岗位</a:t>
            </a:r>
            <a:endParaRPr sz="3200" b="1">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7508875" y="4798695"/>
            <a:ext cx="1742440"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邮箱</a:t>
            </a:r>
            <a:endParaRPr sz="3200" b="1">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5767070" y="6262370"/>
            <a:ext cx="1071880"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邮局</a:t>
            </a:r>
            <a:endParaRPr sz="3200" b="1">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additive="base">
                                        <p:cTn id="3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additive="base">
                                        <p:cTn id="5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7" end="7"/>
                                            </p:txEl>
                                          </p:spTgt>
                                        </p:tgtEl>
                                        <p:attrNameLst>
                                          <p:attrName>style.visibility</p:attrName>
                                        </p:attrNameLst>
                                      </p:cBhvr>
                                      <p:to>
                                        <p:strVal val="visible"/>
                                      </p:to>
                                    </p:set>
                                    <p:anim calcmode="lin" valueType="num">
                                      <p:cBhvr additive="base">
                                        <p:cTn id="5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ppt_x"/>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1"/>
      <p:bldP spid="3" grpId="0"/>
      <p:bldP spid="3" grpId="1"/>
      <p:bldP spid="5" grpId="0"/>
      <p:bldP spid="5" grpId="1"/>
      <p:bldP spid="6" grpId="0"/>
      <p:bldP spid="6"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41275" y="1143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600">
                <a:latin typeface="Times New Roman" panose="02020603050405020304" charset="0"/>
                <a:ea typeface="+mn-ea"/>
                <a:cs typeface="Times New Roman" panose="02020603050405020304" charset="0"/>
              </a:rPr>
              <a:t>24.whale [weɪl]n.___</a:t>
            </a:r>
            <a:endParaRPr sz="3600">
              <a:latin typeface="Times New Roman" panose="02020603050405020304" charset="0"/>
              <a:ea typeface="+mn-ea"/>
              <a:cs typeface="Times New Roman" panose="02020603050405020304" charset="0"/>
            </a:endParaRPr>
          </a:p>
          <a:p>
            <a:pPr algn="l">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破拆法：w(我)+h(喝)+al(all一切)+e：鲸吞   助记：作为地球上最大的动物，我可以喝下一切。</a:t>
            </a:r>
            <a:endParaRPr>
              <a:solidFill>
                <a:schemeClr val="accent2">
                  <a:lumMod val="75000"/>
                </a:schemeClr>
              </a:solidFill>
              <a:latin typeface="Times New Roman" panose="02020603050405020304" charset="0"/>
              <a:ea typeface="+mn-ea"/>
              <a:cs typeface="Times New Roman" panose="02020603050405020304" charset="0"/>
            </a:endParaRPr>
          </a:p>
        </p:txBody>
      </p:sp>
      <p:sp>
        <p:nvSpPr>
          <p:cNvPr id="20" name="文本框 19"/>
          <p:cNvSpPr txBox="1"/>
          <p:nvPr/>
        </p:nvSpPr>
        <p:spPr>
          <a:xfrm>
            <a:off x="3745230" y="74930"/>
            <a:ext cx="111252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鲸鱼</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167640" y="4626610"/>
            <a:ext cx="11725275" cy="42710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Reserve</a:t>
            </a:r>
            <a:r>
              <a:rPr spc="0">
                <a:solidFill>
                  <a:schemeClr val="tx1"/>
                </a:solidFill>
                <a:latin typeface="Times New Roman" panose="02020603050405020304" charset="0"/>
                <a:ea typeface="+mn-ea"/>
                <a:cs typeface="Times New Roman" panose="02020603050405020304" charset="0"/>
              </a:rPr>
              <a:t> your spot before availability — the cherry blossoms—disappear!(2018全国I)</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在有效期之前____您的位置——樱花可是会谢的！</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endParaRPr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66675" y="187833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600">
                <a:latin typeface="Times New Roman" panose="02020603050405020304" charset="0"/>
                <a:ea typeface="+mn-ea"/>
                <a:cs typeface="Times New Roman" panose="02020603050405020304" charset="0"/>
              </a:rPr>
              <a:t>25.antelope ['æntɪləʊp]n. ___</a:t>
            </a:r>
            <a:endParaRPr sz="3600">
              <a:latin typeface="Times New Roman" panose="02020603050405020304" charset="0"/>
              <a:ea typeface="+mn-ea"/>
              <a:cs typeface="Times New Roman" panose="02020603050405020304" charset="0"/>
            </a:endParaRPr>
          </a:p>
          <a:p>
            <a:pPr algn="l">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破拆法：ante(前)+lope(slope斜坡)：斜坡前面  助记：___通常生活在斜坡前面的高原上。</a:t>
            </a:r>
            <a:endParaRPr>
              <a:solidFill>
                <a:schemeClr val="accent2">
                  <a:lumMod val="75000"/>
                </a:schemeClr>
              </a:solidFill>
              <a:latin typeface="Times New Roman" panose="02020603050405020304" charset="0"/>
              <a:ea typeface="+mn-ea"/>
              <a:cs typeface="Times New Roman" panose="02020603050405020304" charset="0"/>
            </a:endParaRPr>
          </a:p>
        </p:txBody>
      </p:sp>
      <p:sp>
        <p:nvSpPr>
          <p:cNvPr id="7" name="文本框 6"/>
          <p:cNvSpPr txBox="1"/>
          <p:nvPr/>
        </p:nvSpPr>
        <p:spPr>
          <a:xfrm>
            <a:off x="5662930" y="1916430"/>
            <a:ext cx="111252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羚羊</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9117330" y="2411730"/>
            <a:ext cx="111252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羚羊</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10" name="标题 1"/>
          <p:cNvSpPr>
            <a:spLocks noGrp="1"/>
          </p:cNvSpPr>
          <p:nvPr/>
        </p:nvSpPr>
        <p:spPr>
          <a:xfrm>
            <a:off x="53975" y="344043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600">
                <a:latin typeface="Times New Roman" panose="02020603050405020304" charset="0"/>
                <a:ea typeface="+mn-ea"/>
                <a:cs typeface="Times New Roman" panose="02020603050405020304" charset="0"/>
              </a:rPr>
              <a:t>26.reserve [rɪ'zɜːv] </a:t>
            </a:r>
            <a:endParaRPr sz="3600">
              <a:latin typeface="Times New Roman" panose="02020603050405020304" charset="0"/>
              <a:ea typeface="+mn-ea"/>
              <a:cs typeface="Times New Roman" panose="02020603050405020304" charset="0"/>
            </a:endParaRPr>
          </a:p>
          <a:p>
            <a:pPr algn="l">
              <a:lnSpc>
                <a:spcPct val="100000"/>
              </a:lnSpc>
              <a:buClrTx/>
              <a:buSzTx/>
              <a:buFontTx/>
            </a:pPr>
            <a:r>
              <a:rPr sz="3600">
                <a:latin typeface="Times New Roman" panose="02020603050405020304" charset="0"/>
                <a:ea typeface="+mn-ea"/>
                <a:cs typeface="Times New Roman" panose="02020603050405020304" charset="0"/>
              </a:rPr>
              <a:t>n.</a:t>
            </a:r>
            <a:r>
              <a:rPr lang="en-US" altLang="zh-CN" sz="3600">
                <a:latin typeface="Times New Roman" panose="02020603050405020304" charset="0"/>
                <a:ea typeface="+mn-ea"/>
                <a:cs typeface="Times New Roman" panose="02020603050405020304" charset="0"/>
              </a:rPr>
              <a:t>(</a:t>
            </a:r>
            <a:r>
              <a:rPr sz="3600">
                <a:latin typeface="Times New Roman" panose="02020603050405020304" charset="0"/>
                <a:ea typeface="+mn-ea"/>
                <a:cs typeface="Times New Roman" panose="02020603050405020304" charset="0"/>
              </a:rPr>
              <a:t>动植物</a:t>
            </a:r>
            <a:r>
              <a:rPr lang="en-US" altLang="zh-CN" sz="3600">
                <a:latin typeface="Times New Roman" panose="02020603050405020304" charset="0"/>
                <a:ea typeface="+mn-ea"/>
                <a:cs typeface="Times New Roman" panose="02020603050405020304" charset="0"/>
              </a:rPr>
              <a:t>)</a:t>
            </a:r>
            <a:r>
              <a:rPr sz="3600">
                <a:latin typeface="Times New Roman" panose="02020603050405020304" charset="0"/>
                <a:ea typeface="+mn-ea"/>
                <a:cs typeface="Times New Roman" panose="02020603050405020304" charset="0"/>
              </a:rPr>
              <a:t>___</a:t>
            </a:r>
            <a:r>
              <a:rPr lang="en-US" altLang="zh-CN" sz="3600">
                <a:latin typeface="Times New Roman" panose="02020603050405020304" charset="0"/>
                <a:ea typeface="+mn-ea"/>
                <a:cs typeface="Times New Roman" panose="02020603050405020304" charset="0"/>
              </a:rPr>
              <a:t>_</a:t>
            </a:r>
            <a:r>
              <a:rPr sz="3600">
                <a:latin typeface="Times New Roman" panose="02020603050405020304" charset="0"/>
                <a:ea typeface="+mn-ea"/>
                <a:cs typeface="Times New Roman" panose="02020603050405020304" charset="0"/>
              </a:rPr>
              <a:t>_</a:t>
            </a:r>
            <a:r>
              <a:rPr lang="en-US" altLang="zh-CN" sz="3600">
                <a:latin typeface="Times New Roman" panose="02020603050405020304" charset="0"/>
                <a:ea typeface="+mn-ea"/>
                <a:cs typeface="Times New Roman" panose="02020603050405020304" charset="0"/>
              </a:rPr>
              <a:t>;</a:t>
            </a:r>
            <a:r>
              <a:rPr sz="3600">
                <a:latin typeface="Times New Roman" panose="02020603050405020304" charset="0"/>
                <a:ea typeface="+mn-ea"/>
                <a:cs typeface="Times New Roman" panose="02020603050405020304" charset="0"/>
              </a:rPr>
              <a:t>_</a:t>
            </a:r>
            <a:r>
              <a:rPr lang="en-US" altLang="zh-CN" sz="3600">
                <a:latin typeface="Times New Roman" panose="02020603050405020304" charset="0"/>
                <a:ea typeface="+mn-ea"/>
                <a:cs typeface="Times New Roman" panose="02020603050405020304" charset="0"/>
              </a:rPr>
              <a:t>_</a:t>
            </a:r>
            <a:r>
              <a:rPr sz="3600">
                <a:latin typeface="Times New Roman" panose="02020603050405020304" charset="0"/>
                <a:ea typeface="+mn-ea"/>
                <a:cs typeface="Times New Roman" panose="02020603050405020304" charset="0"/>
              </a:rPr>
              <a:t>_</a:t>
            </a:r>
            <a:r>
              <a:rPr lang="en-US" altLang="zh-CN" sz="3600">
                <a:latin typeface="Times New Roman" panose="02020603050405020304" charset="0"/>
                <a:ea typeface="+mn-ea"/>
                <a:cs typeface="Times New Roman" panose="02020603050405020304" charset="0"/>
              </a:rPr>
              <a:t>(</a:t>
            </a:r>
            <a:r>
              <a:rPr sz="3600">
                <a:latin typeface="Times New Roman" panose="02020603050405020304" charset="0"/>
                <a:ea typeface="+mn-ea"/>
                <a:cs typeface="Times New Roman" panose="02020603050405020304" charset="0"/>
              </a:rPr>
              <a:t>量</a:t>
            </a:r>
            <a:r>
              <a:rPr lang="en-US" altLang="zh-CN" sz="3600">
                <a:latin typeface="Times New Roman" panose="02020603050405020304" charset="0"/>
                <a:ea typeface="+mn-ea"/>
                <a:cs typeface="Times New Roman" panose="02020603050405020304" charset="0"/>
              </a:rPr>
              <a:t>)</a:t>
            </a:r>
            <a:r>
              <a:rPr sz="3600">
                <a:latin typeface="Times New Roman" panose="02020603050405020304" charset="0"/>
                <a:ea typeface="+mn-ea"/>
                <a:cs typeface="Times New Roman" panose="02020603050405020304" charset="0"/>
              </a:rPr>
              <a:t>vt.___</a:t>
            </a:r>
            <a:r>
              <a:rPr lang="en-US" altLang="zh-CN" sz="3600">
                <a:latin typeface="Times New Roman" panose="02020603050405020304" charset="0"/>
                <a:ea typeface="+mn-ea"/>
                <a:cs typeface="Times New Roman" panose="02020603050405020304" charset="0"/>
              </a:rPr>
              <a:t>;</a:t>
            </a:r>
            <a:r>
              <a:rPr sz="3600">
                <a:latin typeface="Times New Roman" panose="02020603050405020304" charset="0"/>
                <a:ea typeface="+mn-ea"/>
                <a:cs typeface="Times New Roman" panose="02020603050405020304" charset="0"/>
              </a:rPr>
              <a:t>___</a:t>
            </a:r>
            <a:r>
              <a:rPr lang="en-US" altLang="zh-CN" sz="3600">
                <a:latin typeface="Times New Roman" panose="02020603050405020304" charset="0"/>
                <a:ea typeface="+mn-ea"/>
                <a:cs typeface="Times New Roman" panose="02020603050405020304" charset="0"/>
              </a:rPr>
              <a:t>;</a:t>
            </a:r>
            <a:r>
              <a:rPr sz="3600">
                <a:latin typeface="Times New Roman" panose="02020603050405020304" charset="0"/>
                <a:ea typeface="+mn-ea"/>
                <a:cs typeface="Times New Roman" panose="02020603050405020304" charset="0"/>
              </a:rPr>
              <a:t>____</a:t>
            </a:r>
            <a:endParaRPr sz="3600">
              <a:latin typeface="Times New Roman" panose="02020603050405020304" charset="0"/>
              <a:ea typeface="+mn-ea"/>
              <a:cs typeface="Times New Roman" panose="02020603050405020304" charset="0"/>
            </a:endParaRPr>
          </a:p>
        </p:txBody>
      </p:sp>
      <p:sp>
        <p:nvSpPr>
          <p:cNvPr id="12" name="文本框 11"/>
          <p:cNvSpPr txBox="1"/>
          <p:nvPr/>
        </p:nvSpPr>
        <p:spPr>
          <a:xfrm>
            <a:off x="2284730" y="4037330"/>
            <a:ext cx="2661285"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保护区 储藏</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5878830" y="4037330"/>
            <a:ext cx="3105785"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预订 预留 保留</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2310130" y="5473065"/>
            <a:ext cx="1112520" cy="521970"/>
          </a:xfrm>
          <a:prstGeom prst="rect">
            <a:avLst/>
          </a:prstGeom>
          <a:noFill/>
        </p:spPr>
        <p:txBody>
          <a:bodyPr wrap="square" rtlCol="0">
            <a:spAutoFit/>
          </a:bodyPr>
          <a:p>
            <a:pPr algn="l"/>
            <a:r>
              <a:rPr lang="zh-CN" altLang="en-US" sz="2800" b="1" spc="150" dirty="0">
                <a:solidFill>
                  <a:srgbClr val="7030A0"/>
                </a:solidFill>
                <a:latin typeface="Times New Roman" panose="02020603050405020304" charset="0"/>
                <a:cs typeface="Times New Roman" panose="02020603050405020304" charset="0"/>
                <a:sym typeface="+mn-ea"/>
              </a:rPr>
              <a:t>预订</a:t>
            </a:r>
            <a:endParaRPr lang="zh-CN" altLang="en-US" sz="28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 calcmode="lin" valueType="num">
                                      <p:cBhvr additive="base">
                                        <p:cTn id="4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 calcmode="lin" valueType="num">
                                      <p:cBhvr additive="base">
                                        <p:cTn id="5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0" grpId="0"/>
      <p:bldP spid="20" grpId="1"/>
      <p:bldP spid="7" grpId="0"/>
      <p:bldP spid="7" grpId="1"/>
      <p:bldP spid="8" grpId="0"/>
      <p:bldP spid="8" grpId="1"/>
      <p:bldP spid="12" grpId="0"/>
      <p:bldP spid="12" grpId="1"/>
      <p:bldP spid="13" grpId="0"/>
      <p:bldP spid="13" grpId="1"/>
      <p:bldP spid="14" grpId="0"/>
      <p:bldP spid="14"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2653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9" name="标题 1"/>
          <p:cNvSpPr>
            <a:spLocks noGrp="1"/>
          </p:cNvSpPr>
          <p:nvPr/>
        </p:nvSpPr>
        <p:spPr>
          <a:xfrm>
            <a:off x="233045" y="191770"/>
            <a:ext cx="11807190" cy="66700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sym typeface="+mn-ea"/>
              </a:rPr>
              <a:t>If you order after that, we </a:t>
            </a:r>
            <a:r>
              <a:rPr spc="0">
                <a:solidFill>
                  <a:schemeClr val="accent2">
                    <a:lumMod val="75000"/>
                  </a:schemeClr>
                </a:solidFill>
                <a:latin typeface="Times New Roman" panose="02020603050405020304" charset="0"/>
                <a:ea typeface="+mn-ea"/>
                <a:cs typeface="Times New Roman" panose="02020603050405020304" charset="0"/>
                <a:sym typeface="+mn-ea"/>
              </a:rPr>
              <a:t>reserve</a:t>
            </a:r>
            <a:r>
              <a:rPr spc="0">
                <a:latin typeface="Times New Roman" panose="02020603050405020304" charset="0"/>
                <a:ea typeface="+mn-ea"/>
                <a:cs typeface="Times New Roman" panose="02020603050405020304" charset="0"/>
                <a:sym typeface="+mn-ea"/>
              </a:rPr>
              <a:t> the right to either accept or reject order requests at the discounted price.(2013北京)</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sym typeface="+mn-ea"/>
              </a:rPr>
              <a:t>如果您在此之后订购，我们____以折扣价格接受或拒绝订单请求的权利</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sym typeface="+mn-ea"/>
              </a:rPr>
              <a:t>I seek friends whose qualities illuminate（照亮）me and train me up for love. It is for these people that I </a:t>
            </a:r>
            <a:r>
              <a:rPr spc="0">
                <a:solidFill>
                  <a:schemeClr val="accent2">
                    <a:lumMod val="75000"/>
                  </a:schemeClr>
                </a:solidFill>
                <a:latin typeface="Times New Roman" panose="02020603050405020304" charset="0"/>
                <a:ea typeface="+mn-ea"/>
                <a:cs typeface="Times New Roman" panose="02020603050405020304" charset="0"/>
                <a:sym typeface="+mn-ea"/>
              </a:rPr>
              <a:t>reserve</a:t>
            </a:r>
            <a:r>
              <a:rPr spc="0">
                <a:latin typeface="Times New Roman" panose="02020603050405020304" charset="0"/>
                <a:ea typeface="+mn-ea"/>
                <a:cs typeface="Times New Roman" panose="02020603050405020304" charset="0"/>
                <a:sym typeface="+mn-ea"/>
              </a:rPr>
              <a:t> the glowing hours, too good not to share.(2008北京) </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sym typeface="+mn-ea"/>
              </a:rPr>
              <a:t>我寻找那些能够照亮我的人生,使我学会爱的朋友。正是为这些人，我____着我美妙的,不愿与外人分享的时刻。</a:t>
            </a:r>
            <a:endParaRPr spc="0">
              <a:solidFill>
                <a:schemeClr val="tx1"/>
              </a:solidFill>
              <a:latin typeface="Times New Roman" panose="02020603050405020304" charset="0"/>
              <a:ea typeface="+mn-ea"/>
              <a:cs typeface="Times New Roman" panose="02020603050405020304" charset="0"/>
              <a:sym typeface="+mn-ea"/>
            </a:endParaRPr>
          </a:p>
        </p:txBody>
      </p:sp>
      <p:sp>
        <p:nvSpPr>
          <p:cNvPr id="14" name="文本框 13"/>
          <p:cNvSpPr txBox="1"/>
          <p:nvPr/>
        </p:nvSpPr>
        <p:spPr>
          <a:xfrm>
            <a:off x="4507230" y="1014730"/>
            <a:ext cx="1112520" cy="521970"/>
          </a:xfrm>
          <a:prstGeom prst="rect">
            <a:avLst/>
          </a:prstGeom>
          <a:noFill/>
        </p:spPr>
        <p:txBody>
          <a:bodyPr wrap="square" rtlCol="0">
            <a:spAutoFit/>
          </a:bodyPr>
          <a:p>
            <a:pPr algn="l"/>
            <a:r>
              <a:rPr lang="zh-CN" altLang="en-US" sz="2800" b="1" spc="150" dirty="0">
                <a:solidFill>
                  <a:srgbClr val="7030A0"/>
                </a:solidFill>
                <a:latin typeface="Times New Roman" panose="02020603050405020304" charset="0"/>
                <a:cs typeface="Times New Roman" panose="02020603050405020304" charset="0"/>
                <a:sym typeface="+mn-ea"/>
              </a:rPr>
              <a:t>保留</a:t>
            </a:r>
            <a:endParaRPr lang="zh-CN" altLang="en-US" sz="2800" b="1" spc="150" dirty="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11200130" y="2741930"/>
            <a:ext cx="1112520" cy="521970"/>
          </a:xfrm>
          <a:prstGeom prst="rect">
            <a:avLst/>
          </a:prstGeom>
          <a:noFill/>
        </p:spPr>
        <p:txBody>
          <a:bodyPr wrap="square" rtlCol="0">
            <a:spAutoFit/>
          </a:bodyPr>
          <a:p>
            <a:pPr algn="l"/>
            <a:r>
              <a:rPr lang="zh-CN" altLang="en-US" sz="2800" b="1" spc="150" dirty="0">
                <a:solidFill>
                  <a:srgbClr val="7030A0"/>
                </a:solidFill>
                <a:latin typeface="Times New Roman" panose="02020603050405020304" charset="0"/>
                <a:cs typeface="Times New Roman" panose="02020603050405020304" charset="0"/>
                <a:sym typeface="+mn-ea"/>
              </a:rPr>
              <a:t>保留</a:t>
            </a:r>
            <a:endParaRPr lang="zh-CN" altLang="en-US" sz="2800" b="1" spc="150" dirty="0">
              <a:solidFill>
                <a:srgbClr val="7030A0"/>
              </a:solidFill>
              <a:latin typeface="Times New Roman" panose="02020603050405020304" charset="0"/>
              <a:cs typeface="Times New Roman" panose="02020603050405020304" charset="0"/>
              <a:sym typeface="+mn-ea"/>
            </a:endParaRPr>
          </a:p>
        </p:txBody>
      </p:sp>
      <p:pic>
        <p:nvPicPr>
          <p:cNvPr id="48" name="图片 48" descr="serv-服务，保存填空"/>
          <p:cNvPicPr>
            <a:picLocks noChangeAspect="1"/>
          </p:cNvPicPr>
          <p:nvPr/>
        </p:nvPicPr>
        <p:blipFill>
          <a:blip r:embed="rId1"/>
          <a:stretch>
            <a:fillRect/>
          </a:stretch>
        </p:blipFill>
        <p:spPr>
          <a:xfrm>
            <a:off x="-130175" y="3660140"/>
            <a:ext cx="12170410" cy="3299460"/>
          </a:xfrm>
          <a:prstGeom prst="rect">
            <a:avLst/>
          </a:prstGeom>
        </p:spPr>
      </p:pic>
      <p:sp>
        <p:nvSpPr>
          <p:cNvPr id="18" name="标题 1"/>
          <p:cNvSpPr>
            <a:spLocks noGrp="1"/>
          </p:cNvSpPr>
          <p:nvPr/>
        </p:nvSpPr>
        <p:spPr>
          <a:xfrm>
            <a:off x="6395720" y="5159375"/>
            <a:ext cx="15741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服务,保存</a:t>
            </a:r>
            <a:endParaRPr sz="18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2663825" y="4722495"/>
            <a:ext cx="19037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保护,保存</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腌制</a:t>
            </a:r>
            <a:endParaRPr sz="18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2168525" y="4172585"/>
            <a:ext cx="15608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观察;观察力</a:t>
            </a:r>
            <a:endParaRPr sz="18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4197985" y="4172585"/>
            <a:ext cx="20681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遵守;庆祝;观察</a:t>
            </a:r>
            <a:endParaRPr sz="18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8392160" y="4478020"/>
            <a:ext cx="20434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服务;服役;上菜</a:t>
            </a:r>
            <a:endParaRPr sz="18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10360025" y="3848735"/>
            <a:ext cx="8756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服务</a:t>
            </a:r>
            <a:endParaRPr sz="18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10384155" y="4285615"/>
            <a:ext cx="211074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仆人,佣人;雇工</a:t>
            </a:r>
            <a:endParaRPr sz="18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10314305" y="4654550"/>
            <a:ext cx="213042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服务器</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侍者</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餐具</a:t>
            </a:r>
            <a:endParaRPr sz="18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10384155" y="5091430"/>
            <a:ext cx="16757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中士;警官</a:t>
            </a:r>
            <a:endParaRPr sz="18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10314305" y="5569585"/>
            <a:ext cx="17259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保留的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预留的</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10360025" y="6006465"/>
            <a:ext cx="19170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预约,保留;保留地</a:t>
            </a:r>
            <a:endParaRPr sz="18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0240645" y="6384290"/>
            <a:ext cx="1962785" cy="4737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水库;</a:t>
            </a:r>
            <a:r>
              <a:rPr sz="1800" spc="0">
                <a:solidFill>
                  <a:srgbClr val="7030A0"/>
                </a:solidFill>
                <a:latin typeface="Times New Roman" panose="02020603050405020304" charset="0"/>
                <a:ea typeface="+mn-ea"/>
                <a:cs typeface="Times New Roman" panose="02020603050405020304" charset="0"/>
                <a:sym typeface="+mn-ea"/>
              </a:rPr>
              <a:t>储备</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rPr>
              <a:t>储藏所</a:t>
            </a:r>
            <a:endParaRPr sz="18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4448175" y="4722495"/>
            <a:ext cx="12306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果酱</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蜜饯</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876935" y="4722495"/>
            <a:ext cx="158750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保存</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保护</a:t>
            </a:r>
            <a:endParaRPr sz="18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3128645" y="5381625"/>
            <a:ext cx="13195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保存</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维护</a:t>
            </a:r>
            <a:endParaRPr sz="18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4458970" y="5381625"/>
            <a:ext cx="121983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果酱</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蜜饯</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1499870" y="5258435"/>
            <a:ext cx="12814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保守的</a:t>
            </a:r>
            <a:endParaRPr sz="18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978535" y="5569585"/>
            <a:ext cx="18027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保护,保存;管理</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4" name="标题 1"/>
          <p:cNvSpPr>
            <a:spLocks noGrp="1"/>
          </p:cNvSpPr>
          <p:nvPr/>
        </p:nvSpPr>
        <p:spPr>
          <a:xfrm>
            <a:off x="4329430" y="6098540"/>
            <a:ext cx="12306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值得</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应得</a:t>
            </a:r>
            <a:endParaRPr sz="1800" spc="0">
              <a:solidFill>
                <a:srgbClr val="7030A0"/>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2545080" y="6098540"/>
            <a:ext cx="14966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应该做某事</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calcmode="lin" valueType="num">
                                      <p:cBhvr additive="base">
                                        <p:cTn id="2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 calcmode="lin" valueType="num">
                                      <p:cBhvr additive="base">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additive="base">
                                        <p:cTn id="69" dur="500" fill="hold"/>
                                        <p:tgtEl>
                                          <p:spTgt spid="3"/>
                                        </p:tgtEl>
                                        <p:attrNameLst>
                                          <p:attrName>ppt_x</p:attrName>
                                        </p:attrNameLst>
                                      </p:cBhvr>
                                      <p:tavLst>
                                        <p:tav tm="0">
                                          <p:val>
                                            <p:strVal val="#ppt_x"/>
                                          </p:val>
                                        </p:tav>
                                        <p:tav tm="100000">
                                          <p:val>
                                            <p:strVal val="#ppt_x"/>
                                          </p:val>
                                        </p:tav>
                                      </p:tavLst>
                                    </p:anim>
                                    <p:anim calcmode="lin" valueType="num">
                                      <p:cBhvr additive="base">
                                        <p:cTn id="7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additive="base">
                                        <p:cTn id="87" dur="500" fill="hold"/>
                                        <p:tgtEl>
                                          <p:spTgt spid="20"/>
                                        </p:tgtEl>
                                        <p:attrNameLst>
                                          <p:attrName>ppt_x</p:attrName>
                                        </p:attrNameLst>
                                      </p:cBhvr>
                                      <p:tavLst>
                                        <p:tav tm="0">
                                          <p:val>
                                            <p:strVal val="#ppt_x"/>
                                          </p:val>
                                        </p:tav>
                                        <p:tav tm="100000">
                                          <p:val>
                                            <p:strVal val="#ppt_x"/>
                                          </p:val>
                                        </p:tav>
                                      </p:tavLst>
                                    </p:anim>
                                    <p:anim calcmode="lin" valueType="num">
                                      <p:cBhvr additive="base">
                                        <p:cTn id="8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additive="base">
                                        <p:cTn id="93" dur="500" fill="hold"/>
                                        <p:tgtEl>
                                          <p:spTgt spid="22"/>
                                        </p:tgtEl>
                                        <p:attrNameLst>
                                          <p:attrName>ppt_x</p:attrName>
                                        </p:attrNameLst>
                                      </p:cBhvr>
                                      <p:tavLst>
                                        <p:tav tm="0">
                                          <p:val>
                                            <p:strVal val="#ppt_x"/>
                                          </p:val>
                                        </p:tav>
                                        <p:tav tm="100000">
                                          <p:val>
                                            <p:strVal val="#ppt_x"/>
                                          </p:val>
                                        </p:tav>
                                      </p:tavLst>
                                    </p:anim>
                                    <p:anim calcmode="lin" valueType="num">
                                      <p:cBhvr additive="base">
                                        <p:cTn id="9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500" fill="hold"/>
                                        <p:tgtEl>
                                          <p:spTgt spid="23"/>
                                        </p:tgtEl>
                                        <p:attrNameLst>
                                          <p:attrName>ppt_x</p:attrName>
                                        </p:attrNameLst>
                                      </p:cBhvr>
                                      <p:tavLst>
                                        <p:tav tm="0">
                                          <p:val>
                                            <p:strVal val="#ppt_x"/>
                                          </p:val>
                                        </p:tav>
                                        <p:tav tm="100000">
                                          <p:val>
                                            <p:strVal val="#ppt_x"/>
                                          </p:val>
                                        </p:tav>
                                      </p:tavLst>
                                    </p:anim>
                                    <p:anim calcmode="lin" valueType="num">
                                      <p:cBhvr additive="base">
                                        <p:cTn id="10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500" fill="hold"/>
                                        <p:tgtEl>
                                          <p:spTgt spid="24"/>
                                        </p:tgtEl>
                                        <p:attrNameLst>
                                          <p:attrName>ppt_x</p:attrName>
                                        </p:attrNameLst>
                                      </p:cBhvr>
                                      <p:tavLst>
                                        <p:tav tm="0">
                                          <p:val>
                                            <p:strVal val="#ppt_x"/>
                                          </p:val>
                                        </p:tav>
                                        <p:tav tm="100000">
                                          <p:val>
                                            <p:strVal val="#ppt_x"/>
                                          </p:val>
                                        </p:tav>
                                      </p:tavLst>
                                    </p:anim>
                                    <p:anim calcmode="lin" valueType="num">
                                      <p:cBhvr additive="base">
                                        <p:cTn id="10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additive="base">
                                        <p:cTn id="111" dur="500" fill="hold"/>
                                        <p:tgtEl>
                                          <p:spTgt spid="25"/>
                                        </p:tgtEl>
                                        <p:attrNameLst>
                                          <p:attrName>ppt_x</p:attrName>
                                        </p:attrNameLst>
                                      </p:cBhvr>
                                      <p:tavLst>
                                        <p:tav tm="0">
                                          <p:val>
                                            <p:strVal val="#ppt_x"/>
                                          </p:val>
                                        </p:tav>
                                        <p:tav tm="100000">
                                          <p:val>
                                            <p:strVal val="#ppt_x"/>
                                          </p:val>
                                        </p:tav>
                                      </p:tavLst>
                                    </p:anim>
                                    <p:anim calcmode="lin" valueType="num">
                                      <p:cBhvr additive="base">
                                        <p:cTn id="1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6"/>
                                        </p:tgtEl>
                                        <p:attrNameLst>
                                          <p:attrName>style.visibility</p:attrName>
                                        </p:attrNameLst>
                                      </p:cBhvr>
                                      <p:to>
                                        <p:strVal val="visible"/>
                                      </p:to>
                                    </p:set>
                                    <p:anim calcmode="lin" valueType="num">
                                      <p:cBhvr additive="base">
                                        <p:cTn id="117" dur="500" fill="hold"/>
                                        <p:tgtEl>
                                          <p:spTgt spid="6"/>
                                        </p:tgtEl>
                                        <p:attrNameLst>
                                          <p:attrName>ppt_x</p:attrName>
                                        </p:attrNameLst>
                                      </p:cBhvr>
                                      <p:tavLst>
                                        <p:tav tm="0">
                                          <p:val>
                                            <p:strVal val="#ppt_x"/>
                                          </p:val>
                                        </p:tav>
                                        <p:tav tm="100000">
                                          <p:val>
                                            <p:strVal val="#ppt_x"/>
                                          </p:val>
                                        </p:tav>
                                      </p:tavLst>
                                    </p:anim>
                                    <p:anim calcmode="lin" valueType="num">
                                      <p:cBhvr additive="base">
                                        <p:cTn id="1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7"/>
                                        </p:tgtEl>
                                        <p:attrNameLst>
                                          <p:attrName>style.visibility</p:attrName>
                                        </p:attrNameLst>
                                      </p:cBhvr>
                                      <p:to>
                                        <p:strVal val="visible"/>
                                      </p:to>
                                    </p:set>
                                    <p:anim calcmode="lin" valueType="num">
                                      <p:cBhvr additive="base">
                                        <p:cTn id="123" dur="500" fill="hold"/>
                                        <p:tgtEl>
                                          <p:spTgt spid="7"/>
                                        </p:tgtEl>
                                        <p:attrNameLst>
                                          <p:attrName>ppt_x</p:attrName>
                                        </p:attrNameLst>
                                      </p:cBhvr>
                                      <p:tavLst>
                                        <p:tav tm="0">
                                          <p:val>
                                            <p:strVal val="#ppt_x"/>
                                          </p:val>
                                        </p:tav>
                                        <p:tav tm="100000">
                                          <p:val>
                                            <p:strVal val="#ppt_x"/>
                                          </p:val>
                                        </p:tav>
                                      </p:tavLst>
                                    </p:anim>
                                    <p:anim calcmode="lin" valueType="num">
                                      <p:cBhvr additive="base">
                                        <p:cTn id="1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8"/>
                                        </p:tgtEl>
                                        <p:attrNameLst>
                                          <p:attrName>style.visibility</p:attrName>
                                        </p:attrNameLst>
                                      </p:cBhvr>
                                      <p:to>
                                        <p:strVal val="visible"/>
                                      </p:to>
                                    </p:set>
                                    <p:anim calcmode="lin" valueType="num">
                                      <p:cBhvr additive="base">
                                        <p:cTn id="129" dur="500" fill="hold"/>
                                        <p:tgtEl>
                                          <p:spTgt spid="8"/>
                                        </p:tgtEl>
                                        <p:attrNameLst>
                                          <p:attrName>ppt_x</p:attrName>
                                        </p:attrNameLst>
                                      </p:cBhvr>
                                      <p:tavLst>
                                        <p:tav tm="0">
                                          <p:val>
                                            <p:strVal val="#ppt_x"/>
                                          </p:val>
                                        </p:tav>
                                        <p:tav tm="100000">
                                          <p:val>
                                            <p:strVal val="#ppt_x"/>
                                          </p:val>
                                        </p:tav>
                                      </p:tavLst>
                                    </p:anim>
                                    <p:anim calcmode="lin" valueType="num">
                                      <p:cBhvr additive="base">
                                        <p:cTn id="1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10"/>
                                        </p:tgtEl>
                                        <p:attrNameLst>
                                          <p:attrName>style.visibility</p:attrName>
                                        </p:attrNameLst>
                                      </p:cBhvr>
                                      <p:to>
                                        <p:strVal val="visible"/>
                                      </p:to>
                                    </p:set>
                                    <p:anim calcmode="lin" valueType="num">
                                      <p:cBhvr additive="base">
                                        <p:cTn id="135" dur="500" fill="hold"/>
                                        <p:tgtEl>
                                          <p:spTgt spid="10"/>
                                        </p:tgtEl>
                                        <p:attrNameLst>
                                          <p:attrName>ppt_x</p:attrName>
                                        </p:attrNameLst>
                                      </p:cBhvr>
                                      <p:tavLst>
                                        <p:tav tm="0">
                                          <p:val>
                                            <p:strVal val="#ppt_x"/>
                                          </p:val>
                                        </p:tav>
                                        <p:tav tm="100000">
                                          <p:val>
                                            <p:strVal val="#ppt_x"/>
                                          </p:val>
                                        </p:tav>
                                      </p:tavLst>
                                    </p:anim>
                                    <p:anim calcmode="lin" valueType="num">
                                      <p:cBhvr additive="base">
                                        <p:cTn id="1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11"/>
                                        </p:tgtEl>
                                        <p:attrNameLst>
                                          <p:attrName>style.visibility</p:attrName>
                                        </p:attrNameLst>
                                      </p:cBhvr>
                                      <p:to>
                                        <p:strVal val="visible"/>
                                      </p:to>
                                    </p:set>
                                    <p:anim calcmode="lin" valueType="num">
                                      <p:cBhvr additive="base">
                                        <p:cTn id="141" dur="500" fill="hold"/>
                                        <p:tgtEl>
                                          <p:spTgt spid="11"/>
                                        </p:tgtEl>
                                        <p:attrNameLst>
                                          <p:attrName>ppt_x</p:attrName>
                                        </p:attrNameLst>
                                      </p:cBhvr>
                                      <p:tavLst>
                                        <p:tav tm="0">
                                          <p:val>
                                            <p:strVal val="#ppt_x"/>
                                          </p:val>
                                        </p:tav>
                                        <p:tav tm="100000">
                                          <p:val>
                                            <p:strVal val="#ppt_x"/>
                                          </p:val>
                                        </p:tav>
                                      </p:tavLst>
                                    </p:anim>
                                    <p:anim calcmode="lin" valueType="num">
                                      <p:cBhvr additive="base">
                                        <p:cTn id="1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12"/>
                                        </p:tgtEl>
                                        <p:attrNameLst>
                                          <p:attrName>style.visibility</p:attrName>
                                        </p:attrNameLst>
                                      </p:cBhvr>
                                      <p:to>
                                        <p:strVal val="visible"/>
                                      </p:to>
                                    </p:set>
                                    <p:anim calcmode="lin" valueType="num">
                                      <p:cBhvr additive="base">
                                        <p:cTn id="147" dur="500" fill="hold"/>
                                        <p:tgtEl>
                                          <p:spTgt spid="12"/>
                                        </p:tgtEl>
                                        <p:attrNameLst>
                                          <p:attrName>ppt_x</p:attrName>
                                        </p:attrNameLst>
                                      </p:cBhvr>
                                      <p:tavLst>
                                        <p:tav tm="0">
                                          <p:val>
                                            <p:strVal val="#ppt_x"/>
                                          </p:val>
                                        </p:tav>
                                        <p:tav tm="100000">
                                          <p:val>
                                            <p:strVal val="#ppt_x"/>
                                          </p:val>
                                        </p:tav>
                                      </p:tavLst>
                                    </p:anim>
                                    <p:anim calcmode="lin" valueType="num">
                                      <p:cBhvr additive="base">
                                        <p:cTn id="1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13"/>
                                        </p:tgtEl>
                                        <p:attrNameLst>
                                          <p:attrName>style.visibility</p:attrName>
                                        </p:attrNameLst>
                                      </p:cBhvr>
                                      <p:to>
                                        <p:strVal val="visible"/>
                                      </p:to>
                                    </p:set>
                                    <p:anim calcmode="lin" valueType="num">
                                      <p:cBhvr additive="base">
                                        <p:cTn id="153" dur="500" fill="hold"/>
                                        <p:tgtEl>
                                          <p:spTgt spid="13"/>
                                        </p:tgtEl>
                                        <p:attrNameLst>
                                          <p:attrName>ppt_x</p:attrName>
                                        </p:attrNameLst>
                                      </p:cBhvr>
                                      <p:tavLst>
                                        <p:tav tm="0">
                                          <p:val>
                                            <p:strVal val="#ppt_x"/>
                                          </p:val>
                                        </p:tav>
                                        <p:tav tm="100000">
                                          <p:val>
                                            <p:strVal val="#ppt_x"/>
                                          </p:val>
                                        </p:tav>
                                      </p:tavLst>
                                    </p:anim>
                                    <p:anim calcmode="lin" valueType="num">
                                      <p:cBhvr additive="base">
                                        <p:cTn id="1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16"/>
                                        </p:tgtEl>
                                        <p:attrNameLst>
                                          <p:attrName>style.visibility</p:attrName>
                                        </p:attrNameLst>
                                      </p:cBhvr>
                                      <p:to>
                                        <p:strVal val="visible"/>
                                      </p:to>
                                    </p:set>
                                    <p:anim calcmode="lin" valueType="num">
                                      <p:cBhvr additive="base">
                                        <p:cTn id="159" dur="500" fill="hold"/>
                                        <p:tgtEl>
                                          <p:spTgt spid="16"/>
                                        </p:tgtEl>
                                        <p:attrNameLst>
                                          <p:attrName>ppt_x</p:attrName>
                                        </p:attrNameLst>
                                      </p:cBhvr>
                                      <p:tavLst>
                                        <p:tav tm="0">
                                          <p:val>
                                            <p:strVal val="#ppt_x"/>
                                          </p:val>
                                        </p:tav>
                                        <p:tav tm="100000">
                                          <p:val>
                                            <p:strVal val="#ppt_x"/>
                                          </p:val>
                                        </p:tav>
                                      </p:tavLst>
                                    </p:anim>
                                    <p:anim calcmode="lin" valueType="num">
                                      <p:cBhvr additive="base">
                                        <p:cTn id="16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 grpId="0"/>
      <p:bldP spid="2" grpId="1"/>
      <p:bldP spid="18" grpId="0"/>
      <p:bldP spid="18" grpId="1"/>
      <p:bldP spid="5" grpId="0"/>
      <p:bldP spid="5" grpId="1"/>
      <p:bldP spid="4" grpId="0"/>
      <p:bldP spid="4" grpId="1"/>
      <p:bldP spid="17" grpId="0"/>
      <p:bldP spid="17" grpId="1"/>
      <p:bldP spid="3" grpId="0"/>
      <p:bldP spid="3" grpId="1"/>
      <p:bldP spid="19" grpId="0"/>
      <p:bldP spid="19" grpId="1"/>
      <p:bldP spid="21" grpId="0"/>
      <p:bldP spid="21" grpId="1"/>
      <p:bldP spid="20" grpId="0"/>
      <p:bldP spid="20" grpId="1"/>
      <p:bldP spid="22" grpId="0"/>
      <p:bldP spid="22" grpId="1"/>
      <p:bldP spid="23" grpId="0"/>
      <p:bldP spid="23" grpId="1"/>
      <p:bldP spid="24" grpId="0"/>
      <p:bldP spid="24" grpId="1"/>
      <p:bldP spid="25" grpId="0"/>
      <p:bldP spid="25" grpId="1"/>
      <p:bldP spid="6" grpId="0"/>
      <p:bldP spid="6" grpId="1"/>
      <p:bldP spid="7" grpId="0"/>
      <p:bldP spid="7" grpId="1"/>
      <p:bldP spid="8" grpId="0"/>
      <p:bldP spid="8" grpId="1"/>
      <p:bldP spid="10" grpId="0"/>
      <p:bldP spid="10" grpId="1"/>
      <p:bldP spid="11" grpId="0"/>
      <p:bldP spid="11" grpId="1"/>
      <p:bldP spid="12" grpId="0"/>
      <p:bldP spid="12" grpId="1"/>
      <p:bldP spid="13" grpId="0"/>
      <p:bldP spid="13" grpId="1"/>
      <p:bldP spid="16" grpId="0"/>
      <p:bldP spid="16"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标题 1"/>
          <p:cNvSpPr>
            <a:spLocks noGrp="1"/>
          </p:cNvSpPr>
          <p:nvPr/>
        </p:nvSpPr>
        <p:spPr>
          <a:xfrm>
            <a:off x="100330" y="37592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27.plain [pleɪn]adj. ____;______;______n. _____</a:t>
            </a:r>
            <a:endParaRPr spc="0">
              <a:solidFill>
                <a:schemeClr val="tx1"/>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127635" y="1133475"/>
            <a:ext cx="11725275" cy="42710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He wore a </a:t>
            </a:r>
            <a:r>
              <a:rPr sz="2400" spc="0">
                <a:solidFill>
                  <a:schemeClr val="accent2">
                    <a:lumMod val="75000"/>
                  </a:schemeClr>
                </a:solidFill>
                <a:latin typeface="Times New Roman" panose="02020603050405020304" charset="0"/>
                <a:ea typeface="+mn-ea"/>
                <a:cs typeface="Times New Roman" panose="02020603050405020304" charset="0"/>
              </a:rPr>
              <a:t>plain</a:t>
            </a:r>
            <a:r>
              <a:rPr sz="2400" spc="0">
                <a:solidFill>
                  <a:schemeClr val="tx1"/>
                </a:solidFill>
                <a:latin typeface="Times New Roman" panose="02020603050405020304" charset="0"/>
                <a:ea typeface="+mn-ea"/>
                <a:cs typeface="Times New Roman" panose="02020603050405020304" charset="0"/>
              </a:rPr>
              <a:t> blue shirt, open at the collar. 他穿一件______蓝色衬衫，领口敞着。</a:t>
            </a:r>
            <a:endParaRPr sz="2400" spc="0">
              <a:solidFill>
                <a:schemeClr val="tx1"/>
              </a:solidFill>
              <a:latin typeface="Times New Roman" panose="02020603050405020304" charset="0"/>
              <a:ea typeface="+mn-ea"/>
              <a:cs typeface="Times New Roman" panose="02020603050405020304" charset="0"/>
            </a:endParaRPr>
          </a:p>
          <a:p>
            <a:pPr algn="l">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A </a:t>
            </a:r>
            <a:r>
              <a:rPr sz="2400" spc="0">
                <a:solidFill>
                  <a:schemeClr val="accent2">
                    <a:lumMod val="75000"/>
                  </a:schemeClr>
                </a:solidFill>
                <a:latin typeface="Times New Roman" panose="02020603050405020304" charset="0"/>
                <a:ea typeface="+mn-ea"/>
                <a:cs typeface="Times New Roman" panose="02020603050405020304" charset="0"/>
              </a:rPr>
              <a:t>plain </a:t>
            </a:r>
            <a:r>
              <a:rPr sz="2400" spc="0">
                <a:solidFill>
                  <a:schemeClr val="tx1"/>
                </a:solidFill>
                <a:latin typeface="Times New Roman" panose="02020603050405020304" charset="0"/>
                <a:ea typeface="+mn-ea"/>
                <a:cs typeface="Times New Roman" panose="02020603050405020304" charset="0"/>
              </a:rPr>
              <a:t>style was commended. 提倡______风格。</a:t>
            </a:r>
            <a:endParaRPr sz="2400" spc="0">
              <a:solidFill>
                <a:schemeClr val="tx1"/>
              </a:solidFill>
              <a:latin typeface="Times New Roman" panose="02020603050405020304" charset="0"/>
              <a:ea typeface="+mn-ea"/>
              <a:cs typeface="Times New Roman" panose="02020603050405020304" charset="0"/>
            </a:endParaRPr>
          </a:p>
          <a:p>
            <a:pPr algn="l">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He advocates </a:t>
            </a:r>
            <a:r>
              <a:rPr sz="2400" spc="0">
                <a:solidFill>
                  <a:schemeClr val="accent2">
                    <a:lumMod val="75000"/>
                  </a:schemeClr>
                </a:solidFill>
                <a:latin typeface="Times New Roman" panose="02020603050405020304" charset="0"/>
                <a:ea typeface="+mn-ea"/>
                <a:cs typeface="Times New Roman" panose="02020603050405020304" charset="0"/>
              </a:rPr>
              <a:t>plain </a:t>
            </a:r>
            <a:r>
              <a:rPr sz="2400" spc="0">
                <a:solidFill>
                  <a:schemeClr val="tx1"/>
                </a:solidFill>
                <a:latin typeface="Times New Roman" panose="02020603050405020304" charset="0"/>
                <a:ea typeface="+mn-ea"/>
                <a:cs typeface="Times New Roman" panose="02020603050405020304" charset="0"/>
              </a:rPr>
              <a:t>living. 他提倡过______生活。</a:t>
            </a:r>
            <a:endParaRPr sz="2400" spc="0">
              <a:solidFill>
                <a:schemeClr val="tx1"/>
              </a:solidFill>
              <a:latin typeface="Times New Roman" panose="02020603050405020304" charset="0"/>
              <a:ea typeface="+mn-ea"/>
              <a:cs typeface="Times New Roman" panose="02020603050405020304" charset="0"/>
            </a:endParaRPr>
          </a:p>
          <a:p>
            <a:pPr algn="l">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For that which you love most in him may be clearer in his absence, as the mountain to the climber is clearer from the </a:t>
            </a:r>
            <a:r>
              <a:rPr sz="2400" spc="0">
                <a:solidFill>
                  <a:schemeClr val="accent2">
                    <a:lumMod val="75000"/>
                  </a:schemeClr>
                </a:solidFill>
                <a:latin typeface="Times New Roman" panose="02020603050405020304" charset="0"/>
                <a:ea typeface="+mn-ea"/>
                <a:cs typeface="Times New Roman" panose="02020603050405020304" charset="0"/>
              </a:rPr>
              <a:t>plain</a:t>
            </a:r>
            <a:r>
              <a:rPr sz="2400" spc="0">
                <a:solidFill>
                  <a:schemeClr val="tx1"/>
                </a:solidFill>
                <a:latin typeface="Times New Roman" panose="02020603050405020304" charset="0"/>
                <a:ea typeface="+mn-ea"/>
                <a:cs typeface="Times New Roman" panose="02020603050405020304" charset="0"/>
              </a:rPr>
              <a:t>. </a:t>
            </a:r>
            <a:endParaRPr sz="2400" spc="0">
              <a:solidFill>
                <a:schemeClr val="tx1"/>
              </a:solidFill>
              <a:latin typeface="Times New Roman" panose="02020603050405020304" charset="0"/>
              <a:ea typeface="+mn-ea"/>
              <a:cs typeface="Times New Roman" panose="02020603050405020304" charset="0"/>
            </a:endParaRPr>
          </a:p>
          <a:p>
            <a:pPr algn="l">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因为当他不在身边时,他身上最为你所珍爱的东西会显得更加醒目,就像山峰对于____上的登山者显得格外清晰。</a:t>
            </a:r>
            <a:endParaRPr sz="24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4648835" y="1841500"/>
            <a:ext cx="2893695" cy="3549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 </a:t>
            </a:r>
            <a:r>
              <a:rPr sz="2400" spc="0">
                <a:solidFill>
                  <a:schemeClr val="accent2">
                    <a:lumMod val="75000"/>
                  </a:schemeClr>
                </a:solidFill>
                <a:latin typeface="Times New Roman" panose="02020603050405020304" charset="0"/>
                <a:ea typeface="+mn-ea"/>
                <a:cs typeface="Times New Roman" panose="02020603050405020304" charset="0"/>
                <a:sym typeface="+mn-ea"/>
              </a:rPr>
              <a:t>简朴的</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7294880" y="1118235"/>
            <a:ext cx="187325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朴素的</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9" name="标题 1"/>
          <p:cNvSpPr>
            <a:spLocks noGrp="1"/>
          </p:cNvSpPr>
          <p:nvPr/>
        </p:nvSpPr>
        <p:spPr>
          <a:xfrm>
            <a:off x="4761865" y="149415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朴素的</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1" name="标题 1"/>
          <p:cNvSpPr>
            <a:spLocks noGrp="1"/>
          </p:cNvSpPr>
          <p:nvPr/>
        </p:nvSpPr>
        <p:spPr>
          <a:xfrm>
            <a:off x="10652760" y="296100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平原</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3004185" y="358140"/>
            <a:ext cx="5667375" cy="6826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sym typeface="+mn-ea"/>
              </a:rPr>
              <a:t>平的  简单的 朴素的     平原</a:t>
            </a:r>
            <a:endParaRPr spc="0">
              <a:solidFill>
                <a:srgbClr val="7030A0"/>
              </a:solidFill>
              <a:latin typeface="Times New Roman" panose="02020603050405020304" charset="0"/>
              <a:ea typeface="+mn-ea"/>
              <a:cs typeface="Times New Roman" panose="02020603050405020304" charset="0"/>
              <a:sym typeface="+mn-ea"/>
            </a:endParaRPr>
          </a:p>
        </p:txBody>
      </p:sp>
      <p:pic>
        <p:nvPicPr>
          <p:cNvPr id="5" name="图片 4"/>
          <p:cNvPicPr>
            <a:picLocks noChangeAspect="1"/>
          </p:cNvPicPr>
          <p:nvPr/>
        </p:nvPicPr>
        <p:blipFill>
          <a:blip r:embed="rId1"/>
          <a:stretch>
            <a:fillRect/>
          </a:stretch>
        </p:blipFill>
        <p:spPr>
          <a:xfrm>
            <a:off x="190500" y="3765550"/>
            <a:ext cx="12102465" cy="3223260"/>
          </a:xfrm>
          <a:prstGeom prst="rect">
            <a:avLst/>
          </a:prstGeom>
        </p:spPr>
      </p:pic>
      <p:sp>
        <p:nvSpPr>
          <p:cNvPr id="17" name="标题 1"/>
          <p:cNvSpPr>
            <a:spLocks noGrp="1"/>
          </p:cNvSpPr>
          <p:nvPr/>
        </p:nvSpPr>
        <p:spPr>
          <a:xfrm>
            <a:off x="2785110" y="4645025"/>
            <a:ext cx="1503680" cy="3111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400" spc="0">
                <a:solidFill>
                  <a:srgbClr val="7030A0"/>
                </a:solidFill>
                <a:latin typeface="Times New Roman" panose="02020603050405020304" charset="0"/>
                <a:ea typeface="+mn-ea"/>
                <a:cs typeface="Times New Roman" panose="02020603050405020304" charset="0"/>
              </a:rPr>
              <a:t>站台;平台,讲台</a:t>
            </a:r>
            <a:endParaRPr lang="en-US" altLang="zh-CN" sz="1400" spc="0">
              <a:solidFill>
                <a:srgbClr val="7030A0"/>
              </a:solidFill>
              <a:latin typeface="Times New Roman" panose="02020603050405020304" charset="0"/>
              <a:ea typeface="+mn-ea"/>
              <a:cs typeface="Times New Roman" panose="02020603050405020304" charset="0"/>
            </a:endParaRPr>
          </a:p>
        </p:txBody>
      </p:sp>
      <p:sp>
        <p:nvSpPr>
          <p:cNvPr id="28" name="标题 1"/>
          <p:cNvSpPr>
            <a:spLocks noGrp="1"/>
          </p:cNvSpPr>
          <p:nvPr/>
        </p:nvSpPr>
        <p:spPr>
          <a:xfrm>
            <a:off x="7599680" y="5188585"/>
            <a:ext cx="596265"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rgbClr val="7030A0"/>
                </a:solidFill>
                <a:latin typeface="Times New Roman" panose="02020603050405020304" charset="0"/>
                <a:ea typeface="+mn-ea"/>
                <a:cs typeface="Times New Roman" panose="02020603050405020304" charset="0"/>
              </a:rPr>
              <a:t>飞机</a:t>
            </a:r>
            <a:endParaRPr sz="14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7436485" y="4062095"/>
            <a:ext cx="2065020"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rgbClr val="7030A0"/>
                </a:solidFill>
                <a:latin typeface="Times New Roman" panose="02020603050405020304" charset="0"/>
                <a:ea typeface="+mn-ea"/>
                <a:cs typeface="Times New Roman" panose="02020603050405020304" charset="0"/>
              </a:rPr>
              <a:t>平的;简单的;朴素的</a:t>
            </a:r>
            <a:endParaRPr sz="1400" spc="0">
              <a:solidFill>
                <a:srgbClr val="7030A0"/>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7614285" y="4651375"/>
            <a:ext cx="2243455" cy="278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rgbClr val="7030A0"/>
                </a:solidFill>
                <a:latin typeface="Times New Roman" panose="02020603050405020304" charset="0"/>
                <a:ea typeface="+mn-ea"/>
                <a:cs typeface="Times New Roman" panose="02020603050405020304" charset="0"/>
              </a:rPr>
              <a:t>解释;说明</a:t>
            </a:r>
            <a:endParaRPr sz="1400" spc="0">
              <a:solidFill>
                <a:srgbClr val="7030A0"/>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10293985" y="4653915"/>
            <a:ext cx="1122680" cy="3841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rgbClr val="7030A0"/>
                </a:solidFill>
                <a:latin typeface="Times New Roman" panose="02020603050405020304" charset="0"/>
                <a:ea typeface="+mn-ea"/>
                <a:cs typeface="Times New Roman" panose="02020603050405020304" charset="0"/>
              </a:rPr>
              <a:t>解释;说明</a:t>
            </a:r>
            <a:endParaRPr sz="14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3719830" y="5780405"/>
            <a:ext cx="711200" cy="3625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rgbClr val="7030A0"/>
                </a:solidFill>
                <a:latin typeface="Times New Roman" panose="02020603050405020304" charset="0"/>
                <a:ea typeface="+mn-ea"/>
                <a:cs typeface="Times New Roman" panose="02020603050405020304" charset="0"/>
              </a:rPr>
              <a:t>行星 </a:t>
            </a:r>
            <a:endParaRPr sz="14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3148330" y="5221605"/>
            <a:ext cx="1507490" cy="3441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rgbClr val="7030A0"/>
                </a:solidFill>
                <a:latin typeface="Times New Roman" panose="02020603050405020304" charset="0"/>
                <a:ea typeface="+mn-ea"/>
                <a:cs typeface="Times New Roman" panose="02020603050405020304" charset="0"/>
              </a:rPr>
              <a:t>姿势</a:t>
            </a:r>
            <a:r>
              <a:rPr lang="en-US" altLang="zh-CN" sz="1400" spc="0">
                <a:solidFill>
                  <a:srgbClr val="7030A0"/>
                </a:solidFill>
                <a:latin typeface="Times New Roman" panose="02020603050405020304" charset="0"/>
                <a:ea typeface="+mn-ea"/>
                <a:cs typeface="Times New Roman" panose="02020603050405020304" charset="0"/>
              </a:rPr>
              <a:t>;</a:t>
            </a:r>
            <a:r>
              <a:rPr sz="1400" spc="0">
                <a:solidFill>
                  <a:srgbClr val="7030A0"/>
                </a:solidFill>
                <a:latin typeface="Times New Roman" panose="02020603050405020304" charset="0"/>
                <a:ea typeface="+mn-ea"/>
                <a:cs typeface="Times New Roman" panose="02020603050405020304" charset="0"/>
              </a:rPr>
              <a:t>态度;立场</a:t>
            </a:r>
            <a:endParaRPr sz="14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3268980" y="4082415"/>
            <a:ext cx="1494155" cy="4356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400" spc="0">
                <a:solidFill>
                  <a:srgbClr val="7030A0"/>
                </a:solidFill>
                <a:latin typeface="Times New Roman" panose="02020603050405020304" charset="0"/>
                <a:ea typeface="+mn-ea"/>
                <a:cs typeface="Times New Roman" panose="02020603050405020304" charset="0"/>
              </a:rPr>
              <a:t>计划;打算</a:t>
            </a:r>
            <a:endParaRPr lang="en-US" altLang="zh-CN" sz="1400" spc="0">
              <a:solidFill>
                <a:srgbClr val="7030A0"/>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1032510" y="4080510"/>
            <a:ext cx="2084070" cy="3111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rgbClr val="7030A0"/>
                </a:solidFill>
                <a:latin typeface="Times New Roman" panose="02020603050405020304" charset="0"/>
                <a:ea typeface="+mn-ea"/>
                <a:cs typeface="Times New Roman" panose="02020603050405020304" charset="0"/>
              </a:rPr>
              <a:t>平面图,示意图;计划</a:t>
            </a:r>
            <a:endParaRPr sz="1400" spc="0">
              <a:solidFill>
                <a:srgbClr val="7030A0"/>
              </a:solidFill>
              <a:latin typeface="Times New Roman" panose="02020603050405020304" charset="0"/>
              <a:ea typeface="+mn-ea"/>
              <a:cs typeface="Times New Roman" panose="02020603050405020304" charset="0"/>
            </a:endParaRPr>
          </a:p>
        </p:txBody>
      </p:sp>
      <p:sp>
        <p:nvSpPr>
          <p:cNvPr id="32" name="标题 1"/>
          <p:cNvSpPr>
            <a:spLocks noGrp="1"/>
          </p:cNvSpPr>
          <p:nvPr/>
        </p:nvSpPr>
        <p:spPr>
          <a:xfrm>
            <a:off x="5604510" y="5188585"/>
            <a:ext cx="1396365" cy="2565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平</a:t>
            </a:r>
            <a:endParaRPr sz="1800" spc="0">
              <a:solidFill>
                <a:srgbClr val="7030A0"/>
              </a:solidFill>
              <a:latin typeface="Times New Roman" panose="02020603050405020304" charset="0"/>
              <a:ea typeface="+mn-ea"/>
              <a:cs typeface="Times New Roman" panose="02020603050405020304" charset="0"/>
            </a:endParaRPr>
          </a:p>
        </p:txBody>
      </p:sp>
      <p:sp>
        <p:nvSpPr>
          <p:cNvPr id="33" name="标题 1"/>
          <p:cNvSpPr>
            <a:spLocks noGrp="1"/>
          </p:cNvSpPr>
          <p:nvPr/>
        </p:nvSpPr>
        <p:spPr>
          <a:xfrm>
            <a:off x="2983865" y="6360160"/>
            <a:ext cx="1664970" cy="2730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rgbClr val="7030A0"/>
                </a:solidFill>
                <a:latin typeface="Times New Roman" panose="02020603050405020304" charset="0"/>
                <a:ea typeface="+mn-ea"/>
                <a:cs typeface="Times New Roman" panose="02020603050405020304" charset="0"/>
              </a:rPr>
              <a:t>地方          放置</a:t>
            </a:r>
            <a:endParaRPr sz="1400" spc="0">
              <a:solidFill>
                <a:srgbClr val="7030A0"/>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7690485" y="5783580"/>
            <a:ext cx="2360930" cy="3314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rgbClr val="7030A0"/>
                </a:solidFill>
                <a:latin typeface="Times New Roman" panose="02020603050405020304" charset="0"/>
                <a:ea typeface="+mn-ea"/>
                <a:cs typeface="Times New Roman" panose="02020603050405020304" charset="0"/>
              </a:rPr>
              <a:t>使安静;抚慰,抚平,安抚</a:t>
            </a:r>
            <a:endParaRPr sz="1400" spc="0">
              <a:solidFill>
                <a:srgbClr val="7030A0"/>
              </a:solidFill>
              <a:latin typeface="Times New Roman" panose="02020603050405020304" charset="0"/>
              <a:ea typeface="+mn-ea"/>
              <a:cs typeface="Times New Roman" panose="02020603050405020304" charset="0"/>
            </a:endParaRPr>
          </a:p>
        </p:txBody>
      </p:sp>
      <p:sp>
        <p:nvSpPr>
          <p:cNvPr id="35" name="标题 1"/>
          <p:cNvSpPr>
            <a:spLocks noGrp="1"/>
          </p:cNvSpPr>
          <p:nvPr/>
        </p:nvSpPr>
        <p:spPr>
          <a:xfrm>
            <a:off x="7543800" y="6360160"/>
            <a:ext cx="2061210" cy="3295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rgbClr val="7030A0"/>
                </a:solidFill>
                <a:latin typeface="Times New Roman" panose="02020603050405020304" charset="0"/>
                <a:ea typeface="+mn-ea"/>
                <a:cs typeface="Times New Roman" panose="02020603050405020304" charset="0"/>
              </a:rPr>
              <a:t>太平洋            和平的</a:t>
            </a:r>
            <a:endParaRPr sz="1400" spc="0">
              <a:solidFill>
                <a:srgbClr val="7030A0"/>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10512425" y="6386195"/>
            <a:ext cx="960755" cy="3873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rgbClr val="7030A0"/>
                </a:solidFill>
                <a:latin typeface="Times New Roman" panose="02020603050405020304" charset="0"/>
                <a:ea typeface="+mn-ea"/>
                <a:cs typeface="Times New Roman" panose="02020603050405020304" charset="0"/>
              </a:rPr>
              <a:t>和平</a:t>
            </a:r>
            <a:r>
              <a:rPr lang="en-US" altLang="zh-CN" sz="1400" spc="0">
                <a:solidFill>
                  <a:srgbClr val="7030A0"/>
                </a:solidFill>
                <a:latin typeface="Times New Roman" panose="02020603050405020304" charset="0"/>
                <a:ea typeface="+mn-ea"/>
                <a:cs typeface="Times New Roman" panose="02020603050405020304" charset="0"/>
              </a:rPr>
              <a:t>;</a:t>
            </a:r>
            <a:r>
              <a:rPr sz="1400" spc="0">
                <a:solidFill>
                  <a:srgbClr val="7030A0"/>
                </a:solidFill>
                <a:latin typeface="Times New Roman" panose="02020603050405020304" charset="0"/>
                <a:ea typeface="+mn-ea"/>
                <a:cs typeface="Times New Roman" panose="02020603050405020304" charset="0"/>
              </a:rPr>
              <a:t>宁静</a:t>
            </a:r>
            <a:endParaRPr sz="1400" spc="0">
              <a:solidFill>
                <a:srgbClr val="7030A0"/>
              </a:solidFill>
              <a:latin typeface="Times New Roman" panose="02020603050405020304" charset="0"/>
              <a:ea typeface="+mn-ea"/>
              <a:cs typeface="Times New Roman" panose="02020603050405020304" charset="0"/>
            </a:endParaRPr>
          </a:p>
        </p:txBody>
      </p:sp>
      <p:sp>
        <p:nvSpPr>
          <p:cNvPr id="40" name="标题 1"/>
          <p:cNvSpPr>
            <a:spLocks noGrp="1"/>
          </p:cNvSpPr>
          <p:nvPr/>
        </p:nvSpPr>
        <p:spPr>
          <a:xfrm>
            <a:off x="9648825" y="4066540"/>
            <a:ext cx="1099185" cy="2711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rgbClr val="7030A0"/>
                </a:solidFill>
                <a:latin typeface="Times New Roman" panose="02020603050405020304" charset="0"/>
                <a:ea typeface="+mn-ea"/>
                <a:cs typeface="Times New Roman" panose="02020603050405020304" charset="0"/>
              </a:rPr>
              <a:t>.平原</a:t>
            </a:r>
            <a:endParaRPr sz="14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 calcmode="lin" valueType="num">
                                      <p:cBhvr additive="base">
                                        <p:cTn id="3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3" end="3"/>
                                            </p:txEl>
                                          </p:spTgt>
                                        </p:tgtEl>
                                        <p:attrNameLst>
                                          <p:attrName>style.visibility</p:attrName>
                                        </p:attrNameLst>
                                      </p:cBhvr>
                                      <p:to>
                                        <p:strVal val="visible"/>
                                      </p:to>
                                    </p:set>
                                    <p:anim calcmode="lin" valueType="num">
                                      <p:cBhvr additive="base">
                                        <p:cTn id="4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4" end="4"/>
                                            </p:txEl>
                                          </p:spTgt>
                                        </p:tgtEl>
                                        <p:attrNameLst>
                                          <p:attrName>style.visibility</p:attrName>
                                        </p:attrNameLst>
                                      </p:cBhvr>
                                      <p:to>
                                        <p:strVal val="visible"/>
                                      </p:to>
                                    </p:set>
                                    <p:anim calcmode="lin" valueType="num">
                                      <p:cBhvr additive="base">
                                        <p:cTn id="5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ppt_x"/>
                                          </p:val>
                                        </p:tav>
                                        <p:tav tm="100000">
                                          <p:val>
                                            <p:strVal val="#ppt_x"/>
                                          </p:val>
                                        </p:tav>
                                      </p:tavLst>
                                    </p:anim>
                                    <p:anim calcmode="lin" valueType="num">
                                      <p:cBhvr additive="base">
                                        <p:cTn id="6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ppt_x"/>
                                          </p:val>
                                        </p:tav>
                                        <p:tav tm="100000">
                                          <p:val>
                                            <p:strVal val="#ppt_x"/>
                                          </p:val>
                                        </p:tav>
                                      </p:tavLst>
                                    </p:anim>
                                    <p:anim calcmode="lin" valueType="num">
                                      <p:cBhvr additive="base">
                                        <p:cTn id="7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ppt_x"/>
                                          </p:val>
                                        </p:tav>
                                        <p:tav tm="100000">
                                          <p:val>
                                            <p:strVal val="#ppt_x"/>
                                          </p:val>
                                        </p:tav>
                                      </p:tavLst>
                                    </p:anim>
                                    <p:anim calcmode="lin" valueType="num">
                                      <p:cBhvr additive="base">
                                        <p:cTn id="8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ppt_x"/>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ppt_x"/>
                                          </p:val>
                                        </p:tav>
                                        <p:tav tm="100000">
                                          <p:val>
                                            <p:strVal val="#ppt_x"/>
                                          </p:val>
                                        </p:tav>
                                      </p:tavLst>
                                    </p:anim>
                                    <p:anim calcmode="lin" valueType="num">
                                      <p:cBhvr additive="base">
                                        <p:cTn id="9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additive="base">
                                        <p:cTn id="101" dur="500" fill="hold"/>
                                        <p:tgtEl>
                                          <p:spTgt spid="33"/>
                                        </p:tgtEl>
                                        <p:attrNameLst>
                                          <p:attrName>ppt_x</p:attrName>
                                        </p:attrNameLst>
                                      </p:cBhvr>
                                      <p:tavLst>
                                        <p:tav tm="0">
                                          <p:val>
                                            <p:strVal val="#ppt_x"/>
                                          </p:val>
                                        </p:tav>
                                        <p:tav tm="100000">
                                          <p:val>
                                            <p:strVal val="#ppt_x"/>
                                          </p:val>
                                        </p:tav>
                                      </p:tavLst>
                                    </p:anim>
                                    <p:anim calcmode="lin" valueType="num">
                                      <p:cBhvr additive="base">
                                        <p:cTn id="10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 calcmode="lin" valueType="num">
                                      <p:cBhvr additive="base">
                                        <p:cTn id="107" dur="500" fill="hold"/>
                                        <p:tgtEl>
                                          <p:spTgt spid="29"/>
                                        </p:tgtEl>
                                        <p:attrNameLst>
                                          <p:attrName>ppt_x</p:attrName>
                                        </p:attrNameLst>
                                      </p:cBhvr>
                                      <p:tavLst>
                                        <p:tav tm="0">
                                          <p:val>
                                            <p:strVal val="#ppt_x"/>
                                          </p:val>
                                        </p:tav>
                                        <p:tav tm="100000">
                                          <p:val>
                                            <p:strVal val="#ppt_x"/>
                                          </p:val>
                                        </p:tav>
                                      </p:tavLst>
                                    </p:anim>
                                    <p:anim calcmode="lin" valueType="num">
                                      <p:cBhvr additive="base">
                                        <p:cTn id="10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40"/>
                                        </p:tgtEl>
                                        <p:attrNameLst>
                                          <p:attrName>style.visibility</p:attrName>
                                        </p:attrNameLst>
                                      </p:cBhvr>
                                      <p:to>
                                        <p:strVal val="visible"/>
                                      </p:to>
                                    </p:set>
                                    <p:anim calcmode="lin" valueType="num">
                                      <p:cBhvr additive="base">
                                        <p:cTn id="113" dur="500" fill="hold"/>
                                        <p:tgtEl>
                                          <p:spTgt spid="40"/>
                                        </p:tgtEl>
                                        <p:attrNameLst>
                                          <p:attrName>ppt_x</p:attrName>
                                        </p:attrNameLst>
                                      </p:cBhvr>
                                      <p:tavLst>
                                        <p:tav tm="0">
                                          <p:val>
                                            <p:strVal val="#ppt_x"/>
                                          </p:val>
                                        </p:tav>
                                        <p:tav tm="100000">
                                          <p:val>
                                            <p:strVal val="#ppt_x"/>
                                          </p:val>
                                        </p:tav>
                                      </p:tavLst>
                                    </p:anim>
                                    <p:anim calcmode="lin" valueType="num">
                                      <p:cBhvr additive="base">
                                        <p:cTn id="1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anim calcmode="lin" valueType="num">
                                      <p:cBhvr additive="base">
                                        <p:cTn id="119" dur="500" fill="hold"/>
                                        <p:tgtEl>
                                          <p:spTgt spid="30"/>
                                        </p:tgtEl>
                                        <p:attrNameLst>
                                          <p:attrName>ppt_x</p:attrName>
                                        </p:attrNameLst>
                                      </p:cBhvr>
                                      <p:tavLst>
                                        <p:tav tm="0">
                                          <p:val>
                                            <p:strVal val="#ppt_x"/>
                                          </p:val>
                                        </p:tav>
                                        <p:tav tm="100000">
                                          <p:val>
                                            <p:strVal val="#ppt_x"/>
                                          </p:val>
                                        </p:tav>
                                      </p:tavLst>
                                    </p:anim>
                                    <p:anim calcmode="lin" valueType="num">
                                      <p:cBhvr additive="base">
                                        <p:cTn id="1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1"/>
                                        </p:tgtEl>
                                        <p:attrNameLst>
                                          <p:attrName>style.visibility</p:attrName>
                                        </p:attrNameLst>
                                      </p:cBhvr>
                                      <p:to>
                                        <p:strVal val="visible"/>
                                      </p:to>
                                    </p:set>
                                    <p:anim calcmode="lin" valueType="num">
                                      <p:cBhvr additive="base">
                                        <p:cTn id="125" dur="500" fill="hold"/>
                                        <p:tgtEl>
                                          <p:spTgt spid="31"/>
                                        </p:tgtEl>
                                        <p:attrNameLst>
                                          <p:attrName>ppt_x</p:attrName>
                                        </p:attrNameLst>
                                      </p:cBhvr>
                                      <p:tavLst>
                                        <p:tav tm="0">
                                          <p:val>
                                            <p:strVal val="#ppt_x"/>
                                          </p:val>
                                        </p:tav>
                                        <p:tav tm="100000">
                                          <p:val>
                                            <p:strVal val="#ppt_x"/>
                                          </p:val>
                                        </p:tav>
                                      </p:tavLst>
                                    </p:anim>
                                    <p:anim calcmode="lin" valueType="num">
                                      <p:cBhvr additive="base">
                                        <p:cTn id="1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28"/>
                                        </p:tgtEl>
                                        <p:attrNameLst>
                                          <p:attrName>style.visibility</p:attrName>
                                        </p:attrNameLst>
                                      </p:cBhvr>
                                      <p:to>
                                        <p:strVal val="visible"/>
                                      </p:to>
                                    </p:set>
                                    <p:anim calcmode="lin" valueType="num">
                                      <p:cBhvr additive="base">
                                        <p:cTn id="131" dur="500" fill="hold"/>
                                        <p:tgtEl>
                                          <p:spTgt spid="28"/>
                                        </p:tgtEl>
                                        <p:attrNameLst>
                                          <p:attrName>ppt_x</p:attrName>
                                        </p:attrNameLst>
                                      </p:cBhvr>
                                      <p:tavLst>
                                        <p:tav tm="0">
                                          <p:val>
                                            <p:strVal val="#ppt_x"/>
                                          </p:val>
                                        </p:tav>
                                        <p:tav tm="100000">
                                          <p:val>
                                            <p:strVal val="#ppt_x"/>
                                          </p:val>
                                        </p:tav>
                                      </p:tavLst>
                                    </p:anim>
                                    <p:anim calcmode="lin" valueType="num">
                                      <p:cBhvr additive="base">
                                        <p:cTn id="1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 calcmode="lin" valueType="num">
                                      <p:cBhvr additive="base">
                                        <p:cTn id="137" dur="500" fill="hold"/>
                                        <p:tgtEl>
                                          <p:spTgt spid="34"/>
                                        </p:tgtEl>
                                        <p:attrNameLst>
                                          <p:attrName>ppt_x</p:attrName>
                                        </p:attrNameLst>
                                      </p:cBhvr>
                                      <p:tavLst>
                                        <p:tav tm="0">
                                          <p:val>
                                            <p:strVal val="#ppt_x"/>
                                          </p:val>
                                        </p:tav>
                                        <p:tav tm="100000">
                                          <p:val>
                                            <p:strVal val="#ppt_x"/>
                                          </p:val>
                                        </p:tav>
                                      </p:tavLst>
                                    </p:anim>
                                    <p:anim calcmode="lin" valueType="num">
                                      <p:cBhvr additive="base">
                                        <p:cTn id="1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35"/>
                                        </p:tgtEl>
                                        <p:attrNameLst>
                                          <p:attrName>style.visibility</p:attrName>
                                        </p:attrNameLst>
                                      </p:cBhvr>
                                      <p:to>
                                        <p:strVal val="visible"/>
                                      </p:to>
                                    </p:set>
                                    <p:anim calcmode="lin" valueType="num">
                                      <p:cBhvr additive="base">
                                        <p:cTn id="143" dur="500" fill="hold"/>
                                        <p:tgtEl>
                                          <p:spTgt spid="35"/>
                                        </p:tgtEl>
                                        <p:attrNameLst>
                                          <p:attrName>ppt_x</p:attrName>
                                        </p:attrNameLst>
                                      </p:cBhvr>
                                      <p:tavLst>
                                        <p:tav tm="0">
                                          <p:val>
                                            <p:strVal val="#ppt_x"/>
                                          </p:val>
                                        </p:tav>
                                        <p:tav tm="100000">
                                          <p:val>
                                            <p:strVal val="#ppt_x"/>
                                          </p:val>
                                        </p:tav>
                                      </p:tavLst>
                                    </p:anim>
                                    <p:anim calcmode="lin" valueType="num">
                                      <p:cBhvr additive="base">
                                        <p:cTn id="14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36"/>
                                        </p:tgtEl>
                                        <p:attrNameLst>
                                          <p:attrName>style.visibility</p:attrName>
                                        </p:attrNameLst>
                                      </p:cBhvr>
                                      <p:to>
                                        <p:strVal val="visible"/>
                                      </p:to>
                                    </p:set>
                                    <p:anim calcmode="lin" valueType="num">
                                      <p:cBhvr additive="base">
                                        <p:cTn id="149" dur="500" fill="hold"/>
                                        <p:tgtEl>
                                          <p:spTgt spid="36"/>
                                        </p:tgtEl>
                                        <p:attrNameLst>
                                          <p:attrName>ppt_x</p:attrName>
                                        </p:attrNameLst>
                                      </p:cBhvr>
                                      <p:tavLst>
                                        <p:tav tm="0">
                                          <p:val>
                                            <p:strVal val="#ppt_x"/>
                                          </p:val>
                                        </p:tav>
                                        <p:tav tm="100000">
                                          <p:val>
                                            <p:strVal val="#ppt_x"/>
                                          </p:val>
                                        </p:tav>
                                      </p:tavLst>
                                    </p:anim>
                                    <p:anim calcmode="lin" valueType="num">
                                      <p:cBhvr additive="base">
                                        <p:cTn id="15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P spid="2" grpId="1"/>
      <p:bldP spid="4" grpId="0"/>
      <p:bldP spid="4" grpId="1"/>
      <p:bldP spid="18" grpId="0"/>
      <p:bldP spid="18" grpId="1"/>
      <p:bldP spid="19" grpId="0"/>
      <p:bldP spid="19" grpId="1"/>
      <p:bldP spid="3" grpId="0"/>
      <p:bldP spid="3" grpId="1"/>
      <p:bldP spid="21" grpId="0"/>
      <p:bldP spid="21" grpId="1"/>
      <p:bldP spid="14" grpId="0"/>
      <p:bldP spid="14" grpId="1"/>
      <p:bldP spid="22" grpId="0"/>
      <p:bldP spid="22" grpId="1"/>
      <p:bldP spid="23" grpId="0"/>
      <p:bldP spid="23" grpId="1"/>
      <p:bldP spid="26" grpId="0"/>
      <p:bldP spid="26" grpId="1"/>
      <p:bldP spid="17" grpId="0"/>
      <p:bldP spid="17" grpId="1"/>
      <p:bldP spid="32" grpId="0"/>
      <p:bldP spid="32" grpId="1"/>
      <p:bldP spid="33" grpId="0"/>
      <p:bldP spid="33" grpId="1"/>
      <p:bldP spid="40" grpId="0"/>
      <p:bldP spid="40" grpId="1"/>
      <p:bldP spid="29" grpId="0"/>
      <p:bldP spid="29" grpId="1"/>
      <p:bldP spid="30" grpId="0"/>
      <p:bldP spid="30" grpId="1"/>
      <p:bldP spid="31" grpId="0"/>
      <p:bldP spid="31" grpId="1"/>
      <p:bldP spid="28" grpId="0"/>
      <p:bldP spid="28" grpId="1"/>
      <p:bldP spid="34" grpId="0"/>
      <p:bldP spid="34" grpId="1"/>
      <p:bldP spid="35" grpId="0"/>
      <p:bldP spid="35" grpId="1"/>
      <p:bldP spid="36" grpId="0"/>
      <p:bldP spid="36"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 name="图片 50" descr="make短语填空"/>
          <p:cNvPicPr>
            <a:picLocks noChangeAspect="1"/>
          </p:cNvPicPr>
          <p:nvPr/>
        </p:nvPicPr>
        <p:blipFill>
          <a:blip r:embed="rId1"/>
          <a:stretch>
            <a:fillRect/>
          </a:stretch>
        </p:blipFill>
        <p:spPr>
          <a:xfrm>
            <a:off x="170180" y="529590"/>
            <a:ext cx="11979910" cy="5937885"/>
          </a:xfrm>
          <a:prstGeom prst="rect">
            <a:avLst/>
          </a:prstGeom>
        </p:spPr>
      </p:pic>
      <p:sp>
        <p:nvSpPr>
          <p:cNvPr id="18" name="标题 1"/>
          <p:cNvSpPr>
            <a:spLocks noGrp="1"/>
          </p:cNvSpPr>
          <p:nvPr/>
        </p:nvSpPr>
        <p:spPr>
          <a:xfrm>
            <a:off x="2807970" y="848360"/>
            <a:ext cx="22472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看清</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听清</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弄明白</a:t>
            </a:r>
            <a:endParaRPr lang="en-US" altLang="zh-CN" sz="1800" spc="0">
              <a:solidFill>
                <a:srgbClr val="7030A0"/>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3091180" y="1551305"/>
            <a:ext cx="130810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组成,构成</a:t>
            </a:r>
            <a:endParaRPr sz="18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3228975" y="2616835"/>
            <a:ext cx="1969135" cy="4191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和解</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3228975" y="2086610"/>
            <a:ext cx="156972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编造</a:t>
            </a:r>
            <a:endParaRPr sz="18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228975" y="3129280"/>
            <a:ext cx="1826260" cy="4527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弥补</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3228975" y="3672205"/>
            <a:ext cx="1767840" cy="314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化妆</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2923540" y="4368800"/>
            <a:ext cx="147574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由...制成</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241300" y="3365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28.make out____;__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_;_____</a:t>
            </a:r>
            <a:endParaRPr sz="3200">
              <a:latin typeface="Times New Roman" panose="02020603050405020304" charset="0"/>
              <a:ea typeface="+mn-ea"/>
              <a:cs typeface="Times New Roman" panose="02020603050405020304" charset="0"/>
            </a:endParaRPr>
          </a:p>
        </p:txBody>
      </p:sp>
      <p:sp>
        <p:nvSpPr>
          <p:cNvPr id="100" name="文本框 99"/>
          <p:cNvSpPr txBox="1"/>
          <p:nvPr/>
        </p:nvSpPr>
        <p:spPr>
          <a:xfrm>
            <a:off x="2712085" y="30480"/>
            <a:ext cx="4387850" cy="583565"/>
          </a:xfrm>
          <a:prstGeom prst="rect">
            <a:avLst/>
          </a:prstGeom>
          <a:noFill/>
          <a:ln w="9525">
            <a:noFill/>
          </a:ln>
        </p:spPr>
        <p:txBody>
          <a:bodyPr wrap="square">
            <a:spAutoFit/>
          </a:bodyPr>
          <a:p>
            <a:pPr indent="0"/>
            <a:r>
              <a:rPr lang="en-US" altLang="en-US" sz="3200" b="1" spc="150" dirty="0">
                <a:solidFill>
                  <a:srgbClr val="7030A0"/>
                </a:solidFill>
                <a:latin typeface="Times New Roman" panose="02020603050405020304" charset="0"/>
                <a:cs typeface="Times New Roman" panose="02020603050405020304" charset="0"/>
              </a:rPr>
              <a:t>看清  听清 弄明白</a:t>
            </a:r>
            <a:endParaRPr lang="en-US" altLang="en-US" sz="3200" b="1" spc="150" dirty="0">
              <a:solidFill>
                <a:srgbClr val="7030A0"/>
              </a:solidFill>
              <a:latin typeface="Times New Roman" panose="02020603050405020304" charset="0"/>
              <a:cs typeface="Times New Roman" panose="02020603050405020304" charset="0"/>
            </a:endParaRPr>
          </a:p>
        </p:txBody>
      </p:sp>
      <p:sp>
        <p:nvSpPr>
          <p:cNvPr id="12" name="标题 1"/>
          <p:cNvSpPr>
            <a:spLocks noGrp="1"/>
          </p:cNvSpPr>
          <p:nvPr/>
        </p:nvSpPr>
        <p:spPr>
          <a:xfrm>
            <a:off x="3091180" y="5089525"/>
            <a:ext cx="154686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由...制成</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3091180" y="5746115"/>
            <a:ext cx="15728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被制成...</a:t>
            </a:r>
            <a:endParaRPr sz="1800" spc="0">
              <a:solidFill>
                <a:srgbClr val="7030A0"/>
              </a:solidFill>
              <a:latin typeface="Times New Roman" panose="02020603050405020304" charset="0"/>
              <a:ea typeface="+mn-ea"/>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 grpId="0"/>
      <p:bldP spid="2" grpId="1"/>
      <p:bldP spid="5" grpId="0"/>
      <p:bldP spid="5" grpId="1"/>
      <p:bldP spid="4" grpId="0"/>
      <p:bldP spid="4" grpId="1"/>
      <p:bldP spid="6" grpId="0"/>
      <p:bldP spid="6" grpId="1"/>
      <p:bldP spid="7" grpId="0"/>
      <p:bldP spid="7" grpId="1"/>
      <p:bldP spid="8" grpId="0"/>
      <p:bldP spid="8" grpId="1"/>
      <p:bldP spid="100" grpId="0"/>
      <p:bldP spid="100" grpId="1"/>
      <p:bldP spid="12" grpId="0"/>
      <p:bldP spid="12" grpId="1"/>
      <p:bldP spid="14" grpId="0"/>
      <p:bldP spid="14"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147320" y="212090"/>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latin typeface="Times New Roman" panose="02020603050405020304" charset="0"/>
                <a:ea typeface="+mn-ea"/>
                <a:cs typeface="Times New Roman" panose="02020603050405020304" charset="0"/>
              </a:rPr>
              <a:t>29.herd [hɜːd]n.____;___;_____</a:t>
            </a:r>
            <a:endParaRPr sz="3200" spc="0">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破拆法：her+d:她的   助记：整个____都是她的</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kern="100" spc="-100">
                <a:latin typeface="Times New Roman" panose="02020603050405020304" charset="0"/>
                <a:ea typeface="+mn-ea"/>
                <a:cs typeface="Times New Roman" panose="02020603050405020304" charset="0"/>
              </a:rPr>
              <a:t>But herd immunity works only when nearly the whole </a:t>
            </a:r>
            <a:r>
              <a:rPr kern="100" spc="-100">
                <a:solidFill>
                  <a:schemeClr val="accent2">
                    <a:lumMod val="75000"/>
                  </a:schemeClr>
                </a:solidFill>
                <a:latin typeface="Times New Roman" panose="02020603050405020304" charset="0"/>
                <a:ea typeface="+mn-ea"/>
                <a:cs typeface="Times New Roman" panose="02020603050405020304" charset="0"/>
              </a:rPr>
              <a:t>herd</a:t>
            </a:r>
            <a:r>
              <a:rPr kern="100" spc="-100">
                <a:latin typeface="Times New Roman" panose="02020603050405020304" charset="0"/>
                <a:ea typeface="+mn-ea"/>
                <a:cs typeface="Times New Roman" panose="02020603050405020304" charset="0"/>
              </a:rPr>
              <a:t> joins in. (2017北京)</a:t>
            </a:r>
            <a:endParaRPr kern="100" spc="-10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但是群体免疫只有在几乎整个群体都加入的情况下才有效。</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A </a:t>
            </a:r>
            <a:r>
              <a:rPr spc="0">
                <a:solidFill>
                  <a:schemeClr val="accent2">
                    <a:lumMod val="75000"/>
                  </a:schemeClr>
                </a:solidFill>
                <a:latin typeface="Times New Roman" panose="02020603050405020304" charset="0"/>
                <a:ea typeface="+mn-ea"/>
                <a:cs typeface="Times New Roman" panose="02020603050405020304" charset="0"/>
              </a:rPr>
              <a:t>herd</a:t>
            </a:r>
            <a:r>
              <a:rPr spc="0">
                <a:latin typeface="Times New Roman" panose="02020603050405020304" charset="0"/>
                <a:ea typeface="+mn-ea"/>
                <a:cs typeface="Times New Roman" panose="02020603050405020304" charset="0"/>
              </a:rPr>
              <a:t> of elephants dragged across the plains towards a watering hole.</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一群大象缓慢而笨拙地穿过平原,朝水潭走去。</a:t>
            </a:r>
            <a:endParaRPr spc="0">
              <a:latin typeface="Times New Roman" panose="02020603050405020304" charset="0"/>
              <a:ea typeface="+mn-ea"/>
              <a:cs typeface="Times New Roman" panose="02020603050405020304" charset="0"/>
            </a:endParaRPr>
          </a:p>
        </p:txBody>
      </p:sp>
      <p:sp>
        <p:nvSpPr>
          <p:cNvPr id="100" name="文本框 99"/>
          <p:cNvSpPr txBox="1"/>
          <p:nvPr/>
        </p:nvSpPr>
        <p:spPr>
          <a:xfrm>
            <a:off x="5157470" y="703580"/>
            <a:ext cx="1141095" cy="521970"/>
          </a:xfrm>
          <a:prstGeom prst="rect">
            <a:avLst/>
          </a:prstGeom>
          <a:noFill/>
          <a:ln w="9525">
            <a:noFill/>
          </a:ln>
        </p:spPr>
        <p:txBody>
          <a:bodyPr wrap="square">
            <a:spAutoFit/>
          </a:bodyPr>
          <a:p>
            <a:pPr indent="177800"/>
            <a:r>
              <a:rPr lang="zh-CN" altLang="en-US" sz="2800" b="1">
                <a:solidFill>
                  <a:srgbClr val="7030A0"/>
                </a:solidFill>
                <a:uFillTx/>
                <a:latin typeface="Times New Roman" panose="02020603050405020304" charset="0"/>
                <a:cs typeface="Times New Roman" panose="02020603050405020304" charset="0"/>
              </a:rPr>
              <a:t>牧群</a:t>
            </a:r>
            <a:endParaRPr lang="zh-CN" altLang="en-US" sz="2800" b="1">
              <a:solidFill>
                <a:srgbClr val="7030A0"/>
              </a:solidFill>
              <a:uFillTx/>
              <a:latin typeface="Times New Roman" panose="02020603050405020304" charset="0"/>
              <a:cs typeface="Times New Roman" panose="02020603050405020304" charset="0"/>
            </a:endParaRPr>
          </a:p>
        </p:txBody>
      </p:sp>
      <p:sp>
        <p:nvSpPr>
          <p:cNvPr id="5" name="文本框 4"/>
          <p:cNvSpPr txBox="1"/>
          <p:nvPr/>
        </p:nvSpPr>
        <p:spPr>
          <a:xfrm>
            <a:off x="2842895" y="199390"/>
            <a:ext cx="3822065" cy="521970"/>
          </a:xfrm>
          <a:prstGeom prst="rect">
            <a:avLst/>
          </a:prstGeom>
          <a:noFill/>
          <a:ln w="9525">
            <a:noFill/>
          </a:ln>
        </p:spPr>
        <p:txBody>
          <a:bodyPr wrap="square">
            <a:spAutoFit/>
          </a:bodyPr>
          <a:p>
            <a:pPr indent="177800"/>
            <a:r>
              <a:rPr lang="zh-CN" altLang="en-US" sz="2800" b="1">
                <a:solidFill>
                  <a:srgbClr val="7030A0"/>
                </a:solidFill>
                <a:uFillTx/>
                <a:latin typeface="Times New Roman" panose="02020603050405020304" charset="0"/>
                <a:cs typeface="Times New Roman" panose="02020603050405020304" charset="0"/>
              </a:rPr>
              <a:t>兽群 牧群 放牧人</a:t>
            </a:r>
            <a:endParaRPr lang="zh-CN" altLang="en-US" sz="2800" b="1">
              <a:solidFill>
                <a:srgbClr val="7030A0"/>
              </a:solidFill>
              <a:uFillTx/>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0"/>
                                        </p:tgtEl>
                                        <p:attrNameLst>
                                          <p:attrName>style.visibility</p:attrName>
                                        </p:attrNameLst>
                                      </p:cBhvr>
                                      <p:to>
                                        <p:strVal val="visible"/>
                                      </p:to>
                                    </p:set>
                                    <p:anim calcmode="lin" valueType="num">
                                      <p:cBhvr additive="base">
                                        <p:cTn id="25" dur="500" fill="hold"/>
                                        <p:tgtEl>
                                          <p:spTgt spid="100"/>
                                        </p:tgtEl>
                                        <p:attrNameLst>
                                          <p:attrName>ppt_x</p:attrName>
                                        </p:attrNameLst>
                                      </p:cBhvr>
                                      <p:tavLst>
                                        <p:tav tm="0">
                                          <p:val>
                                            <p:strVal val="#ppt_x"/>
                                          </p:val>
                                        </p:tav>
                                        <p:tav tm="100000">
                                          <p:val>
                                            <p:strVal val="#ppt_x"/>
                                          </p:val>
                                        </p:tav>
                                      </p:tavLst>
                                    </p:anim>
                                    <p:anim calcmode="lin" valueType="num">
                                      <p:cBhvr additive="base">
                                        <p:cTn id="26"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 calcmode="lin" valueType="num">
                                      <p:cBhvr additive="base">
                                        <p:cTn id="4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 calcmode="lin" valueType="num">
                                      <p:cBhvr additive="base">
                                        <p:cTn id="4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5" grpId="1"/>
      <p:bldP spid="100" grpId="0"/>
      <p:bldP spid="100"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23850" y="805815"/>
            <a:ext cx="11539855" cy="5292090"/>
          </a:xfrm>
        </p:spPr>
        <p:txBody>
          <a:bodyPr/>
          <a:p>
            <a:pPr marL="0" algn="l">
              <a:lnSpc>
                <a:spcPts val="3040"/>
              </a:lnSpc>
              <a:buClrTx/>
              <a:buSzTx/>
              <a:buFontTx/>
              <a:buNone/>
            </a:pPr>
            <a:r>
              <a:rPr sz="2400" b="1">
                <a:solidFill>
                  <a:schemeClr val="accent2">
                    <a:lumMod val="75000"/>
                  </a:schemeClr>
                </a:solidFill>
                <a:latin typeface="Times New Roman" panose="02020603050405020304" charset="0"/>
                <a:cs typeface="Times New Roman" panose="02020603050405020304" charset="0"/>
                <a:sym typeface="+mn-ea"/>
              </a:rPr>
              <a:t>Observe </a:t>
            </a:r>
            <a:r>
              <a:rPr sz="2400" b="1">
                <a:latin typeface="Times New Roman" panose="02020603050405020304" charset="0"/>
                <a:cs typeface="Times New Roman" panose="02020603050405020304" charset="0"/>
                <a:sym typeface="+mn-ea"/>
              </a:rPr>
              <a:t>carefully if any change occurs when doing experiments in the lab.(2014北京)在实验室做实验时，仔细____是否有变化。</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Always </a:t>
            </a:r>
            <a:r>
              <a:rPr sz="2400" b="1">
                <a:solidFill>
                  <a:schemeClr val="accent2">
                    <a:lumMod val="75000"/>
                  </a:schemeClr>
                </a:solidFill>
                <a:latin typeface="Times New Roman" panose="02020603050405020304" charset="0"/>
                <a:cs typeface="Times New Roman" panose="02020603050405020304" charset="0"/>
                <a:sym typeface="+mn-ea"/>
              </a:rPr>
              <a:t>observe </a:t>
            </a:r>
            <a:r>
              <a:rPr sz="2400" b="1">
                <a:latin typeface="Times New Roman" panose="02020603050405020304" charset="0"/>
                <a:cs typeface="Times New Roman" panose="02020603050405020304" charset="0"/>
                <a:sym typeface="+mn-ea"/>
              </a:rPr>
              <a:t>district fire bans.(2015江苏) 要一直____地区防火规定</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When driving, minimize noise and </a:t>
            </a:r>
            <a:r>
              <a:rPr sz="2400" b="1">
                <a:solidFill>
                  <a:schemeClr val="accent2">
                    <a:lumMod val="75000"/>
                  </a:schemeClr>
                </a:solidFill>
                <a:latin typeface="Times New Roman" panose="02020603050405020304" charset="0"/>
                <a:cs typeface="Times New Roman" panose="02020603050405020304" charset="0"/>
                <a:sym typeface="+mn-ea"/>
              </a:rPr>
              <a:t>observe </a:t>
            </a:r>
            <a:r>
              <a:rPr sz="2400" b="1">
                <a:latin typeface="Times New Roman" panose="02020603050405020304" charset="0"/>
                <a:cs typeface="Times New Roman" panose="02020603050405020304" charset="0"/>
                <a:sym typeface="+mn-ea"/>
              </a:rPr>
              <a:t>no smoking signs.(2015江苏)</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开车时，尽量减少噪音</a:t>
            </a:r>
            <a:r>
              <a:rPr lang="en-US" altLang="zh-CN" sz="2400" b="1">
                <a:latin typeface="Times New Roman" panose="02020603050405020304" charset="0"/>
                <a:cs typeface="Times New Roman" panose="02020603050405020304" charset="0"/>
                <a:sym typeface="+mn-ea"/>
              </a:rPr>
              <a:t>,</a:t>
            </a:r>
            <a:r>
              <a:rPr sz="2400" b="1">
                <a:latin typeface="Times New Roman" panose="02020603050405020304" charset="0"/>
                <a:cs typeface="Times New Roman" panose="02020603050405020304" charset="0"/>
                <a:sym typeface="+mn-ea"/>
              </a:rPr>
              <a:t>____禁止吸烟的标志。</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We can </a:t>
            </a:r>
            <a:r>
              <a:rPr sz="2400" b="1">
                <a:solidFill>
                  <a:schemeClr val="accent2">
                    <a:lumMod val="75000"/>
                  </a:schemeClr>
                </a:solidFill>
                <a:latin typeface="Times New Roman" panose="02020603050405020304" charset="0"/>
                <a:cs typeface="Times New Roman" panose="02020603050405020304" charset="0"/>
                <a:sym typeface="+mn-ea"/>
              </a:rPr>
              <a:t>observe</a:t>
            </a:r>
            <a:r>
              <a:rPr sz="2400" b="1">
                <a:latin typeface="Times New Roman" panose="02020603050405020304" charset="0"/>
                <a:cs typeface="Times New Roman" panose="02020603050405020304" charset="0"/>
                <a:sym typeface="+mn-ea"/>
              </a:rPr>
              <a:t> that artificial intelligence has already made an impact on our lives in many ways.(2019天津)</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我们可以____</a:t>
            </a:r>
            <a:r>
              <a:rPr lang="en-US" altLang="zh-CN" sz="2400" b="1">
                <a:latin typeface="Times New Roman" panose="02020603050405020304" charset="0"/>
                <a:cs typeface="Times New Roman" panose="02020603050405020304" charset="0"/>
                <a:sym typeface="+mn-ea"/>
              </a:rPr>
              <a:t>,</a:t>
            </a:r>
            <a:r>
              <a:rPr sz="2400" b="1">
                <a:latin typeface="Times New Roman" panose="02020603050405020304" charset="0"/>
                <a:cs typeface="Times New Roman" panose="02020603050405020304" charset="0"/>
                <a:sym typeface="+mn-ea"/>
              </a:rPr>
              <a:t>人工智能已经在很多方面对我们的生活产生了影响。</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Scientists and babies seem to </a:t>
            </a:r>
            <a:r>
              <a:rPr sz="2400" b="1">
                <a:solidFill>
                  <a:schemeClr val="accent2">
                    <a:lumMod val="75000"/>
                  </a:schemeClr>
                </a:solidFill>
                <a:latin typeface="Times New Roman" panose="02020603050405020304" charset="0"/>
                <a:cs typeface="Times New Roman" panose="02020603050405020304" charset="0"/>
                <a:sym typeface="+mn-ea"/>
              </a:rPr>
              <a:t>observe </a:t>
            </a:r>
            <a:r>
              <a:rPr sz="2400" b="1">
                <a:latin typeface="Times New Roman" panose="02020603050405020304" charset="0"/>
                <a:cs typeface="Times New Roman" panose="02020603050405020304" charset="0"/>
                <a:sym typeface="+mn-ea"/>
              </a:rPr>
              <a:t>the world differently.(2016浙江) 科学家和婴儿似乎以不同的方式____世界。</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To </a:t>
            </a:r>
            <a:r>
              <a:rPr sz="2400" b="1">
                <a:solidFill>
                  <a:schemeClr val="accent2">
                    <a:lumMod val="75000"/>
                  </a:schemeClr>
                </a:solidFill>
                <a:latin typeface="Times New Roman" panose="02020603050405020304" charset="0"/>
                <a:cs typeface="Times New Roman" panose="02020603050405020304" charset="0"/>
                <a:sym typeface="+mn-ea"/>
              </a:rPr>
              <a:t>observe </a:t>
            </a:r>
            <a:r>
              <a:rPr sz="2400" b="1">
                <a:latin typeface="Times New Roman" panose="02020603050405020304" charset="0"/>
                <a:cs typeface="Times New Roman" panose="02020603050405020304" charset="0"/>
                <a:sym typeface="+mn-ea"/>
              </a:rPr>
              <a:t>the past is to take warning for the future.</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 ____过去就是对未来的警告。     </a:t>
            </a:r>
            <a:endParaRPr sz="2400" b="1">
              <a:latin typeface="Times New Roman" panose="02020603050405020304" charset="0"/>
              <a:cs typeface="Times New Roman" panose="02020603050405020304" charset="0"/>
              <a:sym typeface="+mn-ea"/>
            </a:endParaRPr>
          </a:p>
        </p:txBody>
      </p:sp>
      <p:sp>
        <p:nvSpPr>
          <p:cNvPr id="4" name="标题 1"/>
          <p:cNvSpPr>
            <a:spLocks noGrp="1"/>
          </p:cNvSpPr>
          <p:nvPr/>
        </p:nvSpPr>
        <p:spPr>
          <a:xfrm>
            <a:off x="249555" y="210185"/>
            <a:ext cx="11725275" cy="2434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30.observe [əb'zɜːv] vt. ___;___;___;___</a:t>
            </a:r>
            <a:r>
              <a:rPr lang="en-US" altLang="zh-CN" sz="3200" u="sng">
                <a:solidFill>
                  <a:schemeClr val="tx1">
                    <a:lumMod val="85000"/>
                    <a:lumOff val="15000"/>
                  </a:schemeClr>
                </a:solidFill>
                <a:latin typeface="Times New Roman" panose="02020603050405020304" charset="0"/>
                <a:ea typeface="+mn-ea"/>
                <a:cs typeface="Times New Roman" panose="02020603050405020304" charset="0"/>
              </a:rPr>
              <a:t>                                 </a:t>
            </a:r>
            <a:endParaRPr lang="en-US" altLang="zh-CN" sz="3200" u="sng">
              <a:solidFill>
                <a:schemeClr val="tx1">
                  <a:lumMod val="85000"/>
                  <a:lumOff val="15000"/>
                </a:schemeClr>
              </a:solidFill>
              <a:latin typeface="Times New Roman" panose="02020603050405020304" charset="0"/>
              <a:ea typeface="+mn-ea"/>
              <a:cs typeface="Times New Roman" panose="02020603050405020304" charset="0"/>
            </a:endParaRPr>
          </a:p>
          <a:p>
            <a:pPr algn="l">
              <a:lnSpc>
                <a:spcPct val="100000"/>
              </a:lnSpc>
              <a:buClrTx/>
              <a:buSzTx/>
              <a:buFontTx/>
            </a:pPr>
            <a:r>
              <a:rPr lang="en-US" altLang="zh-CN" sz="3200">
                <a:solidFill>
                  <a:schemeClr val="accent2">
                    <a:lumMod val="75000"/>
                  </a:schemeClr>
                </a:solidFill>
                <a:latin typeface="Times New Roman" panose="02020603050405020304" charset="0"/>
                <a:ea typeface="+mn-ea"/>
                <a:cs typeface="Times New Roman" panose="02020603050405020304" charset="0"/>
                <a:sym typeface="+mn-ea"/>
              </a:rPr>
              <a:t>        </a:t>
            </a:r>
            <a:r>
              <a:rPr lang="en-US" altLang="zh-CN" sz="3200">
                <a:solidFill>
                  <a:schemeClr val="tx1">
                    <a:lumMod val="85000"/>
                    <a:lumOff val="15000"/>
                  </a:schemeClr>
                </a:solidFill>
                <a:latin typeface="Times New Roman" panose="02020603050405020304" charset="0"/>
                <a:ea typeface="+mn-ea"/>
                <a:cs typeface="Times New Roman" panose="02020603050405020304" charset="0"/>
                <a:sym typeface="+mn-ea"/>
              </a:rPr>
              <a:t>                            </a:t>
            </a:r>
            <a:endParaRPr lang="en-US" altLang="zh-CN" sz="3200" u="sng">
              <a:noFill/>
              <a:latin typeface="Times New Roman" panose="02020603050405020304" charset="0"/>
              <a:ea typeface="+mn-ea"/>
              <a:cs typeface="Times New Roman" panose="02020603050405020304" charset="0"/>
            </a:endParaRPr>
          </a:p>
        </p:txBody>
      </p:sp>
      <p:sp>
        <p:nvSpPr>
          <p:cNvPr id="20" name="文本框 19"/>
          <p:cNvSpPr txBox="1"/>
          <p:nvPr/>
        </p:nvSpPr>
        <p:spPr>
          <a:xfrm>
            <a:off x="4786630" y="234950"/>
            <a:ext cx="368109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 观察 遵守 庆祝 评论</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6054090" y="1153160"/>
            <a:ext cx="88646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观察</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4188460" y="5003800"/>
            <a:ext cx="1104900"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观察</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1621790" y="4091940"/>
            <a:ext cx="81978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看到</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8002270" y="1696720"/>
            <a:ext cx="79057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遵守</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3719830" y="2706370"/>
            <a:ext cx="86677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遵守</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480060" y="6045200"/>
            <a:ext cx="1104900"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观察</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additive="base">
                                        <p:cTn id="5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additive="base">
                                        <p:cTn id="5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 calcmode="lin" valueType="num">
                                      <p:cBhvr additive="base">
                                        <p:cTn id="6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anim calcmode="lin" valueType="num">
                                      <p:cBhvr additive="base">
                                        <p:cTn id="75" dur="500" fill="hold"/>
                                        <p:tgtEl>
                                          <p:spTgt spid="2"/>
                                        </p:tgtEl>
                                        <p:attrNameLst>
                                          <p:attrName>ppt_x</p:attrName>
                                        </p:attrNameLst>
                                      </p:cBhvr>
                                      <p:tavLst>
                                        <p:tav tm="0">
                                          <p:val>
                                            <p:strVal val="#ppt_x"/>
                                          </p:val>
                                        </p:tav>
                                        <p:tav tm="100000">
                                          <p:val>
                                            <p:strVal val="#ppt_x"/>
                                          </p:val>
                                        </p:tav>
                                      </p:tavLst>
                                    </p:anim>
                                    <p:anim calcmode="lin" valueType="num">
                                      <p:cBhvr additive="base">
                                        <p:cTn id="7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3">
                                            <p:txEl>
                                              <p:pRg st="7" end="7"/>
                                            </p:txEl>
                                          </p:spTgt>
                                        </p:tgtEl>
                                        <p:attrNameLst>
                                          <p:attrName>style.visibility</p:attrName>
                                        </p:attrNameLst>
                                      </p:cBhvr>
                                      <p:to>
                                        <p:strVal val="visible"/>
                                      </p:to>
                                    </p:set>
                                    <p:anim calcmode="lin" valueType="num">
                                      <p:cBhvr additive="base">
                                        <p:cTn id="8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3">
                                            <p:txEl>
                                              <p:pRg st="8" end="8"/>
                                            </p:txEl>
                                          </p:spTgt>
                                        </p:tgtEl>
                                        <p:attrNameLst>
                                          <p:attrName>style.visibility</p:attrName>
                                        </p:attrNameLst>
                                      </p:cBhvr>
                                      <p:to>
                                        <p:strVal val="visible"/>
                                      </p:to>
                                    </p:set>
                                    <p:anim calcmode="lin" valueType="num">
                                      <p:cBhvr additive="base">
                                        <p:cTn id="8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ppt_x"/>
                                          </p:val>
                                        </p:tav>
                                        <p:tav tm="100000">
                                          <p:val>
                                            <p:strVal val="#ppt_x"/>
                                          </p:val>
                                        </p:tav>
                                      </p:tavLst>
                                    </p:anim>
                                    <p:anim calcmode="lin" valueType="num">
                                      <p:cBhvr additive="base">
                                        <p:cTn id="9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p:bldP spid="7" grpId="0"/>
      <p:bldP spid="7" grpId="1"/>
      <p:bldP spid="9" grpId="0"/>
      <p:bldP spid="9" grpId="1"/>
      <p:bldP spid="10" grpId="0"/>
      <p:bldP spid="10" grpId="1"/>
      <p:bldP spid="5" grpId="0"/>
      <p:bldP spid="5" grpId="1"/>
      <p:bldP spid="2" grpId="0"/>
      <p:bldP spid="2" grpId="1"/>
      <p:bldP spid="11" grpId="0"/>
      <p:bldP spid="11"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457200" y="-8572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600">
                <a:latin typeface="Times New Roman" panose="02020603050405020304" charset="0"/>
                <a:ea typeface="+mn-ea"/>
                <a:cs typeface="Times New Roman" panose="02020603050405020304" charset="0"/>
              </a:rPr>
              <a:t>31.beauty ['bju:ti] n.__;___;_________</a:t>
            </a:r>
            <a:endParaRPr sz="3600">
              <a:latin typeface="Times New Roman" panose="02020603050405020304" charset="0"/>
              <a:ea typeface="+mn-ea"/>
              <a:cs typeface="Times New Roman" panose="02020603050405020304" charset="0"/>
            </a:endParaRPr>
          </a:p>
          <a:p>
            <a:pPr algn="just">
              <a:lnSpc>
                <a:spcPct val="100000"/>
              </a:lnSpc>
              <a:buClrTx/>
              <a:buSzTx/>
              <a:buFontTx/>
            </a:pP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rPr>
              <a:t>Chinese models are the faces of</a:t>
            </a:r>
            <a:r>
              <a:rPr sz="2400">
                <a:solidFill>
                  <a:schemeClr val="accent2">
                    <a:lumMod val="75000"/>
                  </a:schemeClr>
                </a:solidFill>
                <a:latin typeface="Times New Roman" panose="02020603050405020304" charset="0"/>
                <a:ea typeface="+mn-ea"/>
                <a:cs typeface="Times New Roman" panose="02020603050405020304" charset="0"/>
              </a:rPr>
              <a:t> beauty</a:t>
            </a:r>
            <a:r>
              <a:rPr sz="2400">
                <a:latin typeface="Times New Roman" panose="02020603050405020304" charset="0"/>
                <a:ea typeface="+mn-ea"/>
                <a:cs typeface="Times New Roman" panose="02020603050405020304" charset="0"/>
              </a:rPr>
              <a:t> and fashion campaigns that sell dreams to women all over the world, which means Chinese women are not just consumers of fashion — they are central to its movement.(2019全国III)</a:t>
            </a: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rPr>
              <a:t>中国模特是美容和时尚活动的代言人,她们向世界各地的女性推销梦想,这意味着中国女性不仅是时尚的消费者——她们是时尚运动的核心。</a:t>
            </a:r>
            <a:endParaRPr sz="2400">
              <a:latin typeface="Times New Roman" panose="02020603050405020304" charset="0"/>
              <a:ea typeface="+mn-ea"/>
              <a:cs typeface="Times New Roman" panose="02020603050405020304" charset="0"/>
            </a:endParaRPr>
          </a:p>
          <a:p>
            <a:pPr algn="just">
              <a:lnSpc>
                <a:spcPct val="100000"/>
              </a:lnSpc>
              <a:buClrTx/>
              <a:buSzTx/>
              <a:buFontTx/>
            </a:pPr>
            <a:r>
              <a:rPr lang="en-US" altLang="zh-CN" sz="2400">
                <a:latin typeface="Times New Roman" panose="02020603050405020304" charset="0"/>
                <a:ea typeface="+mn-ea"/>
                <a:cs typeface="Times New Roman" panose="02020603050405020304" charset="0"/>
              </a:rPr>
              <a:t>T</a:t>
            </a:r>
            <a:r>
              <a:rPr sz="2400">
                <a:latin typeface="Times New Roman" panose="02020603050405020304" charset="0"/>
                <a:ea typeface="+mn-ea"/>
                <a:cs typeface="Times New Roman" panose="02020603050405020304" charset="0"/>
              </a:rPr>
              <a:t>he ideals which have lighted my way, and time after time have given me new courage to face life cheerfully have been kindness, </a:t>
            </a:r>
            <a:r>
              <a:rPr sz="2400">
                <a:solidFill>
                  <a:schemeClr val="accent2">
                    <a:lumMod val="75000"/>
                  </a:schemeClr>
                </a:solidFill>
                <a:latin typeface="Times New Roman" panose="02020603050405020304" charset="0"/>
                <a:ea typeface="+mn-ea"/>
                <a:cs typeface="Times New Roman" panose="02020603050405020304" charset="0"/>
              </a:rPr>
              <a:t>beauty </a:t>
            </a:r>
            <a:r>
              <a:rPr sz="2400">
                <a:latin typeface="Times New Roman" panose="02020603050405020304" charset="0"/>
                <a:ea typeface="+mn-ea"/>
                <a:cs typeface="Times New Roman" panose="02020603050405020304" charset="0"/>
              </a:rPr>
              <a:t>and truth.(Albert Einstein)</a:t>
            </a: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rPr>
              <a:t>有些理想曾为我们引过道路,并不断给我新的勇气以欣然面对人生,那些理想就是——真、善、美。</a:t>
            </a: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rPr>
              <a:t>Real </a:t>
            </a:r>
            <a:r>
              <a:rPr sz="2400">
                <a:solidFill>
                  <a:schemeClr val="accent2">
                    <a:lumMod val="75000"/>
                  </a:schemeClr>
                </a:solidFill>
                <a:latin typeface="Times New Roman" panose="02020603050405020304" charset="0"/>
                <a:ea typeface="+mn-ea"/>
                <a:cs typeface="Times New Roman" panose="02020603050405020304" charset="0"/>
              </a:rPr>
              <a:t>beauty </a:t>
            </a:r>
            <a:r>
              <a:rPr sz="2400">
                <a:latin typeface="Times New Roman" panose="02020603050405020304" charset="0"/>
                <a:ea typeface="+mn-ea"/>
                <a:cs typeface="Times New Roman" panose="02020603050405020304" charset="0"/>
              </a:rPr>
              <a:t>comes from learning, growing, and loving in the ways of life. That is the Art of Life. </a:t>
            </a: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rPr>
              <a:t>真正的美丽源于生命里的学习、成长和热爱。这就是生命的艺术。</a:t>
            </a: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solidFill>
                  <a:schemeClr val="accent2">
                    <a:lumMod val="75000"/>
                  </a:schemeClr>
                </a:solidFill>
                <a:latin typeface="Times New Roman" panose="02020603050405020304" charset="0"/>
                <a:ea typeface="+mn-ea"/>
                <a:cs typeface="Times New Roman" panose="02020603050405020304" charset="0"/>
              </a:rPr>
              <a:t>Beauty </a:t>
            </a:r>
            <a:r>
              <a:rPr sz="2400">
                <a:latin typeface="Times New Roman" panose="02020603050405020304" charset="0"/>
                <a:ea typeface="+mn-ea"/>
                <a:cs typeface="Times New Roman" panose="02020603050405020304" charset="0"/>
              </a:rPr>
              <a:t>without virtue is a rose without fragrance. </a:t>
            </a: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rPr>
              <a:t>无德之美犹如没有香味的玫瑰,徒有其表。</a:t>
            </a:r>
            <a:endParaRPr sz="2400">
              <a:latin typeface="Times New Roman" panose="02020603050405020304" charset="0"/>
              <a:ea typeface="+mn-ea"/>
              <a:cs typeface="Times New Roman" panose="02020603050405020304" charset="0"/>
            </a:endParaRPr>
          </a:p>
        </p:txBody>
      </p:sp>
      <p:sp>
        <p:nvSpPr>
          <p:cNvPr id="20" name="文本框 19"/>
          <p:cNvSpPr txBox="1"/>
          <p:nvPr/>
        </p:nvSpPr>
        <p:spPr>
          <a:xfrm>
            <a:off x="5025390" y="-24765"/>
            <a:ext cx="6363335"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美  美人 美好的东西</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 calcmode="lin" valueType="num">
                                      <p:cBhvr additive="base">
                                        <p:cTn id="1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 calcmode="lin" valueType="num">
                                      <p:cBhvr additive="base">
                                        <p:cTn id="3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 calcmode="lin" valueType="num">
                                      <p:cBhvr additive="base">
                                        <p:cTn id="37"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 calcmode="lin" valueType="num">
                                      <p:cBhvr additive="base">
                                        <p:cTn id="4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 calcmode="lin" valueType="num">
                                      <p:cBhvr additive="base">
                                        <p:cTn id="47"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 name="图片 52" descr="bene-好善填空"/>
          <p:cNvPicPr>
            <a:picLocks noChangeAspect="1"/>
          </p:cNvPicPr>
          <p:nvPr/>
        </p:nvPicPr>
        <p:blipFill>
          <a:blip r:embed="rId1"/>
          <a:stretch>
            <a:fillRect/>
          </a:stretch>
        </p:blipFill>
        <p:spPr>
          <a:xfrm>
            <a:off x="-14605" y="1805305"/>
            <a:ext cx="12242800" cy="4865370"/>
          </a:xfrm>
          <a:prstGeom prst="rect">
            <a:avLst/>
          </a:prstGeom>
        </p:spPr>
      </p:pic>
      <p:sp>
        <p:nvSpPr>
          <p:cNvPr id="10" name="标题 1"/>
          <p:cNvSpPr>
            <a:spLocks noGrp="1"/>
          </p:cNvSpPr>
          <p:nvPr/>
        </p:nvSpPr>
        <p:spPr>
          <a:xfrm>
            <a:off x="298450" y="38735"/>
            <a:ext cx="11725275" cy="18472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__</a:t>
            </a:r>
            <a:r>
              <a:rPr sz="2400" spc="0">
                <a:latin typeface="Times New Roman" panose="02020603050405020304" charset="0"/>
                <a:ea typeface="+mn-ea"/>
                <a:cs typeface="Times New Roman" panose="02020603050405020304" charset="0"/>
              </a:rPr>
              <a:t>______[ˈbjuːtɪf(ə)l] a. </a:t>
            </a:r>
            <a:r>
              <a:rPr sz="2400" spc="0">
                <a:solidFill>
                  <a:srgbClr val="7030A0"/>
                </a:solidFill>
                <a:latin typeface="Times New Roman" panose="02020603050405020304" charset="0"/>
                <a:ea typeface="+mn-ea"/>
                <a:cs typeface="Times New Roman" panose="02020603050405020304" charset="0"/>
              </a:rPr>
              <a:t>美的，美丽的</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If the evening sun is still </a:t>
            </a:r>
            <a:r>
              <a:rPr sz="2400" spc="0">
                <a:solidFill>
                  <a:schemeClr val="accent2">
                    <a:lumMod val="75000"/>
                  </a:schemeClr>
                </a:solidFill>
                <a:latin typeface="Times New Roman" panose="02020603050405020304" charset="0"/>
                <a:ea typeface="+mn-ea"/>
                <a:cs typeface="Times New Roman" panose="02020603050405020304" charset="0"/>
              </a:rPr>
              <a:t>beautiful</a:t>
            </a:r>
            <a:r>
              <a:rPr sz="2400" spc="0">
                <a:latin typeface="Times New Roman" panose="02020603050405020304" charset="0"/>
                <a:ea typeface="+mn-ea"/>
                <a:cs typeface="Times New Roman" panose="02020603050405020304" charset="0"/>
              </a:rPr>
              <a:t>, why should I become sad for its being setting.</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但得夕阳无限好,何须惆怅近黄昏。</a:t>
            </a:r>
            <a:endParaRPr sz="2400" spc="0">
              <a:latin typeface="Times New Roman" panose="02020603050405020304" charset="0"/>
              <a:ea typeface="+mn-ea"/>
              <a:cs typeface="Times New Roman" panose="02020603050405020304" charset="0"/>
            </a:endParaRPr>
          </a:p>
        </p:txBody>
      </p:sp>
      <p:sp>
        <p:nvSpPr>
          <p:cNvPr id="5" name="标题 1"/>
          <p:cNvSpPr>
            <a:spLocks noGrp="1"/>
          </p:cNvSpPr>
          <p:nvPr/>
        </p:nvSpPr>
        <p:spPr>
          <a:xfrm>
            <a:off x="6651625" y="2291080"/>
            <a:ext cx="2051050" cy="4140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善良的,良性的</a:t>
            </a:r>
            <a:endParaRPr sz="20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9324975" y="3249295"/>
            <a:ext cx="1969135" cy="278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accent2">
                    <a:lumMod val="75000"/>
                  </a:schemeClr>
                </a:solidFill>
                <a:latin typeface="Times New Roman" panose="02020603050405020304" charset="0"/>
                <a:ea typeface="+mn-ea"/>
                <a:cs typeface="Times New Roman" panose="02020603050405020304" charset="0"/>
              </a:rPr>
              <a:t>benefit from</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9354185" y="3967480"/>
            <a:ext cx="19399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accent2">
                    <a:lumMod val="75000"/>
                  </a:schemeClr>
                </a:solidFill>
                <a:latin typeface="Times New Roman" panose="02020603050405020304" charset="0"/>
                <a:ea typeface="+mn-ea"/>
                <a:cs typeface="Times New Roman" panose="02020603050405020304" charset="0"/>
              </a:rPr>
              <a:t>be of benefit to</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6694805" y="4865370"/>
            <a:ext cx="2006600" cy="6350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有利的;有益的</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6323965" y="5816600"/>
            <a:ext cx="31356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奖金;红利;额外津贴</a:t>
            </a:r>
            <a:endParaRPr sz="18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4221480" y="4066540"/>
            <a:ext cx="860425" cy="3270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好,善</a:t>
            </a:r>
            <a:endParaRPr sz="18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1696720" y="2701290"/>
            <a:ext cx="1659255" cy="3771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善意</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善行</a:t>
            </a:r>
            <a:endParaRPr sz="18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6513830" y="3599180"/>
            <a:ext cx="2774315" cy="6083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有利于     </a:t>
            </a:r>
            <a:r>
              <a:rPr sz="1800" spc="0">
                <a:solidFill>
                  <a:srgbClr val="7030A0"/>
                </a:solidFill>
                <a:latin typeface="Times New Roman" panose="02020603050405020304" charset="0"/>
                <a:ea typeface="+mn-ea"/>
                <a:cs typeface="Times New Roman" panose="02020603050405020304" charset="0"/>
                <a:sym typeface="+mn-ea"/>
              </a:rPr>
              <a:t>获利    利益</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 name="文本框 1"/>
          <p:cNvSpPr txBox="1"/>
          <p:nvPr/>
        </p:nvSpPr>
        <p:spPr>
          <a:xfrm>
            <a:off x="299085" y="38735"/>
            <a:ext cx="1802130" cy="460375"/>
          </a:xfrm>
          <a:prstGeom prst="rect">
            <a:avLst/>
          </a:prstGeom>
          <a:noFill/>
        </p:spPr>
        <p:txBody>
          <a:bodyPr wrap="square" rtlCol="0">
            <a:spAutoFit/>
          </a:bodyPr>
          <a:p>
            <a:r>
              <a:rPr sz="2400" b="1">
                <a:solidFill>
                  <a:schemeClr val="accent2">
                    <a:lumMod val="75000"/>
                  </a:schemeClr>
                </a:solidFill>
                <a:latin typeface="Times New Roman" panose="02020603050405020304" charset="0"/>
                <a:cs typeface="Times New Roman" panose="02020603050405020304" charset="0"/>
                <a:sym typeface="+mn-ea"/>
              </a:rPr>
              <a:t>beautiful</a:t>
            </a:r>
            <a:endParaRPr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7" name="标题 1"/>
          <p:cNvSpPr>
            <a:spLocks noGrp="1"/>
          </p:cNvSpPr>
          <p:nvPr/>
        </p:nvSpPr>
        <p:spPr>
          <a:xfrm>
            <a:off x="1354455" y="3606165"/>
            <a:ext cx="1836420" cy="3289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善意的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仁慈的</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1362075" y="5426710"/>
            <a:ext cx="165798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美丽的美观的</a:t>
            </a:r>
            <a:endParaRPr sz="18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1551940" y="4537710"/>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美丽;美人</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500" fill="hold"/>
                                        <p:tgtEl>
                                          <p:spTgt spid="7"/>
                                        </p:tgtEl>
                                        <p:attrNameLst>
                                          <p:attrName>ppt_x</p:attrName>
                                        </p:attrNameLst>
                                      </p:cBhvr>
                                      <p:tavLst>
                                        <p:tav tm="0">
                                          <p:val>
                                            <p:strVal val="#ppt_x"/>
                                          </p:val>
                                        </p:tav>
                                        <p:tav tm="100000">
                                          <p:val>
                                            <p:strVal val="#ppt_x"/>
                                          </p:val>
                                        </p:tav>
                                      </p:tavLst>
                                    </p:anim>
                                    <p:anim calcmode="lin" valueType="num">
                                      <p:cBhvr additive="base">
                                        <p:cTn id="8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additive="base">
                                        <p:cTn id="85" dur="500" fill="hold"/>
                                        <p:tgtEl>
                                          <p:spTgt spid="9"/>
                                        </p:tgtEl>
                                        <p:attrNameLst>
                                          <p:attrName>ppt_x</p:attrName>
                                        </p:attrNameLst>
                                      </p:cBhvr>
                                      <p:tavLst>
                                        <p:tav tm="0">
                                          <p:val>
                                            <p:strVal val="#ppt_x"/>
                                          </p:val>
                                        </p:tav>
                                        <p:tav tm="100000">
                                          <p:val>
                                            <p:strVal val="#ppt_x"/>
                                          </p:val>
                                        </p:tav>
                                      </p:tavLst>
                                    </p:anim>
                                    <p:anim calcmode="lin" valueType="num">
                                      <p:cBhvr additive="base">
                                        <p:cTn id="8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ppt_x"/>
                                          </p:val>
                                        </p:tav>
                                        <p:tav tm="100000">
                                          <p:val>
                                            <p:strVal val="#ppt_x"/>
                                          </p:val>
                                        </p:tav>
                                      </p:tavLst>
                                    </p:anim>
                                    <p:anim calcmode="lin" valueType="num">
                                      <p:cBhvr additive="base">
                                        <p:cTn id="9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0" grpId="0"/>
      <p:bldP spid="20" grpId="1"/>
      <p:bldP spid="16" grpId="0"/>
      <p:bldP spid="16" grpId="1"/>
      <p:bldP spid="18" grpId="0"/>
      <p:bldP spid="18" grpId="1"/>
      <p:bldP spid="17" grpId="0"/>
      <p:bldP spid="17" grpId="1"/>
      <p:bldP spid="23" grpId="0"/>
      <p:bldP spid="23" grpId="1"/>
      <p:bldP spid="22" grpId="0"/>
      <p:bldP spid="22" grpId="1"/>
      <p:bldP spid="5" grpId="0"/>
      <p:bldP spid="5" grpId="1"/>
      <p:bldP spid="6" grpId="0"/>
      <p:bldP spid="6" grpId="1"/>
      <p:bldP spid="7" grpId="0"/>
      <p:bldP spid="7" grpId="1"/>
      <p:bldP spid="9" grpId="0"/>
      <p:bldP spid="9" grpId="1"/>
      <p:bldP spid="14" grpId="0"/>
      <p:bldP spid="14"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47650" y="869315"/>
            <a:ext cx="11539855" cy="6104890"/>
          </a:xfrm>
        </p:spPr>
        <p:txBody>
          <a:bodyPr/>
          <a:p>
            <a:pPr marL="0" algn="l">
              <a:lnSpc>
                <a:spcPts val="3040"/>
              </a:lnSpc>
              <a:buClrTx/>
              <a:buSzTx/>
              <a:buFontTx/>
              <a:buNone/>
            </a:pPr>
            <a:r>
              <a:rPr sz="2400" b="1">
                <a:latin typeface="Times New Roman" panose="02020603050405020304" charset="0"/>
                <a:cs typeface="Times New Roman" panose="02020603050405020304" charset="0"/>
                <a:sym typeface="+mn-ea"/>
              </a:rPr>
              <a:t>Perhaps we all live in each others' spaces. Perhaps this is what photos are for: to </a:t>
            </a:r>
            <a:r>
              <a:rPr sz="2400" b="1">
                <a:solidFill>
                  <a:schemeClr val="accent2">
                    <a:lumMod val="75000"/>
                  </a:schemeClr>
                </a:solidFill>
                <a:latin typeface="Times New Roman" panose="02020603050405020304" charset="0"/>
                <a:cs typeface="Times New Roman" panose="02020603050405020304" charset="0"/>
                <a:sym typeface="+mn-ea"/>
              </a:rPr>
              <a:t>remind</a:t>
            </a:r>
            <a:r>
              <a:rPr sz="2400" b="1">
                <a:latin typeface="Times New Roman" panose="02020603050405020304" charset="0"/>
                <a:cs typeface="Times New Roman" panose="02020603050405020304" charset="0"/>
                <a:sym typeface="+mn-ea"/>
              </a:rPr>
              <a:t> us ___we all appreciate beauty, that we all share a common desire for pleasure, for connection, for something that is greater than us.(2017天津)</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也许我们都生活在彼此的空间里。也许这就是照片的作用：提醒我们所有人都欣赏美，我们有一个共同的渴望，那就是快乐，就是沟通，就是比我们本身更伟大的东西。</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cs typeface="Times New Roman" panose="02020603050405020304" charset="0"/>
                <a:sym typeface="+mn-ea"/>
              </a:rPr>
              <a:t>_________________</a:t>
            </a:r>
            <a:r>
              <a:rPr lang="en-US" sz="2400" b="1">
                <a:solidFill>
                  <a:srgbClr val="7030A0"/>
                </a:solidFill>
                <a:latin typeface="Times New Roman" panose="02020603050405020304" charset="0"/>
                <a:cs typeface="Times New Roman" panose="02020603050405020304" charset="0"/>
                <a:sym typeface="+mn-ea"/>
              </a:rPr>
              <a:t>使某人想起</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solidFill>
                  <a:schemeClr val="tx1"/>
                </a:solidFill>
                <a:latin typeface="Times New Roman" panose="02020603050405020304" charset="0"/>
                <a:ea typeface="微软雅黑" panose="020B0503020204020204" charset="-122"/>
                <a:cs typeface="Times New Roman" panose="02020603050405020304" charset="0"/>
                <a:sym typeface="+mn-ea"/>
              </a:rPr>
              <a:t>Confucius believed knives would</a:t>
            </a:r>
            <a:r>
              <a:rPr lang="en-US" sz="2400" b="1">
                <a:solidFill>
                  <a:schemeClr val="accent2">
                    <a:lumMod val="75000"/>
                  </a:schemeClr>
                </a:solidFill>
                <a:latin typeface="Times New Roman" panose="02020603050405020304" charset="0"/>
                <a:ea typeface="微软雅黑" panose="020B0503020204020204" charset="-122"/>
                <a:cs typeface="Times New Roman" panose="02020603050405020304" charset="0"/>
                <a:sym typeface="+mn-ea"/>
              </a:rPr>
              <a:t> remind</a:t>
            </a:r>
            <a:r>
              <a:rPr lang="en-US" sz="2400" b="1">
                <a:solidFill>
                  <a:schemeClr val="tx1"/>
                </a:solidFill>
                <a:latin typeface="Times New Roman" panose="02020603050405020304" charset="0"/>
                <a:ea typeface="微软雅黑" panose="020B0503020204020204" charset="-122"/>
                <a:cs typeface="Times New Roman" panose="02020603050405020304" charset="0"/>
                <a:sym typeface="+mn-ea"/>
              </a:rPr>
              <a:t> people __ killings and be too violent for use at the table.(2016全国III)</a:t>
            </a:r>
            <a:endParaRPr lang="en-US" sz="2400" b="1">
              <a:solidFill>
                <a:schemeClr val="tx1"/>
              </a:solidFill>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solidFill>
                  <a:schemeClr val="tx1"/>
                </a:solidFill>
                <a:latin typeface="Times New Roman" panose="02020603050405020304" charset="0"/>
                <a:ea typeface="微软雅黑" panose="020B0503020204020204" charset="-122"/>
                <a:cs typeface="Times New Roman" panose="02020603050405020304" charset="0"/>
                <a:sym typeface="+mn-ea"/>
              </a:rPr>
              <a:t>孔子认为刀会让人联想到杀戮，太暴力而不能在餐桌上使用。</a:t>
            </a:r>
            <a:endParaRPr lang="en-US" sz="2400" b="1">
              <a:solidFill>
                <a:schemeClr val="tx1"/>
              </a:solidFill>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endParaRPr lang="en-US" sz="2400" b="1">
              <a:solidFill>
                <a:schemeClr val="tx1"/>
              </a:solidFill>
              <a:latin typeface="Times New Roman" panose="02020603050405020304" charset="0"/>
              <a:ea typeface="微软雅黑" panose="020B0503020204020204" charset="-122"/>
              <a:cs typeface="Times New Roman" panose="02020603050405020304" charset="0"/>
              <a:sym typeface="+mn-ea"/>
            </a:endParaRPr>
          </a:p>
        </p:txBody>
      </p:sp>
      <p:sp>
        <p:nvSpPr>
          <p:cNvPr id="4" name="标题 1"/>
          <p:cNvSpPr>
            <a:spLocks noGrp="1"/>
          </p:cNvSpPr>
          <p:nvPr/>
        </p:nvSpPr>
        <p:spPr>
          <a:xfrm>
            <a:off x="249555" y="210185"/>
            <a:ext cx="11725275" cy="2434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32.remind [ri'maind] vt.___;____</a:t>
            </a:r>
            <a:r>
              <a:rPr lang="en-US" altLang="zh-CN" sz="3200">
                <a:latin typeface="Times New Roman" panose="02020603050405020304" charset="0"/>
                <a:ea typeface="+mn-ea"/>
                <a:cs typeface="Times New Roman" panose="02020603050405020304" charset="0"/>
              </a:rPr>
              <a:t>_</a:t>
            </a:r>
            <a:r>
              <a:rPr lang="en-US" altLang="zh-CN" sz="3200" u="sng">
                <a:solidFill>
                  <a:schemeClr val="tx1">
                    <a:lumMod val="85000"/>
                    <a:lumOff val="15000"/>
                  </a:schemeClr>
                </a:solidFill>
                <a:latin typeface="Times New Roman" panose="02020603050405020304" charset="0"/>
                <a:ea typeface="+mn-ea"/>
                <a:cs typeface="Times New Roman" panose="02020603050405020304" charset="0"/>
              </a:rPr>
              <a:t>                        </a:t>
            </a:r>
            <a:endParaRPr lang="en-US" altLang="zh-CN" sz="3200" u="sng">
              <a:solidFill>
                <a:schemeClr val="tx1">
                  <a:lumMod val="85000"/>
                  <a:lumOff val="15000"/>
                </a:schemeClr>
              </a:solidFill>
              <a:latin typeface="Times New Roman" panose="02020603050405020304" charset="0"/>
              <a:ea typeface="+mn-ea"/>
              <a:cs typeface="Times New Roman" panose="02020603050405020304" charset="0"/>
            </a:endParaRPr>
          </a:p>
          <a:p>
            <a:pPr algn="l">
              <a:lnSpc>
                <a:spcPct val="100000"/>
              </a:lnSpc>
              <a:buClrTx/>
              <a:buSzTx/>
              <a:buFontTx/>
            </a:pPr>
            <a:r>
              <a:rPr lang="en-US" altLang="zh-CN" sz="3200">
                <a:noFill/>
                <a:latin typeface="Times New Roman" panose="02020603050405020304" charset="0"/>
                <a:ea typeface="+mn-ea"/>
                <a:cs typeface="Times New Roman" panose="02020603050405020304" charset="0"/>
              </a:rPr>
              <a:t>_</a:t>
            </a:r>
            <a:r>
              <a:rPr lang="en-US" altLang="zh-CN" sz="3200">
                <a:solidFill>
                  <a:schemeClr val="tx1">
                    <a:lumMod val="85000"/>
                    <a:lumOff val="15000"/>
                  </a:schemeClr>
                </a:solidFill>
                <a:latin typeface="Times New Roman" panose="02020603050405020304" charset="0"/>
                <a:ea typeface="+mn-ea"/>
                <a:cs typeface="Times New Roman" panose="02020603050405020304" charset="0"/>
                <a:sym typeface="+mn-ea"/>
              </a:rPr>
              <a:t>                                   </a:t>
            </a:r>
            <a:endParaRPr lang="en-US" altLang="zh-CN" sz="3200" u="sng">
              <a:noFill/>
              <a:latin typeface="Times New Roman" panose="02020603050405020304" charset="0"/>
              <a:ea typeface="+mn-ea"/>
              <a:cs typeface="Times New Roman" panose="02020603050405020304" charset="0"/>
            </a:endParaRPr>
          </a:p>
        </p:txBody>
      </p:sp>
      <p:sp>
        <p:nvSpPr>
          <p:cNvPr id="20" name="文本框 19"/>
          <p:cNvSpPr txBox="1"/>
          <p:nvPr/>
        </p:nvSpPr>
        <p:spPr>
          <a:xfrm>
            <a:off x="4939030" y="247015"/>
            <a:ext cx="264033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 提醒 使想起</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2840990" y="1242060"/>
            <a:ext cx="88646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that</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226060" y="3746500"/>
            <a:ext cx="3632200"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remind sb of sb/sth</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7392670" y="4325620"/>
            <a:ext cx="54927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of</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p:bldP spid="7" grpId="0"/>
      <p:bldP spid="7" grpId="1"/>
      <p:bldP spid="2" grpId="0"/>
      <p:bldP spid="2" grpId="1"/>
      <p:bldP spid="9" grpId="0"/>
      <p:bldP spid="9"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47650" y="869315"/>
            <a:ext cx="11539855" cy="6104890"/>
          </a:xfrm>
        </p:spPr>
        <p:txBody>
          <a:bodyPr/>
          <a:p>
            <a:pPr marL="0" algn="l">
              <a:lnSpc>
                <a:spcPts val="3040"/>
              </a:lnSpc>
              <a:buClrTx/>
              <a:buSzTx/>
              <a:buFontTx/>
              <a:buNone/>
            </a:pPr>
            <a:r>
              <a:rPr sz="2400" b="1">
                <a:latin typeface="Times New Roman" panose="02020603050405020304" charset="0"/>
                <a:cs typeface="Times New Roman" panose="02020603050405020304" charset="0"/>
                <a:sym typeface="+mn-ea"/>
              </a:rPr>
              <a:t>We continue to listen to and </a:t>
            </a:r>
            <a:r>
              <a:rPr sz="2400" b="1">
                <a:solidFill>
                  <a:schemeClr val="accent2">
                    <a:lumMod val="75000"/>
                  </a:schemeClr>
                </a:solidFill>
                <a:latin typeface="Times New Roman" panose="02020603050405020304" charset="0"/>
                <a:cs typeface="Times New Roman" panose="02020603050405020304" charset="0"/>
                <a:sym typeface="+mn-ea"/>
              </a:rPr>
              <a:t>remind</a:t>
            </a:r>
            <a:r>
              <a:rPr sz="2400" b="1">
                <a:latin typeface="Times New Roman" panose="02020603050405020304" charset="0"/>
                <a:cs typeface="Times New Roman" panose="02020603050405020304" charset="0"/>
                <a:sym typeface="+mn-ea"/>
              </a:rPr>
              <a:t> ourselves __ words such as </a:t>
            </a:r>
            <a:r>
              <a:rPr lang="en-US" sz="2400" b="1">
                <a:solidFill>
                  <a:schemeClr val="tx1"/>
                </a:solidFill>
                <a:latin typeface="Times New Roman" panose="02020603050405020304" charset="0"/>
                <a:ea typeface="微软雅黑" panose="020B0503020204020204" charset="-122"/>
                <a:cs typeface="Times New Roman" panose="02020603050405020304" charset="0"/>
                <a:sym typeface="+mn-ea"/>
              </a:rPr>
              <a:t>“</a:t>
            </a:r>
            <a:r>
              <a:rPr sz="2400" b="1">
                <a:latin typeface="Times New Roman" panose="02020603050405020304" charset="0"/>
                <a:cs typeface="Times New Roman" panose="02020603050405020304" charset="0"/>
                <a:sym typeface="+mn-ea"/>
              </a:rPr>
              <a:t>Twinkle, twinkle, little star</a:t>
            </a:r>
            <a:r>
              <a:rPr lang="en-US" altLang="zh-CN" sz="2400" b="1">
                <a:latin typeface="Times New Roman" panose="02020603050405020304" charset="0"/>
                <a:cs typeface="Times New Roman" panose="02020603050405020304" charset="0"/>
                <a:sym typeface="+mn-ea"/>
              </a:rPr>
              <a:t>”</a:t>
            </a:r>
            <a:r>
              <a:rPr sz="2400" b="1">
                <a:latin typeface="Times New Roman" panose="02020603050405020304" charset="0"/>
                <a:cs typeface="Times New Roman" panose="02020603050405020304" charset="0"/>
                <a:sym typeface="+mn-ea"/>
              </a:rPr>
              <a:t> and childhood tales such as Cinderella and Goldilocks.(2012全国II)</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我们一直听到并想起诸如</a:t>
            </a:r>
            <a:r>
              <a:rPr lang="en-US" sz="2400" b="1">
                <a:solidFill>
                  <a:schemeClr val="tx1"/>
                </a:solidFill>
                <a:latin typeface="Times New Roman" panose="02020603050405020304" charset="0"/>
                <a:ea typeface="微软雅黑" panose="020B0503020204020204" charset="-122"/>
                <a:cs typeface="Times New Roman" panose="02020603050405020304" charset="0"/>
                <a:sym typeface="+mn-ea"/>
              </a:rPr>
              <a:t>“</a:t>
            </a:r>
            <a:r>
              <a:rPr sz="2400" b="1">
                <a:latin typeface="Times New Roman" panose="02020603050405020304" charset="0"/>
                <a:cs typeface="Times New Roman" panose="02020603050405020304" charset="0"/>
                <a:sym typeface="+mn-ea"/>
              </a:rPr>
              <a:t>一闪一闪亮晶晶</a:t>
            </a:r>
            <a:r>
              <a:rPr lang="en-US" altLang="zh-CN" sz="2400" b="1">
                <a:latin typeface="Times New Roman" panose="02020603050405020304" charset="0"/>
                <a:cs typeface="Times New Roman" panose="02020603050405020304" charset="0"/>
                <a:sym typeface="+mn-ea"/>
              </a:rPr>
              <a:t>”</a:t>
            </a:r>
            <a:r>
              <a:rPr sz="2400" b="1">
                <a:latin typeface="Times New Roman" panose="02020603050405020304" charset="0"/>
                <a:cs typeface="Times New Roman" panose="02020603050405020304" charset="0"/>
                <a:sym typeface="+mn-ea"/>
              </a:rPr>
              <a:t>之类的词语，以及诸如灰姑娘和金发姑娘之类的儿童故事。</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cs typeface="Times New Roman" panose="02020603050405020304" charset="0"/>
                <a:sym typeface="+mn-ea"/>
              </a:rPr>
              <a:t>__________________</a:t>
            </a:r>
            <a:r>
              <a:rPr lang="en-US" sz="2400" b="1">
                <a:solidFill>
                  <a:srgbClr val="7030A0"/>
                </a:solidFill>
                <a:latin typeface="Times New Roman" panose="02020603050405020304" charset="0"/>
                <a:cs typeface="Times New Roman" panose="02020603050405020304" charset="0"/>
                <a:sym typeface="+mn-ea"/>
              </a:rPr>
              <a:t>提醒某人做某事</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Similar efforts have been made worldwide,and a movement is underway to </a:t>
            </a:r>
            <a:r>
              <a:rPr lang="en-US" sz="2400" b="1">
                <a:solidFill>
                  <a:schemeClr val="accent2">
                    <a:lumMod val="75000"/>
                  </a:schemeClr>
                </a:solidFill>
                <a:latin typeface="Times New Roman" panose="02020603050405020304" charset="0"/>
                <a:ea typeface="微软雅黑" panose="020B0503020204020204" charset="-122"/>
                <a:cs typeface="Times New Roman" panose="02020603050405020304" charset="0"/>
                <a:sym typeface="+mn-ea"/>
              </a:rPr>
              <a:t>remind</a:t>
            </a:r>
            <a:r>
              <a:rPr lang="en-US" sz="2400" b="1">
                <a:latin typeface="Times New Roman" panose="02020603050405020304" charset="0"/>
                <a:ea typeface="微软雅黑" panose="020B0503020204020204" charset="-122"/>
                <a:cs typeface="Times New Roman" panose="02020603050405020304" charset="0"/>
                <a:sym typeface="+mn-ea"/>
              </a:rPr>
              <a:t> us _____(turn) off lights when we are not using them,so that other creatures can share the night.(2013天津) </a:t>
            </a:r>
            <a:endParaRPr lang="en-US" sz="2400" b="1">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全世界都在做着类似的努力，并且一项运动正在进行中，提醒我们在不使用电灯的时候关掉它们，这样其他生物就可以共享夜晚。</a:t>
            </a:r>
            <a:endParaRPr lang="en-US" sz="2400" b="1">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endParaRPr lang="en-US" sz="2400" b="1">
              <a:solidFill>
                <a:schemeClr val="tx1"/>
              </a:solidFill>
              <a:latin typeface="Times New Roman" panose="02020603050405020304" charset="0"/>
              <a:ea typeface="微软雅黑" panose="020B0503020204020204" charset="-122"/>
              <a:cs typeface="Times New Roman" panose="02020603050405020304" charset="0"/>
              <a:sym typeface="+mn-ea"/>
            </a:endParaRPr>
          </a:p>
        </p:txBody>
      </p:sp>
      <p:sp>
        <p:nvSpPr>
          <p:cNvPr id="4" name="标题 1"/>
          <p:cNvSpPr>
            <a:spLocks noGrp="1"/>
          </p:cNvSpPr>
          <p:nvPr/>
        </p:nvSpPr>
        <p:spPr>
          <a:xfrm>
            <a:off x="249555" y="210185"/>
            <a:ext cx="11725275" cy="2434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lang="en-US" altLang="zh-CN" sz="3200" u="sng">
                <a:solidFill>
                  <a:schemeClr val="tx1">
                    <a:lumMod val="85000"/>
                    <a:lumOff val="15000"/>
                  </a:schemeClr>
                </a:solidFill>
                <a:latin typeface="Times New Roman" panose="02020603050405020304" charset="0"/>
                <a:ea typeface="+mn-ea"/>
                <a:cs typeface="Times New Roman" panose="02020603050405020304" charset="0"/>
              </a:rPr>
              <a:t>          </a:t>
            </a:r>
            <a:endParaRPr lang="en-US" altLang="zh-CN" sz="3200" u="sng">
              <a:solidFill>
                <a:schemeClr val="tx1">
                  <a:lumMod val="85000"/>
                  <a:lumOff val="15000"/>
                </a:schemeClr>
              </a:solidFill>
              <a:latin typeface="Times New Roman" panose="02020603050405020304" charset="0"/>
              <a:ea typeface="+mn-ea"/>
              <a:cs typeface="Times New Roman" panose="02020603050405020304" charset="0"/>
            </a:endParaRPr>
          </a:p>
          <a:p>
            <a:pPr algn="l">
              <a:lnSpc>
                <a:spcPct val="100000"/>
              </a:lnSpc>
              <a:buClrTx/>
              <a:buSzTx/>
              <a:buFontTx/>
            </a:pPr>
            <a:r>
              <a:rPr lang="en-US" altLang="zh-CN" sz="3200">
                <a:noFill/>
                <a:latin typeface="Times New Roman" panose="02020603050405020304" charset="0"/>
                <a:ea typeface="+mn-ea"/>
                <a:cs typeface="Times New Roman" panose="02020603050405020304" charset="0"/>
              </a:rPr>
              <a:t>_</a:t>
            </a:r>
            <a:r>
              <a:rPr lang="en-US" altLang="zh-CN" sz="3200">
                <a:solidFill>
                  <a:schemeClr val="tx1">
                    <a:lumMod val="85000"/>
                    <a:lumOff val="15000"/>
                  </a:schemeClr>
                </a:solidFill>
                <a:latin typeface="Times New Roman" panose="02020603050405020304" charset="0"/>
                <a:ea typeface="+mn-ea"/>
                <a:cs typeface="Times New Roman" panose="02020603050405020304" charset="0"/>
                <a:sym typeface="+mn-ea"/>
              </a:rPr>
              <a:t>                                   </a:t>
            </a:r>
            <a:endParaRPr lang="en-US" altLang="zh-CN" sz="3200" u="sng">
              <a:no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7158990" y="848360"/>
            <a:ext cx="88646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of</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200660" y="3505200"/>
            <a:ext cx="3632200"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remind sb. to do sth.</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1766570" y="4452620"/>
            <a:ext cx="117094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to turn</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7" grpId="1"/>
      <p:bldP spid="2" grpId="0"/>
      <p:bldP spid="2" grpId="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21" descr="pos-放置填空"/>
          <p:cNvPicPr>
            <a:picLocks noChangeAspect="1"/>
          </p:cNvPicPr>
          <p:nvPr>
            <p:ph sz="half" idx="1"/>
          </p:nvPr>
        </p:nvPicPr>
        <p:blipFill>
          <a:blip r:embed="rId1"/>
          <a:stretch>
            <a:fillRect/>
          </a:stretch>
        </p:blipFill>
        <p:spPr>
          <a:xfrm>
            <a:off x="29845" y="46990"/>
            <a:ext cx="12161520" cy="6789420"/>
          </a:xfrm>
          <a:prstGeom prst="rect">
            <a:avLst/>
          </a:prstGeom>
        </p:spPr>
      </p:pic>
      <p:sp>
        <p:nvSpPr>
          <p:cNvPr id="28" name="标题 1"/>
          <p:cNvSpPr>
            <a:spLocks noGrp="1"/>
          </p:cNvSpPr>
          <p:nvPr/>
        </p:nvSpPr>
        <p:spPr>
          <a:xfrm>
            <a:off x="4743450" y="961390"/>
            <a:ext cx="2030730"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使暴露揭露,揭发</a:t>
            </a:r>
            <a:endParaRPr sz="18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3644900" y="2220595"/>
            <a:ext cx="1131570" cy="405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反对的</a:t>
            </a:r>
            <a:endParaRPr sz="18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969645" y="389255"/>
            <a:ext cx="899160" cy="3092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暴露在</a:t>
            </a:r>
            <a:endParaRPr sz="18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......下</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2698750" y="1524635"/>
            <a:ext cx="2394585" cy="4705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博览会,展览会,阐述</a:t>
            </a:r>
            <a:endParaRPr sz="18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7145655" y="3226435"/>
            <a:ext cx="876935" cy="4756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放</a:t>
            </a:r>
            <a:endParaRPr sz="24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8395970" y="648970"/>
            <a:ext cx="644525" cy="7404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安置;驻扎</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8607425" y="1494790"/>
            <a:ext cx="1965325" cy="4216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职位;地位</a:t>
            </a:r>
            <a:endParaRPr sz="18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8747125" y="2919730"/>
            <a:ext cx="1659890" cy="410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前置词</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介词</a:t>
            </a:r>
            <a:endParaRPr sz="1800" spc="0">
              <a:solidFill>
                <a:srgbClr val="7030A0"/>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5093335" y="2738120"/>
            <a:ext cx="147383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反对,反抗</a:t>
            </a:r>
            <a:endParaRPr sz="18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2801620" y="364490"/>
            <a:ext cx="2291715"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暴露的,易受攻击的</a:t>
            </a:r>
            <a:endParaRPr sz="18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776220" y="648970"/>
            <a:ext cx="681990"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暴露</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揭露,揭发</a:t>
            </a:r>
            <a:endParaRPr sz="18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8538210" y="4352290"/>
            <a:ext cx="1866265"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储存  矿藏</a:t>
            </a:r>
            <a:endParaRPr sz="18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8534400" y="5780405"/>
            <a:ext cx="1367155"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处理</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排列</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8601710" y="5041265"/>
            <a:ext cx="1885315"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提议,建议;求婚</a:t>
            </a:r>
            <a:endParaRPr sz="18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8616950" y="2220595"/>
            <a:ext cx="2670175" cy="3879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肯定的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积极的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正面的</a:t>
            </a:r>
            <a:endParaRPr sz="18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8500110" y="3613785"/>
            <a:ext cx="1866900" cy="410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征收;把</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强加于</a:t>
            </a:r>
            <a:endParaRPr sz="1800" spc="0">
              <a:solidFill>
                <a:srgbClr val="7030A0"/>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9041765" y="212090"/>
            <a:ext cx="706755" cy="7404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职位</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岗位，邮政，邮件</a:t>
            </a:r>
            <a:endParaRPr sz="18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9955530" y="805180"/>
            <a:ext cx="706755" cy="7404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邮寄</a:t>
            </a:r>
            <a:endParaRPr sz="18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2238375" y="2195195"/>
            <a:ext cx="737870" cy="405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反对</a:t>
            </a:r>
            <a:endParaRPr sz="18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2200275" y="2738120"/>
            <a:ext cx="991235" cy="405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对面的,对立的</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3294380" y="2670175"/>
            <a:ext cx="991235" cy="405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反义词;对立物 </a:t>
            </a:r>
            <a:endParaRPr sz="18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10830560" y="5041900"/>
            <a:ext cx="1367790"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提议,建议;求婚</a:t>
            </a:r>
            <a:endParaRPr sz="18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0229850" y="5716270"/>
            <a:ext cx="1884680"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处理</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支配</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安排</a:t>
            </a:r>
            <a:endParaRPr sz="1800" spc="0">
              <a:solidFill>
                <a:srgbClr val="7030A0"/>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2260600" y="3816350"/>
            <a:ext cx="65722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姿势</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态度,立场</a:t>
            </a:r>
            <a:endParaRPr sz="1800" spc="0">
              <a:solidFill>
                <a:srgbClr val="7030A0"/>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3875405" y="3947160"/>
            <a:ext cx="682625" cy="5911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资势,姿态</a:t>
            </a:r>
            <a:endParaRPr sz="1800" spc="0">
              <a:solidFill>
                <a:srgbClr val="7030A0"/>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5128895" y="6101715"/>
            <a:ext cx="147383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认为;假定</a:t>
            </a:r>
            <a:endParaRPr sz="18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4387850" y="4501515"/>
            <a:ext cx="708660"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目的，意图，用途</a:t>
            </a:r>
            <a:endParaRPr sz="1800" spc="0">
              <a:solidFill>
                <a:srgbClr val="7030A0"/>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2814955" y="4719955"/>
            <a:ext cx="147383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有目的的</a:t>
            </a:r>
            <a:endParaRPr sz="1800" spc="0">
              <a:solidFill>
                <a:srgbClr val="7030A0"/>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2875915" y="5443220"/>
            <a:ext cx="1526540"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作曲,作品</a:t>
            </a:r>
            <a:endParaRPr sz="1800" spc="0">
              <a:solidFill>
                <a:srgbClr val="7030A0"/>
              </a:solidFill>
              <a:latin typeface="Times New Roman" panose="02020603050405020304" charset="0"/>
              <a:ea typeface="+mn-ea"/>
              <a:cs typeface="Times New Roman" panose="02020603050405020304" charset="0"/>
            </a:endParaRPr>
          </a:p>
        </p:txBody>
      </p:sp>
      <p:sp>
        <p:nvSpPr>
          <p:cNvPr id="32" name="标题 1"/>
          <p:cNvSpPr>
            <a:spLocks noGrp="1"/>
          </p:cNvSpPr>
          <p:nvPr/>
        </p:nvSpPr>
        <p:spPr>
          <a:xfrm>
            <a:off x="4838700" y="5428615"/>
            <a:ext cx="192341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组成</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作曲</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创作</a:t>
            </a:r>
            <a:endParaRPr sz="1800" spc="0">
              <a:solidFill>
                <a:srgbClr val="7030A0"/>
              </a:solidFill>
              <a:latin typeface="Times New Roman" panose="02020603050405020304" charset="0"/>
              <a:ea typeface="+mn-ea"/>
              <a:cs typeface="Times New Roman" panose="02020603050405020304" charset="0"/>
            </a:endParaRPr>
          </a:p>
        </p:txBody>
      </p:sp>
      <p:sp>
        <p:nvSpPr>
          <p:cNvPr id="33" name="标题 1"/>
          <p:cNvSpPr>
            <a:spLocks noGrp="1"/>
          </p:cNvSpPr>
          <p:nvPr/>
        </p:nvSpPr>
        <p:spPr>
          <a:xfrm>
            <a:off x="3338195" y="6138545"/>
            <a:ext cx="147383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应该做某事</a:t>
            </a:r>
            <a:endParaRPr sz="1800" spc="0">
              <a:solidFill>
                <a:srgbClr val="7030A0"/>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3752850" y="3300730"/>
            <a:ext cx="147383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反对</a:t>
            </a:r>
            <a:endParaRPr sz="1800" spc="0">
              <a:solidFill>
                <a:srgbClr val="7030A0"/>
              </a:solidFill>
              <a:latin typeface="Times New Roman" panose="02020603050405020304" charset="0"/>
              <a:ea typeface="+mn-ea"/>
              <a:cs typeface="Times New Roman" panose="02020603050405020304" charset="0"/>
            </a:endParaRPr>
          </a:p>
        </p:txBody>
      </p:sp>
      <p:sp>
        <p:nvSpPr>
          <p:cNvPr id="35" name="标题 1"/>
          <p:cNvSpPr>
            <a:spLocks noGrp="1"/>
          </p:cNvSpPr>
          <p:nvPr/>
        </p:nvSpPr>
        <p:spPr>
          <a:xfrm>
            <a:off x="4707255" y="4015740"/>
            <a:ext cx="175958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摆姿势;提出</a:t>
            </a:r>
            <a:endParaRPr sz="1800" spc="0">
              <a:solidFill>
                <a:srgbClr val="7030A0"/>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5497830" y="4723130"/>
            <a:ext cx="765175" cy="4692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打算</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ppt_x"/>
                                          </p:val>
                                        </p:tav>
                                        <p:tav tm="100000">
                                          <p:val>
                                            <p:strVal val="#ppt_x"/>
                                          </p:val>
                                        </p:tav>
                                      </p:tavLst>
                                    </p:anim>
                                    <p:anim calcmode="lin" valueType="num">
                                      <p:cBhvr additive="base">
                                        <p:cTn id="8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additive="base">
                                        <p:cTn id="91" dur="500" fill="hold"/>
                                        <p:tgtEl>
                                          <p:spTgt spid="8"/>
                                        </p:tgtEl>
                                        <p:attrNameLst>
                                          <p:attrName>ppt_x</p:attrName>
                                        </p:attrNameLst>
                                      </p:cBhvr>
                                      <p:tavLst>
                                        <p:tav tm="0">
                                          <p:val>
                                            <p:strVal val="#ppt_x"/>
                                          </p:val>
                                        </p:tav>
                                        <p:tav tm="100000">
                                          <p:val>
                                            <p:strVal val="#ppt_x"/>
                                          </p:val>
                                        </p:tav>
                                      </p:tavLst>
                                    </p:anim>
                                    <p:anim calcmode="lin" valueType="num">
                                      <p:cBhvr additive="base">
                                        <p:cTn id="9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ppt_x"/>
                                          </p:val>
                                        </p:tav>
                                        <p:tav tm="100000">
                                          <p:val>
                                            <p:strVal val="#ppt_x"/>
                                          </p:val>
                                        </p:tav>
                                      </p:tavLst>
                                    </p:anim>
                                    <p:anim calcmode="lin" valueType="num">
                                      <p:cBhvr additive="base">
                                        <p:cTn id="9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ppt_x"/>
                                          </p:val>
                                        </p:tav>
                                        <p:tav tm="100000">
                                          <p:val>
                                            <p:strVal val="#ppt_x"/>
                                          </p:val>
                                        </p:tav>
                                      </p:tavLst>
                                    </p:anim>
                                    <p:anim calcmode="lin" valueType="num">
                                      <p:cBhvr additive="base">
                                        <p:cTn id="10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additive="base">
                                        <p:cTn id="109" dur="500" fill="hold"/>
                                        <p:tgtEl>
                                          <p:spTgt spid="19"/>
                                        </p:tgtEl>
                                        <p:attrNameLst>
                                          <p:attrName>ppt_x</p:attrName>
                                        </p:attrNameLst>
                                      </p:cBhvr>
                                      <p:tavLst>
                                        <p:tav tm="0">
                                          <p:val>
                                            <p:strVal val="#ppt_x"/>
                                          </p:val>
                                        </p:tav>
                                        <p:tav tm="100000">
                                          <p:val>
                                            <p:strVal val="#ppt_x"/>
                                          </p:val>
                                        </p:tav>
                                      </p:tavLst>
                                    </p:anim>
                                    <p:anim calcmode="lin" valueType="num">
                                      <p:cBhvr additive="base">
                                        <p:cTn id="11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additive="base">
                                        <p:cTn id="115" dur="500" fill="hold"/>
                                        <p:tgtEl>
                                          <p:spTgt spid="24"/>
                                        </p:tgtEl>
                                        <p:attrNameLst>
                                          <p:attrName>ppt_x</p:attrName>
                                        </p:attrNameLst>
                                      </p:cBhvr>
                                      <p:tavLst>
                                        <p:tav tm="0">
                                          <p:val>
                                            <p:strVal val="#ppt_x"/>
                                          </p:val>
                                        </p:tav>
                                        <p:tav tm="100000">
                                          <p:val>
                                            <p:strVal val="#ppt_x"/>
                                          </p:val>
                                        </p:tav>
                                      </p:tavLst>
                                    </p:anim>
                                    <p:anim calcmode="lin" valueType="num">
                                      <p:cBhvr additive="base">
                                        <p:cTn id="1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7"/>
                                        </p:tgtEl>
                                        <p:attrNameLst>
                                          <p:attrName>style.visibility</p:attrName>
                                        </p:attrNameLst>
                                      </p:cBhvr>
                                      <p:to>
                                        <p:strVal val="visible"/>
                                      </p:to>
                                    </p:set>
                                    <p:anim calcmode="lin" valueType="num">
                                      <p:cBhvr additive="base">
                                        <p:cTn id="121" dur="500" fill="hold"/>
                                        <p:tgtEl>
                                          <p:spTgt spid="17"/>
                                        </p:tgtEl>
                                        <p:attrNameLst>
                                          <p:attrName>ppt_x</p:attrName>
                                        </p:attrNameLst>
                                      </p:cBhvr>
                                      <p:tavLst>
                                        <p:tav tm="0">
                                          <p:val>
                                            <p:strVal val="#ppt_x"/>
                                          </p:val>
                                        </p:tav>
                                        <p:tav tm="100000">
                                          <p:val>
                                            <p:strVal val="#ppt_x"/>
                                          </p:val>
                                        </p:tav>
                                      </p:tavLst>
                                    </p:anim>
                                    <p:anim calcmode="lin" valueType="num">
                                      <p:cBhvr additive="base">
                                        <p:cTn id="1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7"/>
                                        </p:tgtEl>
                                        <p:attrNameLst>
                                          <p:attrName>style.visibility</p:attrName>
                                        </p:attrNameLst>
                                      </p:cBhvr>
                                      <p:to>
                                        <p:strVal val="visible"/>
                                      </p:to>
                                    </p:set>
                                    <p:anim calcmode="lin" valueType="num">
                                      <p:cBhvr additive="base">
                                        <p:cTn id="127" dur="500" fill="hold"/>
                                        <p:tgtEl>
                                          <p:spTgt spid="7"/>
                                        </p:tgtEl>
                                        <p:attrNameLst>
                                          <p:attrName>ppt_x</p:attrName>
                                        </p:attrNameLst>
                                      </p:cBhvr>
                                      <p:tavLst>
                                        <p:tav tm="0">
                                          <p:val>
                                            <p:strVal val="#ppt_x"/>
                                          </p:val>
                                        </p:tav>
                                        <p:tav tm="100000">
                                          <p:val>
                                            <p:strVal val="#ppt_x"/>
                                          </p:val>
                                        </p:tav>
                                      </p:tavLst>
                                    </p:anim>
                                    <p:anim calcmode="lin" valueType="num">
                                      <p:cBhvr additive="base">
                                        <p:cTn id="1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4"/>
                                        </p:tgtEl>
                                        <p:attrNameLst>
                                          <p:attrName>style.visibility</p:attrName>
                                        </p:attrNameLst>
                                      </p:cBhvr>
                                      <p:to>
                                        <p:strVal val="visible"/>
                                      </p:to>
                                    </p:set>
                                    <p:anim calcmode="lin" valueType="num">
                                      <p:cBhvr additive="base">
                                        <p:cTn id="133" dur="500" fill="hold"/>
                                        <p:tgtEl>
                                          <p:spTgt spid="14"/>
                                        </p:tgtEl>
                                        <p:attrNameLst>
                                          <p:attrName>ppt_x</p:attrName>
                                        </p:attrNameLst>
                                      </p:cBhvr>
                                      <p:tavLst>
                                        <p:tav tm="0">
                                          <p:val>
                                            <p:strVal val="#ppt_x"/>
                                          </p:val>
                                        </p:tav>
                                        <p:tav tm="100000">
                                          <p:val>
                                            <p:strVal val="#ppt_x"/>
                                          </p:val>
                                        </p:tav>
                                      </p:tavLst>
                                    </p:anim>
                                    <p:anim calcmode="lin" valueType="num">
                                      <p:cBhvr additive="base">
                                        <p:cTn id="1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9"/>
                                        </p:tgtEl>
                                        <p:attrNameLst>
                                          <p:attrName>style.visibility</p:attrName>
                                        </p:attrNameLst>
                                      </p:cBhvr>
                                      <p:to>
                                        <p:strVal val="visible"/>
                                      </p:to>
                                    </p:set>
                                    <p:anim calcmode="lin" valueType="num">
                                      <p:cBhvr additive="base">
                                        <p:cTn id="139" dur="500" fill="hold"/>
                                        <p:tgtEl>
                                          <p:spTgt spid="9"/>
                                        </p:tgtEl>
                                        <p:attrNameLst>
                                          <p:attrName>ppt_x</p:attrName>
                                        </p:attrNameLst>
                                      </p:cBhvr>
                                      <p:tavLst>
                                        <p:tav tm="0">
                                          <p:val>
                                            <p:strVal val="#ppt_x"/>
                                          </p:val>
                                        </p:tav>
                                        <p:tav tm="100000">
                                          <p:val>
                                            <p:strVal val="#ppt_x"/>
                                          </p:val>
                                        </p:tav>
                                      </p:tavLst>
                                    </p:anim>
                                    <p:anim calcmode="lin" valueType="num">
                                      <p:cBhvr additive="base">
                                        <p:cTn id="1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34"/>
                                        </p:tgtEl>
                                        <p:attrNameLst>
                                          <p:attrName>style.visibility</p:attrName>
                                        </p:attrNameLst>
                                      </p:cBhvr>
                                      <p:to>
                                        <p:strVal val="visible"/>
                                      </p:to>
                                    </p:set>
                                    <p:anim calcmode="lin" valueType="num">
                                      <p:cBhvr additive="base">
                                        <p:cTn id="145" dur="500" fill="hold"/>
                                        <p:tgtEl>
                                          <p:spTgt spid="34"/>
                                        </p:tgtEl>
                                        <p:attrNameLst>
                                          <p:attrName>ppt_x</p:attrName>
                                        </p:attrNameLst>
                                      </p:cBhvr>
                                      <p:tavLst>
                                        <p:tav tm="0">
                                          <p:val>
                                            <p:strVal val="#ppt_x"/>
                                          </p:val>
                                        </p:tav>
                                        <p:tav tm="100000">
                                          <p:val>
                                            <p:strVal val="#ppt_x"/>
                                          </p:val>
                                        </p:tav>
                                      </p:tavLst>
                                    </p:anim>
                                    <p:anim calcmode="lin" valueType="num">
                                      <p:cBhvr additive="base">
                                        <p:cTn id="14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5"/>
                                        </p:tgtEl>
                                        <p:attrNameLst>
                                          <p:attrName>style.visibility</p:attrName>
                                        </p:attrNameLst>
                                      </p:cBhvr>
                                      <p:to>
                                        <p:strVal val="visible"/>
                                      </p:to>
                                    </p:set>
                                    <p:anim calcmode="lin" valueType="num">
                                      <p:cBhvr additive="base">
                                        <p:cTn id="151" dur="500" fill="hold"/>
                                        <p:tgtEl>
                                          <p:spTgt spid="35"/>
                                        </p:tgtEl>
                                        <p:attrNameLst>
                                          <p:attrName>ppt_x</p:attrName>
                                        </p:attrNameLst>
                                      </p:cBhvr>
                                      <p:tavLst>
                                        <p:tav tm="0">
                                          <p:val>
                                            <p:strVal val="#ppt_x"/>
                                          </p:val>
                                        </p:tav>
                                        <p:tav tm="100000">
                                          <p:val>
                                            <p:strVal val="#ppt_x"/>
                                          </p:val>
                                        </p:tav>
                                      </p:tavLst>
                                    </p:anim>
                                    <p:anim calcmode="lin" valueType="num">
                                      <p:cBhvr additive="base">
                                        <p:cTn id="15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additive="base">
                                        <p:cTn id="157" dur="500" fill="hold"/>
                                        <p:tgtEl>
                                          <p:spTgt spid="26"/>
                                        </p:tgtEl>
                                        <p:attrNameLst>
                                          <p:attrName>ppt_x</p:attrName>
                                        </p:attrNameLst>
                                      </p:cBhvr>
                                      <p:tavLst>
                                        <p:tav tm="0">
                                          <p:val>
                                            <p:strVal val="#ppt_x"/>
                                          </p:val>
                                        </p:tav>
                                        <p:tav tm="100000">
                                          <p:val>
                                            <p:strVal val="#ppt_x"/>
                                          </p:val>
                                        </p:tav>
                                      </p:tavLst>
                                    </p:anim>
                                    <p:anim calcmode="lin" valueType="num">
                                      <p:cBhvr additive="base">
                                        <p:cTn id="15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25"/>
                                        </p:tgtEl>
                                        <p:attrNameLst>
                                          <p:attrName>style.visibility</p:attrName>
                                        </p:attrNameLst>
                                      </p:cBhvr>
                                      <p:to>
                                        <p:strVal val="visible"/>
                                      </p:to>
                                    </p:set>
                                    <p:anim calcmode="lin" valueType="num">
                                      <p:cBhvr additive="base">
                                        <p:cTn id="163" dur="500" fill="hold"/>
                                        <p:tgtEl>
                                          <p:spTgt spid="25"/>
                                        </p:tgtEl>
                                        <p:attrNameLst>
                                          <p:attrName>ppt_x</p:attrName>
                                        </p:attrNameLst>
                                      </p:cBhvr>
                                      <p:tavLst>
                                        <p:tav tm="0">
                                          <p:val>
                                            <p:strVal val="#ppt_x"/>
                                          </p:val>
                                        </p:tav>
                                        <p:tav tm="100000">
                                          <p:val>
                                            <p:strVal val="#ppt_x"/>
                                          </p:val>
                                        </p:tav>
                                      </p:tavLst>
                                    </p:anim>
                                    <p:anim calcmode="lin" valueType="num">
                                      <p:cBhvr additive="base">
                                        <p:cTn id="16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36"/>
                                        </p:tgtEl>
                                        <p:attrNameLst>
                                          <p:attrName>style.visibility</p:attrName>
                                        </p:attrNameLst>
                                      </p:cBhvr>
                                      <p:to>
                                        <p:strVal val="visible"/>
                                      </p:to>
                                    </p:set>
                                    <p:anim calcmode="lin" valueType="num">
                                      <p:cBhvr additive="base">
                                        <p:cTn id="169" dur="500" fill="hold"/>
                                        <p:tgtEl>
                                          <p:spTgt spid="36"/>
                                        </p:tgtEl>
                                        <p:attrNameLst>
                                          <p:attrName>ppt_x</p:attrName>
                                        </p:attrNameLst>
                                      </p:cBhvr>
                                      <p:tavLst>
                                        <p:tav tm="0">
                                          <p:val>
                                            <p:strVal val="#ppt_x"/>
                                          </p:val>
                                        </p:tav>
                                        <p:tav tm="100000">
                                          <p:val>
                                            <p:strVal val="#ppt_x"/>
                                          </p:val>
                                        </p:tav>
                                      </p:tavLst>
                                    </p:anim>
                                    <p:anim calcmode="lin" valueType="num">
                                      <p:cBhvr additive="base">
                                        <p:cTn id="17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29"/>
                                        </p:tgtEl>
                                        <p:attrNameLst>
                                          <p:attrName>style.visibility</p:attrName>
                                        </p:attrNameLst>
                                      </p:cBhvr>
                                      <p:to>
                                        <p:strVal val="visible"/>
                                      </p:to>
                                    </p:set>
                                    <p:anim calcmode="lin" valueType="num">
                                      <p:cBhvr additive="base">
                                        <p:cTn id="175" dur="500" fill="hold"/>
                                        <p:tgtEl>
                                          <p:spTgt spid="29"/>
                                        </p:tgtEl>
                                        <p:attrNameLst>
                                          <p:attrName>ppt_x</p:attrName>
                                        </p:attrNameLst>
                                      </p:cBhvr>
                                      <p:tavLst>
                                        <p:tav tm="0">
                                          <p:val>
                                            <p:strVal val="#ppt_x"/>
                                          </p:val>
                                        </p:tav>
                                        <p:tav tm="100000">
                                          <p:val>
                                            <p:strVal val="#ppt_x"/>
                                          </p:val>
                                        </p:tav>
                                      </p:tavLst>
                                    </p:anim>
                                    <p:anim calcmode="lin" valueType="num">
                                      <p:cBhvr additive="base">
                                        <p:cTn id="17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30"/>
                                        </p:tgtEl>
                                        <p:attrNameLst>
                                          <p:attrName>style.visibility</p:attrName>
                                        </p:attrNameLst>
                                      </p:cBhvr>
                                      <p:to>
                                        <p:strVal val="visible"/>
                                      </p:to>
                                    </p:set>
                                    <p:anim calcmode="lin" valueType="num">
                                      <p:cBhvr additive="base">
                                        <p:cTn id="181" dur="500" fill="hold"/>
                                        <p:tgtEl>
                                          <p:spTgt spid="30"/>
                                        </p:tgtEl>
                                        <p:attrNameLst>
                                          <p:attrName>ppt_x</p:attrName>
                                        </p:attrNameLst>
                                      </p:cBhvr>
                                      <p:tavLst>
                                        <p:tav tm="0">
                                          <p:val>
                                            <p:strVal val="#ppt_x"/>
                                          </p:val>
                                        </p:tav>
                                        <p:tav tm="100000">
                                          <p:val>
                                            <p:strVal val="#ppt_x"/>
                                          </p:val>
                                        </p:tav>
                                      </p:tavLst>
                                    </p:anim>
                                    <p:anim calcmode="lin" valueType="num">
                                      <p:cBhvr additive="base">
                                        <p:cTn id="18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32"/>
                                        </p:tgtEl>
                                        <p:attrNameLst>
                                          <p:attrName>style.visibility</p:attrName>
                                        </p:attrNameLst>
                                      </p:cBhvr>
                                      <p:to>
                                        <p:strVal val="visible"/>
                                      </p:to>
                                    </p:set>
                                    <p:anim calcmode="lin" valueType="num">
                                      <p:cBhvr additive="base">
                                        <p:cTn id="187" dur="500" fill="hold"/>
                                        <p:tgtEl>
                                          <p:spTgt spid="32"/>
                                        </p:tgtEl>
                                        <p:attrNameLst>
                                          <p:attrName>ppt_x</p:attrName>
                                        </p:attrNameLst>
                                      </p:cBhvr>
                                      <p:tavLst>
                                        <p:tav tm="0">
                                          <p:val>
                                            <p:strVal val="#ppt_x"/>
                                          </p:val>
                                        </p:tav>
                                        <p:tav tm="100000">
                                          <p:val>
                                            <p:strVal val="#ppt_x"/>
                                          </p:val>
                                        </p:tav>
                                      </p:tavLst>
                                    </p:anim>
                                    <p:anim calcmode="lin" valueType="num">
                                      <p:cBhvr additive="base">
                                        <p:cTn id="18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31"/>
                                        </p:tgtEl>
                                        <p:attrNameLst>
                                          <p:attrName>style.visibility</p:attrName>
                                        </p:attrNameLst>
                                      </p:cBhvr>
                                      <p:to>
                                        <p:strVal val="visible"/>
                                      </p:to>
                                    </p:set>
                                    <p:anim calcmode="lin" valueType="num">
                                      <p:cBhvr additive="base">
                                        <p:cTn id="193" dur="500" fill="hold"/>
                                        <p:tgtEl>
                                          <p:spTgt spid="31"/>
                                        </p:tgtEl>
                                        <p:attrNameLst>
                                          <p:attrName>ppt_x</p:attrName>
                                        </p:attrNameLst>
                                      </p:cBhvr>
                                      <p:tavLst>
                                        <p:tav tm="0">
                                          <p:val>
                                            <p:strVal val="#ppt_x"/>
                                          </p:val>
                                        </p:tav>
                                        <p:tav tm="100000">
                                          <p:val>
                                            <p:strVal val="#ppt_x"/>
                                          </p:val>
                                        </p:tav>
                                      </p:tavLst>
                                    </p:anim>
                                    <p:anim calcmode="lin" valueType="num">
                                      <p:cBhvr additive="base">
                                        <p:cTn id="19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27"/>
                                        </p:tgtEl>
                                        <p:attrNameLst>
                                          <p:attrName>style.visibility</p:attrName>
                                        </p:attrNameLst>
                                      </p:cBhvr>
                                      <p:to>
                                        <p:strVal val="visible"/>
                                      </p:to>
                                    </p:set>
                                    <p:anim calcmode="lin" valueType="num">
                                      <p:cBhvr additive="base">
                                        <p:cTn id="199" dur="500" fill="hold"/>
                                        <p:tgtEl>
                                          <p:spTgt spid="27"/>
                                        </p:tgtEl>
                                        <p:attrNameLst>
                                          <p:attrName>ppt_x</p:attrName>
                                        </p:attrNameLst>
                                      </p:cBhvr>
                                      <p:tavLst>
                                        <p:tav tm="0">
                                          <p:val>
                                            <p:strVal val="#ppt_x"/>
                                          </p:val>
                                        </p:tav>
                                        <p:tav tm="100000">
                                          <p:val>
                                            <p:strVal val="#ppt_x"/>
                                          </p:val>
                                        </p:tav>
                                      </p:tavLst>
                                    </p:anim>
                                    <p:anim calcmode="lin" valueType="num">
                                      <p:cBhvr additive="base">
                                        <p:cTn id="20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33"/>
                                        </p:tgtEl>
                                        <p:attrNameLst>
                                          <p:attrName>style.visibility</p:attrName>
                                        </p:attrNameLst>
                                      </p:cBhvr>
                                      <p:to>
                                        <p:strVal val="visible"/>
                                      </p:to>
                                    </p:set>
                                    <p:anim calcmode="lin" valueType="num">
                                      <p:cBhvr additive="base">
                                        <p:cTn id="205" dur="500" fill="hold"/>
                                        <p:tgtEl>
                                          <p:spTgt spid="33"/>
                                        </p:tgtEl>
                                        <p:attrNameLst>
                                          <p:attrName>ppt_x</p:attrName>
                                        </p:attrNameLst>
                                      </p:cBhvr>
                                      <p:tavLst>
                                        <p:tav tm="0">
                                          <p:val>
                                            <p:strVal val="#ppt_x"/>
                                          </p:val>
                                        </p:tav>
                                        <p:tav tm="100000">
                                          <p:val>
                                            <p:strVal val="#ppt_x"/>
                                          </p:val>
                                        </p:tav>
                                      </p:tavLst>
                                    </p:anim>
                                    <p:anim calcmode="lin" valueType="num">
                                      <p:cBhvr additive="base">
                                        <p:cTn id="20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 grpId="0"/>
      <p:bldP spid="2" grpId="1"/>
      <p:bldP spid="6" grpId="0"/>
      <p:bldP spid="6" grpId="1"/>
      <p:bldP spid="22" grpId="0"/>
      <p:bldP spid="22" grpId="1"/>
      <p:bldP spid="3" grpId="0"/>
      <p:bldP spid="3" grpId="1"/>
      <p:bldP spid="23" grpId="0"/>
      <p:bldP spid="23" grpId="1"/>
      <p:bldP spid="4" grpId="0"/>
      <p:bldP spid="4" grpId="1"/>
      <p:bldP spid="11" grpId="0"/>
      <p:bldP spid="11" grpId="1"/>
      <p:bldP spid="13" grpId="0"/>
      <p:bldP spid="13" grpId="1"/>
      <p:bldP spid="15" grpId="0"/>
      <p:bldP spid="15" grpId="1"/>
      <p:bldP spid="12" grpId="0"/>
      <p:bldP spid="12" grpId="1"/>
      <p:bldP spid="16" grpId="0"/>
      <p:bldP spid="16" grpId="1"/>
      <p:bldP spid="28" grpId="0"/>
      <p:bldP spid="28" grpId="1"/>
      <p:bldP spid="8" grpId="0"/>
      <p:bldP spid="8" grpId="1"/>
      <p:bldP spid="18" grpId="0"/>
      <p:bldP spid="18" grpId="1"/>
      <p:bldP spid="10" grpId="0"/>
      <p:bldP spid="10" grpId="1"/>
      <p:bldP spid="19" grpId="0"/>
      <p:bldP spid="19" grpId="1"/>
      <p:bldP spid="24" grpId="0"/>
      <p:bldP spid="24" grpId="1"/>
      <p:bldP spid="17" grpId="0"/>
      <p:bldP spid="17" grpId="1"/>
      <p:bldP spid="7" grpId="0"/>
      <p:bldP spid="7" grpId="1"/>
      <p:bldP spid="14" grpId="0"/>
      <p:bldP spid="14" grpId="1"/>
      <p:bldP spid="9" grpId="0"/>
      <p:bldP spid="9" grpId="1"/>
      <p:bldP spid="34" grpId="0"/>
      <p:bldP spid="34" grpId="1"/>
      <p:bldP spid="35" grpId="0"/>
      <p:bldP spid="35" grpId="1"/>
      <p:bldP spid="26" grpId="0"/>
      <p:bldP spid="26" grpId="1"/>
      <p:bldP spid="25" grpId="0"/>
      <p:bldP spid="25" grpId="1"/>
      <p:bldP spid="36" grpId="0"/>
      <p:bldP spid="36" grpId="1"/>
      <p:bldP spid="29" grpId="0"/>
      <p:bldP spid="29" grpId="1"/>
      <p:bldP spid="30" grpId="0"/>
      <p:bldP spid="30" grpId="1"/>
      <p:bldP spid="32" grpId="0"/>
      <p:bldP spid="32" grpId="1"/>
      <p:bldP spid="31" grpId="0"/>
      <p:bldP spid="31" grpId="1"/>
      <p:bldP spid="27" grpId="0"/>
      <p:bldP spid="27" grpId="1"/>
      <p:bldP spid="33" grpId="0"/>
      <p:bldP spid="33"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 name="图片 53" descr="mind思想头脑填空"/>
          <p:cNvPicPr>
            <a:picLocks noChangeAspect="1"/>
          </p:cNvPicPr>
          <p:nvPr/>
        </p:nvPicPr>
        <p:blipFill>
          <a:blip r:embed="rId1"/>
          <a:stretch>
            <a:fillRect/>
          </a:stretch>
        </p:blipFill>
        <p:spPr>
          <a:xfrm>
            <a:off x="-21590" y="876935"/>
            <a:ext cx="12234545" cy="5784850"/>
          </a:xfrm>
          <a:prstGeom prst="rect">
            <a:avLst/>
          </a:prstGeom>
        </p:spPr>
      </p:pic>
      <p:sp>
        <p:nvSpPr>
          <p:cNvPr id="2" name="标题 1"/>
          <p:cNvSpPr>
            <a:spLocks noGrp="1"/>
          </p:cNvSpPr>
          <p:nvPr/>
        </p:nvSpPr>
        <p:spPr>
          <a:xfrm>
            <a:off x="2019935" y="2926715"/>
            <a:ext cx="238379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意味;想要,意欲</a:t>
            </a:r>
            <a:endParaRPr sz="24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1227455" y="5510530"/>
            <a:ext cx="12922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评论;意见</a:t>
            </a:r>
            <a:endParaRPr sz="20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2045335" y="4215765"/>
            <a:ext cx="38341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意义;含义;意图</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21" name="标题 1"/>
          <p:cNvSpPr>
            <a:spLocks noGrp="1"/>
          </p:cNvSpPr>
          <p:nvPr/>
        </p:nvSpPr>
        <p:spPr>
          <a:xfrm>
            <a:off x="5965190" y="3568065"/>
            <a:ext cx="15830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思想,头脑</a:t>
            </a:r>
            <a:endParaRPr sz="24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9278620" y="4221480"/>
            <a:ext cx="23088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精神的,脑力的</a:t>
            </a:r>
            <a:endParaRPr sz="2400" spc="0">
              <a:solidFill>
                <a:srgbClr val="7030A0"/>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9192895" y="2920365"/>
            <a:ext cx="23444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提醒;使想起</a:t>
            </a:r>
            <a:endParaRPr sz="24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10476865" y="1631315"/>
            <a:ext cx="23926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介意;注意</a:t>
            </a:r>
            <a:endParaRPr sz="2400" spc="0">
              <a:solidFill>
                <a:srgbClr val="7030A0"/>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9442450" y="5107940"/>
            <a:ext cx="22244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精神上</a:t>
            </a:r>
            <a:r>
              <a:rPr lang="en-US" altLang="zh-CN" sz="2400" spc="0">
                <a:solidFill>
                  <a:srgbClr val="7030A0"/>
                </a:solidFill>
                <a:latin typeface="Times New Roman" panose="02020603050405020304" charset="0"/>
                <a:ea typeface="+mn-ea"/>
                <a:cs typeface="Times New Roman" panose="02020603050405020304" charset="0"/>
              </a:rPr>
              <a:t>;</a:t>
            </a:r>
            <a:endParaRPr lang="en-US" altLang="zh-CN"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智力上;</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心理上</a:t>
            </a:r>
            <a:endParaRPr sz="24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019935" y="1656715"/>
            <a:ext cx="240919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提到,谈到说起</a:t>
            </a:r>
            <a:endParaRPr sz="24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8889365" y="1644015"/>
            <a:ext cx="23926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头脑,思想</a:t>
            </a:r>
            <a:endParaRPr sz="24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2519680" y="5510530"/>
            <a:ext cx="16897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发表评论</a:t>
            </a:r>
            <a:endParaRPr sz="20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ppt_x"/>
                                          </p:val>
                                        </p:tav>
                                        <p:tav tm="100000">
                                          <p:val>
                                            <p:strVal val="#ppt_x"/>
                                          </p:val>
                                        </p:tav>
                                      </p:tavLst>
                                    </p:anim>
                                    <p:anim calcmode="lin" valueType="num">
                                      <p:cBhvr additive="base">
                                        <p:cTn id="6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 grpId="0"/>
      <p:bldP spid="2" grpId="1"/>
      <p:bldP spid="9" grpId="0"/>
      <p:bldP spid="9" grpId="1"/>
      <p:bldP spid="6" grpId="0"/>
      <p:bldP spid="6" grpId="1"/>
      <p:bldP spid="29" grpId="0"/>
      <p:bldP spid="29" grpId="1"/>
      <p:bldP spid="26" grpId="0"/>
      <p:bldP spid="26" grpId="1"/>
      <p:bldP spid="36" grpId="0"/>
      <p:bldP spid="36" grpId="1"/>
      <p:bldP spid="23" grpId="0"/>
      <p:bldP spid="23" grpId="1"/>
      <p:bldP spid="11" grpId="0"/>
      <p:bldP spid="11" grpId="1"/>
      <p:bldP spid="13" grpId="0"/>
      <p:bldP spid="13" grpId="1"/>
      <p:bldP spid="3" grpId="0"/>
      <p:bldP spid="3"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00050" y="1580515"/>
            <a:ext cx="11539855" cy="5292090"/>
          </a:xfrm>
        </p:spPr>
        <p:txBody>
          <a:bodyPr/>
          <a:p>
            <a:pPr marL="0" algn="l">
              <a:lnSpc>
                <a:spcPts val="3040"/>
              </a:lnSpc>
              <a:buClrTx/>
              <a:buSzTx/>
              <a:buFontTx/>
              <a:buNone/>
            </a:pPr>
            <a:endParaRPr lang="en-US" sz="2400" b="1">
              <a:solidFill>
                <a:srgbClr val="7030A0"/>
              </a:solidFill>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They believe their dance with each </a:t>
            </a:r>
            <a:r>
              <a:rPr lang="en-US" sz="2400" b="1">
                <a:solidFill>
                  <a:schemeClr val="accent2">
                    <a:lumMod val="75000"/>
                  </a:schemeClr>
                </a:solidFill>
                <a:latin typeface="Times New Roman" panose="02020603050405020304" charset="0"/>
                <a:ea typeface="微软雅黑" panose="020B0503020204020204" charset="-122"/>
                <a:cs typeface="Times New Roman" panose="02020603050405020304" charset="0"/>
                <a:sym typeface="+mn-ea"/>
              </a:rPr>
              <a:t>sacred</a:t>
            </a:r>
            <a:r>
              <a:rPr lang="en-US" sz="2400" b="1">
                <a:latin typeface="Times New Roman" panose="02020603050405020304" charset="0"/>
                <a:ea typeface="微软雅黑" panose="020B0503020204020204" charset="-122"/>
                <a:cs typeface="Times New Roman" panose="02020603050405020304" charset="0"/>
                <a:sym typeface="+mn-ea"/>
              </a:rPr>
              <a:t> moment of life is a gift and that storms are a natural part of life which can bring the rain needed for emotional and spiritual growth.(2012天津) </a:t>
            </a:r>
            <a:endParaRPr lang="en-US" sz="2400" b="1">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他们相信他们与生命中每一个神圣的时刻共舞是一份礼物,风暴是生命中自然的一部分,它能带来情感和精神成长所需的雨水。</a:t>
            </a:r>
            <a:endParaRPr lang="en-US" sz="2400" b="1">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The eagle is the animal most </a:t>
            </a:r>
            <a:r>
              <a:rPr lang="en-US" sz="2400" b="1">
                <a:solidFill>
                  <a:schemeClr val="accent2">
                    <a:lumMod val="75000"/>
                  </a:schemeClr>
                </a:solidFill>
                <a:latin typeface="Times New Roman" panose="02020603050405020304" charset="0"/>
                <a:ea typeface="微软雅黑" panose="020B0503020204020204" charset="-122"/>
                <a:cs typeface="Times New Roman" panose="02020603050405020304" charset="0"/>
                <a:sym typeface="+mn-ea"/>
              </a:rPr>
              <a:t>sacred</a:t>
            </a:r>
            <a:r>
              <a:rPr lang="en-US" sz="2400" b="1">
                <a:latin typeface="Times New Roman" panose="02020603050405020304" charset="0"/>
                <a:ea typeface="微软雅黑" panose="020B0503020204020204" charset="-122"/>
                <a:cs typeface="Times New Roman" panose="02020603050405020304" charset="0"/>
                <a:sym typeface="+mn-ea"/>
              </a:rPr>
              <a:t> to the Native Americans. </a:t>
            </a:r>
            <a:endParaRPr lang="en-US" sz="2400" b="1">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对印第安人来说,鹰是最神圣的动物。</a:t>
            </a:r>
            <a:endParaRPr lang="en-US" sz="2400" b="1">
              <a:latin typeface="Times New Roman" panose="02020603050405020304" charset="0"/>
              <a:ea typeface="微软雅黑" panose="020B0503020204020204" charset="-122"/>
              <a:cs typeface="Times New Roman" panose="02020603050405020304" charset="0"/>
              <a:sym typeface="+mn-ea"/>
            </a:endParaRPr>
          </a:p>
        </p:txBody>
      </p:sp>
      <p:sp>
        <p:nvSpPr>
          <p:cNvPr id="4" name="标题 1"/>
          <p:cNvSpPr>
            <a:spLocks noGrp="1"/>
          </p:cNvSpPr>
          <p:nvPr/>
        </p:nvSpPr>
        <p:spPr>
          <a:xfrm>
            <a:off x="249555" y="210185"/>
            <a:ext cx="11725275" cy="11398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33.fur [fɜː]n.____;____</a:t>
            </a:r>
            <a:endParaRPr sz="3200">
              <a:latin typeface="Times New Roman" panose="02020603050405020304" charset="0"/>
              <a:ea typeface="+mn-ea"/>
              <a:cs typeface="Times New Roman" panose="02020603050405020304" charset="0"/>
            </a:endParaRPr>
          </a:p>
          <a:p>
            <a:pPr algn="l">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破拆法：fu(富)+r(人)：富人  助记：富人才穿得起____</a:t>
            </a:r>
            <a:r>
              <a:rPr lang="en-US" altLang="zh-CN" sz="3200" u="sng">
                <a:solidFill>
                  <a:schemeClr val="tx1">
                    <a:lumMod val="85000"/>
                    <a:lumOff val="15000"/>
                  </a:schemeClr>
                </a:solidFill>
                <a:latin typeface="Times New Roman" panose="02020603050405020304" charset="0"/>
                <a:ea typeface="+mn-ea"/>
                <a:cs typeface="Times New Roman" panose="02020603050405020304" charset="0"/>
              </a:rPr>
              <a:t>                        </a:t>
            </a:r>
            <a:endParaRPr lang="en-US" altLang="zh-CN" sz="3200" u="sng">
              <a:solidFill>
                <a:schemeClr val="tx1">
                  <a:lumMod val="85000"/>
                  <a:lumOff val="15000"/>
                </a:schemeClr>
              </a:solidFill>
              <a:latin typeface="Times New Roman" panose="02020603050405020304" charset="0"/>
              <a:ea typeface="+mn-ea"/>
              <a:cs typeface="Times New Roman" panose="02020603050405020304" charset="0"/>
            </a:endParaRPr>
          </a:p>
          <a:p>
            <a:pPr algn="l">
              <a:lnSpc>
                <a:spcPct val="100000"/>
              </a:lnSpc>
              <a:buClrTx/>
              <a:buSzTx/>
              <a:buFontTx/>
            </a:pPr>
            <a:r>
              <a:rPr lang="en-US" altLang="zh-CN" sz="3200">
                <a:noFill/>
                <a:latin typeface="Times New Roman" panose="02020603050405020304" charset="0"/>
                <a:ea typeface="+mn-ea"/>
                <a:cs typeface="Times New Roman" panose="02020603050405020304" charset="0"/>
              </a:rPr>
              <a:t>_</a:t>
            </a:r>
            <a:r>
              <a:rPr lang="en-US" altLang="zh-CN" sz="3200">
                <a:solidFill>
                  <a:schemeClr val="tx1">
                    <a:lumMod val="85000"/>
                    <a:lumOff val="15000"/>
                  </a:schemeClr>
                </a:solidFill>
                <a:latin typeface="Times New Roman" panose="02020603050405020304" charset="0"/>
                <a:ea typeface="+mn-ea"/>
                <a:cs typeface="Times New Roman" panose="02020603050405020304" charset="0"/>
                <a:sym typeface="+mn-ea"/>
              </a:rPr>
              <a:t>                                    </a:t>
            </a:r>
            <a:endParaRPr lang="en-US" altLang="zh-CN" sz="3200" u="sng">
              <a:noFill/>
              <a:latin typeface="Times New Roman" panose="02020603050405020304" charset="0"/>
              <a:ea typeface="+mn-ea"/>
              <a:cs typeface="Times New Roman" panose="02020603050405020304" charset="0"/>
            </a:endParaRPr>
          </a:p>
        </p:txBody>
      </p:sp>
      <p:sp>
        <p:nvSpPr>
          <p:cNvPr id="20" name="文本框 19"/>
          <p:cNvSpPr txBox="1"/>
          <p:nvPr/>
        </p:nvSpPr>
        <p:spPr>
          <a:xfrm>
            <a:off x="2754630" y="209550"/>
            <a:ext cx="2704465" cy="583565"/>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毛皮 皮草</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8707120" y="718185"/>
            <a:ext cx="1085850" cy="521970"/>
          </a:xfrm>
          <a:prstGeom prst="rect">
            <a:avLst/>
          </a:prstGeom>
          <a:noFill/>
        </p:spPr>
        <p:txBody>
          <a:bodyPr wrap="square" rtlCol="0">
            <a:spAutoFit/>
          </a:bodyPr>
          <a:p>
            <a:pPr algn="l"/>
            <a:r>
              <a:rPr lang="zh-CN" altLang="en-US" sz="2800" b="1" spc="150" dirty="0">
                <a:solidFill>
                  <a:srgbClr val="7030A0"/>
                </a:solidFill>
                <a:uFillTx/>
                <a:latin typeface="Times New Roman" panose="02020603050405020304" charset="0"/>
                <a:cs typeface="Times New Roman" panose="02020603050405020304" charset="0"/>
                <a:sym typeface="+mn-ea"/>
              </a:rPr>
              <a:t>皮草</a:t>
            </a:r>
            <a:endParaRPr lang="zh-CN" altLang="en-US" sz="2800" b="1" spc="150" dirty="0">
              <a:solidFill>
                <a:srgbClr val="7030A0"/>
              </a:solidFill>
              <a:uFillTx/>
              <a:latin typeface="Times New Roman" panose="02020603050405020304" charset="0"/>
              <a:cs typeface="Times New Roman" panose="02020603050405020304" charset="0"/>
              <a:sym typeface="+mn-ea"/>
            </a:endParaRPr>
          </a:p>
        </p:txBody>
      </p:sp>
      <p:sp>
        <p:nvSpPr>
          <p:cNvPr id="11" name="标题 1"/>
          <p:cNvSpPr>
            <a:spLocks noGrp="1"/>
          </p:cNvSpPr>
          <p:nvPr/>
        </p:nvSpPr>
        <p:spPr>
          <a:xfrm>
            <a:off x="262255" y="1302385"/>
            <a:ext cx="11725275" cy="11398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34.sacred ['seikrid]adj.______</a:t>
            </a:r>
            <a:r>
              <a:rPr lang="en-US" altLang="zh-CN" sz="3200" u="sng">
                <a:solidFill>
                  <a:schemeClr val="tx1">
                    <a:lumMod val="85000"/>
                    <a:lumOff val="15000"/>
                  </a:schemeClr>
                </a:solidFill>
                <a:latin typeface="Times New Roman" panose="02020603050405020304" charset="0"/>
                <a:ea typeface="+mn-ea"/>
                <a:cs typeface="Times New Roman" panose="02020603050405020304" charset="0"/>
              </a:rPr>
              <a:t>                        </a:t>
            </a:r>
            <a:endParaRPr lang="en-US" altLang="zh-CN" sz="3200" u="sng">
              <a:solidFill>
                <a:schemeClr val="tx1">
                  <a:lumMod val="85000"/>
                  <a:lumOff val="15000"/>
                </a:schemeClr>
              </a:solidFill>
              <a:latin typeface="Times New Roman" panose="02020603050405020304" charset="0"/>
              <a:ea typeface="+mn-ea"/>
              <a:cs typeface="Times New Roman" panose="02020603050405020304" charset="0"/>
            </a:endParaRPr>
          </a:p>
          <a:p>
            <a:pPr algn="l">
              <a:lnSpc>
                <a:spcPct val="100000"/>
              </a:lnSpc>
              <a:buClrTx/>
              <a:buSzTx/>
              <a:buFontTx/>
            </a:pPr>
            <a:r>
              <a:rPr lang="en-US" altLang="zh-CN" sz="3200">
                <a:noFill/>
                <a:latin typeface="Times New Roman" panose="02020603050405020304" charset="0"/>
                <a:ea typeface="+mn-ea"/>
                <a:cs typeface="Times New Roman" panose="02020603050405020304" charset="0"/>
              </a:rPr>
              <a:t>_</a:t>
            </a:r>
            <a:r>
              <a:rPr lang="en-US" altLang="zh-CN" sz="3200">
                <a:solidFill>
                  <a:schemeClr val="tx1">
                    <a:lumMod val="85000"/>
                    <a:lumOff val="15000"/>
                  </a:schemeClr>
                </a:solidFill>
                <a:latin typeface="Times New Roman" panose="02020603050405020304" charset="0"/>
                <a:ea typeface="+mn-ea"/>
                <a:cs typeface="Times New Roman" panose="02020603050405020304" charset="0"/>
                <a:sym typeface="+mn-ea"/>
              </a:rPr>
              <a:t>                                    </a:t>
            </a:r>
            <a:endParaRPr lang="en-US" altLang="zh-CN" sz="3200" u="sng">
              <a:noFill/>
              <a:latin typeface="Times New Roman" panose="02020603050405020304" charset="0"/>
              <a:ea typeface="+mn-ea"/>
              <a:cs typeface="Times New Roman" panose="02020603050405020304" charset="0"/>
            </a:endParaRPr>
          </a:p>
        </p:txBody>
      </p:sp>
      <p:sp>
        <p:nvSpPr>
          <p:cNvPr id="12" name="文本框 11"/>
          <p:cNvSpPr txBox="1"/>
          <p:nvPr/>
        </p:nvSpPr>
        <p:spPr>
          <a:xfrm>
            <a:off x="4850130" y="1250950"/>
            <a:ext cx="1625600" cy="583565"/>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神圣的</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p:bldP spid="8" grpId="0"/>
      <p:bldP spid="8" grpId="1"/>
      <p:bldP spid="12" grpId="0"/>
      <p:bldP spid="12"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 name="图片 55" descr="carv-切割填空"/>
          <p:cNvPicPr>
            <a:picLocks noChangeAspect="1"/>
          </p:cNvPicPr>
          <p:nvPr/>
        </p:nvPicPr>
        <p:blipFill>
          <a:blip r:embed="rId1"/>
          <a:stretch>
            <a:fillRect/>
          </a:stretch>
        </p:blipFill>
        <p:spPr>
          <a:xfrm>
            <a:off x="-9525" y="-40005"/>
            <a:ext cx="12197715" cy="6993255"/>
          </a:xfrm>
          <a:prstGeom prst="rect">
            <a:avLst/>
          </a:prstGeom>
        </p:spPr>
      </p:pic>
      <p:sp>
        <p:nvSpPr>
          <p:cNvPr id="14" name="标题 1"/>
          <p:cNvSpPr>
            <a:spLocks noGrp="1"/>
          </p:cNvSpPr>
          <p:nvPr/>
        </p:nvSpPr>
        <p:spPr>
          <a:xfrm>
            <a:off x="801370" y="5633720"/>
            <a:ext cx="10720705" cy="156083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endParaRPr sz="4000">
              <a:solidFill>
                <a:srgbClr val="7030A0"/>
              </a:solidFill>
              <a:latin typeface="Times New Roman" panose="02020603050405020304" charset="0"/>
              <a:ea typeface="+mn-ea"/>
              <a:cs typeface="Times New Roman" panose="02020603050405020304" charset="0"/>
            </a:endParaRPr>
          </a:p>
          <a:p>
            <a:endParaRPr sz="400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4742180" y="612140"/>
            <a:ext cx="2306955" cy="4191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图表</a:t>
            </a:r>
            <a:endParaRPr sz="20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3714750" y="2843530"/>
            <a:ext cx="1900555" cy="4902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典型的;特有的</a:t>
            </a:r>
            <a:endParaRPr sz="20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1068070" y="3957320"/>
            <a:ext cx="2012315" cy="3111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000" spc="0">
                <a:solidFill>
                  <a:srgbClr val="7030A0"/>
                </a:solidFill>
                <a:latin typeface="Times New Roman" panose="02020603050405020304" charset="0"/>
                <a:ea typeface="+mn-ea"/>
                <a:cs typeface="Times New Roman" panose="02020603050405020304" charset="0"/>
              </a:rPr>
              <a:t>伤害;留下伤痕</a:t>
            </a:r>
            <a:endParaRPr lang="en-US" altLang="zh-CN" sz="20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3190875" y="1736725"/>
            <a:ext cx="3098165" cy="2698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文字;符号;角色;品质</a:t>
            </a:r>
            <a:endParaRPr sz="20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1622425" y="2846705"/>
            <a:ext cx="2710815" cy="2908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特征;特性;特色</a:t>
            </a:r>
            <a:endParaRPr sz="2000" spc="0">
              <a:solidFill>
                <a:srgbClr val="7030A0"/>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7647305" y="3277870"/>
            <a:ext cx="13792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切,刻</a:t>
            </a:r>
            <a:endParaRPr sz="2400" spc="0">
              <a:solidFill>
                <a:srgbClr val="7030A0"/>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2317115" y="5036820"/>
            <a:ext cx="1853565" cy="3441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神圣的;庄严的</a:t>
            </a:r>
            <a:endParaRPr sz="2000" spc="0">
              <a:solidFill>
                <a:srgbClr val="7030A0"/>
              </a:solidFill>
              <a:latin typeface="Times New Roman" panose="02020603050405020304" charset="0"/>
              <a:ea typeface="+mn-ea"/>
              <a:cs typeface="Times New Roman" panose="02020603050405020304" charset="0"/>
            </a:endParaRPr>
          </a:p>
        </p:txBody>
      </p:sp>
      <p:sp>
        <p:nvSpPr>
          <p:cNvPr id="28" name="标题 1"/>
          <p:cNvSpPr>
            <a:spLocks noGrp="1"/>
          </p:cNvSpPr>
          <p:nvPr/>
        </p:nvSpPr>
        <p:spPr>
          <a:xfrm>
            <a:off x="10226040" y="3270885"/>
            <a:ext cx="2399665"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地毯</a:t>
            </a:r>
            <a:endParaRPr sz="2000" spc="0">
              <a:solidFill>
                <a:srgbClr val="7030A0"/>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10513060" y="2199640"/>
            <a:ext cx="2243455" cy="278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木匠</a:t>
            </a:r>
            <a:endParaRPr sz="20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4246880" y="3979545"/>
            <a:ext cx="1494155" cy="4356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000" spc="0">
                <a:solidFill>
                  <a:srgbClr val="7030A0"/>
                </a:solidFill>
                <a:latin typeface="Times New Roman" panose="02020603050405020304" charset="0"/>
                <a:ea typeface="+mn-ea"/>
                <a:cs typeface="Times New Roman" panose="02020603050405020304" charset="0"/>
              </a:rPr>
              <a:t>创伤;伤痕</a:t>
            </a:r>
            <a:endParaRPr lang="en-US" altLang="zh-CN" sz="20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924810" y="3964940"/>
            <a:ext cx="1531620" cy="3384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结疤;愈合</a:t>
            </a:r>
            <a:endParaRPr sz="20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4845050" y="5514340"/>
            <a:ext cx="1396365" cy="2565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神圣</a:t>
            </a:r>
            <a:endParaRPr sz="20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2271395" y="5924550"/>
            <a:ext cx="1987550" cy="2476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牺牲;献祭</a:t>
            </a:r>
            <a:r>
              <a:rPr lang="en-US" altLang="zh-CN" sz="2000" spc="0">
                <a:solidFill>
                  <a:srgbClr val="7030A0"/>
                </a:solidFill>
                <a:latin typeface="Times New Roman" panose="02020603050405020304" charset="0"/>
                <a:ea typeface="+mn-ea"/>
                <a:cs typeface="Times New Roman" panose="02020603050405020304" charset="0"/>
              </a:rPr>
              <a:t>;</a:t>
            </a:r>
            <a:r>
              <a:rPr sz="2000" spc="0">
                <a:solidFill>
                  <a:srgbClr val="7030A0"/>
                </a:solidFill>
                <a:latin typeface="Times New Roman" panose="02020603050405020304" charset="0"/>
                <a:ea typeface="+mn-ea"/>
                <a:cs typeface="Times New Roman" panose="02020603050405020304" charset="0"/>
              </a:rPr>
              <a:t>供奉</a:t>
            </a:r>
            <a:endParaRPr sz="2000" spc="0">
              <a:solidFill>
                <a:srgbClr val="7030A0"/>
              </a:solidFill>
              <a:latin typeface="Times New Roman" panose="02020603050405020304" charset="0"/>
              <a:ea typeface="+mn-ea"/>
              <a:cs typeface="Times New Roman" panose="02020603050405020304" charset="0"/>
            </a:endParaRPr>
          </a:p>
        </p:txBody>
      </p:sp>
      <p:sp>
        <p:nvSpPr>
          <p:cNvPr id="32" name="标题 1"/>
          <p:cNvSpPr>
            <a:spLocks noGrp="1"/>
          </p:cNvSpPr>
          <p:nvPr/>
        </p:nvSpPr>
        <p:spPr>
          <a:xfrm>
            <a:off x="10316845" y="4410710"/>
            <a:ext cx="1494155"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章节</a:t>
            </a:r>
            <a:endParaRPr sz="2000" spc="0">
              <a:solidFill>
                <a:srgbClr val="7030A0"/>
              </a:solidFill>
              <a:latin typeface="Times New Roman" panose="02020603050405020304" charset="0"/>
              <a:ea typeface="+mn-ea"/>
              <a:cs typeface="Times New Roman" panose="02020603050405020304" charset="0"/>
            </a:endParaRPr>
          </a:p>
        </p:txBody>
      </p:sp>
      <p:sp>
        <p:nvSpPr>
          <p:cNvPr id="33" name="标题 1"/>
          <p:cNvSpPr>
            <a:spLocks noGrp="1"/>
          </p:cNvSpPr>
          <p:nvPr/>
        </p:nvSpPr>
        <p:spPr>
          <a:xfrm>
            <a:off x="10142855" y="5486400"/>
            <a:ext cx="1729105" cy="5264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洞穴    使凹陷</a:t>
            </a:r>
            <a:endParaRPr sz="2000" spc="0">
              <a:solidFill>
                <a:srgbClr val="7030A0"/>
              </a:solidFill>
              <a:latin typeface="Times New Roman" panose="02020603050405020304" charset="0"/>
              <a:ea typeface="+mn-ea"/>
              <a:cs typeface="Times New Roman" panose="02020603050405020304" charset="0"/>
            </a:endParaRPr>
          </a:p>
        </p:txBody>
      </p:sp>
      <p:sp>
        <p:nvSpPr>
          <p:cNvPr id="38" name="标题 1"/>
          <p:cNvSpPr>
            <a:spLocks noGrp="1"/>
          </p:cNvSpPr>
          <p:nvPr/>
        </p:nvSpPr>
        <p:spPr>
          <a:xfrm>
            <a:off x="10107295" y="1054735"/>
            <a:ext cx="1368425" cy="5943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切割;雕刻</a:t>
            </a:r>
            <a:endParaRPr sz="20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additive="base">
                                        <p:cTn id="73" dur="500" fill="hold"/>
                                        <p:tgtEl>
                                          <p:spTgt spid="38"/>
                                        </p:tgtEl>
                                        <p:attrNameLst>
                                          <p:attrName>ppt_x</p:attrName>
                                        </p:attrNameLst>
                                      </p:cBhvr>
                                      <p:tavLst>
                                        <p:tav tm="0">
                                          <p:val>
                                            <p:strVal val="#ppt_x"/>
                                          </p:val>
                                        </p:tav>
                                        <p:tav tm="100000">
                                          <p:val>
                                            <p:strVal val="#ppt_x"/>
                                          </p:val>
                                        </p:tav>
                                      </p:tavLst>
                                    </p:anim>
                                    <p:anim calcmode="lin" valueType="num">
                                      <p:cBhvr additive="base">
                                        <p:cTn id="7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ppt_x"/>
                                          </p:val>
                                        </p:tav>
                                        <p:tav tm="100000">
                                          <p:val>
                                            <p:strVal val="#ppt_x"/>
                                          </p:val>
                                        </p:tav>
                                      </p:tavLst>
                                    </p:anim>
                                    <p:anim calcmode="lin" valueType="num">
                                      <p:cBhvr additive="base">
                                        <p:cTn id="8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ppt_x"/>
                                          </p:val>
                                        </p:tav>
                                        <p:tav tm="100000">
                                          <p:val>
                                            <p:strVal val="#ppt_x"/>
                                          </p:val>
                                        </p:tav>
                                      </p:tavLst>
                                    </p:anim>
                                    <p:anim calcmode="lin" valueType="num">
                                      <p:cBhvr additive="base">
                                        <p:cTn id="8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500" fill="hold"/>
                                        <p:tgtEl>
                                          <p:spTgt spid="32"/>
                                        </p:tgtEl>
                                        <p:attrNameLst>
                                          <p:attrName>ppt_x</p:attrName>
                                        </p:attrNameLst>
                                      </p:cBhvr>
                                      <p:tavLst>
                                        <p:tav tm="0">
                                          <p:val>
                                            <p:strVal val="#ppt_x"/>
                                          </p:val>
                                        </p:tav>
                                        <p:tav tm="100000">
                                          <p:val>
                                            <p:strVal val="#ppt_x"/>
                                          </p:val>
                                        </p:tav>
                                      </p:tavLst>
                                    </p:anim>
                                    <p:anim calcmode="lin" valueType="num">
                                      <p:cBhvr additive="base">
                                        <p:cTn id="9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additive="base">
                                        <p:cTn id="97" dur="500" fill="hold"/>
                                        <p:tgtEl>
                                          <p:spTgt spid="33"/>
                                        </p:tgtEl>
                                        <p:attrNameLst>
                                          <p:attrName>ppt_x</p:attrName>
                                        </p:attrNameLst>
                                      </p:cBhvr>
                                      <p:tavLst>
                                        <p:tav tm="0">
                                          <p:val>
                                            <p:strVal val="#ppt_x"/>
                                          </p:val>
                                        </p:tav>
                                        <p:tav tm="100000">
                                          <p:val>
                                            <p:strVal val="#ppt_x"/>
                                          </p:val>
                                        </p:tav>
                                      </p:tavLst>
                                    </p:anim>
                                    <p:anim calcmode="lin" valueType="num">
                                      <p:cBhvr additive="base">
                                        <p:cTn id="9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P spid="24" grpId="1"/>
      <p:bldP spid="10" grpId="0"/>
      <p:bldP spid="10" grpId="1"/>
      <p:bldP spid="19" grpId="0"/>
      <p:bldP spid="19" grpId="1"/>
      <p:bldP spid="16" grpId="0"/>
      <p:bldP spid="16" grpId="1"/>
      <p:bldP spid="20" grpId="0"/>
      <p:bldP spid="20" grpId="1"/>
      <p:bldP spid="7" grpId="0"/>
      <p:bldP spid="7" grpId="1"/>
      <p:bldP spid="11" grpId="0"/>
      <p:bldP spid="11" grpId="1"/>
      <p:bldP spid="25" grpId="0"/>
      <p:bldP spid="25" grpId="1"/>
      <p:bldP spid="17" grpId="0"/>
      <p:bldP spid="17" grpId="1"/>
      <p:bldP spid="13" grpId="0"/>
      <p:bldP spid="13" grpId="1"/>
      <p:bldP spid="22" grpId="0"/>
      <p:bldP spid="22" grpId="1"/>
      <p:bldP spid="38" grpId="0"/>
      <p:bldP spid="38" grpId="1"/>
      <p:bldP spid="30" grpId="0"/>
      <p:bldP spid="30" grpId="1"/>
      <p:bldP spid="28" grpId="0"/>
      <p:bldP spid="28" grpId="1"/>
      <p:bldP spid="32" grpId="0"/>
      <p:bldP spid="32" grpId="1"/>
      <p:bldP spid="33" grpId="0"/>
      <p:bldP spid="33"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标题 1"/>
          <p:cNvSpPr>
            <a:spLocks noGrp="1"/>
          </p:cNvSpPr>
          <p:nvPr/>
        </p:nvSpPr>
        <p:spPr>
          <a:xfrm>
            <a:off x="100330" y="37592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pc="0">
                <a:solidFill>
                  <a:schemeClr val="tx1"/>
                </a:solidFill>
                <a:latin typeface="Times New Roman" panose="02020603050405020304" charset="0"/>
                <a:ea typeface="+mn-ea"/>
                <a:cs typeface="Times New Roman" panose="02020603050405020304" charset="0"/>
              </a:rPr>
              <a:t>35.shoot [fu:t] vt. &amp; vi.____;____;____;____(____,____)</a:t>
            </a:r>
            <a:endParaRPr spc="0">
              <a:solidFill>
                <a:srgbClr val="7030A0"/>
              </a:solidFill>
              <a:latin typeface="Times New Roman" panose="02020603050405020304" charset="0"/>
              <a:ea typeface="+mn-ea"/>
              <a:cs typeface="Times New Roman" panose="02020603050405020304" charset="0"/>
            </a:endParaRPr>
          </a:p>
          <a:p>
            <a:pPr algn="l">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音意相通：射他</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127635" y="1185545"/>
            <a:ext cx="11725275" cy="42710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Several of Shelly－Ann's friends and family were caught up in the killings; one of her cousins _________ dead only a few streets away from where she lived.(2016江苏) </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谢莉-安的几个朋友和家人被卷入了这场杀戮；她的一个表亲在离她家只有几条街的地方被枪杀。</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In fact, they ________ from 1914 through 1916, most of them after a disastrous shipwreck(海难), by a cameraman who had no reasonable expectation of survival.(2016全国II) </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事实上，他们是从1914年到1916年拍摄的，大部分是在一场灾难性的海难之后，由一个没有合理生存希望的摄影师拍摄的。</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The last confirmed wild pigeon in the United States _________by a boy in Pike County, Ohio, in 1900.(2014全国I)</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美国最后一只确认的野鸽是1900年在俄亥俄州派克县被一名男孩射杀的。</a:t>
            </a:r>
            <a:endParaRPr sz="24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1054100" y="1537970"/>
            <a:ext cx="1720850" cy="3549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 was shot</a:t>
            </a:r>
            <a:endParaRPr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1954530" y="2616835"/>
            <a:ext cx="169100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were shot</a:t>
            </a:r>
            <a:endParaRPr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9" name="标题 1"/>
          <p:cNvSpPr>
            <a:spLocks noGrp="1"/>
          </p:cNvSpPr>
          <p:nvPr/>
        </p:nvSpPr>
        <p:spPr>
          <a:xfrm>
            <a:off x="7040245" y="443230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was shot</a:t>
            </a:r>
            <a:endParaRPr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6928485" y="369570"/>
            <a:ext cx="1638300" cy="6826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shot shot</a:t>
            </a:r>
            <a:endParaRPr spc="0">
              <a:solidFill>
                <a:srgbClr val="7030A0"/>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3586480" y="367030"/>
            <a:ext cx="3528695" cy="6826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sym typeface="+mn-ea"/>
              </a:rPr>
              <a:t>射杀 射伤 投篮 拍摄</a:t>
            </a:r>
            <a:endParaRPr spc="0">
              <a:solidFill>
                <a:srgbClr val="7030A0"/>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2" end="2"/>
                                            </p:txEl>
                                          </p:spTgt>
                                        </p:tgtEl>
                                        <p:attrNameLst>
                                          <p:attrName>style.visibility</p:attrName>
                                        </p:attrNameLst>
                                      </p:cBhvr>
                                      <p:to>
                                        <p:strVal val="visible"/>
                                      </p:to>
                                    </p:set>
                                    <p:anim calcmode="lin" valueType="num">
                                      <p:cBhvr additive="base">
                                        <p:cTn id="4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3" end="3"/>
                                            </p:txEl>
                                          </p:spTgt>
                                        </p:tgtEl>
                                        <p:attrNameLst>
                                          <p:attrName>style.visibility</p:attrName>
                                        </p:attrNameLst>
                                      </p:cBhvr>
                                      <p:to>
                                        <p:strVal val="visible"/>
                                      </p:to>
                                    </p:set>
                                    <p:anim calcmode="lin" valueType="num">
                                      <p:cBhvr additive="base">
                                        <p:cTn id="4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xEl>
                                              <p:pRg st="4" end="4"/>
                                            </p:txEl>
                                          </p:spTgt>
                                        </p:tgtEl>
                                        <p:attrNameLst>
                                          <p:attrName>style.visibility</p:attrName>
                                        </p:attrNameLst>
                                      </p:cBhvr>
                                      <p:to>
                                        <p:strVal val="visible"/>
                                      </p:to>
                                    </p:set>
                                    <p:anim calcmode="lin" valueType="num">
                                      <p:cBhvr additive="base">
                                        <p:cTn id="5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
                                            <p:txEl>
                                              <p:pRg st="5" end="5"/>
                                            </p:txEl>
                                          </p:spTgt>
                                        </p:tgtEl>
                                        <p:attrNameLst>
                                          <p:attrName>style.visibility</p:attrName>
                                        </p:attrNameLst>
                                      </p:cBhvr>
                                      <p:to>
                                        <p:strVal val="visible"/>
                                      </p:to>
                                    </p:set>
                                    <p:anim calcmode="lin" valueType="num">
                                      <p:cBhvr additive="base">
                                        <p:cTn id="6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P spid="2" grpId="1"/>
      <p:bldP spid="5" grpId="0"/>
      <p:bldP spid="5" grpId="1"/>
      <p:bldP spid="4" grpId="0"/>
      <p:bldP spid="4" grpId="1"/>
      <p:bldP spid="3" grpId="0"/>
      <p:bldP spid="3" grpId="1"/>
      <p:bldP spid="18" grpId="0"/>
      <p:bldP spid="18" grpId="1"/>
      <p:bldP spid="19" grpId="0"/>
      <p:bldP spid="19"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12725" y="-67945"/>
            <a:ext cx="11539855" cy="6464935"/>
          </a:xfrm>
        </p:spPr>
        <p:txBody>
          <a:bodyPr/>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____[ʃɒt] n.发射；投篮；拍摄；尝试</a:t>
            </a:r>
            <a:endParaRPr lang="en-US" sz="2400" b="1">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If a basketball star is, for example, trying to gain a high personal point total, he may take _____ himself when it would be better to pass the ball to a teammate, affecting the team's performance.(2019北京) </a:t>
            </a:r>
            <a:endParaRPr lang="en-US" sz="2400" b="1">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例如，如果一个篮球明星想要获得很高的个人得分，当把球传给队友会更好时，他可能会自己投篮，从而影响球队的表现。</a:t>
            </a:r>
            <a:endParaRPr lang="en-US" sz="2400" b="1">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Give everything _____. You never know what is going to change your life. </a:t>
            </a:r>
            <a:endParaRPr lang="en-US" sz="2400" b="1">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任何事情都应该去尝试一下，因为你无法知道什么样的事将会改变你的一生。 </a:t>
            </a:r>
            <a:endParaRPr lang="en-US" sz="2400" b="1">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endParaRPr lang="en-US" sz="2400" b="1">
              <a:solidFill>
                <a:schemeClr val="tx1"/>
              </a:solidFill>
              <a:latin typeface="Times New Roman" panose="02020603050405020304" charset="0"/>
              <a:ea typeface="微软雅黑" panose="020B0503020204020204" charset="-122"/>
              <a:cs typeface="Times New Roman" panose="02020603050405020304" charset="0"/>
              <a:sym typeface="+mn-ea"/>
            </a:endParaRPr>
          </a:p>
        </p:txBody>
      </p:sp>
      <p:sp>
        <p:nvSpPr>
          <p:cNvPr id="7" name="标题 1"/>
          <p:cNvSpPr>
            <a:spLocks noGrp="1"/>
          </p:cNvSpPr>
          <p:nvPr/>
        </p:nvSpPr>
        <p:spPr>
          <a:xfrm>
            <a:off x="196215" y="-130810"/>
            <a:ext cx="83439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shot </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2029460" y="785495"/>
            <a:ext cx="1083310"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a shot</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2603500" y="2580005"/>
            <a:ext cx="112649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a shot</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P spid="2" grpId="1"/>
      <p:bldP spid="3" grpId="0" uiExpand="1" build="p"/>
      <p:bldP spid="3" grpId="1" build="p"/>
      <p:bldP spid="5" grpId="0"/>
      <p:bldP spid="5"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147955" y="-4445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36.profit ['prɒfɪt]n.___,___vi. ___,___vt. ____</a:t>
            </a:r>
            <a:endParaRPr sz="3200">
              <a:latin typeface="Times New Roman" panose="02020603050405020304" charset="0"/>
              <a:ea typeface="+mn-ea"/>
              <a:cs typeface="Times New Roman" panose="02020603050405020304" charset="0"/>
            </a:endParaRPr>
          </a:p>
          <a:p>
            <a:pPr algn="l">
              <a:lnSpc>
                <a:spcPct val="100000"/>
              </a:lnSpc>
              <a:buClrTx/>
              <a:buSzTx/>
              <a:buFontTx/>
            </a:pPr>
            <a:r>
              <a:rPr spc="0">
                <a:solidFill>
                  <a:schemeClr val="accent2">
                    <a:lumMod val="75000"/>
                  </a:schemeClr>
                </a:solidFill>
                <a:uFillTx/>
                <a:latin typeface="Times New Roman" panose="02020603050405020304" charset="0"/>
                <a:ea typeface="+mn-ea"/>
                <a:cs typeface="Times New Roman" panose="02020603050405020304" charset="0"/>
              </a:rPr>
              <a:t>词根词缀：docu(教导)+ment(名词后缀)</a:t>
            </a:r>
            <a:r>
              <a:rPr lang="en-US" altLang="zh-CN" spc="0">
                <a:solidFill>
                  <a:schemeClr val="accent2">
                    <a:lumMod val="75000"/>
                  </a:schemeClr>
                </a:solidFill>
                <a:uFillTx/>
                <a:latin typeface="Times New Roman" panose="02020603050405020304" charset="0"/>
                <a:ea typeface="+mn-ea"/>
                <a:cs typeface="Times New Roman" panose="02020603050405020304" charset="0"/>
              </a:rPr>
              <a:t>:</a:t>
            </a:r>
            <a:r>
              <a:rPr spc="0">
                <a:solidFill>
                  <a:schemeClr val="accent2">
                    <a:lumMod val="75000"/>
                  </a:schemeClr>
                </a:solidFill>
                <a:uFillTx/>
                <a:latin typeface="Times New Roman" panose="02020603050405020304" charset="0"/>
                <a:ea typeface="+mn-ea"/>
                <a:cs typeface="Times New Roman" panose="02020603050405020304" charset="0"/>
              </a:rPr>
              <a:t>用于教导的工具——_</a:t>
            </a:r>
            <a:r>
              <a:rPr lang="en-US" altLang="zh-CN" spc="0">
                <a:solidFill>
                  <a:schemeClr val="accent2">
                    <a:lumMod val="75000"/>
                  </a:schemeClr>
                </a:solidFill>
                <a:uFillTx/>
                <a:latin typeface="Times New Roman" panose="02020603050405020304" charset="0"/>
                <a:ea typeface="+mn-ea"/>
                <a:cs typeface="Times New Roman" panose="02020603050405020304" charset="0"/>
              </a:rPr>
              <a:t>_</a:t>
            </a:r>
            <a:r>
              <a:rPr spc="0">
                <a:solidFill>
                  <a:schemeClr val="accent2">
                    <a:lumMod val="75000"/>
                  </a:schemeClr>
                </a:solidFill>
                <a:uFillTx/>
                <a:latin typeface="Times New Roman" panose="02020603050405020304" charset="0"/>
                <a:ea typeface="+mn-ea"/>
                <a:cs typeface="Times New Roman" panose="02020603050405020304" charset="0"/>
              </a:rPr>
              <a:t>__, ____</a:t>
            </a:r>
            <a:endParaRPr spc="0">
              <a:solidFill>
                <a:schemeClr val="accent2">
                  <a:lumMod val="75000"/>
                </a:schemeClr>
              </a:solidFill>
              <a:uFillTx/>
              <a:latin typeface="Times New Roman" panose="02020603050405020304" charset="0"/>
              <a:ea typeface="+mn-ea"/>
              <a:cs typeface="Times New Roman" panose="02020603050405020304" charset="0"/>
            </a:endParaRPr>
          </a:p>
        </p:txBody>
      </p:sp>
      <p:sp>
        <p:nvSpPr>
          <p:cNvPr id="6" name="标题 1"/>
          <p:cNvSpPr>
            <a:spLocks noGrp="1"/>
          </p:cNvSpPr>
          <p:nvPr/>
        </p:nvSpPr>
        <p:spPr>
          <a:xfrm>
            <a:off x="142875" y="1020445"/>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You can improve your chances of </a:t>
            </a:r>
            <a:r>
              <a:rPr spc="0">
                <a:solidFill>
                  <a:schemeClr val="accent2">
                    <a:lumMod val="75000"/>
                  </a:schemeClr>
                </a:solidFill>
                <a:latin typeface="Times New Roman" panose="02020603050405020304" charset="0"/>
                <a:ea typeface="+mn-ea"/>
                <a:cs typeface="Times New Roman" panose="02020603050405020304" charset="0"/>
              </a:rPr>
              <a:t>profit</a:t>
            </a:r>
            <a:r>
              <a:rPr spc="0">
                <a:latin typeface="Times New Roman" panose="02020603050405020304" charset="0"/>
                <a:ea typeface="+mn-ea"/>
                <a:cs typeface="Times New Roman" panose="02020603050405020304" charset="0"/>
              </a:rPr>
              <a:t> by sensible planning.</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你可以通过合理计划来提高盈利的机会。</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But the </a:t>
            </a:r>
            <a:r>
              <a:rPr spc="0">
                <a:solidFill>
                  <a:schemeClr val="accent2">
                    <a:lumMod val="75000"/>
                  </a:schemeClr>
                </a:solidFill>
                <a:latin typeface="Times New Roman" panose="02020603050405020304" charset="0"/>
                <a:ea typeface="+mn-ea"/>
                <a:cs typeface="Times New Roman" panose="02020603050405020304" charset="0"/>
              </a:rPr>
              <a:t>profit</a:t>
            </a:r>
            <a:r>
              <a:rPr spc="0">
                <a:latin typeface="Times New Roman" panose="02020603050405020304" charset="0"/>
                <a:ea typeface="+mn-ea"/>
                <a:cs typeface="Times New Roman" panose="02020603050405020304" charset="0"/>
              </a:rPr>
              <a:t> from these sites is limited.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但是从这些网站得到的利润是有限的。</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The outside world showed it would sacrifice principle for </a:t>
            </a:r>
            <a:r>
              <a:rPr spc="0">
                <a:solidFill>
                  <a:schemeClr val="accent2">
                    <a:lumMod val="75000"/>
                  </a:schemeClr>
                </a:solidFill>
                <a:latin typeface="Times New Roman" panose="02020603050405020304" charset="0"/>
                <a:ea typeface="+mn-ea"/>
                <a:cs typeface="Times New Roman" panose="02020603050405020304" charset="0"/>
              </a:rPr>
              <a:t>profit</a:t>
            </a:r>
            <a:r>
              <a:rPr spc="0">
                <a:latin typeface="Times New Roman" panose="02020603050405020304" charset="0"/>
                <a:ea typeface="+mn-ea"/>
                <a:cs typeface="Times New Roman" panose="02020603050405020304" charset="0"/>
              </a:rPr>
              <a:t>.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外界迹象显示它将会为利益而牺牲原则。</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They have deliberately declined to recall faulty products endangering lives in pursuit of </a:t>
            </a:r>
            <a:r>
              <a:rPr spc="0">
                <a:solidFill>
                  <a:schemeClr val="accent2">
                    <a:lumMod val="75000"/>
                  </a:schemeClr>
                </a:solidFill>
                <a:latin typeface="Times New Roman" panose="02020603050405020304" charset="0"/>
                <a:ea typeface="+mn-ea"/>
                <a:cs typeface="Times New Roman" panose="02020603050405020304" charset="0"/>
              </a:rPr>
              <a:t>profit</a:t>
            </a:r>
            <a:r>
              <a:rPr spc="0">
                <a:latin typeface="Times New Roman" panose="02020603050405020304" charset="0"/>
                <a:ea typeface="+mn-ea"/>
                <a:cs typeface="Times New Roman" panose="02020603050405020304" charset="0"/>
              </a:rPr>
              <a:t>.</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他们故意拒绝召回伪劣产品以追求利润。</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_____________</a:t>
            </a:r>
            <a:r>
              <a:rPr spc="0">
                <a:solidFill>
                  <a:srgbClr val="7030A0"/>
                </a:solidFill>
                <a:latin typeface="Times New Roman" panose="02020603050405020304" charset="0"/>
                <a:ea typeface="+mn-ea"/>
                <a:cs typeface="Times New Roman" panose="02020603050405020304" charset="0"/>
              </a:rPr>
              <a:t>盈利</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They are set to make a big fat </a:t>
            </a:r>
            <a:r>
              <a:rPr spc="0">
                <a:solidFill>
                  <a:schemeClr val="accent2">
                    <a:lumMod val="75000"/>
                  </a:schemeClr>
                </a:solidFill>
                <a:latin typeface="Times New Roman" panose="02020603050405020304" charset="0"/>
                <a:ea typeface="+mn-ea"/>
                <a:cs typeface="Times New Roman" panose="02020603050405020304" charset="0"/>
              </a:rPr>
              <a:t>profit</a:t>
            </a:r>
            <a:r>
              <a:rPr spc="0">
                <a:latin typeface="Times New Roman" panose="02020603050405020304" charset="0"/>
                <a:ea typeface="+mn-ea"/>
                <a:cs typeface="Times New Roman" panose="02020603050405020304" charset="0"/>
              </a:rPr>
              <a:t>. 他们下定决心要大赚一笔。</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p:txBody>
      </p:sp>
      <p:sp>
        <p:nvSpPr>
          <p:cNvPr id="2" name="文本框 1"/>
          <p:cNvSpPr txBox="1"/>
          <p:nvPr/>
        </p:nvSpPr>
        <p:spPr>
          <a:xfrm>
            <a:off x="8221980" y="-8890"/>
            <a:ext cx="4831080" cy="521970"/>
          </a:xfrm>
          <a:prstGeom prst="rect">
            <a:avLst/>
          </a:prstGeom>
          <a:noFill/>
        </p:spPr>
        <p:txBody>
          <a:bodyPr wrap="square" rtlCol="0">
            <a:spAutoFit/>
          </a:bodyPr>
          <a:p>
            <a:pPr algn="l"/>
            <a:r>
              <a:rPr altLang="en-US" sz="2800" b="1" spc="150" dirty="0">
                <a:solidFill>
                  <a:srgbClr val="7030A0"/>
                </a:solidFill>
                <a:latin typeface="Times New Roman" panose="02020603050405020304" charset="0"/>
                <a:cs typeface="Times New Roman" panose="02020603050405020304" charset="0"/>
                <a:sym typeface="+mn-ea"/>
              </a:rPr>
              <a:t>有益于</a:t>
            </a:r>
            <a:r>
              <a:rPr lang="en-US" altLang="en-US" sz="2800" b="1" spc="150" dirty="0">
                <a:solidFill>
                  <a:srgbClr val="7030A0"/>
                </a:solidFill>
                <a:latin typeface="Times New Roman" panose="02020603050405020304" charset="0"/>
                <a:cs typeface="Times New Roman" panose="02020603050405020304" charset="0"/>
                <a:sym typeface="+mn-ea"/>
              </a:rPr>
              <a:t>   </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3933825" y="-9525"/>
            <a:ext cx="184086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利润 利益</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6029325" y="-43180"/>
            <a:ext cx="189357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获利 有益</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9549765" y="403860"/>
            <a:ext cx="184086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利润 利益</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142875" y="5271135"/>
            <a:ext cx="3001010"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make a profit</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 calcmode="lin" valueType="num">
                                      <p:cBhvr additive="base">
                                        <p:cTn id="4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 calcmode="lin" valueType="num">
                                      <p:cBhvr additive="base">
                                        <p:cTn id="5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 calcmode="lin" valueType="num">
                                      <p:cBhvr additive="base">
                                        <p:cTn id="5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anim calcmode="lin" valueType="num">
                                      <p:cBhvr additive="base">
                                        <p:cTn id="6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 calcmode="lin" valueType="num">
                                      <p:cBhvr additive="base">
                                        <p:cTn id="6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6">
                                            <p:txEl>
                                              <p:pRg st="7" end="7"/>
                                            </p:txEl>
                                          </p:spTgt>
                                        </p:tgtEl>
                                        <p:attrNameLst>
                                          <p:attrName>style.visibility</p:attrName>
                                        </p:attrNameLst>
                                      </p:cBhvr>
                                      <p:to>
                                        <p:strVal val="visible"/>
                                      </p:to>
                                    </p:set>
                                    <p:anim calcmode="lin" valueType="num">
                                      <p:cBhvr additive="base">
                                        <p:cTn id="7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6">
                                            <p:txEl>
                                              <p:pRg st="9" end="9"/>
                                            </p:txEl>
                                          </p:spTgt>
                                        </p:tgtEl>
                                        <p:attrNameLst>
                                          <p:attrName>style.visibility</p:attrName>
                                        </p:attrNameLst>
                                      </p:cBhvr>
                                      <p:to>
                                        <p:strVal val="visible"/>
                                      </p:to>
                                    </p:set>
                                    <p:anim calcmode="lin" valueType="num">
                                      <p:cBhvr additive="base">
                                        <p:cTn id="7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additive="base">
                                        <p:cTn id="83" dur="500" fill="hold"/>
                                        <p:tgtEl>
                                          <p:spTgt spid="8"/>
                                        </p:tgtEl>
                                        <p:attrNameLst>
                                          <p:attrName>ppt_x</p:attrName>
                                        </p:attrNameLst>
                                      </p:cBhvr>
                                      <p:tavLst>
                                        <p:tav tm="0">
                                          <p:val>
                                            <p:strVal val="#ppt_x"/>
                                          </p:val>
                                        </p:tav>
                                        <p:tav tm="100000">
                                          <p:val>
                                            <p:strVal val="#ppt_x"/>
                                          </p:val>
                                        </p:tav>
                                      </p:tavLst>
                                    </p:anim>
                                    <p:anim calcmode="lin" valueType="num">
                                      <p:cBhvr additive="base">
                                        <p:cTn id="8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6">
                                            <p:txEl>
                                              <p:pRg st="10" end="10"/>
                                            </p:txEl>
                                          </p:spTgt>
                                        </p:tgtEl>
                                        <p:attrNameLst>
                                          <p:attrName>style.visibility</p:attrName>
                                        </p:attrNameLst>
                                      </p:cBhvr>
                                      <p:to>
                                        <p:strVal val="visible"/>
                                      </p:to>
                                    </p:set>
                                    <p:anim calcmode="lin" valueType="num">
                                      <p:cBhvr additive="base">
                                        <p:cTn id="89"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3" grpId="1"/>
      <p:bldP spid="5" grpId="0"/>
      <p:bldP spid="5" grpId="1"/>
      <p:bldP spid="2" grpId="0"/>
      <p:bldP spid="2" grpId="1"/>
      <p:bldP spid="7" grpId="0"/>
      <p:bldP spid="7" grpId="1"/>
      <p:bldP spid="8" grpId="0"/>
      <p:bldP spid="8"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6" name="图片 56" descr="fact-做填空"/>
          <p:cNvPicPr>
            <a:picLocks noChangeAspect="1"/>
          </p:cNvPicPr>
          <p:nvPr/>
        </p:nvPicPr>
        <p:blipFill>
          <a:blip r:embed="rId1"/>
          <a:stretch>
            <a:fillRect/>
          </a:stretch>
        </p:blipFill>
        <p:spPr>
          <a:xfrm>
            <a:off x="-33655" y="1057275"/>
            <a:ext cx="12089130" cy="5800090"/>
          </a:xfrm>
          <a:prstGeom prst="rect">
            <a:avLst/>
          </a:prstGeom>
        </p:spPr>
      </p:pic>
      <p:sp>
        <p:nvSpPr>
          <p:cNvPr id="2" name="标题 1"/>
          <p:cNvSpPr>
            <a:spLocks noGrp="1"/>
          </p:cNvSpPr>
          <p:nvPr/>
        </p:nvSpPr>
        <p:spPr>
          <a:xfrm>
            <a:off x="3037205" y="3310255"/>
            <a:ext cx="18002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传染</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感化</a:t>
            </a:r>
            <a:endParaRPr sz="18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1293495" y="2288540"/>
            <a:ext cx="14941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有效的</a:t>
            </a:r>
            <a:endParaRPr sz="18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1614805" y="3902710"/>
            <a:ext cx="7912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完美</a:t>
            </a:r>
            <a:endParaRPr sz="18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3011170" y="1480185"/>
            <a:ext cx="15525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影响,感动</a:t>
            </a:r>
            <a:endParaRPr sz="18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163955" y="3310255"/>
            <a:ext cx="13608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传染性的</a:t>
            </a:r>
            <a:endParaRPr sz="1600" spc="0">
              <a:solidFill>
                <a:srgbClr val="7030A0"/>
              </a:solidFill>
              <a:latin typeface="+mn-ea"/>
              <a:ea typeface="+mn-ea"/>
              <a:cs typeface="Times New Roman" panose="02020603050405020304" charset="0"/>
              <a:sym typeface="+mn-ea"/>
            </a:endParaRPr>
          </a:p>
        </p:txBody>
      </p:sp>
      <p:sp>
        <p:nvSpPr>
          <p:cNvPr id="21" name="标题 1"/>
          <p:cNvSpPr>
            <a:spLocks noGrp="1"/>
          </p:cNvSpPr>
          <p:nvPr/>
        </p:nvSpPr>
        <p:spPr>
          <a:xfrm>
            <a:off x="6135370" y="3691255"/>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做</a:t>
            </a:r>
            <a:endParaRPr sz="24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9772015" y="5215890"/>
            <a:ext cx="1769110" cy="3702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打败,击败</a:t>
            </a:r>
            <a:endParaRPr sz="1800" spc="0">
              <a:solidFill>
                <a:srgbClr val="7030A0"/>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7917815" y="2501900"/>
            <a:ext cx="14884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工厂</a:t>
            </a:r>
            <a:endParaRPr sz="18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7724140" y="1329055"/>
            <a:ext cx="14325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事实</a:t>
            </a:r>
            <a:endParaRPr sz="1800" spc="0">
              <a:solidFill>
                <a:srgbClr val="7030A0"/>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3332480" y="3877310"/>
            <a:ext cx="15595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完美的</a:t>
            </a:r>
            <a:endParaRPr sz="1800" spc="0">
              <a:solidFill>
                <a:srgbClr val="7030A0"/>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7912100" y="3644265"/>
            <a:ext cx="12414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时髦,时尚</a:t>
            </a:r>
            <a:endParaRPr sz="18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7653655" y="5419090"/>
            <a:ext cx="19221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业绩,功绩</a:t>
            </a:r>
            <a:endParaRPr sz="18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3415030" y="5641340"/>
            <a:ext cx="9702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小说</a:t>
            </a:r>
            <a:endParaRPr sz="18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3040380" y="4469130"/>
            <a:ext cx="13601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缺点,缺陷</a:t>
            </a:r>
            <a:endParaRPr sz="18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3362960" y="5080635"/>
            <a:ext cx="14420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困难的</a:t>
            </a:r>
            <a:endParaRPr sz="18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3487420" y="6219825"/>
            <a:ext cx="36715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功能</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9568180" y="2481580"/>
            <a:ext cx="178689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因素,要素</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10383520" y="3613150"/>
            <a:ext cx="24403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时髦的,时尚的</a:t>
            </a:r>
            <a:endParaRPr sz="18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9544685" y="4213225"/>
            <a:ext cx="19958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官方的  政府官员</a:t>
            </a:r>
            <a:endParaRPr sz="18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9564370" y="4652010"/>
            <a:ext cx="19494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军官;警官</a:t>
            </a:r>
            <a:endParaRPr sz="18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7778750" y="4417060"/>
            <a:ext cx="17030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办公室</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7817485" y="1915160"/>
            <a:ext cx="23094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事务;事件</a:t>
            </a:r>
            <a:endParaRPr sz="18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9344660" y="1288415"/>
            <a:ext cx="28225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实际的,事实的</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7896225" y="3057525"/>
            <a:ext cx="13068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人造品</a:t>
            </a:r>
            <a:endParaRPr sz="1800" spc="0">
              <a:solidFill>
                <a:srgbClr val="7030A0"/>
              </a:solidFill>
              <a:latin typeface="Times New Roman" panose="02020603050405020304" charset="0"/>
              <a:ea typeface="+mn-ea"/>
              <a:cs typeface="Times New Roman" panose="02020603050405020304" charset="0"/>
            </a:endParaRPr>
          </a:p>
        </p:txBody>
      </p:sp>
      <p:sp>
        <p:nvSpPr>
          <p:cNvPr id="28" name="标题 1"/>
          <p:cNvSpPr>
            <a:spLocks noGrp="1"/>
          </p:cNvSpPr>
          <p:nvPr/>
        </p:nvSpPr>
        <p:spPr>
          <a:xfrm>
            <a:off x="9881235" y="5685155"/>
            <a:ext cx="1769110" cy="3702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传输</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传播</a:t>
            </a:r>
            <a:endParaRPr sz="1800" spc="0">
              <a:solidFill>
                <a:srgbClr val="7030A0"/>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2971800" y="2557780"/>
            <a:ext cx="15525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影响,效果</a:t>
            </a:r>
            <a:endParaRPr sz="1800" spc="0">
              <a:solidFill>
                <a:srgbClr val="7030A0"/>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1338580" y="2700020"/>
            <a:ext cx="15525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高效的</a:t>
            </a:r>
            <a:endParaRPr sz="18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7830820" y="6216650"/>
            <a:ext cx="1769110" cy="3702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利润,利益</a:t>
            </a:r>
            <a:endParaRPr sz="18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1303020" y="1724025"/>
            <a:ext cx="14941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感人的</a:t>
            </a:r>
            <a:endParaRPr sz="1800" spc="0">
              <a:solidFill>
                <a:srgbClr val="7030A0"/>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967740" y="1290320"/>
            <a:ext cx="14941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喜爱,感情</a:t>
            </a:r>
            <a:endParaRPr sz="1800" spc="0">
              <a:solidFill>
                <a:srgbClr val="7030A0"/>
              </a:solidFill>
              <a:latin typeface="Times New Roman" panose="02020603050405020304" charset="0"/>
              <a:ea typeface="+mn-ea"/>
              <a:cs typeface="Times New Roman" panose="02020603050405020304" charset="0"/>
            </a:endParaRPr>
          </a:p>
        </p:txBody>
      </p:sp>
      <p:sp>
        <p:nvSpPr>
          <p:cNvPr id="32" name="标题 1"/>
          <p:cNvSpPr>
            <a:spLocks noGrp="1"/>
          </p:cNvSpPr>
          <p:nvPr/>
        </p:nvSpPr>
        <p:spPr>
          <a:xfrm>
            <a:off x="9753600" y="3053080"/>
            <a:ext cx="19202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人造的;伪造的</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gtEl>
                                        <p:attrNameLst>
                                          <p:attrName>style.visibility</p:attrName>
                                        </p:attrNameLst>
                                      </p:cBhvr>
                                      <p:to>
                                        <p:strVal val="visible"/>
                                      </p:to>
                                    </p:set>
                                    <p:anim calcmode="lin" valueType="num">
                                      <p:cBhvr additive="base">
                                        <p:cTn id="85" dur="500" fill="hold"/>
                                        <p:tgtEl>
                                          <p:spTgt spid="4"/>
                                        </p:tgtEl>
                                        <p:attrNameLst>
                                          <p:attrName>ppt_x</p:attrName>
                                        </p:attrNameLst>
                                      </p:cBhvr>
                                      <p:tavLst>
                                        <p:tav tm="0">
                                          <p:val>
                                            <p:strVal val="#ppt_x"/>
                                          </p:val>
                                        </p:tav>
                                        <p:tav tm="100000">
                                          <p:val>
                                            <p:strVal val="#ppt_x"/>
                                          </p:val>
                                        </p:tav>
                                      </p:tavLst>
                                    </p:anim>
                                    <p:anim calcmode="lin" valueType="num">
                                      <p:cBhvr additive="base">
                                        <p:cTn id="8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ppt_x"/>
                                          </p:val>
                                        </p:tav>
                                        <p:tav tm="100000">
                                          <p:val>
                                            <p:strVal val="#ppt_x"/>
                                          </p:val>
                                        </p:tav>
                                      </p:tavLst>
                                    </p:anim>
                                    <p:anim calcmode="lin" valueType="num">
                                      <p:cBhvr additive="base">
                                        <p:cTn id="9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500" fill="hold"/>
                                        <p:tgtEl>
                                          <p:spTgt spid="28"/>
                                        </p:tgtEl>
                                        <p:attrNameLst>
                                          <p:attrName>ppt_x</p:attrName>
                                        </p:attrNameLst>
                                      </p:cBhvr>
                                      <p:tavLst>
                                        <p:tav tm="0">
                                          <p:val>
                                            <p:strVal val="#ppt_x"/>
                                          </p:val>
                                        </p:tav>
                                        <p:tav tm="100000">
                                          <p:val>
                                            <p:strVal val="#ppt_x"/>
                                          </p:val>
                                        </p:tav>
                                      </p:tavLst>
                                    </p:anim>
                                    <p:anim calcmode="lin" valueType="num">
                                      <p:cBhvr additive="base">
                                        <p:cTn id="9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7"/>
                                        </p:tgtEl>
                                        <p:attrNameLst>
                                          <p:attrName>style.visibility</p:attrName>
                                        </p:attrNameLst>
                                      </p:cBhvr>
                                      <p:to>
                                        <p:strVal val="visible"/>
                                      </p:to>
                                    </p:set>
                                    <p:anim calcmode="lin" valueType="num">
                                      <p:cBhvr additive="base">
                                        <p:cTn id="103" dur="500" fill="hold"/>
                                        <p:tgtEl>
                                          <p:spTgt spid="7"/>
                                        </p:tgtEl>
                                        <p:attrNameLst>
                                          <p:attrName>ppt_x</p:attrName>
                                        </p:attrNameLst>
                                      </p:cBhvr>
                                      <p:tavLst>
                                        <p:tav tm="0">
                                          <p:val>
                                            <p:strVal val="#ppt_x"/>
                                          </p:val>
                                        </p:tav>
                                        <p:tav tm="100000">
                                          <p:val>
                                            <p:strVal val="#ppt_x"/>
                                          </p:val>
                                        </p:tav>
                                      </p:tavLst>
                                    </p:anim>
                                    <p:anim calcmode="lin" valueType="num">
                                      <p:cBhvr additive="base">
                                        <p:cTn id="10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8"/>
                                        </p:tgtEl>
                                        <p:attrNameLst>
                                          <p:attrName>style.visibility</p:attrName>
                                        </p:attrNameLst>
                                      </p:cBhvr>
                                      <p:to>
                                        <p:strVal val="visible"/>
                                      </p:to>
                                    </p:set>
                                    <p:anim calcmode="lin" valueType="num">
                                      <p:cBhvr additive="base">
                                        <p:cTn id="109" dur="500" fill="hold"/>
                                        <p:tgtEl>
                                          <p:spTgt spid="8"/>
                                        </p:tgtEl>
                                        <p:attrNameLst>
                                          <p:attrName>ppt_x</p:attrName>
                                        </p:attrNameLst>
                                      </p:cBhvr>
                                      <p:tavLst>
                                        <p:tav tm="0">
                                          <p:val>
                                            <p:strVal val="#ppt_x"/>
                                          </p:val>
                                        </p:tav>
                                        <p:tav tm="100000">
                                          <p:val>
                                            <p:strVal val="#ppt_x"/>
                                          </p:val>
                                        </p:tav>
                                      </p:tavLst>
                                    </p:anim>
                                    <p:anim calcmode="lin" valueType="num">
                                      <p:cBhvr additive="base">
                                        <p:cTn id="11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anim calcmode="lin" valueType="num">
                                      <p:cBhvr additive="base">
                                        <p:cTn id="115" dur="500" fill="hold"/>
                                        <p:tgtEl>
                                          <p:spTgt spid="25"/>
                                        </p:tgtEl>
                                        <p:attrNameLst>
                                          <p:attrName>ppt_x</p:attrName>
                                        </p:attrNameLst>
                                      </p:cBhvr>
                                      <p:tavLst>
                                        <p:tav tm="0">
                                          <p:val>
                                            <p:strVal val="#ppt_x"/>
                                          </p:val>
                                        </p:tav>
                                        <p:tav tm="100000">
                                          <p:val>
                                            <p:strVal val="#ppt_x"/>
                                          </p:val>
                                        </p:tav>
                                      </p:tavLst>
                                    </p:anim>
                                    <p:anim calcmode="lin" valueType="num">
                                      <p:cBhvr additive="base">
                                        <p:cTn id="1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0"/>
                                        </p:tgtEl>
                                        <p:attrNameLst>
                                          <p:attrName>style.visibility</p:attrName>
                                        </p:attrNameLst>
                                      </p:cBhvr>
                                      <p:to>
                                        <p:strVal val="visible"/>
                                      </p:to>
                                    </p:set>
                                    <p:anim calcmode="lin" valueType="num">
                                      <p:cBhvr additive="base">
                                        <p:cTn id="127" dur="500" fill="hold"/>
                                        <p:tgtEl>
                                          <p:spTgt spid="30"/>
                                        </p:tgtEl>
                                        <p:attrNameLst>
                                          <p:attrName>ppt_x</p:attrName>
                                        </p:attrNameLst>
                                      </p:cBhvr>
                                      <p:tavLst>
                                        <p:tav tm="0">
                                          <p:val>
                                            <p:strVal val="#ppt_x"/>
                                          </p:val>
                                        </p:tav>
                                        <p:tav tm="100000">
                                          <p:val>
                                            <p:strVal val="#ppt_x"/>
                                          </p:val>
                                        </p:tav>
                                      </p:tavLst>
                                    </p:anim>
                                    <p:anim calcmode="lin" valueType="num">
                                      <p:cBhvr additive="base">
                                        <p:cTn id="12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
                                        </p:tgtEl>
                                        <p:attrNameLst>
                                          <p:attrName>style.visibility</p:attrName>
                                        </p:attrNameLst>
                                      </p:cBhvr>
                                      <p:to>
                                        <p:strVal val="visible"/>
                                      </p:to>
                                    </p:set>
                                    <p:anim calcmode="lin" valueType="num">
                                      <p:cBhvr additive="base">
                                        <p:cTn id="133" dur="500" fill="hold"/>
                                        <p:tgtEl>
                                          <p:spTgt spid="3"/>
                                        </p:tgtEl>
                                        <p:attrNameLst>
                                          <p:attrName>ppt_x</p:attrName>
                                        </p:attrNameLst>
                                      </p:cBhvr>
                                      <p:tavLst>
                                        <p:tav tm="0">
                                          <p:val>
                                            <p:strVal val="#ppt_x"/>
                                          </p:val>
                                        </p:tav>
                                        <p:tav tm="100000">
                                          <p:val>
                                            <p:strVal val="#ppt_x"/>
                                          </p:val>
                                        </p:tav>
                                      </p:tavLst>
                                    </p:anim>
                                    <p:anim calcmode="lin" valueType="num">
                                      <p:cBhvr additive="base">
                                        <p:cTn id="1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31"/>
                                        </p:tgtEl>
                                        <p:attrNameLst>
                                          <p:attrName>style.visibility</p:attrName>
                                        </p:attrNameLst>
                                      </p:cBhvr>
                                      <p:to>
                                        <p:strVal val="visible"/>
                                      </p:to>
                                    </p:set>
                                    <p:anim calcmode="lin" valueType="num">
                                      <p:cBhvr additive="base">
                                        <p:cTn id="139" dur="500" fill="hold"/>
                                        <p:tgtEl>
                                          <p:spTgt spid="31"/>
                                        </p:tgtEl>
                                        <p:attrNameLst>
                                          <p:attrName>ppt_x</p:attrName>
                                        </p:attrNameLst>
                                      </p:cBhvr>
                                      <p:tavLst>
                                        <p:tav tm="0">
                                          <p:val>
                                            <p:strVal val="#ppt_x"/>
                                          </p:val>
                                        </p:tav>
                                        <p:tav tm="100000">
                                          <p:val>
                                            <p:strVal val="#ppt_x"/>
                                          </p:val>
                                        </p:tav>
                                      </p:tavLst>
                                    </p:anim>
                                    <p:anim calcmode="lin" valueType="num">
                                      <p:cBhvr additive="base">
                                        <p:cTn id="14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
                                        </p:tgtEl>
                                        <p:attrNameLst>
                                          <p:attrName>style.visibility</p:attrName>
                                        </p:attrNameLst>
                                      </p:cBhvr>
                                      <p:to>
                                        <p:strVal val="visible"/>
                                      </p:to>
                                    </p:set>
                                    <p:anim calcmode="lin" valueType="num">
                                      <p:cBhvr additive="base">
                                        <p:cTn id="145" dur="500" fill="hold"/>
                                        <p:tgtEl>
                                          <p:spTgt spid="2"/>
                                        </p:tgtEl>
                                        <p:attrNameLst>
                                          <p:attrName>ppt_x</p:attrName>
                                        </p:attrNameLst>
                                      </p:cBhvr>
                                      <p:tavLst>
                                        <p:tav tm="0">
                                          <p:val>
                                            <p:strVal val="#ppt_x"/>
                                          </p:val>
                                        </p:tav>
                                        <p:tav tm="100000">
                                          <p:val>
                                            <p:strVal val="#ppt_x"/>
                                          </p:val>
                                        </p:tav>
                                      </p:tavLst>
                                    </p:anim>
                                    <p:anim calcmode="lin" valueType="num">
                                      <p:cBhvr additive="base">
                                        <p:cTn id="1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9"/>
                                        </p:tgtEl>
                                        <p:attrNameLst>
                                          <p:attrName>style.visibility</p:attrName>
                                        </p:attrNameLst>
                                      </p:cBhvr>
                                      <p:to>
                                        <p:strVal val="visible"/>
                                      </p:to>
                                    </p:set>
                                    <p:anim calcmode="lin" valueType="num">
                                      <p:cBhvr additive="base">
                                        <p:cTn id="151" dur="500" fill="hold"/>
                                        <p:tgtEl>
                                          <p:spTgt spid="9"/>
                                        </p:tgtEl>
                                        <p:attrNameLst>
                                          <p:attrName>ppt_x</p:attrName>
                                        </p:attrNameLst>
                                      </p:cBhvr>
                                      <p:tavLst>
                                        <p:tav tm="0">
                                          <p:val>
                                            <p:strVal val="#ppt_x"/>
                                          </p:val>
                                        </p:tav>
                                        <p:tav tm="100000">
                                          <p:val>
                                            <p:strVal val="#ppt_x"/>
                                          </p:val>
                                        </p:tav>
                                      </p:tavLst>
                                    </p:anim>
                                    <p:anim calcmode="lin" valueType="num">
                                      <p:cBhvr additive="base">
                                        <p:cTn id="1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34"/>
                                        </p:tgtEl>
                                        <p:attrNameLst>
                                          <p:attrName>style.visibility</p:attrName>
                                        </p:attrNameLst>
                                      </p:cBhvr>
                                      <p:to>
                                        <p:strVal val="visible"/>
                                      </p:to>
                                    </p:set>
                                    <p:anim calcmode="lin" valueType="num">
                                      <p:cBhvr additive="base">
                                        <p:cTn id="157" dur="500" fill="hold"/>
                                        <p:tgtEl>
                                          <p:spTgt spid="34"/>
                                        </p:tgtEl>
                                        <p:attrNameLst>
                                          <p:attrName>ppt_x</p:attrName>
                                        </p:attrNameLst>
                                      </p:cBhvr>
                                      <p:tavLst>
                                        <p:tav tm="0">
                                          <p:val>
                                            <p:strVal val="#ppt_x"/>
                                          </p:val>
                                        </p:tav>
                                        <p:tav tm="100000">
                                          <p:val>
                                            <p:strVal val="#ppt_x"/>
                                          </p:val>
                                        </p:tav>
                                      </p:tavLst>
                                    </p:anim>
                                    <p:anim calcmode="lin" valueType="num">
                                      <p:cBhvr additive="base">
                                        <p:cTn id="15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6"/>
                                        </p:tgtEl>
                                        <p:attrNameLst>
                                          <p:attrName>style.visibility</p:attrName>
                                        </p:attrNameLst>
                                      </p:cBhvr>
                                      <p:to>
                                        <p:strVal val="visible"/>
                                      </p:to>
                                    </p:set>
                                    <p:anim calcmode="lin" valueType="num">
                                      <p:cBhvr additive="base">
                                        <p:cTn id="163" dur="500" fill="hold"/>
                                        <p:tgtEl>
                                          <p:spTgt spid="6"/>
                                        </p:tgtEl>
                                        <p:attrNameLst>
                                          <p:attrName>ppt_x</p:attrName>
                                        </p:attrNameLst>
                                      </p:cBhvr>
                                      <p:tavLst>
                                        <p:tav tm="0">
                                          <p:val>
                                            <p:strVal val="#ppt_x"/>
                                          </p:val>
                                        </p:tav>
                                        <p:tav tm="100000">
                                          <p:val>
                                            <p:strVal val="#ppt_x"/>
                                          </p:val>
                                        </p:tav>
                                      </p:tavLst>
                                    </p:anim>
                                    <p:anim calcmode="lin" valueType="num">
                                      <p:cBhvr additive="base">
                                        <p:cTn id="16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10"/>
                                        </p:tgtEl>
                                        <p:attrNameLst>
                                          <p:attrName>style.visibility</p:attrName>
                                        </p:attrNameLst>
                                      </p:cBhvr>
                                      <p:to>
                                        <p:strVal val="visible"/>
                                      </p:to>
                                    </p:set>
                                    <p:anim calcmode="lin" valueType="num">
                                      <p:cBhvr additive="base">
                                        <p:cTn id="169" dur="500" fill="hold"/>
                                        <p:tgtEl>
                                          <p:spTgt spid="10"/>
                                        </p:tgtEl>
                                        <p:attrNameLst>
                                          <p:attrName>ppt_x</p:attrName>
                                        </p:attrNameLst>
                                      </p:cBhvr>
                                      <p:tavLst>
                                        <p:tav tm="0">
                                          <p:val>
                                            <p:strVal val="#ppt_x"/>
                                          </p:val>
                                        </p:tav>
                                        <p:tav tm="100000">
                                          <p:val>
                                            <p:strVal val="#ppt_x"/>
                                          </p:val>
                                        </p:tav>
                                      </p:tavLst>
                                    </p:anim>
                                    <p:anim calcmode="lin" valueType="num">
                                      <p:cBhvr additive="base">
                                        <p:cTn id="17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11"/>
                                        </p:tgtEl>
                                        <p:attrNameLst>
                                          <p:attrName>style.visibility</p:attrName>
                                        </p:attrNameLst>
                                      </p:cBhvr>
                                      <p:to>
                                        <p:strVal val="visible"/>
                                      </p:to>
                                    </p:set>
                                    <p:anim calcmode="lin" valueType="num">
                                      <p:cBhvr additive="base">
                                        <p:cTn id="175" dur="500" fill="hold"/>
                                        <p:tgtEl>
                                          <p:spTgt spid="11"/>
                                        </p:tgtEl>
                                        <p:attrNameLst>
                                          <p:attrName>ppt_x</p:attrName>
                                        </p:attrNameLst>
                                      </p:cBhvr>
                                      <p:tavLst>
                                        <p:tav tm="0">
                                          <p:val>
                                            <p:strVal val="#ppt_x"/>
                                          </p:val>
                                        </p:tav>
                                        <p:tav tm="100000">
                                          <p:val>
                                            <p:strVal val="#ppt_x"/>
                                          </p:val>
                                        </p:tav>
                                      </p:tavLst>
                                    </p:anim>
                                    <p:anim calcmode="lin" valueType="num">
                                      <p:cBhvr additive="base">
                                        <p:cTn id="17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5"/>
                                        </p:tgtEl>
                                        <p:attrNameLst>
                                          <p:attrName>style.visibility</p:attrName>
                                        </p:attrNameLst>
                                      </p:cBhvr>
                                      <p:to>
                                        <p:strVal val="visible"/>
                                      </p:to>
                                    </p:set>
                                    <p:anim calcmode="lin" valueType="num">
                                      <p:cBhvr additive="base">
                                        <p:cTn id="181" dur="500" fill="hold"/>
                                        <p:tgtEl>
                                          <p:spTgt spid="5"/>
                                        </p:tgtEl>
                                        <p:attrNameLst>
                                          <p:attrName>ppt_x</p:attrName>
                                        </p:attrNameLst>
                                      </p:cBhvr>
                                      <p:tavLst>
                                        <p:tav tm="0">
                                          <p:val>
                                            <p:strVal val="#ppt_x"/>
                                          </p:val>
                                        </p:tav>
                                        <p:tav tm="100000">
                                          <p:val>
                                            <p:strVal val="#ppt_x"/>
                                          </p:val>
                                        </p:tav>
                                      </p:tavLst>
                                    </p:anim>
                                    <p:anim calcmode="lin" valueType="num">
                                      <p:cBhvr additive="base">
                                        <p:cTn id="18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12"/>
                                        </p:tgtEl>
                                        <p:attrNameLst>
                                          <p:attrName>style.visibility</p:attrName>
                                        </p:attrNameLst>
                                      </p:cBhvr>
                                      <p:to>
                                        <p:strVal val="visible"/>
                                      </p:to>
                                    </p:set>
                                    <p:anim calcmode="lin" valueType="num">
                                      <p:cBhvr additive="base">
                                        <p:cTn id="187" dur="500" fill="hold"/>
                                        <p:tgtEl>
                                          <p:spTgt spid="12"/>
                                        </p:tgtEl>
                                        <p:attrNameLst>
                                          <p:attrName>ppt_x</p:attrName>
                                        </p:attrNameLst>
                                      </p:cBhvr>
                                      <p:tavLst>
                                        <p:tav tm="0">
                                          <p:val>
                                            <p:strVal val="#ppt_x"/>
                                          </p:val>
                                        </p:tav>
                                        <p:tav tm="100000">
                                          <p:val>
                                            <p:strVal val="#ppt_x"/>
                                          </p:val>
                                        </p:tav>
                                      </p:tavLst>
                                    </p:anim>
                                    <p:anim calcmode="lin" valueType="num">
                                      <p:cBhvr additive="base">
                                        <p:cTn id="18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 grpId="0"/>
      <p:bldP spid="2" grpId="1"/>
      <p:bldP spid="9" grpId="0"/>
      <p:bldP spid="9" grpId="1"/>
      <p:bldP spid="8" grpId="0"/>
      <p:bldP spid="8" grpId="1"/>
      <p:bldP spid="3" grpId="0"/>
      <p:bldP spid="3" grpId="1"/>
      <p:bldP spid="6" grpId="0"/>
      <p:bldP spid="6" grpId="1"/>
      <p:bldP spid="34" grpId="0"/>
      <p:bldP spid="34" grpId="1"/>
      <p:bldP spid="29" grpId="0"/>
      <p:bldP spid="29" grpId="1"/>
      <p:bldP spid="24" grpId="0"/>
      <p:bldP spid="24" grpId="1"/>
      <p:bldP spid="36" grpId="0"/>
      <p:bldP spid="36" grpId="1"/>
      <p:bldP spid="23" grpId="0"/>
      <p:bldP spid="23" grpId="1"/>
      <p:bldP spid="4" grpId="0"/>
      <p:bldP spid="4" grpId="1"/>
      <p:bldP spid="5" grpId="0"/>
      <p:bldP spid="5"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9" grpId="0"/>
      <p:bldP spid="19" grpId="1"/>
      <p:bldP spid="20" grpId="0"/>
      <p:bldP spid="20" grpId="1"/>
      <p:bldP spid="22" grpId="0"/>
      <p:bldP spid="22" grpId="1"/>
      <p:bldP spid="28" grpId="0"/>
      <p:bldP spid="28" grpId="1"/>
      <p:bldP spid="30" grpId="0"/>
      <p:bldP spid="30" grpId="1"/>
      <p:bldP spid="31" grpId="0"/>
      <p:bldP spid="31" grpId="1"/>
      <p:bldP spid="7" grpId="0"/>
      <p:bldP spid="7" grpId="1"/>
      <p:bldP spid="18" grpId="0"/>
      <p:bldP spid="18" grpId="1"/>
      <p:bldP spid="25" grpId="0"/>
      <p:bldP spid="25" grpId="1"/>
      <p:bldP spid="32" grpId="0"/>
      <p:bldP spid="32"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6040" y="396875"/>
            <a:ext cx="11539855" cy="6447155"/>
          </a:xfrm>
        </p:spPr>
        <p:txBody>
          <a:bodyPr/>
          <a:p>
            <a:pPr marL="0" algn="l">
              <a:lnSpc>
                <a:spcPct val="100000"/>
              </a:lnSpc>
              <a:buClrTx/>
              <a:buSzTx/>
              <a:buFontTx/>
              <a:buNone/>
            </a:pPr>
            <a:r>
              <a:rPr sz="2400" b="1">
                <a:latin typeface="Times New Roman" panose="02020603050405020304" charset="0"/>
                <a:cs typeface="Times New Roman" panose="02020603050405020304" charset="0"/>
                <a:sym typeface="+mn-ea"/>
              </a:rPr>
              <a:t>Say you intend to</a:t>
            </a:r>
            <a:r>
              <a:rPr sz="2400" b="1">
                <a:solidFill>
                  <a:schemeClr val="accent2">
                    <a:lumMod val="75000"/>
                  </a:schemeClr>
                </a:solidFill>
                <a:latin typeface="Times New Roman" panose="02020603050405020304" charset="0"/>
                <a:cs typeface="Times New Roman" panose="02020603050405020304" charset="0"/>
                <a:sym typeface="+mn-ea"/>
              </a:rPr>
              <a:t> watch</a:t>
            </a:r>
            <a:r>
              <a:rPr sz="2400" b="1">
                <a:latin typeface="Times New Roman" panose="02020603050405020304" charset="0"/>
                <a:cs typeface="Times New Roman" panose="02020603050405020304" charset="0"/>
                <a:sym typeface="+mn-ea"/>
              </a:rPr>
              <a:t> a football match but the tickets are expensive and it will take you a couple of hours to get to and from the stadium.(2014江苏)</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假设你打算去__一场足球比赛，但是门票很贵，而且从体育场来回需要几个小时。</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Men can either talk or </a:t>
            </a:r>
            <a:r>
              <a:rPr sz="2400" b="1">
                <a:solidFill>
                  <a:schemeClr val="accent2">
                    <a:lumMod val="75000"/>
                  </a:schemeClr>
                </a:solidFill>
                <a:latin typeface="Times New Roman" panose="02020603050405020304" charset="0"/>
                <a:cs typeface="Times New Roman" panose="02020603050405020304" charset="0"/>
                <a:sym typeface="+mn-ea"/>
              </a:rPr>
              <a:t>watch</a:t>
            </a:r>
            <a:r>
              <a:rPr sz="2400" b="1">
                <a:latin typeface="Times New Roman" panose="02020603050405020304" charset="0"/>
                <a:cs typeface="Times New Roman" panose="02020603050405020304" charset="0"/>
                <a:sym typeface="+mn-ea"/>
              </a:rPr>
              <a:t> the screen -- they can' t do both -- and they don' t understand that women can.(2009江苏)男人可以说话，也可以__电视，但他们不能同时做这两件事。他们不明白女人可以做到。</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Nature seems to unfold to people who </a:t>
            </a:r>
            <a:r>
              <a:rPr sz="2400" b="1">
                <a:solidFill>
                  <a:schemeClr val="accent2">
                    <a:lumMod val="75000"/>
                  </a:schemeClr>
                </a:solidFill>
                <a:latin typeface="Times New Roman" panose="02020603050405020304" charset="0"/>
                <a:cs typeface="Times New Roman" panose="02020603050405020304" charset="0"/>
                <a:sym typeface="+mn-ea"/>
              </a:rPr>
              <a:t>watch</a:t>
            </a:r>
            <a:r>
              <a:rPr sz="2400" b="1">
                <a:latin typeface="Times New Roman" panose="02020603050405020304" charset="0"/>
                <a:cs typeface="Times New Roman" panose="02020603050405020304" charset="0"/>
                <a:sym typeface="+mn-ea"/>
              </a:rPr>
              <a:t> and wait.(2018天津) </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大自然似乎向那些____和等待的人展现自己。</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It is twenty to one by my </a:t>
            </a:r>
            <a:r>
              <a:rPr sz="2400" b="1">
                <a:solidFill>
                  <a:schemeClr val="accent2">
                    <a:lumMod val="75000"/>
                  </a:schemeClr>
                </a:solidFill>
                <a:latin typeface="Times New Roman" panose="02020603050405020304" charset="0"/>
                <a:cs typeface="Times New Roman" panose="02020603050405020304" charset="0"/>
                <a:sym typeface="+mn-ea"/>
              </a:rPr>
              <a:t>watch</a:t>
            </a:r>
            <a:r>
              <a:rPr sz="2400" b="1">
                <a:latin typeface="Times New Roman" panose="02020603050405020304" charset="0"/>
                <a:cs typeface="Times New Roman" panose="02020603050405020304" charset="0"/>
                <a:sym typeface="+mn-ea"/>
              </a:rPr>
              <a:t>, but it is a little fast.(2011全国I) </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我的__是12点40，但它有点快。</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One psychological effect of diet products is that people tend to watch their weight rather than their diet.(2008北京)</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减肥产品的一个心理效应是，人们倾向于__</a:t>
            </a:r>
            <a:r>
              <a:rPr lang="en-US" altLang="zh-CN" sz="2400" b="1">
                <a:latin typeface="Times New Roman" panose="02020603050405020304" charset="0"/>
                <a:cs typeface="Times New Roman" panose="02020603050405020304" charset="0"/>
                <a:sym typeface="+mn-ea"/>
              </a:rPr>
              <a:t>__</a:t>
            </a:r>
            <a:r>
              <a:rPr sz="2400" b="1">
                <a:latin typeface="Times New Roman" panose="02020603050405020304" charset="0"/>
                <a:cs typeface="Times New Roman" panose="02020603050405020304" charset="0"/>
                <a:sym typeface="+mn-ea"/>
              </a:rPr>
              <a:t>自己的体重，而不是饮食。</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Good </a:t>
            </a:r>
            <a:r>
              <a:rPr sz="2400" b="1">
                <a:solidFill>
                  <a:schemeClr val="accent2">
                    <a:lumMod val="75000"/>
                  </a:schemeClr>
                </a:solidFill>
                <a:latin typeface="Times New Roman" panose="02020603050405020304" charset="0"/>
                <a:cs typeface="Times New Roman" panose="02020603050405020304" charset="0"/>
                <a:sym typeface="+mn-ea"/>
              </a:rPr>
              <a:t>watch</a:t>
            </a:r>
            <a:r>
              <a:rPr sz="2400" b="1">
                <a:latin typeface="Times New Roman" panose="02020603050405020304" charset="0"/>
                <a:cs typeface="Times New Roman" panose="02020603050405020304" charset="0"/>
                <a:sym typeface="+mn-ea"/>
              </a:rPr>
              <a:t> prevents misfortune. ____消灾。</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endParaRPr sz="2400" b="1">
              <a:latin typeface="Times New Roman" panose="02020603050405020304" charset="0"/>
              <a:cs typeface="Times New Roman" panose="02020603050405020304" charset="0"/>
              <a:sym typeface="+mn-ea"/>
            </a:endParaRPr>
          </a:p>
        </p:txBody>
      </p:sp>
      <p:sp>
        <p:nvSpPr>
          <p:cNvPr id="4" name="标题 1"/>
          <p:cNvSpPr>
            <a:spLocks noGrp="1"/>
          </p:cNvSpPr>
          <p:nvPr/>
        </p:nvSpPr>
        <p:spPr>
          <a:xfrm>
            <a:off x="-67945" y="-68580"/>
            <a:ext cx="12054840" cy="2434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37.watch [wɒtʃ]vt.&amp;vi.___;___;___;___  n.___;___;___</a:t>
            </a:r>
            <a:r>
              <a:rPr lang="en-US" altLang="zh-CN" sz="3200">
                <a:noFill/>
                <a:latin typeface="Times New Roman" panose="02020603050405020304" charset="0"/>
                <a:ea typeface="+mn-ea"/>
                <a:cs typeface="Times New Roman" panose="02020603050405020304" charset="0"/>
              </a:rPr>
              <a:t>_</a:t>
            </a:r>
            <a:r>
              <a:rPr lang="en-US" altLang="zh-CN" sz="3200">
                <a:solidFill>
                  <a:schemeClr val="tx1">
                    <a:lumMod val="85000"/>
                    <a:lumOff val="15000"/>
                  </a:schemeClr>
                </a:solidFill>
                <a:latin typeface="Times New Roman" panose="02020603050405020304" charset="0"/>
                <a:ea typeface="+mn-ea"/>
                <a:cs typeface="Times New Roman" panose="02020603050405020304" charset="0"/>
                <a:sym typeface="+mn-ea"/>
              </a:rPr>
              <a:t>                                    </a:t>
            </a:r>
            <a:endParaRPr lang="en-US" altLang="zh-CN" sz="3200" u="sng">
              <a:noFill/>
              <a:latin typeface="Times New Roman" panose="02020603050405020304" charset="0"/>
              <a:ea typeface="+mn-ea"/>
              <a:cs typeface="Times New Roman" panose="02020603050405020304" charset="0"/>
            </a:endParaRPr>
          </a:p>
        </p:txBody>
      </p:sp>
      <p:sp>
        <p:nvSpPr>
          <p:cNvPr id="20" name="文本框 19"/>
          <p:cNvSpPr txBox="1"/>
          <p:nvPr/>
        </p:nvSpPr>
        <p:spPr>
          <a:xfrm>
            <a:off x="4259580" y="-10795"/>
            <a:ext cx="371919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 观看 注视 看守 警戒</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2004695" y="1200785"/>
            <a:ext cx="55054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看</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718185" y="4411980"/>
            <a:ext cx="430530"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表</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2673985" y="3393440"/>
            <a:ext cx="90487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观察</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6" name="文本框 5"/>
          <p:cNvSpPr txBox="1"/>
          <p:nvPr/>
        </p:nvSpPr>
        <p:spPr>
          <a:xfrm>
            <a:off x="8216900" y="8890"/>
            <a:ext cx="3678555" cy="521970"/>
          </a:xfrm>
          <a:prstGeom prst="rect">
            <a:avLst/>
          </a:prstGeom>
          <a:noFill/>
        </p:spPr>
        <p:txBody>
          <a:bodyPr wrap="square" rtlCol="0">
            <a:spAutoFit/>
          </a:bodyPr>
          <a:p>
            <a:pPr algn="l"/>
            <a:r>
              <a:rPr lang="en-US" altLang="en-US" sz="2800" b="1" spc="150" dirty="0">
                <a:solidFill>
                  <a:srgbClr val="7030A0"/>
                </a:solidFill>
                <a:uFillTx/>
                <a:latin typeface="Times New Roman" panose="02020603050405020304" charset="0"/>
                <a:cs typeface="Times New Roman" panose="02020603050405020304" charset="0"/>
                <a:sym typeface="+mn-ea"/>
              </a:rPr>
              <a:t>手表 监视 守护</a:t>
            </a:r>
            <a:endParaRPr lang="en-US" altLang="en-US" sz="2800" b="1" spc="150" dirty="0">
              <a:solidFill>
                <a:srgbClr val="7030A0"/>
              </a:solidFill>
              <a:uFillTx/>
              <a:latin typeface="Times New Roman" panose="02020603050405020304" charset="0"/>
              <a:cs typeface="Times New Roman" panose="02020603050405020304" charset="0"/>
              <a:sym typeface="+mn-ea"/>
            </a:endParaRPr>
          </a:p>
        </p:txBody>
      </p:sp>
      <p:sp>
        <p:nvSpPr>
          <p:cNvPr id="9" name="标题 1"/>
          <p:cNvSpPr>
            <a:spLocks noGrp="1"/>
          </p:cNvSpPr>
          <p:nvPr/>
        </p:nvSpPr>
        <p:spPr>
          <a:xfrm>
            <a:off x="10067290" y="2059305"/>
            <a:ext cx="53594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看</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5882640" y="5760720"/>
            <a:ext cx="945515" cy="3917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关注</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5074285" y="6270625"/>
            <a:ext cx="892175" cy="3917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谨慎</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additive="base">
                                        <p:cTn id="4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additive="base">
                                        <p:cTn id="5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additive="base">
                                        <p:cTn id="6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additive="base">
                                        <p:cTn id="6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additive="base">
                                        <p:cTn id="7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 calcmode="lin" valueType="num">
                                      <p:cBhvr additive="base">
                                        <p:cTn id="7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additive="base">
                                        <p:cTn id="7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additive="base">
                                        <p:cTn id="85" dur="500" fill="hold"/>
                                        <p:tgtEl>
                                          <p:spTgt spid="2"/>
                                        </p:tgtEl>
                                        <p:attrNameLst>
                                          <p:attrName>ppt_x</p:attrName>
                                        </p:attrNameLst>
                                      </p:cBhvr>
                                      <p:tavLst>
                                        <p:tav tm="0">
                                          <p:val>
                                            <p:strVal val="#ppt_x"/>
                                          </p:val>
                                        </p:tav>
                                        <p:tav tm="100000">
                                          <p:val>
                                            <p:strVal val="#ppt_x"/>
                                          </p:val>
                                        </p:tav>
                                      </p:tavLst>
                                    </p:anim>
                                    <p:anim calcmode="lin" valueType="num">
                                      <p:cBhvr additive="base">
                                        <p:cTn id="8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additive="base">
                                        <p:cTn id="91" dur="500" fill="hold"/>
                                        <p:tgtEl>
                                          <p:spTgt spid="8"/>
                                        </p:tgtEl>
                                        <p:attrNameLst>
                                          <p:attrName>ppt_x</p:attrName>
                                        </p:attrNameLst>
                                      </p:cBhvr>
                                      <p:tavLst>
                                        <p:tav tm="0">
                                          <p:val>
                                            <p:strVal val="#ppt_x"/>
                                          </p:val>
                                        </p:tav>
                                        <p:tav tm="100000">
                                          <p:val>
                                            <p:strVal val="#ppt_x"/>
                                          </p:val>
                                        </p:tav>
                                      </p:tavLst>
                                    </p:anim>
                                    <p:anim calcmode="lin" valueType="num">
                                      <p:cBhvr additive="base">
                                        <p:cTn id="9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additive="base">
                                        <p:cTn id="97" dur="500" fill="hold"/>
                                        <p:tgtEl>
                                          <p:spTgt spid="10"/>
                                        </p:tgtEl>
                                        <p:attrNameLst>
                                          <p:attrName>ppt_x</p:attrName>
                                        </p:attrNameLst>
                                      </p:cBhvr>
                                      <p:tavLst>
                                        <p:tav tm="0">
                                          <p:val>
                                            <p:strVal val="#ppt_x"/>
                                          </p:val>
                                        </p:tav>
                                        <p:tav tm="100000">
                                          <p:val>
                                            <p:strVal val="#ppt_x"/>
                                          </p:val>
                                        </p:tav>
                                      </p:tavLst>
                                    </p:anim>
                                    <p:anim calcmode="lin" valueType="num">
                                      <p:cBhvr additive="base">
                                        <p:cTn id="9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p:bldP spid="6" grpId="0"/>
      <p:bldP spid="6" grpId="1"/>
      <p:bldP spid="7" grpId="0"/>
      <p:bldP spid="7" grpId="1"/>
      <p:bldP spid="9" grpId="0"/>
      <p:bldP spid="9" grpId="1"/>
      <p:bldP spid="5" grpId="0"/>
      <p:bldP spid="5" grpId="1"/>
      <p:bldP spid="2" grpId="0"/>
      <p:bldP spid="2" grpId="1"/>
      <p:bldP spid="8" grpId="0"/>
      <p:bldP spid="8" grpId="1"/>
      <p:bldP spid="10" grpId="0"/>
      <p:bldP spid="10"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0640" y="-46990"/>
            <a:ext cx="12085320" cy="6917690"/>
          </a:xfrm>
        </p:spPr>
        <p:txBody>
          <a:bodyPr/>
          <a:p>
            <a:pPr marL="0" algn="l">
              <a:lnSpc>
                <a:spcPts val="3040"/>
              </a:lnSpc>
              <a:buClrTx/>
              <a:buSzTx/>
              <a:buFontTx/>
              <a:buNone/>
            </a:pP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solidFill>
                  <a:schemeClr val="accent2">
                    <a:lumMod val="75000"/>
                  </a:schemeClr>
                </a:solidFill>
                <a:latin typeface="Times New Roman" panose="02020603050405020304" charset="0"/>
                <a:cs typeface="Times New Roman" panose="02020603050405020304" charset="0"/>
                <a:sym typeface="+mn-ea"/>
              </a:rPr>
              <a:t>watch over</a:t>
            </a:r>
            <a:r>
              <a:rPr sz="2400" b="1">
                <a:latin typeface="Times New Roman" panose="02020603050405020304" charset="0"/>
                <a:cs typeface="Times New Roman" panose="02020603050405020304" charset="0"/>
                <a:sym typeface="+mn-ea"/>
              </a:rPr>
              <a:t>____,___,___     </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They use specially trained dogs to </a:t>
            </a:r>
            <a:r>
              <a:rPr sz="2400" b="1">
                <a:solidFill>
                  <a:schemeClr val="accent2">
                    <a:lumMod val="75000"/>
                  </a:schemeClr>
                </a:solidFill>
                <a:latin typeface="Times New Roman" panose="02020603050405020304" charset="0"/>
                <a:cs typeface="Times New Roman" panose="02020603050405020304" charset="0"/>
                <a:sym typeface="+mn-ea"/>
              </a:rPr>
              <a:t>watch over</a:t>
            </a:r>
            <a:r>
              <a:rPr sz="2400" b="1">
                <a:latin typeface="Times New Roman" panose="02020603050405020304" charset="0"/>
                <a:cs typeface="Times New Roman" panose="02020603050405020304" charset="0"/>
                <a:sym typeface="+mn-ea"/>
              </a:rPr>
              <a:t> their sheep at night.  </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夜间他们用受过特殊驯练的狗____羊群。</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solidFill>
                  <a:schemeClr val="accent2">
                    <a:lumMod val="75000"/>
                  </a:schemeClr>
                </a:solidFill>
                <a:latin typeface="Times New Roman" panose="02020603050405020304" charset="0"/>
                <a:cs typeface="Times New Roman" panose="02020603050405020304" charset="0"/>
                <a:sym typeface="+mn-ea"/>
              </a:rPr>
              <a:t>watch out (for)</a:t>
            </a:r>
            <a:r>
              <a:rPr sz="2400" b="1">
                <a:latin typeface="Times New Roman" panose="02020603050405020304" charset="0"/>
                <a:cs typeface="Times New Roman" panose="02020603050405020304" charset="0"/>
                <a:sym typeface="+mn-ea"/>
              </a:rPr>
              <a:t>____,____,____</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solidFill>
                  <a:schemeClr val="accent2">
                    <a:lumMod val="75000"/>
                  </a:schemeClr>
                </a:solidFill>
                <a:latin typeface="Times New Roman" panose="02020603050405020304" charset="0"/>
                <a:cs typeface="Times New Roman" panose="02020603050405020304" charset="0"/>
                <a:sym typeface="+mn-ea"/>
              </a:rPr>
              <a:t>Watch out </a:t>
            </a:r>
            <a:r>
              <a:rPr sz="2400" b="1">
                <a:latin typeface="Times New Roman" panose="02020603050405020304" charset="0"/>
                <a:cs typeface="Times New Roman" panose="02020603050405020304" charset="0"/>
                <a:sym typeface="+mn-ea"/>
              </a:rPr>
              <a:t>for sharp bends and adjust your speed accordingly.</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 ____急转弯并相应调整车速。</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solidFill>
                  <a:schemeClr val="accent2">
                    <a:lumMod val="75000"/>
                  </a:schemeClr>
                </a:solidFill>
                <a:latin typeface="Times New Roman" panose="02020603050405020304" charset="0"/>
                <a:cs typeface="Times New Roman" panose="02020603050405020304" charset="0"/>
                <a:sym typeface="+mn-ea"/>
              </a:rPr>
              <a:t>watch for</a:t>
            </a:r>
            <a:r>
              <a:rPr sz="2400" b="1">
                <a:latin typeface="Times New Roman" panose="02020603050405020304" charset="0"/>
                <a:cs typeface="Times New Roman" panose="02020603050405020304" charset="0"/>
                <a:sym typeface="+mn-ea"/>
              </a:rPr>
              <a:t>____,____        </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Carefully read the text and </a:t>
            </a:r>
            <a:r>
              <a:rPr sz="2400" b="1">
                <a:solidFill>
                  <a:schemeClr val="accent2">
                    <a:lumMod val="75000"/>
                  </a:schemeClr>
                </a:solidFill>
                <a:latin typeface="Times New Roman" panose="02020603050405020304" charset="0"/>
                <a:cs typeface="Times New Roman" panose="02020603050405020304" charset="0"/>
                <a:sym typeface="+mn-ea"/>
              </a:rPr>
              <a:t>watch for</a:t>
            </a:r>
            <a:r>
              <a:rPr sz="2400" b="1">
                <a:latin typeface="Times New Roman" panose="02020603050405020304" charset="0"/>
                <a:cs typeface="Times New Roman" panose="02020603050405020304" charset="0"/>
                <a:sym typeface="+mn-ea"/>
              </a:rPr>
              <a:t> words that can show main points and supporting facts.(2008全国II)仔细阅读课文，____能表达要点和论据的词语。      </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solidFill>
                  <a:schemeClr val="accent2">
                    <a:lumMod val="75000"/>
                  </a:schemeClr>
                </a:solidFill>
                <a:latin typeface="Times New Roman" panose="02020603050405020304" charset="0"/>
                <a:cs typeface="Times New Roman" panose="02020603050405020304" charset="0"/>
                <a:sym typeface="+mn-ea"/>
              </a:rPr>
              <a:t>on watch </a:t>
            </a:r>
            <a:r>
              <a:rPr sz="2400" b="1">
                <a:latin typeface="Times New Roman" panose="02020603050405020304" charset="0"/>
                <a:cs typeface="Times New Roman" panose="02020603050405020304" charset="0"/>
                <a:sym typeface="+mn-ea"/>
              </a:rPr>
              <a:t>____;___</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Apart from two men </a:t>
            </a:r>
            <a:r>
              <a:rPr sz="2400" b="1">
                <a:solidFill>
                  <a:schemeClr val="accent2">
                    <a:lumMod val="75000"/>
                  </a:schemeClr>
                </a:solidFill>
                <a:latin typeface="Times New Roman" panose="02020603050405020304" charset="0"/>
                <a:cs typeface="Times New Roman" panose="02020603050405020304" charset="0"/>
                <a:sym typeface="+mn-ea"/>
              </a:rPr>
              <a:t>on watch</a:t>
            </a:r>
            <a:r>
              <a:rPr sz="2400" b="1">
                <a:latin typeface="Times New Roman" panose="02020603050405020304" charset="0"/>
                <a:cs typeface="Times New Roman" panose="02020603050405020304" charset="0"/>
                <a:sym typeface="+mn-ea"/>
              </a:rPr>
              <a:t> in the engine-room, everyone was asleep. </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除了两个人在机房____外，其他人都在睡觉。</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endParaRPr sz="2400" b="1">
              <a:latin typeface="Times New Roman" panose="02020603050405020304" charset="0"/>
              <a:cs typeface="Times New Roman" panose="02020603050405020304" charset="0"/>
              <a:sym typeface="+mn-ea"/>
            </a:endParaRPr>
          </a:p>
          <a:p>
            <a:pPr marL="0" algn="l">
              <a:lnSpc>
                <a:spcPts val="3040"/>
              </a:lnSpc>
              <a:buClrTx/>
              <a:buSzTx/>
              <a:buFontTx/>
              <a:buNone/>
            </a:pPr>
            <a:endParaRPr sz="2400" b="1">
              <a:latin typeface="Times New Roman" panose="02020603050405020304" charset="0"/>
              <a:cs typeface="Times New Roman" panose="02020603050405020304" charset="0"/>
              <a:sym typeface="+mn-ea"/>
            </a:endParaRPr>
          </a:p>
        </p:txBody>
      </p:sp>
      <p:sp>
        <p:nvSpPr>
          <p:cNvPr id="9" name="标题 1"/>
          <p:cNvSpPr>
            <a:spLocks noGrp="1"/>
          </p:cNvSpPr>
          <p:nvPr/>
        </p:nvSpPr>
        <p:spPr>
          <a:xfrm>
            <a:off x="1720215" y="445770"/>
            <a:ext cx="420624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照管 看守 保护</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2374900" y="1982470"/>
            <a:ext cx="420624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当心  注意  警惕</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1527175" y="3529330"/>
            <a:ext cx="420624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寻找 等待</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1527175" y="4934585"/>
            <a:ext cx="420624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值班 守望</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4308475" y="1428750"/>
            <a:ext cx="892175" cy="3917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看守</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15" name="标题 1"/>
          <p:cNvSpPr>
            <a:spLocks noGrp="1"/>
          </p:cNvSpPr>
          <p:nvPr/>
        </p:nvSpPr>
        <p:spPr>
          <a:xfrm>
            <a:off x="222885" y="2981325"/>
            <a:ext cx="892175" cy="3917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当心</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6674485" y="4406900"/>
            <a:ext cx="892175" cy="3917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寻找</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17" name="标题 1"/>
          <p:cNvSpPr>
            <a:spLocks noGrp="1"/>
          </p:cNvSpPr>
          <p:nvPr/>
        </p:nvSpPr>
        <p:spPr>
          <a:xfrm>
            <a:off x="2649855" y="6002655"/>
            <a:ext cx="892175" cy="3917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值班</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additive="base">
                                        <p:cTn id="5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additive="base">
                                        <p:cTn id="6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 calcmode="lin" valueType="num">
                                      <p:cBhvr additive="base">
                                        <p:cTn id="7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500" fill="hold"/>
                                        <p:tgtEl>
                                          <p:spTgt spid="16"/>
                                        </p:tgtEl>
                                        <p:attrNameLst>
                                          <p:attrName>ppt_x</p:attrName>
                                        </p:attrNameLst>
                                      </p:cBhvr>
                                      <p:tavLst>
                                        <p:tav tm="0">
                                          <p:val>
                                            <p:strVal val="#ppt_x"/>
                                          </p:val>
                                        </p:tav>
                                        <p:tav tm="100000">
                                          <p:val>
                                            <p:strVal val="#ppt_x"/>
                                          </p:val>
                                        </p:tav>
                                      </p:tavLst>
                                    </p:anim>
                                    <p:anim calcmode="lin" valueType="num">
                                      <p:cBhvr additive="base">
                                        <p:cTn id="8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3">
                                            <p:txEl>
                                              <p:pRg st="9" end="9"/>
                                            </p:txEl>
                                          </p:spTgt>
                                        </p:tgtEl>
                                        <p:attrNameLst>
                                          <p:attrName>style.visibility</p:attrName>
                                        </p:attrNameLst>
                                      </p:cBhvr>
                                      <p:to>
                                        <p:strVal val="visible"/>
                                      </p:to>
                                    </p:set>
                                    <p:anim calcmode="lin" valueType="num">
                                      <p:cBhvr additive="base">
                                        <p:cTn id="8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additive="base">
                                        <p:cTn id="93" dur="500" fill="hold"/>
                                        <p:tgtEl>
                                          <p:spTgt spid="13"/>
                                        </p:tgtEl>
                                        <p:attrNameLst>
                                          <p:attrName>ppt_x</p:attrName>
                                        </p:attrNameLst>
                                      </p:cBhvr>
                                      <p:tavLst>
                                        <p:tav tm="0">
                                          <p:val>
                                            <p:strVal val="#ppt_x"/>
                                          </p:val>
                                        </p:tav>
                                        <p:tav tm="100000">
                                          <p:val>
                                            <p:strVal val="#ppt_x"/>
                                          </p:val>
                                        </p:tav>
                                      </p:tavLst>
                                    </p:anim>
                                    <p:anim calcmode="lin" valueType="num">
                                      <p:cBhvr additive="base">
                                        <p:cTn id="9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3">
                                            <p:txEl>
                                              <p:pRg st="10" end="10"/>
                                            </p:txEl>
                                          </p:spTgt>
                                        </p:tgtEl>
                                        <p:attrNameLst>
                                          <p:attrName>style.visibility</p:attrName>
                                        </p:attrNameLst>
                                      </p:cBhvr>
                                      <p:to>
                                        <p:strVal val="visible"/>
                                      </p:to>
                                    </p:set>
                                    <p:anim calcmode="lin" valueType="num">
                                      <p:cBhvr additive="base">
                                        <p:cTn id="9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3">
                                            <p:txEl>
                                              <p:pRg st="11" end="11"/>
                                            </p:txEl>
                                          </p:spTgt>
                                        </p:tgtEl>
                                        <p:attrNameLst>
                                          <p:attrName>style.visibility</p:attrName>
                                        </p:attrNameLst>
                                      </p:cBhvr>
                                      <p:to>
                                        <p:strVal val="visible"/>
                                      </p:to>
                                    </p:set>
                                    <p:anim calcmode="lin" valueType="num">
                                      <p:cBhvr additive="base">
                                        <p:cTn id="10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9"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6040" y="396875"/>
            <a:ext cx="11539855" cy="6447155"/>
          </a:xfrm>
        </p:spPr>
        <p:txBody>
          <a:bodyPr/>
          <a:p>
            <a:pPr marL="0" algn="l">
              <a:lnSpc>
                <a:spcPct val="100000"/>
              </a:lnSpc>
              <a:buClrTx/>
              <a:buSzTx/>
              <a:buFontTx/>
              <a:buNone/>
            </a:pPr>
            <a:r>
              <a:rPr sz="2400" b="1">
                <a:latin typeface="Times New Roman" panose="02020603050405020304" charset="0"/>
                <a:cs typeface="Times New Roman" panose="02020603050405020304" charset="0"/>
                <a:sym typeface="+mn-ea"/>
              </a:rPr>
              <a:t>The soldiers have been struggling against the flood ___________ for a week.</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战士们日以继夜地和洪水抗战已经一个星期了。</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day in and day out _________</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Motivation is the key, but it's not always easy, ______________________</a:t>
            </a:r>
            <a:r>
              <a:rPr lang="en-US" altLang="zh-CN" sz="2400" b="1">
                <a:latin typeface="Times New Roman" panose="02020603050405020304" charset="0"/>
                <a:cs typeface="Times New Roman" panose="02020603050405020304" charset="0"/>
                <a:sym typeface="+mn-ea"/>
              </a:rPr>
              <a:t>_</a:t>
            </a:r>
            <a:r>
              <a:rPr sz="2400" b="1">
                <a:latin typeface="Times New Roman" panose="02020603050405020304" charset="0"/>
                <a:cs typeface="Times New Roman" panose="02020603050405020304" charset="0"/>
                <a:sym typeface="+mn-ea"/>
              </a:rPr>
              <a:t>_, to find that motivation.动机是关键，但要每天都有动力却非一件易事。</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day after day _________  </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And she swallow her words, accompany with him in silence, share the happy moment, and grow up with him, ____________</a:t>
            </a:r>
            <a:r>
              <a:rPr lang="en-US" altLang="zh-CN" sz="2400" b="1">
                <a:latin typeface="Times New Roman" panose="02020603050405020304" charset="0"/>
                <a:cs typeface="Times New Roman" panose="02020603050405020304" charset="0"/>
                <a:sym typeface="+mn-ea"/>
              </a:rPr>
              <a:t>_</a:t>
            </a:r>
            <a:r>
              <a:rPr sz="2400" b="1">
                <a:latin typeface="Times New Roman" panose="02020603050405020304" charset="0"/>
                <a:cs typeface="Times New Roman" panose="02020603050405020304" charset="0"/>
                <a:sym typeface="+mn-ea"/>
              </a:rPr>
              <a:t>_______</a:t>
            </a:r>
            <a:r>
              <a:rPr lang="en-US" altLang="zh-CN" sz="2400" b="1">
                <a:latin typeface="Times New Roman" panose="02020603050405020304" charset="0"/>
                <a:cs typeface="Times New Roman" panose="02020603050405020304" charset="0"/>
                <a:sym typeface="+mn-ea"/>
              </a:rPr>
              <a:t>__</a:t>
            </a:r>
            <a:r>
              <a:rPr sz="2400" b="1">
                <a:latin typeface="Times New Roman" panose="02020603050405020304" charset="0"/>
                <a:cs typeface="Times New Roman" panose="02020603050405020304" charset="0"/>
                <a:sym typeface="+mn-ea"/>
              </a:rPr>
              <a:t>__. </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她什么都没说，只是日复一日默默的陪在他身边，和他一起分享快乐的时刻，一起成长。</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 day by day _____,_____</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It is Only by struggling in such a way that mankind will see a world getting more glorious </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_________.只有通过这种方式的竞争，人类才能拥有一个日益辉煌的世界。</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endParaRPr sz="2400" b="1">
              <a:latin typeface="Times New Roman" panose="02020603050405020304" charset="0"/>
              <a:cs typeface="Times New Roman" panose="02020603050405020304" charset="0"/>
              <a:sym typeface="+mn-ea"/>
            </a:endParaRPr>
          </a:p>
          <a:p>
            <a:pPr marL="0" algn="l">
              <a:lnSpc>
                <a:spcPts val="3040"/>
              </a:lnSpc>
              <a:buClrTx/>
              <a:buSzTx/>
              <a:buFontTx/>
              <a:buNone/>
            </a:pPr>
            <a:endParaRPr sz="2400" b="1">
              <a:latin typeface="Times New Roman" panose="02020603050405020304" charset="0"/>
              <a:cs typeface="Times New Roman" panose="02020603050405020304" charset="0"/>
              <a:sym typeface="+mn-ea"/>
            </a:endParaRPr>
          </a:p>
        </p:txBody>
      </p:sp>
      <p:sp>
        <p:nvSpPr>
          <p:cNvPr id="4" name="标题 1"/>
          <p:cNvSpPr>
            <a:spLocks noGrp="1"/>
          </p:cNvSpPr>
          <p:nvPr/>
        </p:nvSpPr>
        <p:spPr>
          <a:xfrm>
            <a:off x="-67945" y="-68580"/>
            <a:ext cx="12054840" cy="2434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lang="en-US" altLang="zh-CN" sz="3200">
                <a:latin typeface="Times New Roman" panose="02020603050405020304" charset="0"/>
                <a:ea typeface="+mn-ea"/>
                <a:cs typeface="Times New Roman" panose="02020603050405020304" charset="0"/>
              </a:rPr>
              <a:t>38. </a:t>
            </a:r>
            <a:r>
              <a:rPr sz="3200">
                <a:latin typeface="Times New Roman" panose="02020603050405020304" charset="0"/>
                <a:ea typeface="+mn-ea"/>
                <a:cs typeface="Times New Roman" panose="02020603050405020304" charset="0"/>
              </a:rPr>
              <a:t>day and night____</a:t>
            </a:r>
            <a:r>
              <a:rPr lang="en-US" altLang="zh-CN" sz="3200">
                <a:latin typeface="Times New Roman" panose="02020603050405020304" charset="0"/>
                <a:ea typeface="+mn-ea"/>
                <a:cs typeface="Times New Roman" panose="02020603050405020304" charset="0"/>
              </a:rPr>
              <a:t>__</a:t>
            </a:r>
            <a:r>
              <a:rPr sz="3200">
                <a:latin typeface="Times New Roman" panose="02020603050405020304" charset="0"/>
                <a:ea typeface="+mn-ea"/>
                <a:cs typeface="Times New Roman" panose="02020603050405020304" charset="0"/>
              </a:rPr>
              <a:t>_,_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3357880" y="-73660"/>
            <a:ext cx="371919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 日日夜夜 夜以继日</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7745095" y="362585"/>
            <a:ext cx="293751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day and night</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1862455" y="4848225"/>
            <a:ext cx="3515995"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逐日地 渐渐的</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2153285" y="2688590"/>
            <a:ext cx="284797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日复一日地</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2901315" y="1309370"/>
            <a:ext cx="224980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日复一日地</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6929755" y="1846580"/>
            <a:ext cx="4551045" cy="4806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day in and day out/day after day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4821555" y="3573780"/>
            <a:ext cx="4551045" cy="4806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day in and day out/day after day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122555" y="6240780"/>
            <a:ext cx="1680845" cy="4806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day by day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additive="base">
                                        <p:cTn id="5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anim calcmode="lin" valueType="num">
                                      <p:cBhvr additive="base">
                                        <p:cTn id="6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 calcmode="lin" valueType="num">
                                      <p:cBhvr additive="base">
                                        <p:cTn id="6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500" fill="hold"/>
                                        <p:tgtEl>
                                          <p:spTgt spid="11"/>
                                        </p:tgtEl>
                                        <p:attrNameLst>
                                          <p:attrName>ppt_x</p:attrName>
                                        </p:attrNameLst>
                                      </p:cBhvr>
                                      <p:tavLst>
                                        <p:tav tm="0">
                                          <p:val>
                                            <p:strVal val="#ppt_x"/>
                                          </p:val>
                                        </p:tav>
                                        <p:tav tm="100000">
                                          <p:val>
                                            <p:strVal val="#ppt_x"/>
                                          </p:val>
                                        </p:tav>
                                      </p:tavLst>
                                    </p:anim>
                                    <p:anim calcmode="lin" valueType="num">
                                      <p:cBhvr additive="base">
                                        <p:cTn id="7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3">
                                            <p:txEl>
                                              <p:pRg st="7" end="7"/>
                                            </p:txEl>
                                          </p:spTgt>
                                        </p:tgtEl>
                                        <p:attrNameLst>
                                          <p:attrName>style.visibility</p:attrName>
                                        </p:attrNameLst>
                                      </p:cBhvr>
                                      <p:to>
                                        <p:strVal val="visible"/>
                                      </p:to>
                                    </p:set>
                                    <p:anim calcmode="lin" valueType="num">
                                      <p:cBhvr additive="base">
                                        <p:cTn id="8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
                                        </p:tgtEl>
                                        <p:attrNameLst>
                                          <p:attrName>style.visibility</p:attrName>
                                        </p:attrNameLst>
                                      </p:cBhvr>
                                      <p:to>
                                        <p:strVal val="visible"/>
                                      </p:to>
                                    </p:set>
                                    <p:anim calcmode="lin" valueType="num">
                                      <p:cBhvr additive="base">
                                        <p:cTn id="87" dur="500" fill="hold"/>
                                        <p:tgtEl>
                                          <p:spTgt spid="2"/>
                                        </p:tgtEl>
                                        <p:attrNameLst>
                                          <p:attrName>ppt_x</p:attrName>
                                        </p:attrNameLst>
                                      </p:cBhvr>
                                      <p:tavLst>
                                        <p:tav tm="0">
                                          <p:val>
                                            <p:strVal val="#ppt_x"/>
                                          </p:val>
                                        </p:tav>
                                        <p:tav tm="100000">
                                          <p:val>
                                            <p:strVal val="#ppt_x"/>
                                          </p:val>
                                        </p:tav>
                                      </p:tavLst>
                                    </p:anim>
                                    <p:anim calcmode="lin" valueType="num">
                                      <p:cBhvr additive="base">
                                        <p:cTn id="8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3">
                                            <p:txEl>
                                              <p:pRg st="8" end="8"/>
                                            </p:txEl>
                                          </p:spTgt>
                                        </p:tgtEl>
                                        <p:attrNameLst>
                                          <p:attrName>style.visibility</p:attrName>
                                        </p:attrNameLst>
                                      </p:cBhvr>
                                      <p:to>
                                        <p:strVal val="visible"/>
                                      </p:to>
                                    </p:set>
                                    <p:anim calcmode="lin" valueType="num">
                                      <p:cBhvr additive="base">
                                        <p:cTn id="9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
                                            <p:txEl>
                                              <p:pRg st="9" end="9"/>
                                            </p:txEl>
                                          </p:spTgt>
                                        </p:tgtEl>
                                        <p:attrNameLst>
                                          <p:attrName>style.visibility</p:attrName>
                                        </p:attrNameLst>
                                      </p:cBhvr>
                                      <p:to>
                                        <p:strVal val="visible"/>
                                      </p:to>
                                    </p:set>
                                    <p:anim calcmode="lin" valueType="num">
                                      <p:cBhvr additive="base">
                                        <p:cTn id="9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additive="base">
                                        <p:cTn id="103" dur="500" fill="hold"/>
                                        <p:tgtEl>
                                          <p:spTgt spid="12"/>
                                        </p:tgtEl>
                                        <p:attrNameLst>
                                          <p:attrName>ppt_x</p:attrName>
                                        </p:attrNameLst>
                                      </p:cBhvr>
                                      <p:tavLst>
                                        <p:tav tm="0">
                                          <p:val>
                                            <p:strVal val="#ppt_x"/>
                                          </p:val>
                                        </p:tav>
                                        <p:tav tm="100000">
                                          <p:val>
                                            <p:strVal val="#ppt_x"/>
                                          </p:val>
                                        </p:tav>
                                      </p:tavLst>
                                    </p:anim>
                                    <p:anim calcmode="lin" valueType="num">
                                      <p:cBhvr additive="base">
                                        <p:cTn id="10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20" grpId="0"/>
      <p:bldP spid="7" grpId="0"/>
      <p:bldP spid="7" grpId="1"/>
      <p:bldP spid="9" grpId="0"/>
      <p:bldP spid="9" grpId="1"/>
      <p:bldP spid="5" grpId="0"/>
      <p:bldP spid="5" grpId="1"/>
      <p:bldP spid="11" grpId="0"/>
      <p:bldP spid="11" grpId="1"/>
      <p:bldP spid="12" grpId="0"/>
      <p:bldP spid="12" grpId="1"/>
      <p:bldP spid="8" grpId="0"/>
      <p:bldP spid="8" grpId="1"/>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en-US" sz="3200" spc="150">
                <a:solidFill>
                  <a:srgbClr val="000000"/>
                </a:solidFill>
                <a:latin typeface="Times New Roman" panose="02020603050405020304" charset="0"/>
                <a:ea typeface="+mn-ea"/>
                <a:cs typeface="Times New Roman" panose="02020603050405020304" charset="0"/>
              </a:rPr>
              <a:t>2.</a:t>
            </a:r>
            <a:r>
              <a:rPr lang="en-US" sz="3200" spc="150">
                <a:latin typeface="Times New Roman" panose="02020603050405020304" charset="0"/>
                <a:ea typeface="+mn-ea"/>
                <a:cs typeface="Times New Roman" panose="02020603050405020304" charset="0"/>
              </a:rPr>
              <a:t> illegal [ɪ'liːg(ə)l] adj.______,______</a:t>
            </a:r>
            <a:endParaRPr lang="en-US" sz="3200" spc="150">
              <a:latin typeface="Times New Roman" panose="02020603050405020304" charset="0"/>
              <a:ea typeface="+mn-ea"/>
              <a:cs typeface="Times New Roman" panose="02020603050405020304" charset="0"/>
            </a:endParaRPr>
          </a:p>
        </p:txBody>
      </p:sp>
      <p:sp>
        <p:nvSpPr>
          <p:cNvPr id="9" name="文本框 8"/>
          <p:cNvSpPr txBox="1"/>
          <p:nvPr/>
        </p:nvSpPr>
        <p:spPr>
          <a:xfrm>
            <a:off x="5220970" y="436245"/>
            <a:ext cx="28244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非法的  违法的</a:t>
            </a:r>
            <a:endParaRPr sz="32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669925" y="1015365"/>
            <a:ext cx="11336655" cy="2553335"/>
          </a:xfrm>
          <a:prstGeom prst="rect">
            <a:avLst/>
          </a:prstGeom>
          <a:noFill/>
        </p:spPr>
        <p:txBody>
          <a:bodyPr wrap="square" rtlCol="0">
            <a:spAutoFit/>
          </a:bodyPr>
          <a:p>
            <a:pPr algn="l"/>
            <a:r>
              <a:rPr sz="3200" b="1">
                <a:latin typeface="Times New Roman" panose="02020603050405020304" charset="0"/>
                <a:cs typeface="Times New Roman" panose="02020603050405020304" charset="0"/>
                <a:sym typeface="+mn-ea"/>
              </a:rPr>
              <a:t>By-laws are to make it </a:t>
            </a:r>
            <a:r>
              <a:rPr sz="3200" b="1">
                <a:solidFill>
                  <a:schemeClr val="accent2">
                    <a:lumMod val="75000"/>
                  </a:schemeClr>
                </a:solidFill>
                <a:latin typeface="Times New Roman" panose="02020603050405020304" charset="0"/>
                <a:cs typeface="Times New Roman" panose="02020603050405020304" charset="0"/>
                <a:sym typeface="+mn-ea"/>
              </a:rPr>
              <a:t>illegal</a:t>
            </a:r>
            <a:r>
              <a:rPr sz="3200" b="1">
                <a:latin typeface="Times New Roman" panose="02020603050405020304" charset="0"/>
                <a:cs typeface="Times New Roman" panose="02020603050405020304" charset="0"/>
                <a:sym typeface="+mn-ea"/>
              </a:rPr>
              <a:t> to smoke in public. </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地方法规将规定在公共场合抽烟为非法。</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Discrimination by employers on the grounds of race and nationality was</a:t>
            </a:r>
            <a:r>
              <a:rPr sz="3200" b="1">
                <a:solidFill>
                  <a:schemeClr val="accent2">
                    <a:lumMod val="75000"/>
                  </a:schemeClr>
                </a:solidFill>
                <a:latin typeface="Times New Roman" panose="02020603050405020304" charset="0"/>
                <a:cs typeface="Times New Roman" panose="02020603050405020304" charset="0"/>
                <a:sym typeface="+mn-ea"/>
              </a:rPr>
              <a:t> illegal</a:t>
            </a:r>
            <a:r>
              <a:rPr sz="3200" b="1">
                <a:latin typeface="Times New Roman" panose="02020603050405020304" charset="0"/>
                <a:cs typeface="Times New Roman" panose="02020603050405020304" charset="0"/>
                <a:sym typeface="+mn-ea"/>
              </a:rPr>
              <a:t>. </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雇主以种族或国籍为由歧视员工是非法的。</a:t>
            </a:r>
            <a:endParaRPr sz="3200" b="1">
              <a:latin typeface="Times New Roman" panose="02020603050405020304" charset="0"/>
              <a:cs typeface="Times New Roman" panose="02020603050405020304" charset="0"/>
              <a:sym typeface="+mn-ea"/>
            </a:endParaRPr>
          </a:p>
        </p:txBody>
      </p:sp>
      <p:sp>
        <p:nvSpPr>
          <p:cNvPr id="7" name="标题 1"/>
          <p:cNvSpPr>
            <a:spLocks noGrp="1"/>
          </p:cNvSpPr>
          <p:nvPr/>
        </p:nvSpPr>
        <p:spPr>
          <a:xfrm>
            <a:off x="669882" y="35689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sz="3200" spc="150">
                <a:latin typeface="Times New Roman" panose="02020603050405020304" charset="0"/>
                <a:ea typeface="+mn-ea"/>
                <a:cs typeface="Times New Roman" panose="02020603050405020304" charset="0"/>
              </a:rPr>
              <a:t>legal ['liːg(ə)l]adj. _____;_____;______</a:t>
            </a:r>
            <a:endParaRPr lang="en-US" sz="3200" spc="150">
              <a:latin typeface="Times New Roman" panose="02020603050405020304" charset="0"/>
              <a:ea typeface="+mn-ea"/>
              <a:cs typeface="Times New Roman" panose="02020603050405020304" charset="0"/>
            </a:endParaRPr>
          </a:p>
        </p:txBody>
      </p:sp>
      <p:sp>
        <p:nvSpPr>
          <p:cNvPr id="8" name="文本框 7"/>
          <p:cNvSpPr txBox="1"/>
          <p:nvPr/>
        </p:nvSpPr>
        <p:spPr>
          <a:xfrm>
            <a:off x="4135120" y="3594735"/>
            <a:ext cx="4479290"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法律的 合法的 法定的</a:t>
            </a:r>
            <a:endParaRPr sz="3200" b="1">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669925" y="4216400"/>
            <a:ext cx="11336655" cy="2061210"/>
          </a:xfrm>
          <a:prstGeom prst="rect">
            <a:avLst/>
          </a:prstGeom>
          <a:noFill/>
        </p:spPr>
        <p:txBody>
          <a:bodyPr wrap="square" rtlCol="0">
            <a:spAutoFit/>
          </a:bodyPr>
          <a:p>
            <a:pPr algn="l"/>
            <a:r>
              <a:rPr sz="3200" b="1">
                <a:latin typeface="Times New Roman" panose="02020603050405020304" charset="0"/>
                <a:cs typeface="Times New Roman" panose="02020603050405020304" charset="0"/>
                <a:sym typeface="+mn-ea"/>
              </a:rPr>
              <a:t>But </a:t>
            </a:r>
            <a:r>
              <a:rPr sz="3200" b="1">
                <a:solidFill>
                  <a:schemeClr val="accent2">
                    <a:lumMod val="75000"/>
                  </a:schemeClr>
                </a:solidFill>
                <a:latin typeface="Times New Roman" panose="02020603050405020304" charset="0"/>
                <a:cs typeface="Times New Roman" panose="02020603050405020304" charset="0"/>
                <a:sym typeface="+mn-ea"/>
              </a:rPr>
              <a:t>legal</a:t>
            </a:r>
            <a:r>
              <a:rPr sz="3200" b="1">
                <a:latin typeface="Times New Roman" panose="02020603050405020304" charset="0"/>
                <a:cs typeface="Times New Roman" panose="02020603050405020304" charset="0"/>
                <a:sym typeface="+mn-ea"/>
              </a:rPr>
              <a:t> experts are not sure if such a charge can stick. </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但法律专家们不能肯定这一指控是否成立。</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We are taking advice on </a:t>
            </a:r>
            <a:r>
              <a:rPr sz="3200" b="1">
                <a:solidFill>
                  <a:schemeClr val="accent2">
                    <a:lumMod val="75000"/>
                  </a:schemeClr>
                </a:solidFill>
                <a:latin typeface="Times New Roman" panose="02020603050405020304" charset="0"/>
                <a:cs typeface="Times New Roman" panose="02020603050405020304" charset="0"/>
                <a:sym typeface="+mn-ea"/>
              </a:rPr>
              <a:t>legal</a:t>
            </a:r>
            <a:r>
              <a:rPr sz="3200" b="1">
                <a:latin typeface="Times New Roman" panose="02020603050405020304" charset="0"/>
                <a:cs typeface="Times New Roman" panose="02020603050405020304" charset="0"/>
                <a:sym typeface="+mn-ea"/>
              </a:rPr>
              <a:t> steps to recover the money. </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我们正在就追回该款项所需的法律程序咨询律师。</a:t>
            </a:r>
            <a:endParaRPr sz="3200" b="1">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additive="base">
                                        <p:cTn id="3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anim calcmode="lin" valueType="num">
                                      <p:cBhvr additive="base">
                                        <p:cTn id="5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 calcmode="lin" valueType="num">
                                      <p:cBhvr additive="base">
                                        <p:cTn id="5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 calcmode="lin" valueType="num">
                                      <p:cBhvr additive="base">
                                        <p:cTn id="6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0">
                                            <p:txEl>
                                              <p:pRg st="3" end="3"/>
                                            </p:txEl>
                                          </p:spTgt>
                                        </p:tgtEl>
                                        <p:attrNameLst>
                                          <p:attrName>style.visibility</p:attrName>
                                        </p:attrNameLst>
                                      </p:cBhvr>
                                      <p:to>
                                        <p:strVal val="visible"/>
                                      </p:to>
                                    </p:set>
                                    <p:anim calcmode="lin" valueType="num">
                                      <p:cBhvr additive="base">
                                        <p:cTn id="6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p:bldP spid="4" grpId="1"/>
      <p:bldP spid="8" grpId="0"/>
      <p:bldP spid="8" grpId="1"/>
      <p:bldP spid="10" grpId="0"/>
      <p:bldP spid="10"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2653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9" name="标题 1"/>
          <p:cNvSpPr>
            <a:spLocks noGrp="1"/>
          </p:cNvSpPr>
          <p:nvPr/>
        </p:nvSpPr>
        <p:spPr>
          <a:xfrm>
            <a:off x="233045" y="191770"/>
            <a:ext cx="11807190" cy="66700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daily [ˈdeɪlɪ] a. _____,_____ ad. ____ n. ___</a:t>
            </a: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daylight [ˈdeɪlaɪt] n. ____,____;____ </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a:latin typeface="Times New Roman" panose="02020603050405020304" charset="0"/>
              <a:ea typeface="+mn-ea"/>
              <a:cs typeface="Times New Roman" panose="02020603050405020304" charset="0"/>
            </a:endParaRPr>
          </a:p>
          <a:p>
            <a:pPr algn="just">
              <a:lnSpc>
                <a:spcPct val="100000"/>
              </a:lnSpc>
              <a:buClrTx/>
              <a:buSzTx/>
              <a:buFontTx/>
            </a:pPr>
            <a:endParaRPr>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39.attack[ə'tæk] n., vi. &amp; vt.____,____;____</a:t>
            </a:r>
            <a:endParaRPr sz="3200">
              <a:latin typeface="Times New Roman" panose="02020603050405020304" charset="0"/>
              <a:ea typeface="+mn-ea"/>
              <a:cs typeface="Times New Roman" panose="02020603050405020304" charset="0"/>
            </a:endParaRPr>
          </a:p>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词根词缀：at(去，在)+tack(大头钉，钉住)：去用钉子扎某人——____,____</a:t>
            </a:r>
            <a:endParaRPr>
              <a:solidFill>
                <a:schemeClr val="accent2">
                  <a:lumMod val="75000"/>
                </a:schemeClr>
              </a:solidFill>
              <a:latin typeface="Times New Roman" panose="02020603050405020304" charset="0"/>
              <a:ea typeface="+mn-ea"/>
              <a:cs typeface="Times New Roman" panose="02020603050405020304" charset="0"/>
            </a:endParaRPr>
          </a:p>
        </p:txBody>
      </p:sp>
      <p:sp>
        <p:nvSpPr>
          <p:cNvPr id="20" name="文本框 19"/>
          <p:cNvSpPr txBox="1"/>
          <p:nvPr/>
        </p:nvSpPr>
        <p:spPr>
          <a:xfrm>
            <a:off x="3170555" y="166370"/>
            <a:ext cx="2894330" cy="583565"/>
          </a:xfrm>
          <a:prstGeom prst="rect">
            <a:avLst/>
          </a:prstGeom>
          <a:noFill/>
        </p:spPr>
        <p:txBody>
          <a:bodyPr wrap="square" rtlCol="0">
            <a:spAutoFit/>
          </a:bodyPr>
          <a:p>
            <a:pPr algn="l"/>
            <a:r>
              <a:rPr altLang="en-US" sz="3200" b="1" spc="150" dirty="0">
                <a:solidFill>
                  <a:srgbClr val="7030A0"/>
                </a:solidFill>
                <a:latin typeface="Times New Roman" panose="02020603050405020304" charset="0"/>
                <a:cs typeface="Times New Roman" panose="02020603050405020304" charset="0"/>
                <a:sym typeface="+mn-ea"/>
              </a:rPr>
              <a:t>每日的 日常的 </a:t>
            </a:r>
            <a:endParaRPr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6447155" y="140970"/>
            <a:ext cx="1536065" cy="583565"/>
          </a:xfrm>
          <a:prstGeom prst="rect">
            <a:avLst/>
          </a:prstGeom>
          <a:noFill/>
        </p:spPr>
        <p:txBody>
          <a:bodyPr wrap="square" rtlCol="0">
            <a:spAutoFit/>
          </a:bodyPr>
          <a:p>
            <a:pPr algn="l"/>
            <a:r>
              <a:rPr altLang="en-US" sz="3200" b="1" spc="150" dirty="0">
                <a:solidFill>
                  <a:srgbClr val="7030A0"/>
                </a:solidFill>
                <a:latin typeface="Times New Roman" panose="02020603050405020304" charset="0"/>
                <a:cs typeface="Times New Roman" panose="02020603050405020304" charset="0"/>
                <a:sym typeface="+mn-ea"/>
              </a:rPr>
              <a:t> 每天</a:t>
            </a:r>
            <a:endParaRPr altLang="en-US" sz="3200" b="1" spc="150" dirty="0">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8060055" y="166370"/>
            <a:ext cx="1802130" cy="583565"/>
          </a:xfrm>
          <a:prstGeom prst="rect">
            <a:avLst/>
          </a:prstGeom>
          <a:noFill/>
        </p:spPr>
        <p:txBody>
          <a:bodyPr wrap="square" rtlCol="0">
            <a:spAutoFit/>
          </a:bodyPr>
          <a:p>
            <a:pPr algn="l"/>
            <a:r>
              <a:rPr altLang="en-US" sz="3200" b="1" spc="150" dirty="0">
                <a:solidFill>
                  <a:srgbClr val="7030A0"/>
                </a:solidFill>
                <a:latin typeface="Times New Roman" panose="02020603050405020304" charset="0"/>
                <a:cs typeface="Times New Roman" panose="02020603050405020304" charset="0"/>
                <a:sym typeface="+mn-ea"/>
              </a:rPr>
              <a:t>日报</a:t>
            </a:r>
            <a:endParaRPr altLang="en-US" sz="3200" b="1" spc="150" dirty="0">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4377055" y="648970"/>
            <a:ext cx="3617595" cy="583565"/>
          </a:xfrm>
          <a:prstGeom prst="rect">
            <a:avLst/>
          </a:prstGeom>
          <a:noFill/>
        </p:spPr>
        <p:txBody>
          <a:bodyPr wrap="square" rtlCol="0">
            <a:spAutoFit/>
          </a:bodyPr>
          <a:p>
            <a:pPr algn="l"/>
            <a:r>
              <a:rPr altLang="en-US" sz="3200" b="1" spc="150" dirty="0">
                <a:solidFill>
                  <a:srgbClr val="7030A0"/>
                </a:solidFill>
                <a:latin typeface="Times New Roman" panose="02020603050405020304" charset="0"/>
                <a:cs typeface="Times New Roman" panose="02020603050405020304" charset="0"/>
                <a:sym typeface="+mn-ea"/>
              </a:rPr>
              <a:t>日光  白昼 黎明 </a:t>
            </a:r>
            <a:endParaRPr altLang="en-US" sz="3200" b="1" spc="150" dirty="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5951855" y="2007870"/>
            <a:ext cx="3681730" cy="583565"/>
          </a:xfrm>
          <a:prstGeom prst="rect">
            <a:avLst/>
          </a:prstGeom>
          <a:noFill/>
        </p:spPr>
        <p:txBody>
          <a:bodyPr wrap="square" rtlCol="0">
            <a:spAutoFit/>
          </a:bodyPr>
          <a:p>
            <a:pPr algn="l"/>
            <a:r>
              <a:rPr altLang="en-US" sz="3200" b="1" spc="150" dirty="0">
                <a:solidFill>
                  <a:srgbClr val="7030A0"/>
                </a:solidFill>
                <a:latin typeface="Times New Roman" panose="02020603050405020304" charset="0"/>
                <a:cs typeface="Times New Roman" panose="02020603050405020304" charset="0"/>
                <a:sym typeface="+mn-ea"/>
              </a:rPr>
              <a:t>攻击 袭击 抨击</a:t>
            </a:r>
            <a:endParaRPr altLang="en-US" sz="3200" b="1" spc="150" dirty="0">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351155" y="2909570"/>
            <a:ext cx="3617595" cy="521970"/>
          </a:xfrm>
          <a:prstGeom prst="rect">
            <a:avLst/>
          </a:prstGeom>
          <a:noFill/>
        </p:spPr>
        <p:txBody>
          <a:bodyPr wrap="square" rtlCol="0">
            <a:spAutoFit/>
          </a:bodyPr>
          <a:p>
            <a:pPr algn="l"/>
            <a:r>
              <a:rPr altLang="en-US" sz="2800" b="1" spc="150" dirty="0">
                <a:solidFill>
                  <a:srgbClr val="7030A0"/>
                </a:solidFill>
                <a:latin typeface="Times New Roman" panose="02020603050405020304" charset="0"/>
                <a:cs typeface="Times New Roman" panose="02020603050405020304" charset="0"/>
                <a:sym typeface="+mn-ea"/>
              </a:rPr>
              <a:t>攻击 袭击</a:t>
            </a:r>
            <a:endParaRPr altLang="en-US" sz="2800" b="1" spc="150" dirty="0">
              <a:solidFill>
                <a:srgbClr val="7030A0"/>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223520" y="354457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a:latin typeface="Times New Roman" panose="02020603050405020304" charset="0"/>
                <a:ea typeface="+mn-ea"/>
                <a:cs typeface="Times New Roman" panose="02020603050405020304" charset="0"/>
              </a:rPr>
              <a:t>In the 1960s,scientists proposed that predators(捕食者) at the top of a food web had a surprising amount of control over the size of populations of other species---including species they did not directly </a:t>
            </a:r>
            <a:r>
              <a:rPr sz="2400">
                <a:solidFill>
                  <a:schemeClr val="accent2">
                    <a:lumMod val="75000"/>
                  </a:schemeClr>
                </a:solidFill>
                <a:latin typeface="Times New Roman" panose="02020603050405020304" charset="0"/>
                <a:ea typeface="+mn-ea"/>
                <a:cs typeface="Times New Roman" panose="02020603050405020304" charset="0"/>
              </a:rPr>
              <a:t>attack</a:t>
            </a:r>
            <a:r>
              <a:rPr sz="2400">
                <a:latin typeface="Times New Roman" panose="02020603050405020304" charset="0"/>
                <a:ea typeface="+mn-ea"/>
                <a:cs typeface="Times New Roman" panose="02020603050405020304" charset="0"/>
              </a:rPr>
              <a:t>.(2019天津) </a:t>
            </a: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rPr>
              <a:t>在20世纪60年代,科学家们提出,处于食物链顶端的捕食者对其他物种的数量有着惊人的控制——包括那些它们没有直接攻击的物种。</a:t>
            </a: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rPr>
              <a:t>Although we allow tomato plants to grow in the same place year after year, but we have never had any disease or insect </a:t>
            </a:r>
            <a:r>
              <a:rPr sz="2400">
                <a:solidFill>
                  <a:schemeClr val="accent2">
                    <a:lumMod val="75000"/>
                  </a:schemeClr>
                </a:solidFill>
                <a:latin typeface="Times New Roman" panose="02020603050405020304" charset="0"/>
                <a:ea typeface="+mn-ea"/>
                <a:cs typeface="Times New Roman" panose="02020603050405020304" charset="0"/>
              </a:rPr>
              <a:t>attack</a:t>
            </a:r>
            <a:r>
              <a:rPr sz="2400">
                <a:latin typeface="Times New Roman" panose="02020603050405020304" charset="0"/>
                <a:ea typeface="+mn-ea"/>
                <a:cs typeface="Times New Roman" panose="02020603050405020304" charset="0"/>
              </a:rPr>
              <a:t> problems. (2014全国I)虽然我们让番茄年复一年地在同一个地方生长,但我们从未遇到过任何疾病或虫害。</a:t>
            </a:r>
            <a:endParaRPr sz="24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 calcmode="lin" valueType="num">
                                      <p:cBhvr additive="base">
                                        <p:cTn id="3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 calcmode="lin" valueType="num">
                                      <p:cBhvr additive="base">
                                        <p:cTn id="4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5" end="5"/>
                                            </p:txEl>
                                          </p:spTgt>
                                        </p:tgtEl>
                                        <p:attrNameLst>
                                          <p:attrName>style.visibility</p:attrName>
                                        </p:attrNameLst>
                                      </p:cBhvr>
                                      <p:to>
                                        <p:strVal val="visible"/>
                                      </p:to>
                                    </p:set>
                                    <p:anim calcmode="lin" valueType="num">
                                      <p:cBhvr additive="base">
                                        <p:cTn id="5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xEl>
                                              <p:pRg st="0" end="0"/>
                                            </p:txEl>
                                          </p:spTgt>
                                        </p:tgtEl>
                                        <p:attrNameLst>
                                          <p:attrName>style.visibility</p:attrName>
                                        </p:attrNameLst>
                                      </p:cBhvr>
                                      <p:to>
                                        <p:strVal val="visible"/>
                                      </p:to>
                                    </p:set>
                                    <p:anim calcmode="lin" valueType="num">
                                      <p:cBhvr additive="base">
                                        <p:cTn id="6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7">
                                            <p:txEl>
                                              <p:pRg st="1" end="1"/>
                                            </p:txEl>
                                          </p:spTgt>
                                        </p:tgtEl>
                                        <p:attrNameLst>
                                          <p:attrName>style.visibility</p:attrName>
                                        </p:attrNameLst>
                                      </p:cBhvr>
                                      <p:to>
                                        <p:strVal val="visible"/>
                                      </p:to>
                                    </p:set>
                                    <p:anim calcmode="lin" valueType="num">
                                      <p:cBhvr additive="base">
                                        <p:cTn id="7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7">
                                            <p:txEl>
                                              <p:pRg st="2" end="2"/>
                                            </p:txEl>
                                          </p:spTgt>
                                        </p:tgtEl>
                                        <p:attrNameLst>
                                          <p:attrName>style.visibility</p:attrName>
                                        </p:attrNameLst>
                                      </p:cBhvr>
                                      <p:to>
                                        <p:strVal val="visible"/>
                                      </p:to>
                                    </p:set>
                                    <p:anim calcmode="lin" valueType="num">
                                      <p:cBhvr additive="base">
                                        <p:cTn id="7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2" grpId="1"/>
      <p:bldP spid="3" grpId="0"/>
      <p:bldP spid="3" grpId="1"/>
      <p:bldP spid="4" grpId="0"/>
      <p:bldP spid="4" grpId="1"/>
      <p:bldP spid="5" grpId="0"/>
      <p:bldP spid="5" grpId="1"/>
      <p:bldP spid="6" grpId="0"/>
      <p:bldP spid="6"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83820" y="26670"/>
            <a:ext cx="119284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__________</a:t>
            </a:r>
            <a:r>
              <a:rPr lang="en-US" altLang="zh-CN" sz="3200">
                <a:latin typeface="Times New Roman" panose="02020603050405020304" charset="0"/>
                <a:ea typeface="+mn-ea"/>
                <a:cs typeface="Times New Roman" panose="02020603050405020304" charset="0"/>
              </a:rPr>
              <a:t>_</a:t>
            </a:r>
            <a:r>
              <a:rPr sz="3200">
                <a:solidFill>
                  <a:srgbClr val="7030A0"/>
                </a:solidFill>
                <a:latin typeface="Times New Roman" panose="02020603050405020304" charset="0"/>
                <a:ea typeface="+mn-ea"/>
                <a:cs typeface="Times New Roman" panose="02020603050405020304" charset="0"/>
              </a:rPr>
              <a:t>受到攻击</a:t>
            </a: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When a leafy plant is </a:t>
            </a:r>
            <a:r>
              <a:rPr sz="3200">
                <a:solidFill>
                  <a:schemeClr val="accent2">
                    <a:lumMod val="75000"/>
                  </a:schemeClr>
                </a:solidFill>
                <a:latin typeface="Times New Roman" panose="02020603050405020304" charset="0"/>
                <a:ea typeface="+mn-ea"/>
                <a:cs typeface="Times New Roman" panose="02020603050405020304" charset="0"/>
              </a:rPr>
              <a:t>under attack</a:t>
            </a:r>
            <a:r>
              <a:rPr sz="3200">
                <a:latin typeface="Times New Roman" panose="02020603050405020304" charset="0"/>
                <a:ea typeface="+mn-ea"/>
                <a:cs typeface="Times New Roman" panose="02020603050405020304" charset="0"/>
              </a:rPr>
              <a:t>, it doesn't sit quietly. (2017全国II) 当叶子植物受到攻击时,它不会静静地坐着。</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40.effective[ɪ'fektɪv] adj.______;_____</a:t>
            </a:r>
            <a:endParaRPr sz="3200">
              <a:latin typeface="Times New Roman" panose="02020603050405020304" charset="0"/>
              <a:ea typeface="+mn-ea"/>
              <a:cs typeface="Times New Roman" panose="02020603050405020304" charset="0"/>
            </a:endParaRPr>
          </a:p>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词根词缀：ef(向外)+fect(做)+ive(adj.后缀)：做到对外面产生影响的——______;______</a:t>
            </a:r>
            <a:endParaRPr sz="3200">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They are extremely important in the safe and ________ running of our programmes. (2019北京)</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它们对安全和有效地执行我们的方案极为重要。</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So far there is no _______way to get rid of it, but a new study suggests an answer may lie in the stomachs of some hungry worms. (2018北京) </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到目前为止还没有有效的方法来摆脱它，但是一项新的研究表明答案可能在一些饥饿的蠕虫的胃里。</a:t>
            </a:r>
            <a:endParaRPr>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126365" y="12700"/>
            <a:ext cx="3399790" cy="583565"/>
          </a:xfrm>
          <a:prstGeom prst="rect">
            <a:avLst/>
          </a:prstGeom>
          <a:noFill/>
        </p:spPr>
        <p:txBody>
          <a:bodyPr wrap="square" rtlCol="0">
            <a:spAutoFit/>
          </a:bodyPr>
          <a:p>
            <a:pPr algn="l"/>
            <a:r>
              <a:rPr lang="en-US" altLang="en-US" sz="3200" b="1" spc="150" dirty="0">
                <a:solidFill>
                  <a:schemeClr val="accent2">
                    <a:lumMod val="75000"/>
                  </a:schemeClr>
                </a:solidFill>
                <a:latin typeface="Times New Roman" panose="02020603050405020304" charset="0"/>
                <a:cs typeface="Times New Roman" panose="02020603050405020304" charset="0"/>
                <a:sym typeface="+mn-ea"/>
              </a:rPr>
              <a:t>under attack</a:t>
            </a:r>
            <a:r>
              <a:rPr lang="en-US" altLang="en-US" sz="2800" b="1" spc="150" dirty="0">
                <a:solidFill>
                  <a:srgbClr val="7030A0"/>
                </a:solidFill>
                <a:latin typeface="Times New Roman" panose="02020603050405020304" charset="0"/>
                <a:cs typeface="Times New Roman" panose="02020603050405020304" charset="0"/>
                <a:sym typeface="+mn-ea"/>
              </a:rPr>
              <a:t> </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5104765" y="1943100"/>
            <a:ext cx="339979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有效的 生效的</a:t>
            </a:r>
            <a:r>
              <a:rPr lang="en-US" altLang="en-US" b="1" spc="150" dirty="0">
                <a:latin typeface="Times New Roman" panose="02020603050405020304" charset="0"/>
                <a:cs typeface="Times New Roman" panose="02020603050405020304" charset="0"/>
                <a:sym typeface="+mn-ea"/>
              </a:rPr>
              <a:t> </a:t>
            </a:r>
            <a:endParaRPr lang="en-US" altLang="en-US" b="1" spc="150" dirty="0">
              <a:latin typeface="Times New Roman" panose="02020603050405020304" charset="0"/>
              <a:cs typeface="Times New Roman" panose="02020603050405020304" charset="0"/>
              <a:sym typeface="+mn-ea"/>
            </a:endParaRPr>
          </a:p>
        </p:txBody>
      </p:sp>
      <p:sp>
        <p:nvSpPr>
          <p:cNvPr id="3" name="文本框 2"/>
          <p:cNvSpPr txBox="1"/>
          <p:nvPr/>
        </p:nvSpPr>
        <p:spPr>
          <a:xfrm>
            <a:off x="1358265" y="2857500"/>
            <a:ext cx="339979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生效的 有效的</a:t>
            </a:r>
            <a:r>
              <a:rPr lang="en-US" altLang="en-US" b="1" spc="150" dirty="0">
                <a:latin typeface="Times New Roman" panose="02020603050405020304" charset="0"/>
                <a:cs typeface="Times New Roman" panose="02020603050405020304" charset="0"/>
                <a:sym typeface="+mn-ea"/>
              </a:rPr>
              <a:t> </a:t>
            </a:r>
            <a:endParaRPr lang="en-US" altLang="en-US" b="1" spc="150" dirty="0">
              <a:latin typeface="Times New Roman" panose="02020603050405020304" charset="0"/>
              <a:cs typeface="Times New Roman" panose="02020603050405020304" charset="0"/>
              <a:sym typeface="+mn-ea"/>
            </a:endParaRPr>
          </a:p>
        </p:txBody>
      </p:sp>
      <p:sp>
        <p:nvSpPr>
          <p:cNvPr id="4" name="文本框 3"/>
          <p:cNvSpPr txBox="1"/>
          <p:nvPr/>
        </p:nvSpPr>
        <p:spPr>
          <a:xfrm>
            <a:off x="8190865" y="3314700"/>
            <a:ext cx="2091690"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effective</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3479165" y="4572000"/>
            <a:ext cx="2257425"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effective</a:t>
            </a:r>
            <a:r>
              <a:rPr lang="en-US" altLang="en-US" sz="2000" b="1" spc="150" dirty="0">
                <a:solidFill>
                  <a:schemeClr val="accent2">
                    <a:lumMod val="75000"/>
                  </a:schemeClr>
                </a:solidFill>
                <a:latin typeface="Times New Roman" panose="02020603050405020304" charset="0"/>
                <a:cs typeface="Times New Roman" panose="02020603050405020304" charset="0"/>
                <a:sym typeface="+mn-ea"/>
              </a:rPr>
              <a:t> </a:t>
            </a:r>
            <a:endParaRPr lang="en-US" altLang="en-US" sz="20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5" end="5"/>
                                            </p:txEl>
                                          </p:spTgt>
                                        </p:tgtEl>
                                        <p:attrNameLst>
                                          <p:attrName>style.visibility</p:attrName>
                                        </p:attrNameLst>
                                      </p:cBhvr>
                                      <p:to>
                                        <p:strVal val="visible"/>
                                      </p:to>
                                    </p:set>
                                    <p:anim calcmode="lin" valueType="num">
                                      <p:cBhvr additive="base">
                                        <p:cTn id="4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5" end="5"/>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
                                            <p:txEl>
                                              <p:pRg st="6" end="6"/>
                                            </p:txEl>
                                          </p:spTgt>
                                        </p:tgtEl>
                                        <p:attrNameLst>
                                          <p:attrName>style.visibility</p:attrName>
                                        </p:attrNameLst>
                                      </p:cBhvr>
                                      <p:to>
                                        <p:strVal val="visible"/>
                                      </p:to>
                                    </p:set>
                                    <p:anim calcmode="lin" valueType="num">
                                      <p:cBhvr additive="base">
                                        <p:cTn id="5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
                                            <p:txEl>
                                              <p:pRg st="7" end="7"/>
                                            </p:txEl>
                                          </p:spTgt>
                                        </p:tgtEl>
                                        <p:attrNameLst>
                                          <p:attrName>style.visibility</p:attrName>
                                        </p:attrNameLst>
                                      </p:cBhvr>
                                      <p:to>
                                        <p:strVal val="visible"/>
                                      </p:to>
                                    </p:set>
                                    <p:anim calcmode="lin" valueType="num">
                                      <p:cBhvr additive="base">
                                        <p:cTn id="6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
                                            <p:txEl>
                                              <p:pRg st="7" end="7"/>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9">
                                            <p:txEl>
                                              <p:pRg st="8" end="8"/>
                                            </p:txEl>
                                          </p:spTgt>
                                        </p:tgtEl>
                                        <p:attrNameLst>
                                          <p:attrName>style.visibility</p:attrName>
                                        </p:attrNameLst>
                                      </p:cBhvr>
                                      <p:to>
                                        <p:strVal val="visible"/>
                                      </p:to>
                                    </p:set>
                                    <p:anim calcmode="lin" valueType="num">
                                      <p:cBhvr additive="base">
                                        <p:cTn id="69"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additive="base">
                                        <p:cTn id="75" dur="500" fill="hold"/>
                                        <p:tgtEl>
                                          <p:spTgt spid="5"/>
                                        </p:tgtEl>
                                        <p:attrNameLst>
                                          <p:attrName>ppt_x</p:attrName>
                                        </p:attrNameLst>
                                      </p:cBhvr>
                                      <p:tavLst>
                                        <p:tav tm="0">
                                          <p:val>
                                            <p:strVal val="#ppt_x"/>
                                          </p:val>
                                        </p:tav>
                                        <p:tav tm="100000">
                                          <p:val>
                                            <p:strVal val="#ppt_x"/>
                                          </p:val>
                                        </p:tav>
                                      </p:tavLst>
                                    </p:anim>
                                    <p:anim calcmode="lin" valueType="num">
                                      <p:cBhvr additive="base">
                                        <p:cTn id="7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0" grpId="0"/>
      <p:bldP spid="20" grpId="1"/>
      <p:bldP spid="2" grpId="0"/>
      <p:bldP spid="2" grpId="1"/>
      <p:bldP spid="4" grpId="0"/>
      <p:bldP spid="4" grpId="1"/>
      <p:bldP spid="5" grpId="0"/>
      <p:bldP spid="5"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2653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9" name="标题 1"/>
          <p:cNvSpPr>
            <a:spLocks noGrp="1"/>
          </p:cNvSpPr>
          <p:nvPr/>
        </p:nvSpPr>
        <p:spPr>
          <a:xfrm>
            <a:off x="233045" y="191770"/>
            <a:ext cx="11807190" cy="66700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a:latin typeface="Times New Roman" panose="02020603050405020304" charset="0"/>
                <a:ea typeface="+mn-ea"/>
                <a:cs typeface="Times New Roman" panose="02020603050405020304" charset="0"/>
              </a:rPr>
              <a:t>While running regularly can't make you live forever, the review says it is ___________ at lengthening life than walking, cycling or swimming.(2018全国I) </a:t>
            </a: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rPr>
              <a:t>虽然经常跑步不能让你长命百岁，但这篇评论说，跑步在延年益寿方面比走路、骑自行车或游泳更有效。</a:t>
            </a:r>
            <a:endParaRPr>
              <a:latin typeface="Times New Roman" panose="02020603050405020304" charset="0"/>
              <a:ea typeface="+mn-ea"/>
              <a:cs typeface="Times New Roman" panose="02020603050405020304" charset="0"/>
            </a:endParaRPr>
          </a:p>
          <a:p>
            <a:pPr algn="l">
              <a:lnSpc>
                <a:spcPct val="100000"/>
              </a:lnSpc>
              <a:buClrTx/>
              <a:buSzTx/>
              <a:buFontTx/>
            </a:pPr>
            <a:r>
              <a:rPr sz="3200">
                <a:latin typeface="Times New Roman" panose="02020603050405020304" charset="0"/>
                <a:ea typeface="+mn-ea"/>
                <a:cs typeface="Times New Roman" panose="02020603050405020304" charset="0"/>
              </a:rPr>
              <a:t>41.recover [rɪ'kʌvə]vi. ____,____vt._______,____</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186055" y="547370"/>
            <a:ext cx="2894330" cy="460375"/>
          </a:xfrm>
          <a:prstGeom prst="rect">
            <a:avLst/>
          </a:prstGeom>
          <a:noFill/>
        </p:spPr>
        <p:txBody>
          <a:bodyPr wrap="square" rtlCol="0">
            <a:spAutoFit/>
          </a:bodyPr>
          <a:p>
            <a:pPr algn="l"/>
            <a:r>
              <a:rPr altLang="en-US" sz="2400" b="1" spc="150" dirty="0">
                <a:solidFill>
                  <a:schemeClr val="accent2">
                    <a:lumMod val="75000"/>
                  </a:schemeClr>
                </a:solidFill>
                <a:latin typeface="Times New Roman" panose="02020603050405020304" charset="0"/>
                <a:cs typeface="Times New Roman" panose="02020603050405020304" charset="0"/>
                <a:sym typeface="+mn-ea"/>
              </a:rPr>
              <a:t>more effective</a:t>
            </a:r>
            <a:endParaRPr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7183755" y="2020570"/>
            <a:ext cx="3681730" cy="583565"/>
          </a:xfrm>
          <a:prstGeom prst="rect">
            <a:avLst/>
          </a:prstGeom>
          <a:noFill/>
        </p:spPr>
        <p:txBody>
          <a:bodyPr wrap="square" rtlCol="0">
            <a:spAutoFit/>
          </a:bodyPr>
          <a:p>
            <a:pPr algn="l"/>
            <a:r>
              <a:rPr altLang="en-US" sz="3200" b="1" spc="150" dirty="0">
                <a:solidFill>
                  <a:srgbClr val="7030A0"/>
                </a:solidFill>
                <a:latin typeface="Times New Roman" panose="02020603050405020304" charset="0"/>
                <a:cs typeface="Times New Roman" panose="02020603050405020304" charset="0"/>
                <a:sym typeface="+mn-ea"/>
              </a:rPr>
              <a:t>重新获得 找回</a:t>
            </a:r>
            <a:endParaRPr altLang="en-US" sz="3200" b="1" spc="150" dirty="0">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4808855" y="2020570"/>
            <a:ext cx="2169795" cy="583565"/>
          </a:xfrm>
          <a:prstGeom prst="rect">
            <a:avLst/>
          </a:prstGeom>
          <a:noFill/>
        </p:spPr>
        <p:txBody>
          <a:bodyPr wrap="square" rtlCol="0">
            <a:spAutoFit/>
          </a:bodyPr>
          <a:p>
            <a:pPr algn="l"/>
            <a:r>
              <a:rPr altLang="en-US" sz="3200" b="1" spc="150" dirty="0">
                <a:solidFill>
                  <a:srgbClr val="7030A0"/>
                </a:solidFill>
                <a:latin typeface="Times New Roman" panose="02020603050405020304" charset="0"/>
                <a:cs typeface="Times New Roman" panose="02020603050405020304" charset="0"/>
                <a:sym typeface="+mn-ea"/>
              </a:rPr>
              <a:t>恢复 康复</a:t>
            </a:r>
            <a:endParaRPr altLang="en-US" sz="3200" b="1" spc="150" dirty="0">
              <a:solidFill>
                <a:srgbClr val="7030A0"/>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248920" y="282067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2400">
                <a:latin typeface="Times New Roman" panose="02020603050405020304" charset="0"/>
                <a:ea typeface="+mn-ea"/>
                <a:cs typeface="Times New Roman" panose="02020603050405020304" charset="0"/>
              </a:rPr>
              <a:t>Do not fear the setback, one time tumbles did not mean on the forever defeat,unable __________after a setback is the true defeat.</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不要怕挫折，一次跌倒并不意味就永远的失败，一蹶不振才是真正的失败。</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It took some time for her ___</a:t>
            </a:r>
            <a:r>
              <a:rPr lang="en-US" altLang="zh-CN" sz="2400">
                <a:latin typeface="Times New Roman" panose="02020603050405020304" charset="0"/>
                <a:ea typeface="+mn-ea"/>
                <a:cs typeface="Times New Roman" panose="02020603050405020304" charset="0"/>
              </a:rPr>
              <a:t>_</a:t>
            </a:r>
            <a:r>
              <a:rPr sz="2400">
                <a:latin typeface="Times New Roman" panose="02020603050405020304" charset="0"/>
                <a:ea typeface="+mn-ea"/>
                <a:cs typeface="Times New Roman" panose="02020603050405020304" charset="0"/>
              </a:rPr>
              <a:t>_</a:t>
            </a:r>
            <a:r>
              <a:rPr lang="en-US" altLang="zh-CN" sz="2400">
                <a:latin typeface="Times New Roman" panose="02020603050405020304" charset="0"/>
                <a:ea typeface="+mn-ea"/>
                <a:cs typeface="Times New Roman" panose="02020603050405020304" charset="0"/>
              </a:rPr>
              <a:t>__</a:t>
            </a:r>
            <a:r>
              <a:rPr sz="2400">
                <a:latin typeface="Times New Roman" panose="02020603050405020304" charset="0"/>
                <a:ea typeface="+mn-ea"/>
                <a:cs typeface="Times New Roman" panose="02020603050405020304" charset="0"/>
              </a:rPr>
              <a:t>__ from the shock and pull herself </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together.过了好一段时间，她才从震惊中恢复过来，重新镇静下来。</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Tess had her mother's energy and the energy of her youth to help her </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recover _____ her experience.</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苔丝有从母亲那儿获得的力量和自己年轻生命的力量来帮助她从过去的经历中恢复过来。</a:t>
            </a:r>
            <a:endParaRPr sz="2400">
              <a:latin typeface="Times New Roman" panose="02020603050405020304" charset="0"/>
              <a:ea typeface="+mn-ea"/>
              <a:cs typeface="Times New Roman" panose="02020603050405020304" charset="0"/>
            </a:endParaRPr>
          </a:p>
          <a:p>
            <a:pPr algn="l">
              <a:lnSpc>
                <a:spcPct val="100000"/>
              </a:lnSpc>
              <a:buClrTx/>
              <a:buSzTx/>
              <a:buFontTx/>
            </a:pPr>
            <a:endParaRPr sz="24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8" name="文本框 7"/>
          <p:cNvSpPr txBox="1"/>
          <p:nvPr/>
        </p:nvSpPr>
        <p:spPr>
          <a:xfrm>
            <a:off x="4262755" y="3138170"/>
            <a:ext cx="2106930" cy="521970"/>
          </a:xfrm>
          <a:prstGeom prst="rect">
            <a:avLst/>
          </a:prstGeom>
          <a:noFill/>
        </p:spPr>
        <p:txBody>
          <a:bodyPr wrap="square" rtlCol="0">
            <a:spAutoFit/>
          </a:bodyPr>
          <a:p>
            <a:pPr algn="l"/>
            <a:r>
              <a:rPr altLang="en-US" sz="2800" b="1" spc="150" dirty="0">
                <a:solidFill>
                  <a:schemeClr val="accent2">
                    <a:lumMod val="75000"/>
                  </a:schemeClr>
                </a:solidFill>
                <a:latin typeface="Times New Roman" panose="02020603050405020304" charset="0"/>
                <a:cs typeface="Times New Roman" panose="02020603050405020304" charset="0"/>
                <a:sym typeface="+mn-ea"/>
              </a:rPr>
              <a:t>to recover</a:t>
            </a:r>
            <a:endParaRPr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4186555" y="3862070"/>
            <a:ext cx="2106930" cy="521970"/>
          </a:xfrm>
          <a:prstGeom prst="rect">
            <a:avLst/>
          </a:prstGeom>
          <a:noFill/>
        </p:spPr>
        <p:txBody>
          <a:bodyPr wrap="square" rtlCol="0">
            <a:spAutoFit/>
          </a:bodyPr>
          <a:p>
            <a:pPr algn="l"/>
            <a:r>
              <a:rPr altLang="en-US" sz="2800" b="1" spc="150" dirty="0">
                <a:solidFill>
                  <a:schemeClr val="accent2">
                    <a:lumMod val="75000"/>
                  </a:schemeClr>
                </a:solidFill>
                <a:latin typeface="Times New Roman" panose="02020603050405020304" charset="0"/>
                <a:cs typeface="Times New Roman" panose="02020603050405020304" charset="0"/>
                <a:sym typeface="+mn-ea"/>
              </a:rPr>
              <a:t>to recover</a:t>
            </a:r>
            <a:endParaRPr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1519555" y="4992370"/>
            <a:ext cx="2106930" cy="521970"/>
          </a:xfrm>
          <a:prstGeom prst="rect">
            <a:avLst/>
          </a:prstGeom>
          <a:noFill/>
        </p:spPr>
        <p:txBody>
          <a:bodyPr wrap="square" rtlCol="0">
            <a:spAutoFit/>
          </a:bodyPr>
          <a:p>
            <a:pPr algn="l"/>
            <a:r>
              <a:rPr lang="en-US" sz="2800" b="1" spc="150" dirty="0">
                <a:solidFill>
                  <a:schemeClr val="accent2">
                    <a:lumMod val="75000"/>
                  </a:schemeClr>
                </a:solidFill>
                <a:latin typeface="Times New Roman" panose="02020603050405020304" charset="0"/>
                <a:cs typeface="Times New Roman" panose="02020603050405020304" charset="0"/>
                <a:sym typeface="+mn-ea"/>
              </a:rPr>
              <a:t>from</a:t>
            </a:r>
            <a:endParaRPr 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additive="base">
                                        <p:cTn id="3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 calcmode="lin" valueType="num">
                                      <p:cBhvr additive="base">
                                        <p:cTn id="3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 calcmode="lin" valueType="num">
                                      <p:cBhvr additive="base">
                                        <p:cTn id="5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 calcmode="lin" valueType="num">
                                      <p:cBhvr additive="base">
                                        <p:cTn id="5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 calcmode="lin" valueType="num">
                                      <p:cBhvr additive="base">
                                        <p:cTn id="6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7">
                                            <p:txEl>
                                              <p:pRg st="5" end="5"/>
                                            </p:txEl>
                                          </p:spTgt>
                                        </p:tgtEl>
                                        <p:attrNameLst>
                                          <p:attrName>style.visibility</p:attrName>
                                        </p:attrNameLst>
                                      </p:cBhvr>
                                      <p:to>
                                        <p:strVal val="visible"/>
                                      </p:to>
                                    </p:set>
                                    <p:anim calcmode="lin" valueType="num">
                                      <p:cBhvr additive="base">
                                        <p:cTn id="7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7">
                                            <p:txEl>
                                              <p:pRg st="5" end="5"/>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7">
                                            <p:txEl>
                                              <p:pRg st="6" end="6"/>
                                            </p:txEl>
                                          </p:spTgt>
                                        </p:tgtEl>
                                        <p:attrNameLst>
                                          <p:attrName>style.visibility</p:attrName>
                                        </p:attrNameLst>
                                      </p:cBhvr>
                                      <p:to>
                                        <p:strVal val="visible"/>
                                      </p:to>
                                    </p:set>
                                    <p:anim calcmode="lin" valueType="num">
                                      <p:cBhvr additive="base">
                                        <p:cTn id="7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5" grpId="0"/>
      <p:bldP spid="5" grpId="1"/>
      <p:bldP spid="6" grpId="0"/>
      <p:bldP spid="6" grpId="1"/>
      <p:bldP spid="8" grpId="0"/>
      <p:bldP spid="8" grpId="1"/>
      <p:bldP spid="10" grpId="0"/>
      <p:bldP spid="10" grpId="1"/>
      <p:bldP spid="11" grpId="0"/>
      <p:bldP spid="11"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83820" y="26670"/>
            <a:ext cx="119284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latin typeface="Times New Roman" panose="02020603050405020304" charset="0"/>
                <a:ea typeface="+mn-ea"/>
                <a:cs typeface="Times New Roman" panose="02020603050405020304" charset="0"/>
              </a:rPr>
              <a:t>I pray that some news of him will come to us, either calming our </a:t>
            </a:r>
            <a:endParaRPr>
              <a:latin typeface="Times New Roman" panose="02020603050405020304" charset="0"/>
              <a:ea typeface="+mn-ea"/>
              <a:cs typeface="Times New Roman" panose="02020603050405020304" charset="0"/>
            </a:endParaRPr>
          </a:p>
          <a:p>
            <a:pPr algn="l">
              <a:lnSpc>
                <a:spcPct val="100000"/>
              </a:lnSpc>
              <a:buClrTx/>
              <a:buSzTx/>
              <a:buFontTx/>
            </a:pPr>
            <a:r>
              <a:rPr>
                <a:latin typeface="Times New Roman" panose="02020603050405020304" charset="0"/>
                <a:ea typeface="+mn-ea"/>
                <a:cs typeface="Times New Roman" panose="02020603050405020304" charset="0"/>
              </a:rPr>
              <a:t>fears or setting us into action _________ him.</a:t>
            </a:r>
            <a:endParaRPr sz="3200">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我祈祷他的消息会传回来，或者平息我们的担心，或者促使我们上路去把他找回来。</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_______ [rɪ'kʌv(ə)rɪ]n. </a:t>
            </a:r>
            <a:r>
              <a:rPr sz="3200">
                <a:solidFill>
                  <a:srgbClr val="7030A0"/>
                </a:solidFill>
                <a:latin typeface="Times New Roman" panose="02020603050405020304" charset="0"/>
                <a:ea typeface="+mn-ea"/>
                <a:cs typeface="Times New Roman" panose="02020603050405020304" charset="0"/>
              </a:rPr>
              <a:t>恢复，复原；痊愈；重获</a:t>
            </a:r>
            <a:endParaRPr sz="3200">
              <a:latin typeface="Times New Roman" panose="02020603050405020304" charset="0"/>
              <a:ea typeface="+mn-ea"/>
              <a:cs typeface="Times New Roman" panose="02020603050405020304" charset="0"/>
            </a:endParaRPr>
          </a:p>
          <a:p>
            <a:pPr algn="l">
              <a:lnSpc>
                <a:spcPct val="100000"/>
              </a:lnSpc>
              <a:buClrTx/>
              <a:buSzTx/>
              <a:buFontTx/>
            </a:pPr>
            <a:r>
              <a:rPr>
                <a:latin typeface="Times New Roman" panose="02020603050405020304" charset="0"/>
                <a:ea typeface="+mn-ea"/>
                <a:cs typeface="Times New Roman" panose="02020603050405020304" charset="0"/>
              </a:rPr>
              <a:t>Interest rates would come down as the _______ gathered pace. </a:t>
            </a:r>
            <a:endParaRPr>
              <a:latin typeface="Times New Roman" panose="02020603050405020304" charset="0"/>
              <a:ea typeface="+mn-ea"/>
              <a:cs typeface="Times New Roman" panose="02020603050405020304" charset="0"/>
            </a:endParaRPr>
          </a:p>
          <a:p>
            <a:pPr algn="l">
              <a:lnSpc>
                <a:spcPct val="100000"/>
              </a:lnSpc>
              <a:buClrTx/>
              <a:buSzTx/>
              <a:buFontTx/>
            </a:pPr>
            <a:r>
              <a:rPr>
                <a:latin typeface="Times New Roman" panose="02020603050405020304" charset="0"/>
                <a:ea typeface="+mn-ea"/>
                <a:cs typeface="Times New Roman" panose="02020603050405020304" charset="0"/>
              </a:rPr>
              <a:t>随着复苏的加速，利率会降下来。</a:t>
            </a:r>
            <a:endParaRPr>
              <a:latin typeface="Times New Roman" panose="02020603050405020304" charset="0"/>
              <a:ea typeface="+mn-ea"/>
              <a:cs typeface="Times New Roman" panose="02020603050405020304" charset="0"/>
            </a:endParaRPr>
          </a:p>
          <a:p>
            <a:pPr algn="l">
              <a:lnSpc>
                <a:spcPct val="100000"/>
              </a:lnSpc>
              <a:buClrTx/>
              <a:buSzTx/>
              <a:buFontTx/>
            </a:pPr>
            <a:r>
              <a:rPr>
                <a:latin typeface="Times New Roman" panose="02020603050405020304" charset="0"/>
                <a:ea typeface="+mn-ea"/>
                <a:cs typeface="Times New Roman" panose="02020603050405020304" charset="0"/>
              </a:rPr>
              <a:t>In many sectors of the economy the _______ has started. </a:t>
            </a:r>
            <a:endParaRPr>
              <a:latin typeface="Times New Roman" panose="02020603050405020304" charset="0"/>
              <a:ea typeface="+mn-ea"/>
              <a:cs typeface="Times New Roman" panose="02020603050405020304" charset="0"/>
            </a:endParaRPr>
          </a:p>
          <a:p>
            <a:pPr algn="l">
              <a:lnSpc>
                <a:spcPct val="100000"/>
              </a:lnSpc>
              <a:buClrTx/>
              <a:buSzTx/>
              <a:buFontTx/>
            </a:pPr>
            <a:r>
              <a:rPr>
                <a:latin typeface="Times New Roman" panose="02020603050405020304" charset="0"/>
                <a:ea typeface="+mn-ea"/>
                <a:cs typeface="Times New Roman" panose="02020603050405020304" charset="0"/>
              </a:rPr>
              <a:t>许多经济领域已经开始复苏。</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5320665" y="393700"/>
            <a:ext cx="2307590" cy="583565"/>
          </a:xfrm>
          <a:prstGeom prst="rect">
            <a:avLst/>
          </a:prstGeom>
          <a:noFill/>
        </p:spPr>
        <p:txBody>
          <a:bodyPr wrap="square" rtlCol="0">
            <a:spAutoFit/>
          </a:bodyPr>
          <a:p>
            <a:pPr algn="l"/>
            <a:r>
              <a:rPr lang="en-US" altLang="en-US" sz="3200" b="1" spc="150" dirty="0">
                <a:solidFill>
                  <a:schemeClr val="accent2">
                    <a:lumMod val="75000"/>
                  </a:schemeClr>
                </a:solidFill>
                <a:latin typeface="Times New Roman" panose="02020603050405020304" charset="0"/>
                <a:cs typeface="Times New Roman" panose="02020603050405020304" charset="0"/>
                <a:sym typeface="+mn-ea"/>
              </a:rPr>
              <a:t>to recover</a:t>
            </a:r>
            <a:r>
              <a:rPr lang="en-US" altLang="en-US" sz="2800" b="1" spc="150" dirty="0">
                <a:solidFill>
                  <a:srgbClr val="7030A0"/>
                </a:solidFill>
                <a:latin typeface="Times New Roman" panose="02020603050405020304" charset="0"/>
                <a:cs typeface="Times New Roman" panose="02020603050405020304" charset="0"/>
                <a:sym typeface="+mn-ea"/>
              </a:rPr>
              <a:t> </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100965" y="2222500"/>
            <a:ext cx="1901190" cy="583565"/>
          </a:xfrm>
          <a:prstGeom prst="rect">
            <a:avLst/>
          </a:prstGeom>
          <a:noFill/>
        </p:spPr>
        <p:txBody>
          <a:bodyPr wrap="square" rtlCol="0">
            <a:spAutoFit/>
          </a:bodyPr>
          <a:p>
            <a:pPr algn="l"/>
            <a:r>
              <a:rPr lang="en-US" altLang="en-US" sz="3200" b="1" spc="150" dirty="0">
                <a:solidFill>
                  <a:schemeClr val="accent2">
                    <a:lumMod val="75000"/>
                  </a:schemeClr>
                </a:solidFill>
                <a:latin typeface="Times New Roman" panose="02020603050405020304" charset="0"/>
                <a:cs typeface="Times New Roman" panose="02020603050405020304" charset="0"/>
                <a:sym typeface="+mn-ea"/>
              </a:rPr>
              <a:t>recovery</a:t>
            </a:r>
            <a:endParaRPr lang="en-US" altLang="en-US" sz="32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6920865" y="2692400"/>
            <a:ext cx="2091690"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recovery</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6412865" y="3556000"/>
            <a:ext cx="1737360"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recovery</a:t>
            </a:r>
            <a:endParaRPr lang="en-US" altLang="en-US" sz="20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anim calcmode="lin" valueType="num">
                                      <p:cBhvr additive="base">
                                        <p:cTn id="3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additive="base">
                                        <p:cTn id="4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7" end="7"/>
                                            </p:txEl>
                                          </p:spTgt>
                                        </p:tgtEl>
                                        <p:attrNameLst>
                                          <p:attrName>style.visibility</p:attrName>
                                        </p:attrNameLst>
                                      </p:cBhvr>
                                      <p:to>
                                        <p:strVal val="visible"/>
                                      </p:to>
                                    </p:set>
                                    <p:anim calcmode="lin" valueType="num">
                                      <p:cBhvr additive="base">
                                        <p:cTn id="5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7" end="7"/>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9">
                                            <p:txEl>
                                              <p:pRg st="8" end="8"/>
                                            </p:txEl>
                                          </p:spTgt>
                                        </p:tgtEl>
                                        <p:attrNameLst>
                                          <p:attrName>style.visibility</p:attrName>
                                        </p:attrNameLst>
                                      </p:cBhvr>
                                      <p:to>
                                        <p:strVal val="visible"/>
                                      </p:to>
                                    </p:set>
                                    <p:anim calcmode="lin" valueType="num">
                                      <p:cBhvr additive="base">
                                        <p:cTn id="59"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500" fill="hold"/>
                                        <p:tgtEl>
                                          <p:spTgt spid="5"/>
                                        </p:tgtEl>
                                        <p:attrNameLst>
                                          <p:attrName>ppt_x</p:attrName>
                                        </p:attrNameLst>
                                      </p:cBhvr>
                                      <p:tavLst>
                                        <p:tav tm="0">
                                          <p:val>
                                            <p:strVal val="#ppt_x"/>
                                          </p:val>
                                        </p:tav>
                                        <p:tav tm="100000">
                                          <p:val>
                                            <p:strVal val="#ppt_x"/>
                                          </p:val>
                                        </p:tav>
                                      </p:tavLst>
                                    </p:anim>
                                    <p:anim calcmode="lin" valueType="num">
                                      <p:cBhvr additive="base">
                                        <p:cTn id="6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2" grpId="1"/>
      <p:bldP spid="4" grpId="0"/>
      <p:bldP spid="4" grpId="1"/>
      <p:bldP spid="5" grpId="0"/>
      <p:bldP spid="5"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7" name="图片 57" descr="cover填空"/>
          <p:cNvPicPr>
            <a:picLocks noChangeAspect="1"/>
          </p:cNvPicPr>
          <p:nvPr/>
        </p:nvPicPr>
        <p:blipFill>
          <a:blip r:embed="rId1"/>
          <a:stretch>
            <a:fillRect/>
          </a:stretch>
        </p:blipFill>
        <p:spPr>
          <a:xfrm>
            <a:off x="88265" y="1179830"/>
            <a:ext cx="11894820" cy="4525010"/>
          </a:xfrm>
          <a:prstGeom prst="rect">
            <a:avLst/>
          </a:prstGeom>
        </p:spPr>
      </p:pic>
      <p:sp>
        <p:nvSpPr>
          <p:cNvPr id="5" name="标题 1"/>
          <p:cNvSpPr>
            <a:spLocks noGrp="1"/>
          </p:cNvSpPr>
          <p:nvPr/>
        </p:nvSpPr>
        <p:spPr>
          <a:xfrm>
            <a:off x="9217025" y="1757680"/>
            <a:ext cx="2571750" cy="4140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覆盖的范围采访</a:t>
            </a:r>
            <a:endParaRPr sz="20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9020175" y="2766695"/>
            <a:ext cx="3390900" cy="278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庇护所     暗地的隐秘的</a:t>
            </a:r>
            <a:endParaRPr sz="18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9251315" y="3759200"/>
            <a:ext cx="19399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泄露;揭露</a:t>
            </a:r>
            <a:endParaRPr sz="18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0936605" y="4763770"/>
            <a:ext cx="1003300" cy="6350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发现</a:t>
            </a:r>
            <a:endParaRPr sz="18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9204960" y="4758690"/>
            <a:ext cx="1539875" cy="3911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发现</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888365" y="4660900"/>
            <a:ext cx="18910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珊瑚</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珊瑚虫</a:t>
            </a:r>
            <a:endParaRPr sz="18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3942080" y="1894840"/>
            <a:ext cx="1990090" cy="3270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封面;覆盖物</a:t>
            </a:r>
            <a:endParaRPr sz="18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1688465" y="1757680"/>
            <a:ext cx="2166620" cy="3771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覆盖;占地;包括</a:t>
            </a:r>
            <a:r>
              <a:rPr lang="en-US" altLang="zh-CN" sz="1800" spc="0">
                <a:solidFill>
                  <a:srgbClr val="7030A0"/>
                </a:solidFill>
                <a:latin typeface="Times New Roman" panose="02020603050405020304" charset="0"/>
                <a:ea typeface="+mn-ea"/>
                <a:cs typeface="Times New Roman" panose="02020603050405020304" charset="0"/>
              </a:rPr>
              <a:t>;</a:t>
            </a:r>
            <a:endParaRPr lang="en-US" altLang="zh-CN" sz="18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采访;前进</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495425" y="2896870"/>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恢复,康复</a:t>
            </a:r>
            <a:endParaRPr sz="18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6424930" y="3256280"/>
            <a:ext cx="16186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覆盖,包含</a:t>
            </a:r>
            <a:endParaRPr sz="24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3564890" y="2894965"/>
            <a:ext cx="1899285" cy="3289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寻回    恢复,痊愈</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1209675" y="3915410"/>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多姿多彩的</a:t>
            </a:r>
            <a:endParaRPr sz="18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3253740" y="4258310"/>
            <a:ext cx="238188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颜色   着色,涂色</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6" grpId="0"/>
      <p:bldP spid="16" grpId="1"/>
      <p:bldP spid="18" grpId="0"/>
      <p:bldP spid="18" grpId="1"/>
      <p:bldP spid="17" grpId="0"/>
      <p:bldP spid="17" grpId="1"/>
      <p:bldP spid="19" grpId="0"/>
      <p:bldP spid="19" grpId="1"/>
      <p:bldP spid="23" grpId="0"/>
      <p:bldP spid="23" grpId="1"/>
      <p:bldP spid="22" grpId="0"/>
      <p:bldP spid="22" grpId="1"/>
      <p:bldP spid="5" grpId="0"/>
      <p:bldP spid="5" grpId="1"/>
      <p:bldP spid="6" grpId="0"/>
      <p:bldP spid="6" grpId="1"/>
      <p:bldP spid="7" grpId="0"/>
      <p:bldP spid="7" grpId="1"/>
      <p:bldP spid="12" grpId="0"/>
      <p:bldP spid="12" grpId="1"/>
      <p:bldP spid="9" grpId="0"/>
      <p:bldP spid="9" grpId="1"/>
      <p:bldP spid="14" grpId="0"/>
      <p:bldP spid="14" grpI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52070" y="160655"/>
            <a:ext cx="8906510" cy="480695"/>
          </a:xfrm>
          <a:prstGeom prst="rect">
            <a:avLst/>
          </a:prstGeom>
          <a:noFill/>
        </p:spPr>
        <p:txBody>
          <a:bodyPr wrap="none" rtlCol="0" anchor="t">
            <a:spAutoFit/>
          </a:bodyPr>
          <a:p>
            <a:pPr indent="-228600" algn="l">
              <a:lnSpc>
                <a:spcPts val="3040"/>
              </a:lnSpc>
              <a:spcBef>
                <a:spcPts val="0"/>
              </a:spcBef>
              <a:spcAft>
                <a:spcPts val="1000"/>
              </a:spcAft>
              <a:buClrTx/>
              <a:buSzTx/>
              <a:buFontTx/>
            </a:pPr>
            <a:r>
              <a:rPr lang="en-US" altLang="en-US" sz="3200" b="1" spc="150" dirty="0">
                <a:latin typeface="Times New Roman" panose="02020603050405020304" charset="0"/>
                <a:ea typeface="微软雅黑" panose="020B0503020204020204" charset="-122"/>
                <a:cs typeface="Times New Roman" panose="02020603050405020304" charset="0"/>
                <a:sym typeface="+mn-ea"/>
              </a:rPr>
              <a:t>42.remove [rɪ'muːv] vt.vi. &amp;n.____;____;____</a:t>
            </a:r>
            <a:endParaRPr lang="en-US" altLang="en-US" sz="3200" b="1" spc="150" dirty="0">
              <a:latin typeface="Times New Roman" panose="02020603050405020304" charset="0"/>
              <a:ea typeface="微软雅黑" panose="020B0503020204020204" charset="-122"/>
              <a:cs typeface="Times New Roman" panose="02020603050405020304" charset="0"/>
              <a:sym typeface="+mn-ea"/>
            </a:endParaRPr>
          </a:p>
        </p:txBody>
      </p:sp>
      <p:sp>
        <p:nvSpPr>
          <p:cNvPr id="19" name="文本框 18"/>
          <p:cNvSpPr txBox="1"/>
          <p:nvPr/>
        </p:nvSpPr>
        <p:spPr>
          <a:xfrm>
            <a:off x="-21590" y="890270"/>
            <a:ext cx="11979275" cy="3969385"/>
          </a:xfrm>
          <a:prstGeom prst="rect">
            <a:avLst/>
          </a:prstGeom>
          <a:noFill/>
        </p:spPr>
        <p:txBody>
          <a:bodyPr wrap="square" rtlCol="0" anchor="t">
            <a:spAutoFit/>
          </a:bodyPr>
          <a:p>
            <a:r>
              <a:rPr lang="zh-CN" altLang="en-US" sz="2800" b="1">
                <a:latin typeface="Times New Roman" panose="02020603050405020304" charset="0"/>
                <a:cs typeface="Times New Roman" panose="02020603050405020304" charset="0"/>
              </a:rPr>
              <a:t>What has led many governments to </a:t>
            </a:r>
            <a:r>
              <a:rPr lang="zh-CN" altLang="en-US" sz="2800" b="1">
                <a:solidFill>
                  <a:schemeClr val="accent2">
                    <a:lumMod val="75000"/>
                  </a:schemeClr>
                </a:solidFill>
                <a:latin typeface="Times New Roman" panose="02020603050405020304" charset="0"/>
                <a:cs typeface="Times New Roman" panose="02020603050405020304" charset="0"/>
              </a:rPr>
              <a:t>remove </a:t>
            </a:r>
            <a:r>
              <a:rPr lang="zh-CN" altLang="en-US" sz="2800" b="1">
                <a:latin typeface="Times New Roman" panose="02020603050405020304" charset="0"/>
                <a:cs typeface="Times New Roman" panose="02020603050405020304" charset="0"/>
              </a:rPr>
              <a:t>necessary regulations?(2019江苏)</a:t>
            </a:r>
            <a:endParaRPr lang="zh-CN" altLang="en-US" sz="2800" b="1">
              <a:latin typeface="Times New Roman" panose="02020603050405020304" charset="0"/>
              <a:cs typeface="Times New Roman" panose="02020603050405020304" charset="0"/>
            </a:endParaRPr>
          </a:p>
          <a:p>
            <a:r>
              <a:rPr lang="zh-CN" altLang="en-US" sz="2800" b="1">
                <a:latin typeface="Times New Roman" panose="02020603050405020304" charset="0"/>
                <a:cs typeface="Times New Roman" panose="02020603050405020304" charset="0"/>
              </a:rPr>
              <a:t>是什么导致许多政府取消了必要的监管?</a:t>
            </a:r>
            <a:endParaRPr lang="zh-CN" altLang="en-US" sz="2800" b="1">
              <a:latin typeface="Times New Roman" panose="02020603050405020304" charset="0"/>
              <a:cs typeface="Times New Roman" panose="02020603050405020304" charset="0"/>
            </a:endParaRPr>
          </a:p>
          <a:p>
            <a:r>
              <a:rPr lang="zh-CN" altLang="en-US" sz="2800" b="1">
                <a:latin typeface="Times New Roman" panose="02020603050405020304" charset="0"/>
                <a:cs typeface="Times New Roman" panose="02020603050405020304" charset="0"/>
              </a:rPr>
              <a:t>When fat and salt are</a:t>
            </a:r>
            <a:r>
              <a:rPr lang="zh-CN" altLang="en-US" sz="2800" b="1">
                <a:solidFill>
                  <a:schemeClr val="accent2">
                    <a:lumMod val="75000"/>
                  </a:schemeClr>
                </a:solidFill>
                <a:latin typeface="Times New Roman" panose="02020603050405020304" charset="0"/>
                <a:cs typeface="Times New Roman" panose="02020603050405020304" charset="0"/>
              </a:rPr>
              <a:t> removed</a:t>
            </a:r>
            <a:r>
              <a:rPr lang="zh-CN" altLang="en-US" sz="2800" b="1">
                <a:latin typeface="Times New Roman" panose="02020603050405020304" charset="0"/>
                <a:cs typeface="Times New Roman" panose="02020603050405020304" charset="0"/>
              </a:rPr>
              <a:t> from food, the food tastes as if it is missing something.(2017全国I) </a:t>
            </a:r>
            <a:endParaRPr lang="zh-CN" altLang="en-US" sz="2800" b="1">
              <a:latin typeface="Times New Roman" panose="02020603050405020304" charset="0"/>
              <a:cs typeface="Times New Roman" panose="02020603050405020304" charset="0"/>
            </a:endParaRPr>
          </a:p>
          <a:p>
            <a:r>
              <a:rPr lang="zh-CN" altLang="en-US" sz="2800" b="1">
                <a:latin typeface="Times New Roman" panose="02020603050405020304" charset="0"/>
                <a:cs typeface="Times New Roman" panose="02020603050405020304" charset="0"/>
              </a:rPr>
              <a:t>当脂肪和盐从食物中去除时,食物尝起来就好像少了什么东西。</a:t>
            </a:r>
            <a:endParaRPr lang="zh-CN" altLang="en-US" sz="2800" b="1">
              <a:latin typeface="Times New Roman" panose="02020603050405020304" charset="0"/>
              <a:cs typeface="Times New Roman" panose="02020603050405020304" charset="0"/>
            </a:endParaRPr>
          </a:p>
          <a:p>
            <a:r>
              <a:rPr lang="zh-CN" altLang="en-US" sz="2800" b="1">
                <a:latin typeface="Times New Roman" panose="02020603050405020304" charset="0"/>
                <a:cs typeface="Times New Roman" panose="02020603050405020304" charset="0"/>
              </a:rPr>
              <a:t>Directions are very specific."Bring three cups of water to boil, add mix, simmer three minutes, </a:t>
            </a:r>
            <a:r>
              <a:rPr lang="zh-CN" altLang="en-US" sz="2800" b="1">
                <a:solidFill>
                  <a:schemeClr val="accent2">
                    <a:lumMod val="75000"/>
                  </a:schemeClr>
                </a:solidFill>
                <a:latin typeface="Times New Roman" panose="02020603050405020304" charset="0"/>
                <a:cs typeface="Times New Roman" panose="02020603050405020304" charset="0"/>
              </a:rPr>
              <a:t>remove </a:t>
            </a:r>
            <a:r>
              <a:rPr lang="zh-CN" altLang="en-US" sz="2800" b="1">
                <a:latin typeface="Times New Roman" panose="02020603050405020304" charset="0"/>
                <a:cs typeface="Times New Roman" panose="02020603050405020304" charset="0"/>
              </a:rPr>
              <a:t>from heat, let stand five minutes."(2017天津) 说明非常具体："取三杯水烧开,加入混合物,小火煮三分钟,熄火,静置五分钟。"</a:t>
            </a:r>
            <a:endParaRPr lang="zh-CN" altLang="en-US" sz="2800" b="1">
              <a:latin typeface="Times New Roman" panose="02020603050405020304" charset="0"/>
              <a:cs typeface="Times New Roman" panose="02020603050405020304" charset="0"/>
            </a:endParaRPr>
          </a:p>
        </p:txBody>
      </p:sp>
      <p:sp>
        <p:nvSpPr>
          <p:cNvPr id="8" name="文本框 7"/>
          <p:cNvSpPr txBox="1"/>
          <p:nvPr/>
        </p:nvSpPr>
        <p:spPr>
          <a:xfrm>
            <a:off x="5817235" y="76835"/>
            <a:ext cx="3548380" cy="583565"/>
          </a:xfrm>
          <a:prstGeom prst="rect">
            <a:avLst/>
          </a:prstGeom>
          <a:noFill/>
        </p:spPr>
        <p:txBody>
          <a:bodyPr wrap="square" rtlCol="0">
            <a:spAutoFit/>
          </a:bodyPr>
          <a:p>
            <a:pPr algn="l"/>
            <a:r>
              <a:rPr lang="en-US" altLang="en-US" sz="3200" b="1" spc="150" dirty="0">
                <a:solidFill>
                  <a:srgbClr val="7030A0"/>
                </a:solidFill>
                <a:uFillTx/>
                <a:latin typeface="Times New Roman" panose="02020603050405020304" charset="0"/>
                <a:cs typeface="Times New Roman" panose="02020603050405020304" charset="0"/>
                <a:sym typeface="+mn-ea"/>
              </a:rPr>
              <a:t>去除 迁移 解雇</a:t>
            </a:r>
            <a:endParaRPr lang="en-US" altLang="en-US" sz="3200" b="1" spc="150" dirty="0">
              <a:solidFill>
                <a:srgbClr val="7030A0"/>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 calcmode="lin" valueType="num">
                                      <p:cBhvr additive="base">
                                        <p:cTn id="1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 calcmode="lin" valueType="num">
                                      <p:cBhvr additive="base">
                                        <p:cTn id="25"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xEl>
                                              <p:pRg st="3" end="3"/>
                                            </p:txEl>
                                          </p:spTgt>
                                        </p:tgtEl>
                                        <p:attrNameLst>
                                          <p:attrName>style.visibility</p:attrName>
                                        </p:attrNameLst>
                                      </p:cBhvr>
                                      <p:to>
                                        <p:strVal val="visible"/>
                                      </p:to>
                                    </p:set>
                                    <p:anim calcmode="lin" valueType="num">
                                      <p:cBhvr additive="base">
                                        <p:cTn id="31"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
                                            <p:txEl>
                                              <p:pRg st="4" end="4"/>
                                            </p:txEl>
                                          </p:spTgt>
                                        </p:tgtEl>
                                        <p:attrNameLst>
                                          <p:attrName>style.visibility</p:attrName>
                                        </p:attrNameLst>
                                      </p:cBhvr>
                                      <p:to>
                                        <p:strVal val="visible"/>
                                      </p:to>
                                    </p:set>
                                    <p:anim calcmode="lin" valueType="num">
                                      <p:cBhvr additive="base">
                                        <p:cTn id="37"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P spid="8" grpId="0"/>
      <p:bldP spid="8"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 name="图片 36" descr="mov-移动填空"/>
          <p:cNvPicPr>
            <a:picLocks noChangeAspect="1"/>
          </p:cNvPicPr>
          <p:nvPr/>
        </p:nvPicPr>
        <p:blipFill>
          <a:blip r:embed="rId1"/>
          <a:stretch>
            <a:fillRect/>
          </a:stretch>
        </p:blipFill>
        <p:spPr>
          <a:xfrm>
            <a:off x="-1905" y="1054100"/>
            <a:ext cx="12204700" cy="4642485"/>
          </a:xfrm>
          <a:prstGeom prst="rect">
            <a:avLst/>
          </a:prstGeom>
        </p:spPr>
      </p:pic>
      <p:sp>
        <p:nvSpPr>
          <p:cNvPr id="3" name="标题 1"/>
          <p:cNvSpPr>
            <a:spLocks noGrp="1"/>
          </p:cNvSpPr>
          <p:nvPr/>
        </p:nvSpPr>
        <p:spPr>
          <a:xfrm>
            <a:off x="1354455" y="4210685"/>
            <a:ext cx="36271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座右铭</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格言</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警句</a:t>
            </a:r>
            <a:endParaRPr sz="18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1828165" y="3717925"/>
            <a:ext cx="17672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发动机</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马达</a:t>
            </a:r>
            <a:endParaRPr sz="18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5154930" y="3167380"/>
            <a:ext cx="760730" cy="5264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移动</a:t>
            </a:r>
            <a:endParaRPr sz="20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233295" y="4773930"/>
            <a:ext cx="1471295" cy="2870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一拥而上</a:t>
            </a:r>
            <a:endParaRPr sz="18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415540" y="2145665"/>
            <a:ext cx="9569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电影</a:t>
            </a:r>
            <a:endParaRPr sz="18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1940560" y="1612265"/>
            <a:ext cx="13233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动作</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移动</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8630920" y="5107940"/>
            <a:ext cx="14674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推动</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激励</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10449560" y="4576445"/>
            <a:ext cx="16338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不能移动的；固定的</a:t>
            </a:r>
            <a:endParaRPr sz="18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8300720" y="4173855"/>
            <a:ext cx="15513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活动装置</a:t>
            </a:r>
            <a:endParaRPr sz="18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7084060" y="5107940"/>
            <a:ext cx="13576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动机</a:t>
            </a:r>
            <a:endParaRPr sz="18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7084060" y="2722245"/>
            <a:ext cx="20548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促进</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提升推销</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0229850" y="4173855"/>
            <a:ext cx="18548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动员</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使流通</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7188835" y="3229610"/>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感情</a:t>
            </a:r>
            <a:endParaRPr sz="18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9116695" y="3229610"/>
            <a:ext cx="29667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感情的,感性的,情绪化的</a:t>
            </a:r>
            <a:endParaRPr sz="1800" spc="0">
              <a:solidFill>
                <a:srgbClr val="7030A0"/>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9805670" y="2722245"/>
            <a:ext cx="19754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促进</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升级</a:t>
            </a:r>
            <a:endParaRPr sz="1800" spc="0">
              <a:solidFill>
                <a:srgbClr val="7030A0"/>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7188835" y="4032885"/>
            <a:ext cx="16243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移动的</a:t>
            </a:r>
            <a:r>
              <a:rPr lang="en-US" altLang="zh-CN" sz="1800" spc="0">
                <a:solidFill>
                  <a:srgbClr val="7030A0"/>
                </a:solidFill>
                <a:latin typeface="Times New Roman" panose="02020603050405020304" charset="0"/>
                <a:ea typeface="+mn-ea"/>
                <a:cs typeface="Times New Roman" panose="02020603050405020304" charset="0"/>
              </a:rPr>
              <a:t>,</a:t>
            </a:r>
            <a:endParaRPr lang="en-US" altLang="zh-CN" sz="18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可动的</a:t>
            </a:r>
            <a:endParaRPr sz="1800" spc="0">
              <a:solidFill>
                <a:srgbClr val="7030A0"/>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9805670" y="2218690"/>
            <a:ext cx="18091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移动</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除去</a:t>
            </a:r>
            <a:endParaRPr sz="1800" spc="0">
              <a:solidFill>
                <a:srgbClr val="7030A0"/>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9852025" y="1647825"/>
            <a:ext cx="2038350"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移动</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运动</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活动</a:t>
            </a:r>
            <a:endParaRPr sz="1800" spc="0">
              <a:solidFill>
                <a:srgbClr val="7030A0"/>
              </a:solidFill>
              <a:latin typeface="Times New Roman" panose="02020603050405020304" charset="0"/>
              <a:ea typeface="+mn-ea"/>
              <a:cs typeface="Times New Roman" panose="02020603050405020304" charset="0"/>
            </a:endParaRPr>
          </a:p>
        </p:txBody>
      </p:sp>
      <p:sp>
        <p:nvSpPr>
          <p:cNvPr id="28" name="标题 1"/>
          <p:cNvSpPr>
            <a:spLocks noGrp="1"/>
          </p:cNvSpPr>
          <p:nvPr/>
        </p:nvSpPr>
        <p:spPr>
          <a:xfrm>
            <a:off x="7026275" y="2218690"/>
            <a:ext cx="22688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移去</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除去</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撤走</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脱掉</a:t>
            </a:r>
            <a:endParaRPr sz="18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9852025" y="1245235"/>
            <a:ext cx="22326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活动的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可动的</a:t>
            </a:r>
            <a:endParaRPr sz="1800" spc="0">
              <a:solidFill>
                <a:srgbClr val="7030A0"/>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6800215" y="1475105"/>
            <a:ext cx="2854960" cy="420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（使</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移动</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搬家</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感动</a:t>
            </a:r>
            <a:endParaRPr sz="1800" spc="0">
              <a:solidFill>
                <a:srgbClr val="7030A0"/>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2233295" y="2722245"/>
            <a:ext cx="9569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遥远的</a:t>
            </a:r>
            <a:endParaRPr sz="1800" spc="0">
              <a:solidFill>
                <a:srgbClr val="7030A0"/>
              </a:solidFill>
              <a:latin typeface="Times New Roman" panose="02020603050405020304" charset="0"/>
              <a:ea typeface="+mn-ea"/>
              <a:cs typeface="Times New Roman" panose="02020603050405020304" charset="0"/>
            </a:endParaRPr>
          </a:p>
        </p:txBody>
      </p:sp>
      <p:sp>
        <p:nvSpPr>
          <p:cNvPr id="32" name="标题 1"/>
          <p:cNvSpPr>
            <a:spLocks noGrp="1"/>
          </p:cNvSpPr>
          <p:nvPr/>
        </p:nvSpPr>
        <p:spPr>
          <a:xfrm>
            <a:off x="627380" y="4773930"/>
            <a:ext cx="17881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乌合之众,暴徒</a:t>
            </a:r>
            <a:endParaRPr sz="1800" spc="0">
              <a:solidFill>
                <a:srgbClr val="7030A0"/>
              </a:solidFill>
              <a:latin typeface="Times New Roman" panose="02020603050405020304" charset="0"/>
              <a:ea typeface="+mn-ea"/>
              <a:cs typeface="Times New Roman" panose="02020603050405020304" charset="0"/>
            </a:endParaRPr>
          </a:p>
        </p:txBody>
      </p:sp>
      <p:sp>
        <p:nvSpPr>
          <p:cNvPr id="33" name="标题 1"/>
          <p:cNvSpPr>
            <a:spLocks noGrp="1"/>
          </p:cNvSpPr>
          <p:nvPr/>
        </p:nvSpPr>
        <p:spPr>
          <a:xfrm>
            <a:off x="2259330" y="3174365"/>
            <a:ext cx="11296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使降级</a:t>
            </a:r>
            <a:endParaRPr sz="1800" spc="0">
              <a:solidFill>
                <a:srgbClr val="7030A0"/>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10513060" y="3789680"/>
            <a:ext cx="7162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汽车</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ppt_x"/>
                                          </p:val>
                                        </p:tav>
                                        <p:tav tm="100000">
                                          <p:val>
                                            <p:strVal val="#ppt_x"/>
                                          </p:val>
                                        </p:tav>
                                      </p:tavLst>
                                    </p:anim>
                                    <p:anim calcmode="lin" valueType="num">
                                      <p:cBhvr additive="base">
                                        <p:cTn id="6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ppt_x"/>
                                          </p:val>
                                        </p:tav>
                                        <p:tav tm="100000">
                                          <p:val>
                                            <p:strVal val="#ppt_x"/>
                                          </p:val>
                                        </p:tav>
                                      </p:tavLst>
                                    </p:anim>
                                    <p:anim calcmode="lin" valueType="num">
                                      <p:cBhvr additive="base">
                                        <p:cTn id="8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500" fill="hold"/>
                                        <p:tgtEl>
                                          <p:spTgt spid="24"/>
                                        </p:tgtEl>
                                        <p:attrNameLst>
                                          <p:attrName>ppt_x</p:attrName>
                                        </p:attrNameLst>
                                      </p:cBhvr>
                                      <p:tavLst>
                                        <p:tav tm="0">
                                          <p:val>
                                            <p:strVal val="#ppt_x"/>
                                          </p:val>
                                        </p:tav>
                                        <p:tav tm="100000">
                                          <p:val>
                                            <p:strVal val="#ppt_x"/>
                                          </p:val>
                                        </p:tav>
                                      </p:tavLst>
                                    </p:anim>
                                    <p:anim calcmode="lin" valueType="num">
                                      <p:cBhvr additive="base">
                                        <p:cTn id="9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fill="hold"/>
                                        <p:tgtEl>
                                          <p:spTgt spid="22"/>
                                        </p:tgtEl>
                                        <p:attrNameLst>
                                          <p:attrName>ppt_x</p:attrName>
                                        </p:attrNameLst>
                                      </p:cBhvr>
                                      <p:tavLst>
                                        <p:tav tm="0">
                                          <p:val>
                                            <p:strVal val="#ppt_x"/>
                                          </p:val>
                                        </p:tav>
                                        <p:tav tm="100000">
                                          <p:val>
                                            <p:strVal val="#ppt_x"/>
                                          </p:val>
                                        </p:tav>
                                      </p:tavLst>
                                    </p:anim>
                                    <p:anim calcmode="lin" valueType="num">
                                      <p:cBhvr additive="base">
                                        <p:cTn id="10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500" fill="hold"/>
                                        <p:tgtEl>
                                          <p:spTgt spid="23"/>
                                        </p:tgtEl>
                                        <p:attrNameLst>
                                          <p:attrName>ppt_x</p:attrName>
                                        </p:attrNameLst>
                                      </p:cBhvr>
                                      <p:tavLst>
                                        <p:tav tm="0">
                                          <p:val>
                                            <p:strVal val="#ppt_x"/>
                                          </p:val>
                                        </p:tav>
                                        <p:tav tm="100000">
                                          <p:val>
                                            <p:strVal val="#ppt_x"/>
                                          </p:val>
                                        </p:tav>
                                      </p:tavLst>
                                    </p:anim>
                                    <p:anim calcmode="lin" valueType="num">
                                      <p:cBhvr additive="base">
                                        <p:cTn id="11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anim calcmode="lin" valueType="num">
                                      <p:cBhvr additive="base">
                                        <p:cTn id="115" dur="500" fill="hold"/>
                                        <p:tgtEl>
                                          <p:spTgt spid="25"/>
                                        </p:tgtEl>
                                        <p:attrNameLst>
                                          <p:attrName>ppt_x</p:attrName>
                                        </p:attrNameLst>
                                      </p:cBhvr>
                                      <p:tavLst>
                                        <p:tav tm="0">
                                          <p:val>
                                            <p:strVal val="#ppt_x"/>
                                          </p:val>
                                        </p:tav>
                                        <p:tav tm="100000">
                                          <p:val>
                                            <p:strVal val="#ppt_x"/>
                                          </p:val>
                                        </p:tav>
                                      </p:tavLst>
                                    </p:anim>
                                    <p:anim calcmode="lin" valueType="num">
                                      <p:cBhvr additive="base">
                                        <p:cTn id="1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5"/>
                                        </p:tgtEl>
                                        <p:attrNameLst>
                                          <p:attrName>style.visibility</p:attrName>
                                        </p:attrNameLst>
                                      </p:cBhvr>
                                      <p:to>
                                        <p:strVal val="visible"/>
                                      </p:to>
                                    </p:set>
                                    <p:anim calcmode="lin" valueType="num">
                                      <p:cBhvr additive="base">
                                        <p:cTn id="121" dur="500" fill="hold"/>
                                        <p:tgtEl>
                                          <p:spTgt spid="15"/>
                                        </p:tgtEl>
                                        <p:attrNameLst>
                                          <p:attrName>ppt_x</p:attrName>
                                        </p:attrNameLst>
                                      </p:cBhvr>
                                      <p:tavLst>
                                        <p:tav tm="0">
                                          <p:val>
                                            <p:strVal val="#ppt_x"/>
                                          </p:val>
                                        </p:tav>
                                        <p:tav tm="100000">
                                          <p:val>
                                            <p:strVal val="#ppt_x"/>
                                          </p:val>
                                        </p:tav>
                                      </p:tavLst>
                                    </p:anim>
                                    <p:anim calcmode="lin" valueType="num">
                                      <p:cBhvr additive="base">
                                        <p:cTn id="1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6"/>
                                        </p:tgtEl>
                                        <p:attrNameLst>
                                          <p:attrName>style.visibility</p:attrName>
                                        </p:attrNameLst>
                                      </p:cBhvr>
                                      <p:to>
                                        <p:strVal val="visible"/>
                                      </p:to>
                                    </p:set>
                                    <p:anim calcmode="lin" valueType="num">
                                      <p:cBhvr additive="base">
                                        <p:cTn id="127" dur="500" fill="hold"/>
                                        <p:tgtEl>
                                          <p:spTgt spid="36"/>
                                        </p:tgtEl>
                                        <p:attrNameLst>
                                          <p:attrName>ppt_x</p:attrName>
                                        </p:attrNameLst>
                                      </p:cBhvr>
                                      <p:tavLst>
                                        <p:tav tm="0">
                                          <p:val>
                                            <p:strVal val="#ppt_x"/>
                                          </p:val>
                                        </p:tav>
                                        <p:tav tm="100000">
                                          <p:val>
                                            <p:strVal val="#ppt_x"/>
                                          </p:val>
                                        </p:tav>
                                      </p:tavLst>
                                    </p:anim>
                                    <p:anim calcmode="lin" valueType="num">
                                      <p:cBhvr additive="base">
                                        <p:cTn id="12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additive="base">
                                        <p:cTn id="133" dur="500" fill="hold"/>
                                        <p:tgtEl>
                                          <p:spTgt spid="19"/>
                                        </p:tgtEl>
                                        <p:attrNameLst>
                                          <p:attrName>ppt_x</p:attrName>
                                        </p:attrNameLst>
                                      </p:cBhvr>
                                      <p:tavLst>
                                        <p:tav tm="0">
                                          <p:val>
                                            <p:strVal val="#ppt_x"/>
                                          </p:val>
                                        </p:tav>
                                        <p:tav tm="100000">
                                          <p:val>
                                            <p:strVal val="#ppt_x"/>
                                          </p:val>
                                        </p:tav>
                                      </p:tavLst>
                                    </p:anim>
                                    <p:anim calcmode="lin" valueType="num">
                                      <p:cBhvr additive="base">
                                        <p:cTn id="1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14"/>
                                        </p:tgtEl>
                                        <p:attrNameLst>
                                          <p:attrName>style.visibility</p:attrName>
                                        </p:attrNameLst>
                                      </p:cBhvr>
                                      <p:to>
                                        <p:strVal val="visible"/>
                                      </p:to>
                                    </p:set>
                                    <p:anim calcmode="lin" valueType="num">
                                      <p:cBhvr additive="base">
                                        <p:cTn id="139" dur="500" fill="hold"/>
                                        <p:tgtEl>
                                          <p:spTgt spid="14"/>
                                        </p:tgtEl>
                                        <p:attrNameLst>
                                          <p:attrName>ppt_x</p:attrName>
                                        </p:attrNameLst>
                                      </p:cBhvr>
                                      <p:tavLst>
                                        <p:tav tm="0">
                                          <p:val>
                                            <p:strVal val="#ppt_x"/>
                                          </p:val>
                                        </p:tav>
                                        <p:tav tm="100000">
                                          <p:val>
                                            <p:strVal val="#ppt_x"/>
                                          </p:val>
                                        </p:tav>
                                      </p:tavLst>
                                    </p:anim>
                                    <p:anim calcmode="lin" valueType="num">
                                      <p:cBhvr additive="base">
                                        <p:cTn id="1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6"/>
                                        </p:tgtEl>
                                        <p:attrNameLst>
                                          <p:attrName>style.visibility</p:attrName>
                                        </p:attrNameLst>
                                      </p:cBhvr>
                                      <p:to>
                                        <p:strVal val="visible"/>
                                      </p:to>
                                    </p:set>
                                    <p:anim calcmode="lin" valueType="num">
                                      <p:cBhvr additive="base">
                                        <p:cTn id="145" dur="500" fill="hold"/>
                                        <p:tgtEl>
                                          <p:spTgt spid="16"/>
                                        </p:tgtEl>
                                        <p:attrNameLst>
                                          <p:attrName>ppt_x</p:attrName>
                                        </p:attrNameLst>
                                      </p:cBhvr>
                                      <p:tavLst>
                                        <p:tav tm="0">
                                          <p:val>
                                            <p:strVal val="#ppt_x"/>
                                          </p:val>
                                        </p:tav>
                                        <p:tav tm="100000">
                                          <p:val>
                                            <p:strVal val="#ppt_x"/>
                                          </p:val>
                                        </p:tav>
                                      </p:tavLst>
                                    </p:anim>
                                    <p:anim calcmode="lin" valueType="num">
                                      <p:cBhvr additive="base">
                                        <p:cTn id="1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13"/>
                                        </p:tgtEl>
                                        <p:attrNameLst>
                                          <p:attrName>style.visibility</p:attrName>
                                        </p:attrNameLst>
                                      </p:cBhvr>
                                      <p:to>
                                        <p:strVal val="visible"/>
                                      </p:to>
                                    </p:set>
                                    <p:anim calcmode="lin" valueType="num">
                                      <p:cBhvr additive="base">
                                        <p:cTn id="151" dur="500" fill="hold"/>
                                        <p:tgtEl>
                                          <p:spTgt spid="13"/>
                                        </p:tgtEl>
                                        <p:attrNameLst>
                                          <p:attrName>ppt_x</p:attrName>
                                        </p:attrNameLst>
                                      </p:cBhvr>
                                      <p:tavLst>
                                        <p:tav tm="0">
                                          <p:val>
                                            <p:strVal val="#ppt_x"/>
                                          </p:val>
                                        </p:tav>
                                        <p:tav tm="100000">
                                          <p:val>
                                            <p:strVal val="#ppt_x"/>
                                          </p:val>
                                        </p:tav>
                                      </p:tavLst>
                                    </p:anim>
                                    <p:anim calcmode="lin" valueType="num">
                                      <p:cBhvr additive="base">
                                        <p:cTn id="1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p:bldP spid="12" grpId="1"/>
      <p:bldP spid="11" grpId="0"/>
      <p:bldP spid="11" grpId="1"/>
      <p:bldP spid="31" grpId="0"/>
      <p:bldP spid="31" grpId="1"/>
      <p:bldP spid="33" grpId="0"/>
      <p:bldP spid="33" grpId="1"/>
      <p:bldP spid="8" grpId="0"/>
      <p:bldP spid="8" grpId="1"/>
      <p:bldP spid="3" grpId="0"/>
      <p:bldP spid="3" grpId="1"/>
      <p:bldP spid="32" grpId="0"/>
      <p:bldP spid="32" grpId="1"/>
      <p:bldP spid="30" grpId="0"/>
      <p:bldP spid="30" grpId="1"/>
      <p:bldP spid="29" grpId="0"/>
      <p:bldP spid="29" grpId="1"/>
      <p:bldP spid="27" grpId="0"/>
      <p:bldP spid="27" grpId="1"/>
      <p:bldP spid="28" grpId="0"/>
      <p:bldP spid="28" grpId="1"/>
      <p:bldP spid="26" grpId="0"/>
      <p:bldP spid="26" grpId="1"/>
      <p:bldP spid="17" grpId="0"/>
      <p:bldP spid="17" grpId="1"/>
      <p:bldP spid="24" grpId="0"/>
      <p:bldP spid="24" grpId="1"/>
      <p:bldP spid="22" grpId="0"/>
      <p:bldP spid="22" grpId="1"/>
      <p:bldP spid="23" grpId="0"/>
      <p:bldP spid="23" grpId="1"/>
      <p:bldP spid="25" grpId="0"/>
      <p:bldP spid="25" grpId="1"/>
      <p:bldP spid="15" grpId="0"/>
      <p:bldP spid="15" grpId="1"/>
      <p:bldP spid="36" grpId="0"/>
      <p:bldP spid="36" grpId="1"/>
      <p:bldP spid="19" grpId="0"/>
      <p:bldP spid="19" grpId="1"/>
      <p:bldP spid="14" grpId="0"/>
      <p:bldP spid="14" grpId="1"/>
      <p:bldP spid="16" grpId="0"/>
      <p:bldP spid="16" grpId="1"/>
      <p:bldP spid="13" grpId="0"/>
      <p:bldP spid="13" grpId="1"/>
      <p:bldP spid="10" grpId="0"/>
      <p:bldP spid="10" grpId="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96520" y="-1002030"/>
            <a:ext cx="11928475" cy="82664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42. intend [ɪn'tend]vt.&amp;vi. ____,____,____</a:t>
            </a:r>
            <a:endParaRPr sz="3200">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What does the author ___</a:t>
            </a:r>
            <a:r>
              <a:rPr lang="en-US" altLang="zh-CN">
                <a:latin typeface="Times New Roman" panose="02020603050405020304" charset="0"/>
                <a:ea typeface="+mn-ea"/>
                <a:cs typeface="Times New Roman" panose="02020603050405020304" charset="0"/>
              </a:rPr>
              <a:t>__</a:t>
            </a:r>
            <a:r>
              <a:rPr>
                <a:latin typeface="Times New Roman" panose="02020603050405020304" charset="0"/>
                <a:ea typeface="+mn-ea"/>
                <a:cs typeface="Times New Roman" panose="02020603050405020304" charset="0"/>
              </a:rPr>
              <a:t>_ to tell us in Paragraph 5？(2019天津)作者在第5段中打算告诉我们什么？</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Say you _____ to watch a football match but the tickets are expensive and it will take you a couple of hours to get to and from the stadium.(2014江苏) 假设你打算去看一场足球比赛，但是门票很贵，而且从体育场来回需要几个小时。</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Even if the other person did not _____ a message for you. you gather observations and draw specific conclusions. (2009江苏) 即使对方并不想给你透露信息，你也可以收集观察的结果并得出具体的结论。</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A failure is something from which we _____ to learn. 我们希望从失败中学到东西。</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2" name="文本框 1"/>
          <p:cNvSpPr txBox="1"/>
          <p:nvPr/>
        </p:nvSpPr>
        <p:spPr>
          <a:xfrm>
            <a:off x="5523865" y="-63500"/>
            <a:ext cx="339979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打算 想要 意图</a:t>
            </a:r>
            <a:r>
              <a:rPr lang="en-US" altLang="en-US" b="1" spc="150" dirty="0">
                <a:latin typeface="Times New Roman" panose="02020603050405020304" charset="0"/>
                <a:cs typeface="Times New Roman" panose="02020603050405020304" charset="0"/>
                <a:sym typeface="+mn-ea"/>
              </a:rPr>
              <a:t> </a:t>
            </a:r>
            <a:endParaRPr lang="en-US" altLang="en-US" b="1" spc="150" dirty="0">
              <a:latin typeface="Times New Roman" panose="02020603050405020304" charset="0"/>
              <a:cs typeface="Times New Roman" panose="02020603050405020304" charset="0"/>
              <a:sym typeface="+mn-ea"/>
            </a:endParaRPr>
          </a:p>
        </p:txBody>
      </p:sp>
      <p:sp>
        <p:nvSpPr>
          <p:cNvPr id="4" name="文本框 3"/>
          <p:cNvSpPr txBox="1"/>
          <p:nvPr/>
        </p:nvSpPr>
        <p:spPr>
          <a:xfrm>
            <a:off x="4076065" y="469900"/>
            <a:ext cx="1265555"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intend</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1815465" y="1333500"/>
            <a:ext cx="1305560"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intend</a:t>
            </a:r>
            <a:r>
              <a:rPr lang="en-US" altLang="en-US" sz="2000" b="1" spc="150" dirty="0">
                <a:solidFill>
                  <a:schemeClr val="accent2">
                    <a:lumMod val="75000"/>
                  </a:schemeClr>
                </a:solidFill>
                <a:latin typeface="Times New Roman" panose="02020603050405020304" charset="0"/>
                <a:cs typeface="Times New Roman" panose="02020603050405020304" charset="0"/>
                <a:sym typeface="+mn-ea"/>
              </a:rPr>
              <a:t> </a:t>
            </a:r>
            <a:endParaRPr lang="en-US" altLang="en-US" sz="20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6311265" y="3048000"/>
            <a:ext cx="1305560"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intend</a:t>
            </a:r>
            <a:r>
              <a:rPr lang="en-US" altLang="en-US" sz="2000" b="1" spc="150" dirty="0">
                <a:solidFill>
                  <a:schemeClr val="accent2">
                    <a:lumMod val="75000"/>
                  </a:schemeClr>
                </a:solidFill>
                <a:latin typeface="Times New Roman" panose="02020603050405020304" charset="0"/>
                <a:cs typeface="Times New Roman" panose="02020603050405020304" charset="0"/>
                <a:sym typeface="+mn-ea"/>
              </a:rPr>
              <a:t> </a:t>
            </a:r>
            <a:endParaRPr lang="en-US" altLang="en-US" sz="20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6793865" y="4749800"/>
            <a:ext cx="1305560"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intend</a:t>
            </a:r>
            <a:r>
              <a:rPr lang="en-US" altLang="en-US" sz="2000" b="1" spc="150" dirty="0">
                <a:solidFill>
                  <a:schemeClr val="accent2">
                    <a:lumMod val="75000"/>
                  </a:schemeClr>
                </a:solidFill>
                <a:latin typeface="Times New Roman" panose="02020603050405020304" charset="0"/>
                <a:cs typeface="Times New Roman" panose="02020603050405020304" charset="0"/>
                <a:sym typeface="+mn-ea"/>
              </a:rPr>
              <a:t> </a:t>
            </a:r>
            <a:endParaRPr lang="en-US" altLang="en-US" sz="20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 calcmode="lin" valueType="num">
                                      <p:cBhvr additive="base">
                                        <p:cTn id="4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P spid="7" grpId="0"/>
      <p:bldP spid="7"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96520" y="114935"/>
            <a:ext cx="11928475" cy="71494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be intended for____________</a:t>
            </a: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The book, _______ for children aged 5-7, sells well. 这本专为5-7岁儿童设计的书销路很好。</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________ [ɪnˈtenʃ(ə)n] n. </a:t>
            </a:r>
            <a:r>
              <a:rPr sz="3200">
                <a:solidFill>
                  <a:srgbClr val="7030A0"/>
                </a:solidFill>
                <a:latin typeface="Times New Roman" panose="02020603050405020304" charset="0"/>
                <a:ea typeface="+mn-ea"/>
                <a:cs typeface="Times New Roman" panose="02020603050405020304" charset="0"/>
              </a:rPr>
              <a:t>打算, 计划, 意图</a:t>
            </a:r>
            <a:endParaRPr sz="320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Make the most of today. Translate your good _______ into actual deeds. </a:t>
            </a:r>
            <a:endParaRPr sz="3200">
              <a:latin typeface="Times New Roman" panose="02020603050405020304" charset="0"/>
              <a:ea typeface="+mn-ea"/>
              <a:cs typeface="Times New Roman" panose="02020603050405020304" charset="0"/>
            </a:endParaRPr>
          </a:p>
        </p:txBody>
      </p:sp>
      <p:sp>
        <p:nvSpPr>
          <p:cNvPr id="2" name="文本框 1"/>
          <p:cNvSpPr txBox="1"/>
          <p:nvPr/>
        </p:nvSpPr>
        <p:spPr>
          <a:xfrm>
            <a:off x="3161665" y="584200"/>
            <a:ext cx="339979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专为……而设</a:t>
            </a:r>
            <a:r>
              <a:rPr lang="en-US" altLang="en-US" b="1" spc="150" dirty="0">
                <a:latin typeface="Times New Roman" panose="02020603050405020304" charset="0"/>
                <a:cs typeface="Times New Roman" panose="02020603050405020304" charset="0"/>
                <a:sym typeface="+mn-ea"/>
              </a:rPr>
              <a:t> </a:t>
            </a:r>
            <a:endParaRPr lang="en-US" altLang="en-US" b="1" spc="150" dirty="0">
              <a:latin typeface="Times New Roman" panose="02020603050405020304" charset="0"/>
              <a:cs typeface="Times New Roman" panose="02020603050405020304" charset="0"/>
              <a:sym typeface="+mn-ea"/>
            </a:endParaRPr>
          </a:p>
        </p:txBody>
      </p:sp>
      <p:sp>
        <p:nvSpPr>
          <p:cNvPr id="4" name="文本框 3"/>
          <p:cNvSpPr txBox="1"/>
          <p:nvPr/>
        </p:nvSpPr>
        <p:spPr>
          <a:xfrm>
            <a:off x="164465" y="3086100"/>
            <a:ext cx="2052320" cy="583565"/>
          </a:xfrm>
          <a:prstGeom prst="rect">
            <a:avLst/>
          </a:prstGeom>
          <a:noFill/>
        </p:spPr>
        <p:txBody>
          <a:bodyPr wrap="square" rtlCol="0">
            <a:spAutoFit/>
          </a:bodyPr>
          <a:p>
            <a:pPr algn="l"/>
            <a:r>
              <a:rPr lang="en-US" altLang="en-US" sz="3200" b="1" spc="150" dirty="0">
                <a:solidFill>
                  <a:schemeClr val="accent2">
                    <a:lumMod val="75000"/>
                  </a:schemeClr>
                </a:solidFill>
                <a:latin typeface="Times New Roman" panose="02020603050405020304" charset="0"/>
                <a:cs typeface="Times New Roman" panose="02020603050405020304" charset="0"/>
                <a:sym typeface="+mn-ea"/>
              </a:rPr>
              <a:t>intention</a:t>
            </a:r>
            <a:endParaRPr lang="en-US" altLang="en-US" sz="32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2259965" y="1130300"/>
            <a:ext cx="1875790" cy="583565"/>
          </a:xfrm>
          <a:prstGeom prst="rect">
            <a:avLst/>
          </a:prstGeom>
          <a:noFill/>
        </p:spPr>
        <p:txBody>
          <a:bodyPr wrap="square" rtlCol="0">
            <a:spAutoFit/>
          </a:bodyPr>
          <a:p>
            <a:pPr algn="l"/>
            <a:r>
              <a:rPr lang="en-US" altLang="en-US" sz="3200" b="1" spc="150" dirty="0">
                <a:solidFill>
                  <a:schemeClr val="accent2">
                    <a:lumMod val="75000"/>
                  </a:schemeClr>
                </a:solidFill>
                <a:latin typeface="Times New Roman" panose="02020603050405020304" charset="0"/>
                <a:cs typeface="Times New Roman" panose="02020603050405020304" charset="0"/>
                <a:sym typeface="+mn-ea"/>
              </a:rPr>
              <a:t>intended</a:t>
            </a:r>
            <a:r>
              <a:rPr lang="en-US" altLang="en-US" sz="2000" b="1" spc="150" dirty="0">
                <a:solidFill>
                  <a:schemeClr val="accent2">
                    <a:lumMod val="75000"/>
                  </a:schemeClr>
                </a:solidFill>
                <a:latin typeface="Times New Roman" panose="02020603050405020304" charset="0"/>
                <a:cs typeface="Times New Roman" panose="02020603050405020304" charset="0"/>
                <a:sym typeface="+mn-ea"/>
              </a:rPr>
              <a:t> </a:t>
            </a:r>
            <a:endParaRPr lang="en-US" altLang="en-US" sz="20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9244965" y="3530600"/>
            <a:ext cx="2052320" cy="583565"/>
          </a:xfrm>
          <a:prstGeom prst="rect">
            <a:avLst/>
          </a:prstGeom>
          <a:noFill/>
        </p:spPr>
        <p:txBody>
          <a:bodyPr wrap="square" rtlCol="0">
            <a:spAutoFit/>
          </a:bodyPr>
          <a:p>
            <a:pPr algn="l"/>
            <a:r>
              <a:rPr lang="en-US" altLang="en-US" sz="3200" b="1" spc="150" dirty="0">
                <a:solidFill>
                  <a:schemeClr val="accent2">
                    <a:lumMod val="75000"/>
                  </a:schemeClr>
                </a:solidFill>
                <a:latin typeface="Times New Roman" panose="02020603050405020304" charset="0"/>
                <a:cs typeface="Times New Roman" panose="02020603050405020304" charset="0"/>
                <a:sym typeface="+mn-ea"/>
              </a:rPr>
              <a:t>intention</a:t>
            </a:r>
            <a:endParaRPr lang="en-US" altLang="en-US" sz="32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additive="base">
                                        <p:cTn id="4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6" grpId="0"/>
      <p:bldP spid="6" grpId="1"/>
      <p:bldP spid="3" grpId="0"/>
      <p:bldP spid="3" grpId="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9" name="图片 59" descr="tend填空"/>
          <p:cNvPicPr>
            <a:picLocks noChangeAspect="1"/>
          </p:cNvPicPr>
          <p:nvPr/>
        </p:nvPicPr>
        <p:blipFill>
          <a:blip r:embed="rId1"/>
          <a:stretch>
            <a:fillRect/>
          </a:stretch>
        </p:blipFill>
        <p:spPr>
          <a:xfrm>
            <a:off x="-55245" y="941070"/>
            <a:ext cx="12215495" cy="5996940"/>
          </a:xfrm>
          <a:prstGeom prst="rect">
            <a:avLst/>
          </a:prstGeom>
        </p:spPr>
      </p:pic>
      <p:sp>
        <p:nvSpPr>
          <p:cNvPr id="3" name="内容占位符 2"/>
          <p:cNvSpPr>
            <a:spLocks noGrp="1"/>
          </p:cNvSpPr>
          <p:nvPr>
            <p:ph idx="1"/>
          </p:nvPr>
        </p:nvSpPr>
        <p:spPr>
          <a:xfrm>
            <a:off x="478155" y="410210"/>
            <a:ext cx="11539855" cy="5927090"/>
          </a:xfrm>
        </p:spPr>
        <p:txBody>
          <a:bodyPr/>
          <a:p>
            <a:pPr marL="0" algn="l">
              <a:lnSpc>
                <a:spcPts val="3040"/>
              </a:lnSpc>
              <a:buClrTx/>
              <a:buSzTx/>
              <a:buFontTx/>
              <a:buNone/>
            </a:pPr>
            <a:endParaRPr lang="en-US" sz="2800" b="1">
              <a:solidFill>
                <a:srgbClr val="7030A0"/>
              </a:solidFill>
              <a:latin typeface="Times New Roman" panose="02020603050405020304" charset="0"/>
              <a:cs typeface="Times New Roman" panose="02020603050405020304" charset="0"/>
              <a:sym typeface="+mn-ea"/>
            </a:endParaRPr>
          </a:p>
          <a:p>
            <a:pPr marL="0" algn="l">
              <a:lnSpc>
                <a:spcPts val="3040"/>
              </a:lnSpc>
              <a:buClrTx/>
              <a:buSzTx/>
              <a:buFontTx/>
              <a:buNone/>
            </a:pPr>
            <a:endParaRPr lang="en-US" sz="2800" b="1">
              <a:solidFill>
                <a:srgbClr val="7030A0"/>
              </a:solidFill>
              <a:latin typeface="Times New Roman" panose="02020603050405020304" charset="0"/>
              <a:cs typeface="Times New Roman" panose="02020603050405020304" charset="0"/>
              <a:sym typeface="+mn-ea"/>
            </a:endParaRPr>
          </a:p>
          <a:p>
            <a:pPr marL="0" algn="l">
              <a:lnSpc>
                <a:spcPts val="3040"/>
              </a:lnSpc>
              <a:buClrTx/>
              <a:buSzTx/>
              <a:buFontTx/>
              <a:buNone/>
            </a:pPr>
            <a:endParaRPr lang="en-US" sz="2800" b="1">
              <a:solidFill>
                <a:srgbClr val="7030A0"/>
              </a:solidFill>
              <a:latin typeface="Times New Roman" panose="02020603050405020304" charset="0"/>
              <a:cs typeface="Times New Roman" panose="02020603050405020304" charset="0"/>
              <a:sym typeface="+mn-ea"/>
            </a:endParaRPr>
          </a:p>
          <a:p>
            <a:pPr marL="0" algn="l">
              <a:lnSpc>
                <a:spcPts val="3040"/>
              </a:lnSpc>
              <a:buClrTx/>
              <a:buSzTx/>
              <a:buFontTx/>
              <a:buNone/>
            </a:pPr>
            <a:endParaRPr lang="en-US" sz="2800" b="1">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6492240" y="3726815"/>
            <a:ext cx="1080135" cy="460375"/>
          </a:xfrm>
          <a:prstGeom prst="rect">
            <a:avLst/>
          </a:prstGeom>
          <a:noFill/>
        </p:spPr>
        <p:txBody>
          <a:bodyPr wrap="square" rtlCol="0">
            <a:spAutoFit/>
          </a:bodyPr>
          <a:p>
            <a:pPr algn="l"/>
            <a:r>
              <a:rPr lang="zh-CN" sz="2400" b="1">
                <a:solidFill>
                  <a:srgbClr val="7030A0"/>
                </a:solidFill>
                <a:latin typeface="Times New Roman" panose="02020603050405020304" charset="0"/>
                <a:cs typeface="Times New Roman" panose="02020603050405020304" charset="0"/>
                <a:sym typeface="+mn-ea"/>
              </a:rPr>
              <a:t>伸展</a:t>
            </a:r>
            <a:endParaRPr lang="zh-CN" sz="2400" b="1">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8411210" y="2011045"/>
            <a:ext cx="1360805"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出席</a:t>
            </a:r>
            <a:r>
              <a:rPr lang="en-US" altLang="zh-CN" sz="1600" b="1">
                <a:solidFill>
                  <a:srgbClr val="7030A0"/>
                </a:solidFill>
                <a:latin typeface="Times New Roman" panose="02020603050405020304" charset="0"/>
                <a:cs typeface="Times New Roman" panose="02020603050405020304" charset="0"/>
                <a:sym typeface="+mn-ea"/>
              </a:rPr>
              <a:t>;</a:t>
            </a:r>
            <a:r>
              <a:rPr lang="zh-CN" altLang="en-US" sz="1600" b="1">
                <a:solidFill>
                  <a:srgbClr val="7030A0"/>
                </a:solidFill>
                <a:latin typeface="Times New Roman" panose="02020603050405020304" charset="0"/>
                <a:cs typeface="Times New Roman" panose="02020603050405020304" charset="0"/>
                <a:sym typeface="+mn-ea"/>
              </a:rPr>
              <a:t>看护</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10517505" y="1390650"/>
            <a:ext cx="963295"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出席的</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11244580" y="1390650"/>
            <a:ext cx="859155"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随从</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10466705" y="2016125"/>
            <a:ext cx="963295"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注意力</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10479405" y="2641600"/>
            <a:ext cx="1372235"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关心周到的</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10361295" y="3466465"/>
            <a:ext cx="1497330"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趋势</a:t>
            </a:r>
            <a:r>
              <a:rPr lang="en-US" altLang="zh-CN" sz="1600" b="1">
                <a:solidFill>
                  <a:srgbClr val="7030A0"/>
                </a:solidFill>
                <a:latin typeface="Times New Roman" panose="02020603050405020304" charset="0"/>
                <a:cs typeface="Times New Roman" panose="02020603050405020304" charset="0"/>
                <a:sym typeface="+mn-ea"/>
              </a:rPr>
              <a:t>;</a:t>
            </a:r>
            <a:r>
              <a:rPr lang="zh-CN" altLang="en-US" sz="1600" b="1">
                <a:solidFill>
                  <a:srgbClr val="7030A0"/>
                </a:solidFill>
                <a:latin typeface="Times New Roman" panose="02020603050405020304" charset="0"/>
                <a:cs typeface="Times New Roman" panose="02020603050405020304" charset="0"/>
                <a:sym typeface="+mn-ea"/>
              </a:rPr>
              <a:t>倾向</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10386695" y="4107180"/>
            <a:ext cx="1497330"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趋势</a:t>
            </a:r>
            <a:r>
              <a:rPr lang="en-US" altLang="zh-CN" sz="1600" b="1">
                <a:solidFill>
                  <a:srgbClr val="7030A0"/>
                </a:solidFill>
                <a:latin typeface="Times New Roman" panose="02020603050405020304" charset="0"/>
                <a:cs typeface="Times New Roman" panose="02020603050405020304" charset="0"/>
                <a:sym typeface="+mn-ea"/>
              </a:rPr>
              <a:t>;</a:t>
            </a:r>
            <a:r>
              <a:rPr lang="zh-CN" altLang="en-US" sz="1600" b="1">
                <a:solidFill>
                  <a:srgbClr val="7030A0"/>
                </a:solidFill>
                <a:latin typeface="Times New Roman" panose="02020603050405020304" charset="0"/>
                <a:cs typeface="Times New Roman" panose="02020603050405020304" charset="0"/>
                <a:sym typeface="+mn-ea"/>
              </a:rPr>
              <a:t>倾向</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15" name="文本框 14"/>
          <p:cNvSpPr txBox="1"/>
          <p:nvPr/>
        </p:nvSpPr>
        <p:spPr>
          <a:xfrm>
            <a:off x="10412095" y="4887595"/>
            <a:ext cx="1731010"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延伸</a:t>
            </a:r>
            <a:r>
              <a:rPr lang="en-US" altLang="zh-CN" sz="1600" b="1">
                <a:solidFill>
                  <a:srgbClr val="7030A0"/>
                </a:solidFill>
                <a:latin typeface="Times New Roman" panose="02020603050405020304" charset="0"/>
                <a:cs typeface="Times New Roman" panose="02020603050405020304" charset="0"/>
                <a:sym typeface="+mn-ea"/>
              </a:rPr>
              <a:t>,</a:t>
            </a:r>
            <a:r>
              <a:rPr lang="zh-CN" altLang="en-US" sz="1600" b="1">
                <a:solidFill>
                  <a:srgbClr val="7030A0"/>
                </a:solidFill>
                <a:latin typeface="Times New Roman" panose="02020603050405020304" charset="0"/>
                <a:cs typeface="Times New Roman" panose="02020603050405020304" charset="0"/>
                <a:sym typeface="+mn-ea"/>
              </a:rPr>
              <a:t>扩张,延期</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16" name="文本框 15"/>
          <p:cNvSpPr txBox="1"/>
          <p:nvPr/>
        </p:nvSpPr>
        <p:spPr>
          <a:xfrm>
            <a:off x="10388600" y="5536565"/>
            <a:ext cx="1731010"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广泛的</a:t>
            </a:r>
            <a:r>
              <a:rPr lang="en-US" altLang="zh-CN" sz="1600" b="1">
                <a:solidFill>
                  <a:srgbClr val="7030A0"/>
                </a:solidFill>
                <a:latin typeface="Times New Roman" panose="02020603050405020304" charset="0"/>
                <a:cs typeface="Times New Roman" panose="02020603050405020304" charset="0"/>
                <a:sym typeface="+mn-ea"/>
              </a:rPr>
              <a:t>,</a:t>
            </a:r>
            <a:r>
              <a:rPr lang="zh-CN" altLang="en-US" sz="1600" b="1">
                <a:solidFill>
                  <a:srgbClr val="7030A0"/>
                </a:solidFill>
                <a:latin typeface="Times New Roman" panose="02020603050405020304" charset="0"/>
                <a:cs typeface="Times New Roman" panose="02020603050405020304" charset="0"/>
                <a:sym typeface="+mn-ea"/>
              </a:rPr>
              <a:t>广阔的</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18" name="文本框 17"/>
          <p:cNvSpPr txBox="1"/>
          <p:nvPr/>
        </p:nvSpPr>
        <p:spPr>
          <a:xfrm>
            <a:off x="10216515" y="6151245"/>
            <a:ext cx="1731010"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范围</a:t>
            </a:r>
            <a:r>
              <a:rPr lang="en-US" altLang="zh-CN" sz="1600" b="1">
                <a:solidFill>
                  <a:srgbClr val="7030A0"/>
                </a:solidFill>
                <a:latin typeface="Times New Roman" panose="02020603050405020304" charset="0"/>
                <a:cs typeface="Times New Roman" panose="02020603050405020304" charset="0"/>
                <a:sym typeface="+mn-ea"/>
              </a:rPr>
              <a:t>;</a:t>
            </a:r>
            <a:r>
              <a:rPr lang="zh-CN" altLang="en-US" sz="1600" b="1">
                <a:solidFill>
                  <a:srgbClr val="7030A0"/>
                </a:solidFill>
                <a:latin typeface="Times New Roman" panose="02020603050405020304" charset="0"/>
                <a:cs typeface="Times New Roman" panose="02020603050405020304" charset="0"/>
                <a:sym typeface="+mn-ea"/>
              </a:rPr>
              <a:t>程度</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19" name="文本框 18"/>
          <p:cNvSpPr txBox="1"/>
          <p:nvPr/>
        </p:nvSpPr>
        <p:spPr>
          <a:xfrm>
            <a:off x="3752215" y="2515870"/>
            <a:ext cx="1028700"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打算</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20" name="文本框 19"/>
          <p:cNvSpPr txBox="1"/>
          <p:nvPr/>
        </p:nvSpPr>
        <p:spPr>
          <a:xfrm>
            <a:off x="1889760" y="1908810"/>
            <a:ext cx="1634490"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意图</a:t>
            </a:r>
            <a:r>
              <a:rPr lang="en-US" altLang="zh-CN" sz="1600" b="1">
                <a:solidFill>
                  <a:srgbClr val="7030A0"/>
                </a:solidFill>
                <a:latin typeface="Times New Roman" panose="02020603050405020304" charset="0"/>
                <a:cs typeface="Times New Roman" panose="02020603050405020304" charset="0"/>
                <a:sym typeface="+mn-ea"/>
              </a:rPr>
              <a:t>,</a:t>
            </a:r>
            <a:r>
              <a:rPr lang="zh-CN" altLang="en-US" sz="1600" b="1">
                <a:solidFill>
                  <a:srgbClr val="7030A0"/>
                </a:solidFill>
                <a:latin typeface="Times New Roman" panose="02020603050405020304" charset="0"/>
                <a:cs typeface="Times New Roman" panose="02020603050405020304" charset="0"/>
                <a:sym typeface="+mn-ea"/>
              </a:rPr>
              <a:t>目的</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21" name="文本框 20"/>
          <p:cNvSpPr txBox="1"/>
          <p:nvPr/>
        </p:nvSpPr>
        <p:spPr>
          <a:xfrm>
            <a:off x="1940560" y="2520950"/>
            <a:ext cx="1634490"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意图</a:t>
            </a:r>
            <a:r>
              <a:rPr lang="en-US" altLang="zh-CN" sz="1600" b="1">
                <a:solidFill>
                  <a:srgbClr val="7030A0"/>
                </a:solidFill>
                <a:latin typeface="Times New Roman" panose="02020603050405020304" charset="0"/>
                <a:cs typeface="Times New Roman" panose="02020603050405020304" charset="0"/>
                <a:sym typeface="+mn-ea"/>
              </a:rPr>
              <a:t>,</a:t>
            </a:r>
            <a:r>
              <a:rPr lang="zh-CN" altLang="en-US" sz="1600" b="1">
                <a:solidFill>
                  <a:srgbClr val="7030A0"/>
                </a:solidFill>
                <a:latin typeface="Times New Roman" panose="02020603050405020304" charset="0"/>
                <a:cs typeface="Times New Roman" panose="02020603050405020304" charset="0"/>
                <a:sym typeface="+mn-ea"/>
              </a:rPr>
              <a:t>打算</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22" name="文本框 21"/>
          <p:cNvSpPr txBox="1"/>
          <p:nvPr/>
        </p:nvSpPr>
        <p:spPr>
          <a:xfrm>
            <a:off x="1410970" y="3134995"/>
            <a:ext cx="1948180"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故意的</a:t>
            </a:r>
            <a:r>
              <a:rPr lang="en-US" altLang="zh-CN" sz="1600" b="1">
                <a:solidFill>
                  <a:srgbClr val="7030A0"/>
                </a:solidFill>
                <a:latin typeface="Times New Roman" panose="02020603050405020304" charset="0"/>
                <a:cs typeface="Times New Roman" panose="02020603050405020304" charset="0"/>
                <a:sym typeface="+mn-ea"/>
              </a:rPr>
              <a:t>;</a:t>
            </a:r>
            <a:r>
              <a:rPr lang="zh-CN" altLang="en-US" sz="1600" b="1">
                <a:solidFill>
                  <a:srgbClr val="7030A0"/>
                </a:solidFill>
                <a:latin typeface="Times New Roman" panose="02020603050405020304" charset="0"/>
                <a:cs typeface="Times New Roman" panose="02020603050405020304" charset="0"/>
                <a:sym typeface="+mn-ea"/>
              </a:rPr>
              <a:t>筹划中的</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3003550" y="3964305"/>
            <a:ext cx="1948180"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强烈的</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24" name="文本框 23"/>
          <p:cNvSpPr txBox="1"/>
          <p:nvPr/>
        </p:nvSpPr>
        <p:spPr>
          <a:xfrm>
            <a:off x="908050" y="3979545"/>
            <a:ext cx="1948180"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加强</a:t>
            </a:r>
            <a:r>
              <a:rPr lang="en-US" altLang="zh-CN" sz="1600" b="1">
                <a:solidFill>
                  <a:srgbClr val="7030A0"/>
                </a:solidFill>
                <a:latin typeface="Times New Roman" panose="02020603050405020304" charset="0"/>
                <a:cs typeface="Times New Roman" panose="02020603050405020304" charset="0"/>
                <a:sym typeface="+mn-ea"/>
              </a:rPr>
              <a:t>,</a:t>
            </a:r>
            <a:r>
              <a:rPr lang="zh-CN" altLang="en-US" sz="1600" b="1">
                <a:solidFill>
                  <a:srgbClr val="7030A0"/>
                </a:solidFill>
                <a:latin typeface="Times New Roman" panose="02020603050405020304" charset="0"/>
                <a:cs typeface="Times New Roman" panose="02020603050405020304" charset="0"/>
                <a:sym typeface="+mn-ea"/>
              </a:rPr>
              <a:t>加剧</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25" name="文本框 24"/>
          <p:cNvSpPr txBox="1"/>
          <p:nvPr/>
        </p:nvSpPr>
        <p:spPr>
          <a:xfrm>
            <a:off x="3780790" y="4817110"/>
            <a:ext cx="1028700"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假装</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27" name="文本框 26"/>
          <p:cNvSpPr txBox="1"/>
          <p:nvPr/>
        </p:nvSpPr>
        <p:spPr>
          <a:xfrm>
            <a:off x="1385570" y="4829810"/>
            <a:ext cx="1489075"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自负</a:t>
            </a:r>
            <a:r>
              <a:rPr lang="en-US" altLang="zh-CN" sz="1600" b="1">
                <a:solidFill>
                  <a:srgbClr val="7030A0"/>
                </a:solidFill>
                <a:latin typeface="Times New Roman" panose="02020603050405020304" charset="0"/>
                <a:cs typeface="Times New Roman" panose="02020603050405020304" charset="0"/>
                <a:sym typeface="+mn-ea"/>
              </a:rPr>
              <a:t>;</a:t>
            </a:r>
            <a:r>
              <a:rPr lang="zh-CN" altLang="en-US" sz="1600" b="1">
                <a:solidFill>
                  <a:srgbClr val="7030A0"/>
                </a:solidFill>
                <a:latin typeface="Times New Roman" panose="02020603050405020304" charset="0"/>
                <a:cs typeface="Times New Roman" panose="02020603050405020304" charset="0"/>
                <a:sym typeface="+mn-ea"/>
              </a:rPr>
              <a:t>主张</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28" name="文本框 27"/>
          <p:cNvSpPr txBox="1"/>
          <p:nvPr/>
        </p:nvSpPr>
        <p:spPr>
          <a:xfrm>
            <a:off x="2996565" y="5621020"/>
            <a:ext cx="2094865"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紧张的</a:t>
            </a:r>
            <a:r>
              <a:rPr lang="en-US" altLang="zh-CN" sz="1600" b="1">
                <a:solidFill>
                  <a:srgbClr val="7030A0"/>
                </a:solidFill>
                <a:latin typeface="Times New Roman" panose="02020603050405020304" charset="0"/>
                <a:cs typeface="Times New Roman" panose="02020603050405020304" charset="0"/>
                <a:sym typeface="+mn-ea"/>
              </a:rPr>
              <a:t>;</a:t>
            </a:r>
            <a:r>
              <a:rPr lang="zh-CN" altLang="en-US" sz="1600" b="1">
                <a:solidFill>
                  <a:srgbClr val="7030A0"/>
                </a:solidFill>
                <a:latin typeface="Times New Roman" panose="02020603050405020304" charset="0"/>
                <a:cs typeface="Times New Roman" panose="02020603050405020304" charset="0"/>
                <a:sym typeface="+mn-ea"/>
              </a:rPr>
              <a:t>拉紧的</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29" name="文本框 28"/>
          <p:cNvSpPr txBox="1"/>
          <p:nvPr/>
        </p:nvSpPr>
        <p:spPr>
          <a:xfrm>
            <a:off x="1022350" y="5674360"/>
            <a:ext cx="1489075"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紧张</a:t>
            </a:r>
            <a:r>
              <a:rPr lang="en-US" altLang="zh-CN" sz="1600" b="1">
                <a:solidFill>
                  <a:srgbClr val="7030A0"/>
                </a:solidFill>
                <a:latin typeface="Times New Roman" panose="02020603050405020304" charset="0"/>
                <a:cs typeface="Times New Roman" panose="02020603050405020304" charset="0"/>
                <a:sym typeface="+mn-ea"/>
              </a:rPr>
              <a:t>;</a:t>
            </a:r>
            <a:r>
              <a:rPr lang="zh-CN" altLang="en-US" sz="1600" b="1">
                <a:solidFill>
                  <a:srgbClr val="7030A0"/>
                </a:solidFill>
                <a:latin typeface="Times New Roman" panose="02020603050405020304" charset="0"/>
                <a:cs typeface="Times New Roman" panose="02020603050405020304" charset="0"/>
                <a:sym typeface="+mn-ea"/>
              </a:rPr>
              <a:t>张力</a:t>
            </a:r>
            <a:endParaRPr lang="zh-CN" altLang="en-US" sz="1600" b="1">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fill="hold"/>
                                        <p:tgtEl>
                                          <p:spTgt spid="24"/>
                                        </p:tgtEl>
                                        <p:attrNameLst>
                                          <p:attrName>ppt_x</p:attrName>
                                        </p:attrNameLst>
                                      </p:cBhvr>
                                      <p:tavLst>
                                        <p:tav tm="0">
                                          <p:val>
                                            <p:strVal val="#ppt_x"/>
                                          </p:val>
                                        </p:tav>
                                        <p:tav tm="100000">
                                          <p:val>
                                            <p:strVal val="#ppt_x"/>
                                          </p:val>
                                        </p:tav>
                                      </p:tavLst>
                                    </p:anim>
                                    <p:anim calcmode="lin" valueType="num">
                                      <p:cBhvr additive="base">
                                        <p:cTn id="10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additive="base">
                                        <p:cTn id="109" dur="500" fill="hold"/>
                                        <p:tgtEl>
                                          <p:spTgt spid="25"/>
                                        </p:tgtEl>
                                        <p:attrNameLst>
                                          <p:attrName>ppt_x</p:attrName>
                                        </p:attrNameLst>
                                      </p:cBhvr>
                                      <p:tavLst>
                                        <p:tav tm="0">
                                          <p:val>
                                            <p:strVal val="#ppt_x"/>
                                          </p:val>
                                        </p:tav>
                                        <p:tav tm="100000">
                                          <p:val>
                                            <p:strVal val="#ppt_x"/>
                                          </p:val>
                                        </p:tav>
                                      </p:tavLst>
                                    </p:anim>
                                    <p:anim calcmode="lin" valueType="num">
                                      <p:cBhvr additive="base">
                                        <p:cTn id="11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anim calcmode="lin" valueType="num">
                                      <p:cBhvr additive="base">
                                        <p:cTn id="115" dur="500" fill="hold"/>
                                        <p:tgtEl>
                                          <p:spTgt spid="27"/>
                                        </p:tgtEl>
                                        <p:attrNameLst>
                                          <p:attrName>ppt_x</p:attrName>
                                        </p:attrNameLst>
                                      </p:cBhvr>
                                      <p:tavLst>
                                        <p:tav tm="0">
                                          <p:val>
                                            <p:strVal val="#ppt_x"/>
                                          </p:val>
                                        </p:tav>
                                        <p:tav tm="100000">
                                          <p:val>
                                            <p:strVal val="#ppt_x"/>
                                          </p:val>
                                        </p:tav>
                                      </p:tavLst>
                                    </p:anim>
                                    <p:anim calcmode="lin" valueType="num">
                                      <p:cBhvr additive="base">
                                        <p:cTn id="11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8"/>
                                        </p:tgtEl>
                                        <p:attrNameLst>
                                          <p:attrName>style.visibility</p:attrName>
                                        </p:attrNameLst>
                                      </p:cBhvr>
                                      <p:to>
                                        <p:strVal val="visible"/>
                                      </p:to>
                                    </p:set>
                                    <p:anim calcmode="lin" valueType="num">
                                      <p:cBhvr additive="base">
                                        <p:cTn id="121" dur="500" fill="hold"/>
                                        <p:tgtEl>
                                          <p:spTgt spid="28"/>
                                        </p:tgtEl>
                                        <p:attrNameLst>
                                          <p:attrName>ppt_x</p:attrName>
                                        </p:attrNameLst>
                                      </p:cBhvr>
                                      <p:tavLst>
                                        <p:tav tm="0">
                                          <p:val>
                                            <p:strVal val="#ppt_x"/>
                                          </p:val>
                                        </p:tav>
                                        <p:tav tm="100000">
                                          <p:val>
                                            <p:strVal val="#ppt_x"/>
                                          </p:val>
                                        </p:tav>
                                      </p:tavLst>
                                    </p:anim>
                                    <p:anim calcmode="lin" valueType="num">
                                      <p:cBhvr additive="base">
                                        <p:cTn id="12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9"/>
                                        </p:tgtEl>
                                        <p:attrNameLst>
                                          <p:attrName>style.visibility</p:attrName>
                                        </p:attrNameLst>
                                      </p:cBhvr>
                                      <p:to>
                                        <p:strVal val="visible"/>
                                      </p:to>
                                    </p:set>
                                    <p:anim calcmode="lin" valueType="num">
                                      <p:cBhvr additive="base">
                                        <p:cTn id="127" dur="500" fill="hold"/>
                                        <p:tgtEl>
                                          <p:spTgt spid="29"/>
                                        </p:tgtEl>
                                        <p:attrNameLst>
                                          <p:attrName>ppt_x</p:attrName>
                                        </p:attrNameLst>
                                      </p:cBhvr>
                                      <p:tavLst>
                                        <p:tav tm="0">
                                          <p:val>
                                            <p:strVal val="#ppt_x"/>
                                          </p:val>
                                        </p:tav>
                                        <p:tav tm="100000">
                                          <p:val>
                                            <p:strVal val="#ppt_x"/>
                                          </p:val>
                                        </p:tav>
                                      </p:tavLst>
                                    </p:anim>
                                    <p:anim calcmode="lin" valueType="num">
                                      <p:cBhvr additive="base">
                                        <p:cTn id="1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p:bldP spid="7" grpId="0"/>
      <p:bldP spid="8" grpId="0"/>
      <p:bldP spid="9" grpId="0"/>
      <p:bldP spid="12" grpId="0"/>
      <p:bldP spid="13" grpId="0"/>
      <p:bldP spid="15" grpId="0"/>
      <p:bldP spid="16" grpId="0"/>
      <p:bldP spid="18" grpId="0"/>
      <p:bldP spid="19" grpId="0"/>
      <p:bldP spid="20" grpId="0"/>
      <p:bldP spid="21" grpId="0"/>
      <p:bldP spid="22" grpId="0"/>
      <p:bldP spid="23" grpId="0"/>
      <p:bldP spid="24" grpId="0"/>
      <p:bldP spid="25"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 name="图片 39" descr="leg法律填空"/>
          <p:cNvPicPr>
            <a:picLocks noChangeAspect="1"/>
          </p:cNvPicPr>
          <p:nvPr>
            <p:ph sz="half" idx="2"/>
          </p:nvPr>
        </p:nvPicPr>
        <p:blipFill>
          <a:blip r:embed="rId1"/>
          <a:stretch>
            <a:fillRect/>
          </a:stretch>
        </p:blipFill>
        <p:spPr>
          <a:xfrm>
            <a:off x="-3810" y="1302385"/>
            <a:ext cx="12225655" cy="4307840"/>
          </a:xfrm>
          <a:prstGeom prst="rect">
            <a:avLst/>
          </a:prstGeom>
        </p:spPr>
      </p:pic>
      <p:sp>
        <p:nvSpPr>
          <p:cNvPr id="14" name="标题 1"/>
          <p:cNvSpPr>
            <a:spLocks noGrp="1"/>
          </p:cNvSpPr>
          <p:nvPr/>
        </p:nvSpPr>
        <p:spPr>
          <a:xfrm>
            <a:off x="801370" y="5633720"/>
            <a:ext cx="10720705" cy="156083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endParaRPr sz="3200">
              <a:solidFill>
                <a:srgbClr val="7030A0"/>
              </a:solidFill>
              <a:latin typeface="Times New Roman" panose="02020603050405020304" charset="0"/>
              <a:ea typeface="+mn-ea"/>
              <a:cs typeface="Times New Roman" panose="02020603050405020304" charset="0"/>
            </a:endParaRPr>
          </a:p>
          <a:p>
            <a:endParaRPr sz="320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5890895" y="3187065"/>
            <a:ext cx="1513205" cy="4991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rPr>
              <a:t>法律</a:t>
            </a:r>
            <a:endParaRPr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1987550" y="2785745"/>
            <a:ext cx="2026285" cy="4552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非法的</a:t>
            </a:r>
            <a:endParaRPr sz="20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3815715" y="3218180"/>
            <a:ext cx="114427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法律</a:t>
            </a:r>
            <a:endParaRPr sz="2000" spc="0">
              <a:solidFill>
                <a:srgbClr val="7030A0"/>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8063865" y="2688590"/>
            <a:ext cx="1800860" cy="4349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合法的;法律的</a:t>
            </a:r>
            <a:endParaRPr sz="20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10851515" y="2715895"/>
            <a:ext cx="1777365" cy="4197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非法的</a:t>
            </a:r>
            <a:endParaRPr sz="2000" spc="0">
              <a:solidFill>
                <a:srgbClr val="7030A0"/>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10742930" y="3821430"/>
            <a:ext cx="1219835" cy="4184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立法</a:t>
            </a:r>
            <a:endParaRPr sz="20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1202055" y="1965960"/>
            <a:ext cx="2026285" cy="4552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法律的;合法的</a:t>
            </a:r>
            <a:endParaRPr sz="20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1632585" y="4591050"/>
            <a:ext cx="2026285" cy="4552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不法之徒</a:t>
            </a:r>
            <a:endParaRPr sz="20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2094865" y="3740785"/>
            <a:ext cx="2026285" cy="4552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律师</a:t>
            </a:r>
            <a:endParaRPr sz="20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8481695" y="3834130"/>
            <a:ext cx="1777365" cy="4197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立法</a:t>
            </a:r>
            <a:endParaRPr sz="20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ppt_x"/>
                                          </p:val>
                                        </p:tav>
                                        <p:tav tm="100000">
                                          <p:val>
                                            <p:strVal val="#ppt_x"/>
                                          </p:val>
                                        </p:tav>
                                      </p:tavLst>
                                    </p:anim>
                                    <p:anim calcmode="lin" valueType="num">
                                      <p:cBhvr additive="base">
                                        <p:cTn id="6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5" grpId="0"/>
      <p:bldP spid="15" grpId="1"/>
      <p:bldP spid="16" grpId="0"/>
      <p:bldP spid="16" grpId="1"/>
      <p:bldP spid="27" grpId="0"/>
      <p:bldP spid="27" grpId="1"/>
      <p:bldP spid="29" grpId="0"/>
      <p:bldP spid="29" grpId="1"/>
      <p:bldP spid="30" grpId="0"/>
      <p:bldP spid="30" grpId="1"/>
      <p:bldP spid="3" grpId="0"/>
      <p:bldP spid="3" grpId="1"/>
      <p:bldP spid="4" grpId="0"/>
      <p:bldP spid="4" grpId="1"/>
      <p:bldP spid="5" grpId="0"/>
      <p:bldP spid="5" grpId="1"/>
      <p:bldP spid="6" grpId="0"/>
      <p:bldP spid="6"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83820" y="26670"/>
            <a:ext cx="11928475" cy="71608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43.threat [θret]n. ____,___</a:t>
            </a:r>
            <a:r>
              <a:rPr lang="en-US" altLang="zh-CN" sz="3200">
                <a:latin typeface="Times New Roman" panose="02020603050405020304" charset="0"/>
                <a:ea typeface="+mn-ea"/>
                <a:cs typeface="Times New Roman" panose="02020603050405020304" charset="0"/>
              </a:rPr>
              <a:t>_</a:t>
            </a:r>
            <a:endParaRPr sz="3200">
              <a:latin typeface="Times New Roman" panose="02020603050405020304" charset="0"/>
              <a:ea typeface="+mn-ea"/>
              <a:cs typeface="Times New Roman" panose="02020603050405020304" charset="0"/>
            </a:endParaRPr>
          </a:p>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破拆法：t(他)+h(喊)+re(再次)+at(attack): 他喊着要再次攻击我们——____</a:t>
            </a:r>
            <a:endParaRPr>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rPr>
              <a:t>They are extremely important in the safe and _____ running of our programmes. (2019北京)</a:t>
            </a: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rPr>
              <a:t>它们对安全和有效地执行我们的方案极为重要。</a:t>
            </a: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rPr>
              <a:t>So far there is no _____ way to get rid of it, but a new study suggests an answer may lie in the stomachs of some hungry worms. (2018北京) </a:t>
            </a: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rPr>
              <a:t>到目前为止还没有有效的方法来摆脱它，但是一项新的研究表明答案可能在一些饥饿的蠕虫的胃里。</a:t>
            </a:r>
            <a:endParaRPr>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sym typeface="+mn-ea"/>
              </a:rPr>
              <a:t>threaten ['θret(ə)n]vt.&amp;vi. ____;____;____</a:t>
            </a:r>
            <a:endParaRPr sz="3200">
              <a:latin typeface="Times New Roman" panose="02020603050405020304" charset="0"/>
              <a:ea typeface="+mn-ea"/>
              <a:cs typeface="Times New Roman" panose="02020603050405020304" charset="0"/>
              <a:sym typeface="+mn-ea"/>
            </a:endParaRPr>
          </a:p>
          <a:p>
            <a:pPr algn="just">
              <a:lnSpc>
                <a:spcPct val="100000"/>
              </a:lnSpc>
              <a:buClrTx/>
              <a:buSzTx/>
              <a:buFontTx/>
            </a:pPr>
            <a:r>
              <a:rPr sz="2400">
                <a:latin typeface="Times New Roman" panose="02020603050405020304" charset="0"/>
                <a:ea typeface="+mn-ea"/>
                <a:cs typeface="Times New Roman" panose="02020603050405020304" charset="0"/>
                <a:sym typeface="+mn-ea"/>
              </a:rPr>
              <a:t>Chinese is borrowing an increasing number of English words but are also concerned that the inclusion may hurt the dignity of the Chinese language. However, others are in favor of the inclusion because it is hard to say whether it will _______ the Chinese language.(2014江苏) </a:t>
            </a:r>
            <a:endParaRPr sz="2400">
              <a:latin typeface="Times New Roman" panose="02020603050405020304" charset="0"/>
              <a:ea typeface="+mn-ea"/>
              <a:cs typeface="Times New Roman" panose="02020603050405020304" charset="0"/>
              <a:sym typeface="+mn-ea"/>
            </a:endParaRPr>
          </a:p>
          <a:p>
            <a:pPr algn="just">
              <a:lnSpc>
                <a:spcPct val="100000"/>
              </a:lnSpc>
              <a:buClrTx/>
              <a:buSzTx/>
              <a:buFontTx/>
            </a:pPr>
            <a:r>
              <a:rPr sz="2400">
                <a:latin typeface="Times New Roman" panose="02020603050405020304" charset="0"/>
                <a:ea typeface="+mn-ea"/>
                <a:cs typeface="Times New Roman" panose="02020603050405020304" charset="0"/>
                <a:sym typeface="+mn-ea"/>
              </a:rPr>
              <a:t>中国正在借用越来越多的英语单词，但也担心这可能会损害汉语的尊严。然而，也有一些人支持这些借用，因为很难说它是否会威胁到汉语。</a:t>
            </a:r>
            <a:endParaRPr sz="3200">
              <a:latin typeface="Times New Roman" panose="02020603050405020304" charset="0"/>
              <a:ea typeface="+mn-ea"/>
              <a:cs typeface="Times New Roman" panose="02020603050405020304" charset="0"/>
              <a:sym typeface="+mn-ea"/>
            </a:endParaRPr>
          </a:p>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1663065" y="7594600"/>
            <a:ext cx="339979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  </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3695065" y="-24765"/>
            <a:ext cx="339979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威胁 恐吓</a:t>
            </a:r>
            <a:r>
              <a:rPr lang="en-US" altLang="en-US" b="1" spc="150" dirty="0">
                <a:latin typeface="Times New Roman" panose="02020603050405020304" charset="0"/>
                <a:cs typeface="Times New Roman" panose="02020603050405020304" charset="0"/>
                <a:sym typeface="+mn-ea"/>
              </a:rPr>
              <a:t> </a:t>
            </a:r>
            <a:endParaRPr lang="en-US" altLang="en-US" b="1" spc="150" dirty="0">
              <a:latin typeface="Times New Roman" panose="02020603050405020304" charset="0"/>
              <a:cs typeface="Times New Roman" panose="02020603050405020304" charset="0"/>
              <a:sym typeface="+mn-ea"/>
            </a:endParaRPr>
          </a:p>
        </p:txBody>
      </p:sp>
      <p:sp>
        <p:nvSpPr>
          <p:cNvPr id="3" name="文本框 2"/>
          <p:cNvSpPr txBox="1"/>
          <p:nvPr/>
        </p:nvSpPr>
        <p:spPr>
          <a:xfrm>
            <a:off x="558165" y="927100"/>
            <a:ext cx="98615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威胁</a:t>
            </a:r>
            <a:r>
              <a:rPr lang="en-US" altLang="en-US" b="1" spc="150" dirty="0">
                <a:latin typeface="Times New Roman" panose="02020603050405020304" charset="0"/>
                <a:cs typeface="Times New Roman" panose="02020603050405020304" charset="0"/>
                <a:sym typeface="+mn-ea"/>
              </a:rPr>
              <a:t> </a:t>
            </a:r>
            <a:endParaRPr lang="en-US" altLang="en-US" b="1" spc="150" dirty="0">
              <a:latin typeface="Times New Roman" panose="02020603050405020304" charset="0"/>
              <a:cs typeface="Times New Roman" panose="02020603050405020304" charset="0"/>
              <a:sym typeface="+mn-ea"/>
            </a:endParaRPr>
          </a:p>
        </p:txBody>
      </p:sp>
      <p:sp>
        <p:nvSpPr>
          <p:cNvPr id="4" name="文本框 3"/>
          <p:cNvSpPr txBox="1"/>
          <p:nvPr/>
        </p:nvSpPr>
        <p:spPr>
          <a:xfrm>
            <a:off x="8203565" y="1358900"/>
            <a:ext cx="1494790"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threat</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3009265" y="2451100"/>
            <a:ext cx="1457960"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threat</a:t>
            </a:r>
            <a:r>
              <a:rPr lang="en-US" altLang="en-US" b="1" spc="150" dirty="0">
                <a:solidFill>
                  <a:schemeClr val="accent2">
                    <a:lumMod val="75000"/>
                  </a:schemeClr>
                </a:solidFill>
                <a:latin typeface="Times New Roman" panose="02020603050405020304" charset="0"/>
                <a:cs typeface="Times New Roman" panose="02020603050405020304" charset="0"/>
                <a:sym typeface="+mn-ea"/>
              </a:rPr>
              <a:t> </a:t>
            </a:r>
            <a:endParaRPr lang="en-US" altLang="en-US"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5562600" y="3924300"/>
            <a:ext cx="2976880" cy="583565"/>
          </a:xfrm>
          <a:prstGeom prst="rect">
            <a:avLst/>
          </a:prstGeom>
          <a:noFill/>
        </p:spPr>
        <p:txBody>
          <a:bodyPr wrap="non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威胁 恐吓 危及</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2425065" y="5524500"/>
            <a:ext cx="1457960"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threaten</a:t>
            </a:r>
            <a:r>
              <a:rPr lang="en-US" altLang="en-US" b="1" spc="150" dirty="0">
                <a:solidFill>
                  <a:schemeClr val="accent2">
                    <a:lumMod val="75000"/>
                  </a:schemeClr>
                </a:solidFill>
                <a:latin typeface="Times New Roman" panose="02020603050405020304" charset="0"/>
                <a:cs typeface="Times New Roman" panose="02020603050405020304" charset="0"/>
                <a:sym typeface="+mn-ea"/>
              </a:rPr>
              <a:t> </a:t>
            </a:r>
            <a:endParaRPr lang="en-US" altLang="en-US"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 calcmode="lin" valueType="num">
                                      <p:cBhvr additive="base">
                                        <p:cTn id="2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anim calcmode="lin" valueType="num">
                                      <p:cBhvr additive="base">
                                        <p:cTn id="4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anim calcmode="lin" valueType="num">
                                      <p:cBhvr additive="base">
                                        <p:cTn id="4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
                                            <p:txEl>
                                              <p:pRg st="6" end="6"/>
                                            </p:txEl>
                                          </p:spTgt>
                                        </p:tgtEl>
                                        <p:attrNameLst>
                                          <p:attrName>style.visibility</p:attrName>
                                        </p:attrNameLst>
                                      </p:cBhvr>
                                      <p:to>
                                        <p:strVal val="visible"/>
                                      </p:to>
                                    </p:set>
                                    <p:anim calcmode="lin" valueType="num">
                                      <p:cBhvr additive="base">
                                        <p:cTn id="5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9">
                                            <p:txEl>
                                              <p:pRg st="7" end="7"/>
                                            </p:txEl>
                                          </p:spTgt>
                                        </p:tgtEl>
                                        <p:attrNameLst>
                                          <p:attrName>style.visibility</p:attrName>
                                        </p:attrNameLst>
                                      </p:cBhvr>
                                      <p:to>
                                        <p:strVal val="visible"/>
                                      </p:to>
                                    </p:set>
                                    <p:anim calcmode="lin" valueType="num">
                                      <p:cBhvr additive="base">
                                        <p:cTn id="6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9">
                                            <p:txEl>
                                              <p:pRg st="7" end="7"/>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9">
                                            <p:txEl>
                                              <p:pRg st="8" end="8"/>
                                            </p:txEl>
                                          </p:spTgt>
                                        </p:tgtEl>
                                        <p:attrNameLst>
                                          <p:attrName>style.visibility</p:attrName>
                                        </p:attrNameLst>
                                      </p:cBhvr>
                                      <p:to>
                                        <p:strVal val="visible"/>
                                      </p:to>
                                    </p:set>
                                    <p:anim calcmode="lin" valueType="num">
                                      <p:cBhvr additive="base">
                                        <p:cTn id="7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500" fill="hold"/>
                                        <p:tgtEl>
                                          <p:spTgt spid="7"/>
                                        </p:tgtEl>
                                        <p:attrNameLst>
                                          <p:attrName>ppt_x</p:attrName>
                                        </p:attrNameLst>
                                      </p:cBhvr>
                                      <p:tavLst>
                                        <p:tav tm="0">
                                          <p:val>
                                            <p:strVal val="#ppt_x"/>
                                          </p:val>
                                        </p:tav>
                                        <p:tav tm="100000">
                                          <p:val>
                                            <p:strVal val="#ppt_x"/>
                                          </p:val>
                                        </p:tav>
                                      </p:tavLst>
                                    </p:anim>
                                    <p:anim calcmode="lin" valueType="num">
                                      <p:cBhvr additive="base">
                                        <p:cTn id="8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0" grpId="1"/>
      <p:bldP spid="2" grpId="0"/>
      <p:bldP spid="2" grpId="1"/>
      <p:bldP spid="4" grpId="0"/>
      <p:bldP spid="4" grpId="1"/>
      <p:bldP spid="5" grpId="0"/>
      <p:bldP spid="5" grpId="1"/>
      <p:bldP spid="6" grpId="0"/>
      <p:bldP spid="6" grpId="1"/>
      <p:bldP spid="7" grpId="0"/>
      <p:bldP spid="7"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96520" y="-1002030"/>
            <a:ext cx="11928475" cy="82664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44.exist [ɪg'zɪst]vi. ___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;____</a:t>
            </a:r>
            <a:endParaRPr sz="3200">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Dismissing small talk as unimportant is easy, but we can</a:t>
            </a:r>
            <a:r>
              <a:rPr lang="en-US" altLang="zh-CN">
                <a:latin typeface="Times New Roman" panose="02020603050405020304" charset="0"/>
                <a:ea typeface="+mn-ea"/>
                <a:cs typeface="Times New Roman" panose="02020603050405020304" charset="0"/>
              </a:rPr>
              <a:t>'</a:t>
            </a:r>
            <a:r>
              <a:rPr>
                <a:latin typeface="Times New Roman" panose="02020603050405020304" charset="0"/>
                <a:ea typeface="+mn-ea"/>
                <a:cs typeface="Times New Roman" panose="02020603050405020304" charset="0"/>
              </a:rPr>
              <a:t>t forget that deep relationships wouldn</a:t>
            </a:r>
            <a:r>
              <a:rPr lang="en-US" altLang="zh-CN">
                <a:latin typeface="Times New Roman" panose="02020603050405020304" charset="0"/>
                <a:ea typeface="+mn-ea"/>
                <a:cs typeface="Times New Roman" panose="02020603050405020304" charset="0"/>
              </a:rPr>
              <a:t>'</a:t>
            </a:r>
            <a:r>
              <a:rPr>
                <a:latin typeface="Times New Roman" panose="02020603050405020304" charset="0"/>
                <a:ea typeface="+mn-ea"/>
                <a:cs typeface="Times New Roman" panose="02020603050405020304" charset="0"/>
              </a:rPr>
              <a:t>t even ____ if it weren</a:t>
            </a:r>
            <a:r>
              <a:rPr lang="en-US" altLang="zh-CN">
                <a:latin typeface="Times New Roman" panose="02020603050405020304" charset="0"/>
                <a:ea typeface="+mn-ea"/>
                <a:cs typeface="Times New Roman" panose="02020603050405020304" charset="0"/>
              </a:rPr>
              <a:t>'</a:t>
            </a:r>
            <a:r>
              <a:rPr>
                <a:latin typeface="Times New Roman" panose="02020603050405020304" charset="0"/>
                <a:ea typeface="+mn-ea"/>
                <a:cs typeface="Times New Roman" panose="02020603050405020304" charset="0"/>
              </a:rPr>
              <a:t>t for casual conversation.(2018全国II) </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不把闲聊当一回事很容易，但我们不要忘记，如果不是因为闲聊，深厚的关系甚至都不会存在。</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Great things happen when you step out of your comfort zone, and you would be surprised on how many chances____ if you just ask.(2016浙江) </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当你走出你的舒适区，了不起的事情发生了：只要你去找，你就会惊讶于有多少机会存在。</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Everyone enjoys the life－saving benefits vaccines(疫苗) provide, but they'll____ only as long as everyone shares in the risks.(2017北京) 人人都享有疫苗提供的挽救生命的好处，但只有人人都分担风险，疫苗才能存在。</a:t>
            </a:r>
            <a:endParaRPr>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2" name="文本框 1"/>
          <p:cNvSpPr txBox="1"/>
          <p:nvPr/>
        </p:nvSpPr>
        <p:spPr>
          <a:xfrm>
            <a:off x="3961765" y="-25400"/>
            <a:ext cx="339979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存在 生存</a:t>
            </a:r>
            <a:r>
              <a:rPr lang="en-US" altLang="en-US" b="1" spc="150" dirty="0">
                <a:latin typeface="Times New Roman" panose="02020603050405020304" charset="0"/>
                <a:cs typeface="Times New Roman" panose="02020603050405020304" charset="0"/>
                <a:sym typeface="+mn-ea"/>
              </a:rPr>
              <a:t> </a:t>
            </a:r>
            <a:endParaRPr lang="en-US" altLang="en-US" b="1" spc="150" dirty="0">
              <a:latin typeface="Times New Roman" panose="02020603050405020304" charset="0"/>
              <a:cs typeface="Times New Roman" panose="02020603050405020304" charset="0"/>
              <a:sym typeface="+mn-ea"/>
            </a:endParaRPr>
          </a:p>
        </p:txBody>
      </p:sp>
      <p:sp>
        <p:nvSpPr>
          <p:cNvPr id="4" name="文本框 3"/>
          <p:cNvSpPr txBox="1"/>
          <p:nvPr/>
        </p:nvSpPr>
        <p:spPr>
          <a:xfrm>
            <a:off x="6908165" y="863600"/>
            <a:ext cx="986155"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exist</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8903970" y="3025140"/>
            <a:ext cx="1305560"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exist</a:t>
            </a:r>
            <a:r>
              <a:rPr lang="en-US" altLang="en-US" sz="2000" b="1" spc="150" dirty="0">
                <a:solidFill>
                  <a:schemeClr val="accent2">
                    <a:lumMod val="75000"/>
                  </a:schemeClr>
                </a:solidFill>
                <a:latin typeface="Times New Roman" panose="02020603050405020304" charset="0"/>
                <a:cs typeface="Times New Roman" panose="02020603050405020304" charset="0"/>
                <a:sym typeface="+mn-ea"/>
              </a:rPr>
              <a:t> </a:t>
            </a:r>
            <a:endParaRPr lang="en-US" altLang="en-US" sz="20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2023110" y="5146040"/>
            <a:ext cx="1305560"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exist</a:t>
            </a:r>
            <a:r>
              <a:rPr lang="en-US" altLang="en-US" sz="2000" b="1" spc="150" dirty="0">
                <a:solidFill>
                  <a:schemeClr val="accent2">
                    <a:lumMod val="75000"/>
                  </a:schemeClr>
                </a:solidFill>
                <a:latin typeface="Times New Roman" panose="02020603050405020304" charset="0"/>
                <a:cs typeface="Times New Roman" panose="02020603050405020304" charset="0"/>
                <a:sym typeface="+mn-ea"/>
              </a:rPr>
              <a:t> </a:t>
            </a:r>
            <a:endParaRPr lang="en-US" altLang="en-US" sz="20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anim calcmode="lin" valueType="num">
                                      <p:cBhvr additive="base">
                                        <p:cTn id="1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 calcmode="lin" valueType="num">
                                      <p:cBhvr additive="base">
                                        <p:cTn id="1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 calcmode="lin" valueType="num">
                                      <p:cBhvr additive="base">
                                        <p:cTn id="43"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96520" y="114935"/>
            <a:ext cx="11928475" cy="71494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________ [ɪɡ'zɪstəns]n. </a:t>
            </a:r>
            <a:r>
              <a:rPr sz="3200">
                <a:solidFill>
                  <a:srgbClr val="7030A0"/>
                </a:solidFill>
                <a:latin typeface="Times New Roman" panose="02020603050405020304" charset="0"/>
                <a:ea typeface="+mn-ea"/>
                <a:cs typeface="Times New Roman" panose="02020603050405020304" charset="0"/>
              </a:rPr>
              <a:t>存在，实在；生存；存在物</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So scientists are trying their best to save the species from going out of ________.(2019江苏)</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因此，科学家们正在尽最大努力拯救这个物种，使其免于灭绝。</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A machine with a specific purpose has another quality, one that we usually associate with living things: a wish to preserve its own ________.(2017北京) </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一台有特定用途的机器还有另一种特性，我们通常把它与生物联系在一起：即希望维持其自身的存在。</a:t>
            </a:r>
            <a:endParaRPr>
              <a:latin typeface="Times New Roman" panose="02020603050405020304" charset="0"/>
              <a:ea typeface="+mn-ea"/>
              <a:cs typeface="Times New Roman" panose="02020603050405020304" charset="0"/>
            </a:endParaRPr>
          </a:p>
        </p:txBody>
      </p:sp>
      <p:sp>
        <p:nvSpPr>
          <p:cNvPr id="4" name="文本框 3"/>
          <p:cNvSpPr txBox="1"/>
          <p:nvPr/>
        </p:nvSpPr>
        <p:spPr>
          <a:xfrm>
            <a:off x="1294765" y="2006600"/>
            <a:ext cx="2052320"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existence</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177165" y="127000"/>
            <a:ext cx="2129155" cy="583565"/>
          </a:xfrm>
          <a:prstGeom prst="rect">
            <a:avLst/>
          </a:prstGeom>
          <a:noFill/>
        </p:spPr>
        <p:txBody>
          <a:bodyPr wrap="square" rtlCol="0">
            <a:spAutoFit/>
          </a:bodyPr>
          <a:p>
            <a:pPr algn="l"/>
            <a:r>
              <a:rPr lang="en-US" altLang="en-US" sz="3200" b="1" spc="150" dirty="0">
                <a:solidFill>
                  <a:schemeClr val="accent2">
                    <a:lumMod val="75000"/>
                  </a:schemeClr>
                </a:solidFill>
                <a:latin typeface="Times New Roman" panose="02020603050405020304" charset="0"/>
                <a:cs typeface="Times New Roman" panose="02020603050405020304" charset="0"/>
                <a:sym typeface="+mn-ea"/>
              </a:rPr>
              <a:t>existence </a:t>
            </a:r>
            <a:r>
              <a:rPr lang="en-US" altLang="en-US" sz="2000" b="1" spc="150" dirty="0">
                <a:solidFill>
                  <a:schemeClr val="accent2">
                    <a:lumMod val="75000"/>
                  </a:schemeClr>
                </a:solidFill>
                <a:latin typeface="Times New Roman" panose="02020603050405020304" charset="0"/>
                <a:cs typeface="Times New Roman" panose="02020603050405020304" charset="0"/>
                <a:sym typeface="+mn-ea"/>
              </a:rPr>
              <a:t> </a:t>
            </a:r>
            <a:endParaRPr lang="en-US" altLang="en-US" sz="20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189865" y="3670300"/>
            <a:ext cx="2052320"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existence</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 calcmode="lin" valueType="num">
                                      <p:cBhvr additive="base">
                                        <p:cTn id="3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 calcmode="lin" valueType="num">
                                      <p:cBhvr additive="base">
                                        <p:cTn id="3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3" grpId="0"/>
      <p:bldP spid="3" grpId="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tretch>
            <a:fillRect/>
          </a:stretch>
        </p:blipFill>
        <p:spPr>
          <a:xfrm>
            <a:off x="-5715" y="-45720"/>
            <a:ext cx="12211685" cy="6842760"/>
          </a:xfrm>
          <a:prstGeom prst="rect">
            <a:avLst/>
          </a:prstGeom>
        </p:spPr>
      </p:pic>
      <p:sp>
        <p:nvSpPr>
          <p:cNvPr id="5" name="标题 1"/>
          <p:cNvSpPr>
            <a:spLocks noGrp="1"/>
          </p:cNvSpPr>
          <p:nvPr/>
        </p:nvSpPr>
        <p:spPr>
          <a:xfrm>
            <a:off x="3481705" y="387350"/>
            <a:ext cx="96520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姐妹</a:t>
            </a:r>
            <a:endParaRPr sz="2000" spc="0">
              <a:solidFill>
                <a:srgbClr val="7030A0"/>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9563100" y="1897380"/>
            <a:ext cx="22332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助手,助理,助教</a:t>
            </a:r>
            <a:endParaRPr sz="20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7455535" y="1922145"/>
            <a:ext cx="224790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辅助的,有帮助的</a:t>
            </a:r>
            <a:endParaRPr sz="20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7701280" y="2756535"/>
            <a:ext cx="23025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坚持做某事</a:t>
            </a:r>
            <a:endParaRPr sz="20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4000500" y="1559560"/>
            <a:ext cx="1578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转而反对</a:t>
            </a:r>
            <a:endParaRPr sz="20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7628255" y="1242695"/>
            <a:ext cx="1999615"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援助,帮助;辅助</a:t>
            </a:r>
            <a:endParaRPr sz="20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3404235" y="3914140"/>
            <a:ext cx="23698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抵抗,抗拒;忍耐</a:t>
            </a:r>
            <a:endParaRPr sz="20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3446145" y="2745740"/>
            <a:ext cx="16579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坚持</a:t>
            </a:r>
            <a:r>
              <a:rPr lang="en-US" altLang="zh-CN" sz="2000" spc="0">
                <a:solidFill>
                  <a:srgbClr val="7030A0"/>
                </a:solidFill>
                <a:latin typeface="Times New Roman" panose="02020603050405020304" charset="0"/>
                <a:ea typeface="+mn-ea"/>
                <a:cs typeface="Times New Roman" panose="02020603050405020304" charset="0"/>
              </a:rPr>
              <a:t>,</a:t>
            </a:r>
            <a:r>
              <a:rPr sz="2000" spc="0">
                <a:solidFill>
                  <a:srgbClr val="7030A0"/>
                </a:solidFill>
                <a:latin typeface="Times New Roman" panose="02020603050405020304" charset="0"/>
                <a:ea typeface="+mn-ea"/>
                <a:cs typeface="Times New Roman" panose="02020603050405020304" charset="0"/>
              </a:rPr>
              <a:t>强调</a:t>
            </a:r>
            <a:endParaRPr sz="20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7823835" y="3612515"/>
            <a:ext cx="21018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阻力</a:t>
            </a:r>
            <a:r>
              <a:rPr lang="en-US" altLang="zh-CN" sz="2000" spc="0">
                <a:solidFill>
                  <a:srgbClr val="7030A0"/>
                </a:solidFill>
                <a:latin typeface="Times New Roman" panose="02020603050405020304" charset="0"/>
                <a:ea typeface="+mn-ea"/>
                <a:cs typeface="Times New Roman" panose="02020603050405020304" charset="0"/>
              </a:rPr>
              <a:t>,</a:t>
            </a:r>
            <a:r>
              <a:rPr sz="2000" spc="0">
                <a:solidFill>
                  <a:srgbClr val="7030A0"/>
                </a:solidFill>
                <a:latin typeface="Times New Roman" panose="02020603050405020304" charset="0"/>
                <a:ea typeface="+mn-ea"/>
                <a:cs typeface="Times New Roman" panose="02020603050405020304" charset="0"/>
              </a:rPr>
              <a:t>抵抗</a:t>
            </a:r>
            <a:r>
              <a:rPr lang="en-US" altLang="zh-CN" sz="2000" spc="0">
                <a:solidFill>
                  <a:srgbClr val="7030A0"/>
                </a:solidFill>
                <a:latin typeface="Times New Roman" panose="02020603050405020304" charset="0"/>
                <a:ea typeface="+mn-ea"/>
                <a:cs typeface="Times New Roman" panose="02020603050405020304" charset="0"/>
              </a:rPr>
              <a:t>,</a:t>
            </a:r>
            <a:r>
              <a:rPr sz="2000" spc="0">
                <a:solidFill>
                  <a:srgbClr val="7030A0"/>
                </a:solidFill>
                <a:latin typeface="Times New Roman" panose="02020603050405020304" charset="0"/>
                <a:ea typeface="+mn-ea"/>
                <a:cs typeface="Times New Roman" panose="02020603050405020304" charset="0"/>
              </a:rPr>
              <a:t>反抗</a:t>
            </a:r>
            <a:endParaRPr sz="20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7599680" y="4246880"/>
            <a:ext cx="18002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抵抗的,反抗的</a:t>
            </a:r>
            <a:endParaRPr sz="20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9587865" y="4274820"/>
            <a:ext cx="16046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抵抗者</a:t>
            </a:r>
            <a:endParaRPr sz="20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3478530" y="5936615"/>
            <a:ext cx="14979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存在;生存</a:t>
            </a:r>
            <a:endParaRPr sz="20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3759835" y="5122545"/>
            <a:ext cx="21215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组成</a:t>
            </a:r>
            <a:r>
              <a:rPr lang="en-US" altLang="zh-CN" sz="2000" spc="0">
                <a:solidFill>
                  <a:srgbClr val="7030A0"/>
                </a:solidFill>
                <a:latin typeface="Times New Roman" panose="02020603050405020304" charset="0"/>
                <a:ea typeface="+mn-ea"/>
                <a:cs typeface="Times New Roman" panose="02020603050405020304" charset="0"/>
              </a:rPr>
              <a:t>,</a:t>
            </a:r>
            <a:r>
              <a:rPr sz="2000" spc="0">
                <a:solidFill>
                  <a:srgbClr val="7030A0"/>
                </a:solidFill>
                <a:latin typeface="Times New Roman" panose="02020603050405020304" charset="0"/>
                <a:ea typeface="+mn-ea"/>
                <a:cs typeface="Times New Roman" panose="02020603050405020304" charset="0"/>
              </a:rPr>
              <a:t>在于</a:t>
            </a:r>
            <a:r>
              <a:rPr lang="en-US" altLang="zh-CN" sz="2000" spc="0">
                <a:solidFill>
                  <a:srgbClr val="7030A0"/>
                </a:solidFill>
                <a:latin typeface="Times New Roman" panose="02020603050405020304" charset="0"/>
                <a:ea typeface="+mn-ea"/>
                <a:cs typeface="Times New Roman" panose="02020603050405020304" charset="0"/>
              </a:rPr>
              <a:t>,</a:t>
            </a:r>
            <a:r>
              <a:rPr sz="2000" spc="0">
                <a:solidFill>
                  <a:srgbClr val="7030A0"/>
                </a:solidFill>
                <a:latin typeface="Times New Roman" panose="02020603050405020304" charset="0"/>
                <a:ea typeface="+mn-ea"/>
                <a:cs typeface="Times New Roman" panose="02020603050405020304" charset="0"/>
              </a:rPr>
              <a:t>符合</a:t>
            </a:r>
            <a:endParaRPr sz="2000" spc="0">
              <a:solidFill>
                <a:srgbClr val="7030A0"/>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7886700" y="5093970"/>
            <a:ext cx="36950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始终如一的,一致的;坚持的</a:t>
            </a:r>
            <a:endParaRPr sz="2000" spc="0">
              <a:solidFill>
                <a:srgbClr val="7030A0"/>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6762115" y="5956935"/>
            <a:ext cx="27946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存在;生存;存在物</a:t>
            </a:r>
            <a:endParaRPr sz="20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1209040" y="3148330"/>
            <a:ext cx="96520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站</a:t>
            </a:r>
            <a:endParaRPr sz="24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additive="base">
                                        <p:cTn id="97" dur="500" fill="hold"/>
                                        <p:tgtEl>
                                          <p:spTgt spid="25"/>
                                        </p:tgtEl>
                                        <p:attrNameLst>
                                          <p:attrName>ppt_x</p:attrName>
                                        </p:attrNameLst>
                                      </p:cBhvr>
                                      <p:tavLst>
                                        <p:tav tm="0">
                                          <p:val>
                                            <p:strVal val="#ppt_x"/>
                                          </p:val>
                                        </p:tav>
                                        <p:tav tm="100000">
                                          <p:val>
                                            <p:strVal val="#ppt_x"/>
                                          </p:val>
                                        </p:tav>
                                      </p:tavLst>
                                    </p:anim>
                                    <p:anim calcmode="lin" valueType="num">
                                      <p:cBhvr additive="base">
                                        <p:cTn id="9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11" grpId="0"/>
      <p:bldP spid="11" grpId="1"/>
      <p:bldP spid="3" grpId="0"/>
      <p:bldP spid="3" grpId="1"/>
      <p:bldP spid="2" grpId="0"/>
      <p:bldP spid="2" grpId="1"/>
      <p:bldP spid="16" grpId="0"/>
      <p:bldP spid="16" grpId="1"/>
      <p:bldP spid="4" grpId="0"/>
      <p:bldP spid="4" grpId="1"/>
      <p:bldP spid="15" grpId="0"/>
      <p:bldP spid="15" grpId="1"/>
      <p:bldP spid="17" grpId="0"/>
      <p:bldP spid="17" grpId="1"/>
      <p:bldP spid="18" grpId="0"/>
      <p:bldP spid="18" grpId="1"/>
      <p:bldP spid="21" grpId="0"/>
      <p:bldP spid="21" grpId="1"/>
      <p:bldP spid="24" grpId="0"/>
      <p:bldP spid="24" grpId="1"/>
      <p:bldP spid="22" grpId="0"/>
      <p:bldP spid="22" grpId="1"/>
      <p:bldP spid="25" grpId="0"/>
      <p:bldP spid="25" grpId="1"/>
      <p:bldP spid="23" grpId="0"/>
      <p:bldP spid="23" grpId="1"/>
      <p:bldP spid="8" grpId="0"/>
      <p:bldP spid="8" grpId="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132715" y="167640"/>
            <a:ext cx="11725275" cy="65214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latin typeface="Times New Roman" panose="02020603050405020304" charset="0"/>
                <a:ea typeface="+mn-ea"/>
                <a:cs typeface="Times New Roman" panose="02020603050405020304" charset="0"/>
              </a:rPr>
              <a:t>45.harmony['hɑːmənɪ]n. ____;____</a:t>
            </a:r>
            <a:r>
              <a:rPr lang="en-US" altLang="zh-CN" sz="3200" spc="0">
                <a:latin typeface="Times New Roman" panose="02020603050405020304" charset="0"/>
                <a:ea typeface="+mn-ea"/>
                <a:cs typeface="Times New Roman" panose="02020603050405020304" charset="0"/>
              </a:rPr>
              <a:t>;</a:t>
            </a:r>
            <a:r>
              <a:rPr sz="3200" spc="0">
                <a:latin typeface="Times New Roman" panose="02020603050405020304" charset="0"/>
                <a:ea typeface="+mn-ea"/>
                <a:cs typeface="Times New Roman" panose="02020603050405020304" charset="0"/>
              </a:rPr>
              <a:t>____</a:t>
            </a:r>
            <a:endParaRPr sz="3200" spc="0">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破拆法：harm(伤害)+mony(money钱)：谈钱伤感情——谈到钱就有损_____。</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A successful apology can turn hate into personal and organizational ________.(2011江苏)</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一个成功的道歉可以把仇恨转化为个人和组织的和谐。</a:t>
            </a:r>
            <a:endParaRPr sz="3200"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__________________ 与……和谐相处</a:t>
            </a:r>
            <a:endParaRPr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who lives in </a:t>
            </a:r>
            <a:r>
              <a:rPr sz="2400" spc="0">
                <a:solidFill>
                  <a:schemeClr val="accent2">
                    <a:lumMod val="75000"/>
                  </a:schemeClr>
                </a:solidFill>
                <a:latin typeface="Times New Roman" panose="02020603050405020304" charset="0"/>
                <a:ea typeface="+mn-ea"/>
                <a:cs typeface="Times New Roman" panose="02020603050405020304" charset="0"/>
              </a:rPr>
              <a:t>harmony</a:t>
            </a:r>
            <a:r>
              <a:rPr sz="2400" spc="0">
                <a:latin typeface="Times New Roman" panose="02020603050405020304" charset="0"/>
                <a:ea typeface="+mn-ea"/>
                <a:cs typeface="Times New Roman" panose="02020603050405020304" charset="0"/>
              </a:rPr>
              <a:t> ____ himself lives in harmony with the universe.~Marcus Aurelius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一个人可以融洽地和自己相处，那么他就可以与世界相处了。—奥里利乌斯</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____________ [hɑ:'məʊnɪəs]adj. 和谐的，和睦的；协调的</a:t>
            </a:r>
            <a:r>
              <a:rPr sz="2400" spc="0">
                <a:solidFill>
                  <a:schemeClr val="tx1"/>
                </a:solidFill>
                <a:latin typeface="Times New Roman" panose="02020603050405020304" charset="0"/>
                <a:ea typeface="+mn-ea"/>
                <a:cs typeface="Times New Roman" panose="02020603050405020304" charset="0"/>
              </a:rPr>
              <a:t>。</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An important new study into teenage attitudes surprisingly shows that their family life is more __________than it has ever been in the past.(2007北京) </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一项关于青少年态度的重要新研究出人意料地显示，他们的家庭生活比以往任何时候都更加和谐。</a:t>
            </a:r>
            <a:endParaRPr sz="2400" spc="0">
              <a:solidFill>
                <a:schemeClr val="tx1"/>
              </a:solidFill>
              <a:latin typeface="Times New Roman" panose="02020603050405020304" charset="0"/>
              <a:ea typeface="+mn-ea"/>
              <a:cs typeface="Times New Roman" panose="02020603050405020304" charset="0"/>
            </a:endParaRPr>
          </a:p>
        </p:txBody>
      </p:sp>
      <p:sp>
        <p:nvSpPr>
          <p:cNvPr id="100" name="文本框 99"/>
          <p:cNvSpPr txBox="1"/>
          <p:nvPr/>
        </p:nvSpPr>
        <p:spPr>
          <a:xfrm>
            <a:off x="4305300" y="139700"/>
            <a:ext cx="3488055" cy="583565"/>
          </a:xfrm>
          <a:prstGeom prst="rect">
            <a:avLst/>
          </a:prstGeom>
          <a:noFill/>
          <a:ln w="9525">
            <a:noFill/>
          </a:ln>
        </p:spPr>
        <p:txBody>
          <a:bodyPr wrap="square">
            <a:spAutoFit/>
          </a:bodyPr>
          <a:p>
            <a:pPr indent="177800"/>
            <a:r>
              <a:rPr lang="zh-CN" altLang="en-US" sz="3200" b="1">
                <a:solidFill>
                  <a:srgbClr val="7030A0"/>
                </a:solidFill>
                <a:uFillTx/>
                <a:latin typeface="Times New Roman" panose="02020603050405020304" charset="0"/>
                <a:cs typeface="Times New Roman" panose="02020603050405020304" charset="0"/>
              </a:rPr>
              <a:t>和谐 和睦 融洽</a:t>
            </a:r>
            <a:endParaRPr lang="zh-CN" altLang="en-US" sz="3200" b="1">
              <a:solidFill>
                <a:srgbClr val="7030A0"/>
              </a:solidFill>
              <a:uFillTx/>
              <a:latin typeface="Times New Roman" panose="02020603050405020304" charset="0"/>
              <a:cs typeface="Times New Roman" panose="02020603050405020304" charset="0"/>
            </a:endParaRPr>
          </a:p>
        </p:txBody>
      </p:sp>
      <p:sp>
        <p:nvSpPr>
          <p:cNvPr id="5" name="文本框 4"/>
          <p:cNvSpPr txBox="1"/>
          <p:nvPr/>
        </p:nvSpPr>
        <p:spPr>
          <a:xfrm>
            <a:off x="9525" y="1015365"/>
            <a:ext cx="1319530" cy="521970"/>
          </a:xfrm>
          <a:prstGeom prst="rect">
            <a:avLst/>
          </a:prstGeom>
          <a:noFill/>
          <a:ln w="9525">
            <a:noFill/>
          </a:ln>
        </p:spPr>
        <p:txBody>
          <a:bodyPr wrap="square">
            <a:spAutoFit/>
          </a:bodyPr>
          <a:p>
            <a:pPr indent="177800"/>
            <a:r>
              <a:rPr lang="zh-CN" altLang="en-US" sz="2800" b="1">
                <a:solidFill>
                  <a:srgbClr val="7030A0"/>
                </a:solidFill>
                <a:uFillTx/>
                <a:latin typeface="Times New Roman" panose="02020603050405020304" charset="0"/>
                <a:cs typeface="Times New Roman" panose="02020603050405020304" charset="0"/>
              </a:rPr>
              <a:t>和谐</a:t>
            </a:r>
            <a:endParaRPr lang="zh-CN" altLang="en-US" sz="2800" b="1">
              <a:solidFill>
                <a:srgbClr val="7030A0"/>
              </a:solidFill>
              <a:uFillTx/>
              <a:latin typeface="Times New Roman" panose="02020603050405020304" charset="0"/>
              <a:cs typeface="Times New Roman" panose="02020603050405020304" charset="0"/>
            </a:endParaRPr>
          </a:p>
        </p:txBody>
      </p:sp>
      <p:sp>
        <p:nvSpPr>
          <p:cNvPr id="3" name="文本框 2"/>
          <p:cNvSpPr txBox="1"/>
          <p:nvPr/>
        </p:nvSpPr>
        <p:spPr>
          <a:xfrm>
            <a:off x="9042400" y="1537335"/>
            <a:ext cx="1481455" cy="460375"/>
          </a:xfrm>
          <a:prstGeom prst="rect">
            <a:avLst/>
          </a:prstGeom>
          <a:noFill/>
        </p:spPr>
        <p:txBody>
          <a:bodyPr wrap="square" rtlCol="0">
            <a:spAutoFit/>
          </a:bodyPr>
          <a:p>
            <a:r>
              <a:rPr lang="en-US" sz="2400" b="1">
                <a:solidFill>
                  <a:schemeClr val="accent2">
                    <a:lumMod val="75000"/>
                  </a:schemeClr>
                </a:solidFill>
                <a:latin typeface="Times New Roman" panose="02020603050405020304" charset="0"/>
                <a:cs typeface="Times New Roman" panose="02020603050405020304" charset="0"/>
                <a:sym typeface="+mn-ea"/>
              </a:rPr>
              <a:t>harmony</a:t>
            </a:r>
            <a:endParaRPr 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3773805" y="2668270"/>
            <a:ext cx="999490" cy="460375"/>
          </a:xfrm>
          <a:prstGeom prst="rect">
            <a:avLst/>
          </a:prstGeom>
          <a:noFill/>
        </p:spPr>
        <p:txBody>
          <a:bodyPr wrap="square" rtlCol="0">
            <a:spAutoFit/>
          </a:bodyPr>
          <a:p>
            <a:r>
              <a:rPr lang="en-US" sz="2400" b="1">
                <a:solidFill>
                  <a:schemeClr val="accent2">
                    <a:lumMod val="75000"/>
                  </a:schemeClr>
                </a:solidFill>
                <a:latin typeface="Times New Roman" panose="02020603050405020304" charset="0"/>
                <a:cs typeface="Times New Roman" panose="02020603050405020304" charset="0"/>
                <a:sym typeface="+mn-ea"/>
              </a:rPr>
              <a:t>with</a:t>
            </a:r>
            <a:endParaRPr 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862965" y="4555490"/>
            <a:ext cx="1898015" cy="460375"/>
          </a:xfrm>
          <a:prstGeom prst="rect">
            <a:avLst/>
          </a:prstGeom>
          <a:noFill/>
        </p:spPr>
        <p:txBody>
          <a:bodyPr wrap="square" rtlCol="0">
            <a:spAutoFit/>
          </a:bodyPr>
          <a:p>
            <a:r>
              <a:rPr lang="en-US" sz="2400" b="1">
                <a:solidFill>
                  <a:schemeClr val="accent2">
                    <a:lumMod val="75000"/>
                  </a:schemeClr>
                </a:solidFill>
                <a:latin typeface="Times New Roman" panose="02020603050405020304" charset="0"/>
                <a:cs typeface="Times New Roman" panose="02020603050405020304" charset="0"/>
                <a:sym typeface="+mn-ea"/>
              </a:rPr>
              <a:t>harmonious</a:t>
            </a:r>
            <a:endParaRPr 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292735" y="2159635"/>
            <a:ext cx="3371850" cy="583565"/>
          </a:xfrm>
          <a:prstGeom prst="rect">
            <a:avLst/>
          </a:prstGeom>
          <a:noFill/>
        </p:spPr>
        <p:txBody>
          <a:bodyPr wrap="square" rtlCol="0">
            <a:spAutoFit/>
          </a:bodyPr>
          <a:p>
            <a:r>
              <a:rPr lang="en-US" sz="3200" b="1">
                <a:solidFill>
                  <a:schemeClr val="accent2">
                    <a:lumMod val="75000"/>
                  </a:schemeClr>
                </a:solidFill>
                <a:latin typeface="Times New Roman" panose="02020603050405020304" charset="0"/>
                <a:cs typeface="Times New Roman" panose="02020603050405020304" charset="0"/>
                <a:sym typeface="+mn-ea"/>
              </a:rPr>
              <a:t>in harmony with</a:t>
            </a:r>
            <a:endParaRPr lang="en-US"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224155" y="3695065"/>
            <a:ext cx="2328545" cy="583565"/>
          </a:xfrm>
          <a:prstGeom prst="rect">
            <a:avLst/>
          </a:prstGeom>
          <a:noFill/>
        </p:spPr>
        <p:txBody>
          <a:bodyPr wrap="square" rtlCol="0">
            <a:spAutoFit/>
          </a:bodyPr>
          <a:p>
            <a:r>
              <a:rPr lang="en-US" sz="3200" b="1">
                <a:solidFill>
                  <a:schemeClr val="accent2">
                    <a:lumMod val="75000"/>
                  </a:schemeClr>
                </a:solidFill>
                <a:latin typeface="Times New Roman" panose="02020603050405020304" charset="0"/>
                <a:cs typeface="Times New Roman" panose="02020603050405020304" charset="0"/>
                <a:sym typeface="+mn-ea"/>
              </a:rPr>
              <a:t>harmonious</a:t>
            </a:r>
            <a:endParaRPr lang="en-US" sz="32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additive="base">
                                        <p:cTn id="4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 calcmode="lin" valueType="num">
                                      <p:cBhvr additive="base">
                                        <p:cTn id="5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 calcmode="lin" valueType="num">
                                      <p:cBhvr additive="base">
                                        <p:cTn id="5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ppt_x"/>
                                          </p:val>
                                        </p:tav>
                                        <p:tav tm="100000">
                                          <p:val>
                                            <p:strVal val="#ppt_x"/>
                                          </p:val>
                                        </p:tav>
                                      </p:tavLst>
                                    </p:anim>
                                    <p:anim calcmode="lin" valueType="num">
                                      <p:cBhvr additive="base">
                                        <p:cTn id="6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6">
                                            <p:txEl>
                                              <p:pRg st="7" end="7"/>
                                            </p:txEl>
                                          </p:spTgt>
                                        </p:tgtEl>
                                        <p:attrNameLst>
                                          <p:attrName>style.visibility</p:attrName>
                                        </p:attrNameLst>
                                      </p:cBhvr>
                                      <p:to>
                                        <p:strVal val="visible"/>
                                      </p:to>
                                    </p:set>
                                    <p:anim calcmode="lin" valueType="num">
                                      <p:cBhvr additive="base">
                                        <p:cTn id="6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fill="hold"/>
                                        <p:tgtEl>
                                          <p:spTgt spid="10"/>
                                        </p:tgtEl>
                                        <p:attrNameLst>
                                          <p:attrName>ppt_x</p:attrName>
                                        </p:attrNameLst>
                                      </p:cBhvr>
                                      <p:tavLst>
                                        <p:tav tm="0">
                                          <p:val>
                                            <p:strVal val="#ppt_x"/>
                                          </p:val>
                                        </p:tav>
                                        <p:tav tm="100000">
                                          <p:val>
                                            <p:strVal val="#ppt_x"/>
                                          </p:val>
                                        </p:tav>
                                      </p:tavLst>
                                    </p:anim>
                                    <p:anim calcmode="lin" valueType="num">
                                      <p:cBhvr additive="base">
                                        <p:cTn id="7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6">
                                            <p:txEl>
                                              <p:pRg st="8" end="8"/>
                                            </p:txEl>
                                          </p:spTgt>
                                        </p:tgtEl>
                                        <p:attrNameLst>
                                          <p:attrName>style.visibility</p:attrName>
                                        </p:attrNameLst>
                                      </p:cBhvr>
                                      <p:to>
                                        <p:strVal val="visible"/>
                                      </p:to>
                                    </p:set>
                                    <p:anim calcmode="lin" valueType="num">
                                      <p:cBhvr additive="base">
                                        <p:cTn id="8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6">
                                            <p:txEl>
                                              <p:pRg st="8" end="8"/>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6">
                                            <p:txEl>
                                              <p:pRg st="9" end="9"/>
                                            </p:txEl>
                                          </p:spTgt>
                                        </p:tgtEl>
                                        <p:attrNameLst>
                                          <p:attrName>style.visibility</p:attrName>
                                        </p:attrNameLst>
                                      </p:cBhvr>
                                      <p:to>
                                        <p:strVal val="visible"/>
                                      </p:to>
                                    </p:set>
                                    <p:anim calcmode="lin" valueType="num">
                                      <p:cBhvr additive="base">
                                        <p:cTn id="8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additive="base">
                                        <p:cTn id="91" dur="500" fill="hold"/>
                                        <p:tgtEl>
                                          <p:spTgt spid="8"/>
                                        </p:tgtEl>
                                        <p:attrNameLst>
                                          <p:attrName>ppt_x</p:attrName>
                                        </p:attrNameLst>
                                      </p:cBhvr>
                                      <p:tavLst>
                                        <p:tav tm="0">
                                          <p:val>
                                            <p:strVal val="#ppt_x"/>
                                          </p:val>
                                        </p:tav>
                                        <p:tav tm="100000">
                                          <p:val>
                                            <p:strVal val="#ppt_x"/>
                                          </p:val>
                                        </p:tav>
                                      </p:tavLst>
                                    </p:anim>
                                    <p:anim calcmode="lin" valueType="num">
                                      <p:cBhvr additive="base">
                                        <p:cTn id="9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0" grpId="0"/>
      <p:bldP spid="100" grpId="1"/>
      <p:bldP spid="5" grpId="0"/>
      <p:bldP spid="5" grpId="1"/>
      <p:bldP spid="3" grpId="0"/>
      <p:bldP spid="3" grpId="1"/>
      <p:bldP spid="9" grpId="0"/>
      <p:bldP spid="9" grpId="1"/>
      <p:bldP spid="7" grpId="0"/>
      <p:bldP spid="7" grpId="1"/>
      <p:bldP spid="10" grpId="0"/>
      <p:bldP spid="10" grpId="1"/>
      <p:bldP spid="8" grpId="0"/>
      <p:bldP spid="8" grpId="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72415" y="832485"/>
            <a:ext cx="11741785" cy="4399915"/>
          </a:xfrm>
          <a:prstGeom prst="rect">
            <a:avLst/>
          </a:prstGeom>
          <a:noFill/>
          <a:ln w="9525">
            <a:noFill/>
          </a:ln>
        </p:spPr>
        <p:txBody>
          <a:bodyPr wrap="square">
            <a:spAutoFit/>
          </a:bodyPr>
          <a:p>
            <a:pPr indent="0"/>
            <a:r>
              <a:rPr lang="zh-CN" sz="2800" b="1">
                <a:solidFill>
                  <a:schemeClr val="accent2">
                    <a:lumMod val="75000"/>
                  </a:schemeClr>
                </a:solidFill>
                <a:latin typeface="Times New Roman" panose="02020603050405020304" charset="0"/>
                <a:cs typeface="Times New Roman" panose="02020603050405020304" charset="0"/>
              </a:rPr>
              <a:t>词源故事：哈尔摩尼亚的项链</a:t>
            </a:r>
            <a:r>
              <a:rPr lang="en-US" sz="2800" b="1">
                <a:solidFill>
                  <a:schemeClr val="accent2">
                    <a:lumMod val="75000"/>
                  </a:schemeClr>
                </a:solidFill>
                <a:latin typeface="Times New Roman" panose="02020603050405020304" charset="0"/>
                <a:cs typeface="Times New Roman" panose="02020603050405020304" charset="0"/>
              </a:rPr>
              <a:t>——</a:t>
            </a:r>
            <a:r>
              <a:rPr lang="zh-CN" sz="2800" b="1">
                <a:solidFill>
                  <a:schemeClr val="accent2">
                    <a:lumMod val="75000"/>
                  </a:schemeClr>
                </a:solidFill>
                <a:latin typeface="Times New Roman" panose="02020603050405020304" charset="0"/>
                <a:cs typeface="Times New Roman" panose="02020603050405020304" charset="0"/>
              </a:rPr>
              <a:t>不幸之源</a:t>
            </a:r>
            <a:endParaRPr lang="zh-CN" sz="2800" b="1">
              <a:latin typeface="Times New Roman" panose="02020603050405020304" charset="0"/>
              <a:cs typeface="Times New Roman" panose="02020603050405020304" charset="0"/>
            </a:endParaRPr>
          </a:p>
          <a:p>
            <a:pPr indent="0"/>
            <a:endParaRPr lang="zh-CN" sz="2800" b="1">
              <a:latin typeface="Times New Roman" panose="02020603050405020304" charset="0"/>
              <a:cs typeface="Times New Roman" panose="02020603050405020304" charset="0"/>
            </a:endParaRPr>
          </a:p>
          <a:p>
            <a:pPr indent="0"/>
            <a:r>
              <a:rPr lang="zh-CN" sz="2800" b="1">
                <a:solidFill>
                  <a:srgbClr val="7030A0"/>
                </a:solidFill>
                <a:latin typeface="Times New Roman" panose="02020603050405020304" charset="0"/>
                <a:cs typeface="Times New Roman" panose="02020603050405020304" charset="0"/>
              </a:rPr>
              <a:t>少女哈尔摩尼亚是爱神阿芙洛狄特与战神阿瑞斯阿瑞斯偷情所生</a:t>
            </a:r>
            <a:r>
              <a:rPr lang="en-US" sz="2800" b="1">
                <a:solidFill>
                  <a:srgbClr val="7030A0"/>
                </a:solidFill>
                <a:latin typeface="Times New Roman" panose="02020603050405020304" charset="0"/>
                <a:cs typeface="Times New Roman" panose="02020603050405020304" charset="0"/>
              </a:rPr>
              <a:t>,</a:t>
            </a:r>
            <a:r>
              <a:rPr lang="zh-CN" sz="2800" b="1">
                <a:solidFill>
                  <a:srgbClr val="7030A0"/>
                </a:solidFill>
                <a:latin typeface="Times New Roman" panose="02020603050405020304" charset="0"/>
                <a:cs typeface="Times New Roman" panose="02020603050405020304" charset="0"/>
              </a:rPr>
              <a:t>这让爱神的丈夫火神赫淮斯托斯大为恼火</a:t>
            </a:r>
            <a:r>
              <a:rPr lang="en-US" sz="2800" b="1">
                <a:solidFill>
                  <a:srgbClr val="7030A0"/>
                </a:solidFill>
                <a:latin typeface="Times New Roman" panose="02020603050405020304" charset="0"/>
                <a:cs typeface="Times New Roman" panose="02020603050405020304" charset="0"/>
              </a:rPr>
              <a:t>,</a:t>
            </a:r>
            <a:r>
              <a:rPr lang="zh-CN" sz="2800" b="1">
                <a:solidFill>
                  <a:srgbClr val="7030A0"/>
                </a:solidFill>
                <a:latin typeface="Times New Roman" panose="02020603050405020304" charset="0"/>
                <a:cs typeface="Times New Roman" panose="02020603050405020304" charset="0"/>
              </a:rPr>
              <a:t>于是火神打造了一条精致华美的项链</a:t>
            </a:r>
            <a:r>
              <a:rPr lang="en-US" sz="2800" b="1">
                <a:solidFill>
                  <a:srgbClr val="7030A0"/>
                </a:solidFill>
                <a:latin typeface="Times New Roman" panose="02020603050405020304" charset="0"/>
                <a:cs typeface="Times New Roman" panose="02020603050405020304" charset="0"/>
              </a:rPr>
              <a:t>,</a:t>
            </a:r>
            <a:r>
              <a:rPr lang="zh-CN" sz="2800" b="1">
                <a:solidFill>
                  <a:srgbClr val="7030A0"/>
                </a:solidFill>
                <a:latin typeface="Times New Roman" panose="02020603050405020304" charset="0"/>
                <a:cs typeface="Times New Roman" panose="02020603050405020304" charset="0"/>
              </a:rPr>
              <a:t>并在上面打下了诅咒的烙印</a:t>
            </a:r>
            <a:r>
              <a:rPr lang="en-US" sz="2800" b="1">
                <a:solidFill>
                  <a:srgbClr val="7030A0"/>
                </a:solidFill>
                <a:latin typeface="Times New Roman" panose="02020603050405020304" charset="0"/>
                <a:cs typeface="Times New Roman" panose="02020603050405020304" charset="0"/>
              </a:rPr>
              <a:t>,</a:t>
            </a:r>
            <a:r>
              <a:rPr lang="zh-CN" sz="2800" b="1">
                <a:solidFill>
                  <a:srgbClr val="7030A0"/>
                </a:solidFill>
                <a:latin typeface="Times New Roman" panose="02020603050405020304" charset="0"/>
                <a:cs typeface="Times New Roman" panose="02020603050405020304" charset="0"/>
              </a:rPr>
              <a:t>在哈尔摩尼亚结婚的这天送给了她。表面上看</a:t>
            </a:r>
            <a:r>
              <a:rPr lang="en-US" sz="2800" b="1">
                <a:solidFill>
                  <a:srgbClr val="7030A0"/>
                </a:solidFill>
                <a:latin typeface="Times New Roman" panose="02020603050405020304" charset="0"/>
                <a:cs typeface="Times New Roman" panose="02020603050405020304" charset="0"/>
              </a:rPr>
              <a:t>,</a:t>
            </a:r>
            <a:r>
              <a:rPr lang="zh-CN" sz="2800" b="1">
                <a:solidFill>
                  <a:srgbClr val="7030A0"/>
                </a:solidFill>
                <a:latin typeface="Times New Roman" panose="02020603050405020304" charset="0"/>
                <a:cs typeface="Times New Roman" panose="02020603050405020304" charset="0"/>
              </a:rPr>
              <a:t>戴上这条项链的的人会变得更年青美丽</a:t>
            </a:r>
            <a:r>
              <a:rPr lang="en-US" sz="2800" b="1">
                <a:solidFill>
                  <a:srgbClr val="7030A0"/>
                </a:solidFill>
                <a:latin typeface="Times New Roman" panose="02020603050405020304" charset="0"/>
                <a:cs typeface="Times New Roman" panose="02020603050405020304" charset="0"/>
              </a:rPr>
              <a:t>,</a:t>
            </a:r>
            <a:r>
              <a:rPr lang="zh-CN" sz="2800" b="1">
                <a:solidFill>
                  <a:srgbClr val="7030A0"/>
                </a:solidFill>
                <a:latin typeface="Times New Roman" panose="02020603050405020304" charset="0"/>
                <a:cs typeface="Times New Roman" panose="02020603050405020304" charset="0"/>
              </a:rPr>
              <a:t>但事实上这条项链却会给其拥有者及其家人带来各种可怕的厄运。后来</a:t>
            </a:r>
            <a:r>
              <a:rPr lang="en-US" sz="2800" b="1">
                <a:solidFill>
                  <a:srgbClr val="7030A0"/>
                </a:solidFill>
                <a:latin typeface="Times New Roman" panose="02020603050405020304" charset="0"/>
                <a:cs typeface="Times New Roman" panose="02020603050405020304" charset="0"/>
              </a:rPr>
              <a:t>,</a:t>
            </a:r>
            <a:r>
              <a:rPr lang="zh-CN" sz="2800" b="1">
                <a:solidFill>
                  <a:srgbClr val="7030A0"/>
                </a:solidFill>
                <a:latin typeface="Times New Roman" panose="02020603050405020304" charset="0"/>
                <a:cs typeface="Times New Roman" panose="02020603050405020304" charset="0"/>
              </a:rPr>
              <a:t>哈尔摩尼亚的小女儿塞墨勒死于宙斯的雷电</a:t>
            </a:r>
            <a:r>
              <a:rPr lang="en-US" sz="2800" b="1">
                <a:solidFill>
                  <a:srgbClr val="7030A0"/>
                </a:solidFill>
                <a:latin typeface="Times New Roman" panose="02020603050405020304" charset="0"/>
                <a:cs typeface="Times New Roman" panose="02020603050405020304" charset="0"/>
              </a:rPr>
              <a:t>,</a:t>
            </a:r>
            <a:r>
              <a:rPr lang="zh-CN" sz="2800" b="1">
                <a:solidFill>
                  <a:srgbClr val="7030A0"/>
                </a:solidFill>
                <a:latin typeface="Times New Roman" panose="02020603050405020304" charset="0"/>
                <a:cs typeface="Times New Roman" panose="02020603050405020304" charset="0"/>
              </a:rPr>
              <a:t>大女儿伊诺被丈夫追杀投海自尽</a:t>
            </a:r>
            <a:r>
              <a:rPr lang="en-US" sz="2800" b="1">
                <a:solidFill>
                  <a:srgbClr val="7030A0"/>
                </a:solidFill>
                <a:latin typeface="Times New Roman" panose="02020603050405020304" charset="0"/>
                <a:cs typeface="Times New Roman" panose="02020603050405020304" charset="0"/>
              </a:rPr>
              <a:t>;</a:t>
            </a:r>
            <a:r>
              <a:rPr lang="zh-CN" sz="2800" b="1">
                <a:solidFill>
                  <a:srgbClr val="7030A0"/>
                </a:solidFill>
                <a:latin typeface="Times New Roman" panose="02020603050405020304" charset="0"/>
                <a:cs typeface="Times New Roman" panose="02020603050405020304" charset="0"/>
              </a:rPr>
              <a:t>外孙阿克泰翁被狩猎女神阿尔忒弥斯变成了鹿并被猎狗杀死</a:t>
            </a:r>
            <a:r>
              <a:rPr lang="en-US" sz="2800" b="1">
                <a:solidFill>
                  <a:srgbClr val="7030A0"/>
                </a:solidFill>
                <a:latin typeface="Times New Roman" panose="02020603050405020304" charset="0"/>
                <a:cs typeface="Times New Roman" panose="02020603050405020304" charset="0"/>
              </a:rPr>
              <a:t>;</a:t>
            </a:r>
            <a:r>
              <a:rPr lang="zh-CN" sz="2800" b="1">
                <a:solidFill>
                  <a:srgbClr val="7030A0"/>
                </a:solidFill>
                <a:latin typeface="Times New Roman" panose="02020603050405020304" charset="0"/>
                <a:cs typeface="Times New Roman" panose="02020603050405020304" charset="0"/>
              </a:rPr>
              <a:t>后来项链被忒拜王后伊娥卡斯特继承</a:t>
            </a:r>
            <a:r>
              <a:rPr lang="en-US" sz="2800" b="1">
                <a:solidFill>
                  <a:srgbClr val="7030A0"/>
                </a:solidFill>
                <a:latin typeface="Times New Roman" panose="02020603050405020304" charset="0"/>
                <a:cs typeface="Times New Roman" panose="02020603050405020304" charset="0"/>
              </a:rPr>
              <a:t>,</a:t>
            </a:r>
            <a:r>
              <a:rPr lang="zh-CN" sz="2800" b="1">
                <a:solidFill>
                  <a:srgbClr val="7030A0"/>
                </a:solidFill>
                <a:latin typeface="Times New Roman" panose="02020603050405020304" charset="0"/>
                <a:cs typeface="Times New Roman" panose="02020603050405020304" charset="0"/>
              </a:rPr>
              <a:t>她的儿子就是悲剧的俄狄浦斯王。</a:t>
            </a:r>
            <a:endParaRPr lang="zh-CN" altLang="en-US" sz="2800" b="1">
              <a:solidFill>
                <a:srgbClr val="7030A0"/>
              </a:solidFill>
              <a:latin typeface="Times New Roman" panose="02020603050405020304" charset="0"/>
              <a:cs typeface="Times New Roman" panose="0202060305040502030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7" descr="G给取填空"/>
          <p:cNvPicPr>
            <a:picLocks noChangeAspect="1"/>
          </p:cNvPicPr>
          <p:nvPr/>
        </p:nvPicPr>
        <p:blipFill>
          <a:blip r:embed="rId1"/>
          <a:stretch>
            <a:fillRect/>
          </a:stretch>
        </p:blipFill>
        <p:spPr>
          <a:xfrm>
            <a:off x="82550" y="697230"/>
            <a:ext cx="12080240" cy="6123940"/>
          </a:xfrm>
          <a:prstGeom prst="rect">
            <a:avLst/>
          </a:prstGeom>
        </p:spPr>
      </p:pic>
      <p:sp>
        <p:nvSpPr>
          <p:cNvPr id="100" name="文本框 99"/>
          <p:cNvSpPr txBox="1"/>
          <p:nvPr/>
        </p:nvSpPr>
        <p:spPr>
          <a:xfrm>
            <a:off x="90170" y="100330"/>
            <a:ext cx="11793220" cy="521970"/>
          </a:xfrm>
          <a:prstGeom prst="rect">
            <a:avLst/>
          </a:prstGeom>
          <a:noFill/>
          <a:ln w="9525">
            <a:noFill/>
          </a:ln>
        </p:spPr>
        <p:txBody>
          <a:bodyPr wrap="square">
            <a:spAutoFit/>
          </a:bodyPr>
          <a:p>
            <a:pPr indent="0"/>
            <a:r>
              <a:rPr lang="zh-CN" sz="2800" b="1">
                <a:latin typeface="Times New Roman" panose="02020603050405020304" charset="0"/>
                <a:ea typeface="宋体" panose="02010600030101010101" pitchFamily="2" charset="-122"/>
              </a:rPr>
              <a:t>46.goods [ɡʊdz] n.____;____</a:t>
            </a:r>
            <a:endParaRPr lang="zh-CN" sz="2800" b="1">
              <a:latin typeface="Times New Roman" panose="02020603050405020304" charset="0"/>
              <a:ea typeface="宋体" panose="02010600030101010101" pitchFamily="2" charset="-122"/>
            </a:endParaRPr>
          </a:p>
        </p:txBody>
      </p:sp>
      <p:sp>
        <p:nvSpPr>
          <p:cNvPr id="5" name="标题 1"/>
          <p:cNvSpPr>
            <a:spLocks noGrp="1"/>
          </p:cNvSpPr>
          <p:nvPr/>
        </p:nvSpPr>
        <p:spPr>
          <a:xfrm>
            <a:off x="1684020" y="354139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给取</a:t>
            </a:r>
            <a:endParaRPr sz="20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2447290" y="3126740"/>
            <a:ext cx="17900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给</a:t>
            </a:r>
            <a:endParaRPr sz="20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4460240" y="2306320"/>
            <a:ext cx="13576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礼物;天赋</a:t>
            </a:r>
            <a:endParaRPr sz="20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6073775" y="1688465"/>
            <a:ext cx="16071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有天赋的</a:t>
            </a:r>
            <a:endParaRPr sz="20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7891145" y="2338070"/>
            <a:ext cx="13436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原谅,宽恕</a:t>
            </a:r>
            <a:endParaRPr sz="20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9473565" y="3029585"/>
            <a:ext cx="15068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食品杂货店</a:t>
            </a:r>
            <a:endParaRPr sz="20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9304020" y="4327525"/>
            <a:ext cx="24288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有罪的</a:t>
            </a:r>
            <a:r>
              <a:rPr lang="en-US" altLang="zh-CN" sz="2000" spc="0">
                <a:solidFill>
                  <a:srgbClr val="7030A0"/>
                </a:solidFill>
                <a:latin typeface="Times New Roman" panose="02020603050405020304" charset="0"/>
                <a:ea typeface="+mn-ea"/>
                <a:cs typeface="Times New Roman" panose="02020603050405020304" charset="0"/>
              </a:rPr>
              <a:t>;</a:t>
            </a:r>
            <a:r>
              <a:rPr sz="2000" spc="0">
                <a:solidFill>
                  <a:srgbClr val="7030A0"/>
                </a:solidFill>
                <a:latin typeface="Times New Roman" panose="02020603050405020304" charset="0"/>
                <a:ea typeface="+mn-ea"/>
                <a:cs typeface="Times New Roman" panose="02020603050405020304" charset="0"/>
              </a:rPr>
              <a:t>做错事的</a:t>
            </a:r>
            <a:endParaRPr sz="20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6023610" y="3011805"/>
            <a:ext cx="1541145" cy="529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授予,允许</a:t>
            </a:r>
            <a:endParaRPr sz="20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4361815" y="3722370"/>
            <a:ext cx="15544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赢得,获得</a:t>
            </a:r>
            <a:endParaRPr sz="20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2531110" y="4319905"/>
            <a:ext cx="14928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获得</a:t>
            </a:r>
            <a:endParaRPr sz="20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4451985" y="5138420"/>
            <a:ext cx="13195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抓住,掌握</a:t>
            </a:r>
            <a:endParaRPr lang="en-US" altLang="zh-CN" sz="20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6339205" y="5699125"/>
            <a:ext cx="9899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收集</a:t>
            </a:r>
            <a:endParaRPr sz="20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7717155" y="4958715"/>
            <a:ext cx="16154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贪婪的</a:t>
            </a:r>
            <a:endParaRPr sz="20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7632065" y="3517900"/>
            <a:ext cx="22218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食品店;零售商人</a:t>
            </a:r>
            <a:endParaRPr sz="20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6087110" y="4359275"/>
            <a:ext cx="15703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商品,货物</a:t>
            </a:r>
            <a:endParaRPr sz="2000" spc="0">
              <a:solidFill>
                <a:srgbClr val="7030A0"/>
              </a:solidFill>
              <a:latin typeface="Times New Roman" panose="02020603050405020304" charset="0"/>
              <a:ea typeface="+mn-ea"/>
              <a:cs typeface="Times New Roman" panose="02020603050405020304" charset="0"/>
            </a:endParaRPr>
          </a:p>
        </p:txBody>
      </p:sp>
      <p:sp>
        <p:nvSpPr>
          <p:cNvPr id="20" name="文本框 19"/>
          <p:cNvSpPr txBox="1"/>
          <p:nvPr/>
        </p:nvSpPr>
        <p:spPr>
          <a:xfrm>
            <a:off x="2828290" y="59055"/>
            <a:ext cx="229044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商品 货物</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additive="base">
                                        <p:cTn id="91" dur="500" fill="hold"/>
                                        <p:tgtEl>
                                          <p:spTgt spid="10"/>
                                        </p:tgtEl>
                                        <p:attrNameLst>
                                          <p:attrName>ppt_x</p:attrName>
                                        </p:attrNameLst>
                                      </p:cBhvr>
                                      <p:tavLst>
                                        <p:tav tm="0">
                                          <p:val>
                                            <p:strVal val="#ppt_x"/>
                                          </p:val>
                                        </p:tav>
                                        <p:tav tm="100000">
                                          <p:val>
                                            <p:strVal val="#ppt_x"/>
                                          </p:val>
                                        </p:tav>
                                      </p:tavLst>
                                    </p:anim>
                                    <p:anim calcmode="lin" valueType="num">
                                      <p:cBhvr additive="base">
                                        <p:cTn id="9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0" grpId="0"/>
      <p:bldP spid="20" grpId="1"/>
      <p:bldP spid="7" grpId="0"/>
      <p:bldP spid="7" grpId="1"/>
      <p:bldP spid="8" grpId="0"/>
      <p:bldP spid="8" grpId="1"/>
      <p:bldP spid="6" grpId="0"/>
      <p:bldP spid="6" grpId="1"/>
      <p:bldP spid="4" grpId="0"/>
      <p:bldP spid="4" grpId="1"/>
      <p:bldP spid="5" grpId="0"/>
      <p:bldP spid="5" grpId="1"/>
      <p:bldP spid="12" grpId="0"/>
      <p:bldP spid="12" grpId="1"/>
      <p:bldP spid="11" grpId="0"/>
      <p:bldP spid="11" grpId="1"/>
      <p:bldP spid="13" grpId="0"/>
      <p:bldP spid="13" grpId="1"/>
      <p:bldP spid="14" grpId="0"/>
      <p:bldP spid="14" grpId="1"/>
      <p:bldP spid="15" grpId="0"/>
      <p:bldP spid="15" grpId="1"/>
      <p:bldP spid="18" grpId="0"/>
      <p:bldP spid="18" grpId="1"/>
      <p:bldP spid="16" grpId="0"/>
      <p:bldP spid="16" grpId="1"/>
      <p:bldP spid="17" grpId="0"/>
      <p:bldP spid="17" grpId="1"/>
      <p:bldP spid="10" grpId="0"/>
      <p:bldP spid="10" grpId="1"/>
      <p:bldP spid="9" grpId="0"/>
      <p:bldP spid="9" grpId="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80645" y="128270"/>
            <a:ext cx="12011660"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latin typeface="Times New Roman" panose="02020603050405020304" charset="0"/>
                <a:ea typeface="+mn-ea"/>
                <a:cs typeface="Times New Roman" panose="02020603050405020304" charset="0"/>
              </a:rPr>
              <a:t>47.creature ['kriːtʃə]n. __</a:t>
            </a:r>
            <a:r>
              <a:rPr lang="en-US" altLang="zh-CN" sz="3200" spc="0">
                <a:latin typeface="Times New Roman" panose="02020603050405020304" charset="0"/>
                <a:ea typeface="+mn-ea"/>
                <a:cs typeface="Times New Roman" panose="02020603050405020304" charset="0"/>
              </a:rPr>
              <a:t>_</a:t>
            </a:r>
            <a:r>
              <a:rPr sz="3200" spc="0">
                <a:latin typeface="Times New Roman" panose="02020603050405020304" charset="0"/>
                <a:ea typeface="+mn-ea"/>
                <a:cs typeface="Times New Roman" panose="02020603050405020304" charset="0"/>
              </a:rPr>
              <a:t>_,__</a:t>
            </a:r>
            <a:r>
              <a:rPr lang="en-US" altLang="zh-CN" sz="3200" spc="0">
                <a:latin typeface="Times New Roman" panose="02020603050405020304" charset="0"/>
                <a:ea typeface="+mn-ea"/>
                <a:cs typeface="Times New Roman" panose="02020603050405020304" charset="0"/>
              </a:rPr>
              <a:t>_</a:t>
            </a:r>
            <a:r>
              <a:rPr sz="3200" spc="0">
                <a:latin typeface="Times New Roman" panose="02020603050405020304" charset="0"/>
                <a:ea typeface="+mn-ea"/>
                <a:cs typeface="Times New Roman" panose="02020603050405020304" charset="0"/>
              </a:rPr>
              <a:t>_;_____</a:t>
            </a:r>
            <a:endParaRPr sz="3200"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The bone structure of our ancestors developed for millions of years to support a </a:t>
            </a:r>
            <a:r>
              <a:rPr spc="0">
                <a:solidFill>
                  <a:schemeClr val="accent2">
                    <a:lumMod val="75000"/>
                  </a:schemeClr>
                </a:solidFill>
                <a:latin typeface="Times New Roman" panose="02020603050405020304" charset="0"/>
                <a:ea typeface="+mn-ea"/>
                <a:cs typeface="Times New Roman" panose="02020603050405020304" charset="0"/>
              </a:rPr>
              <a:t>creature</a:t>
            </a:r>
            <a:r>
              <a:rPr spc="0">
                <a:latin typeface="Times New Roman" panose="02020603050405020304" charset="0"/>
                <a:ea typeface="+mn-ea"/>
                <a:cs typeface="Times New Roman" panose="02020603050405020304" charset="0"/>
              </a:rPr>
              <a:t> that walked on all fours and has a relatively small head.(2019江苏)</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我们祖先的骨骼结构已经进化了数百万年,以支持一种靠四肢行走、头部相对较小的生物。</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But humans enjoyed all of these advantages for a full 2 million years during which they remained weak and marginal(边缘的) </a:t>
            </a:r>
            <a:r>
              <a:rPr spc="0">
                <a:solidFill>
                  <a:schemeClr val="accent2">
                    <a:lumMod val="75000"/>
                  </a:schemeClr>
                </a:solidFill>
                <a:latin typeface="Times New Roman" panose="02020603050405020304" charset="0"/>
                <a:ea typeface="+mn-ea"/>
                <a:cs typeface="Times New Roman" panose="02020603050405020304" charset="0"/>
              </a:rPr>
              <a:t>creature</a:t>
            </a:r>
            <a:r>
              <a:rPr spc="0">
                <a:latin typeface="Times New Roman" panose="02020603050405020304" charset="0"/>
                <a:ea typeface="+mn-ea"/>
                <a:cs typeface="Times New Roman" panose="02020603050405020304" charset="0"/>
              </a:rPr>
              <a:t>.(2019江苏)</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但在整整200万年的时间里,人类享受着所有这些优势,在这期间,他们一直处于弱势和边缘状态。</a:t>
            </a:r>
            <a:endParaRPr spc="0">
              <a:latin typeface="Times New Roman" panose="02020603050405020304" charset="0"/>
              <a:ea typeface="+mn-ea"/>
              <a:cs typeface="Times New Roman" panose="02020603050405020304" charset="0"/>
            </a:endParaRPr>
          </a:p>
        </p:txBody>
      </p:sp>
      <p:sp>
        <p:nvSpPr>
          <p:cNvPr id="5" name="文本框 4"/>
          <p:cNvSpPr txBox="1"/>
          <p:nvPr/>
        </p:nvSpPr>
        <p:spPr>
          <a:xfrm>
            <a:off x="3921760" y="140970"/>
            <a:ext cx="3822065" cy="521970"/>
          </a:xfrm>
          <a:prstGeom prst="rect">
            <a:avLst/>
          </a:prstGeom>
          <a:noFill/>
          <a:ln w="9525">
            <a:noFill/>
          </a:ln>
        </p:spPr>
        <p:txBody>
          <a:bodyPr wrap="square">
            <a:spAutoFit/>
          </a:bodyPr>
          <a:p>
            <a:pPr indent="177800"/>
            <a:r>
              <a:rPr lang="zh-CN" altLang="en-US" sz="2800" b="1">
                <a:solidFill>
                  <a:srgbClr val="7030A0"/>
                </a:solidFill>
                <a:uFillTx/>
                <a:latin typeface="Times New Roman" panose="02020603050405020304" charset="0"/>
                <a:cs typeface="Times New Roman" panose="02020603050405020304" charset="0"/>
              </a:rPr>
              <a:t>动物  生物  创造物</a:t>
            </a:r>
            <a:endParaRPr lang="zh-CN" altLang="en-US" sz="2800" b="1">
              <a:solidFill>
                <a:srgbClr val="7030A0"/>
              </a:solidFill>
              <a:uFillTx/>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5" grpId="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2" name="图片 62" descr="cre生长创造填空"/>
          <p:cNvPicPr>
            <a:picLocks noChangeAspect="1"/>
          </p:cNvPicPr>
          <p:nvPr/>
        </p:nvPicPr>
        <p:blipFill>
          <a:blip r:embed="rId1"/>
          <a:stretch>
            <a:fillRect/>
          </a:stretch>
        </p:blipFill>
        <p:spPr>
          <a:xfrm>
            <a:off x="-51435" y="1416050"/>
            <a:ext cx="12303760" cy="4107815"/>
          </a:xfrm>
          <a:prstGeom prst="rect">
            <a:avLst/>
          </a:prstGeom>
        </p:spPr>
      </p:pic>
      <p:sp>
        <p:nvSpPr>
          <p:cNvPr id="2" name="标题 1"/>
          <p:cNvSpPr>
            <a:spLocks noGrp="1"/>
          </p:cNvSpPr>
          <p:nvPr/>
        </p:nvSpPr>
        <p:spPr>
          <a:xfrm>
            <a:off x="2214245" y="1834515"/>
            <a:ext cx="18002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增加,增长</a:t>
            </a:r>
            <a:endParaRPr sz="20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2553335" y="3244215"/>
            <a:ext cx="12846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混凝土</a:t>
            </a:r>
            <a:endParaRPr sz="20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136140" y="4700905"/>
            <a:ext cx="15792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庄稼,农作物</a:t>
            </a:r>
            <a:endParaRPr sz="20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1065530" y="3096895"/>
            <a:ext cx="1070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具体的;</a:t>
            </a:r>
            <a:endParaRPr sz="20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有形的</a:t>
            </a:r>
            <a:endParaRPr sz="20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2210435" y="2553335"/>
            <a:ext cx="16306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sym typeface="+mn-ea"/>
              </a:rPr>
              <a:t>减少,降低</a:t>
            </a:r>
            <a:endParaRPr sz="2000" spc="0">
              <a:solidFill>
                <a:srgbClr val="7030A0"/>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6901815" y="3568700"/>
            <a:ext cx="1577975" cy="4032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全体员工</a:t>
            </a:r>
            <a:endParaRPr sz="20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4464050" y="3268980"/>
            <a:ext cx="181229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生长</a:t>
            </a:r>
            <a:r>
              <a:rPr lang="en-US" altLang="zh-CN" sz="2000" spc="0">
                <a:solidFill>
                  <a:srgbClr val="7030A0"/>
                </a:solidFill>
                <a:latin typeface="Times New Roman" panose="02020603050405020304" charset="0"/>
                <a:ea typeface="+mn-ea"/>
                <a:cs typeface="Times New Roman" panose="02020603050405020304" charset="0"/>
              </a:rPr>
              <a:t>,</a:t>
            </a:r>
            <a:r>
              <a:rPr sz="2000" spc="0">
                <a:solidFill>
                  <a:srgbClr val="7030A0"/>
                </a:solidFill>
                <a:latin typeface="Times New Roman" panose="02020603050405020304" charset="0"/>
                <a:ea typeface="+mn-ea"/>
                <a:cs typeface="Times New Roman" panose="02020603050405020304" charset="0"/>
              </a:rPr>
              <a:t>创造</a:t>
            </a:r>
            <a:endParaRPr sz="20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9629140" y="2855595"/>
            <a:ext cx="23088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创造性;创造力</a:t>
            </a:r>
            <a:endParaRPr sz="2000" spc="0">
              <a:solidFill>
                <a:srgbClr val="7030A0"/>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9581515" y="2348865"/>
            <a:ext cx="27863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创造性的;有创意的</a:t>
            </a:r>
            <a:endParaRPr sz="2000" spc="0">
              <a:solidFill>
                <a:srgbClr val="7030A0"/>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9537065" y="1704975"/>
            <a:ext cx="14179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000" spc="0">
                <a:solidFill>
                  <a:srgbClr val="7030A0"/>
                </a:solidFill>
                <a:latin typeface="Times New Roman" panose="02020603050405020304" charset="0"/>
                <a:ea typeface="+mn-ea"/>
                <a:cs typeface="Times New Roman" panose="02020603050405020304" charset="0"/>
              </a:rPr>
              <a:t>生物</a:t>
            </a:r>
            <a:endParaRPr lang="en-US" altLang="zh-CN" sz="20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7089775" y="2317750"/>
            <a:ext cx="23926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创造;创作</a:t>
            </a:r>
            <a:endParaRPr sz="2000" spc="0">
              <a:solidFill>
                <a:srgbClr val="7030A0"/>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2101850" y="3934460"/>
            <a:ext cx="14903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娱乐;消遣</a:t>
            </a:r>
            <a:endParaRPr sz="2000" spc="0">
              <a:solidFill>
                <a:srgbClr val="7030A0"/>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6959600" y="4517390"/>
            <a:ext cx="28187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人群    使拥挤    拥挤</a:t>
            </a:r>
            <a:endParaRPr sz="20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9632315" y="4236085"/>
            <a:ext cx="17284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crowd in/out</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9498330" y="4780915"/>
            <a:ext cx="17284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crowded</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500" fill="hold"/>
                                        <p:tgtEl>
                                          <p:spTgt spid="36"/>
                                        </p:tgtEl>
                                        <p:attrNameLst>
                                          <p:attrName>ppt_x</p:attrName>
                                        </p:attrNameLst>
                                      </p:cBhvr>
                                      <p:tavLst>
                                        <p:tav tm="0">
                                          <p:val>
                                            <p:strVal val="#ppt_x"/>
                                          </p:val>
                                        </p:tav>
                                        <p:tav tm="100000">
                                          <p:val>
                                            <p:strVal val="#ppt_x"/>
                                          </p:val>
                                        </p:tav>
                                      </p:tavLst>
                                    </p:anim>
                                    <p:anim calcmode="lin" valueType="num">
                                      <p:cBhvr additive="base">
                                        <p:cTn id="8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gtEl>
                                        <p:attrNameLst>
                                          <p:attrName>style.visibility</p:attrName>
                                        </p:attrNameLst>
                                      </p:cBhvr>
                                      <p:to>
                                        <p:strVal val="visible"/>
                                      </p:to>
                                    </p:set>
                                    <p:anim calcmode="lin" valueType="num">
                                      <p:cBhvr additive="base">
                                        <p:cTn id="85" dur="500" fill="hold"/>
                                        <p:tgtEl>
                                          <p:spTgt spid="4"/>
                                        </p:tgtEl>
                                        <p:attrNameLst>
                                          <p:attrName>ppt_x</p:attrName>
                                        </p:attrNameLst>
                                      </p:cBhvr>
                                      <p:tavLst>
                                        <p:tav tm="0">
                                          <p:val>
                                            <p:strVal val="#ppt_x"/>
                                          </p:val>
                                        </p:tav>
                                        <p:tav tm="100000">
                                          <p:val>
                                            <p:strVal val="#ppt_x"/>
                                          </p:val>
                                        </p:tav>
                                      </p:tavLst>
                                    </p:anim>
                                    <p:anim calcmode="lin" valueType="num">
                                      <p:cBhvr additive="base">
                                        <p:cTn id="8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500" fill="hold"/>
                                        <p:tgtEl>
                                          <p:spTgt spid="7"/>
                                        </p:tgtEl>
                                        <p:attrNameLst>
                                          <p:attrName>ppt_x</p:attrName>
                                        </p:attrNameLst>
                                      </p:cBhvr>
                                      <p:tavLst>
                                        <p:tav tm="0">
                                          <p:val>
                                            <p:strVal val="#ppt_x"/>
                                          </p:val>
                                        </p:tav>
                                        <p:tav tm="100000">
                                          <p:val>
                                            <p:strVal val="#ppt_x"/>
                                          </p:val>
                                        </p:tav>
                                      </p:tavLst>
                                    </p:anim>
                                    <p:anim calcmode="lin" valueType="num">
                                      <p:cBhvr additive="base">
                                        <p:cTn id="9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 grpId="0"/>
      <p:bldP spid="2" grpId="1"/>
      <p:bldP spid="9" grpId="0"/>
      <p:bldP spid="9" grpId="1"/>
      <p:bldP spid="8" grpId="0"/>
      <p:bldP spid="8" grpId="1"/>
      <p:bldP spid="3" grpId="0"/>
      <p:bldP spid="3" grpId="1"/>
      <p:bldP spid="6" grpId="0"/>
      <p:bldP spid="6" grpId="1"/>
      <p:bldP spid="34" grpId="0"/>
      <p:bldP spid="34" grpId="1"/>
      <p:bldP spid="29" grpId="0"/>
      <p:bldP spid="29" grpId="1"/>
      <p:bldP spid="26" grpId="0"/>
      <p:bldP spid="26" grpId="1"/>
      <p:bldP spid="24" grpId="0"/>
      <p:bldP spid="24" grpId="1"/>
      <p:bldP spid="18" grpId="0"/>
      <p:bldP spid="18" grpId="1"/>
      <p:bldP spid="36" grpId="0"/>
      <p:bldP spid="36" grpId="1"/>
      <p:bldP spid="23" grpId="0"/>
      <p:bldP spid="23" grpId="1"/>
      <p:bldP spid="4" grpId="0"/>
      <p:bldP spid="4" grpId="1"/>
      <p:bldP spid="7" grpId="0"/>
      <p:bldP spid="7" grpId="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2653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9" name="标题 1"/>
          <p:cNvSpPr>
            <a:spLocks noGrp="1"/>
          </p:cNvSpPr>
          <p:nvPr/>
        </p:nvSpPr>
        <p:spPr>
          <a:xfrm>
            <a:off x="233045" y="191770"/>
            <a:ext cx="11807190" cy="66700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a:latin typeface="Times New Roman" panose="02020603050405020304" charset="0"/>
              <a:ea typeface="+mn-ea"/>
              <a:cs typeface="Times New Roman" panose="02020603050405020304" charset="0"/>
            </a:endParaRPr>
          </a:p>
          <a:p>
            <a:pPr algn="l">
              <a:lnSpc>
                <a:spcPct val="100000"/>
              </a:lnSpc>
              <a:buClrTx/>
              <a:buSzTx/>
              <a:buFontTx/>
            </a:pPr>
            <a:r>
              <a:rPr sz="3200">
                <a:latin typeface="Times New Roman" panose="02020603050405020304" charset="0"/>
                <a:ea typeface="+mn-ea"/>
                <a:cs typeface="Times New Roman" panose="02020603050405020304" charset="0"/>
              </a:rPr>
              <a:t>41.recover [rɪ'kʌvə]vi. ____,____vt._______,____</a:t>
            </a:r>
            <a:endParaRPr sz="3200">
              <a:latin typeface="Times New Roman" panose="02020603050405020304" charset="0"/>
              <a:ea typeface="+mn-ea"/>
              <a:cs typeface="Times New Roman" panose="02020603050405020304" charset="0"/>
            </a:endParaRPr>
          </a:p>
        </p:txBody>
      </p:sp>
      <p:sp>
        <p:nvSpPr>
          <p:cNvPr id="5" name="文本框 4"/>
          <p:cNvSpPr txBox="1"/>
          <p:nvPr/>
        </p:nvSpPr>
        <p:spPr>
          <a:xfrm>
            <a:off x="7118350" y="547370"/>
            <a:ext cx="3681730" cy="583565"/>
          </a:xfrm>
          <a:prstGeom prst="rect">
            <a:avLst/>
          </a:prstGeom>
          <a:noFill/>
        </p:spPr>
        <p:txBody>
          <a:bodyPr wrap="square" rtlCol="0">
            <a:spAutoFit/>
          </a:bodyPr>
          <a:p>
            <a:pPr algn="l"/>
            <a:r>
              <a:rPr altLang="en-US" sz="3200" b="1" spc="150" dirty="0">
                <a:solidFill>
                  <a:srgbClr val="7030A0"/>
                </a:solidFill>
                <a:latin typeface="Times New Roman" panose="02020603050405020304" charset="0"/>
                <a:cs typeface="Times New Roman" panose="02020603050405020304" charset="0"/>
                <a:sym typeface="+mn-ea"/>
              </a:rPr>
              <a:t>重新获得 找回</a:t>
            </a:r>
            <a:endParaRPr altLang="en-US" sz="3200" b="1" spc="150" dirty="0">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4886960" y="573405"/>
            <a:ext cx="2169795" cy="583565"/>
          </a:xfrm>
          <a:prstGeom prst="rect">
            <a:avLst/>
          </a:prstGeom>
          <a:noFill/>
        </p:spPr>
        <p:txBody>
          <a:bodyPr wrap="square" rtlCol="0">
            <a:spAutoFit/>
          </a:bodyPr>
          <a:p>
            <a:pPr algn="l"/>
            <a:r>
              <a:rPr altLang="en-US" sz="3200" b="1" spc="150" dirty="0">
                <a:solidFill>
                  <a:srgbClr val="7030A0"/>
                </a:solidFill>
                <a:latin typeface="Times New Roman" panose="02020603050405020304" charset="0"/>
                <a:cs typeface="Times New Roman" panose="02020603050405020304" charset="0"/>
                <a:sym typeface="+mn-ea"/>
              </a:rPr>
              <a:t>恢复 康复</a:t>
            </a:r>
            <a:endParaRPr altLang="en-US" sz="3200" b="1" spc="150" dirty="0">
              <a:solidFill>
                <a:srgbClr val="7030A0"/>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222885" y="129476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2400">
                <a:latin typeface="Times New Roman" panose="02020603050405020304" charset="0"/>
                <a:ea typeface="+mn-ea"/>
                <a:cs typeface="Times New Roman" panose="02020603050405020304" charset="0"/>
              </a:rPr>
              <a:t>Do not fear the setback, one time tumbles did not mean on the forever defeat,unable __________after a setback is the true defeat.</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不要怕挫折，一次跌倒并不意味就永远的失败，一蹶不振才是真正的失败。</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It took some time for her ___</a:t>
            </a:r>
            <a:r>
              <a:rPr lang="en-US" altLang="zh-CN" sz="2400">
                <a:latin typeface="Times New Roman" panose="02020603050405020304" charset="0"/>
                <a:ea typeface="+mn-ea"/>
                <a:cs typeface="Times New Roman" panose="02020603050405020304" charset="0"/>
              </a:rPr>
              <a:t>_</a:t>
            </a:r>
            <a:r>
              <a:rPr sz="2400">
                <a:latin typeface="Times New Roman" panose="02020603050405020304" charset="0"/>
                <a:ea typeface="+mn-ea"/>
                <a:cs typeface="Times New Roman" panose="02020603050405020304" charset="0"/>
              </a:rPr>
              <a:t>_</a:t>
            </a:r>
            <a:r>
              <a:rPr lang="en-US" altLang="zh-CN" sz="2400">
                <a:latin typeface="Times New Roman" panose="02020603050405020304" charset="0"/>
                <a:ea typeface="+mn-ea"/>
                <a:cs typeface="Times New Roman" panose="02020603050405020304" charset="0"/>
              </a:rPr>
              <a:t>__</a:t>
            </a:r>
            <a:r>
              <a:rPr sz="2400">
                <a:latin typeface="Times New Roman" panose="02020603050405020304" charset="0"/>
                <a:ea typeface="+mn-ea"/>
                <a:cs typeface="Times New Roman" panose="02020603050405020304" charset="0"/>
              </a:rPr>
              <a:t>__ from the shock and pull herself </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together.过了好一段时间，她才从震惊中恢复过来，重新镇静下来。</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Tess had her mother's energy and the energy of her youth to help her </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recover _____ her experience.</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苔丝有从母亲那儿获得的力量和自己年轻生命的力量来帮助她从过去的经历中恢复过来。</a:t>
            </a:r>
            <a:endParaRPr sz="2400">
              <a:latin typeface="Times New Roman" panose="02020603050405020304" charset="0"/>
              <a:ea typeface="+mn-ea"/>
              <a:cs typeface="Times New Roman" panose="02020603050405020304" charset="0"/>
            </a:endParaRPr>
          </a:p>
          <a:p>
            <a:pPr algn="l">
              <a:lnSpc>
                <a:spcPct val="100000"/>
              </a:lnSpc>
              <a:buClrTx/>
              <a:buSzTx/>
              <a:buFontTx/>
            </a:pPr>
            <a:endParaRPr sz="24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8" name="文本框 7"/>
          <p:cNvSpPr txBox="1"/>
          <p:nvPr/>
        </p:nvSpPr>
        <p:spPr>
          <a:xfrm>
            <a:off x="4275455" y="1638300"/>
            <a:ext cx="2106930" cy="521970"/>
          </a:xfrm>
          <a:prstGeom prst="rect">
            <a:avLst/>
          </a:prstGeom>
          <a:noFill/>
        </p:spPr>
        <p:txBody>
          <a:bodyPr wrap="square" rtlCol="0">
            <a:spAutoFit/>
          </a:bodyPr>
          <a:p>
            <a:pPr algn="l"/>
            <a:r>
              <a:rPr altLang="en-US" sz="2800" b="1" spc="150" dirty="0">
                <a:solidFill>
                  <a:schemeClr val="accent2">
                    <a:lumMod val="75000"/>
                  </a:schemeClr>
                </a:solidFill>
                <a:latin typeface="Times New Roman" panose="02020603050405020304" charset="0"/>
                <a:cs typeface="Times New Roman" panose="02020603050405020304" charset="0"/>
                <a:sym typeface="+mn-ea"/>
              </a:rPr>
              <a:t>to recover</a:t>
            </a:r>
            <a:endParaRPr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4133850" y="2349500"/>
            <a:ext cx="2106930" cy="521970"/>
          </a:xfrm>
          <a:prstGeom prst="rect">
            <a:avLst/>
          </a:prstGeom>
          <a:noFill/>
        </p:spPr>
        <p:txBody>
          <a:bodyPr wrap="square" rtlCol="0">
            <a:spAutoFit/>
          </a:bodyPr>
          <a:p>
            <a:pPr algn="l"/>
            <a:r>
              <a:rPr altLang="en-US" sz="2800" b="1" spc="150" dirty="0">
                <a:solidFill>
                  <a:schemeClr val="accent2">
                    <a:lumMod val="75000"/>
                  </a:schemeClr>
                </a:solidFill>
                <a:latin typeface="Times New Roman" panose="02020603050405020304" charset="0"/>
                <a:cs typeface="Times New Roman" panose="02020603050405020304" charset="0"/>
                <a:sym typeface="+mn-ea"/>
              </a:rPr>
              <a:t>to recover</a:t>
            </a:r>
            <a:endParaRPr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1492885" y="3466465"/>
            <a:ext cx="2106930" cy="521970"/>
          </a:xfrm>
          <a:prstGeom prst="rect">
            <a:avLst/>
          </a:prstGeom>
          <a:noFill/>
        </p:spPr>
        <p:txBody>
          <a:bodyPr wrap="square" rtlCol="0">
            <a:spAutoFit/>
          </a:bodyPr>
          <a:p>
            <a:pPr algn="l"/>
            <a:r>
              <a:rPr lang="en-US" sz="2800" b="1" spc="150" dirty="0">
                <a:solidFill>
                  <a:schemeClr val="accent2">
                    <a:lumMod val="75000"/>
                  </a:schemeClr>
                </a:solidFill>
                <a:latin typeface="Times New Roman" panose="02020603050405020304" charset="0"/>
                <a:cs typeface="Times New Roman" panose="02020603050405020304" charset="0"/>
                <a:sym typeface="+mn-ea"/>
              </a:rPr>
              <a:t>from</a:t>
            </a:r>
            <a:endParaRPr 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 calcmode="lin" valueType="num">
                                      <p:cBhvr additive="base">
                                        <p:cTn id="3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 calcmode="lin" valueType="num">
                                      <p:cBhvr additive="base">
                                        <p:cTn id="3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anim calcmode="lin" valueType="num">
                                      <p:cBhvr additive="base">
                                        <p:cTn id="5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4" end="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anim calcmode="lin" valueType="num">
                                      <p:cBhvr additive="base">
                                        <p:cTn id="5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5" end="5"/>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xEl>
                                              <p:pRg st="6" end="6"/>
                                            </p:txEl>
                                          </p:spTgt>
                                        </p:tgtEl>
                                        <p:attrNameLst>
                                          <p:attrName>style.visibility</p:attrName>
                                        </p:attrNameLst>
                                      </p:cBhvr>
                                      <p:to>
                                        <p:strVal val="visible"/>
                                      </p:to>
                                    </p:set>
                                    <p:anim calcmode="lin" valueType="num">
                                      <p:cBhvr additive="base">
                                        <p:cTn id="5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8" grpId="0"/>
      <p:bldP spid="8" grpId="1"/>
      <p:bldP spid="10" grpId="0"/>
      <p:bldP spid="10" grpId="1"/>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18160" y="144780"/>
            <a:ext cx="11156950" cy="1884680"/>
          </a:xfrm>
        </p:spPr>
        <p:txBody>
          <a:bodyPr/>
          <a:p>
            <a:pPr marL="0" indent="0">
              <a:lnSpc>
                <a:spcPts val="3000"/>
              </a:lnSpc>
              <a:buNone/>
            </a:pPr>
            <a:r>
              <a:rPr sz="3200" b="1">
                <a:latin typeface="Times New Roman" panose="02020603050405020304" charset="0"/>
                <a:cs typeface="Times New Roman" panose="02020603050405020304" charset="0"/>
              </a:rPr>
              <a:t>3.hunt[hʌnt]vt.vi.&amp;n.___;___</a:t>
            </a:r>
            <a:endParaRPr sz="3200" b="1">
              <a:latin typeface="Times New Roman" panose="02020603050405020304" charset="0"/>
              <a:cs typeface="Times New Roman" panose="02020603050405020304" charset="0"/>
            </a:endParaRPr>
          </a:p>
          <a:p>
            <a:pPr marL="0" indent="0">
              <a:lnSpc>
                <a:spcPts val="3000"/>
              </a:lnSpc>
              <a:buNone/>
            </a:pPr>
            <a:r>
              <a:rPr sz="2800" b="1">
                <a:solidFill>
                  <a:schemeClr val="tx1"/>
                </a:solidFill>
                <a:latin typeface="Times New Roman" panose="02020603050405020304" charset="0"/>
                <a:cs typeface="Times New Roman" panose="02020603050405020304" charset="0"/>
              </a:rPr>
              <a:t>_______</a:t>
            </a:r>
            <a:r>
              <a:rPr sz="2800" b="1">
                <a:solidFill>
                  <a:srgbClr val="7030A0"/>
                </a:solidFill>
                <a:latin typeface="Times New Roman" panose="02020603050405020304" charset="0"/>
                <a:cs typeface="Times New Roman" panose="02020603050405020304" charset="0"/>
              </a:rPr>
              <a:t>搜寻</a:t>
            </a:r>
            <a:r>
              <a:rPr lang="en-US" altLang="zh-CN" sz="2800" b="1">
                <a:solidFill>
                  <a:srgbClr val="7030A0"/>
                </a:solidFill>
                <a:latin typeface="Times New Roman" panose="02020603050405020304" charset="0"/>
                <a:cs typeface="Times New Roman" panose="02020603050405020304" charset="0"/>
              </a:rPr>
              <a:t>,</a:t>
            </a:r>
            <a:r>
              <a:rPr sz="2800" b="1">
                <a:solidFill>
                  <a:srgbClr val="7030A0"/>
                </a:solidFill>
                <a:latin typeface="Times New Roman" panose="02020603050405020304" charset="0"/>
                <a:cs typeface="Times New Roman" panose="02020603050405020304" charset="0"/>
              </a:rPr>
              <a:t>寻找</a:t>
            </a:r>
            <a:endParaRPr sz="2800" b="1">
              <a:solidFill>
                <a:schemeClr val="tx1"/>
              </a:solidFill>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People in the wilderness also </a:t>
            </a:r>
            <a:r>
              <a:rPr sz="2800" b="1">
                <a:solidFill>
                  <a:schemeClr val="accent2">
                    <a:lumMod val="75000"/>
                  </a:schemeClr>
                </a:solidFill>
                <a:latin typeface="Times New Roman" panose="02020603050405020304" charset="0"/>
                <a:cs typeface="Times New Roman" panose="02020603050405020304" charset="0"/>
              </a:rPr>
              <a:t>hunt</a:t>
            </a:r>
            <a:r>
              <a:rPr sz="2800" b="1">
                <a:latin typeface="Times New Roman" panose="02020603050405020304" charset="0"/>
                <a:cs typeface="Times New Roman" panose="02020603050405020304" charset="0"/>
              </a:rPr>
              <a:t> deer </a:t>
            </a:r>
            <a:r>
              <a:rPr sz="2800" b="1">
                <a:solidFill>
                  <a:schemeClr val="accent2">
                    <a:lumMod val="75000"/>
                  </a:schemeClr>
                </a:solidFill>
                <a:latin typeface="Times New Roman" panose="02020603050405020304" charset="0"/>
                <a:cs typeface="Times New Roman" panose="02020603050405020304" charset="0"/>
              </a:rPr>
              <a:t>for</a:t>
            </a:r>
            <a:r>
              <a:rPr sz="2800" b="1">
                <a:latin typeface="Times New Roman" panose="02020603050405020304" charset="0"/>
                <a:cs typeface="Times New Roman" panose="02020603050405020304" charset="0"/>
              </a:rPr>
              <a:t> food.(2010江苏) </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荒野里的人也猎取鹿作为食物。</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Of course,there are some who truly believe that the killing is not really the important thing,and that the chief pleasure lies in the joy of the </a:t>
            </a:r>
            <a:r>
              <a:rPr sz="2800" b="1">
                <a:solidFill>
                  <a:schemeClr val="accent2">
                    <a:lumMod val="75000"/>
                  </a:schemeClr>
                </a:solidFill>
                <a:latin typeface="Times New Roman" panose="02020603050405020304" charset="0"/>
                <a:cs typeface="Times New Roman" panose="02020603050405020304" charset="0"/>
              </a:rPr>
              <a:t>hunt</a:t>
            </a:r>
            <a:r>
              <a:rPr sz="2800" b="1">
                <a:latin typeface="Times New Roman" panose="02020603050405020304" charset="0"/>
                <a:cs typeface="Times New Roman" panose="02020603050405020304" charset="0"/>
              </a:rPr>
              <a:t> and the beauties of the wild countryside.(2007北京)</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当然,也有一些人真的相信,猎杀并不是真正重要的事情,主要的乐趣在于狩猎的乐趣和野外美景。</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The hungry hunter began to </a:t>
            </a:r>
            <a:r>
              <a:rPr sz="2800" b="1">
                <a:solidFill>
                  <a:schemeClr val="accent2">
                    <a:lumMod val="75000"/>
                  </a:schemeClr>
                </a:solidFill>
                <a:latin typeface="Times New Roman" panose="02020603050405020304" charset="0"/>
                <a:cs typeface="Times New Roman" panose="02020603050405020304" charset="0"/>
              </a:rPr>
              <a:t>hunt for</a:t>
            </a:r>
            <a:r>
              <a:rPr sz="2800" b="1">
                <a:latin typeface="Times New Roman" panose="02020603050405020304" charset="0"/>
                <a:cs typeface="Times New Roman" panose="02020603050405020304" charset="0"/>
              </a:rPr>
              <a:t> wild animals that were in hunger in the forest.</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饥饿的猎人开始在森林里寻找处于饥饿中的野生动物。</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______['hʌntə] n. </a:t>
            </a:r>
            <a:r>
              <a:rPr sz="2800" b="1">
                <a:solidFill>
                  <a:srgbClr val="7030A0"/>
                </a:solidFill>
                <a:latin typeface="Times New Roman" panose="02020603050405020304" charset="0"/>
                <a:cs typeface="Times New Roman" panose="02020603050405020304" charset="0"/>
              </a:rPr>
              <a:t>猎人</a:t>
            </a:r>
            <a:r>
              <a:rPr lang="en-US" altLang="zh-CN" sz="2800" b="1">
                <a:solidFill>
                  <a:srgbClr val="7030A0"/>
                </a:solidFill>
                <a:latin typeface="Times New Roman" panose="02020603050405020304" charset="0"/>
                <a:cs typeface="Times New Roman" panose="02020603050405020304" charset="0"/>
              </a:rPr>
              <a:t>;</a:t>
            </a:r>
            <a:r>
              <a:rPr sz="2800" b="1">
                <a:solidFill>
                  <a:srgbClr val="7030A0"/>
                </a:solidFill>
                <a:latin typeface="Times New Roman" panose="02020603050405020304" charset="0"/>
                <a:cs typeface="Times New Roman" panose="02020603050405020304" charset="0"/>
              </a:rPr>
              <a:t>猎犬</a:t>
            </a:r>
            <a:r>
              <a:rPr lang="en-US" altLang="zh-CN" sz="2800" b="1">
                <a:solidFill>
                  <a:srgbClr val="7030A0"/>
                </a:solidFill>
                <a:latin typeface="Times New Roman" panose="02020603050405020304" charset="0"/>
                <a:cs typeface="Times New Roman" panose="02020603050405020304" charset="0"/>
              </a:rPr>
              <a:t>;</a:t>
            </a:r>
            <a:r>
              <a:rPr sz="2800" b="1">
                <a:solidFill>
                  <a:srgbClr val="7030A0"/>
                </a:solidFill>
                <a:latin typeface="Times New Roman" panose="02020603050405020304" charset="0"/>
                <a:cs typeface="Times New Roman" panose="02020603050405020304" charset="0"/>
              </a:rPr>
              <a:t>搜寻者</a:t>
            </a:r>
            <a:endParaRPr sz="2800" b="1">
              <a:solidFill>
                <a:srgbClr val="7030A0"/>
              </a:solidFill>
              <a:latin typeface="Times New Roman" panose="02020603050405020304" charset="0"/>
              <a:cs typeface="Times New Roman" panose="02020603050405020304" charset="0"/>
            </a:endParaRPr>
          </a:p>
        </p:txBody>
      </p:sp>
      <p:sp>
        <p:nvSpPr>
          <p:cNvPr id="9" name="文本框 8"/>
          <p:cNvSpPr txBox="1"/>
          <p:nvPr/>
        </p:nvSpPr>
        <p:spPr>
          <a:xfrm>
            <a:off x="4637405" y="46990"/>
            <a:ext cx="2268220" cy="521970"/>
          </a:xfrm>
          <a:prstGeom prst="rect">
            <a:avLst/>
          </a:prstGeom>
          <a:noFill/>
        </p:spPr>
        <p:txBody>
          <a:bodyPr wrap="square" rtlCol="0">
            <a:spAutoFit/>
          </a:bodyPr>
          <a:p>
            <a:pPr algn="l"/>
            <a:r>
              <a:rPr sz="2800" b="1">
                <a:solidFill>
                  <a:srgbClr val="7030A0"/>
                </a:solidFill>
                <a:latin typeface="Times New Roman" panose="02020603050405020304" charset="0"/>
                <a:cs typeface="Times New Roman" panose="02020603050405020304" charset="0"/>
                <a:sym typeface="+mn-ea"/>
              </a:rPr>
              <a:t>打猎 搜寻</a:t>
            </a:r>
            <a:endParaRPr sz="28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628015" y="581025"/>
            <a:ext cx="1653540" cy="521970"/>
          </a:xfrm>
          <a:prstGeom prst="rect">
            <a:avLst/>
          </a:prstGeom>
          <a:noFill/>
        </p:spPr>
        <p:txBody>
          <a:bodyPr wrap="square" rtlCol="0">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hunt for</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577850" y="6014085"/>
            <a:ext cx="1653540" cy="521970"/>
          </a:xfrm>
          <a:prstGeom prst="rect">
            <a:avLst/>
          </a:prstGeom>
          <a:noFill/>
        </p:spPr>
        <p:txBody>
          <a:bodyPr wrap="square" rtlCol="0">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hunt</a:t>
            </a:r>
            <a:r>
              <a:rPr lang="en-US" sz="2800" b="1">
                <a:solidFill>
                  <a:schemeClr val="accent2">
                    <a:lumMod val="75000"/>
                  </a:schemeClr>
                </a:solidFill>
                <a:latin typeface="Times New Roman" panose="02020603050405020304" charset="0"/>
                <a:cs typeface="Times New Roman" panose="02020603050405020304" charset="0"/>
                <a:sym typeface="+mn-ea"/>
              </a:rPr>
              <a:t>er</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p:bldP spid="4" grpId="1"/>
      <p:bldP spid="7" grpId="0"/>
      <p:bldP spid="7" grpId="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73050" y="144145"/>
            <a:ext cx="11725275" cy="2653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9" name="标题 1"/>
          <p:cNvSpPr>
            <a:spLocks noGrp="1"/>
          </p:cNvSpPr>
          <p:nvPr/>
        </p:nvSpPr>
        <p:spPr>
          <a:xfrm>
            <a:off x="233045" y="191770"/>
            <a:ext cx="11807190" cy="66700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48.deer[dɪə]n. __ (pl:____)</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sz="2400">
              <a:latin typeface="Times New Roman" panose="02020603050405020304" charset="0"/>
              <a:ea typeface="+mn-ea"/>
              <a:cs typeface="Times New Roman" panose="02020603050405020304" charset="0"/>
            </a:endParaRPr>
          </a:p>
          <a:p>
            <a:pPr algn="l">
              <a:lnSpc>
                <a:spcPct val="100000"/>
              </a:lnSpc>
              <a:buClrTx/>
              <a:buSzTx/>
              <a:buFontTx/>
            </a:pPr>
            <a:r>
              <a:rPr sz="3200">
                <a:latin typeface="Times New Roman" panose="02020603050405020304" charset="0"/>
                <a:ea typeface="+mn-ea"/>
                <a:cs typeface="Times New Roman" panose="02020603050405020304" charset="0"/>
              </a:rPr>
              <a:t>49.kangaroo[,kæŋgə'ruː]n. ____</a:t>
            </a:r>
            <a:endParaRPr sz="3200">
              <a:latin typeface="Times New Roman" panose="02020603050405020304" charset="0"/>
              <a:ea typeface="+mn-ea"/>
              <a:cs typeface="Times New Roman" panose="02020603050405020304" charset="0"/>
            </a:endParaRPr>
          </a:p>
          <a:p>
            <a:pPr algn="l">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破拆法：kan(看)+ga(gather收集)+roo(root树根):看，那只____在收集树根。</a:t>
            </a:r>
            <a:endParaRPr>
              <a:solidFill>
                <a:schemeClr val="accent2">
                  <a:lumMod val="75000"/>
                </a:schemeClr>
              </a:solidFill>
              <a:latin typeface="Times New Roman" panose="02020603050405020304" charset="0"/>
              <a:ea typeface="+mn-ea"/>
              <a:cs typeface="Times New Roman" panose="02020603050405020304" charset="0"/>
            </a:endParaRPr>
          </a:p>
        </p:txBody>
      </p:sp>
      <p:sp>
        <p:nvSpPr>
          <p:cNvPr id="20" name="文本框 19"/>
          <p:cNvSpPr txBox="1"/>
          <p:nvPr/>
        </p:nvSpPr>
        <p:spPr>
          <a:xfrm>
            <a:off x="4476115" y="182245"/>
            <a:ext cx="1029970" cy="583565"/>
          </a:xfrm>
          <a:prstGeom prst="rect">
            <a:avLst/>
          </a:prstGeom>
          <a:noFill/>
        </p:spPr>
        <p:txBody>
          <a:bodyPr wrap="square" rtlCol="0">
            <a:spAutoFit/>
          </a:bodyPr>
          <a:p>
            <a:pPr algn="l"/>
            <a:r>
              <a:rPr lang="en-US" sz="3200" b="1" spc="150" dirty="0">
                <a:solidFill>
                  <a:schemeClr val="accent2">
                    <a:lumMod val="75000"/>
                  </a:schemeClr>
                </a:solidFill>
                <a:latin typeface="Times New Roman" panose="02020603050405020304" charset="0"/>
                <a:cs typeface="Times New Roman" panose="02020603050405020304" charset="0"/>
                <a:sym typeface="+mn-ea"/>
              </a:rPr>
              <a:t>deer</a:t>
            </a:r>
            <a:endParaRPr lang="en-US" sz="32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5593080" y="1003935"/>
            <a:ext cx="1099820" cy="583565"/>
          </a:xfrm>
          <a:prstGeom prst="rect">
            <a:avLst/>
          </a:prstGeom>
          <a:noFill/>
        </p:spPr>
        <p:txBody>
          <a:bodyPr wrap="square" rtlCol="0">
            <a:spAutoFit/>
          </a:bodyPr>
          <a:p>
            <a:pPr algn="l"/>
            <a:r>
              <a:rPr altLang="en-US" sz="3200" b="1" spc="150" dirty="0">
                <a:solidFill>
                  <a:srgbClr val="7030A0"/>
                </a:solidFill>
                <a:latin typeface="Times New Roman" panose="02020603050405020304" charset="0"/>
                <a:cs typeface="Times New Roman" panose="02020603050405020304" charset="0"/>
                <a:sym typeface="+mn-ea"/>
              </a:rPr>
              <a:t>袋鼠</a:t>
            </a:r>
            <a:endParaRPr altLang="en-US" sz="3200" b="1" spc="150" dirty="0">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3113405" y="116205"/>
            <a:ext cx="683260" cy="583565"/>
          </a:xfrm>
          <a:prstGeom prst="rect">
            <a:avLst/>
          </a:prstGeom>
          <a:noFill/>
        </p:spPr>
        <p:txBody>
          <a:bodyPr wrap="square" rtlCol="0">
            <a:spAutoFit/>
          </a:bodyPr>
          <a:p>
            <a:pPr algn="l"/>
            <a:r>
              <a:rPr altLang="en-US" sz="3200" b="1" spc="150" dirty="0">
                <a:solidFill>
                  <a:srgbClr val="7030A0"/>
                </a:solidFill>
                <a:latin typeface="Times New Roman" panose="02020603050405020304" charset="0"/>
                <a:cs typeface="Times New Roman" panose="02020603050405020304" charset="0"/>
                <a:sym typeface="+mn-ea"/>
              </a:rPr>
              <a:t>鹿</a:t>
            </a:r>
            <a:endParaRPr altLang="en-US" sz="3200" b="1" spc="150" dirty="0">
              <a:solidFill>
                <a:srgbClr val="7030A0"/>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248920" y="282067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50.reduce [ri'dju:s] vt.____</a:t>
            </a:r>
            <a:endParaRPr sz="3200">
              <a:latin typeface="Times New Roman" panose="02020603050405020304" charset="0"/>
              <a:ea typeface="+mn-ea"/>
              <a:cs typeface="Times New Roman" panose="02020603050405020304" charset="0"/>
            </a:endParaRPr>
          </a:p>
          <a:p>
            <a:pPr algn="l">
              <a:lnSpc>
                <a:spcPct val="100000"/>
              </a:lnSpc>
              <a:buClrTx/>
              <a:buSzTx/>
              <a:buFontTx/>
            </a:pPr>
            <a:r>
              <a:rPr>
                <a:latin typeface="Times New Roman" panose="02020603050405020304" charset="0"/>
                <a:ea typeface="+mn-ea"/>
                <a:cs typeface="Times New Roman" panose="02020603050405020304" charset="0"/>
              </a:rPr>
              <a:t>3D printing can </a:t>
            </a:r>
            <a:r>
              <a:rPr>
                <a:solidFill>
                  <a:schemeClr val="accent2">
                    <a:lumMod val="75000"/>
                  </a:schemeClr>
                </a:solidFill>
                <a:latin typeface="Times New Roman" panose="02020603050405020304" charset="0"/>
                <a:ea typeface="+mn-ea"/>
                <a:cs typeface="Times New Roman" panose="02020603050405020304" charset="0"/>
              </a:rPr>
              <a:t>reduce</a:t>
            </a:r>
            <a:r>
              <a:rPr>
                <a:latin typeface="Times New Roman" panose="02020603050405020304" charset="0"/>
                <a:ea typeface="+mn-ea"/>
                <a:cs typeface="Times New Roman" panose="02020603050405020304" charset="0"/>
              </a:rPr>
              <a:t> fuel use and emissions.(2018天津) </a:t>
            </a:r>
            <a:endParaRPr>
              <a:latin typeface="Times New Roman" panose="02020603050405020304" charset="0"/>
              <a:ea typeface="+mn-ea"/>
              <a:cs typeface="Times New Roman" panose="02020603050405020304" charset="0"/>
            </a:endParaRPr>
          </a:p>
          <a:p>
            <a:pPr algn="l">
              <a:lnSpc>
                <a:spcPct val="100000"/>
              </a:lnSpc>
              <a:buClrTx/>
              <a:buSzTx/>
              <a:buFontTx/>
            </a:pPr>
            <a:r>
              <a:rPr>
                <a:latin typeface="Times New Roman" panose="02020603050405020304" charset="0"/>
                <a:ea typeface="+mn-ea"/>
                <a:cs typeface="Times New Roman" panose="02020603050405020304" charset="0"/>
              </a:rPr>
              <a:t>3D打印可以减少燃料的使用和排放。</a:t>
            </a:r>
            <a:endParaRPr>
              <a:latin typeface="Times New Roman" panose="02020603050405020304" charset="0"/>
              <a:ea typeface="+mn-ea"/>
              <a:cs typeface="Times New Roman" panose="02020603050405020304" charset="0"/>
            </a:endParaRPr>
          </a:p>
          <a:p>
            <a:pPr algn="l">
              <a:lnSpc>
                <a:spcPct val="100000"/>
              </a:lnSpc>
              <a:buClrTx/>
              <a:buSzTx/>
              <a:buFontTx/>
            </a:pPr>
            <a:r>
              <a:rPr>
                <a:latin typeface="Times New Roman" panose="02020603050405020304" charset="0"/>
                <a:ea typeface="+mn-ea"/>
                <a:cs typeface="Times New Roman" panose="02020603050405020304" charset="0"/>
              </a:rPr>
              <a:t>His strange habit makes sense when you consider that he</a:t>
            </a:r>
            <a:r>
              <a:rPr lang="en-US" altLang="zh-CN">
                <a:latin typeface="Times New Roman" panose="02020603050405020304" charset="0"/>
                <a:ea typeface="+mn-ea"/>
                <a:cs typeface="Times New Roman" panose="02020603050405020304" charset="0"/>
              </a:rPr>
              <a:t>'</a:t>
            </a:r>
            <a:r>
              <a:rPr>
                <a:latin typeface="Times New Roman" panose="02020603050405020304" charset="0"/>
                <a:ea typeface="+mn-ea"/>
                <a:cs typeface="Times New Roman" panose="02020603050405020304" charset="0"/>
              </a:rPr>
              <a:t>s an environmental scientist who studies how to</a:t>
            </a:r>
            <a:r>
              <a:rPr>
                <a:solidFill>
                  <a:schemeClr val="accent2">
                    <a:lumMod val="75000"/>
                  </a:schemeClr>
                </a:solidFill>
                <a:latin typeface="Times New Roman" panose="02020603050405020304" charset="0"/>
                <a:ea typeface="+mn-ea"/>
                <a:cs typeface="Times New Roman" panose="02020603050405020304" charset="0"/>
              </a:rPr>
              <a:t> reduce</a:t>
            </a:r>
            <a:r>
              <a:rPr>
                <a:latin typeface="Times New Roman" panose="02020603050405020304" charset="0"/>
                <a:ea typeface="+mn-ea"/>
                <a:cs typeface="Times New Roman" panose="02020603050405020304" charset="0"/>
              </a:rPr>
              <a:t> litter, including things that fall off garbage trucks as they drive down the road. (2018浙江)</a:t>
            </a:r>
            <a:endParaRPr>
              <a:latin typeface="Times New Roman" panose="02020603050405020304" charset="0"/>
              <a:ea typeface="+mn-ea"/>
              <a:cs typeface="Times New Roman" panose="02020603050405020304" charset="0"/>
            </a:endParaRPr>
          </a:p>
          <a:p>
            <a:pPr algn="l">
              <a:lnSpc>
                <a:spcPct val="100000"/>
              </a:lnSpc>
              <a:buClrTx/>
              <a:buSzTx/>
              <a:buFontTx/>
            </a:pPr>
            <a:r>
              <a:rPr>
                <a:latin typeface="Times New Roman" panose="02020603050405020304" charset="0"/>
                <a:ea typeface="+mn-ea"/>
                <a:cs typeface="Times New Roman" panose="02020603050405020304" charset="0"/>
              </a:rPr>
              <a:t>他这个奇怪的习惯是有道理的,因为他是一个环境科学家,专门研究如何减少垃圾,包括垃圾车上掉下来的东西。</a:t>
            </a:r>
            <a:endParaRPr>
              <a:latin typeface="Times New Roman" panose="02020603050405020304" charset="0"/>
              <a:ea typeface="+mn-ea"/>
              <a:cs typeface="Times New Roman" panose="02020603050405020304" charset="0"/>
            </a:endParaRPr>
          </a:p>
        </p:txBody>
      </p:sp>
      <p:sp>
        <p:nvSpPr>
          <p:cNvPr id="2" name="文本框 1"/>
          <p:cNvSpPr txBox="1"/>
          <p:nvPr/>
        </p:nvSpPr>
        <p:spPr>
          <a:xfrm>
            <a:off x="10193020" y="1509395"/>
            <a:ext cx="1099820" cy="521970"/>
          </a:xfrm>
          <a:prstGeom prst="rect">
            <a:avLst/>
          </a:prstGeom>
          <a:noFill/>
        </p:spPr>
        <p:txBody>
          <a:bodyPr wrap="square" rtlCol="0">
            <a:spAutoFit/>
          </a:bodyPr>
          <a:p>
            <a:pPr algn="l"/>
            <a:r>
              <a:rPr altLang="en-US" sz="2800" b="1" spc="150" dirty="0">
                <a:solidFill>
                  <a:srgbClr val="7030A0"/>
                </a:solidFill>
                <a:latin typeface="Times New Roman" panose="02020603050405020304" charset="0"/>
                <a:cs typeface="Times New Roman" panose="02020603050405020304" charset="0"/>
                <a:sym typeface="+mn-ea"/>
              </a:rPr>
              <a:t>袋鼠</a:t>
            </a:r>
            <a:endParaRPr altLang="en-US" sz="2800" b="1" spc="150" dirty="0">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4781550" y="2774315"/>
            <a:ext cx="1099820" cy="583565"/>
          </a:xfrm>
          <a:prstGeom prst="rect">
            <a:avLst/>
          </a:prstGeom>
          <a:noFill/>
        </p:spPr>
        <p:txBody>
          <a:bodyPr wrap="square" rtlCol="0">
            <a:spAutoFit/>
          </a:bodyPr>
          <a:p>
            <a:pPr algn="l"/>
            <a:r>
              <a:rPr altLang="en-US" sz="3200" b="1" spc="150" dirty="0">
                <a:solidFill>
                  <a:srgbClr val="7030A0"/>
                </a:solidFill>
                <a:latin typeface="Times New Roman" panose="02020603050405020304" charset="0"/>
                <a:cs typeface="Times New Roman" panose="02020603050405020304" charset="0"/>
                <a:sym typeface="+mn-ea"/>
              </a:rPr>
              <a:t>减少</a:t>
            </a:r>
            <a:endParaRPr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 calcmode="lin" valueType="num">
                                      <p:cBhvr additive="base">
                                        <p:cTn id="4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1" end="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anim calcmode="lin" valueType="num">
                                      <p:cBhvr additive="base">
                                        <p:cTn id="5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
                                            <p:txEl>
                                              <p:pRg st="3" end="3"/>
                                            </p:txEl>
                                          </p:spTgt>
                                        </p:tgtEl>
                                        <p:attrNameLst>
                                          <p:attrName>style.visibility</p:attrName>
                                        </p:attrNameLst>
                                      </p:cBhvr>
                                      <p:to>
                                        <p:strVal val="visible"/>
                                      </p:to>
                                    </p:set>
                                    <p:anim calcmode="lin" valueType="num">
                                      <p:cBhvr additive="base">
                                        <p:cTn id="5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
                                            <p:txEl>
                                              <p:pRg st="4" end="4"/>
                                            </p:txEl>
                                          </p:spTgt>
                                        </p:tgtEl>
                                        <p:attrNameLst>
                                          <p:attrName>style.visibility</p:attrName>
                                        </p:attrNameLst>
                                      </p:cBhvr>
                                      <p:to>
                                        <p:strVal val="visible"/>
                                      </p:to>
                                    </p:set>
                                    <p:anim calcmode="lin" valueType="num">
                                      <p:cBhvr additive="base">
                                        <p:cTn id="6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5" grpId="0"/>
      <p:bldP spid="5" grpId="1"/>
      <p:bldP spid="6" grpId="0"/>
      <p:bldP spid="6" grpId="1"/>
      <p:bldP spid="2" grpId="0"/>
      <p:bldP spid="2" grpId="1"/>
      <p:bldP spid="3" grpId="0"/>
      <p:bldP spid="3" grpId="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142875" y="151765"/>
            <a:ext cx="11725275" cy="36258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cs typeface="Times New Roman" panose="02020603050405020304" charset="0"/>
              </a:rPr>
              <a:t>A study from the University of California at Davis suggested that replacing petrol-powered private cars worldwide with electric, self-driving and shared systems could</a:t>
            </a:r>
            <a:r>
              <a:rPr sz="3200">
                <a:solidFill>
                  <a:schemeClr val="accent2">
                    <a:lumMod val="75000"/>
                  </a:schemeClr>
                </a:solidFill>
                <a:latin typeface="Times New Roman" panose="02020603050405020304" charset="0"/>
                <a:cs typeface="Times New Roman" panose="02020603050405020304" charset="0"/>
              </a:rPr>
              <a:t> reduce </a:t>
            </a:r>
            <a:r>
              <a:rPr sz="3200">
                <a:latin typeface="Times New Roman" panose="02020603050405020304" charset="0"/>
                <a:cs typeface="Times New Roman" panose="02020603050405020304" charset="0"/>
              </a:rPr>
              <a:t>carbon emissions from transportation 80% and cut the cost of transportation infrastructure(基础设施) and operations 40% by 2050. (2018北京) </a:t>
            </a:r>
            <a:endParaRPr sz="3200">
              <a:latin typeface="Times New Roman" panose="02020603050405020304" charset="0"/>
              <a:cs typeface="Times New Roman" panose="02020603050405020304" charset="0"/>
            </a:endParaRPr>
          </a:p>
          <a:p>
            <a:pPr algn="just">
              <a:lnSpc>
                <a:spcPct val="100000"/>
              </a:lnSpc>
              <a:buClrTx/>
              <a:buSzTx/>
              <a:buFontTx/>
            </a:pPr>
            <a:r>
              <a:rPr sz="3200">
                <a:latin typeface="Times New Roman" panose="02020603050405020304" charset="0"/>
                <a:cs typeface="Times New Roman" panose="02020603050405020304" charset="0"/>
              </a:rPr>
              <a:t>加州大学戴维斯分校的一项研究表明,在全球范围内用电动、自动驾驶和共享系统取代汽油驱动的私家车,可以减少80%的交通碳排放,并在2050年前将交通基础设施和运营成本降低40%。</a:t>
            </a:r>
            <a:endParaRPr sz="3200">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3" name="图片 63" descr="duc-引导填空"/>
          <p:cNvPicPr>
            <a:picLocks noChangeAspect="1"/>
          </p:cNvPicPr>
          <p:nvPr/>
        </p:nvPicPr>
        <p:blipFill>
          <a:blip r:embed="rId1"/>
          <a:stretch>
            <a:fillRect/>
          </a:stretch>
        </p:blipFill>
        <p:spPr>
          <a:xfrm>
            <a:off x="52070" y="714375"/>
            <a:ext cx="12141200" cy="5605780"/>
          </a:xfrm>
          <a:prstGeom prst="rect">
            <a:avLst/>
          </a:prstGeom>
        </p:spPr>
      </p:pic>
      <p:sp>
        <p:nvSpPr>
          <p:cNvPr id="2" name="标题 1"/>
          <p:cNvSpPr>
            <a:spLocks noGrp="1"/>
          </p:cNvSpPr>
          <p:nvPr/>
        </p:nvSpPr>
        <p:spPr>
          <a:xfrm>
            <a:off x="2183765" y="1241425"/>
            <a:ext cx="13557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教育</a:t>
            </a:r>
            <a:endParaRPr sz="18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2565400" y="3245485"/>
            <a:ext cx="20396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生产制造   产品</a:t>
            </a:r>
            <a:endParaRPr sz="20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endParaRPr sz="18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endParaRPr sz="18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397250" y="4523740"/>
            <a:ext cx="14662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减少,缩减</a:t>
            </a:r>
            <a:endParaRPr sz="18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1141095" y="2884170"/>
            <a:ext cx="10553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产品</a:t>
            </a:r>
            <a:endParaRPr sz="18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783080" y="1950720"/>
            <a:ext cx="23774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教育工作者</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9737725" y="3430270"/>
            <a:ext cx="2539365" cy="4032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体面的;正派的;得体的</a:t>
            </a:r>
            <a:endParaRPr sz="18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5818505" y="3342005"/>
            <a:ext cx="18383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引导</a:t>
            </a:r>
            <a:r>
              <a:rPr lang="en-US" altLang="zh-CN" sz="2400" spc="0">
                <a:solidFill>
                  <a:srgbClr val="7030A0"/>
                </a:solidFill>
                <a:latin typeface="Times New Roman" panose="02020603050405020304" charset="0"/>
                <a:ea typeface="+mn-ea"/>
                <a:cs typeface="Times New Roman" panose="02020603050405020304" charset="0"/>
              </a:rPr>
              <a:t>,</a:t>
            </a:r>
            <a:r>
              <a:rPr sz="2400" spc="0">
                <a:solidFill>
                  <a:srgbClr val="7030A0"/>
                </a:solidFill>
                <a:latin typeface="Times New Roman" panose="02020603050405020304" charset="0"/>
                <a:ea typeface="+mn-ea"/>
                <a:cs typeface="Times New Roman" panose="02020603050405020304" charset="0"/>
              </a:rPr>
              <a:t>教导</a:t>
            </a:r>
            <a:endParaRPr sz="2400" spc="0">
              <a:solidFill>
                <a:srgbClr val="7030A0"/>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10264140" y="2531745"/>
            <a:ext cx="11703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介绍;引进</a:t>
            </a:r>
            <a:endParaRPr sz="1800" spc="0">
              <a:solidFill>
                <a:srgbClr val="7030A0"/>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1156970" y="3598545"/>
            <a:ext cx="6540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生产</a:t>
            </a:r>
            <a:endParaRPr sz="18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10321925" y="5103495"/>
            <a:ext cx="19221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记实的n.纪录片</a:t>
            </a:r>
            <a:endParaRPr sz="18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1247140" y="4519930"/>
            <a:ext cx="17583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减少,下降;缩小</a:t>
            </a:r>
            <a:endParaRPr sz="18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773430" y="5431155"/>
            <a:ext cx="12007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打扮起来</a:t>
            </a:r>
            <a:endParaRPr sz="18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354580" y="5431155"/>
            <a:ext cx="24612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给</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穿衣 女装;连衣裙</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9792970" y="4172585"/>
            <a:ext cx="17805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庄重,庄严,尊严</a:t>
            </a:r>
            <a:endParaRPr sz="18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8130540" y="5081270"/>
            <a:ext cx="18548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文件;文献</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7908925" y="3794760"/>
            <a:ext cx="16713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博士</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医生</a:t>
            </a:r>
            <a:endParaRPr sz="18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8054975" y="1381125"/>
            <a:ext cx="7429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传导;开展,实施</a:t>
            </a:r>
            <a:endParaRPr sz="18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10346055" y="1543685"/>
            <a:ext cx="15646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导体;引导者;领座员</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8138160" y="2539365"/>
            <a:ext cx="12642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介绍</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引进</a:t>
            </a:r>
            <a:endParaRPr sz="18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3616960" y="1603375"/>
            <a:ext cx="13557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教育</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ppt_x"/>
                                          </p:val>
                                        </p:tav>
                                        <p:tav tm="100000">
                                          <p:val>
                                            <p:strVal val="#ppt_x"/>
                                          </p:val>
                                        </p:tav>
                                      </p:tavLst>
                                    </p:anim>
                                    <p:anim calcmode="lin" valueType="num">
                                      <p:cBhvr additive="base">
                                        <p:cTn id="8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ppt_x"/>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cBhvr additive="base">
                                        <p:cTn id="109" dur="500" fill="hold"/>
                                        <p:tgtEl>
                                          <p:spTgt spid="14"/>
                                        </p:tgtEl>
                                        <p:attrNameLst>
                                          <p:attrName>ppt_x</p:attrName>
                                        </p:attrNameLst>
                                      </p:cBhvr>
                                      <p:tavLst>
                                        <p:tav tm="0">
                                          <p:val>
                                            <p:strVal val="#ppt_x"/>
                                          </p:val>
                                        </p:tav>
                                        <p:tav tm="100000">
                                          <p:val>
                                            <p:strVal val="#ppt_x"/>
                                          </p:val>
                                        </p:tav>
                                      </p:tavLst>
                                    </p:anim>
                                    <p:anim calcmode="lin" valueType="num">
                                      <p:cBhvr additive="base">
                                        <p:cTn id="11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6"/>
                                        </p:tgtEl>
                                        <p:attrNameLst>
                                          <p:attrName>style.visibility</p:attrName>
                                        </p:attrNameLst>
                                      </p:cBhvr>
                                      <p:to>
                                        <p:strVal val="visible"/>
                                      </p:to>
                                    </p:set>
                                    <p:anim calcmode="lin" valueType="num">
                                      <p:cBhvr additive="base">
                                        <p:cTn id="115" dur="500" fill="hold"/>
                                        <p:tgtEl>
                                          <p:spTgt spid="16"/>
                                        </p:tgtEl>
                                        <p:attrNameLst>
                                          <p:attrName>ppt_x</p:attrName>
                                        </p:attrNameLst>
                                      </p:cBhvr>
                                      <p:tavLst>
                                        <p:tav tm="0">
                                          <p:val>
                                            <p:strVal val="#ppt_x"/>
                                          </p:val>
                                        </p:tav>
                                        <p:tav tm="100000">
                                          <p:val>
                                            <p:strVal val="#ppt_x"/>
                                          </p:val>
                                        </p:tav>
                                      </p:tavLst>
                                    </p:anim>
                                    <p:anim calcmode="lin" valueType="num">
                                      <p:cBhvr additive="base">
                                        <p:cTn id="1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4"/>
                                        </p:tgtEl>
                                        <p:attrNameLst>
                                          <p:attrName>style.visibility</p:attrName>
                                        </p:attrNameLst>
                                      </p:cBhvr>
                                      <p:to>
                                        <p:strVal val="visible"/>
                                      </p:to>
                                    </p:set>
                                    <p:anim calcmode="lin" valueType="num">
                                      <p:cBhvr additive="base">
                                        <p:cTn id="121" dur="500" fill="hold"/>
                                        <p:tgtEl>
                                          <p:spTgt spid="4"/>
                                        </p:tgtEl>
                                        <p:attrNameLst>
                                          <p:attrName>ppt_x</p:attrName>
                                        </p:attrNameLst>
                                      </p:cBhvr>
                                      <p:tavLst>
                                        <p:tav tm="0">
                                          <p:val>
                                            <p:strVal val="#ppt_x"/>
                                          </p:val>
                                        </p:tav>
                                        <p:tav tm="100000">
                                          <p:val>
                                            <p:strVal val="#ppt_x"/>
                                          </p:val>
                                        </p:tav>
                                      </p:tavLst>
                                    </p:anim>
                                    <p:anim calcmode="lin" valueType="num">
                                      <p:cBhvr additive="base">
                                        <p:cTn id="1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 grpId="0"/>
      <p:bldP spid="2" grpId="1"/>
      <p:bldP spid="9" grpId="0"/>
      <p:bldP spid="9" grpId="1"/>
      <p:bldP spid="8" grpId="0"/>
      <p:bldP spid="8" grpId="1"/>
      <p:bldP spid="3" grpId="0"/>
      <p:bldP spid="3" grpId="1"/>
      <p:bldP spid="6" grpId="0"/>
      <p:bldP spid="6" grpId="1"/>
      <p:bldP spid="34" grpId="0"/>
      <p:bldP spid="34" grpId="1"/>
      <p:bldP spid="26" grpId="0"/>
      <p:bldP spid="26" grpId="1"/>
      <p:bldP spid="18" grpId="0"/>
      <p:bldP spid="18" grpId="1"/>
      <p:bldP spid="4" grpId="0"/>
      <p:bldP spid="4" grpId="1"/>
      <p:bldP spid="5" grpId="0"/>
      <p:bldP spid="5" grpId="1"/>
      <p:bldP spid="10" grpId="0"/>
      <p:bldP spid="10" grpId="1"/>
      <p:bldP spid="11" grpId="0"/>
      <p:bldP spid="11" grpId="1"/>
      <p:bldP spid="14" grpId="0"/>
      <p:bldP spid="14" grpId="1"/>
      <p:bldP spid="16" grpId="0"/>
      <p:bldP spid="16" grpId="1"/>
      <p:bldP spid="19" grpId="0"/>
      <p:bldP spid="19" grpId="1"/>
      <p:bldP spid="7" grpId="0"/>
      <p:bldP spid="7" grpId="1"/>
      <p:bldP spid="12" grpId="0"/>
      <p:bldP spid="12" grpId="1"/>
      <p:bldP spid="13" grpId="0"/>
      <p:bldP spid="13" grpId="1"/>
      <p:bldP spid="15" grpId="0"/>
      <p:bldP spid="15" grpId="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12065" y="-4572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51.due [dju:] adj.__</a:t>
            </a:r>
            <a:r>
              <a:rPr lang="en-US" altLang="zh-CN" sz="3200">
                <a:latin typeface="Times New Roman" panose="02020603050405020304" charset="0"/>
                <a:ea typeface="+mn-ea"/>
                <a:cs typeface="Times New Roman" panose="02020603050405020304" charset="0"/>
              </a:rPr>
              <a:t>__</a:t>
            </a:r>
            <a:r>
              <a:rPr sz="3200">
                <a:latin typeface="Times New Roman" panose="02020603050405020304" charset="0"/>
                <a:ea typeface="+mn-ea"/>
                <a:cs typeface="Times New Roman" panose="02020603050405020304" charset="0"/>
              </a:rPr>
              <a:t>_;_____;_____</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74295" y="370205"/>
            <a:ext cx="11725275" cy="62477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When is the woman's report _____?(2016浙江)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这位女士的报告什么时候到期?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paper is ____ next month, and I am working seven days a week, often long into the night.(2014浙江)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下个月就要交论文了，所以我一周工作七天，常常工作到深夜。</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If you leave your work until the night before it's ___, you give up the possibility of getting input from your professor. (2013浙江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如果你把作业留到交作业的前一天晚上，你就放弃了从你的教授那里获得信息的机会。</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______(prep.)</a:t>
            </a:r>
            <a:r>
              <a:rPr sz="2400" spc="0">
                <a:solidFill>
                  <a:srgbClr val="7030A0"/>
                </a:solidFill>
                <a:latin typeface="Times New Roman" panose="02020603050405020304" charset="0"/>
                <a:ea typeface="+mn-ea"/>
                <a:cs typeface="Times New Roman" panose="02020603050405020304" charset="0"/>
                <a:sym typeface="+mn-ea"/>
              </a:rPr>
              <a:t>由于，因为</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It does point out that many parents still limit electronic reading, mainly ______ concerns about increased screen time.(2018全国II)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它确实指出，许多父母仍然限制电子阅读，主要是因为担心屏幕时间增加。</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Raynor Winn and her husband Moth became homeless ______ their wrong investment.(2018江苏)</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雷诺·韦恩和她的丈夫莫丝由于错误的投资而无家可归。</a:t>
            </a:r>
            <a:endParaRPr sz="2400" spc="0">
              <a:latin typeface="Times New Roman" panose="02020603050405020304" charset="0"/>
              <a:ea typeface="+mn-ea"/>
              <a:cs typeface="Times New Roman" panose="02020603050405020304" charset="0"/>
            </a:endParaRPr>
          </a:p>
        </p:txBody>
      </p:sp>
      <p:sp>
        <p:nvSpPr>
          <p:cNvPr id="2" name="文本框 1"/>
          <p:cNvSpPr txBox="1"/>
          <p:nvPr/>
        </p:nvSpPr>
        <p:spPr>
          <a:xfrm>
            <a:off x="3562350" y="-23495"/>
            <a:ext cx="456692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到期的 注定的 应付的</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76835" y="4037965"/>
            <a:ext cx="1191260"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due to</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3972560" y="762000"/>
            <a:ext cx="774065"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due</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6901815" y="2571115"/>
            <a:ext cx="735330"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due</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9418955" y="4409440"/>
            <a:ext cx="1191260"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due to</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3" name="文本框 12"/>
          <p:cNvSpPr txBox="1"/>
          <p:nvPr/>
        </p:nvSpPr>
        <p:spPr>
          <a:xfrm>
            <a:off x="8715375" y="5478780"/>
            <a:ext cx="1191260"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due to</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4" name="文本框 13"/>
          <p:cNvSpPr txBox="1"/>
          <p:nvPr/>
        </p:nvSpPr>
        <p:spPr>
          <a:xfrm>
            <a:off x="1870075" y="1463040"/>
            <a:ext cx="774065"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due</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 calcmode="lin" valueType="num">
                                      <p:cBhvr additive="base">
                                        <p:cTn id="3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 calcmode="lin" valueType="num">
                                      <p:cBhvr additive="base">
                                        <p:cTn id="4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8" end="8"/>
                                            </p:txEl>
                                          </p:spTgt>
                                        </p:tgtEl>
                                        <p:attrNameLst>
                                          <p:attrName>style.visibility</p:attrName>
                                        </p:attrNameLst>
                                      </p:cBhvr>
                                      <p:to>
                                        <p:strVal val="visible"/>
                                      </p:to>
                                    </p:set>
                                    <p:anim calcmode="lin" valueType="num">
                                      <p:cBhvr additive="base">
                                        <p:cTn id="6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9" end="9"/>
                                            </p:txEl>
                                          </p:spTgt>
                                        </p:tgtEl>
                                        <p:attrNameLst>
                                          <p:attrName>style.visibility</p:attrName>
                                        </p:attrNameLst>
                                      </p:cBhvr>
                                      <p:to>
                                        <p:strVal val="visible"/>
                                      </p:to>
                                    </p:set>
                                    <p:anim calcmode="lin" valueType="num">
                                      <p:cBhvr additive="base">
                                        <p:cTn id="7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9" end="9"/>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6">
                                            <p:txEl>
                                              <p:pRg st="10" end="10"/>
                                            </p:txEl>
                                          </p:spTgt>
                                        </p:tgtEl>
                                        <p:attrNameLst>
                                          <p:attrName>style.visibility</p:attrName>
                                        </p:attrNameLst>
                                      </p:cBhvr>
                                      <p:to>
                                        <p:strVal val="visible"/>
                                      </p:to>
                                    </p:set>
                                    <p:anim calcmode="lin" valueType="num">
                                      <p:cBhvr additive="base">
                                        <p:cTn id="7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additive="base">
                                        <p:cTn id="83" dur="500" fill="hold"/>
                                        <p:tgtEl>
                                          <p:spTgt spid="12"/>
                                        </p:tgtEl>
                                        <p:attrNameLst>
                                          <p:attrName>ppt_x</p:attrName>
                                        </p:attrNameLst>
                                      </p:cBhvr>
                                      <p:tavLst>
                                        <p:tav tm="0">
                                          <p:val>
                                            <p:strVal val="#ppt_x"/>
                                          </p:val>
                                        </p:tav>
                                        <p:tav tm="100000">
                                          <p:val>
                                            <p:strVal val="#ppt_x"/>
                                          </p:val>
                                        </p:tav>
                                      </p:tavLst>
                                    </p:anim>
                                    <p:anim calcmode="lin" valueType="num">
                                      <p:cBhvr additive="base">
                                        <p:cTn id="8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6">
                                            <p:txEl>
                                              <p:pRg st="11" end="11"/>
                                            </p:txEl>
                                          </p:spTgt>
                                        </p:tgtEl>
                                        <p:attrNameLst>
                                          <p:attrName>style.visibility</p:attrName>
                                        </p:attrNameLst>
                                      </p:cBhvr>
                                      <p:to>
                                        <p:strVal val="visible"/>
                                      </p:to>
                                    </p:set>
                                    <p:anim calcmode="lin" valueType="num">
                                      <p:cBhvr additive="base">
                                        <p:cTn id="89"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6">
                                            <p:txEl>
                                              <p:pRg st="12" end="12"/>
                                            </p:txEl>
                                          </p:spTgt>
                                        </p:tgtEl>
                                        <p:attrNameLst>
                                          <p:attrName>style.visibility</p:attrName>
                                        </p:attrNameLst>
                                      </p:cBhvr>
                                      <p:to>
                                        <p:strVal val="visible"/>
                                      </p:to>
                                    </p:set>
                                    <p:anim calcmode="lin" valueType="num">
                                      <p:cBhvr additive="base">
                                        <p:cTn id="93"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3"/>
                                        </p:tgtEl>
                                        <p:attrNameLst>
                                          <p:attrName>style.visibility</p:attrName>
                                        </p:attrNameLst>
                                      </p:cBhvr>
                                      <p:to>
                                        <p:strVal val="visible"/>
                                      </p:to>
                                    </p:set>
                                    <p:anim calcmode="lin" valueType="num">
                                      <p:cBhvr additive="base">
                                        <p:cTn id="99" dur="500" fill="hold"/>
                                        <p:tgtEl>
                                          <p:spTgt spid="13"/>
                                        </p:tgtEl>
                                        <p:attrNameLst>
                                          <p:attrName>ppt_x</p:attrName>
                                        </p:attrNameLst>
                                      </p:cBhvr>
                                      <p:tavLst>
                                        <p:tav tm="0">
                                          <p:val>
                                            <p:strVal val="#ppt_x"/>
                                          </p:val>
                                        </p:tav>
                                        <p:tav tm="100000">
                                          <p:val>
                                            <p:strVal val="#ppt_x"/>
                                          </p:val>
                                        </p:tav>
                                      </p:tavLst>
                                    </p:anim>
                                    <p:anim calcmode="lin" valueType="num">
                                      <p:cBhvr additive="base">
                                        <p:cTn id="10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P spid="14" grpId="0"/>
      <p:bldP spid="14" grpId="1"/>
      <p:bldP spid="11" grpId="0"/>
      <p:bldP spid="11" grpId="1"/>
      <p:bldP spid="5" grpId="0"/>
      <p:bldP spid="5" grpId="1"/>
      <p:bldP spid="12" grpId="0"/>
      <p:bldP spid="12" grpId="1"/>
      <p:bldP spid="13" grpId="0"/>
      <p:bldP spid="13" grpId="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4" name="图片 64" descr="D降临填空"/>
          <p:cNvPicPr>
            <a:picLocks noChangeAspect="1"/>
          </p:cNvPicPr>
          <p:nvPr/>
        </p:nvPicPr>
        <p:blipFill>
          <a:blip r:embed="rId1"/>
          <a:stretch>
            <a:fillRect/>
          </a:stretch>
        </p:blipFill>
        <p:spPr>
          <a:xfrm>
            <a:off x="-479425" y="320040"/>
            <a:ext cx="13000990" cy="6714490"/>
          </a:xfrm>
          <a:prstGeom prst="rect">
            <a:avLst/>
          </a:prstGeom>
        </p:spPr>
      </p:pic>
      <p:sp>
        <p:nvSpPr>
          <p:cNvPr id="7" name="标题 1"/>
          <p:cNvSpPr>
            <a:spLocks noGrp="1"/>
          </p:cNvSpPr>
          <p:nvPr/>
        </p:nvSpPr>
        <p:spPr>
          <a:xfrm>
            <a:off x="233680"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3200" spc="0">
                <a:solidFill>
                  <a:schemeClr val="tx1"/>
                </a:solidFill>
                <a:latin typeface="Times New Roman" panose="02020603050405020304" charset="0"/>
                <a:ea typeface="+mn-ea"/>
                <a:cs typeface="Times New Roman" panose="02020603050405020304" charset="0"/>
              </a:rPr>
              <a:t>词群：</a:t>
            </a:r>
            <a:r>
              <a:rPr sz="3200" spc="0">
                <a:solidFill>
                  <a:srgbClr val="7030A0"/>
                </a:solidFill>
                <a:latin typeface="Times New Roman" panose="02020603050405020304" charset="0"/>
                <a:ea typeface="+mn-ea"/>
                <a:cs typeface="Times New Roman" panose="02020603050405020304" charset="0"/>
              </a:rPr>
              <a:t> </a:t>
            </a:r>
            <a:endParaRPr lang="en-US" altLang="zh-CN" sz="3200" spc="0">
              <a:solidFill>
                <a:srgbClr val="7030A0"/>
              </a:solidFill>
              <a:latin typeface="Times New Roman" panose="02020603050405020304" charset="0"/>
              <a:ea typeface="+mn-ea"/>
              <a:cs typeface="Times New Roman" panose="02020603050405020304" charset="0"/>
            </a:endParaRPr>
          </a:p>
        </p:txBody>
      </p:sp>
      <p:sp>
        <p:nvSpPr>
          <p:cNvPr id="23" name="文本框 22"/>
          <p:cNvSpPr txBox="1"/>
          <p:nvPr/>
        </p:nvSpPr>
        <p:spPr>
          <a:xfrm>
            <a:off x="1248410" y="3308350"/>
            <a:ext cx="995680" cy="583565"/>
          </a:xfrm>
          <a:prstGeom prst="rect">
            <a:avLst/>
          </a:prstGeom>
          <a:noFill/>
        </p:spPr>
        <p:txBody>
          <a:bodyPr wrap="none" rtlCol="0">
            <a:spAutoFit/>
          </a:bodyPr>
          <a:p>
            <a:pPr algn="l"/>
            <a:r>
              <a:rPr lang="zh-CN" altLang="en-US" sz="3200" b="1">
                <a:solidFill>
                  <a:srgbClr val="7030A0"/>
                </a:solidFill>
                <a:latin typeface="Times New Roman" panose="02020603050405020304" charset="0"/>
                <a:cs typeface="Times New Roman" panose="02020603050405020304" charset="0"/>
                <a:sym typeface="+mn-ea"/>
              </a:rPr>
              <a:t>降临</a:t>
            </a:r>
            <a:endParaRPr lang="zh-CN" altLang="en-US" sz="3200" b="1">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2505075" y="2894330"/>
            <a:ext cx="1173480" cy="460375"/>
          </a:xfrm>
          <a:prstGeom prst="rect">
            <a:avLst/>
          </a:prstGeom>
          <a:noFill/>
        </p:spPr>
        <p:txBody>
          <a:bodyPr wrap="none" rtlCol="0">
            <a:spAutoFit/>
          </a:bodyPr>
          <a:p>
            <a:pPr algn="l"/>
            <a:r>
              <a:rPr lang="zh-CN" sz="2400" b="1">
                <a:solidFill>
                  <a:srgbClr val="7030A0"/>
                </a:solidFill>
                <a:latin typeface="Times New Roman" panose="02020603050405020304" charset="0"/>
                <a:cs typeface="Times New Roman" panose="02020603050405020304" charset="0"/>
                <a:sym typeface="+mn-ea"/>
              </a:rPr>
              <a:t>天,日子</a:t>
            </a:r>
            <a:endParaRPr lang="zh-CN" sz="2400" b="1">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9834245" y="4287520"/>
            <a:ext cx="2504440" cy="460375"/>
          </a:xfrm>
          <a:prstGeom prst="rect">
            <a:avLst/>
          </a:prstGeom>
          <a:noFill/>
        </p:spPr>
        <p:txBody>
          <a:bodyPr wrap="square" rtlCol="0">
            <a:spAutoFit/>
          </a:bodyPr>
          <a:p>
            <a:pPr algn="l"/>
            <a:r>
              <a:rPr lang="zh-CN" sz="2400" b="1">
                <a:solidFill>
                  <a:srgbClr val="7030A0"/>
                </a:solidFill>
                <a:latin typeface="Times New Roman" panose="02020603050405020304" charset="0"/>
                <a:cs typeface="Times New Roman" panose="02020603050405020304" charset="0"/>
                <a:sym typeface="+mn-ea"/>
              </a:rPr>
              <a:t>行为</a:t>
            </a:r>
            <a:r>
              <a:rPr lang="en-US" altLang="zh-CN" sz="2400" b="1">
                <a:solidFill>
                  <a:srgbClr val="7030A0"/>
                </a:solidFill>
                <a:latin typeface="Times New Roman" panose="02020603050405020304" charset="0"/>
                <a:cs typeface="Times New Roman" panose="02020603050405020304" charset="0"/>
                <a:sym typeface="+mn-ea"/>
              </a:rPr>
              <a:t>,</a:t>
            </a:r>
            <a:r>
              <a:rPr lang="zh-CN" sz="2400" b="1">
                <a:solidFill>
                  <a:srgbClr val="7030A0"/>
                </a:solidFill>
                <a:latin typeface="Times New Roman" panose="02020603050405020304" charset="0"/>
                <a:cs typeface="Times New Roman" panose="02020603050405020304" charset="0"/>
                <a:sym typeface="+mn-ea"/>
              </a:rPr>
              <a:t>事迹</a:t>
            </a:r>
            <a:endParaRPr lang="zh-CN" sz="24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4651375" y="2106930"/>
            <a:ext cx="792480" cy="460375"/>
          </a:xfrm>
          <a:prstGeom prst="rect">
            <a:avLst/>
          </a:prstGeom>
          <a:noFill/>
        </p:spPr>
        <p:txBody>
          <a:bodyPr wrap="none" rtlCol="0">
            <a:spAutoFit/>
          </a:bodyPr>
          <a:p>
            <a:pPr algn="l"/>
            <a:r>
              <a:rPr lang="zh-CN" sz="2400" b="1">
                <a:solidFill>
                  <a:srgbClr val="7030A0"/>
                </a:solidFill>
                <a:latin typeface="Times New Roman" panose="02020603050405020304" charset="0"/>
                <a:cs typeface="Times New Roman" panose="02020603050405020304" charset="0"/>
                <a:sym typeface="+mn-ea"/>
              </a:rPr>
              <a:t>日期</a:t>
            </a:r>
            <a:endParaRPr lang="zh-CN" sz="2400" b="1">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6494780" y="1377950"/>
            <a:ext cx="792480" cy="460375"/>
          </a:xfrm>
          <a:prstGeom prst="rect">
            <a:avLst/>
          </a:prstGeom>
          <a:noFill/>
        </p:spPr>
        <p:txBody>
          <a:bodyPr wrap="none" rtlCol="0">
            <a:spAutoFit/>
          </a:bodyPr>
          <a:p>
            <a:pPr algn="l"/>
            <a:r>
              <a:rPr lang="zh-CN" sz="2400" b="1">
                <a:solidFill>
                  <a:srgbClr val="7030A0"/>
                </a:solidFill>
                <a:latin typeface="Times New Roman" panose="02020603050405020304" charset="0"/>
                <a:cs typeface="Times New Roman" panose="02020603050405020304" charset="0"/>
                <a:sym typeface="+mn-ea"/>
              </a:rPr>
              <a:t>日记</a:t>
            </a:r>
            <a:endParaRPr lang="zh-CN" sz="2400" b="1">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8119745" y="5086985"/>
            <a:ext cx="1478280" cy="460375"/>
          </a:xfrm>
          <a:prstGeom prst="rect">
            <a:avLst/>
          </a:prstGeom>
          <a:noFill/>
        </p:spPr>
        <p:txBody>
          <a:bodyPr wrap="none" rtlCol="0">
            <a:spAutoFit/>
          </a:bodyPr>
          <a:p>
            <a:pPr algn="l"/>
            <a:r>
              <a:rPr sz="2400" b="1">
                <a:solidFill>
                  <a:srgbClr val="7030A0"/>
                </a:solidFill>
                <a:latin typeface="Times New Roman" panose="02020603050405020304" charset="0"/>
                <a:cs typeface="Times New Roman" panose="02020603050405020304" charset="0"/>
                <a:sym typeface="+mn-ea"/>
              </a:rPr>
              <a:t>值班</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值曰</a:t>
            </a:r>
            <a:endParaRPr sz="2400" b="1">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8417560" y="1950720"/>
            <a:ext cx="792480" cy="460375"/>
          </a:xfrm>
          <a:prstGeom prst="rect">
            <a:avLst/>
          </a:prstGeom>
          <a:noFill/>
        </p:spPr>
        <p:txBody>
          <a:bodyPr wrap="none" rtlCol="0">
            <a:spAutoFit/>
          </a:bodyPr>
          <a:p>
            <a:pPr algn="l"/>
            <a:r>
              <a:rPr lang="zh-CN" sz="2400" b="1">
                <a:solidFill>
                  <a:srgbClr val="7030A0"/>
                </a:solidFill>
                <a:latin typeface="Times New Roman" panose="02020603050405020304" charset="0"/>
                <a:cs typeface="Times New Roman" panose="02020603050405020304" charset="0"/>
                <a:sym typeface="+mn-ea"/>
              </a:rPr>
              <a:t>日晷</a:t>
            </a:r>
            <a:endParaRPr lang="zh-CN" sz="2400" b="1">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9999345" y="2718435"/>
            <a:ext cx="1656080" cy="829945"/>
          </a:xfrm>
          <a:prstGeom prst="rect">
            <a:avLst/>
          </a:prstGeom>
          <a:noFill/>
        </p:spPr>
        <p:txBody>
          <a:bodyPr wrap="none" rtlCol="0">
            <a:spAutoFit/>
          </a:bodyPr>
          <a:p>
            <a:pPr algn="l"/>
            <a:r>
              <a:rPr lang="zh-CN" sz="2400" b="1">
                <a:solidFill>
                  <a:srgbClr val="7030A0"/>
                </a:solidFill>
                <a:latin typeface="Times New Roman" panose="02020603050405020304" charset="0"/>
                <a:cs typeface="Times New Roman" panose="02020603050405020304" charset="0"/>
                <a:sym typeface="+mn-ea"/>
              </a:rPr>
              <a:t>n</a:t>
            </a:r>
            <a:r>
              <a:rPr lang="en-US" altLang="zh-CN" sz="2400" b="1">
                <a:solidFill>
                  <a:srgbClr val="7030A0"/>
                </a:solidFill>
                <a:latin typeface="Times New Roman" panose="02020603050405020304" charset="0"/>
                <a:cs typeface="Times New Roman" panose="02020603050405020304" charset="0"/>
                <a:sym typeface="+mn-ea"/>
              </a:rPr>
              <a:t>.</a:t>
            </a:r>
            <a:r>
              <a:rPr lang="zh-CN" sz="2400" b="1">
                <a:solidFill>
                  <a:srgbClr val="7030A0"/>
                </a:solidFill>
                <a:latin typeface="Times New Roman" panose="02020603050405020304" charset="0"/>
                <a:cs typeface="Times New Roman" panose="02020603050405020304" charset="0"/>
                <a:sym typeface="+mn-ea"/>
              </a:rPr>
              <a:t>饮食</a:t>
            </a:r>
            <a:endParaRPr lang="zh-CN" sz="2400" b="1">
              <a:solidFill>
                <a:srgbClr val="7030A0"/>
              </a:solidFill>
              <a:latin typeface="Times New Roman" panose="02020603050405020304" charset="0"/>
              <a:cs typeface="Times New Roman" panose="02020603050405020304" charset="0"/>
              <a:sym typeface="+mn-ea"/>
            </a:endParaRPr>
          </a:p>
          <a:p>
            <a:pPr algn="l"/>
            <a:r>
              <a:rPr lang="en-US" altLang="zh-CN" sz="2400" b="1">
                <a:solidFill>
                  <a:srgbClr val="7030A0"/>
                </a:solidFill>
                <a:latin typeface="Times New Roman" panose="02020603050405020304" charset="0"/>
                <a:cs typeface="Times New Roman" panose="02020603050405020304" charset="0"/>
                <a:sym typeface="+mn-ea"/>
              </a:rPr>
              <a:t>n.</a:t>
            </a:r>
            <a:r>
              <a:rPr lang="zh-CN" sz="2400" b="1">
                <a:solidFill>
                  <a:srgbClr val="7030A0"/>
                </a:solidFill>
                <a:latin typeface="Times New Roman" panose="02020603050405020304" charset="0"/>
                <a:cs typeface="Times New Roman" panose="02020603050405020304" charset="0"/>
                <a:sym typeface="+mn-ea"/>
              </a:rPr>
              <a:t>＆vi</a:t>
            </a:r>
            <a:r>
              <a:rPr lang="en-US" altLang="zh-CN" sz="2400" b="1">
                <a:solidFill>
                  <a:srgbClr val="7030A0"/>
                </a:solidFill>
                <a:latin typeface="Times New Roman" panose="02020603050405020304" charset="0"/>
                <a:cs typeface="Times New Roman" panose="02020603050405020304" charset="0"/>
                <a:sym typeface="+mn-ea"/>
              </a:rPr>
              <a:t>.</a:t>
            </a:r>
            <a:r>
              <a:rPr lang="zh-CN" sz="2400" b="1">
                <a:solidFill>
                  <a:srgbClr val="7030A0"/>
                </a:solidFill>
                <a:latin typeface="Times New Roman" panose="02020603050405020304" charset="0"/>
                <a:cs typeface="Times New Roman" panose="02020603050405020304" charset="0"/>
                <a:sym typeface="+mn-ea"/>
              </a:rPr>
              <a:t>节食</a:t>
            </a:r>
            <a:endParaRPr lang="zh-CN" sz="2400" b="1">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3937000" y="3361055"/>
            <a:ext cx="2214880" cy="829945"/>
          </a:xfrm>
          <a:prstGeom prst="rect">
            <a:avLst/>
          </a:prstGeom>
          <a:noFill/>
        </p:spPr>
        <p:txBody>
          <a:bodyPr wrap="square" rtlCol="0">
            <a:spAutoFit/>
          </a:bodyPr>
          <a:p>
            <a:pPr algn="ctr"/>
            <a:r>
              <a:rPr lang="zh-CN" sz="2400" b="1">
                <a:solidFill>
                  <a:srgbClr val="7030A0"/>
                </a:solidFill>
                <a:latin typeface="Times New Roman" panose="02020603050405020304" charset="0"/>
                <a:cs typeface="Times New Roman" panose="02020603050405020304" charset="0"/>
                <a:sym typeface="+mn-ea"/>
              </a:rPr>
              <a:t>到期的</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应付的</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注定的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6462395" y="2900680"/>
            <a:ext cx="792480" cy="460375"/>
          </a:xfrm>
          <a:prstGeom prst="rect">
            <a:avLst/>
          </a:prstGeom>
          <a:noFill/>
        </p:spPr>
        <p:txBody>
          <a:bodyPr wrap="none" rtlCol="0">
            <a:spAutoFit/>
          </a:bodyPr>
          <a:p>
            <a:pPr algn="l"/>
            <a:r>
              <a:rPr sz="2400" b="1">
                <a:solidFill>
                  <a:srgbClr val="7030A0"/>
                </a:solidFill>
                <a:latin typeface="Times New Roman" panose="02020603050405020304" charset="0"/>
                <a:cs typeface="Times New Roman" panose="02020603050405020304" charset="0"/>
                <a:sym typeface="+mn-ea"/>
              </a:rPr>
              <a:t>债务</a:t>
            </a:r>
            <a:endParaRPr sz="2400" b="1">
              <a:solidFill>
                <a:srgbClr val="7030A0"/>
              </a:solidFill>
              <a:latin typeface="Times New Roman" panose="02020603050405020304" charset="0"/>
              <a:cs typeface="Times New Roman" panose="02020603050405020304" charset="0"/>
              <a:sym typeface="+mn-ea"/>
            </a:endParaRPr>
          </a:p>
        </p:txBody>
      </p:sp>
      <p:sp>
        <p:nvSpPr>
          <p:cNvPr id="15" name="文本框 14"/>
          <p:cNvSpPr txBox="1"/>
          <p:nvPr/>
        </p:nvSpPr>
        <p:spPr>
          <a:xfrm>
            <a:off x="6151880" y="4361815"/>
            <a:ext cx="1478280" cy="460375"/>
          </a:xfrm>
          <a:prstGeom prst="rect">
            <a:avLst/>
          </a:prstGeom>
          <a:noFill/>
        </p:spPr>
        <p:txBody>
          <a:bodyPr wrap="none" rtlCol="0">
            <a:spAutoFit/>
          </a:bodyPr>
          <a:p>
            <a:pPr algn="l"/>
            <a:r>
              <a:rPr lang="zh-CN" sz="2400" b="1">
                <a:solidFill>
                  <a:srgbClr val="7030A0"/>
                </a:solidFill>
                <a:latin typeface="Times New Roman" panose="02020603050405020304" charset="0"/>
                <a:cs typeface="Times New Roman" panose="02020603050405020304" charset="0"/>
                <a:sym typeface="+mn-ea"/>
              </a:rPr>
              <a:t>义务</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职责</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6" name="文本框 15"/>
          <p:cNvSpPr txBox="1"/>
          <p:nvPr/>
        </p:nvSpPr>
        <p:spPr>
          <a:xfrm>
            <a:off x="6400165" y="5880735"/>
            <a:ext cx="1097280" cy="460375"/>
          </a:xfrm>
          <a:prstGeom prst="rect">
            <a:avLst/>
          </a:prstGeom>
          <a:noFill/>
        </p:spPr>
        <p:txBody>
          <a:bodyPr wrap="none" rtlCol="0">
            <a:spAutoFit/>
          </a:bodyPr>
          <a:p>
            <a:pPr algn="l"/>
            <a:r>
              <a:rPr lang="zh-CN" sz="2400" b="1">
                <a:solidFill>
                  <a:srgbClr val="7030A0"/>
                </a:solidFill>
                <a:latin typeface="Times New Roman" panose="02020603050405020304" charset="0"/>
                <a:cs typeface="Times New Roman" panose="02020603050405020304" charset="0"/>
                <a:sym typeface="+mn-ea"/>
              </a:rPr>
              <a:t>黑暗的</a:t>
            </a:r>
            <a:endParaRPr lang="zh-CN" sz="2400" b="1">
              <a:solidFill>
                <a:srgbClr val="7030A0"/>
              </a:solidFill>
              <a:latin typeface="Times New Roman" panose="02020603050405020304" charset="0"/>
              <a:cs typeface="Times New Roman" panose="02020603050405020304" charset="0"/>
              <a:sym typeface="+mn-ea"/>
            </a:endParaRPr>
          </a:p>
        </p:txBody>
      </p:sp>
      <p:sp>
        <p:nvSpPr>
          <p:cNvPr id="17" name="文本框 16"/>
          <p:cNvSpPr txBox="1"/>
          <p:nvPr/>
        </p:nvSpPr>
        <p:spPr>
          <a:xfrm>
            <a:off x="2505075" y="4361815"/>
            <a:ext cx="792480" cy="460375"/>
          </a:xfrm>
          <a:prstGeom prst="rect">
            <a:avLst/>
          </a:prstGeom>
          <a:noFill/>
        </p:spPr>
        <p:txBody>
          <a:bodyPr wrap="none" rtlCol="0">
            <a:spAutoFit/>
          </a:bodyPr>
          <a:p>
            <a:pPr algn="l"/>
            <a:r>
              <a:rPr lang="zh-CN" sz="2400" b="1">
                <a:solidFill>
                  <a:srgbClr val="7030A0"/>
                </a:solidFill>
                <a:latin typeface="Times New Roman" panose="02020603050405020304" charset="0"/>
                <a:cs typeface="Times New Roman" panose="02020603050405020304" charset="0"/>
                <a:sym typeface="+mn-ea"/>
              </a:rPr>
              <a:t>黎明</a:t>
            </a:r>
            <a:endParaRPr lang="zh-CN" sz="2400" b="1">
              <a:solidFill>
                <a:srgbClr val="7030A0"/>
              </a:solidFill>
              <a:latin typeface="Times New Roman" panose="02020603050405020304" charset="0"/>
              <a:cs typeface="Times New Roman" panose="02020603050405020304" charset="0"/>
              <a:sym typeface="+mn-ea"/>
            </a:endParaRPr>
          </a:p>
        </p:txBody>
      </p:sp>
      <p:sp>
        <p:nvSpPr>
          <p:cNvPr id="18" name="文本框 17"/>
          <p:cNvSpPr txBox="1"/>
          <p:nvPr/>
        </p:nvSpPr>
        <p:spPr>
          <a:xfrm>
            <a:off x="4531360" y="5152390"/>
            <a:ext cx="792480" cy="460375"/>
          </a:xfrm>
          <a:prstGeom prst="rect">
            <a:avLst/>
          </a:prstGeom>
          <a:noFill/>
        </p:spPr>
        <p:txBody>
          <a:bodyPr wrap="none" rtlCol="0">
            <a:spAutoFit/>
          </a:bodyPr>
          <a:p>
            <a:pPr algn="l"/>
            <a:r>
              <a:rPr lang="zh-CN" altLang="en-US" sz="2400" b="1">
                <a:solidFill>
                  <a:srgbClr val="7030A0"/>
                </a:solidFill>
                <a:latin typeface="Times New Roman" panose="02020603050405020304" charset="0"/>
                <a:cs typeface="Times New Roman" panose="02020603050405020304" charset="0"/>
                <a:sym typeface="+mn-ea"/>
              </a:rPr>
              <a:t>黄昏</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8753475" y="2312670"/>
            <a:ext cx="868680" cy="460375"/>
          </a:xfrm>
          <a:prstGeom prst="rect">
            <a:avLst/>
          </a:prstGeom>
          <a:noFill/>
        </p:spPr>
        <p:txBody>
          <a:bodyPr wrap="none" rtlCol="0">
            <a:spAutoFit/>
          </a:bodyPr>
          <a:p>
            <a:pPr algn="l"/>
            <a:r>
              <a:rPr lang="en-US" altLang="zh-CN" sz="2400" b="1">
                <a:solidFill>
                  <a:srgbClr val="7030A0"/>
                </a:solidFill>
                <a:latin typeface="Times New Roman" panose="02020603050405020304" charset="0"/>
                <a:cs typeface="Times New Roman" panose="02020603050405020304" charset="0"/>
                <a:sym typeface="+mn-ea"/>
              </a:rPr>
              <a:t> </a:t>
            </a:r>
            <a:r>
              <a:rPr lang="zh-CN" sz="2400" b="1">
                <a:solidFill>
                  <a:srgbClr val="7030A0"/>
                </a:solidFill>
                <a:latin typeface="Times New Roman" panose="02020603050405020304" charset="0"/>
                <a:cs typeface="Times New Roman" panose="02020603050405020304" charset="0"/>
                <a:sym typeface="+mn-ea"/>
              </a:rPr>
              <a:t>拨号</a:t>
            </a:r>
            <a:endParaRPr lang="zh-CN" sz="2400" b="1">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8314690" y="3642995"/>
            <a:ext cx="792480" cy="460375"/>
          </a:xfrm>
          <a:prstGeom prst="rect">
            <a:avLst/>
          </a:prstGeom>
          <a:noFill/>
        </p:spPr>
        <p:txBody>
          <a:bodyPr wrap="none" rtlCol="0">
            <a:spAutoFit/>
          </a:bodyPr>
          <a:p>
            <a:pPr algn="l"/>
            <a:r>
              <a:rPr sz="2400" b="1">
                <a:solidFill>
                  <a:srgbClr val="7030A0"/>
                </a:solidFill>
                <a:latin typeface="Times New Roman" panose="02020603050405020304" charset="0"/>
                <a:cs typeface="Times New Roman" panose="02020603050405020304" charset="0"/>
                <a:sym typeface="+mn-ea"/>
              </a:rPr>
              <a:t>欠债</a:t>
            </a:r>
            <a:endParaRPr sz="2400" b="1">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additive="base">
                                        <p:cTn id="79" dur="500" fill="hold"/>
                                        <p:tgtEl>
                                          <p:spTgt spid="2"/>
                                        </p:tgtEl>
                                        <p:attrNameLst>
                                          <p:attrName>ppt_x</p:attrName>
                                        </p:attrNameLst>
                                      </p:cBhvr>
                                      <p:tavLst>
                                        <p:tav tm="0">
                                          <p:val>
                                            <p:strVal val="#ppt_x"/>
                                          </p:val>
                                        </p:tav>
                                        <p:tav tm="100000">
                                          <p:val>
                                            <p:strVal val="#ppt_x"/>
                                          </p:val>
                                        </p:tav>
                                      </p:tavLst>
                                    </p:anim>
                                    <p:anim calcmode="lin" valueType="num">
                                      <p:cBhvr additive="base">
                                        <p:cTn id="8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4" grpId="0"/>
      <p:bldP spid="2" grpId="0"/>
      <p:bldP spid="4" grpId="0"/>
      <p:bldP spid="5" grpId="0"/>
      <p:bldP spid="9" grpId="0"/>
      <p:bldP spid="10" grpId="0"/>
      <p:bldP spid="11" grpId="0"/>
      <p:bldP spid="12" grpId="0"/>
      <p:bldP spid="13" grpId="0"/>
      <p:bldP spid="15" grpId="0"/>
      <p:bldP spid="16" grpId="0"/>
      <p:bldP spid="17" grpId="0"/>
      <p:bldP spid="18" grpId="0"/>
      <p:bldP spid="3" grpId="0"/>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12065" y="577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52.blog [blɒɡ]n.___,_______vi._____</a:t>
            </a: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_______</a:t>
            </a:r>
            <a:r>
              <a:rPr>
                <a:solidFill>
                  <a:srgbClr val="7030A0"/>
                </a:solidFill>
                <a:latin typeface="Times New Roman" panose="02020603050405020304" charset="0"/>
                <a:ea typeface="+mn-ea"/>
                <a:cs typeface="Times New Roman" panose="02020603050405020304" charset="0"/>
              </a:rPr>
              <a:t>博文</a:t>
            </a:r>
            <a:r>
              <a:rPr lang="en-US" altLang="zh-CN">
                <a:solidFill>
                  <a:srgbClr val="7030A0"/>
                </a:solidFill>
                <a:latin typeface="Times New Roman" panose="02020603050405020304" charset="0"/>
                <a:ea typeface="+mn-ea"/>
                <a:cs typeface="Times New Roman" panose="02020603050405020304" charset="0"/>
              </a:rPr>
              <a:t>;</a:t>
            </a:r>
            <a:r>
              <a:rPr>
                <a:solidFill>
                  <a:srgbClr val="7030A0"/>
                </a:solidFill>
                <a:latin typeface="Times New Roman" panose="02020603050405020304" charset="0"/>
                <a:ea typeface="+mn-ea"/>
                <a:cs typeface="Times New Roman" panose="02020603050405020304" charset="0"/>
              </a:rPr>
              <a:t>博客帖子</a:t>
            </a: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______</a:t>
            </a:r>
            <a:r>
              <a:rPr>
                <a:latin typeface="Times New Roman" panose="02020603050405020304" charset="0"/>
                <a:ea typeface="+mn-ea"/>
                <a:cs typeface="Times New Roman" panose="02020603050405020304" charset="0"/>
              </a:rPr>
              <a:t>[ˈblɒɡə(r)]n.</a:t>
            </a:r>
            <a:r>
              <a:rPr>
                <a:solidFill>
                  <a:srgbClr val="7030A0"/>
                </a:solidFill>
                <a:latin typeface="Times New Roman" panose="02020603050405020304" charset="0"/>
                <a:ea typeface="+mn-ea"/>
                <a:cs typeface="Times New Roman" panose="02020603050405020304" charset="0"/>
              </a:rPr>
              <a:t>博客作者；博主</a:t>
            </a:r>
            <a:endParaRPr>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48895" y="1674495"/>
            <a:ext cx="12338050" cy="50869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latin typeface="Times New Roman" panose="02020603050405020304" charset="0"/>
                <a:ea typeface="+mn-ea"/>
                <a:cs typeface="Times New Roman" panose="02020603050405020304" charset="0"/>
              </a:rPr>
              <a:t>53.engine ['endʒɪn]n. ____,_</a:t>
            </a:r>
            <a:r>
              <a:rPr lang="en-US" altLang="zh-CN" sz="3200" spc="0">
                <a:latin typeface="Times New Roman" panose="02020603050405020304" charset="0"/>
                <a:ea typeface="+mn-ea"/>
                <a:cs typeface="Times New Roman" panose="02020603050405020304" charset="0"/>
              </a:rPr>
              <a:t>__</a:t>
            </a:r>
            <a:r>
              <a:rPr sz="3200" spc="0">
                <a:latin typeface="Times New Roman" panose="02020603050405020304" charset="0"/>
                <a:ea typeface="+mn-ea"/>
                <a:cs typeface="Times New Roman" panose="02020603050405020304" charset="0"/>
              </a:rPr>
              <a:t>___;___</a:t>
            </a:r>
            <a:r>
              <a:rPr lang="en-US" altLang="zh-CN" sz="3200" spc="0">
                <a:latin typeface="Times New Roman" panose="02020603050405020304" charset="0"/>
                <a:ea typeface="+mn-ea"/>
                <a:cs typeface="Times New Roman" panose="02020603050405020304" charset="0"/>
              </a:rPr>
              <a:t>_</a:t>
            </a:r>
            <a:r>
              <a:rPr sz="3200" spc="0">
                <a:latin typeface="Times New Roman" panose="02020603050405020304" charset="0"/>
                <a:ea typeface="+mn-ea"/>
                <a:cs typeface="Times New Roman" panose="02020603050405020304" charset="0"/>
              </a:rPr>
              <a:t>__</a:t>
            </a:r>
            <a:endParaRPr sz="3200"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It sounds like something is wrong with the car</a:t>
            </a:r>
            <a:r>
              <a:rPr lang="en-US" altLang="zh-CN" spc="0">
                <a:latin typeface="Times New Roman" panose="02020603050405020304" charset="0"/>
                <a:ea typeface="+mn-ea"/>
                <a:cs typeface="Times New Roman" panose="02020603050405020304" charset="0"/>
              </a:rPr>
              <a:t>'</a:t>
            </a:r>
            <a:r>
              <a:rPr spc="0">
                <a:latin typeface="Times New Roman" panose="02020603050405020304" charset="0"/>
                <a:ea typeface="+mn-ea"/>
                <a:cs typeface="Times New Roman" panose="02020603050405020304" charset="0"/>
              </a:rPr>
              <a:t>s </a:t>
            </a:r>
            <a:r>
              <a:rPr spc="0">
                <a:solidFill>
                  <a:schemeClr val="accent2">
                    <a:lumMod val="75000"/>
                  </a:schemeClr>
                </a:solidFill>
                <a:latin typeface="Times New Roman" panose="02020603050405020304" charset="0"/>
                <a:ea typeface="+mn-ea"/>
                <a:cs typeface="Times New Roman" panose="02020603050405020304" charset="0"/>
              </a:rPr>
              <a:t>engine</a:t>
            </a:r>
            <a:r>
              <a:rPr spc="0">
                <a:latin typeface="Times New Roman" panose="02020603050405020304" charset="0"/>
                <a:ea typeface="+mn-ea"/>
                <a:cs typeface="Times New Roman" panose="02020603050405020304" charset="0"/>
              </a:rPr>
              <a:t>. If so, we</a:t>
            </a:r>
            <a:r>
              <a:rPr lang="en-US" altLang="zh-CN" spc="0">
                <a:latin typeface="Times New Roman" panose="02020603050405020304" charset="0"/>
                <a:ea typeface="+mn-ea"/>
                <a:cs typeface="Times New Roman" panose="02020603050405020304" charset="0"/>
              </a:rPr>
              <a:t>'</a:t>
            </a:r>
            <a:r>
              <a:rPr spc="0">
                <a:latin typeface="Times New Roman" panose="02020603050405020304" charset="0"/>
                <a:ea typeface="+mn-ea"/>
                <a:cs typeface="Times New Roman" panose="02020603050405020304" charset="0"/>
              </a:rPr>
              <a:t>d better take it to the garage immediately.(2011江苏)</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听起来好像是汽车引擎出了问题。如果是这样的话,我们最好马上把它送到修车厂去。</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Approach no closer than 100 metres,then stop the boat but keep the</a:t>
            </a:r>
            <a:r>
              <a:rPr spc="0">
                <a:solidFill>
                  <a:schemeClr val="accent2">
                    <a:lumMod val="75000"/>
                  </a:schemeClr>
                </a:solidFill>
                <a:latin typeface="Times New Roman" panose="02020603050405020304" charset="0"/>
                <a:ea typeface="+mn-ea"/>
                <a:cs typeface="Times New Roman" panose="02020603050405020304" charset="0"/>
              </a:rPr>
              <a:t> engine </a:t>
            </a:r>
            <a:r>
              <a:rPr spc="0">
                <a:latin typeface="Times New Roman" panose="02020603050405020304" charset="0"/>
                <a:ea typeface="+mn-ea"/>
                <a:cs typeface="Times New Roman" panose="02020603050405020304" charset="0"/>
              </a:rPr>
              <a:t>on.(2008全国II)</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接近不超过100米,然后停船,但保持引擎运转。</a:t>
            </a:r>
            <a:endParaRPr sz="3200" spc="0">
              <a:latin typeface="Times New Roman" panose="02020603050405020304" charset="0"/>
              <a:ea typeface="+mn-ea"/>
              <a:cs typeface="Times New Roman" panose="02020603050405020304" charset="0"/>
            </a:endParaRPr>
          </a:p>
          <a:p>
            <a:pPr algn="just">
              <a:lnSpc>
                <a:spcPct val="100000"/>
              </a:lnSpc>
              <a:buClrTx/>
              <a:buSzTx/>
              <a:buFontTx/>
            </a:pPr>
            <a:endParaRPr sz="3200"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_________ [endʒɪ'nɪə]n. </a:t>
            </a:r>
            <a:r>
              <a:rPr spc="0">
                <a:solidFill>
                  <a:srgbClr val="7030A0"/>
                </a:solidFill>
                <a:latin typeface="Times New Roman" panose="02020603050405020304" charset="0"/>
                <a:ea typeface="+mn-ea"/>
                <a:cs typeface="Times New Roman" panose="02020603050405020304" charset="0"/>
              </a:rPr>
              <a:t>工程师；火车司机</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_____________</a:t>
            </a:r>
            <a:r>
              <a:rPr spc="0">
                <a:solidFill>
                  <a:srgbClr val="7030A0"/>
                </a:solidFill>
                <a:latin typeface="Times New Roman" panose="02020603050405020304" charset="0"/>
                <a:ea typeface="+mn-ea"/>
                <a:cs typeface="Times New Roman" panose="02020603050405020304" charset="0"/>
              </a:rPr>
              <a:t>（互联网上的）搜索引擎</a:t>
            </a:r>
            <a:endParaRPr spc="0">
              <a:solidFill>
                <a:srgbClr val="7030A0"/>
              </a:solidFill>
              <a:latin typeface="Times New Roman" panose="02020603050405020304" charset="0"/>
              <a:ea typeface="+mn-ea"/>
              <a:cs typeface="Times New Roman" panose="02020603050405020304" charset="0"/>
            </a:endParaRPr>
          </a:p>
        </p:txBody>
      </p:sp>
      <p:sp>
        <p:nvSpPr>
          <p:cNvPr id="2" name="文本框 1"/>
          <p:cNvSpPr txBox="1"/>
          <p:nvPr/>
        </p:nvSpPr>
        <p:spPr>
          <a:xfrm>
            <a:off x="3158490" y="53975"/>
            <a:ext cx="302831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博客 网络日志</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24765" y="570230"/>
            <a:ext cx="2326005"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blog post</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34290" y="1078230"/>
            <a:ext cx="1748790"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blogger</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6097270" y="92710"/>
            <a:ext cx="201676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写博客</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3845560" y="1693545"/>
            <a:ext cx="357568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引擎  发动机 火车头</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135255" y="5599430"/>
            <a:ext cx="1748790"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engineer </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144780" y="6053455"/>
            <a:ext cx="3013075"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search engine</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 calcmode="lin" valueType="num">
                                      <p:cBhvr additive="base">
                                        <p:cTn id="4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 calcmode="lin" valueType="num">
                                      <p:cBhvr additive="base">
                                        <p:cTn id="5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 calcmode="lin" valueType="num">
                                      <p:cBhvr additive="base">
                                        <p:cTn id="5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6">
                                            <p:txEl>
                                              <p:pRg st="6" end="6"/>
                                            </p:txEl>
                                          </p:spTgt>
                                        </p:tgtEl>
                                        <p:attrNameLst>
                                          <p:attrName>style.visibility</p:attrName>
                                        </p:attrNameLst>
                                      </p:cBhvr>
                                      <p:to>
                                        <p:strVal val="visible"/>
                                      </p:to>
                                    </p:set>
                                    <p:anim calcmode="lin" valueType="num">
                                      <p:cBhvr additive="base">
                                        <p:cTn id="6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6">
                                            <p:txEl>
                                              <p:pRg st="7" end="7"/>
                                            </p:txEl>
                                          </p:spTgt>
                                        </p:tgtEl>
                                        <p:attrNameLst>
                                          <p:attrName>style.visibility</p:attrName>
                                        </p:attrNameLst>
                                      </p:cBhvr>
                                      <p:to>
                                        <p:strVal val="visible"/>
                                      </p:to>
                                    </p:set>
                                    <p:anim calcmode="lin" valueType="num">
                                      <p:cBhvr additive="base">
                                        <p:cTn id="6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fill="hold"/>
                                        <p:tgtEl>
                                          <p:spTgt spid="10"/>
                                        </p:tgtEl>
                                        <p:attrNameLst>
                                          <p:attrName>ppt_x</p:attrName>
                                        </p:attrNameLst>
                                      </p:cBhvr>
                                      <p:tavLst>
                                        <p:tav tm="0">
                                          <p:val>
                                            <p:strVal val="#ppt_x"/>
                                          </p:val>
                                        </p:tav>
                                        <p:tav tm="100000">
                                          <p:val>
                                            <p:strVal val="#ppt_x"/>
                                          </p:val>
                                        </p:tav>
                                      </p:tavLst>
                                    </p:anim>
                                    <p:anim calcmode="lin" valueType="num">
                                      <p:cBhvr additive="base">
                                        <p:cTn id="7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9" grpId="0"/>
      <p:bldP spid="9" grpId="1"/>
      <p:bldP spid="5" grpId="0"/>
      <p:bldP spid="5" grpId="1"/>
      <p:bldP spid="7" grpId="0"/>
      <p:bldP spid="7" grpId="1"/>
      <p:bldP spid="3" grpId="0"/>
      <p:bldP spid="3" grpId="1"/>
      <p:bldP spid="10" grpId="0"/>
      <p:bldP spid="10" grpId="1"/>
      <p:bldP spid="11" grpId="0"/>
      <p:bldP spid="11" grpId="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5" name="图片 65" descr="gen-产生填空"/>
          <p:cNvPicPr>
            <a:picLocks noChangeAspect="1"/>
          </p:cNvPicPr>
          <p:nvPr/>
        </p:nvPicPr>
        <p:blipFill>
          <a:blip r:embed="rId1"/>
          <a:stretch>
            <a:fillRect/>
          </a:stretch>
        </p:blipFill>
        <p:spPr>
          <a:xfrm>
            <a:off x="56515" y="12065"/>
            <a:ext cx="12052300" cy="6828790"/>
          </a:xfrm>
          <a:prstGeom prst="rect">
            <a:avLst/>
          </a:prstGeom>
        </p:spPr>
      </p:pic>
      <p:sp>
        <p:nvSpPr>
          <p:cNvPr id="4" name="标题 1"/>
          <p:cNvSpPr>
            <a:spLocks noGrp="1"/>
          </p:cNvSpPr>
          <p:nvPr/>
        </p:nvSpPr>
        <p:spPr>
          <a:xfrm>
            <a:off x="4498340" y="287655"/>
            <a:ext cx="12725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基因</a:t>
            </a:r>
            <a:endParaRPr sz="18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7148830" y="287655"/>
            <a:ext cx="146050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产生;繁殖</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4740910" y="938530"/>
            <a:ext cx="17894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引擎,发动机</a:t>
            </a:r>
            <a:endParaRPr sz="18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8012430" y="938530"/>
            <a:ext cx="10960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工程师</a:t>
            </a:r>
            <a:endParaRPr sz="18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4864735" y="1548130"/>
            <a:ext cx="17672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慷慨的,大方的</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8605520" y="1548130"/>
            <a:ext cx="26714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慷慨,大方</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4596765" y="3021965"/>
            <a:ext cx="12782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温柔的</a:t>
            </a:r>
            <a:endParaRPr sz="18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7533005" y="2800985"/>
            <a:ext cx="10312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绅士</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4864735" y="2199005"/>
            <a:ext cx="12782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怀孕的</a:t>
            </a:r>
            <a:endParaRPr sz="18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4582795" y="4775200"/>
            <a:ext cx="265049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开始       </a:t>
            </a:r>
            <a:r>
              <a:rPr sz="1800" spc="0">
                <a:solidFill>
                  <a:schemeClr val="accent2">
                    <a:lumMod val="75000"/>
                  </a:schemeClr>
                </a:solidFill>
                <a:latin typeface="Times New Roman" panose="02020603050405020304" charset="0"/>
                <a:ea typeface="+mn-ea"/>
                <a:cs typeface="Times New Roman" panose="02020603050405020304" charset="0"/>
              </a:rPr>
              <a:t>began       begun</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4740910" y="3918585"/>
            <a:ext cx="23348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氧气</a:t>
            </a:r>
            <a:endParaRPr sz="18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7533005" y="3227705"/>
            <a:ext cx="24593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温柔</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彬彬有礼</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0480675" y="287655"/>
            <a:ext cx="14617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代</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8227695" y="4551045"/>
            <a:ext cx="15640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accent2">
                    <a:lumMod val="75000"/>
                  </a:schemeClr>
                </a:solidFill>
                <a:latin typeface="Times New Roman" panose="02020603050405020304" charset="0"/>
                <a:ea typeface="+mn-ea"/>
                <a:cs typeface="Times New Roman" panose="02020603050405020304" charset="0"/>
              </a:rPr>
              <a:t>beginning</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8302625" y="5017770"/>
            <a:ext cx="15640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accent2">
                    <a:lumMod val="75000"/>
                  </a:schemeClr>
                </a:solidFill>
                <a:latin typeface="Times New Roman" panose="02020603050405020304" charset="0"/>
                <a:ea typeface="+mn-ea"/>
                <a:cs typeface="Times New Roman" panose="02020603050405020304" charset="0"/>
              </a:rPr>
              <a:t>begin with</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4691380" y="5903595"/>
            <a:ext cx="17856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笼统的;大体的</a:t>
            </a:r>
            <a:endParaRPr sz="18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6631940" y="5903595"/>
            <a:ext cx="15640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将军</a:t>
            </a:r>
            <a:endParaRPr sz="18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8277225" y="5642610"/>
            <a:ext cx="26974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accent2">
                    <a:lumMod val="75000"/>
                  </a:schemeClr>
                </a:solidFill>
                <a:latin typeface="Times New Roman" panose="02020603050405020304" charset="0"/>
                <a:ea typeface="+mn-ea"/>
                <a:cs typeface="Times New Roman" panose="02020603050405020304" charset="0"/>
              </a:rPr>
              <a:t> generally（speaking）</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8564245" y="6125210"/>
            <a:ext cx="15640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accent2">
                    <a:lumMod val="75000"/>
                  </a:schemeClr>
                </a:solidFill>
                <a:latin typeface="Times New Roman" panose="02020603050405020304" charset="0"/>
                <a:ea typeface="+mn-ea"/>
                <a:cs typeface="Times New Roman" panose="02020603050405020304" charset="0"/>
              </a:rPr>
              <a:t>in general</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additive="base">
                                        <p:cTn id="85" dur="500" fill="hold"/>
                                        <p:tgtEl>
                                          <p:spTgt spid="2"/>
                                        </p:tgtEl>
                                        <p:attrNameLst>
                                          <p:attrName>ppt_x</p:attrName>
                                        </p:attrNameLst>
                                      </p:cBhvr>
                                      <p:tavLst>
                                        <p:tav tm="0">
                                          <p:val>
                                            <p:strVal val="#ppt_x"/>
                                          </p:val>
                                        </p:tav>
                                        <p:tav tm="100000">
                                          <p:val>
                                            <p:strVal val="#ppt_x"/>
                                          </p:val>
                                        </p:tav>
                                      </p:tavLst>
                                    </p:anim>
                                    <p:anim calcmode="lin" valueType="num">
                                      <p:cBhvr additive="base">
                                        <p:cTn id="8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additive="base">
                                        <p:cTn id="91" dur="500" fill="hold"/>
                                        <p:tgtEl>
                                          <p:spTgt spid="3"/>
                                        </p:tgtEl>
                                        <p:attrNameLst>
                                          <p:attrName>ppt_x</p:attrName>
                                        </p:attrNameLst>
                                      </p:cBhvr>
                                      <p:tavLst>
                                        <p:tav tm="0">
                                          <p:val>
                                            <p:strVal val="#ppt_x"/>
                                          </p:val>
                                        </p:tav>
                                        <p:tav tm="100000">
                                          <p:val>
                                            <p:strVal val="#ppt_x"/>
                                          </p:val>
                                        </p:tav>
                                      </p:tavLst>
                                    </p:anim>
                                    <p:anim calcmode="lin" valueType="num">
                                      <p:cBhvr additive="base">
                                        <p:cTn id="9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6"/>
                                        </p:tgtEl>
                                        <p:attrNameLst>
                                          <p:attrName>style.visibility</p:attrName>
                                        </p:attrNameLst>
                                      </p:cBhvr>
                                      <p:to>
                                        <p:strVal val="visible"/>
                                      </p:to>
                                    </p:set>
                                    <p:anim calcmode="lin" valueType="num">
                                      <p:cBhvr additive="base">
                                        <p:cTn id="97" dur="500" fill="hold"/>
                                        <p:tgtEl>
                                          <p:spTgt spid="6"/>
                                        </p:tgtEl>
                                        <p:attrNameLst>
                                          <p:attrName>ppt_x</p:attrName>
                                        </p:attrNameLst>
                                      </p:cBhvr>
                                      <p:tavLst>
                                        <p:tav tm="0">
                                          <p:val>
                                            <p:strVal val="#ppt_x"/>
                                          </p:val>
                                        </p:tav>
                                        <p:tav tm="100000">
                                          <p:val>
                                            <p:strVal val="#ppt_x"/>
                                          </p:val>
                                        </p:tav>
                                      </p:tavLst>
                                    </p:anim>
                                    <p:anim calcmode="lin" valueType="num">
                                      <p:cBhvr additive="base">
                                        <p:cTn id="9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ppt_x"/>
                                          </p:val>
                                        </p:tav>
                                        <p:tav tm="100000">
                                          <p:val>
                                            <p:strVal val="#ppt_x"/>
                                          </p:val>
                                        </p:tav>
                                      </p:tavLst>
                                    </p:anim>
                                    <p:anim calcmode="lin" valueType="num">
                                      <p:cBhvr additive="base">
                                        <p:cTn id="10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additive="base">
                                        <p:cTn id="115" dur="500" fill="hold"/>
                                        <p:tgtEl>
                                          <p:spTgt spid="20"/>
                                        </p:tgtEl>
                                        <p:attrNameLst>
                                          <p:attrName>ppt_x</p:attrName>
                                        </p:attrNameLst>
                                      </p:cBhvr>
                                      <p:tavLst>
                                        <p:tav tm="0">
                                          <p:val>
                                            <p:strVal val="#ppt_x"/>
                                          </p:val>
                                        </p:tav>
                                        <p:tav tm="100000">
                                          <p:val>
                                            <p:strVal val="#ppt_x"/>
                                          </p:val>
                                        </p:tav>
                                      </p:tavLst>
                                    </p:anim>
                                    <p:anim calcmode="lin" valueType="num">
                                      <p:cBhvr additive="base">
                                        <p:cTn id="1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7" grpId="0"/>
      <p:bldP spid="7" grpId="1"/>
      <p:bldP spid="8" grpId="0"/>
      <p:bldP spid="8" grpId="1"/>
      <p:bldP spid="11" grpId="0"/>
      <p:bldP spid="11" grpId="1"/>
      <p:bldP spid="13" grpId="0"/>
      <p:bldP spid="13" grpId="1"/>
      <p:bldP spid="14" grpId="0"/>
      <p:bldP spid="14" grpId="1"/>
      <p:bldP spid="15" grpId="0"/>
      <p:bldP spid="15" grpId="1"/>
      <p:bldP spid="16" grpId="0"/>
      <p:bldP spid="16" grpId="1"/>
      <p:bldP spid="18" grpId="0"/>
      <p:bldP spid="18" grpId="1"/>
      <p:bldP spid="22" grpId="0"/>
      <p:bldP spid="22" grpId="1"/>
      <p:bldP spid="23" grpId="0"/>
      <p:bldP spid="23" grpId="1"/>
      <p:bldP spid="19" grpId="0"/>
      <p:bldP spid="19" grpId="1"/>
      <p:bldP spid="2" grpId="0"/>
      <p:bldP spid="2" grpId="1"/>
      <p:bldP spid="3" grpId="0"/>
      <p:bldP spid="3" grpId="1"/>
      <p:bldP spid="6" grpId="0"/>
      <p:bldP spid="6" grpId="1"/>
      <p:bldP spid="10" grpId="0"/>
      <p:bldP spid="10" grpId="1"/>
      <p:bldP spid="17" grpId="0"/>
      <p:bldP spid="17" grpId="1"/>
      <p:bldP spid="20" grpId="0"/>
      <p:bldP spid="20" grpId="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80645" y="128270"/>
            <a:ext cx="12011660"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latin typeface="Times New Roman" panose="02020603050405020304" charset="0"/>
                <a:ea typeface="+mn-ea"/>
                <a:cs typeface="Times New Roman" panose="02020603050405020304" charset="0"/>
              </a:rPr>
              <a:t>54.chat [tʃæt]vi.&amp;n.____;____vt.____;________</a:t>
            </a:r>
            <a:endParaRPr sz="32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likes that he can sit and check his phone in peace or </a:t>
            </a:r>
            <a:r>
              <a:rPr sz="2400" spc="0">
                <a:solidFill>
                  <a:schemeClr val="accent2">
                    <a:lumMod val="75000"/>
                  </a:schemeClr>
                </a:solidFill>
                <a:latin typeface="Times New Roman" panose="02020603050405020304" charset="0"/>
                <a:ea typeface="+mn-ea"/>
                <a:cs typeface="Times New Roman" panose="02020603050405020304" charset="0"/>
              </a:rPr>
              <a:t>chat</a:t>
            </a:r>
            <a:r>
              <a:rPr sz="2400" spc="0">
                <a:latin typeface="Times New Roman" panose="02020603050405020304" charset="0"/>
                <a:ea typeface="+mn-ea"/>
                <a:cs typeface="Times New Roman" panose="02020603050405020304" charset="0"/>
              </a:rPr>
              <a:t> up the barkeeper with whom he's on a first-name basis if he wants to have a little interaction(交流).(2019全国II)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他喜欢安静地坐着看手机,或者如果他想和酒吧老板有一点交流,可以直呼其名和他聊天。</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While they </a:t>
            </a:r>
            <a:r>
              <a:rPr sz="2400" spc="0">
                <a:solidFill>
                  <a:schemeClr val="accent2">
                    <a:lumMod val="75000"/>
                  </a:schemeClr>
                </a:solidFill>
                <a:latin typeface="Times New Roman" panose="02020603050405020304" charset="0"/>
                <a:ea typeface="+mn-ea"/>
                <a:cs typeface="Times New Roman" panose="02020603050405020304" charset="0"/>
              </a:rPr>
              <a:t>chat</a:t>
            </a:r>
            <a:r>
              <a:rPr sz="2400" spc="0">
                <a:latin typeface="Times New Roman" panose="02020603050405020304" charset="0"/>
                <a:ea typeface="+mn-ea"/>
                <a:cs typeface="Times New Roman" panose="02020603050405020304" charset="0"/>
              </a:rPr>
              <a:t>, my father would lift my sister and me up to sit in the top of the fridge.(2016浙江)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在他们聊天的时候,我父亲会把我和妹妹举起来坐在冰箱的顶部。</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Deliver the invitations in person to everyone who lives on your street and </a:t>
            </a:r>
            <a:r>
              <a:rPr sz="2400" spc="0">
                <a:solidFill>
                  <a:schemeClr val="accent2">
                    <a:lumMod val="75000"/>
                  </a:schemeClr>
                </a:solidFill>
                <a:latin typeface="Times New Roman" panose="02020603050405020304" charset="0"/>
                <a:ea typeface="+mn-ea"/>
                <a:cs typeface="Times New Roman" panose="02020603050405020304" charset="0"/>
              </a:rPr>
              <a:t>chat </a:t>
            </a:r>
            <a:r>
              <a:rPr sz="2400" spc="0">
                <a:latin typeface="Times New Roman" panose="02020603050405020304" charset="0"/>
                <a:ea typeface="+mn-ea"/>
                <a:cs typeface="Times New Roman" panose="02020603050405020304" charset="0"/>
              </a:rPr>
              <a:t>with each for five minutes before moving on to the next house.(2014浙江)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亲自把邀请函发给住在你这条街上的每一个人,和他们聊五分钟,然后再去下一个房子。</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Today we can talk, text, e-mail, </a:t>
            </a:r>
            <a:r>
              <a:rPr sz="2400" spc="0">
                <a:solidFill>
                  <a:schemeClr val="accent2">
                    <a:lumMod val="75000"/>
                  </a:schemeClr>
                </a:solidFill>
                <a:latin typeface="Times New Roman" panose="02020603050405020304" charset="0"/>
                <a:ea typeface="+mn-ea"/>
                <a:cs typeface="Times New Roman" panose="02020603050405020304" charset="0"/>
              </a:rPr>
              <a:t>chat </a:t>
            </a:r>
            <a:r>
              <a:rPr sz="2400" spc="0">
                <a:latin typeface="Times New Roman" panose="02020603050405020304" charset="0"/>
                <a:ea typeface="+mn-ea"/>
                <a:cs typeface="Times New Roman" panose="02020603050405020304" charset="0"/>
              </a:rPr>
              <a:t>and blog (写博客), not only from our computers, but from our mobile phones as well.(2012江苏)  今天,我们不仅可以通过电脑,还可以通过手机来聊天、发短信、发电子邮件、聊天和写博客。</a:t>
            </a:r>
            <a:endParaRPr sz="2400" spc="0">
              <a:latin typeface="Times New Roman" panose="02020603050405020304" charset="0"/>
              <a:ea typeface="+mn-ea"/>
              <a:cs typeface="Times New Roman" panose="02020603050405020304" charset="0"/>
            </a:endParaRPr>
          </a:p>
        </p:txBody>
      </p:sp>
      <p:sp>
        <p:nvSpPr>
          <p:cNvPr id="5" name="文本框 4"/>
          <p:cNvSpPr txBox="1"/>
          <p:nvPr/>
        </p:nvSpPr>
        <p:spPr>
          <a:xfrm>
            <a:off x="5603875" y="141605"/>
            <a:ext cx="3822065" cy="521970"/>
          </a:xfrm>
          <a:prstGeom prst="rect">
            <a:avLst/>
          </a:prstGeom>
          <a:noFill/>
          <a:ln w="9525">
            <a:noFill/>
          </a:ln>
        </p:spPr>
        <p:txBody>
          <a:bodyPr wrap="square">
            <a:spAutoFit/>
          </a:bodyPr>
          <a:p>
            <a:pPr indent="177800"/>
            <a:r>
              <a:rPr lang="zh-CN" altLang="en-US" sz="2800" b="1">
                <a:solidFill>
                  <a:srgbClr val="7030A0"/>
                </a:solidFill>
                <a:uFillTx/>
                <a:latin typeface="Times New Roman" panose="02020603050405020304" charset="0"/>
                <a:cs typeface="Times New Roman" panose="02020603050405020304" charset="0"/>
              </a:rPr>
              <a:t>搭讪 与…攀谈</a:t>
            </a:r>
            <a:endParaRPr lang="zh-CN" altLang="en-US" sz="2800" b="1">
              <a:solidFill>
                <a:srgbClr val="7030A0"/>
              </a:solidFill>
              <a:uFillTx/>
              <a:latin typeface="Times New Roman" panose="02020603050405020304" charset="0"/>
              <a:cs typeface="Times New Roman" panose="02020603050405020304" charset="0"/>
            </a:endParaRPr>
          </a:p>
        </p:txBody>
      </p:sp>
      <p:sp>
        <p:nvSpPr>
          <p:cNvPr id="2" name="文本框 1"/>
          <p:cNvSpPr txBox="1"/>
          <p:nvPr/>
        </p:nvSpPr>
        <p:spPr>
          <a:xfrm>
            <a:off x="3422650" y="138430"/>
            <a:ext cx="2009140" cy="521970"/>
          </a:xfrm>
          <a:prstGeom prst="rect">
            <a:avLst/>
          </a:prstGeom>
          <a:noFill/>
          <a:ln w="9525">
            <a:noFill/>
          </a:ln>
        </p:spPr>
        <p:txBody>
          <a:bodyPr wrap="square">
            <a:spAutoFit/>
          </a:bodyPr>
          <a:p>
            <a:pPr indent="177800"/>
            <a:r>
              <a:rPr lang="zh-CN" altLang="en-US" sz="2800" b="1">
                <a:solidFill>
                  <a:srgbClr val="7030A0"/>
                </a:solidFill>
                <a:uFillTx/>
                <a:latin typeface="Times New Roman" panose="02020603050405020304" charset="0"/>
                <a:cs typeface="Times New Roman" panose="02020603050405020304" charset="0"/>
              </a:rPr>
              <a:t>聊天 闲谈</a:t>
            </a:r>
            <a:endParaRPr lang="zh-CN" altLang="en-US" sz="2800" b="1">
              <a:solidFill>
                <a:srgbClr val="7030A0"/>
              </a:solidFill>
              <a:uFillTx/>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additive="base">
                                        <p:cTn id="3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additive="base">
                                        <p:cTn id="3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5" grpId="1"/>
      <p:bldP spid="2" grpId="0"/>
      <p:bldP spid="2" grpId="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80645" y="128270"/>
            <a:ext cx="12011660"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latin typeface="Times New Roman" panose="02020603050405020304" charset="0"/>
                <a:ea typeface="+mn-ea"/>
                <a:cs typeface="Times New Roman" panose="02020603050405020304" charset="0"/>
              </a:rPr>
              <a:t>55.stream [stri:m]vt.__</a:t>
            </a:r>
            <a:r>
              <a:rPr lang="en-US" altLang="zh-CN" sz="3200" spc="0">
                <a:latin typeface="Times New Roman" panose="02020603050405020304" charset="0"/>
                <a:ea typeface="+mn-ea"/>
                <a:cs typeface="Times New Roman" panose="02020603050405020304" charset="0"/>
              </a:rPr>
              <a:t>_</a:t>
            </a:r>
            <a:r>
              <a:rPr sz="3200" spc="0">
                <a:latin typeface="Times New Roman" panose="02020603050405020304" charset="0"/>
                <a:ea typeface="+mn-ea"/>
                <a:cs typeface="Times New Roman" panose="02020603050405020304" charset="0"/>
              </a:rPr>
              <a:t>_;_</a:t>
            </a:r>
            <a:r>
              <a:rPr lang="en-US" altLang="zh-CN" sz="3200" spc="0">
                <a:latin typeface="Times New Roman" panose="02020603050405020304" charset="0"/>
                <a:ea typeface="+mn-ea"/>
                <a:cs typeface="Times New Roman" panose="02020603050405020304" charset="0"/>
              </a:rPr>
              <a:t>_</a:t>
            </a:r>
            <a:r>
              <a:rPr sz="3200" spc="0">
                <a:latin typeface="Times New Roman" panose="02020603050405020304" charset="0"/>
                <a:ea typeface="+mn-ea"/>
                <a:cs typeface="Times New Roman" panose="02020603050405020304" charset="0"/>
              </a:rPr>
              <a:t>__vi.____ n.</a:t>
            </a:r>
            <a:r>
              <a:rPr lang="en-US" altLang="zh-CN" sz="3200" spc="0">
                <a:latin typeface="Times New Roman" panose="02020603050405020304" charset="0"/>
                <a:ea typeface="+mn-ea"/>
                <a:cs typeface="Times New Roman" panose="02020603050405020304" charset="0"/>
              </a:rPr>
              <a:t>__</a:t>
            </a:r>
            <a:r>
              <a:rPr sz="3200" spc="0">
                <a:latin typeface="Times New Roman" panose="02020603050405020304" charset="0"/>
                <a:ea typeface="+mn-ea"/>
                <a:cs typeface="Times New Roman" panose="02020603050405020304" charset="0"/>
              </a:rPr>
              <a:t>__</a:t>
            </a:r>
            <a:r>
              <a:rPr lang="en-US" altLang="zh-CN" sz="3200" spc="0">
                <a:latin typeface="Times New Roman" panose="02020603050405020304" charset="0"/>
                <a:ea typeface="+mn-ea"/>
                <a:cs typeface="Times New Roman" panose="02020603050405020304" charset="0"/>
              </a:rPr>
              <a:t>,</a:t>
            </a:r>
            <a:r>
              <a:rPr sz="3200" spc="0">
                <a:latin typeface="Times New Roman" panose="02020603050405020304" charset="0"/>
                <a:ea typeface="+mn-ea"/>
                <a:cs typeface="Times New Roman" panose="02020603050405020304" charset="0"/>
              </a:rPr>
              <a:t>_____</a:t>
            </a:r>
            <a:endParaRPr sz="32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One chilly night when I was hiking in the Rocky Mountains with some students, I mentioned that we were going to cross a mountain </a:t>
            </a:r>
            <a:r>
              <a:rPr sz="2400" spc="0">
                <a:solidFill>
                  <a:schemeClr val="accent2">
                    <a:lumMod val="75000"/>
                  </a:schemeClr>
                </a:solidFill>
                <a:latin typeface="Times New Roman" panose="02020603050405020304" charset="0"/>
                <a:ea typeface="+mn-ea"/>
                <a:cs typeface="Times New Roman" panose="02020603050405020304" charset="0"/>
              </a:rPr>
              <a:t>stream</a:t>
            </a:r>
            <a:r>
              <a:rPr sz="2400" spc="0">
                <a:latin typeface="Times New Roman" panose="02020603050405020304" charset="0"/>
                <a:ea typeface="+mn-ea"/>
                <a:cs typeface="Times New Roman" panose="02020603050405020304" charset="0"/>
              </a:rPr>
              <a:t>.(2018天津)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一个寒冷的夜晚,我和一些学生在落基山脉徒步旅行。我跟学生们提到我们要横穿一条山间的小溪。</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Feeling stronger now, Jane began to walk along the </a:t>
            </a:r>
            <a:r>
              <a:rPr sz="2400" spc="0">
                <a:solidFill>
                  <a:schemeClr val="accent2">
                    <a:lumMod val="75000"/>
                  </a:schemeClr>
                </a:solidFill>
                <a:latin typeface="Times New Roman" panose="02020603050405020304" charset="0"/>
                <a:ea typeface="+mn-ea"/>
                <a:cs typeface="Times New Roman" panose="02020603050405020304" charset="0"/>
              </a:rPr>
              <a:t>stream</a:t>
            </a:r>
            <a:r>
              <a:rPr sz="2400" spc="0">
                <a:latin typeface="Times New Roman" panose="02020603050405020304" charset="0"/>
                <a:ea typeface="+mn-ea"/>
                <a:cs typeface="Times New Roman" panose="02020603050405020304" charset="0"/>
              </a:rPr>
              <a:t> and hope it would lead her to the lake.(2016浙江)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简感到自己的身体好多了,她开始沿着小溪走,希望小溪能把她带到湖边。</a:t>
            </a:r>
            <a:endParaRPr sz="2400" spc="0">
              <a:latin typeface="Times New Roman" panose="02020603050405020304" charset="0"/>
              <a:ea typeface="+mn-ea"/>
              <a:cs typeface="Times New Roman" panose="02020603050405020304" charset="0"/>
            </a:endParaRPr>
          </a:p>
        </p:txBody>
      </p:sp>
      <p:sp>
        <p:nvSpPr>
          <p:cNvPr id="5" name="文本框 4"/>
          <p:cNvSpPr txBox="1"/>
          <p:nvPr/>
        </p:nvSpPr>
        <p:spPr>
          <a:xfrm>
            <a:off x="6953885" y="165735"/>
            <a:ext cx="1994535" cy="521970"/>
          </a:xfrm>
          <a:prstGeom prst="rect">
            <a:avLst/>
          </a:prstGeom>
          <a:noFill/>
          <a:ln w="9525">
            <a:noFill/>
          </a:ln>
        </p:spPr>
        <p:txBody>
          <a:bodyPr wrap="square">
            <a:spAutoFit/>
          </a:bodyPr>
          <a:p>
            <a:pPr indent="177800"/>
            <a:r>
              <a:rPr lang="zh-CN" altLang="en-US" sz="2800" b="1">
                <a:solidFill>
                  <a:srgbClr val="7030A0"/>
                </a:solidFill>
                <a:uFillTx/>
                <a:latin typeface="Times New Roman" panose="02020603050405020304" charset="0"/>
                <a:cs typeface="Times New Roman" panose="02020603050405020304" charset="0"/>
              </a:rPr>
              <a:t>小溪  溪流</a:t>
            </a:r>
            <a:endParaRPr lang="zh-CN" altLang="en-US" sz="2800" b="1">
              <a:solidFill>
                <a:srgbClr val="7030A0"/>
              </a:solidFill>
              <a:uFillTx/>
              <a:latin typeface="Times New Roman" panose="02020603050405020304" charset="0"/>
              <a:cs typeface="Times New Roman" panose="02020603050405020304" charset="0"/>
            </a:endParaRPr>
          </a:p>
        </p:txBody>
      </p:sp>
      <p:sp>
        <p:nvSpPr>
          <p:cNvPr id="2" name="文本框 1"/>
          <p:cNvSpPr txBox="1"/>
          <p:nvPr/>
        </p:nvSpPr>
        <p:spPr>
          <a:xfrm>
            <a:off x="3532505" y="165735"/>
            <a:ext cx="3480435" cy="521970"/>
          </a:xfrm>
          <a:prstGeom prst="rect">
            <a:avLst/>
          </a:prstGeom>
          <a:noFill/>
          <a:ln w="9525">
            <a:noFill/>
          </a:ln>
        </p:spPr>
        <p:txBody>
          <a:bodyPr wrap="square">
            <a:spAutoFit/>
          </a:bodyPr>
          <a:p>
            <a:pPr indent="177800"/>
            <a:r>
              <a:rPr lang="zh-CN" altLang="en-US" sz="2800" b="1">
                <a:solidFill>
                  <a:srgbClr val="7030A0"/>
                </a:solidFill>
                <a:uFillTx/>
                <a:latin typeface="Times New Roman" panose="02020603050405020304" charset="0"/>
                <a:cs typeface="Times New Roman" panose="02020603050405020304" charset="0"/>
              </a:rPr>
              <a:t>流播  流出       流动 </a:t>
            </a:r>
            <a:endParaRPr lang="zh-CN" altLang="en-US" sz="2800" b="1">
              <a:solidFill>
                <a:srgbClr val="7030A0"/>
              </a:solidFill>
              <a:uFillTx/>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 calcmode="lin" valueType="num">
                                      <p:cBhvr additive="base">
                                        <p:cTn id="3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5" grpId="1"/>
      <p:bldP spid="2" grpId="0"/>
      <p:bldP spid="2" grpId="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8" name="图片 68" descr="stri-拉伸填空"/>
          <p:cNvPicPr>
            <a:picLocks noChangeAspect="1"/>
          </p:cNvPicPr>
          <p:nvPr/>
        </p:nvPicPr>
        <p:blipFill>
          <a:blip r:embed="rId1"/>
          <a:stretch>
            <a:fillRect/>
          </a:stretch>
        </p:blipFill>
        <p:spPr>
          <a:xfrm>
            <a:off x="-63500" y="287655"/>
            <a:ext cx="12323445" cy="6258560"/>
          </a:xfrm>
          <a:prstGeom prst="rect">
            <a:avLst/>
          </a:prstGeom>
        </p:spPr>
      </p:pic>
      <p:sp>
        <p:nvSpPr>
          <p:cNvPr id="4" name="标题 1"/>
          <p:cNvSpPr>
            <a:spLocks noGrp="1"/>
          </p:cNvSpPr>
          <p:nvPr/>
        </p:nvSpPr>
        <p:spPr>
          <a:xfrm>
            <a:off x="3909695" y="615950"/>
            <a:ext cx="27717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线,弦,细绳</a:t>
            </a:r>
            <a:endParaRPr sz="18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4027805" y="2903220"/>
            <a:ext cx="21316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伸展张开       伸展</a:t>
            </a:r>
            <a:endParaRPr sz="18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998595" y="1320165"/>
            <a:ext cx="3012440" cy="3714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严格的;严密的;精确的</a:t>
            </a:r>
            <a:endParaRPr sz="18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713230" y="3190240"/>
            <a:ext cx="9467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拉伸</a:t>
            </a:r>
            <a:endParaRPr sz="24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3865245" y="1949450"/>
            <a:ext cx="19462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海峡;困境</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7193915" y="2629535"/>
            <a:ext cx="13163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街道</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4093845" y="382270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限制;约束;制约</a:t>
            </a:r>
            <a:endParaRPr sz="18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7661275" y="3851275"/>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限制;约束;束缚</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7323455" y="3169920"/>
            <a:ext cx="29146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流出     流动      小溪，溪流</a:t>
            </a:r>
            <a:endParaRPr sz="18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7231380" y="5162550"/>
            <a:ext cx="22199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抑制,控制,约束,制止</a:t>
            </a:r>
            <a:endParaRPr sz="18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3860165" y="5864860"/>
            <a:ext cx="3610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压力;强调;紧张      强调;使紧张</a:t>
            </a:r>
            <a:endParaRPr sz="18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8361045" y="5814060"/>
            <a:ext cx="22923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危难,不幸;贫困;悲痛</a:t>
            </a:r>
            <a:endParaRPr sz="18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10902950" y="5701665"/>
            <a:ext cx="13569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使悲痛;</a:t>
            </a:r>
            <a:endParaRPr sz="18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使贫困</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3909695" y="5162550"/>
            <a:ext cx="23348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张力;拉紧v拉紧</a:t>
            </a:r>
            <a:endParaRPr sz="18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4017645" y="4479925"/>
            <a:ext cx="27997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区域;地方;行政区</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p:bldP spid="4" grpId="1"/>
      <p:bldP spid="6" grpId="0"/>
      <p:bldP spid="6" grpId="1"/>
      <p:bldP spid="10" grpId="0"/>
      <p:bldP spid="10" grpId="1"/>
      <p:bldP spid="3" grpId="0"/>
      <p:bldP spid="3" grpId="1"/>
      <p:bldP spid="13" grpId="0"/>
      <p:bldP spid="13" grpId="1"/>
      <p:bldP spid="14" grpId="0"/>
      <p:bldP spid="14" grpId="1"/>
      <p:bldP spid="15" grpId="0"/>
      <p:bldP spid="15" grpId="1"/>
      <p:bldP spid="16" grpId="0"/>
      <p:bldP spid="16" grpId="1"/>
      <p:bldP spid="17" grpId="0"/>
      <p:bldP spid="17" grpId="1"/>
      <p:bldP spid="18" grpId="0"/>
      <p:bldP spid="18" grpId="1"/>
      <p:bldP spid="20" grpId="0"/>
      <p:bldP spid="20" grpId="1"/>
      <p:bldP spid="21" grpId="0"/>
      <p:bldP spid="21" grpId="1"/>
      <p:bldP spid="22" grpId="0"/>
      <p:bldP spid="22" grpId="1"/>
      <p:bldP spid="23" grpId="0"/>
      <p:bldP spid="2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4610" y="49530"/>
            <a:ext cx="11156950" cy="1884680"/>
          </a:xfrm>
        </p:spPr>
        <p:txBody>
          <a:bodyPr/>
          <a:p>
            <a:pPr marL="0" indent="0">
              <a:lnSpc>
                <a:spcPts val="3000"/>
              </a:lnSpc>
              <a:buNone/>
            </a:pPr>
            <a:r>
              <a:rPr sz="3200" b="1">
                <a:latin typeface="Times New Roman" panose="02020603050405020304" charset="0"/>
                <a:cs typeface="Times New Roman" panose="02020603050405020304" charset="0"/>
              </a:rPr>
              <a:t>4.immediately [ɪ'miːdɪətlɪ]adv. ____,____conj. _______</a:t>
            </a:r>
            <a:endParaRPr sz="3200" b="1">
              <a:latin typeface="Times New Roman" panose="02020603050405020304" charset="0"/>
              <a:cs typeface="Times New Roman" panose="02020603050405020304" charset="0"/>
            </a:endParaRPr>
          </a:p>
          <a:p>
            <a:pPr marL="0" indent="0">
              <a:lnSpc>
                <a:spcPts val="3000"/>
              </a:lnSpc>
              <a:buNone/>
            </a:pPr>
            <a:r>
              <a:rPr sz="2800" b="1">
                <a:solidFill>
                  <a:schemeClr val="accent2">
                    <a:lumMod val="75000"/>
                  </a:schemeClr>
                </a:solidFill>
                <a:latin typeface="Times New Roman" panose="02020603050405020304" charset="0"/>
                <a:cs typeface="Times New Roman" panose="02020603050405020304" charset="0"/>
              </a:rPr>
              <a:t>词根词缀：im(in-没有)+media(中介,中间)+te(adj.)+ly(adv.):没有中间耽搁的——____,____</a:t>
            </a:r>
            <a:endParaRPr sz="2800" b="1">
              <a:solidFill>
                <a:schemeClr val="accent2">
                  <a:lumMod val="75000"/>
                </a:schemeClr>
              </a:solidFill>
              <a:latin typeface="Times New Roman" panose="02020603050405020304" charset="0"/>
              <a:cs typeface="Times New Roman" panose="02020603050405020304" charset="0"/>
            </a:endParaRPr>
          </a:p>
          <a:p>
            <a:pPr marL="0" indent="0">
              <a:lnSpc>
                <a:spcPts val="3000"/>
              </a:lnSpc>
              <a:buNone/>
            </a:pPr>
            <a:endParaRPr sz="2800" b="1">
              <a:solidFill>
                <a:schemeClr val="accent2">
                  <a:lumMod val="75000"/>
                </a:schemeClr>
              </a:solidFill>
              <a:latin typeface="Times New Roman" panose="02020603050405020304" charset="0"/>
              <a:cs typeface="Times New Roman" panose="02020603050405020304" charset="0"/>
            </a:endParaRPr>
          </a:p>
        </p:txBody>
      </p:sp>
      <p:sp>
        <p:nvSpPr>
          <p:cNvPr id="9" name="文本框 8"/>
          <p:cNvSpPr txBox="1"/>
          <p:nvPr/>
        </p:nvSpPr>
        <p:spPr>
          <a:xfrm>
            <a:off x="6049645" y="-71120"/>
            <a:ext cx="1995170"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立即 立刻</a:t>
            </a:r>
            <a:endParaRPr sz="3200" b="1">
              <a:solidFill>
                <a:srgbClr val="7030A0"/>
              </a:solidFill>
              <a:latin typeface="Times New Roman" panose="02020603050405020304" charset="0"/>
              <a:cs typeface="Times New Roman" panose="02020603050405020304" charset="0"/>
              <a:sym typeface="+mn-ea"/>
            </a:endParaRPr>
          </a:p>
        </p:txBody>
      </p:sp>
      <p:sp>
        <p:nvSpPr>
          <p:cNvPr id="6" name="内容占位符 2"/>
          <p:cNvSpPr>
            <a:spLocks noGrp="1"/>
          </p:cNvSpPr>
          <p:nvPr/>
        </p:nvSpPr>
        <p:spPr>
          <a:xfrm>
            <a:off x="86995" y="1274445"/>
            <a:ext cx="12089130" cy="3377565"/>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buNone/>
            </a:pPr>
            <a:r>
              <a:rPr sz="2800" b="1">
                <a:latin typeface="Times New Roman" panose="02020603050405020304" charset="0"/>
                <a:cs typeface="Times New Roman" panose="02020603050405020304" charset="0"/>
              </a:rPr>
              <a:t>If the red light is not blinking (闪动), contact residence hall staff </a:t>
            </a:r>
            <a:r>
              <a:rPr sz="2800" b="1">
                <a:solidFill>
                  <a:schemeClr val="accent2">
                    <a:lumMod val="75000"/>
                  </a:schemeClr>
                </a:solidFill>
                <a:latin typeface="Times New Roman" panose="02020603050405020304" charset="0"/>
                <a:cs typeface="Times New Roman" panose="02020603050405020304" charset="0"/>
              </a:rPr>
              <a:t>immediately</a:t>
            </a:r>
            <a:r>
              <a:rPr sz="2800" b="1">
                <a:latin typeface="Times New Roman" panose="02020603050405020304" charset="0"/>
                <a:cs typeface="Times New Roman" panose="02020603050405020304" charset="0"/>
              </a:rPr>
              <a:t>.(2018天津)</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如果红灯不亮,请立即联系宿舍工作人员。</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He finds that if babies aged 18 months see an unrelated adult with hands full trying to open a door, almost all will </a:t>
            </a:r>
            <a:r>
              <a:rPr sz="2800" b="1">
                <a:solidFill>
                  <a:schemeClr val="accent2">
                    <a:lumMod val="75000"/>
                  </a:schemeClr>
                </a:solidFill>
                <a:latin typeface="Times New Roman" panose="02020603050405020304" charset="0"/>
                <a:cs typeface="Times New Roman" panose="02020603050405020304" charset="0"/>
              </a:rPr>
              <a:t>immediately </a:t>
            </a:r>
            <a:r>
              <a:rPr sz="2800" b="1">
                <a:latin typeface="Times New Roman" panose="02020603050405020304" charset="0"/>
                <a:cs typeface="Times New Roman" panose="02020603050405020304" charset="0"/>
              </a:rPr>
              <a:t>try to help.(2016江苏)</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他发现,如果18个月大的婴儿看到一个没有血缘关系的成年人正忙着开门,几乎都会立即伸出援手。</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Tickets will be emailed to you </a:t>
            </a:r>
            <a:r>
              <a:rPr sz="2800" b="1">
                <a:solidFill>
                  <a:schemeClr val="accent2">
                    <a:lumMod val="75000"/>
                  </a:schemeClr>
                </a:solidFill>
                <a:latin typeface="Times New Roman" panose="02020603050405020304" charset="0"/>
                <a:cs typeface="Times New Roman" panose="02020603050405020304" charset="0"/>
              </a:rPr>
              <a:t>immediately </a:t>
            </a:r>
            <a:r>
              <a:rPr sz="2800" b="1">
                <a:latin typeface="Times New Roman" panose="02020603050405020304" charset="0"/>
                <a:cs typeface="Times New Roman" panose="02020603050405020304" charset="0"/>
              </a:rPr>
              <a:t>after purchase or you can download and print your ticket once payment has been accepted.(2014北京) </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购票后会立即以电邮方式通知您,或您可以在接受付款后下载及打印门票。</a:t>
            </a:r>
            <a:endParaRPr sz="2800" b="1">
              <a:latin typeface="Times New Roman" panose="02020603050405020304" charset="0"/>
              <a:cs typeface="Times New Roman" panose="02020603050405020304" charset="0"/>
            </a:endParaRPr>
          </a:p>
        </p:txBody>
      </p:sp>
      <p:sp>
        <p:nvSpPr>
          <p:cNvPr id="2" name="文本框 1"/>
          <p:cNvSpPr txBox="1"/>
          <p:nvPr/>
        </p:nvSpPr>
        <p:spPr>
          <a:xfrm>
            <a:off x="2797175" y="833755"/>
            <a:ext cx="1848485" cy="521970"/>
          </a:xfrm>
          <a:prstGeom prst="rect">
            <a:avLst/>
          </a:prstGeom>
          <a:noFill/>
        </p:spPr>
        <p:txBody>
          <a:bodyPr wrap="square" rtlCol="0">
            <a:spAutoFit/>
          </a:bodyPr>
          <a:p>
            <a:pPr algn="l"/>
            <a:r>
              <a:rPr sz="2800" b="1">
                <a:solidFill>
                  <a:srgbClr val="7030A0"/>
                </a:solidFill>
                <a:latin typeface="Times New Roman" panose="02020603050405020304" charset="0"/>
                <a:cs typeface="Times New Roman" panose="02020603050405020304" charset="0"/>
                <a:sym typeface="+mn-ea"/>
              </a:rPr>
              <a:t>立即 立刻</a:t>
            </a:r>
            <a:endParaRPr sz="2800" b="1">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8912860" y="-71120"/>
            <a:ext cx="1863725"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一</a:t>
            </a:r>
            <a:r>
              <a:rPr lang="en-US" sz="3200" b="1">
                <a:solidFill>
                  <a:srgbClr val="7030A0"/>
                </a:solidFill>
                <a:latin typeface="Times New Roman" panose="02020603050405020304" charset="0"/>
                <a:cs typeface="Times New Roman" panose="02020603050405020304" charset="0"/>
                <a:sym typeface="+mn-ea"/>
              </a:rPr>
              <a:t>……</a:t>
            </a:r>
            <a:r>
              <a:rPr sz="3200" b="1">
                <a:solidFill>
                  <a:srgbClr val="7030A0"/>
                </a:solidFill>
                <a:latin typeface="Times New Roman" panose="02020603050405020304" charset="0"/>
                <a:cs typeface="Times New Roman" panose="02020603050405020304" charset="0"/>
                <a:sym typeface="+mn-ea"/>
              </a:rPr>
              <a:t>就</a:t>
            </a:r>
            <a:endParaRPr sz="3200" b="1">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 calcmode="lin" valueType="num">
                                      <p:cBhvr additive="base">
                                        <p:cTn id="3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additive="base">
                                        <p:cTn id="4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additive="base">
                                        <p:cTn id="4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 calcmode="lin" valueType="num">
                                      <p:cBhvr additive="base">
                                        <p:cTn id="5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7" grpId="0"/>
      <p:bldP spid="7" grpId="1"/>
      <p:bldP spid="2" grpId="0"/>
      <p:bldP spid="2" grpId="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80645" y="128270"/>
            <a:ext cx="12011660"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latin typeface="Times New Roman" panose="02020603050405020304" charset="0"/>
                <a:ea typeface="+mn-ea"/>
                <a:cs typeface="Times New Roman" panose="02020603050405020304" charset="0"/>
              </a:rPr>
              <a:t>56.identity [aɪ'dentɪtɪ] n. _</a:t>
            </a:r>
            <a:r>
              <a:rPr lang="en-US" altLang="zh-CN" sz="3200" spc="0">
                <a:latin typeface="Times New Roman" panose="02020603050405020304" charset="0"/>
                <a:ea typeface="+mn-ea"/>
                <a:cs typeface="Times New Roman" panose="02020603050405020304" charset="0"/>
              </a:rPr>
              <a:t>_</a:t>
            </a:r>
            <a:r>
              <a:rPr sz="3200" spc="0">
                <a:latin typeface="Times New Roman" panose="02020603050405020304" charset="0"/>
                <a:ea typeface="+mn-ea"/>
                <a:cs typeface="Times New Roman" panose="02020603050405020304" charset="0"/>
              </a:rPr>
              <a:t>__;__</a:t>
            </a:r>
            <a:r>
              <a:rPr lang="en-US" altLang="zh-CN" sz="3200" spc="0">
                <a:latin typeface="Times New Roman" panose="02020603050405020304" charset="0"/>
                <a:ea typeface="+mn-ea"/>
                <a:cs typeface="Times New Roman" panose="02020603050405020304" charset="0"/>
              </a:rPr>
              <a:t>__</a:t>
            </a:r>
            <a:r>
              <a:rPr sz="3200" spc="0">
                <a:latin typeface="Times New Roman" panose="02020603050405020304" charset="0"/>
                <a:ea typeface="+mn-ea"/>
                <a:cs typeface="Times New Roman" panose="02020603050405020304" charset="0"/>
              </a:rPr>
              <a:t>_;_</a:t>
            </a:r>
            <a:r>
              <a:rPr lang="en-US" altLang="zh-CN" sz="3200" spc="0">
                <a:latin typeface="Times New Roman" panose="02020603050405020304" charset="0"/>
                <a:ea typeface="+mn-ea"/>
                <a:cs typeface="Times New Roman" panose="02020603050405020304" charset="0"/>
              </a:rPr>
              <a:t>__</a:t>
            </a:r>
            <a:r>
              <a:rPr sz="3200" spc="0">
                <a:latin typeface="Times New Roman" panose="02020603050405020304" charset="0"/>
                <a:ea typeface="+mn-ea"/>
                <a:cs typeface="Times New Roman" panose="02020603050405020304" charset="0"/>
              </a:rPr>
              <a:t>_;_</a:t>
            </a:r>
            <a:r>
              <a:rPr lang="en-US" altLang="zh-CN" sz="3200" spc="0">
                <a:latin typeface="Times New Roman" panose="02020603050405020304" charset="0"/>
                <a:ea typeface="+mn-ea"/>
                <a:cs typeface="Times New Roman" panose="02020603050405020304" charset="0"/>
              </a:rPr>
              <a:t>_</a:t>
            </a:r>
            <a:r>
              <a:rPr sz="3200" spc="0">
                <a:latin typeface="Times New Roman" panose="02020603050405020304" charset="0"/>
                <a:ea typeface="+mn-ea"/>
                <a:cs typeface="Times New Roman" panose="02020603050405020304" charset="0"/>
              </a:rPr>
              <a:t>__</a:t>
            </a:r>
            <a:endParaRPr sz="3200" spc="0">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词根词缀：ident-(等同)+ity(名词后缀)：等同于一个人的属性——____</a:t>
            </a:r>
            <a:endParaRPr sz="32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As data and</a:t>
            </a:r>
            <a:r>
              <a:rPr sz="2400" spc="0">
                <a:solidFill>
                  <a:schemeClr val="accent2">
                    <a:lumMod val="75000"/>
                  </a:schemeClr>
                </a:solidFill>
                <a:latin typeface="Times New Roman" panose="02020603050405020304" charset="0"/>
                <a:ea typeface="+mn-ea"/>
                <a:cs typeface="Times New Roman" panose="02020603050405020304" charset="0"/>
              </a:rPr>
              <a:t> identity</a:t>
            </a:r>
            <a:r>
              <a:rPr sz="2400" spc="0">
                <a:latin typeface="Times New Roman" panose="02020603050405020304" charset="0"/>
                <a:ea typeface="+mn-ea"/>
                <a:cs typeface="Times New Roman" panose="02020603050405020304" charset="0"/>
              </a:rPr>
              <a:t> theft becomes more and more common, the market is growing for biometric(生物测量) technologies —like fingerprint scans—to keep others out of private e-spaces.(2019全国I)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随着数据和身份盗窃变得越来越普遍,像指纹扫描这样的生物识别技术的市场正在增长,以防止其他人进入私人电子空间。</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college years are supposed to be a time for important growth in autonomy(自主性) and the development of adult </a:t>
            </a:r>
            <a:r>
              <a:rPr sz="2400" spc="0">
                <a:solidFill>
                  <a:schemeClr val="accent2">
                    <a:lumMod val="75000"/>
                  </a:schemeClr>
                </a:solidFill>
                <a:latin typeface="Times New Roman" panose="02020603050405020304" charset="0"/>
                <a:ea typeface="+mn-ea"/>
                <a:cs typeface="Times New Roman" panose="02020603050405020304" charset="0"/>
              </a:rPr>
              <a:t>identity</a:t>
            </a:r>
            <a:r>
              <a:rPr sz="2400" spc="0">
                <a:latin typeface="Times New Roman" panose="02020603050405020304" charset="0"/>
                <a:ea typeface="+mn-ea"/>
                <a:cs typeface="Times New Roman" panose="02020603050405020304" charset="0"/>
              </a:rPr>
              <a:t>. (2016北京)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大学应该是一个重要的自主成长和发展成人身份的时期。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If students rely on administrators to regulate their social behavior and thinking pattern, they are not facing the challenge of finding an </a:t>
            </a:r>
            <a:r>
              <a:rPr sz="2400" spc="0">
                <a:solidFill>
                  <a:schemeClr val="accent2">
                    <a:lumMod val="75000"/>
                  </a:schemeClr>
                </a:solidFill>
                <a:latin typeface="Times New Roman" panose="02020603050405020304" charset="0"/>
                <a:ea typeface="+mn-ea"/>
                <a:cs typeface="Times New Roman" panose="02020603050405020304" charset="0"/>
              </a:rPr>
              <a:t>identity </a:t>
            </a:r>
            <a:r>
              <a:rPr sz="2400" spc="0">
                <a:latin typeface="Times New Roman" panose="02020603050405020304" charset="0"/>
                <a:ea typeface="+mn-ea"/>
                <a:cs typeface="Times New Roman" panose="02020603050405020304" charset="0"/>
              </a:rPr>
              <a:t>within a larger and complex community.(2016北京)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如果学生依赖管理者来规范他们的社会行为和思维模式,他们就不会面临在一个更大、更复杂的社区中寻找身份的挑战。</a:t>
            </a:r>
            <a:endParaRPr sz="2400" spc="0">
              <a:latin typeface="Times New Roman" panose="02020603050405020304" charset="0"/>
              <a:ea typeface="+mn-ea"/>
              <a:cs typeface="Times New Roman" panose="02020603050405020304" charset="0"/>
            </a:endParaRPr>
          </a:p>
        </p:txBody>
      </p:sp>
      <p:sp>
        <p:nvSpPr>
          <p:cNvPr id="2" name="文本框 1"/>
          <p:cNvSpPr txBox="1"/>
          <p:nvPr/>
        </p:nvSpPr>
        <p:spPr>
          <a:xfrm>
            <a:off x="4364355" y="151130"/>
            <a:ext cx="4641215" cy="521970"/>
          </a:xfrm>
          <a:prstGeom prst="rect">
            <a:avLst/>
          </a:prstGeom>
          <a:noFill/>
          <a:ln w="9525">
            <a:noFill/>
          </a:ln>
        </p:spPr>
        <p:txBody>
          <a:bodyPr wrap="square">
            <a:spAutoFit/>
          </a:bodyPr>
          <a:p>
            <a:pPr indent="177800"/>
            <a:r>
              <a:rPr lang="zh-CN" altLang="en-US" sz="2800" b="1">
                <a:solidFill>
                  <a:srgbClr val="7030A0"/>
                </a:solidFill>
                <a:uFillTx/>
                <a:latin typeface="Times New Roman" panose="02020603050405020304" charset="0"/>
                <a:cs typeface="Times New Roman" panose="02020603050405020304" charset="0"/>
              </a:rPr>
              <a:t>身份 同一性  一致  特性</a:t>
            </a:r>
            <a:endParaRPr lang="zh-CN" altLang="en-US" sz="2800" b="1">
              <a:solidFill>
                <a:srgbClr val="7030A0"/>
              </a:solidFill>
              <a:uFillTx/>
              <a:latin typeface="Times New Roman" panose="02020603050405020304" charset="0"/>
              <a:cs typeface="Times New Roman" panose="02020603050405020304" charset="0"/>
            </a:endParaRPr>
          </a:p>
        </p:txBody>
      </p:sp>
      <p:sp>
        <p:nvSpPr>
          <p:cNvPr id="3" name="文本框 2"/>
          <p:cNvSpPr txBox="1"/>
          <p:nvPr/>
        </p:nvSpPr>
        <p:spPr>
          <a:xfrm>
            <a:off x="10069195" y="605155"/>
            <a:ext cx="1108710" cy="521970"/>
          </a:xfrm>
          <a:prstGeom prst="rect">
            <a:avLst/>
          </a:prstGeom>
          <a:noFill/>
          <a:ln w="9525">
            <a:noFill/>
          </a:ln>
        </p:spPr>
        <p:txBody>
          <a:bodyPr wrap="square">
            <a:spAutoFit/>
          </a:bodyPr>
          <a:p>
            <a:pPr indent="177800"/>
            <a:r>
              <a:rPr lang="zh-CN" altLang="en-US" sz="2800" b="1">
                <a:solidFill>
                  <a:srgbClr val="7030A0"/>
                </a:solidFill>
                <a:uFillTx/>
                <a:latin typeface="Times New Roman" panose="02020603050405020304" charset="0"/>
                <a:cs typeface="Times New Roman" panose="02020603050405020304" charset="0"/>
              </a:rPr>
              <a:t>身份</a:t>
            </a:r>
            <a:endParaRPr lang="zh-CN" altLang="en-US" sz="2800" b="1">
              <a:solidFill>
                <a:srgbClr val="7030A0"/>
              </a:solidFill>
              <a:uFillTx/>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additive="base">
                                        <p:cTn id="3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 calcmode="lin" valueType="num">
                                      <p:cBhvr additive="base">
                                        <p:cTn id="4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2" grpId="1"/>
      <p:bldP spid="3" grpId="0"/>
      <p:bldP spid="3" grpId="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8789" y="884300"/>
            <a:ext cx="1638935" cy="583565"/>
          </a:xfrm>
          <a:prstGeom prst="rect">
            <a:avLst/>
          </a:prstGeom>
        </p:spPr>
        <p:txBody>
          <a:bodyPr wrap="none">
            <a:spAutoFit/>
          </a:bodyPr>
          <a:lstStyle/>
          <a:p>
            <a:pPr algn="l"/>
            <a:r>
              <a:rPr lang="en-US" altLang="zh-CN" sz="3200" b="1" kern="100" dirty="0">
                <a:solidFill>
                  <a:srgbClr val="C55A11"/>
                </a:solidFill>
                <a:latin typeface="Times New Roman" panose="02020603050405020304" charset="0"/>
                <a:ea typeface="宋体" panose="02010600030101010101" pitchFamily="2" charset="-122"/>
                <a:cs typeface="Times New Roman" panose="02020603050405020304" charset="0"/>
              </a:rPr>
              <a:t>ID Card</a:t>
            </a:r>
            <a:endParaRPr lang="en-US" altLang="zh-CN" sz="32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5" name="矩形 4"/>
          <p:cNvSpPr/>
          <p:nvPr/>
        </p:nvSpPr>
        <p:spPr>
          <a:xfrm>
            <a:off x="188789" y="1394793"/>
            <a:ext cx="1616710" cy="583565"/>
          </a:xfrm>
          <a:prstGeom prst="rect">
            <a:avLst/>
          </a:prstGeom>
        </p:spPr>
        <p:txBody>
          <a:bodyPr wrap="none">
            <a:spAutoFit/>
          </a:bodyPr>
          <a:lstStyle/>
          <a:p>
            <a:pPr algn="l"/>
            <a:r>
              <a:rPr lang="en-US" altLang="zh-CN" sz="3200" b="1" kern="100" dirty="0">
                <a:solidFill>
                  <a:srgbClr val="C55A11"/>
                </a:solidFill>
                <a:latin typeface="Times New Roman" panose="02020603050405020304" charset="0"/>
                <a:ea typeface="宋体" panose="02010600030101010101" pitchFamily="2" charset="-122"/>
                <a:cs typeface="Times New Roman" panose="02020603050405020304" charset="0"/>
              </a:rPr>
              <a:t>identify </a:t>
            </a:r>
            <a:endParaRPr lang="en-US" altLang="zh-CN" sz="32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12" name="矩形 11"/>
          <p:cNvSpPr/>
          <p:nvPr/>
        </p:nvSpPr>
        <p:spPr>
          <a:xfrm>
            <a:off x="176089" y="1864011"/>
            <a:ext cx="2486025" cy="583565"/>
          </a:xfrm>
          <a:prstGeom prst="rect">
            <a:avLst/>
          </a:prstGeom>
        </p:spPr>
        <p:txBody>
          <a:bodyPr wrap="none">
            <a:spAutoFit/>
          </a:bodyPr>
          <a:lstStyle/>
          <a:p>
            <a:pPr algn="l"/>
            <a:r>
              <a:rPr lang="en-US" altLang="zh-CN" sz="3200" b="1" kern="100" dirty="0">
                <a:solidFill>
                  <a:srgbClr val="C55A11"/>
                </a:solidFill>
                <a:latin typeface="Times New Roman" panose="02020603050405020304" charset="0"/>
                <a:ea typeface="宋体" panose="02010600030101010101" pitchFamily="2" charset="-122"/>
                <a:cs typeface="Times New Roman" panose="02020603050405020304" charset="0"/>
              </a:rPr>
              <a:t>identification</a:t>
            </a:r>
            <a:endParaRPr lang="en-US" altLang="zh-CN" sz="32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100" name="文本框 99"/>
          <p:cNvSpPr txBox="1"/>
          <p:nvPr/>
        </p:nvSpPr>
        <p:spPr>
          <a:xfrm>
            <a:off x="173355" y="862330"/>
            <a:ext cx="9648190" cy="1568450"/>
          </a:xfrm>
          <a:prstGeom prst="rect">
            <a:avLst/>
          </a:prstGeom>
          <a:noFill/>
          <a:ln w="9525">
            <a:noFill/>
          </a:ln>
        </p:spPr>
        <p:txBody>
          <a:bodyPr wrap="square">
            <a:spAutoFit/>
          </a:bodyPr>
          <a:p>
            <a:pPr indent="0" algn="l" fontAlgn="auto"/>
            <a:r>
              <a:rPr lang="en-US" sz="3200" b="1">
                <a:solidFill>
                  <a:srgbClr val="000000"/>
                </a:solidFill>
                <a:latin typeface="Times New Roman" panose="02020603050405020304" charset="0"/>
                <a:cs typeface="Times New Roman" panose="02020603050405020304" charset="0"/>
              </a:rPr>
              <a:t>________= Identity Card </a:t>
            </a:r>
            <a:r>
              <a:rPr lang="zh-CN" sz="3200" b="1">
                <a:solidFill>
                  <a:srgbClr val="7030A0"/>
                </a:solidFill>
                <a:latin typeface="Times New Roman" panose="02020603050405020304" charset="0"/>
                <a:cs typeface="Times New Roman" panose="02020603050405020304" charset="0"/>
              </a:rPr>
              <a:t>身份证</a:t>
            </a:r>
            <a:r>
              <a:rPr lang="en-US" sz="3200" b="1">
                <a:solidFill>
                  <a:srgbClr val="000000"/>
                </a:solidFill>
                <a:latin typeface="Times New Roman" panose="02020603050405020304" charset="0"/>
                <a:cs typeface="Times New Roman" panose="02020603050405020304" charset="0"/>
              </a:rPr>
              <a:t>_________[ai'dentifai] vt.</a:t>
            </a:r>
            <a:r>
              <a:rPr lang="zh-CN" sz="3200" b="1">
                <a:solidFill>
                  <a:srgbClr val="7030A0"/>
                </a:solidFill>
                <a:latin typeface="Times New Roman" panose="02020603050405020304" charset="0"/>
                <a:cs typeface="Times New Roman" panose="02020603050405020304" charset="0"/>
              </a:rPr>
              <a:t>识别，鉴别</a:t>
            </a:r>
            <a:r>
              <a:rPr lang="en-US" sz="3200" b="1">
                <a:solidFill>
                  <a:srgbClr val="7030A0"/>
                </a:solidFill>
                <a:latin typeface="Times New Roman" panose="02020603050405020304" charset="0"/>
                <a:cs typeface="Times New Roman" panose="02020603050405020304" charset="0"/>
              </a:rPr>
              <a:t>; </a:t>
            </a:r>
            <a:r>
              <a:rPr lang="zh-CN" sz="3200" b="1">
                <a:solidFill>
                  <a:srgbClr val="7030A0"/>
                </a:solidFill>
                <a:latin typeface="Times New Roman" panose="02020603050405020304" charset="0"/>
                <a:cs typeface="Times New Roman" panose="02020603050405020304" charset="0"/>
              </a:rPr>
              <a:t>确认</a:t>
            </a:r>
            <a:r>
              <a:rPr lang="en-US" sz="3200" b="1">
                <a:solidFill>
                  <a:srgbClr val="000000"/>
                </a:solidFill>
                <a:latin typeface="Times New Roman" panose="02020603050405020304" charset="0"/>
                <a:cs typeface="Times New Roman" panose="02020603050405020304" charset="0"/>
              </a:rPr>
              <a:t>____________[aɪdentɪfɪˈkeɪʃ(ə)n] n. </a:t>
            </a:r>
            <a:r>
              <a:rPr lang="zh-CN" sz="3200" b="1">
                <a:solidFill>
                  <a:srgbClr val="7030A0"/>
                </a:solidFill>
                <a:latin typeface="Times New Roman" panose="02020603050405020304" charset="0"/>
                <a:cs typeface="Times New Roman" panose="02020603050405020304" charset="0"/>
              </a:rPr>
              <a:t>鉴定</a:t>
            </a:r>
            <a:r>
              <a:rPr lang="en-US" altLang="zh-CN" sz="3200" b="1">
                <a:solidFill>
                  <a:srgbClr val="7030A0"/>
                </a:solidFill>
                <a:latin typeface="Times New Roman" panose="02020603050405020304" charset="0"/>
                <a:cs typeface="Times New Roman" panose="02020603050405020304" charset="0"/>
              </a:rPr>
              <a:t>,</a:t>
            </a:r>
            <a:r>
              <a:rPr lang="zh-CN" sz="3200" b="1">
                <a:solidFill>
                  <a:srgbClr val="7030A0"/>
                </a:solidFill>
                <a:latin typeface="Times New Roman" panose="02020603050405020304" charset="0"/>
                <a:cs typeface="Times New Roman" panose="02020603050405020304" charset="0"/>
              </a:rPr>
              <a:t>辨别</a:t>
            </a:r>
            <a:r>
              <a:rPr lang="zh-CN" sz="1050" b="1">
                <a:solidFill>
                  <a:srgbClr val="000000"/>
                </a:solidFill>
                <a:ea typeface="宋体" panose="02010600030101010101" pitchFamily="2" charset="-122"/>
              </a:rPr>
              <a:t> </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80645" y="128270"/>
            <a:ext cx="12011660"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latin typeface="Times New Roman" panose="02020603050405020304" charset="0"/>
                <a:ea typeface="+mn-ea"/>
                <a:cs typeface="Times New Roman" panose="02020603050405020304" charset="0"/>
              </a:rPr>
              <a:t>57.convenient [kən'viːnɪənt] adj. _____,_____</a:t>
            </a:r>
            <a:endParaRPr sz="3200" spc="0">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词根词缀：con-(都)+veni(来)+ent(形容词后缀)：大家都来到一起做事——______,______</a:t>
            </a:r>
            <a:endParaRPr sz="32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While much of the debate so far has been focused on the safety of driverless cars(and rightfully so), policymakers also should be talking about how self-driving vehicles can help reduce traffic jams, cut emissions(排放) and offer more ____________, affordable mobility options. (2018北京)</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虽然到目前为止，大部分争论都集中在无人驾驶汽车的安全性上(这是合理的)，但政策制定者也应该讨论一下，无人驾驶汽车如何能够帮助减少交通堵塞、减少排放，并提供更方便、更实惠的出行选择。</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Hopefully in 2025 we will no longer be e-mailing each other, for we will have developed more ___________ electronic communication tools by then.(2018江苏)</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希望到2025年，我们将不再互相发电子邮件，因为那时我们将会开发出更方便的电子通讯工具。</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car is a __________ means of transport, but we have made it our way of life.(2014天津)</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汽车是一种方便的交通工具，但我们已使它成为我们的生活方式。</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2" name="文本框 1"/>
          <p:cNvSpPr txBox="1"/>
          <p:nvPr/>
        </p:nvSpPr>
        <p:spPr>
          <a:xfrm>
            <a:off x="5549900" y="137795"/>
            <a:ext cx="4641215" cy="521970"/>
          </a:xfrm>
          <a:prstGeom prst="rect">
            <a:avLst/>
          </a:prstGeom>
          <a:noFill/>
          <a:ln w="9525">
            <a:noFill/>
          </a:ln>
        </p:spPr>
        <p:txBody>
          <a:bodyPr wrap="square">
            <a:spAutoFit/>
          </a:bodyPr>
          <a:p>
            <a:pPr indent="177800"/>
            <a:r>
              <a:rPr lang="zh-CN" altLang="en-US" sz="2800" b="1">
                <a:solidFill>
                  <a:srgbClr val="7030A0"/>
                </a:solidFill>
                <a:uFillTx/>
                <a:latin typeface="Times New Roman" panose="02020603050405020304" charset="0"/>
                <a:cs typeface="Times New Roman" panose="02020603050405020304" charset="0"/>
              </a:rPr>
              <a:t>方便的 便利的</a:t>
            </a:r>
            <a:endParaRPr lang="zh-CN" altLang="en-US" sz="2800" b="1">
              <a:solidFill>
                <a:srgbClr val="7030A0"/>
              </a:solidFill>
              <a:uFillTx/>
              <a:latin typeface="Times New Roman" panose="02020603050405020304" charset="0"/>
              <a:cs typeface="Times New Roman" panose="02020603050405020304" charset="0"/>
            </a:endParaRPr>
          </a:p>
        </p:txBody>
      </p:sp>
      <p:sp>
        <p:nvSpPr>
          <p:cNvPr id="3" name="文本框 2"/>
          <p:cNvSpPr txBox="1"/>
          <p:nvPr/>
        </p:nvSpPr>
        <p:spPr>
          <a:xfrm>
            <a:off x="-76835" y="1041400"/>
            <a:ext cx="2812415" cy="521970"/>
          </a:xfrm>
          <a:prstGeom prst="rect">
            <a:avLst/>
          </a:prstGeom>
          <a:noFill/>
          <a:ln w="9525">
            <a:noFill/>
          </a:ln>
        </p:spPr>
        <p:txBody>
          <a:bodyPr wrap="square">
            <a:spAutoFit/>
          </a:bodyPr>
          <a:p>
            <a:pPr indent="177800"/>
            <a:r>
              <a:rPr lang="zh-CN" altLang="en-US" sz="2800" b="1">
                <a:solidFill>
                  <a:srgbClr val="7030A0"/>
                </a:solidFill>
                <a:uFillTx/>
                <a:latin typeface="Times New Roman" panose="02020603050405020304" charset="0"/>
                <a:cs typeface="Times New Roman" panose="02020603050405020304" charset="0"/>
              </a:rPr>
              <a:t>方便的 便利的</a:t>
            </a:r>
            <a:endParaRPr lang="zh-CN" altLang="en-US" sz="2800" b="1">
              <a:solidFill>
                <a:srgbClr val="7030A0"/>
              </a:solidFill>
              <a:uFillTx/>
              <a:latin typeface="Times New Roman" panose="02020603050405020304" charset="0"/>
              <a:cs typeface="Times New Roman" panose="02020603050405020304" charset="0"/>
            </a:endParaRPr>
          </a:p>
        </p:txBody>
      </p:sp>
      <p:sp>
        <p:nvSpPr>
          <p:cNvPr id="7" name="文本框 6"/>
          <p:cNvSpPr txBox="1"/>
          <p:nvPr/>
        </p:nvSpPr>
        <p:spPr>
          <a:xfrm>
            <a:off x="7507605" y="2209800"/>
            <a:ext cx="2580640"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convenient</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870585" y="4395470"/>
            <a:ext cx="2580640"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convenient</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1666240" y="5490845"/>
            <a:ext cx="1804035"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convenient</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additive="base">
                                        <p:cTn id="4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 calcmode="lin" valueType="num">
                                      <p:cBhvr additive="base">
                                        <p:cTn id="4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 calcmode="lin" valueType="num">
                                      <p:cBhvr additive="base">
                                        <p:cTn id="5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 calcmode="lin" valueType="num">
                                      <p:cBhvr additive="base">
                                        <p:cTn id="6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2" grpId="1"/>
      <p:bldP spid="3" grpId="0"/>
      <p:bldP spid="3" grpId="1"/>
      <p:bldP spid="7" grpId="0"/>
      <p:bldP spid="7" grpId="1"/>
      <p:bldP spid="4" grpId="0"/>
      <p:bldP spid="4" grpId="1"/>
      <p:bldP spid="5" grpId="0"/>
      <p:bldP spid="5" grpId="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80645" y="128270"/>
            <a:ext cx="12011660"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The secretary arranged a __________ time and space for the applicants to have an interview.(2012天津)</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秘书为申请人安排了方便的面试时间和地点。</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convenience</a:t>
            </a:r>
            <a:r>
              <a:rPr spc="0">
                <a:latin typeface="Times New Roman" panose="02020603050405020304" charset="0"/>
                <a:ea typeface="+mn-ea"/>
                <a:cs typeface="Times New Roman" panose="02020603050405020304" charset="0"/>
              </a:rPr>
              <a:t> [kən'viːnɪəns]n.____,____,__________</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The____________ even leads fewer people to take public transport — an unwelcome side effect researchers have already found in ride-hailing(叫车) services.(2018北京)</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这种便利甚至导致更少的人乘坐公共交通工具——研究人员已经在叫车服务中发现了一个不受欢迎的副作用。</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To enjoy the ____________ of digital payment, many senior citizens started to use smart phones.(2019江苏)</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为了享受数字支付的便利，许多老年人开始使用智能手机。</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________________</a:t>
            </a:r>
            <a:r>
              <a:rPr spc="0">
                <a:solidFill>
                  <a:srgbClr val="7030A0"/>
                </a:solidFill>
                <a:latin typeface="Times New Roman" panose="02020603050405020304" charset="0"/>
                <a:ea typeface="+mn-ea"/>
                <a:cs typeface="Times New Roman" panose="02020603050405020304" charset="0"/>
              </a:rPr>
              <a:t>为了方便起见</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They don't flatter(奉承) somebody for </a:t>
            </a:r>
            <a:r>
              <a:rPr lang="en-US" altLang="zh-CN" sz="2400" spc="0">
                <a:latin typeface="Times New Roman" panose="02020603050405020304" charset="0"/>
                <a:ea typeface="+mn-ea"/>
                <a:cs typeface="Times New Roman" panose="02020603050405020304" charset="0"/>
              </a:rPr>
              <a:t>___________</a:t>
            </a:r>
            <a:r>
              <a:rPr sz="2400" spc="0">
                <a:latin typeface="Times New Roman" panose="02020603050405020304" charset="0"/>
                <a:ea typeface="+mn-ea"/>
                <a:cs typeface="Times New Roman" panose="02020603050405020304" charset="0"/>
              </a:rPr>
              <a:t> and personal interest and echo(附和) the opinion of a few man of high position.</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他们绝对不会为了方便,或为了个人利益而拍某些人的马屁,附和少数专权人士的主张。</a:t>
            </a:r>
            <a:endParaRPr sz="2400" spc="0">
              <a:latin typeface="Times New Roman" panose="02020603050405020304" charset="0"/>
              <a:ea typeface="+mn-ea"/>
              <a:cs typeface="Times New Roman" panose="02020603050405020304" charset="0"/>
            </a:endParaRPr>
          </a:p>
        </p:txBody>
      </p:sp>
      <p:sp>
        <p:nvSpPr>
          <p:cNvPr id="3" name="文本框 2"/>
          <p:cNvSpPr txBox="1"/>
          <p:nvPr/>
        </p:nvSpPr>
        <p:spPr>
          <a:xfrm>
            <a:off x="4205605" y="1190625"/>
            <a:ext cx="5403215" cy="521970"/>
          </a:xfrm>
          <a:prstGeom prst="rect">
            <a:avLst/>
          </a:prstGeom>
          <a:noFill/>
          <a:ln w="9525">
            <a:noFill/>
          </a:ln>
        </p:spPr>
        <p:txBody>
          <a:bodyPr wrap="square">
            <a:spAutoFit/>
          </a:bodyPr>
          <a:p>
            <a:pPr indent="177800"/>
            <a:r>
              <a:rPr lang="zh-CN" altLang="en-US" sz="2800" b="1">
                <a:solidFill>
                  <a:srgbClr val="7030A0"/>
                </a:solidFill>
                <a:uFillTx/>
                <a:latin typeface="Times New Roman" panose="02020603050405020304" charset="0"/>
                <a:cs typeface="Times New Roman" panose="02020603050405020304" charset="0"/>
              </a:rPr>
              <a:t>便利 厕所 便利的事物</a:t>
            </a:r>
            <a:endParaRPr lang="zh-CN" altLang="en-US" sz="2800" b="1">
              <a:solidFill>
                <a:srgbClr val="7030A0"/>
              </a:solidFill>
              <a:uFillTx/>
              <a:latin typeface="Times New Roman" panose="02020603050405020304" charset="0"/>
              <a:cs typeface="Times New Roman" panose="02020603050405020304" charset="0"/>
            </a:endParaRPr>
          </a:p>
        </p:txBody>
      </p:sp>
      <p:sp>
        <p:nvSpPr>
          <p:cNvPr id="7" name="文本框 6"/>
          <p:cNvSpPr txBox="1"/>
          <p:nvPr/>
        </p:nvSpPr>
        <p:spPr>
          <a:xfrm>
            <a:off x="3839210" y="177800"/>
            <a:ext cx="1911985"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convenient</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639445" y="1640205"/>
            <a:ext cx="2171700"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convenience</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5553075" y="4645025"/>
            <a:ext cx="1804035"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convenient</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1939290" y="3117215"/>
            <a:ext cx="2171700"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convenience</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170180" y="4213225"/>
            <a:ext cx="3070225"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for convenience</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additive="base">
                                        <p:cTn id="3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additive="base">
                                        <p:cTn id="3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 calcmode="lin" valueType="num">
                                      <p:cBhvr additive="base">
                                        <p:cTn id="5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additive="base">
                                        <p:cTn id="5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anim calcmode="lin" valueType="num">
                                      <p:cBhvr additive="base">
                                        <p:cTn id="6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xEl>
                                              <p:pRg st="8" end="8"/>
                                            </p:txEl>
                                          </p:spTgt>
                                        </p:tgtEl>
                                        <p:attrNameLst>
                                          <p:attrName>style.visibility</p:attrName>
                                        </p:attrNameLst>
                                      </p:cBhvr>
                                      <p:to>
                                        <p:strVal val="visible"/>
                                      </p:to>
                                    </p:set>
                                    <p:anim calcmode="lin" valueType="num">
                                      <p:cBhvr additive="base">
                                        <p:cTn id="7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6">
                                            <p:txEl>
                                              <p:pRg st="9" end="9"/>
                                            </p:txEl>
                                          </p:spTgt>
                                        </p:tgtEl>
                                        <p:attrNameLst>
                                          <p:attrName>style.visibility</p:attrName>
                                        </p:attrNameLst>
                                      </p:cBhvr>
                                      <p:to>
                                        <p:strVal val="visible"/>
                                      </p:to>
                                    </p:set>
                                    <p:anim calcmode="lin" valueType="num">
                                      <p:cBhvr additive="base">
                                        <p:cTn id="8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5"/>
                                        </p:tgtEl>
                                        <p:attrNameLst>
                                          <p:attrName>style.visibility</p:attrName>
                                        </p:attrNameLst>
                                      </p:cBhvr>
                                      <p:to>
                                        <p:strVal val="visible"/>
                                      </p:to>
                                    </p:set>
                                    <p:anim calcmode="lin" valueType="num">
                                      <p:cBhvr additive="base">
                                        <p:cTn id="89" dur="500" fill="hold"/>
                                        <p:tgtEl>
                                          <p:spTgt spid="5"/>
                                        </p:tgtEl>
                                        <p:attrNameLst>
                                          <p:attrName>ppt_x</p:attrName>
                                        </p:attrNameLst>
                                      </p:cBhvr>
                                      <p:tavLst>
                                        <p:tav tm="0">
                                          <p:val>
                                            <p:strVal val="#ppt_x"/>
                                          </p:val>
                                        </p:tav>
                                        <p:tav tm="100000">
                                          <p:val>
                                            <p:strVal val="#ppt_x"/>
                                          </p:val>
                                        </p:tav>
                                      </p:tavLst>
                                    </p:anim>
                                    <p:anim calcmode="lin" valueType="num">
                                      <p:cBhvr additive="base">
                                        <p:cTn id="9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3" grpId="1"/>
      <p:bldP spid="7" grpId="0"/>
      <p:bldP spid="7" grpId="1"/>
      <p:bldP spid="4" grpId="0"/>
      <p:bldP spid="4" grpId="1"/>
      <p:bldP spid="5" grpId="0"/>
      <p:bldP spid="5" grpId="1"/>
      <p:bldP spid="8" grpId="0"/>
      <p:bldP spid="8" grpId="1"/>
      <p:bldP spid="9" grpId="0"/>
      <p:bldP spid="9" grpId="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9" name="图片 69" descr="vent来填空"/>
          <p:cNvPicPr>
            <a:picLocks noChangeAspect="1"/>
          </p:cNvPicPr>
          <p:nvPr/>
        </p:nvPicPr>
        <p:blipFill>
          <a:blip r:embed="rId1"/>
          <a:stretch>
            <a:fillRect/>
          </a:stretch>
        </p:blipFill>
        <p:spPr>
          <a:xfrm>
            <a:off x="-4445" y="113665"/>
            <a:ext cx="12248515" cy="6764020"/>
          </a:xfrm>
          <a:prstGeom prst="rect">
            <a:avLst/>
          </a:prstGeom>
        </p:spPr>
      </p:pic>
      <p:sp>
        <p:nvSpPr>
          <p:cNvPr id="5" name="标题 1"/>
          <p:cNvSpPr>
            <a:spLocks noGrp="1"/>
          </p:cNvSpPr>
          <p:nvPr/>
        </p:nvSpPr>
        <p:spPr>
          <a:xfrm>
            <a:off x="2999105" y="1744980"/>
            <a:ext cx="1378585" cy="4140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事件</a:t>
            </a:r>
            <a:r>
              <a:rPr lang="en-US" altLang="zh-CN" sz="2000" spc="0">
                <a:solidFill>
                  <a:srgbClr val="7030A0"/>
                </a:solidFill>
                <a:latin typeface="Times New Roman" panose="02020603050405020304" charset="0"/>
                <a:ea typeface="+mn-ea"/>
                <a:cs typeface="Times New Roman" panose="02020603050405020304" charset="0"/>
              </a:rPr>
              <a:t>,</a:t>
            </a:r>
            <a:r>
              <a:rPr sz="2000" spc="0">
                <a:solidFill>
                  <a:srgbClr val="7030A0"/>
                </a:solidFill>
                <a:latin typeface="Times New Roman" panose="02020603050405020304" charset="0"/>
                <a:ea typeface="+mn-ea"/>
                <a:cs typeface="Times New Roman" panose="02020603050405020304" charset="0"/>
              </a:rPr>
              <a:t>盛事</a:t>
            </a:r>
            <a:endParaRPr sz="20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1304925" y="1439545"/>
            <a:ext cx="1969135" cy="278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多事的;重大的</a:t>
            </a:r>
            <a:endParaRPr sz="18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1311910" y="2131695"/>
            <a:ext cx="19399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最终的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最后的</a:t>
            </a:r>
            <a:endParaRPr sz="18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8669020" y="869315"/>
            <a:ext cx="2094230" cy="6350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冒险的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大胆的</a:t>
            </a:r>
            <a:endParaRPr sz="18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6731635" y="909955"/>
            <a:ext cx="1539875" cy="3911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奇遇</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冒险</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2696210" y="588010"/>
            <a:ext cx="18910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大道</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林荫道</a:t>
            </a:r>
            <a:endParaRPr sz="18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3268980" y="4169410"/>
            <a:ext cx="860425" cy="3270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发明</a:t>
            </a:r>
            <a:endParaRPr sz="18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2022475" y="3869690"/>
            <a:ext cx="871855" cy="3771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发明</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2938780" y="5691505"/>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防止</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阻止</a:t>
            </a:r>
            <a:endParaRPr sz="18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5198745" y="3258820"/>
            <a:ext cx="61595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来</a:t>
            </a:r>
            <a:endParaRPr sz="24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1923415" y="4532630"/>
            <a:ext cx="1099820" cy="3289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发明者</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1559560" y="6045200"/>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预防的</a:t>
            </a:r>
            <a:endParaRPr sz="18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1394460" y="5355590"/>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防止;预防</a:t>
            </a:r>
            <a:endParaRPr sz="18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6628130" y="1787525"/>
            <a:ext cx="2352675" cy="457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.大会;惯例</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公约</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习俗</a:t>
            </a:r>
            <a:endParaRPr sz="18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9618345" y="1778635"/>
            <a:ext cx="2366645" cy="457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常规的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传统的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惯例的</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6618605" y="2692400"/>
            <a:ext cx="756920" cy="457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前进;发展;事先</a:t>
            </a:r>
            <a:endParaRPr sz="18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10287635" y="2664460"/>
            <a:ext cx="2094230" cy="457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提前;预先</a:t>
            </a:r>
            <a:endParaRPr sz="18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10356215" y="3291840"/>
            <a:ext cx="1862455" cy="457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先进的,进步的,高级的</a:t>
            </a:r>
            <a:endParaRPr sz="1800" spc="0">
              <a:solidFill>
                <a:srgbClr val="7030A0"/>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6782435" y="4519295"/>
            <a:ext cx="2366645" cy="457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优点</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优势,有利条件</a:t>
            </a:r>
            <a:endParaRPr sz="1800" spc="0">
              <a:solidFill>
                <a:srgbClr val="7030A0"/>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9563735" y="4137660"/>
            <a:ext cx="2094230" cy="457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利用;占便宜</a:t>
            </a:r>
            <a:endParaRPr sz="1800" spc="0">
              <a:solidFill>
                <a:srgbClr val="7030A0"/>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9741535" y="4846955"/>
            <a:ext cx="2094230" cy="457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比</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有优势</a:t>
            </a:r>
            <a:endParaRPr sz="1800" spc="0">
              <a:solidFill>
                <a:srgbClr val="7030A0"/>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6904990" y="5705475"/>
            <a:ext cx="2693670" cy="457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缺点</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不利,不利条件</a:t>
            </a:r>
            <a:endParaRPr sz="1800" spc="0">
              <a:solidFill>
                <a:srgbClr val="7030A0"/>
              </a:solidFill>
              <a:latin typeface="Times New Roman" panose="02020603050405020304" charset="0"/>
              <a:ea typeface="+mn-ea"/>
              <a:cs typeface="Times New Roman" panose="02020603050405020304" charset="0"/>
            </a:endParaRPr>
          </a:p>
        </p:txBody>
      </p:sp>
      <p:sp>
        <p:nvSpPr>
          <p:cNvPr id="28" name="标题 1"/>
          <p:cNvSpPr>
            <a:spLocks noGrp="1"/>
          </p:cNvSpPr>
          <p:nvPr/>
        </p:nvSpPr>
        <p:spPr>
          <a:xfrm>
            <a:off x="2708275" y="2954655"/>
            <a:ext cx="2094230" cy="457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方便的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便利的</a:t>
            </a:r>
            <a:endParaRPr sz="18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990600" y="2954655"/>
            <a:ext cx="962660" cy="457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便利</a:t>
            </a:r>
            <a:endParaRPr sz="1800" spc="0">
              <a:solidFill>
                <a:srgbClr val="7030A0"/>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7873365" y="2868930"/>
            <a:ext cx="663575" cy="457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提出;预付</a:t>
            </a:r>
            <a:endParaRPr sz="1800" spc="0">
              <a:solidFill>
                <a:srgbClr val="7030A0"/>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8664575" y="2869565"/>
            <a:ext cx="716915" cy="457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前进</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进展</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ppt_x"/>
                                          </p:val>
                                        </p:tav>
                                        <p:tav tm="100000">
                                          <p:val>
                                            <p:strVal val="#ppt_x"/>
                                          </p:val>
                                        </p:tav>
                                      </p:tavLst>
                                    </p:anim>
                                    <p:anim calcmode="lin" valueType="num">
                                      <p:cBhvr additive="base">
                                        <p:cTn id="8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additive="base">
                                        <p:cTn id="91" dur="500" fill="hold"/>
                                        <p:tgtEl>
                                          <p:spTgt spid="9"/>
                                        </p:tgtEl>
                                        <p:attrNameLst>
                                          <p:attrName>ppt_x</p:attrName>
                                        </p:attrNameLst>
                                      </p:cBhvr>
                                      <p:tavLst>
                                        <p:tav tm="0">
                                          <p:val>
                                            <p:strVal val="#ppt_x"/>
                                          </p:val>
                                        </p:tav>
                                        <p:tav tm="100000">
                                          <p:val>
                                            <p:strVal val="#ppt_x"/>
                                          </p:val>
                                        </p:tav>
                                      </p:tavLst>
                                    </p:anim>
                                    <p:anim calcmode="lin" valueType="num">
                                      <p:cBhvr additive="base">
                                        <p:cTn id="9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additive="base">
                                        <p:cTn id="97" dur="500" fill="hold"/>
                                        <p:tgtEl>
                                          <p:spTgt spid="3"/>
                                        </p:tgtEl>
                                        <p:attrNameLst>
                                          <p:attrName>ppt_x</p:attrName>
                                        </p:attrNameLst>
                                      </p:cBhvr>
                                      <p:tavLst>
                                        <p:tav tm="0">
                                          <p:val>
                                            <p:strVal val="#ppt_x"/>
                                          </p:val>
                                        </p:tav>
                                        <p:tav tm="100000">
                                          <p:val>
                                            <p:strVal val="#ppt_x"/>
                                          </p:val>
                                        </p:tav>
                                      </p:tavLst>
                                    </p:anim>
                                    <p:anim calcmode="lin" valueType="num">
                                      <p:cBhvr additive="base">
                                        <p:cTn id="9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additive="base">
                                        <p:cTn id="103" dur="500" fill="hold"/>
                                        <p:tgtEl>
                                          <p:spTgt spid="11"/>
                                        </p:tgtEl>
                                        <p:attrNameLst>
                                          <p:attrName>ppt_x</p:attrName>
                                        </p:attrNameLst>
                                      </p:cBhvr>
                                      <p:tavLst>
                                        <p:tav tm="0">
                                          <p:val>
                                            <p:strVal val="#ppt_x"/>
                                          </p:val>
                                        </p:tav>
                                        <p:tav tm="100000">
                                          <p:val>
                                            <p:strVal val="#ppt_x"/>
                                          </p:val>
                                        </p:tav>
                                      </p:tavLst>
                                    </p:anim>
                                    <p:anim calcmode="lin" valueType="num">
                                      <p:cBhvr additive="base">
                                        <p:cTn id="10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additive="base">
                                        <p:cTn id="109" dur="500" fill="hold"/>
                                        <p:tgtEl>
                                          <p:spTgt spid="13"/>
                                        </p:tgtEl>
                                        <p:attrNameLst>
                                          <p:attrName>ppt_x</p:attrName>
                                        </p:attrNameLst>
                                      </p:cBhvr>
                                      <p:tavLst>
                                        <p:tav tm="0">
                                          <p:val>
                                            <p:strVal val="#ppt_x"/>
                                          </p:val>
                                        </p:tav>
                                        <p:tav tm="100000">
                                          <p:val>
                                            <p:strVal val="#ppt_x"/>
                                          </p:val>
                                        </p:tav>
                                      </p:tavLst>
                                    </p:anim>
                                    <p:anim calcmode="lin" valueType="num">
                                      <p:cBhvr additive="base">
                                        <p:cTn id="11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ppt_x"/>
                                          </p:val>
                                        </p:tav>
                                        <p:tav tm="100000">
                                          <p:val>
                                            <p:strVal val="#ppt_x"/>
                                          </p:val>
                                        </p:tav>
                                      </p:tavLst>
                                    </p:anim>
                                    <p:anim calcmode="lin" valueType="num">
                                      <p:cBhvr additive="base">
                                        <p:cTn id="11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1"/>
                                        </p:tgtEl>
                                        <p:attrNameLst>
                                          <p:attrName>style.visibility</p:attrName>
                                        </p:attrNameLst>
                                      </p:cBhvr>
                                      <p:to>
                                        <p:strVal val="visible"/>
                                      </p:to>
                                    </p:set>
                                    <p:anim calcmode="lin" valueType="num">
                                      <p:cBhvr additive="base">
                                        <p:cTn id="121" dur="500" fill="hold"/>
                                        <p:tgtEl>
                                          <p:spTgt spid="31"/>
                                        </p:tgtEl>
                                        <p:attrNameLst>
                                          <p:attrName>ppt_x</p:attrName>
                                        </p:attrNameLst>
                                      </p:cBhvr>
                                      <p:tavLst>
                                        <p:tav tm="0">
                                          <p:val>
                                            <p:strVal val="#ppt_x"/>
                                          </p:val>
                                        </p:tav>
                                        <p:tav tm="100000">
                                          <p:val>
                                            <p:strVal val="#ppt_x"/>
                                          </p:val>
                                        </p:tav>
                                      </p:tavLst>
                                    </p:anim>
                                    <p:anim calcmode="lin" valueType="num">
                                      <p:cBhvr additive="base">
                                        <p:cTn id="12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additive="base">
                                        <p:cTn id="127" dur="500" fill="hold"/>
                                        <p:tgtEl>
                                          <p:spTgt spid="15"/>
                                        </p:tgtEl>
                                        <p:attrNameLst>
                                          <p:attrName>ppt_x</p:attrName>
                                        </p:attrNameLst>
                                      </p:cBhvr>
                                      <p:tavLst>
                                        <p:tav tm="0">
                                          <p:val>
                                            <p:strVal val="#ppt_x"/>
                                          </p:val>
                                        </p:tav>
                                        <p:tav tm="100000">
                                          <p:val>
                                            <p:strVal val="#ppt_x"/>
                                          </p:val>
                                        </p:tav>
                                      </p:tavLst>
                                    </p:anim>
                                    <p:anim calcmode="lin" valueType="num">
                                      <p:cBhvr additive="base">
                                        <p:cTn id="1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additive="base">
                                        <p:cTn id="133" dur="500" fill="hold"/>
                                        <p:tgtEl>
                                          <p:spTgt spid="21"/>
                                        </p:tgtEl>
                                        <p:attrNameLst>
                                          <p:attrName>ppt_x</p:attrName>
                                        </p:attrNameLst>
                                      </p:cBhvr>
                                      <p:tavLst>
                                        <p:tav tm="0">
                                          <p:val>
                                            <p:strVal val="#ppt_x"/>
                                          </p:val>
                                        </p:tav>
                                        <p:tav tm="100000">
                                          <p:val>
                                            <p:strVal val="#ppt_x"/>
                                          </p:val>
                                        </p:tav>
                                      </p:tavLst>
                                    </p:anim>
                                    <p:anim calcmode="lin" valueType="num">
                                      <p:cBhvr additive="base">
                                        <p:cTn id="1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24"/>
                                        </p:tgtEl>
                                        <p:attrNameLst>
                                          <p:attrName>style.visibility</p:attrName>
                                        </p:attrNameLst>
                                      </p:cBhvr>
                                      <p:to>
                                        <p:strVal val="visible"/>
                                      </p:to>
                                    </p:set>
                                    <p:anim calcmode="lin" valueType="num">
                                      <p:cBhvr additive="base">
                                        <p:cTn id="139" dur="500" fill="hold"/>
                                        <p:tgtEl>
                                          <p:spTgt spid="24"/>
                                        </p:tgtEl>
                                        <p:attrNameLst>
                                          <p:attrName>ppt_x</p:attrName>
                                        </p:attrNameLst>
                                      </p:cBhvr>
                                      <p:tavLst>
                                        <p:tav tm="0">
                                          <p:val>
                                            <p:strVal val="#ppt_x"/>
                                          </p:val>
                                        </p:tav>
                                        <p:tav tm="100000">
                                          <p:val>
                                            <p:strVal val="#ppt_x"/>
                                          </p:val>
                                        </p:tav>
                                      </p:tavLst>
                                    </p:anim>
                                    <p:anim calcmode="lin" valueType="num">
                                      <p:cBhvr additive="base">
                                        <p:cTn id="14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5"/>
                                        </p:tgtEl>
                                        <p:attrNameLst>
                                          <p:attrName>style.visibility</p:attrName>
                                        </p:attrNameLst>
                                      </p:cBhvr>
                                      <p:to>
                                        <p:strVal val="visible"/>
                                      </p:to>
                                    </p:set>
                                    <p:anim calcmode="lin" valueType="num">
                                      <p:cBhvr additive="base">
                                        <p:cTn id="145" dur="500" fill="hold"/>
                                        <p:tgtEl>
                                          <p:spTgt spid="25"/>
                                        </p:tgtEl>
                                        <p:attrNameLst>
                                          <p:attrName>ppt_x</p:attrName>
                                        </p:attrNameLst>
                                      </p:cBhvr>
                                      <p:tavLst>
                                        <p:tav tm="0">
                                          <p:val>
                                            <p:strVal val="#ppt_x"/>
                                          </p:val>
                                        </p:tav>
                                        <p:tav tm="100000">
                                          <p:val>
                                            <p:strVal val="#ppt_x"/>
                                          </p:val>
                                        </p:tav>
                                      </p:tavLst>
                                    </p:anim>
                                    <p:anim calcmode="lin" valueType="num">
                                      <p:cBhvr additive="base">
                                        <p:cTn id="14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26"/>
                                        </p:tgtEl>
                                        <p:attrNameLst>
                                          <p:attrName>style.visibility</p:attrName>
                                        </p:attrNameLst>
                                      </p:cBhvr>
                                      <p:to>
                                        <p:strVal val="visible"/>
                                      </p:to>
                                    </p:set>
                                    <p:anim calcmode="lin" valueType="num">
                                      <p:cBhvr additive="base">
                                        <p:cTn id="151" dur="500" fill="hold"/>
                                        <p:tgtEl>
                                          <p:spTgt spid="26"/>
                                        </p:tgtEl>
                                        <p:attrNameLst>
                                          <p:attrName>ppt_x</p:attrName>
                                        </p:attrNameLst>
                                      </p:cBhvr>
                                      <p:tavLst>
                                        <p:tav tm="0">
                                          <p:val>
                                            <p:strVal val="#ppt_x"/>
                                          </p:val>
                                        </p:tav>
                                        <p:tav tm="100000">
                                          <p:val>
                                            <p:strVal val="#ppt_x"/>
                                          </p:val>
                                        </p:tav>
                                      </p:tavLst>
                                    </p:anim>
                                    <p:anim calcmode="lin" valueType="num">
                                      <p:cBhvr additive="base">
                                        <p:cTn id="15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7"/>
                                        </p:tgtEl>
                                        <p:attrNameLst>
                                          <p:attrName>style.visibility</p:attrName>
                                        </p:attrNameLst>
                                      </p:cBhvr>
                                      <p:to>
                                        <p:strVal val="visible"/>
                                      </p:to>
                                    </p:set>
                                    <p:anim calcmode="lin" valueType="num">
                                      <p:cBhvr additive="base">
                                        <p:cTn id="157" dur="500" fill="hold"/>
                                        <p:tgtEl>
                                          <p:spTgt spid="27"/>
                                        </p:tgtEl>
                                        <p:attrNameLst>
                                          <p:attrName>ppt_x</p:attrName>
                                        </p:attrNameLst>
                                      </p:cBhvr>
                                      <p:tavLst>
                                        <p:tav tm="0">
                                          <p:val>
                                            <p:strVal val="#ppt_x"/>
                                          </p:val>
                                        </p:tav>
                                        <p:tav tm="100000">
                                          <p:val>
                                            <p:strVal val="#ppt_x"/>
                                          </p:val>
                                        </p:tav>
                                      </p:tavLst>
                                    </p:anim>
                                    <p:anim calcmode="lin" valueType="num">
                                      <p:cBhvr additive="base">
                                        <p:cTn id="15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4" grpId="0"/>
      <p:bldP spid="14" grpId="1"/>
      <p:bldP spid="5" grpId="0"/>
      <p:bldP spid="5" grpId="1"/>
      <p:bldP spid="6" grpId="0"/>
      <p:bldP spid="6" grpId="1"/>
      <p:bldP spid="7" grpId="0"/>
      <p:bldP spid="7" grpId="1"/>
      <p:bldP spid="28" grpId="0"/>
      <p:bldP spid="28" grpId="1"/>
      <p:bldP spid="29" grpId="0"/>
      <p:bldP spid="29" grpId="1"/>
      <p:bldP spid="16" grpId="0"/>
      <p:bldP spid="16" grpId="1"/>
      <p:bldP spid="18" grpId="0"/>
      <p:bldP spid="18" grpId="1"/>
      <p:bldP spid="17" grpId="0"/>
      <p:bldP spid="17" grpId="1"/>
      <p:bldP spid="19" grpId="0"/>
      <p:bldP spid="19" grpId="1"/>
      <p:bldP spid="23" grpId="0"/>
      <p:bldP spid="23" grpId="1"/>
      <p:bldP spid="22" grpId="0"/>
      <p:bldP spid="22" grpId="1"/>
      <p:bldP spid="12" grpId="0"/>
      <p:bldP spid="12" grpId="1"/>
      <p:bldP spid="9" grpId="0"/>
      <p:bldP spid="9" grpId="1"/>
      <p:bldP spid="3" grpId="0"/>
      <p:bldP spid="3" grpId="1"/>
      <p:bldP spid="11" grpId="0"/>
      <p:bldP spid="11" grpId="1"/>
      <p:bldP spid="13" grpId="0"/>
      <p:bldP spid="13" grpId="1"/>
      <p:bldP spid="30" grpId="0"/>
      <p:bldP spid="30" grpId="1"/>
      <p:bldP spid="31" grpId="0"/>
      <p:bldP spid="31" grpId="1"/>
      <p:bldP spid="15" grpId="0"/>
      <p:bldP spid="15" grpId="1"/>
      <p:bldP spid="21" grpId="0"/>
      <p:bldP spid="21" grpId="1"/>
      <p:bldP spid="24" grpId="0"/>
      <p:bldP spid="24" grpId="1"/>
      <p:bldP spid="25" grpId="0"/>
      <p:bldP spid="25" grpId="1"/>
      <p:bldP spid="26" grpId="0"/>
      <p:bldP spid="26" grpId="1"/>
      <p:bldP spid="27" grpId="0"/>
      <p:bldP spid="27" grpId="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80645" y="128270"/>
            <a:ext cx="12011660"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latin typeface="Times New Roman" panose="02020603050405020304" charset="0"/>
                <a:ea typeface="+mn-ea"/>
                <a:cs typeface="Times New Roman" panose="02020603050405020304" charset="0"/>
              </a:rPr>
              <a:t>58.cash [kæʃ]n.____,__</a:t>
            </a:r>
            <a:r>
              <a:rPr lang="en-US" altLang="zh-CN" sz="3200" spc="0">
                <a:latin typeface="Times New Roman" panose="02020603050405020304" charset="0"/>
                <a:ea typeface="+mn-ea"/>
                <a:cs typeface="Times New Roman" panose="02020603050405020304" charset="0"/>
              </a:rPr>
              <a:t>_</a:t>
            </a:r>
            <a:r>
              <a:rPr sz="3200" spc="0">
                <a:latin typeface="Times New Roman" panose="02020603050405020304" charset="0"/>
                <a:ea typeface="+mn-ea"/>
                <a:cs typeface="Times New Roman" panose="02020603050405020304" charset="0"/>
              </a:rPr>
              <a:t>_vt. ____;_______</a:t>
            </a:r>
            <a:endParaRPr sz="3200" spc="0">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词根词缀：ident-(等同)+ity(名词后缀)：等同于一个人的属性——____</a:t>
            </a:r>
            <a:endParaRPr sz="32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For many, finding an unattended wallet filled with £400 in</a:t>
            </a:r>
            <a:r>
              <a:rPr sz="2400" spc="0">
                <a:solidFill>
                  <a:schemeClr val="accent2">
                    <a:lumMod val="75000"/>
                  </a:schemeClr>
                </a:solidFill>
                <a:latin typeface="Times New Roman" panose="02020603050405020304" charset="0"/>
                <a:ea typeface="+mn-ea"/>
                <a:cs typeface="Times New Roman" panose="02020603050405020304" charset="0"/>
              </a:rPr>
              <a:t> cash</a:t>
            </a:r>
            <a:r>
              <a:rPr sz="2400" spc="0">
                <a:latin typeface="Times New Roman" panose="02020603050405020304" charset="0"/>
                <a:ea typeface="+mn-ea"/>
                <a:cs typeface="Times New Roman" panose="02020603050405020304" charset="0"/>
              </a:rPr>
              <a:t> would be a source of temptation(诱惑).(2018北京)</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对许多人来说,发现一个无人看管的钱包,里面装满了400英镑现金,将会是一个诱惑的来源。</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Yesterday is a canceled check; tomorrow is a promissory note;  today is the only</a:t>
            </a:r>
            <a:r>
              <a:rPr sz="2400" spc="0">
                <a:solidFill>
                  <a:schemeClr val="accent2">
                    <a:lumMod val="75000"/>
                  </a:schemeClr>
                </a:solidFill>
                <a:latin typeface="Times New Roman" panose="02020603050405020304" charset="0"/>
                <a:ea typeface="+mn-ea"/>
                <a:cs typeface="Times New Roman" panose="02020603050405020304" charset="0"/>
              </a:rPr>
              <a:t> cash</a:t>
            </a:r>
            <a:r>
              <a:rPr sz="2400" spc="0">
                <a:latin typeface="Times New Roman" panose="02020603050405020304" charset="0"/>
                <a:ea typeface="+mn-ea"/>
                <a:cs typeface="Times New Roman" panose="02020603050405020304" charset="0"/>
              </a:rPr>
              <a:t> you have.昨天是一张作废的支票;明天是一张期票;今天是你拥有的现金。</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pay in cash/by check </a:t>
            </a: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cash a check </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文本框 1"/>
          <p:cNvSpPr txBox="1"/>
          <p:nvPr/>
        </p:nvSpPr>
        <p:spPr>
          <a:xfrm>
            <a:off x="2646045" y="151130"/>
            <a:ext cx="4954270" cy="521970"/>
          </a:xfrm>
          <a:prstGeom prst="rect">
            <a:avLst/>
          </a:prstGeom>
          <a:noFill/>
          <a:ln w="9525">
            <a:noFill/>
          </a:ln>
        </p:spPr>
        <p:txBody>
          <a:bodyPr wrap="square">
            <a:spAutoFit/>
          </a:bodyPr>
          <a:p>
            <a:pPr indent="177800"/>
            <a:r>
              <a:rPr lang="zh-CN" altLang="en-US" sz="2800" b="1">
                <a:solidFill>
                  <a:srgbClr val="7030A0"/>
                </a:solidFill>
                <a:latin typeface="Times New Roman" panose="02020603050405020304" charset="0"/>
                <a:cs typeface="Times New Roman" panose="02020603050405020304" charset="0"/>
              </a:rPr>
              <a:t>现款 现金        兑现  支付现款</a:t>
            </a:r>
            <a:endParaRPr lang="zh-CN" altLang="en-US" sz="2800" b="1">
              <a:solidFill>
                <a:srgbClr val="7030A0"/>
              </a:solidFill>
              <a:latin typeface="Times New Roman" panose="02020603050405020304" charset="0"/>
              <a:cs typeface="Times New Roman" panose="02020603050405020304" charset="0"/>
            </a:endParaRPr>
          </a:p>
        </p:txBody>
      </p:sp>
      <p:sp>
        <p:nvSpPr>
          <p:cNvPr id="3" name="文本框 2"/>
          <p:cNvSpPr txBox="1"/>
          <p:nvPr/>
        </p:nvSpPr>
        <p:spPr>
          <a:xfrm>
            <a:off x="10069195" y="605155"/>
            <a:ext cx="1108710" cy="521970"/>
          </a:xfrm>
          <a:prstGeom prst="rect">
            <a:avLst/>
          </a:prstGeom>
          <a:noFill/>
          <a:ln w="9525">
            <a:noFill/>
          </a:ln>
        </p:spPr>
        <p:txBody>
          <a:bodyPr wrap="square">
            <a:spAutoFit/>
          </a:bodyPr>
          <a:p>
            <a:pPr indent="177800"/>
            <a:r>
              <a:rPr lang="zh-CN" altLang="en-US" sz="2800" b="1">
                <a:solidFill>
                  <a:srgbClr val="7030A0"/>
                </a:solidFill>
                <a:latin typeface="Times New Roman" panose="02020603050405020304" charset="0"/>
                <a:cs typeface="Times New Roman" panose="02020603050405020304" charset="0"/>
              </a:rPr>
              <a:t>身份</a:t>
            </a:r>
            <a:endParaRPr lang="zh-CN" altLang="en-US" sz="2800" b="1">
              <a:solidFill>
                <a:srgbClr val="7030A0"/>
              </a:solidFill>
              <a:latin typeface="Times New Roman" panose="02020603050405020304" charset="0"/>
              <a:cs typeface="Times New Roman" panose="02020603050405020304" charset="0"/>
            </a:endParaRPr>
          </a:p>
        </p:txBody>
      </p:sp>
      <p:sp>
        <p:nvSpPr>
          <p:cNvPr id="100" name="文本框 99"/>
          <p:cNvSpPr txBox="1"/>
          <p:nvPr/>
        </p:nvSpPr>
        <p:spPr>
          <a:xfrm>
            <a:off x="127635" y="3260090"/>
            <a:ext cx="6238875" cy="829945"/>
          </a:xfrm>
          <a:prstGeom prst="rect">
            <a:avLst/>
          </a:prstGeom>
          <a:noFill/>
          <a:ln w="9525">
            <a:noFill/>
          </a:ln>
        </p:spPr>
        <p:txBody>
          <a:bodyPr wrap="square">
            <a:spAutoFit/>
          </a:bodyPr>
          <a:p>
            <a:pPr indent="0"/>
            <a:r>
              <a:rPr lang="en-US" sz="2400" b="1">
                <a:solidFill>
                  <a:schemeClr val="accent2">
                    <a:lumMod val="75000"/>
                  </a:schemeClr>
                </a:solidFill>
                <a:latin typeface="+mn-ea"/>
                <a:cs typeface="+mn-ea"/>
              </a:rPr>
              <a:t>____________________</a:t>
            </a:r>
            <a:r>
              <a:rPr lang="zh-CN" sz="2400" b="1">
                <a:solidFill>
                  <a:srgbClr val="7030A0"/>
                </a:solidFill>
                <a:latin typeface="+mn-ea"/>
                <a:cs typeface="+mn-ea"/>
              </a:rPr>
              <a:t>用现金</a:t>
            </a:r>
            <a:r>
              <a:rPr lang="en-US" sz="2400" b="1">
                <a:solidFill>
                  <a:srgbClr val="7030A0"/>
                </a:solidFill>
                <a:latin typeface="+mn-ea"/>
                <a:cs typeface="+mn-ea"/>
              </a:rPr>
              <a:t>/</a:t>
            </a:r>
            <a:r>
              <a:rPr lang="zh-CN" sz="2400" b="1">
                <a:solidFill>
                  <a:srgbClr val="7030A0"/>
                </a:solidFill>
                <a:latin typeface="+mn-ea"/>
                <a:cs typeface="+mn-ea"/>
              </a:rPr>
              <a:t>支票支付</a:t>
            </a:r>
            <a:endParaRPr lang="en-US" sz="2400" b="1">
              <a:solidFill>
                <a:srgbClr val="7030A0"/>
              </a:solidFill>
              <a:latin typeface="+mn-ea"/>
              <a:cs typeface="+mn-ea"/>
            </a:endParaRPr>
          </a:p>
          <a:p>
            <a:pPr indent="0"/>
            <a:r>
              <a:rPr lang="en-US" sz="2400" b="1">
                <a:solidFill>
                  <a:schemeClr val="accent2">
                    <a:lumMod val="75000"/>
                  </a:schemeClr>
                </a:solidFill>
                <a:latin typeface="+mn-ea"/>
                <a:cs typeface="+mn-ea"/>
              </a:rPr>
              <a:t>____________</a:t>
            </a:r>
            <a:r>
              <a:rPr lang="zh-CN" sz="2400" b="1">
                <a:solidFill>
                  <a:srgbClr val="7030A0"/>
                </a:solidFill>
                <a:latin typeface="+mn-ea"/>
                <a:cs typeface="+mn-ea"/>
              </a:rPr>
              <a:t>兑换支票</a:t>
            </a:r>
            <a:endParaRPr lang="zh-CN" altLang="en-US" sz="2400" b="1">
              <a:solidFill>
                <a:srgbClr val="7030A0"/>
              </a:solidFill>
              <a:latin typeface="+mn-ea"/>
              <a:cs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0">
                                            <p:txEl>
                                              <p:pRg st="0" end="0"/>
                                            </p:txEl>
                                          </p:spTgt>
                                        </p:tgtEl>
                                        <p:attrNameLst>
                                          <p:attrName>style.visibility</p:attrName>
                                        </p:attrNameLst>
                                      </p:cBhvr>
                                      <p:to>
                                        <p:strVal val="visible"/>
                                      </p:to>
                                    </p:set>
                                    <p:anim calcmode="lin" valueType="num">
                                      <p:cBhvr additive="base">
                                        <p:cTn id="41"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0">
                                            <p:txEl>
                                              <p:pRg st="1" end="1"/>
                                            </p:txEl>
                                          </p:spTgt>
                                        </p:tgtEl>
                                        <p:attrNameLst>
                                          <p:attrName>style.visibility</p:attrName>
                                        </p:attrNameLst>
                                      </p:cBhvr>
                                      <p:to>
                                        <p:strVal val="visible"/>
                                      </p:to>
                                    </p:set>
                                    <p:anim calcmode="lin" valueType="num">
                                      <p:cBhvr additive="base">
                                        <p:cTn id="47"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
                                            <p:txEl>
                                              <p:pRg st="6" end="6"/>
                                            </p:txEl>
                                          </p:spTgt>
                                        </p:tgtEl>
                                        <p:attrNameLst>
                                          <p:attrName>style.visibility</p:attrName>
                                        </p:attrNameLst>
                                      </p:cBhvr>
                                      <p:to>
                                        <p:strVal val="visible"/>
                                      </p:to>
                                    </p:set>
                                    <p:anim calcmode="lin" valueType="num">
                                      <p:cBhvr additive="base">
                                        <p:cTn id="5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anim calcmode="lin" valueType="num">
                                      <p:cBhvr additive="base">
                                        <p:cTn id="5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2" grpId="1"/>
      <p:bldP spid="3" grpId="0"/>
      <p:bldP spid="3" grpId="1"/>
    </p:bld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p:pic>
        <p:nvPicPr>
          <p:cNvPr id="2" name="图片 8" descr="case填空"/>
          <p:cNvPicPr>
            <a:picLocks noChangeAspect="1"/>
          </p:cNvPicPr>
          <p:nvPr/>
        </p:nvPicPr>
        <p:blipFill>
          <a:blip r:embed="rId1"/>
          <a:stretch>
            <a:fillRect/>
          </a:stretch>
        </p:blipFill>
        <p:spPr>
          <a:xfrm>
            <a:off x="-61595" y="596265"/>
            <a:ext cx="12341860" cy="5220970"/>
          </a:xfrm>
          <a:prstGeom prst="rect">
            <a:avLst/>
          </a:prstGeom>
        </p:spPr>
      </p:pic>
      <p:sp>
        <p:nvSpPr>
          <p:cNvPr id="4" name="标题 1"/>
          <p:cNvSpPr>
            <a:spLocks noGrp="1"/>
          </p:cNvSpPr>
          <p:nvPr/>
        </p:nvSpPr>
        <p:spPr>
          <a:xfrm>
            <a:off x="5683250" y="3455035"/>
            <a:ext cx="41211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随意的;随机的;漫不经心的</a:t>
            </a:r>
            <a:endParaRPr sz="18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5570220" y="3044825"/>
            <a:ext cx="2010410" cy="3086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现金,现钞  兑现</a:t>
            </a:r>
            <a:endParaRPr sz="18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9127490" y="1740535"/>
            <a:ext cx="23348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控告</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指控</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谴责</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5922645" y="838200"/>
            <a:ext cx="2086610" cy="3714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书柜</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书架</a:t>
            </a:r>
            <a:endParaRPr sz="18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5846445" y="1284605"/>
            <a:ext cx="16249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手提箱;衣箱</a:t>
            </a:r>
            <a:endParaRPr sz="18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9444355" y="2169795"/>
            <a:ext cx="19564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因为</a:t>
            </a:r>
            <a:endParaRPr sz="18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762635" y="2953385"/>
            <a:ext cx="1036955" cy="6559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降临 </a:t>
            </a:r>
            <a:endParaRPr sz="24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5715000" y="2139315"/>
            <a:ext cx="27705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引起,导致  原因</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缘由</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事业</a:t>
            </a:r>
            <a:endParaRPr sz="18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9143365" y="2599690"/>
            <a:ext cx="27197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借口</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辩解     原谅</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宽恕</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7431405" y="3919220"/>
            <a:ext cx="13163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偶然地</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5824220" y="4137025"/>
            <a:ext cx="8172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机会</a:t>
            </a:r>
            <a:endParaRPr sz="18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10224770" y="435737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选择:抉择</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7348220" y="4318000"/>
            <a:ext cx="2213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选择 </a:t>
            </a:r>
            <a:r>
              <a:rPr sz="1800" spc="0">
                <a:solidFill>
                  <a:schemeClr val="accent2">
                    <a:lumMod val="75000"/>
                  </a:schemeClr>
                </a:solidFill>
                <a:latin typeface="Times New Roman" panose="02020603050405020304" charset="0"/>
                <a:ea typeface="+mn-ea"/>
                <a:cs typeface="Times New Roman" panose="02020603050405020304" charset="0"/>
              </a:rPr>
              <a:t>chose, chosen </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9623425" y="479298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硬币</a:t>
            </a:r>
            <a:endParaRPr sz="18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10052050" y="5236845"/>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易变的,变化无常的</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5822315" y="4905375"/>
            <a:ext cx="12725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改变,变化;更换;兑换</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2474595" y="3041650"/>
            <a:ext cx="289560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箱子</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盒子</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情况;案例</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事件</a:t>
            </a:r>
            <a:endParaRPr sz="1800" spc="0">
              <a:solidFill>
                <a:srgbClr val="7030A0"/>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7901940" y="5016500"/>
            <a:ext cx="12725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零钱;找头</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500" fill="hold"/>
                                        <p:tgtEl>
                                          <p:spTgt spid="24"/>
                                        </p:tgtEl>
                                        <p:attrNameLst>
                                          <p:attrName>ppt_x</p:attrName>
                                        </p:attrNameLst>
                                      </p:cBhvr>
                                      <p:tavLst>
                                        <p:tav tm="0">
                                          <p:val>
                                            <p:strVal val="#ppt_x"/>
                                          </p:val>
                                        </p:tav>
                                        <p:tav tm="100000">
                                          <p:val>
                                            <p:strVal val="#ppt_x"/>
                                          </p:val>
                                        </p:tav>
                                      </p:tavLst>
                                    </p:anim>
                                    <p:anim calcmode="lin" valueType="num">
                                      <p:cBhvr additive="base">
                                        <p:cTn id="9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additive="base">
                                        <p:cTn id="103" dur="500" fill="hold"/>
                                        <p:tgtEl>
                                          <p:spTgt spid="20"/>
                                        </p:tgtEl>
                                        <p:attrNameLst>
                                          <p:attrName>ppt_x</p:attrName>
                                        </p:attrNameLst>
                                      </p:cBhvr>
                                      <p:tavLst>
                                        <p:tav tm="0">
                                          <p:val>
                                            <p:strVal val="#ppt_x"/>
                                          </p:val>
                                        </p:tav>
                                        <p:tav tm="100000">
                                          <p:val>
                                            <p:strVal val="#ppt_x"/>
                                          </p:val>
                                        </p:tav>
                                      </p:tavLst>
                                    </p:anim>
                                    <p:anim calcmode="lin" valueType="num">
                                      <p:cBhvr additive="base">
                                        <p:cTn id="10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additive="base">
                                        <p:cTn id="109" dur="500" fill="hold"/>
                                        <p:tgtEl>
                                          <p:spTgt spid="21"/>
                                        </p:tgtEl>
                                        <p:attrNameLst>
                                          <p:attrName>ppt_x</p:attrName>
                                        </p:attrNameLst>
                                      </p:cBhvr>
                                      <p:tavLst>
                                        <p:tav tm="0">
                                          <p:val>
                                            <p:strVal val="#ppt_x"/>
                                          </p:val>
                                        </p:tav>
                                        <p:tav tm="100000">
                                          <p:val>
                                            <p:strVal val="#ppt_x"/>
                                          </p:val>
                                        </p:tav>
                                      </p:tavLst>
                                    </p:anim>
                                    <p:anim calcmode="lin" valueType="num">
                                      <p:cBhvr additive="base">
                                        <p:cTn id="11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p:bldP spid="4" grpId="1"/>
      <p:bldP spid="5" grpId="0"/>
      <p:bldP spid="5" grpId="1"/>
      <p:bldP spid="6" grpId="0"/>
      <p:bldP spid="6" grpId="1"/>
      <p:bldP spid="7" grpId="0"/>
      <p:bldP spid="7" grpId="1"/>
      <p:bldP spid="8" grpId="0"/>
      <p:bldP spid="8" grpId="1"/>
      <p:bldP spid="10" grpId="0"/>
      <p:bldP spid="10" grpId="1"/>
      <p:bldP spid="11" grpId="0"/>
      <p:bldP spid="11" grpId="1"/>
      <p:bldP spid="3" grpId="0"/>
      <p:bldP spid="3" grpId="1"/>
      <p:bldP spid="13" grpId="0"/>
      <p:bldP spid="13" grpId="1"/>
      <p:bldP spid="14" grpId="0"/>
      <p:bldP spid="14" grpId="1"/>
      <p:bldP spid="15" grpId="0"/>
      <p:bldP spid="15" grpId="1"/>
      <p:bldP spid="16" grpId="0"/>
      <p:bldP spid="16" grpId="1"/>
      <p:bldP spid="20" grpId="0"/>
      <p:bldP spid="20" grpId="1"/>
      <p:bldP spid="21" grpId="0"/>
      <p:bldP spid="21" grpId="1"/>
      <p:bldP spid="22" grpId="0"/>
      <p:bldP spid="22" grpId="1"/>
      <p:bldP spid="19" grpId="0"/>
      <p:bldP spid="19" grpId="1"/>
      <p:bldP spid="24" grpId="0"/>
      <p:bldP spid="24" grpId="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80645" y="128270"/>
            <a:ext cx="12011660"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spc="0">
                <a:latin typeface="Times New Roman" panose="02020603050405020304" charset="0"/>
                <a:ea typeface="+mn-ea"/>
                <a:cs typeface="Times New Roman" panose="02020603050405020304" charset="0"/>
              </a:rPr>
              <a:t>59.update [ʌp'deɪt]vt. ____;___________n. ____;_______</a:t>
            </a:r>
            <a:endParaRPr sz="3200" spc="0">
              <a:latin typeface="Times New Roman" panose="02020603050405020304" charset="0"/>
              <a:ea typeface="+mn-ea"/>
              <a:cs typeface="Times New Roman" panose="02020603050405020304" charset="0"/>
            </a:endParaRPr>
          </a:p>
          <a:p>
            <a:pPr algn="l">
              <a:lnSpc>
                <a:spcPct val="100000"/>
              </a:lnSpc>
              <a:buClrTx/>
              <a:buSzTx/>
              <a:buFontTx/>
            </a:pPr>
            <a:r>
              <a:rPr spc="0">
                <a:latin typeface="Times New Roman" panose="02020603050405020304" charset="0"/>
                <a:ea typeface="+mn-ea"/>
                <a:cs typeface="Times New Roman" panose="02020603050405020304" charset="0"/>
              </a:rPr>
              <a:t> I would just </a:t>
            </a:r>
            <a:r>
              <a:rPr spc="0">
                <a:solidFill>
                  <a:schemeClr val="accent2">
                    <a:lumMod val="75000"/>
                  </a:schemeClr>
                </a:solidFill>
                <a:latin typeface="Times New Roman" panose="02020603050405020304" charset="0"/>
                <a:ea typeface="+mn-ea"/>
                <a:cs typeface="Times New Roman" panose="02020603050405020304" charset="0"/>
              </a:rPr>
              <a:t>update </a:t>
            </a:r>
            <a:r>
              <a:rPr spc="0">
                <a:latin typeface="Times New Roman" panose="02020603050405020304" charset="0"/>
                <a:ea typeface="+mn-ea"/>
                <a:cs typeface="Times New Roman" panose="02020603050405020304" charset="0"/>
              </a:rPr>
              <a:t>them on any news we might have.</a:t>
            </a:r>
            <a:endParaRPr spc="0">
              <a:latin typeface="Times New Roman" panose="02020603050405020304" charset="0"/>
              <a:ea typeface="+mn-ea"/>
              <a:cs typeface="Times New Roman" panose="02020603050405020304" charset="0"/>
            </a:endParaRPr>
          </a:p>
          <a:p>
            <a:pPr algn="l">
              <a:lnSpc>
                <a:spcPct val="100000"/>
              </a:lnSpc>
              <a:buClrTx/>
              <a:buSzTx/>
              <a:buFontTx/>
            </a:pPr>
            <a:r>
              <a:rPr spc="0">
                <a:latin typeface="Times New Roman" panose="02020603050405020304" charset="0"/>
                <a:ea typeface="+mn-ea"/>
                <a:cs typeface="Times New Roman" panose="02020603050405020304" charset="0"/>
              </a:rPr>
              <a:t>我们一有新消息我就会告诉他们。</a:t>
            </a:r>
            <a:endParaRPr spc="0">
              <a:latin typeface="Times New Roman" panose="02020603050405020304" charset="0"/>
              <a:ea typeface="+mn-ea"/>
              <a:cs typeface="Times New Roman" panose="02020603050405020304" charset="0"/>
            </a:endParaRPr>
          </a:p>
          <a:p>
            <a:pPr algn="l">
              <a:lnSpc>
                <a:spcPct val="100000"/>
              </a:lnSpc>
              <a:buClrTx/>
              <a:buSzTx/>
              <a:buFontTx/>
            </a:pPr>
            <a:r>
              <a:rPr spc="0">
                <a:latin typeface="Times New Roman" panose="02020603050405020304" charset="0"/>
                <a:ea typeface="+mn-ea"/>
                <a:cs typeface="Times New Roman" panose="02020603050405020304" charset="0"/>
              </a:rPr>
              <a:t> They decided to </a:t>
            </a:r>
            <a:r>
              <a:rPr spc="0">
                <a:solidFill>
                  <a:schemeClr val="accent2">
                    <a:lumMod val="75000"/>
                  </a:schemeClr>
                </a:solidFill>
                <a:latin typeface="Times New Roman" panose="02020603050405020304" charset="0"/>
                <a:ea typeface="+mn-ea"/>
                <a:cs typeface="Times New Roman" panose="02020603050405020304" charset="0"/>
              </a:rPr>
              <a:t>update </a:t>
            </a:r>
            <a:r>
              <a:rPr spc="0">
                <a:latin typeface="Times New Roman" panose="02020603050405020304" charset="0"/>
                <a:ea typeface="+mn-ea"/>
                <a:cs typeface="Times New Roman" panose="02020603050405020304" charset="0"/>
              </a:rPr>
              <a:t>the computer systems.他们决定更新计算机系统.</a:t>
            </a:r>
            <a:endParaRPr spc="0">
              <a:latin typeface="Times New Roman" panose="02020603050405020304" charset="0"/>
              <a:ea typeface="+mn-ea"/>
              <a:cs typeface="Times New Roman" panose="02020603050405020304" charset="0"/>
            </a:endParaRPr>
          </a:p>
          <a:p>
            <a:pPr algn="l">
              <a:lnSpc>
                <a:spcPct val="100000"/>
              </a:lnSpc>
              <a:buClrTx/>
              <a:buSzTx/>
              <a:buFontTx/>
            </a:pPr>
            <a:endParaRPr sz="3200" spc="0">
              <a:latin typeface="Times New Roman" panose="02020603050405020304" charset="0"/>
              <a:ea typeface="+mn-ea"/>
              <a:cs typeface="Times New Roman" panose="02020603050405020304" charset="0"/>
            </a:endParaRPr>
          </a:p>
          <a:p>
            <a:pPr algn="l">
              <a:lnSpc>
                <a:spcPct val="100000"/>
              </a:lnSpc>
              <a:buClrTx/>
              <a:buSzTx/>
              <a:buFontTx/>
            </a:pPr>
            <a:endParaRPr sz="3200" spc="0">
              <a:latin typeface="Times New Roman" panose="02020603050405020304" charset="0"/>
              <a:ea typeface="+mn-ea"/>
              <a:cs typeface="Times New Roman" panose="02020603050405020304" charset="0"/>
            </a:endParaRPr>
          </a:p>
          <a:p>
            <a:pPr algn="l">
              <a:lnSpc>
                <a:spcPct val="100000"/>
              </a:lnSpc>
              <a:buClrTx/>
              <a:buSzTx/>
              <a:buFontTx/>
            </a:pPr>
            <a:r>
              <a:rPr sz="3200" spc="0">
                <a:solidFill>
                  <a:schemeClr val="accent2">
                    <a:lumMod val="75000"/>
                  </a:schemeClr>
                </a:solidFill>
                <a:latin typeface="Times New Roman" panose="02020603050405020304" charset="0"/>
                <a:ea typeface="+mn-ea"/>
                <a:cs typeface="Times New Roman" panose="02020603050405020304" charset="0"/>
              </a:rPr>
              <a:t>data</a:t>
            </a:r>
            <a:r>
              <a:rPr sz="3200" spc="0">
                <a:latin typeface="Times New Roman" panose="02020603050405020304" charset="0"/>
                <a:ea typeface="+mn-ea"/>
                <a:cs typeface="Times New Roman" panose="02020603050405020304" charset="0"/>
              </a:rPr>
              <a:t> ['deɪtə]n.___;____</a:t>
            </a:r>
            <a:endParaRPr sz="3200" spc="0">
              <a:latin typeface="Times New Roman" panose="02020603050405020304" charset="0"/>
              <a:ea typeface="+mn-ea"/>
              <a:cs typeface="Times New Roman" panose="02020603050405020304" charset="0"/>
            </a:endParaRPr>
          </a:p>
          <a:p>
            <a:pPr algn="l">
              <a:lnSpc>
                <a:spcPct val="100000"/>
              </a:lnSpc>
              <a:buClrTx/>
              <a:buSzTx/>
              <a:buFontTx/>
            </a:pPr>
            <a:r>
              <a:rPr sz="3200" spc="0">
                <a:solidFill>
                  <a:schemeClr val="accent2">
                    <a:lumMod val="75000"/>
                  </a:schemeClr>
                </a:solidFill>
                <a:latin typeface="Times New Roman" panose="02020603050405020304" charset="0"/>
                <a:ea typeface="+mn-ea"/>
                <a:cs typeface="Times New Roman" panose="02020603050405020304" charset="0"/>
              </a:rPr>
              <a:t>database</a:t>
            </a:r>
            <a:r>
              <a:rPr sz="3200" spc="0">
                <a:latin typeface="Times New Roman" panose="02020603050405020304" charset="0"/>
                <a:ea typeface="+mn-ea"/>
                <a:cs typeface="Times New Roman" panose="02020603050405020304" charset="0"/>
              </a:rPr>
              <a:t> ['deɪtəbeɪs]n._____,_____</a:t>
            </a:r>
            <a:endParaRPr sz="3200" spc="0">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文本框 1"/>
          <p:cNvSpPr txBox="1"/>
          <p:nvPr/>
        </p:nvSpPr>
        <p:spPr>
          <a:xfrm>
            <a:off x="3842385" y="132715"/>
            <a:ext cx="4954270" cy="521970"/>
          </a:xfrm>
          <a:prstGeom prst="rect">
            <a:avLst/>
          </a:prstGeom>
          <a:noFill/>
          <a:ln w="9525">
            <a:noFill/>
          </a:ln>
        </p:spPr>
        <p:txBody>
          <a:bodyPr wrap="square">
            <a:spAutoFit/>
          </a:bodyPr>
          <a:p>
            <a:pPr indent="177800"/>
            <a:r>
              <a:rPr lang="zh-CN" altLang="en-US" sz="2800" b="1">
                <a:solidFill>
                  <a:srgbClr val="7030A0"/>
                </a:solidFill>
                <a:latin typeface="Times New Roman" panose="02020603050405020304" charset="0"/>
                <a:cs typeface="Times New Roman" panose="02020603050405020304" charset="0"/>
              </a:rPr>
              <a:t>更新 提供最新消息 </a:t>
            </a:r>
            <a:endParaRPr lang="zh-CN" altLang="en-US" sz="2800" b="1">
              <a:solidFill>
                <a:srgbClr val="7030A0"/>
              </a:solidFill>
              <a:latin typeface="Times New Roman" panose="02020603050405020304" charset="0"/>
              <a:cs typeface="Times New Roman" panose="02020603050405020304" charset="0"/>
            </a:endParaRPr>
          </a:p>
        </p:txBody>
      </p:sp>
      <p:sp>
        <p:nvSpPr>
          <p:cNvPr id="3" name="文本框 2"/>
          <p:cNvSpPr txBox="1"/>
          <p:nvPr/>
        </p:nvSpPr>
        <p:spPr>
          <a:xfrm>
            <a:off x="7460615" y="142875"/>
            <a:ext cx="2840355" cy="521970"/>
          </a:xfrm>
          <a:prstGeom prst="rect">
            <a:avLst/>
          </a:prstGeom>
          <a:noFill/>
          <a:ln w="9525">
            <a:noFill/>
          </a:ln>
        </p:spPr>
        <p:txBody>
          <a:bodyPr wrap="square">
            <a:spAutoFit/>
          </a:bodyPr>
          <a:p>
            <a:pPr indent="177800"/>
            <a:r>
              <a:rPr lang="zh-CN" altLang="en-US" sz="2800" b="1">
                <a:solidFill>
                  <a:srgbClr val="7030A0"/>
                </a:solidFill>
                <a:latin typeface="Times New Roman" panose="02020603050405020304" charset="0"/>
                <a:cs typeface="Times New Roman" panose="02020603050405020304" charset="0"/>
              </a:rPr>
              <a:t>更新 最新信息</a:t>
            </a:r>
            <a:endParaRPr lang="zh-CN" altLang="en-US" sz="2800" b="1">
              <a:solidFill>
                <a:srgbClr val="7030A0"/>
              </a:solidFill>
              <a:latin typeface="Times New Roman" panose="02020603050405020304" charset="0"/>
              <a:cs typeface="Times New Roman" panose="02020603050405020304" charset="0"/>
            </a:endParaRPr>
          </a:p>
        </p:txBody>
      </p:sp>
      <p:sp>
        <p:nvSpPr>
          <p:cNvPr id="100" name="文本框 99"/>
          <p:cNvSpPr txBox="1"/>
          <p:nvPr/>
        </p:nvSpPr>
        <p:spPr>
          <a:xfrm>
            <a:off x="2508885" y="2986405"/>
            <a:ext cx="2746375" cy="460375"/>
          </a:xfrm>
          <a:prstGeom prst="rect">
            <a:avLst/>
          </a:prstGeom>
          <a:noFill/>
          <a:ln w="9525">
            <a:noFill/>
          </a:ln>
        </p:spPr>
        <p:txBody>
          <a:bodyPr wrap="square">
            <a:spAutoFit/>
          </a:bodyPr>
          <a:p>
            <a:pPr indent="0"/>
            <a:r>
              <a:rPr sz="2400" b="1">
                <a:solidFill>
                  <a:srgbClr val="7030A0"/>
                </a:solidFill>
                <a:latin typeface="+mn-ea"/>
                <a:cs typeface="+mn-ea"/>
              </a:rPr>
              <a:t>数据 资料</a:t>
            </a:r>
            <a:endParaRPr sz="2400" b="1">
              <a:solidFill>
                <a:srgbClr val="7030A0"/>
              </a:solidFill>
              <a:latin typeface="+mn-ea"/>
              <a:cs typeface="+mn-ea"/>
            </a:endParaRPr>
          </a:p>
        </p:txBody>
      </p:sp>
      <p:sp>
        <p:nvSpPr>
          <p:cNvPr id="4" name="文本框 3"/>
          <p:cNvSpPr txBox="1"/>
          <p:nvPr/>
        </p:nvSpPr>
        <p:spPr>
          <a:xfrm>
            <a:off x="4050030" y="3431540"/>
            <a:ext cx="2227580" cy="460375"/>
          </a:xfrm>
          <a:prstGeom prst="rect">
            <a:avLst/>
          </a:prstGeom>
          <a:noFill/>
          <a:ln w="9525">
            <a:noFill/>
          </a:ln>
        </p:spPr>
        <p:txBody>
          <a:bodyPr wrap="square">
            <a:spAutoFit/>
          </a:bodyPr>
          <a:p>
            <a:pPr indent="0"/>
            <a:r>
              <a:rPr sz="2400" b="1">
                <a:solidFill>
                  <a:srgbClr val="7030A0"/>
                </a:solidFill>
                <a:latin typeface="+mn-ea"/>
                <a:cs typeface="+mn-ea"/>
              </a:rPr>
              <a:t>数据库 资料库</a:t>
            </a:r>
            <a:endParaRPr sz="2400" b="1">
              <a:solidFill>
                <a:srgbClr val="7030A0"/>
              </a:solidFill>
              <a:latin typeface="+mn-ea"/>
              <a:cs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0">
                                            <p:txEl>
                                              <p:pRg st="0" end="0"/>
                                            </p:txEl>
                                          </p:spTgt>
                                        </p:tgtEl>
                                        <p:attrNameLst>
                                          <p:attrName>style.visibility</p:attrName>
                                        </p:attrNameLst>
                                      </p:cBhvr>
                                      <p:to>
                                        <p:strVal val="visible"/>
                                      </p:to>
                                    </p:set>
                                    <p:anim calcmode="lin" valueType="num">
                                      <p:cBhvr additive="base">
                                        <p:cTn id="41"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 calcmode="lin" valueType="num">
                                      <p:cBhvr additive="base">
                                        <p:cTn id="4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 calcmode="lin" valueType="num">
                                      <p:cBhvr additive="base">
                                        <p:cTn id="5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2" grpId="1"/>
      <p:bldP spid="3" grpId="0"/>
      <p:bldP spid="3" grpId="1"/>
    </p:bldLst>
  </p:timing>
</p:sld>
</file>

<file path=ppt/slides/slide9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p:pic>
        <p:nvPicPr>
          <p:cNvPr id="12" name="图片 1" descr="day填空"/>
          <p:cNvPicPr>
            <a:picLocks noChangeAspect="1"/>
          </p:cNvPicPr>
          <p:nvPr/>
        </p:nvPicPr>
        <p:blipFill>
          <a:blip r:embed="rId1"/>
          <a:stretch>
            <a:fillRect/>
          </a:stretch>
        </p:blipFill>
        <p:spPr>
          <a:xfrm>
            <a:off x="217170" y="67945"/>
            <a:ext cx="11701780" cy="6866890"/>
          </a:xfrm>
          <a:prstGeom prst="rect">
            <a:avLst/>
          </a:prstGeom>
        </p:spPr>
      </p:pic>
      <p:sp>
        <p:nvSpPr>
          <p:cNvPr id="4" name="标题 1"/>
          <p:cNvSpPr>
            <a:spLocks noGrp="1"/>
          </p:cNvSpPr>
          <p:nvPr/>
        </p:nvSpPr>
        <p:spPr>
          <a:xfrm>
            <a:off x="5711825" y="2676525"/>
            <a:ext cx="41211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日晷       拨号</a:t>
            </a:r>
            <a:endParaRPr sz="18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6133465" y="2136140"/>
            <a:ext cx="2010410" cy="3086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日光;白昼</a:t>
            </a:r>
            <a:endParaRPr sz="18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6260465" y="466725"/>
            <a:ext cx="4062730" cy="3714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每日的/地,日常的/地</a:t>
            </a:r>
            <a:endParaRPr sz="18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6260465" y="1062355"/>
            <a:ext cx="16249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每日的,日常的</a:t>
            </a:r>
            <a:endParaRPr sz="18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6133465" y="1620520"/>
            <a:ext cx="27705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每日</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5728335" y="3789680"/>
            <a:ext cx="35382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日常饮食,节食      节食</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5868035" y="3256915"/>
            <a:ext cx="8172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日记</a:t>
            </a:r>
            <a:endParaRPr sz="18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8132445" y="507873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始于,追溯到</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7896225" y="4505960"/>
            <a:ext cx="2213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始于,追溯到</a:t>
            </a:r>
            <a:endParaRPr sz="18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7588250" y="616458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数据</a:t>
            </a:r>
            <a:endParaRPr sz="18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9719945" y="618998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数据库,信息库</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4032250" y="5324475"/>
            <a:ext cx="26282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日期</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枣      始于</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约会</a:t>
            </a:r>
            <a:endParaRPr sz="1800" spc="0">
              <a:solidFill>
                <a:srgbClr val="7030A0"/>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7801610" y="5651500"/>
            <a:ext cx="36823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更新</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提供最新消息   更新最新消息</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10" grpId="0"/>
      <p:bldP spid="10" grpId="1"/>
      <p:bldP spid="3" grpId="0"/>
      <p:bldP spid="3" grpId="1"/>
      <p:bldP spid="13" grpId="0"/>
      <p:bldP spid="13" grpId="1"/>
      <p:bldP spid="14" grpId="0"/>
      <p:bldP spid="14" grpId="1"/>
      <p:bldP spid="15" grpId="0"/>
      <p:bldP spid="15" grpId="1"/>
      <p:bldP spid="16" grpId="0"/>
      <p:bldP spid="16" grpId="1"/>
      <p:bldP spid="20" grpId="0"/>
      <p:bldP spid="20" grpId="1"/>
      <p:bldP spid="21" grpId="0"/>
      <p:bldP spid="21" grpId="1"/>
      <p:bldP spid="22" grpId="0"/>
      <p:bldP spid="22" grpId="1"/>
      <p:bldP spid="24" grpId="0"/>
      <p:bldP spid="24" grpId="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60772" y="1596723"/>
            <a:ext cx="3240506" cy="583565"/>
          </a:xfrm>
          <a:prstGeom prst="rect">
            <a:avLst/>
          </a:prstGeom>
        </p:spPr>
        <p:txBody>
          <a:bodyPr wrap="square">
            <a:spAutoFit/>
          </a:bodyPr>
          <a:lstStyle/>
          <a:p>
            <a:r>
              <a:rPr lang="zh-CN" altLang="zh-CN" sz="3200" b="1" kern="100" dirty="0">
                <a:solidFill>
                  <a:srgbClr val="7030A0"/>
                </a:solidFill>
                <a:latin typeface="+mn-ea"/>
                <a:cs typeface="Times New Roman" panose="02020603050405020304" charset="0"/>
              </a:rPr>
              <a:t>硬件</a:t>
            </a:r>
            <a:r>
              <a:rPr lang="en-US" altLang="zh-CN" sz="3200" b="1" kern="100" dirty="0">
                <a:solidFill>
                  <a:srgbClr val="7030A0"/>
                </a:solidFill>
                <a:latin typeface="+mn-ea"/>
                <a:cs typeface="Times New Roman" panose="02020603050405020304" charset="0"/>
              </a:rPr>
              <a:t> </a:t>
            </a:r>
            <a:r>
              <a:rPr lang="zh-CN" altLang="zh-CN" sz="3200" b="1" kern="100" dirty="0">
                <a:solidFill>
                  <a:srgbClr val="7030A0"/>
                </a:solidFill>
                <a:latin typeface="+mn-ea"/>
                <a:cs typeface="Times New Roman" panose="02020603050405020304" charset="0"/>
              </a:rPr>
              <a:t>五金器具</a:t>
            </a:r>
            <a:endParaRPr lang="zh-CN" altLang="zh-CN" sz="3200" b="1" kern="100" dirty="0">
              <a:solidFill>
                <a:srgbClr val="7030A0"/>
              </a:solidFill>
              <a:latin typeface="+mn-ea"/>
              <a:cs typeface="Times New Roman" panose="02020603050405020304" charset="0"/>
            </a:endParaRPr>
          </a:p>
        </p:txBody>
      </p:sp>
      <p:sp>
        <p:nvSpPr>
          <p:cNvPr id="4" name="矩形 3"/>
          <p:cNvSpPr/>
          <p:nvPr/>
        </p:nvSpPr>
        <p:spPr>
          <a:xfrm>
            <a:off x="434534" y="897635"/>
            <a:ext cx="1682448" cy="584775"/>
          </a:xfrm>
          <a:prstGeom prst="rect">
            <a:avLst/>
          </a:prstGeom>
        </p:spPr>
        <p:txBody>
          <a:bodyPr wrap="none">
            <a:spAutoFit/>
          </a:bodyPr>
          <a:lstStyle/>
          <a:p>
            <a:r>
              <a:rPr lang="en-US" altLang="zh-CN" sz="3200" b="1" kern="100" dirty="0">
                <a:solidFill>
                  <a:srgbClr val="C55A11"/>
                </a:solidFill>
                <a:latin typeface="Times New Roman" panose="02020603050405020304" charset="0"/>
                <a:ea typeface="宋体" panose="02010600030101010101" pitchFamily="2" charset="-122"/>
                <a:cs typeface="Times New Roman" panose="02020603050405020304" charset="0"/>
              </a:rPr>
              <a:t>software</a:t>
            </a:r>
            <a:endParaRPr lang="zh-CN" altLang="en-US" sz="32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5" name="矩形 4"/>
          <p:cNvSpPr/>
          <p:nvPr/>
        </p:nvSpPr>
        <p:spPr>
          <a:xfrm>
            <a:off x="434534" y="1531318"/>
            <a:ext cx="1887633" cy="584775"/>
          </a:xfrm>
          <a:prstGeom prst="rect">
            <a:avLst/>
          </a:prstGeom>
        </p:spPr>
        <p:txBody>
          <a:bodyPr wrap="none">
            <a:spAutoFit/>
          </a:bodyPr>
          <a:lstStyle/>
          <a:p>
            <a:r>
              <a:rPr lang="en-US" altLang="zh-CN" sz="3200" b="1" kern="100" dirty="0">
                <a:solidFill>
                  <a:srgbClr val="C55A11"/>
                </a:solidFill>
                <a:latin typeface="Times New Roman" panose="02020603050405020304" charset="0"/>
                <a:ea typeface="宋体" panose="02010600030101010101" pitchFamily="2" charset="-122"/>
                <a:cs typeface="Times New Roman" panose="02020603050405020304" charset="0"/>
              </a:rPr>
              <a:t>hardware</a:t>
            </a:r>
            <a:endParaRPr lang="zh-CN" altLang="en-US" sz="32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6" name="矩形 5"/>
          <p:cNvSpPr/>
          <p:nvPr/>
        </p:nvSpPr>
        <p:spPr>
          <a:xfrm>
            <a:off x="544195" y="283210"/>
            <a:ext cx="10997565" cy="583565"/>
          </a:xfrm>
          <a:prstGeom prst="rect">
            <a:avLst/>
          </a:prstGeom>
        </p:spPr>
        <p:txBody>
          <a:bodyPr wrap="square">
            <a:spAutoFit/>
          </a:bodyPr>
          <a:lstStyle/>
          <a:p>
            <a:r>
              <a:rPr lang="en-US" altLang="zh-CN" sz="3200" b="1" kern="100" dirty="0">
                <a:latin typeface="Times New Roman" panose="02020603050405020304" charset="0"/>
                <a:ea typeface="宋体" panose="02010600030101010101" pitchFamily="2" charset="-122"/>
                <a:cs typeface="Times New Roman" panose="02020603050405020304" charset="0"/>
                <a:sym typeface="+mn-ea"/>
              </a:rPr>
              <a:t>60.ware</a:t>
            </a:r>
            <a:r>
              <a:rPr lang="en-US" altLang="zh-CN" sz="3200" b="1" kern="100" dirty="0">
                <a:latin typeface="Times New Roman" panose="02020603050405020304" charset="0"/>
                <a:ea typeface="宋体" panose="02010600030101010101" pitchFamily="2" charset="-122"/>
                <a:cs typeface="Times New Roman" panose="02020603050405020304" charset="0"/>
              </a:rPr>
              <a:t>/</a:t>
            </a:r>
            <a:r>
              <a:rPr lang="en-US" altLang="zh-CN" sz="3200" b="1" kern="100" dirty="0" err="1">
                <a:latin typeface="Times New Roman" panose="02020603050405020304" charset="0"/>
                <a:ea typeface="宋体" panose="02010600030101010101" pitchFamily="2" charset="-122"/>
                <a:cs typeface="Times New Roman" panose="02020603050405020304" charset="0"/>
              </a:rPr>
              <a:t>weə</a:t>
            </a:r>
            <a:r>
              <a:rPr lang="en-US" altLang="zh-CN" sz="3200" b="1" kern="100" dirty="0">
                <a:latin typeface="Times New Roman" panose="02020603050405020304" charset="0"/>
                <a:ea typeface="宋体" panose="02010600030101010101" pitchFamily="2" charset="-122"/>
                <a:cs typeface="Times New Roman" panose="02020603050405020304" charset="0"/>
              </a:rPr>
              <a:t>/n.____;____;____</a:t>
            </a:r>
            <a:endParaRPr lang="zh-CN" altLang="en-US" sz="3200" dirty="0"/>
          </a:p>
        </p:txBody>
      </p:sp>
      <p:sp>
        <p:nvSpPr>
          <p:cNvPr id="7" name="矩形 6"/>
          <p:cNvSpPr/>
          <p:nvPr/>
        </p:nvSpPr>
        <p:spPr>
          <a:xfrm>
            <a:off x="1977903" y="914808"/>
            <a:ext cx="3793026" cy="584775"/>
          </a:xfrm>
          <a:prstGeom prst="rect">
            <a:avLst/>
          </a:prstGeom>
        </p:spPr>
        <p:txBody>
          <a:bodyPr wrap="none">
            <a:spAutoFit/>
          </a:bodyPr>
          <a:lstStyle/>
          <a:p>
            <a:r>
              <a:rPr lang="en-US" altLang="zh-CN" sz="3200" b="1" kern="100" dirty="0">
                <a:latin typeface="Times New Roman" panose="02020603050405020304" charset="0"/>
                <a:ea typeface="宋体" panose="02010600030101010101" pitchFamily="2" charset="-122"/>
                <a:cs typeface="Times New Roman" panose="02020603050405020304" charset="0"/>
              </a:rPr>
              <a:t>/'</a:t>
            </a:r>
            <a:r>
              <a:rPr lang="en-US" altLang="zh-CN" sz="3200" b="1" kern="100" dirty="0" err="1">
                <a:latin typeface="Times New Roman" panose="02020603050405020304" charset="0"/>
                <a:ea typeface="宋体" panose="02010600030101010101" pitchFamily="2" charset="-122"/>
                <a:cs typeface="Times New Roman" panose="02020603050405020304" charset="0"/>
              </a:rPr>
              <a:t>sɒf</a:t>
            </a:r>
            <a:r>
              <a:rPr lang="en-US" altLang="zh-CN" sz="3200" b="1" kern="100" dirty="0">
                <a:latin typeface="Times New Roman" panose="02020603050405020304" charset="0"/>
                <a:ea typeface="宋体" panose="02010600030101010101" pitchFamily="2" charset="-122"/>
                <a:cs typeface="Times New Roman" panose="02020603050405020304" charset="0"/>
              </a:rPr>
              <a:t>(t)</a:t>
            </a:r>
            <a:r>
              <a:rPr lang="en-US" altLang="zh-CN" sz="3200" b="1" kern="100" dirty="0" err="1">
                <a:latin typeface="Times New Roman" panose="02020603050405020304" charset="0"/>
                <a:ea typeface="宋体" panose="02010600030101010101" pitchFamily="2" charset="-122"/>
                <a:cs typeface="Times New Roman" panose="02020603050405020304" charset="0"/>
              </a:rPr>
              <a:t>weə</a:t>
            </a:r>
            <a:r>
              <a:rPr lang="en-US" altLang="zh-CN" sz="3200" b="1" kern="100" dirty="0">
                <a:latin typeface="Times New Roman" panose="02020603050405020304" charset="0"/>
                <a:ea typeface="宋体" panose="02010600030101010101" pitchFamily="2" charset="-122"/>
                <a:cs typeface="Times New Roman" panose="02020603050405020304" charset="0"/>
              </a:rPr>
              <a:t>/n.______ </a:t>
            </a:r>
            <a:endParaRPr lang="zh-CN" altLang="en-US" sz="3200" b="1" kern="100" dirty="0">
              <a:latin typeface="Times New Roman" panose="02020603050405020304" charset="0"/>
              <a:ea typeface="宋体" panose="02010600030101010101" pitchFamily="2" charset="-122"/>
              <a:cs typeface="Times New Roman" panose="02020603050405020304" charset="0"/>
            </a:endParaRPr>
          </a:p>
        </p:txBody>
      </p:sp>
      <p:sp>
        <p:nvSpPr>
          <p:cNvPr id="8" name="矩形 7"/>
          <p:cNvSpPr/>
          <p:nvPr/>
        </p:nvSpPr>
        <p:spPr>
          <a:xfrm>
            <a:off x="2125036" y="1624228"/>
            <a:ext cx="4774565" cy="583565"/>
          </a:xfrm>
          <a:prstGeom prst="rect">
            <a:avLst/>
          </a:prstGeom>
        </p:spPr>
        <p:txBody>
          <a:bodyPr wrap="none">
            <a:spAutoFit/>
          </a:bodyPr>
          <a:lstStyle/>
          <a:p>
            <a:r>
              <a:rPr lang="en-US" altLang="zh-CN" sz="3200" b="1" kern="100" dirty="0">
                <a:latin typeface="Times New Roman" panose="02020603050405020304" charset="0"/>
                <a:ea typeface="宋体" panose="02010600030101010101" pitchFamily="2" charset="-122"/>
                <a:cs typeface="Times New Roman" panose="02020603050405020304" charset="0"/>
              </a:rPr>
              <a:t>/'</a:t>
            </a:r>
            <a:r>
              <a:rPr lang="en-US" altLang="zh-CN" sz="3200" b="1" kern="100" dirty="0" err="1">
                <a:latin typeface="Times New Roman" panose="02020603050405020304" charset="0"/>
                <a:ea typeface="宋体" panose="02010600030101010101" pitchFamily="2" charset="-122"/>
                <a:cs typeface="Times New Roman" panose="02020603050405020304" charset="0"/>
              </a:rPr>
              <a:t>hɑːdweə</a:t>
            </a:r>
            <a:r>
              <a:rPr lang="en-US" altLang="zh-CN" sz="3200" b="1" kern="100" dirty="0">
                <a:latin typeface="Times New Roman" panose="02020603050405020304" charset="0"/>
                <a:ea typeface="宋体" panose="02010600030101010101" pitchFamily="2" charset="-122"/>
                <a:cs typeface="Times New Roman" panose="02020603050405020304" charset="0"/>
              </a:rPr>
              <a:t>/n. ____;_______</a:t>
            </a:r>
            <a:endParaRPr lang="zh-CN" altLang="en-US" sz="3200" b="1" kern="100" dirty="0">
              <a:latin typeface="Times New Roman" panose="02020603050405020304" charset="0"/>
              <a:ea typeface="宋体" panose="02010600030101010101" pitchFamily="2" charset="-122"/>
              <a:cs typeface="Times New Roman" panose="02020603050405020304" charset="0"/>
            </a:endParaRPr>
          </a:p>
        </p:txBody>
      </p:sp>
      <p:sp>
        <p:nvSpPr>
          <p:cNvPr id="9" name="矩形 8"/>
          <p:cNvSpPr/>
          <p:nvPr/>
        </p:nvSpPr>
        <p:spPr>
          <a:xfrm>
            <a:off x="3123242" y="299615"/>
            <a:ext cx="2863850" cy="583565"/>
          </a:xfrm>
          <a:prstGeom prst="rect">
            <a:avLst/>
          </a:prstGeom>
        </p:spPr>
        <p:txBody>
          <a:bodyPr wrap="none">
            <a:spAutoFit/>
          </a:bodyPr>
          <a:lstStyle/>
          <a:p>
            <a:pPr lvl="0"/>
            <a:r>
              <a:rPr lang="zh-CN" altLang="zh-CN" sz="3200" b="1" kern="100" dirty="0">
                <a:solidFill>
                  <a:srgbClr val="7030A0"/>
                </a:solidFill>
                <a:latin typeface="+mn-ea"/>
                <a:cs typeface="Times New Roman" panose="02020603050405020304" charset="0"/>
              </a:rPr>
              <a:t>制品</a:t>
            </a:r>
            <a:r>
              <a:rPr lang="en-US" altLang="zh-CN" sz="3200" b="1" kern="100" dirty="0">
                <a:solidFill>
                  <a:srgbClr val="7030A0"/>
                </a:solidFill>
                <a:latin typeface="+mn-ea"/>
                <a:cs typeface="Times New Roman" panose="02020603050405020304" charset="0"/>
              </a:rPr>
              <a:t> </a:t>
            </a:r>
            <a:r>
              <a:rPr lang="zh-CN" altLang="zh-CN" sz="3200" b="1" kern="100" dirty="0">
                <a:solidFill>
                  <a:srgbClr val="7030A0"/>
                </a:solidFill>
                <a:latin typeface="+mn-ea"/>
                <a:cs typeface="Times New Roman" panose="02020603050405020304" charset="0"/>
              </a:rPr>
              <a:t>器具</a:t>
            </a:r>
            <a:r>
              <a:rPr lang="en-US" altLang="zh-CN" sz="3200" b="1" kern="100" dirty="0">
                <a:solidFill>
                  <a:srgbClr val="7030A0"/>
                </a:solidFill>
                <a:latin typeface="+mn-ea"/>
                <a:cs typeface="Times New Roman" panose="02020603050405020304" charset="0"/>
              </a:rPr>
              <a:t> </a:t>
            </a:r>
            <a:r>
              <a:rPr lang="zh-CN" altLang="zh-CN" sz="3200" b="1" kern="100" dirty="0">
                <a:solidFill>
                  <a:srgbClr val="7030A0"/>
                </a:solidFill>
                <a:latin typeface="+mn-ea"/>
                <a:cs typeface="Times New Roman" panose="02020603050405020304" charset="0"/>
              </a:rPr>
              <a:t>货物</a:t>
            </a:r>
            <a:endParaRPr lang="zh-CN" altLang="zh-CN" sz="3200" kern="100" dirty="0">
              <a:solidFill>
                <a:srgbClr val="7030A0"/>
              </a:solidFill>
              <a:latin typeface="+mn-ea"/>
              <a:cs typeface="Times New Roman" panose="02020603050405020304" charset="0"/>
            </a:endParaRPr>
          </a:p>
        </p:txBody>
      </p:sp>
      <p:sp>
        <p:nvSpPr>
          <p:cNvPr id="10" name="矩形 9"/>
          <p:cNvSpPr/>
          <p:nvPr/>
        </p:nvSpPr>
        <p:spPr>
          <a:xfrm>
            <a:off x="4465425" y="904366"/>
            <a:ext cx="1005403" cy="584775"/>
          </a:xfrm>
          <a:prstGeom prst="rect">
            <a:avLst/>
          </a:prstGeom>
        </p:spPr>
        <p:txBody>
          <a:bodyPr wrap="none">
            <a:spAutoFit/>
          </a:bodyPr>
          <a:lstStyle/>
          <a:p>
            <a:pPr lvl="0"/>
            <a:r>
              <a:rPr lang="zh-CN" altLang="zh-CN" sz="3200" b="1" kern="100" dirty="0">
                <a:solidFill>
                  <a:srgbClr val="7030A0"/>
                </a:solidFill>
                <a:latin typeface="微软雅黑" panose="020B0503020204020204" charset="-122"/>
                <a:cs typeface="Times New Roman" panose="02020603050405020304" charset="0"/>
              </a:rPr>
              <a:t>软件</a:t>
            </a:r>
            <a:endParaRPr lang="zh-CN" altLang="zh-CN" sz="3200" b="1" kern="100" dirty="0">
              <a:solidFill>
                <a:srgbClr val="7030A0"/>
              </a:solidFill>
              <a:latin typeface="微软雅黑" panose="020B0503020204020204" charset="-122"/>
              <a:cs typeface="Times New Roman" panose="02020603050405020304" charset="0"/>
            </a:endParaRPr>
          </a:p>
        </p:txBody>
      </p:sp>
      <p:sp>
        <p:nvSpPr>
          <p:cNvPr id="100" name="文本框 99"/>
          <p:cNvSpPr txBox="1"/>
          <p:nvPr/>
        </p:nvSpPr>
        <p:spPr>
          <a:xfrm>
            <a:off x="539750" y="2970530"/>
            <a:ext cx="11399520" cy="58356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61.network ['netwɜːk]</a:t>
            </a:r>
            <a:r>
              <a:rPr lang="en-US" sz="3200" b="1">
                <a:latin typeface="Times New Roman" panose="02020603050405020304" charset="0"/>
                <a:ea typeface="宋体" panose="02010600030101010101" pitchFamily="2" charset="-122"/>
                <a:cs typeface="Times New Roman" panose="02020603050405020304" charset="0"/>
              </a:rPr>
              <a:t> </a:t>
            </a:r>
            <a:r>
              <a:rPr lang="en-US" sz="3200" b="1">
                <a:latin typeface="Times New Roman" panose="02020603050405020304" charset="0"/>
                <a:ea typeface="宋体" panose="02010600030101010101" pitchFamily="2" charset="-122"/>
              </a:rPr>
              <a:t>n. </a:t>
            </a:r>
            <a:r>
              <a:rPr lang="en-US" sz="3200" b="1">
                <a:latin typeface="Times New Roman" panose="02020603050405020304" charset="0"/>
                <a:ea typeface="宋体" panose="02010600030101010101" pitchFamily="2" charset="-122"/>
                <a:cs typeface="Times New Roman" panose="02020603050405020304" charset="0"/>
              </a:rPr>
              <a:t>____;______;_______</a:t>
            </a:r>
            <a:r>
              <a:rPr lang="en-US" sz="1050" b="1">
                <a:latin typeface="Times New Roman" panose="02020603050405020304" charset="0"/>
                <a:ea typeface="宋体" panose="02010600030101010101" pitchFamily="2" charset="-122"/>
                <a:cs typeface="Times New Roman" panose="02020603050405020304" charset="0"/>
              </a:rPr>
              <a:t>_</a:t>
            </a:r>
            <a:endParaRPr lang="zh-CN" altLang="en-US"/>
          </a:p>
        </p:txBody>
      </p:sp>
      <p:sp>
        <p:nvSpPr>
          <p:cNvPr id="14" name="矩形 13"/>
          <p:cNvSpPr/>
          <p:nvPr/>
        </p:nvSpPr>
        <p:spPr>
          <a:xfrm>
            <a:off x="4804743" y="2932096"/>
            <a:ext cx="3733800" cy="583565"/>
          </a:xfrm>
          <a:prstGeom prst="rect">
            <a:avLst/>
          </a:prstGeom>
        </p:spPr>
        <p:txBody>
          <a:bodyPr wrap="none">
            <a:spAutoFit/>
          </a:bodyPr>
          <a:p>
            <a:r>
              <a:rPr lang="en-US" altLang="zh-CN" b="1" kern="100" dirty="0">
                <a:latin typeface="Times New Roman" panose="02020603050405020304" charset="0"/>
                <a:ea typeface="宋体" panose="02010600030101010101" pitchFamily="2" charset="-122"/>
              </a:rPr>
              <a:t> </a:t>
            </a:r>
            <a:r>
              <a:rPr lang="zh-CN" altLang="zh-CN" sz="3200" b="1" kern="100" dirty="0">
                <a:solidFill>
                  <a:srgbClr val="7030A0"/>
                </a:solidFill>
                <a:latin typeface="+mn-ea"/>
                <a:cs typeface="Times New Roman" panose="02020603050405020304" charset="0"/>
              </a:rPr>
              <a:t>网络</a:t>
            </a:r>
            <a:r>
              <a:rPr lang="en-US" altLang="zh-CN" sz="3200" b="1" kern="100" dirty="0">
                <a:solidFill>
                  <a:srgbClr val="7030A0"/>
                </a:solidFill>
                <a:latin typeface="+mn-ea"/>
                <a:cs typeface="Times New Roman" panose="02020603050405020304" charset="0"/>
              </a:rPr>
              <a:t> </a:t>
            </a:r>
            <a:r>
              <a:rPr lang="zh-CN" altLang="zh-CN" sz="3200" b="1" kern="100" dirty="0">
                <a:solidFill>
                  <a:srgbClr val="7030A0"/>
                </a:solidFill>
                <a:latin typeface="+mn-ea"/>
                <a:cs typeface="Times New Roman" panose="02020603050405020304" charset="0"/>
              </a:rPr>
              <a:t>人际网</a:t>
            </a:r>
            <a:r>
              <a:rPr lang="en-US" altLang="zh-CN" sz="3200" b="1" kern="100" dirty="0">
                <a:solidFill>
                  <a:srgbClr val="7030A0"/>
                </a:solidFill>
                <a:latin typeface="+mn-ea"/>
                <a:cs typeface="Times New Roman" panose="02020603050405020304" charset="0"/>
              </a:rPr>
              <a:t> </a:t>
            </a:r>
            <a:r>
              <a:rPr lang="zh-CN" altLang="zh-CN" sz="3200" b="1" kern="100" dirty="0">
                <a:solidFill>
                  <a:srgbClr val="7030A0"/>
                </a:solidFill>
                <a:latin typeface="+mn-ea"/>
                <a:cs typeface="Times New Roman" panose="02020603050405020304" charset="0"/>
              </a:rPr>
              <a:t>网状物</a:t>
            </a:r>
            <a:endParaRPr lang="zh-CN" altLang="en-US" sz="3200" b="1" kern="100" dirty="0">
              <a:solidFill>
                <a:srgbClr val="7030A0"/>
              </a:solidFill>
              <a:latin typeface="+mn-ea"/>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P spid="9" grpId="0"/>
      <p:bldP spid="10" grpId="0"/>
      <p:bldP spid="14"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187308"/>
</p:tagLst>
</file>

<file path=ppt/tags/tag101.xml><?xml version="1.0" encoding="utf-8"?>
<p:tagLst xmlns:p="http://schemas.openxmlformats.org/presentationml/2006/main">
  <p:tag name="KSO_WM_BEAUTIFY_FLAG" val="#wm#"/>
  <p:tag name="KSO_WM_TEMPLATE_CATEGORY" val="custom"/>
  <p:tag name="KSO_WM_TEMPLATE_INDEX" val="20187308"/>
</p:tagLst>
</file>

<file path=ppt/tags/tag102.xml><?xml version="1.0" encoding="utf-8"?>
<p:tagLst xmlns:p="http://schemas.openxmlformats.org/presentationml/2006/main">
  <p:tag name="KSO_WM_BEAUTIFY_FLAG" val="#wm#"/>
  <p:tag name="KSO_WM_TEMPLATE_CATEGORY" val="custom"/>
  <p:tag name="KSO_WM_TEMPLATE_INDEX" val="20187308"/>
</p:tagLst>
</file>

<file path=ppt/tags/tag103.xml><?xml version="1.0" encoding="utf-8"?>
<p:tagLst xmlns:p="http://schemas.openxmlformats.org/presentationml/2006/main">
  <p:tag name="KSO_WM_BEAUTIFY_FLAG" val="#wm#"/>
  <p:tag name="KSO_WM_TEMPLATE_CATEGORY" val="custom"/>
  <p:tag name="KSO_WM_TEMPLATE_INDEX" val="20187308"/>
</p:tagLst>
</file>

<file path=ppt/tags/tag104.xml><?xml version="1.0" encoding="utf-8"?>
<p:tagLst xmlns:p="http://schemas.openxmlformats.org/presentationml/2006/main">
  <p:tag name="KSO_WM_BEAUTIFY_FLAG" val="#wm#"/>
  <p:tag name="KSO_WM_TEMPLATE_CATEGORY" val="custom"/>
  <p:tag name="KSO_WM_TEMPLATE_INDEX" val="20187308"/>
</p:tagLst>
</file>

<file path=ppt/tags/tag105.xml><?xml version="1.0" encoding="utf-8"?>
<p:tagLst xmlns:p="http://schemas.openxmlformats.org/presentationml/2006/main">
  <p:tag name="KSO_WM_BEAUTIFY_FLAG" val="#wm#"/>
  <p:tag name="KSO_WM_TEMPLATE_CATEGORY" val="custom"/>
  <p:tag name="KSO_WM_TEMPLATE_INDEX" val="20187308"/>
</p:tagLst>
</file>

<file path=ppt/tags/tag106.xml><?xml version="1.0" encoding="utf-8"?>
<p:tagLst xmlns:p="http://schemas.openxmlformats.org/presentationml/2006/main">
  <p:tag name="KSO_WM_BEAUTIFY_FLAG" val="#wm#"/>
  <p:tag name="KSO_WM_TEMPLATE_CATEGORY" val="custom"/>
  <p:tag name="KSO_WM_TEMPLATE_INDEX" val="20187308"/>
</p:tagLst>
</file>

<file path=ppt/tags/tag107.xml><?xml version="1.0" encoding="utf-8"?>
<p:tagLst xmlns:p="http://schemas.openxmlformats.org/presentationml/2006/main">
  <p:tag name="KSO_WM_BEAUTIFY_FLAG" val="#wm#"/>
  <p:tag name="KSO_WM_TEMPLATE_CATEGORY" val="custom"/>
  <p:tag name="KSO_WM_TEMPLATE_INDEX" val="20187308"/>
</p:tagLst>
</file>

<file path=ppt/tags/tag108.xml><?xml version="1.0" encoding="utf-8"?>
<p:tagLst xmlns:p="http://schemas.openxmlformats.org/presentationml/2006/main">
  <p:tag name="KSO_WM_BEAUTIFY_FLAG" val="#wm#"/>
  <p:tag name="KSO_WM_TEMPLATE_CATEGORY" val="custom"/>
  <p:tag name="KSO_WM_TEMPLATE_INDEX" val="20187308"/>
</p:tagLst>
</file>

<file path=ppt/tags/tag109.xml><?xml version="1.0" encoding="utf-8"?>
<p:tagLst xmlns:p="http://schemas.openxmlformats.org/presentationml/2006/main">
  <p:tag name="KSO_WM_BEAUTIFY_FLAG" val="#wm#"/>
  <p:tag name="KSO_WM_TEMPLATE_CATEGORY" val="custom"/>
  <p:tag name="KSO_WM_TEMPLATE_INDEX" val="20187308"/>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187308"/>
</p:tagLst>
</file>

<file path=ppt/tags/tag111.xml><?xml version="1.0" encoding="utf-8"?>
<p:tagLst xmlns:p="http://schemas.openxmlformats.org/presentationml/2006/main">
  <p:tag name="KSO_WM_BEAUTIFY_FLAG" val="#wm#"/>
  <p:tag name="KSO_WM_TEMPLATE_CATEGORY" val="custom"/>
  <p:tag name="KSO_WM_TEMPLATE_INDEX" val="20187308"/>
</p:tagLst>
</file>

<file path=ppt/tags/tag112.xml><?xml version="1.0" encoding="utf-8"?>
<p:tagLst xmlns:p="http://schemas.openxmlformats.org/presentationml/2006/main">
  <p:tag name="KSO_WM_BEAUTIFY_FLAG" val="#wm#"/>
  <p:tag name="KSO_WM_TEMPLATE_CATEGORY" val="custom"/>
  <p:tag name="KSO_WM_TEMPLATE_INDEX" val="20187308"/>
</p:tagLst>
</file>

<file path=ppt/tags/tag113.xml><?xml version="1.0" encoding="utf-8"?>
<p:tagLst xmlns:p="http://schemas.openxmlformats.org/presentationml/2006/main">
  <p:tag name="KSO_WM_BEAUTIFY_FLAG" val="#wm#"/>
  <p:tag name="KSO_WM_TEMPLATE_CATEGORY" val="custom"/>
  <p:tag name="KSO_WM_TEMPLATE_INDEX" val="20187308"/>
</p:tagLst>
</file>

<file path=ppt/tags/tag114.xml><?xml version="1.0" encoding="utf-8"?>
<p:tagLst xmlns:p="http://schemas.openxmlformats.org/presentationml/2006/main">
  <p:tag name="KSO_WM_BEAUTIFY_FLAG" val="#wm#"/>
  <p:tag name="KSO_WM_TEMPLATE_CATEGORY" val="custom"/>
  <p:tag name="KSO_WM_TEMPLATE_INDEX" val="20187308"/>
</p:tagLst>
</file>

<file path=ppt/tags/tag115.xml><?xml version="1.0" encoding="utf-8"?>
<p:tagLst xmlns:p="http://schemas.openxmlformats.org/presentationml/2006/main">
  <p:tag name="KSO_WM_BEAUTIFY_FLAG" val="#wm#"/>
  <p:tag name="KSO_WM_TEMPLATE_CATEGORY" val="custom"/>
  <p:tag name="KSO_WM_TEMPLATE_INDEX" val="20187308"/>
</p:tagLst>
</file>

<file path=ppt/tags/tag116.xml><?xml version="1.0" encoding="utf-8"?>
<p:tagLst xmlns:p="http://schemas.openxmlformats.org/presentationml/2006/main">
  <p:tag name="KSO_WM_BEAUTIFY_FLAG" val="#wm#"/>
  <p:tag name="KSO_WM_TEMPLATE_CATEGORY" val="custom"/>
  <p:tag name="KSO_WM_TEMPLATE_INDEX" val="20187308"/>
</p:tagLst>
</file>

<file path=ppt/tags/tag117.xml><?xml version="1.0" encoding="utf-8"?>
<p:tagLst xmlns:p="http://schemas.openxmlformats.org/presentationml/2006/main">
  <p:tag name="KSO_WM_BEAUTIFY_FLAG" val="#wm#"/>
  <p:tag name="KSO_WM_TEMPLATE_CATEGORY" val="custom"/>
  <p:tag name="KSO_WM_TEMPLATE_INDEX" val="20187308"/>
</p:tagLst>
</file>

<file path=ppt/tags/tag118.xml><?xml version="1.0" encoding="utf-8"?>
<p:tagLst xmlns:p="http://schemas.openxmlformats.org/presentationml/2006/main">
  <p:tag name="KSO_WM_BEAUTIFY_FLAG" val="#wm#"/>
  <p:tag name="KSO_WM_TEMPLATE_CATEGORY" val="custom"/>
  <p:tag name="KSO_WM_TEMPLATE_INDEX" val="20187308"/>
</p:tagLst>
</file>

<file path=ppt/tags/tag119.xml><?xml version="1.0" encoding="utf-8"?>
<p:tagLst xmlns:p="http://schemas.openxmlformats.org/presentationml/2006/main">
  <p:tag name="KSO_WM_BEAUTIFY_FLAG" val="#wm#"/>
  <p:tag name="KSO_WM_TEMPLATE_CATEGORY" val="custom"/>
  <p:tag name="KSO_WM_TEMPLATE_INDEX" val="20187308"/>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187308"/>
</p:tagLst>
</file>

<file path=ppt/tags/tag121.xml><?xml version="1.0" encoding="utf-8"?>
<p:tagLst xmlns:p="http://schemas.openxmlformats.org/presentationml/2006/main">
  <p:tag name="KSO_WM_BEAUTIFY_FLAG" val="#wm#"/>
  <p:tag name="KSO_WM_TEMPLATE_CATEGORY" val="custom"/>
  <p:tag name="KSO_WM_TEMPLATE_INDEX" val="20187308"/>
</p:tagLst>
</file>

<file path=ppt/tags/tag122.xml><?xml version="1.0" encoding="utf-8"?>
<p:tagLst xmlns:p="http://schemas.openxmlformats.org/presentationml/2006/main">
  <p:tag name="KSO_WM_BEAUTIFY_FLAG" val="#wm#"/>
  <p:tag name="KSO_WM_TEMPLATE_CATEGORY" val="custom"/>
  <p:tag name="KSO_WM_TEMPLATE_INDEX" val="20187308"/>
</p:tagLst>
</file>

<file path=ppt/tags/tag123.xml><?xml version="1.0" encoding="utf-8"?>
<p:tagLst xmlns:p="http://schemas.openxmlformats.org/presentationml/2006/main">
  <p:tag name="KSO_WM_BEAUTIFY_FLAG" val="#wm#"/>
  <p:tag name="KSO_WM_TEMPLATE_CATEGORY" val="custom"/>
  <p:tag name="KSO_WM_TEMPLATE_INDEX" val="20187308"/>
</p:tagLst>
</file>

<file path=ppt/tags/tag124.xml><?xml version="1.0" encoding="utf-8"?>
<p:tagLst xmlns:p="http://schemas.openxmlformats.org/presentationml/2006/main">
  <p:tag name="KSO_WM_BEAUTIFY_FLAG" val="#wm#"/>
  <p:tag name="KSO_WM_TEMPLATE_CATEGORY" val="custom"/>
  <p:tag name="KSO_WM_TEMPLATE_INDEX" val="20187308"/>
</p:tagLst>
</file>

<file path=ppt/tags/tag125.xml><?xml version="1.0" encoding="utf-8"?>
<p:tagLst xmlns:p="http://schemas.openxmlformats.org/presentationml/2006/main">
  <p:tag name="KSO_WM_BEAUTIFY_FLAG" val="#wm#"/>
  <p:tag name="KSO_WM_TEMPLATE_CATEGORY" val="custom"/>
  <p:tag name="KSO_WM_TEMPLATE_INDEX" val="20187308"/>
</p:tagLst>
</file>

<file path=ppt/tags/tag126.xml><?xml version="1.0" encoding="utf-8"?>
<p:tagLst xmlns:p="http://schemas.openxmlformats.org/presentationml/2006/main">
  <p:tag name="KSO_WM_BEAUTIFY_FLAG" val="#wm#"/>
  <p:tag name="KSO_WM_TEMPLATE_CATEGORY" val="custom"/>
  <p:tag name="KSO_WM_TEMPLATE_INDEX" val="20187308"/>
</p:tagLst>
</file>

<file path=ppt/tags/tag127.xml><?xml version="1.0" encoding="utf-8"?>
<p:tagLst xmlns:p="http://schemas.openxmlformats.org/presentationml/2006/main">
  <p:tag name="KSO_WM_BEAUTIFY_FLAG" val="#wm#"/>
  <p:tag name="KSO_WM_TEMPLATE_CATEGORY" val="custom"/>
  <p:tag name="KSO_WM_TEMPLATE_INDEX" val="20187308"/>
</p:tagLst>
</file>

<file path=ppt/tags/tag128.xml><?xml version="1.0" encoding="utf-8"?>
<p:tagLst xmlns:p="http://schemas.openxmlformats.org/presentationml/2006/main">
  <p:tag name="KSO_WM_BEAUTIFY_FLAG" val="#wm#"/>
  <p:tag name="KSO_WM_TEMPLATE_CATEGORY" val="custom"/>
  <p:tag name="KSO_WM_TEMPLATE_INDEX" val="20187308"/>
</p:tagLst>
</file>

<file path=ppt/tags/tag129.xml><?xml version="1.0" encoding="utf-8"?>
<p:tagLst xmlns:p="http://schemas.openxmlformats.org/presentationml/2006/main">
  <p:tag name="KSO_WM_BEAUTIFY_FLAG" val="#wm#"/>
  <p:tag name="KSO_WM_TEMPLATE_CATEGORY" val="custom"/>
  <p:tag name="KSO_WM_TEMPLATE_INDEX" val="20187308"/>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187308"/>
</p:tagLst>
</file>

<file path=ppt/tags/tag131.xml><?xml version="1.0" encoding="utf-8"?>
<p:tagLst xmlns:p="http://schemas.openxmlformats.org/presentationml/2006/main">
  <p:tag name="KSO_WM_BEAUTIFY_FLAG" val="#wm#"/>
  <p:tag name="KSO_WM_TEMPLATE_CATEGORY" val="custom"/>
  <p:tag name="KSO_WM_TEMPLATE_INDEX" val="20187308"/>
</p:tagLst>
</file>

<file path=ppt/tags/tag132.xml><?xml version="1.0" encoding="utf-8"?>
<p:tagLst xmlns:p="http://schemas.openxmlformats.org/presentationml/2006/main">
  <p:tag name="KSO_WM_BEAUTIFY_FLAG" val="#wm#"/>
  <p:tag name="KSO_WM_TEMPLATE_CATEGORY" val="custom"/>
  <p:tag name="KSO_WM_TEMPLATE_INDEX" val="20187308"/>
</p:tagLst>
</file>

<file path=ppt/tags/tag133.xml><?xml version="1.0" encoding="utf-8"?>
<p:tagLst xmlns:p="http://schemas.openxmlformats.org/presentationml/2006/main">
  <p:tag name="KSO_WM_BEAUTIFY_FLAG" val="#wm#"/>
  <p:tag name="KSO_WM_TEMPLATE_CATEGORY" val="custom"/>
  <p:tag name="KSO_WM_TEMPLATE_INDEX" val="20187308"/>
</p:tagLst>
</file>

<file path=ppt/tags/tag134.xml><?xml version="1.0" encoding="utf-8"?>
<p:tagLst xmlns:p="http://schemas.openxmlformats.org/presentationml/2006/main">
  <p:tag name="KSO_WM_BEAUTIFY_FLAG" val="#wm#"/>
  <p:tag name="KSO_WM_TEMPLATE_CATEGORY" val="custom"/>
  <p:tag name="KSO_WM_TEMPLATE_INDEX" val="20187308"/>
</p:tagLst>
</file>

<file path=ppt/tags/tag135.xml><?xml version="1.0" encoding="utf-8"?>
<p:tagLst xmlns:p="http://schemas.openxmlformats.org/presentationml/2006/main">
  <p:tag name="KSO_WM_BEAUTIFY_FLAG" val="#wm#"/>
  <p:tag name="KSO_WM_TEMPLATE_CATEGORY" val="custom"/>
  <p:tag name="KSO_WM_TEMPLATE_INDEX" val="20187308"/>
</p:tagLst>
</file>

<file path=ppt/tags/tag136.xml><?xml version="1.0" encoding="utf-8"?>
<p:tagLst xmlns:p="http://schemas.openxmlformats.org/presentationml/2006/main">
  <p:tag name="KSO_WM_BEAUTIFY_FLAG" val="#wm#"/>
  <p:tag name="KSO_WM_TEMPLATE_CATEGORY" val="custom"/>
  <p:tag name="KSO_WM_TEMPLATE_INDEX" val="20187308"/>
</p:tagLst>
</file>

<file path=ppt/tags/tag137.xml><?xml version="1.0" encoding="utf-8"?>
<p:tagLst xmlns:p="http://schemas.openxmlformats.org/presentationml/2006/main">
  <p:tag name="KSO_WM_BEAUTIFY_FLAG" val="#wm#"/>
  <p:tag name="KSO_WM_TEMPLATE_CATEGORY" val="custom"/>
  <p:tag name="KSO_WM_TEMPLATE_INDEX" val="20187308"/>
</p:tagLst>
</file>

<file path=ppt/tags/tag138.xml><?xml version="1.0" encoding="utf-8"?>
<p:tagLst xmlns:p="http://schemas.openxmlformats.org/presentationml/2006/main">
  <p:tag name="KSO_WM_BEAUTIFY_FLAG" val="#wm#"/>
  <p:tag name="KSO_WM_TEMPLATE_CATEGORY" val="custom"/>
  <p:tag name="KSO_WM_TEMPLATE_INDEX" val="20187308"/>
</p:tagLst>
</file>

<file path=ppt/tags/tag139.xml><?xml version="1.0" encoding="utf-8"?>
<p:tagLst xmlns:p="http://schemas.openxmlformats.org/presentationml/2006/main">
  <p:tag name="KSO_WM_BEAUTIFY_FLAG" val="#wm#"/>
  <p:tag name="KSO_WM_TEMPLATE_CATEGORY" val="custom"/>
  <p:tag name="KSO_WM_TEMPLATE_INDEX" val="20187308"/>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187308"/>
</p:tagLst>
</file>

<file path=ppt/tags/tag141.xml><?xml version="1.0" encoding="utf-8"?>
<p:tagLst xmlns:p="http://schemas.openxmlformats.org/presentationml/2006/main">
  <p:tag name="KSO_WM_BEAUTIFY_FLAG" val="#wm#"/>
  <p:tag name="KSO_WM_TEMPLATE_CATEGORY" val="custom"/>
  <p:tag name="KSO_WM_TEMPLATE_INDEX" val="20187308"/>
</p:tagLst>
</file>

<file path=ppt/tags/tag142.xml><?xml version="1.0" encoding="utf-8"?>
<p:tagLst xmlns:p="http://schemas.openxmlformats.org/presentationml/2006/main">
  <p:tag name="KSO_WM_BEAUTIFY_FLAG" val="#wm#"/>
  <p:tag name="KSO_WM_TEMPLATE_CATEGORY" val="custom"/>
  <p:tag name="KSO_WM_TEMPLATE_INDEX" val="20187308"/>
</p:tagLst>
</file>

<file path=ppt/tags/tag143.xml><?xml version="1.0" encoding="utf-8"?>
<p:tagLst xmlns:p="http://schemas.openxmlformats.org/presentationml/2006/main">
  <p:tag name="KSO_WM_BEAUTIFY_FLAG" val="#wm#"/>
  <p:tag name="KSO_WM_TEMPLATE_CATEGORY" val="custom"/>
  <p:tag name="KSO_WM_TEMPLATE_INDEX" val="20187308"/>
</p:tagLst>
</file>

<file path=ppt/tags/tag144.xml><?xml version="1.0" encoding="utf-8"?>
<p:tagLst xmlns:p="http://schemas.openxmlformats.org/presentationml/2006/main">
  <p:tag name="KSO_WM_BEAUTIFY_FLAG" val="#wm#"/>
  <p:tag name="KSO_WM_TEMPLATE_CATEGORY" val="custom"/>
  <p:tag name="KSO_WM_TEMPLATE_INDEX" val="20187308"/>
</p:tagLst>
</file>

<file path=ppt/tags/tag145.xml><?xml version="1.0" encoding="utf-8"?>
<p:tagLst xmlns:p="http://schemas.openxmlformats.org/presentationml/2006/main">
  <p:tag name="KSO_WM_BEAUTIFY_FLAG" val="#wm#"/>
  <p:tag name="KSO_WM_TEMPLATE_CATEGORY" val="custom"/>
  <p:tag name="KSO_WM_TEMPLATE_INDEX" val="20187308"/>
</p:tagLst>
</file>

<file path=ppt/tags/tag146.xml><?xml version="1.0" encoding="utf-8"?>
<p:tagLst xmlns:p="http://schemas.openxmlformats.org/presentationml/2006/main">
  <p:tag name="KSO_WM_BEAUTIFY_FLAG" val="#wm#"/>
  <p:tag name="KSO_WM_TEMPLATE_CATEGORY" val="custom"/>
  <p:tag name="KSO_WM_TEMPLATE_INDEX" val="20187308"/>
</p:tagLst>
</file>

<file path=ppt/tags/tag147.xml><?xml version="1.0" encoding="utf-8"?>
<p:tagLst xmlns:p="http://schemas.openxmlformats.org/presentationml/2006/main">
  <p:tag name="KSO_WM_BEAUTIFY_FLAG" val="#wm#"/>
  <p:tag name="KSO_WM_TEMPLATE_CATEGORY" val="custom"/>
  <p:tag name="KSO_WM_TEMPLATE_INDEX" val="20187308"/>
</p:tagLst>
</file>

<file path=ppt/tags/tag148.xml><?xml version="1.0" encoding="utf-8"?>
<p:tagLst xmlns:p="http://schemas.openxmlformats.org/presentationml/2006/main">
  <p:tag name="KSO_WM_BEAUTIFY_FLAG" val="#wm#"/>
  <p:tag name="KSO_WM_TEMPLATE_CATEGORY" val="custom"/>
  <p:tag name="KSO_WM_TEMPLATE_INDEX" val="20187308"/>
</p:tagLst>
</file>

<file path=ppt/tags/tag149.xml><?xml version="1.0" encoding="utf-8"?>
<p:tagLst xmlns:p="http://schemas.openxmlformats.org/presentationml/2006/main">
  <p:tag name="KSO_WM_BEAUTIFY_FLAG" val="#wm#"/>
  <p:tag name="KSO_WM_TEMPLATE_CATEGORY" val="custom"/>
  <p:tag name="KSO_WM_TEMPLATE_INDEX" val="20187308"/>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wm#"/>
  <p:tag name="KSO_WM_TEMPLATE_CATEGORY" val="custom"/>
  <p:tag name="KSO_WM_TEMPLATE_INDEX" val="20187308"/>
</p:tagLst>
</file>

<file path=ppt/tags/tag151.xml><?xml version="1.0" encoding="utf-8"?>
<p:tagLst xmlns:p="http://schemas.openxmlformats.org/presentationml/2006/main">
  <p:tag name="KSO_WM_BEAUTIFY_FLAG" val="#wm#"/>
  <p:tag name="KSO_WM_TEMPLATE_CATEGORY" val="custom"/>
  <p:tag name="KSO_WM_TEMPLATE_INDEX" val="20187308"/>
</p:tagLst>
</file>

<file path=ppt/tags/tag152.xml><?xml version="1.0" encoding="utf-8"?>
<p:tagLst xmlns:p="http://schemas.openxmlformats.org/presentationml/2006/main">
  <p:tag name="KSO_WM_BEAUTIFY_FLAG" val="#wm#"/>
  <p:tag name="KSO_WM_TEMPLATE_CATEGORY" val="custom"/>
  <p:tag name="KSO_WM_TEMPLATE_INDEX" val="20187308"/>
</p:tagLst>
</file>

<file path=ppt/tags/tag153.xml><?xml version="1.0" encoding="utf-8"?>
<p:tagLst xmlns:p="http://schemas.openxmlformats.org/presentationml/2006/main">
  <p:tag name="KSO_WM_BEAUTIFY_FLAG" val="#wm#"/>
  <p:tag name="KSO_WM_TEMPLATE_CATEGORY" val="custom"/>
  <p:tag name="KSO_WM_TEMPLATE_INDEX" val="20187308"/>
</p:tagLst>
</file>

<file path=ppt/tags/tag154.xml><?xml version="1.0" encoding="utf-8"?>
<p:tagLst xmlns:p="http://schemas.openxmlformats.org/presentationml/2006/main">
  <p:tag name="KSO_WM_BEAUTIFY_FLAG" val="#wm#"/>
  <p:tag name="KSO_WM_TEMPLATE_CATEGORY" val="custom"/>
  <p:tag name="KSO_WM_TEMPLATE_INDEX" val="20187308"/>
</p:tagLst>
</file>

<file path=ppt/tags/tag155.xml><?xml version="1.0" encoding="utf-8"?>
<p:tagLst xmlns:p="http://schemas.openxmlformats.org/presentationml/2006/main">
  <p:tag name="KSO_WM_BEAUTIFY_FLAG" val="#wm#"/>
  <p:tag name="KSO_WM_TEMPLATE_CATEGORY" val="custom"/>
  <p:tag name="KSO_WM_TEMPLATE_INDEX" val="20187308"/>
</p:tagLst>
</file>

<file path=ppt/tags/tag156.xml><?xml version="1.0" encoding="utf-8"?>
<p:tagLst xmlns:p="http://schemas.openxmlformats.org/presentationml/2006/main">
  <p:tag name="KSO_WM_BEAUTIFY_FLAG" val="#wm#"/>
  <p:tag name="KSO_WM_TEMPLATE_CATEGORY" val="custom"/>
  <p:tag name="KSO_WM_TEMPLATE_INDEX" val="20187308"/>
</p:tagLst>
</file>

<file path=ppt/tags/tag157.xml><?xml version="1.0" encoding="utf-8"?>
<p:tagLst xmlns:p="http://schemas.openxmlformats.org/presentationml/2006/main">
  <p:tag name="KSO_WM_BEAUTIFY_FLAG" val="#wm#"/>
  <p:tag name="KSO_WM_TEMPLATE_CATEGORY" val="custom"/>
  <p:tag name="KSO_WM_TEMPLATE_INDEX" val="20187308"/>
</p:tagLst>
</file>

<file path=ppt/tags/tag158.xml><?xml version="1.0" encoding="utf-8"?>
<p:tagLst xmlns:p="http://schemas.openxmlformats.org/presentationml/2006/main">
  <p:tag name="KSO_WM_BEAUTIFY_FLAG" val="#wm#"/>
  <p:tag name="KSO_WM_TEMPLATE_CATEGORY" val="custom"/>
  <p:tag name="KSO_WM_TEMPLATE_INDEX" val="20187308"/>
</p:tagLst>
</file>

<file path=ppt/tags/tag159.xml><?xml version="1.0" encoding="utf-8"?>
<p:tagLst xmlns:p="http://schemas.openxmlformats.org/presentationml/2006/main">
  <p:tag name="KSO_WM_BEAUTIFY_FLAG" val="#wm#"/>
  <p:tag name="KSO_WM_TEMPLATE_CATEGORY" val="custom"/>
  <p:tag name="KSO_WM_TEMPLATE_INDEX" val="20187308"/>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wm#"/>
  <p:tag name="KSO_WM_TEMPLATE_CATEGORY" val="custom"/>
  <p:tag name="KSO_WM_TEMPLATE_INDEX" val="20187308"/>
</p:tagLst>
</file>

<file path=ppt/tags/tag161.xml><?xml version="1.0" encoding="utf-8"?>
<p:tagLst xmlns:p="http://schemas.openxmlformats.org/presentationml/2006/main">
  <p:tag name="KSO_WM_BEAUTIFY_FLAG" val="#wm#"/>
  <p:tag name="KSO_WM_TEMPLATE_CATEGORY" val="custom"/>
  <p:tag name="KSO_WM_TEMPLATE_INDEX" val="20187308"/>
</p:tagLst>
</file>

<file path=ppt/tags/tag162.xml><?xml version="1.0" encoding="utf-8"?>
<p:tagLst xmlns:p="http://schemas.openxmlformats.org/presentationml/2006/main">
  <p:tag name="KSO_WM_BEAUTIFY_FLAG" val="#wm#"/>
  <p:tag name="KSO_WM_TEMPLATE_CATEGORY" val="custom"/>
  <p:tag name="KSO_WM_TEMPLATE_INDEX" val="20187308"/>
</p:tagLst>
</file>

<file path=ppt/tags/tag163.xml><?xml version="1.0" encoding="utf-8"?>
<p:tagLst xmlns:p="http://schemas.openxmlformats.org/presentationml/2006/main">
  <p:tag name="KSO_WM_BEAUTIFY_FLAG" val="#wm#"/>
  <p:tag name="KSO_WM_TEMPLATE_CATEGORY" val="custom"/>
  <p:tag name="KSO_WM_TEMPLATE_INDEX" val="20187308"/>
</p:tagLst>
</file>

<file path=ppt/tags/tag164.xml><?xml version="1.0" encoding="utf-8"?>
<p:tagLst xmlns:p="http://schemas.openxmlformats.org/presentationml/2006/main">
  <p:tag name="KSO_WM_BEAUTIFY_FLAG" val="#wm#"/>
  <p:tag name="KSO_WM_TEMPLATE_CATEGORY" val="custom"/>
  <p:tag name="KSO_WM_TEMPLATE_INDEX" val="20187308"/>
</p:tagLst>
</file>

<file path=ppt/tags/tag165.xml><?xml version="1.0" encoding="utf-8"?>
<p:tagLst xmlns:p="http://schemas.openxmlformats.org/presentationml/2006/main">
  <p:tag name="KSO_WM_BEAUTIFY_FLAG" val="#wm#"/>
  <p:tag name="KSO_WM_TEMPLATE_CATEGORY" val="custom"/>
  <p:tag name="KSO_WM_TEMPLATE_INDEX" val="20187308"/>
</p:tagLst>
</file>

<file path=ppt/tags/tag166.xml><?xml version="1.0" encoding="utf-8"?>
<p:tagLst xmlns:p="http://schemas.openxmlformats.org/presentationml/2006/main">
  <p:tag name="KSO_WM_BEAUTIFY_FLAG" val="#wm#"/>
  <p:tag name="KSO_WM_TEMPLATE_CATEGORY" val="custom"/>
  <p:tag name="KSO_WM_TEMPLATE_INDEX" val="20187308"/>
</p:tagLst>
</file>

<file path=ppt/tags/tag167.xml><?xml version="1.0" encoding="utf-8"?>
<p:tagLst xmlns:p="http://schemas.openxmlformats.org/presentationml/2006/main">
  <p:tag name="KSO_WM_BEAUTIFY_FLAG" val="#wm#"/>
  <p:tag name="KSO_WM_TEMPLATE_CATEGORY" val="custom"/>
  <p:tag name="KSO_WM_TEMPLATE_INDEX" val="20187308"/>
</p:tagLst>
</file>

<file path=ppt/tags/tag168.xml><?xml version="1.0" encoding="utf-8"?>
<p:tagLst xmlns:p="http://schemas.openxmlformats.org/presentationml/2006/main">
  <p:tag name="KSO_WM_BEAUTIFY_FLAG" val="#wm#"/>
  <p:tag name="KSO_WM_TEMPLATE_CATEGORY" val="custom"/>
  <p:tag name="KSO_WM_TEMPLATE_INDEX" val="20187308"/>
</p:tagLst>
</file>

<file path=ppt/tags/tag169.xml><?xml version="1.0" encoding="utf-8"?>
<p:tagLst xmlns:p="http://schemas.openxmlformats.org/presentationml/2006/main">
  <p:tag name="KSO_WM_BEAUTIFY_FLAG" val="#wm#"/>
  <p:tag name="KSO_WM_TEMPLATE_CATEGORY" val="custom"/>
  <p:tag name="KSO_WM_TEMPLATE_INDEX" val="2018730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wm#"/>
  <p:tag name="KSO_WM_TEMPLATE_CATEGORY" val="custom"/>
  <p:tag name="KSO_WM_TEMPLATE_INDEX" val="20187308"/>
</p:tagLst>
</file>

<file path=ppt/tags/tag171.xml><?xml version="1.0" encoding="utf-8"?>
<p:tagLst xmlns:p="http://schemas.openxmlformats.org/presentationml/2006/main">
  <p:tag name="KSO_WM_BEAUTIFY_FLAG" val="#wm#"/>
  <p:tag name="KSO_WM_TEMPLATE_CATEGORY" val="custom"/>
  <p:tag name="KSO_WM_TEMPLATE_INDEX" val="20187308"/>
</p:tagLst>
</file>

<file path=ppt/tags/tag172.xml><?xml version="1.0" encoding="utf-8"?>
<p:tagLst xmlns:p="http://schemas.openxmlformats.org/presentationml/2006/main">
  <p:tag name="KSO_WM_BEAUTIFY_FLAG" val="#wm#"/>
  <p:tag name="KSO_WM_TEMPLATE_CATEGORY" val="custom"/>
  <p:tag name="KSO_WM_TEMPLATE_INDEX" val="20187308"/>
</p:tagLst>
</file>

<file path=ppt/tags/tag173.xml><?xml version="1.0" encoding="utf-8"?>
<p:tagLst xmlns:p="http://schemas.openxmlformats.org/presentationml/2006/main">
  <p:tag name="KSO_WM_BEAUTIFY_FLAG" val="#wm#"/>
  <p:tag name="KSO_WM_TEMPLATE_CATEGORY" val="custom"/>
  <p:tag name="KSO_WM_TEMPLATE_INDEX" val="20187308"/>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63.xml><?xml version="1.0" encoding="utf-8"?>
<p:tagLst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64.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5.xml><?xml version="1.0" encoding="utf-8"?>
<p:tagLst xmlns:p="http://schemas.openxmlformats.org/presentationml/2006/main">
  <p:tag name="KSO_WM_BEAUTIFY_FLAG" val="#wm#"/>
  <p:tag name="KSO_WM_TEMPLATE_CATEGORY" val="custom"/>
  <p:tag name="KSO_WM_TEMPLATE_INDEX" val="20187308"/>
</p:tagLst>
</file>

<file path=ppt/tags/tag66.xml><?xml version="1.0" encoding="utf-8"?>
<p:tagLst xmlns:p="http://schemas.openxmlformats.org/presentationml/2006/main">
  <p:tag name="KSO_WM_BEAUTIFY_FLAG" val="#wm#"/>
  <p:tag name="KSO_WM_TEMPLATE_CATEGORY" val="custom"/>
  <p:tag name="KSO_WM_TEMPLATE_INDEX" val="20187308"/>
</p:tagLst>
</file>

<file path=ppt/tags/tag67.xml><?xml version="1.0" encoding="utf-8"?>
<p:tagLst xmlns:p="http://schemas.openxmlformats.org/presentationml/2006/main">
  <p:tag name="KSO_WM_BEAUTIFY_FLAG" val="#wm#"/>
  <p:tag name="KSO_WM_TEMPLATE_CATEGORY" val="custom"/>
  <p:tag name="KSO_WM_TEMPLATE_INDEX" val="20187308"/>
</p:tagLst>
</file>

<file path=ppt/tags/tag68.xml><?xml version="1.0" encoding="utf-8"?>
<p:tagLst xmlns:p="http://schemas.openxmlformats.org/presentationml/2006/main">
  <p:tag name="KSO_WM_BEAUTIFY_FLAG" val="#wm#"/>
  <p:tag name="KSO_WM_TEMPLATE_CATEGORY" val="custom"/>
  <p:tag name="KSO_WM_TEMPLATE_INDEX" val="20187308"/>
</p:tagLst>
</file>

<file path=ppt/tags/tag69.xml><?xml version="1.0" encoding="utf-8"?>
<p:tagLst xmlns:p="http://schemas.openxmlformats.org/presentationml/2006/main">
  <p:tag name="KSO_WM_BEAUTIFY_FLAG" val="#wm#"/>
  <p:tag name="KSO_WM_TEMPLATE_CATEGORY" val="custom"/>
  <p:tag name="KSO_WM_TEMPLATE_INDEX" val="2018730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187308"/>
</p:tagLst>
</file>

<file path=ppt/tags/tag71.xml><?xml version="1.0" encoding="utf-8"?>
<p:tagLst xmlns:p="http://schemas.openxmlformats.org/presentationml/2006/main">
  <p:tag name="KSO_WM_BEAUTIFY_FLAG" val="#wm#"/>
  <p:tag name="KSO_WM_TEMPLATE_CATEGORY" val="custom"/>
  <p:tag name="KSO_WM_TEMPLATE_INDEX" val="20187308"/>
</p:tagLst>
</file>

<file path=ppt/tags/tag72.xml><?xml version="1.0" encoding="utf-8"?>
<p:tagLst xmlns:p="http://schemas.openxmlformats.org/presentationml/2006/main">
  <p:tag name="KSO_WM_BEAUTIFY_FLAG" val="#wm#"/>
  <p:tag name="KSO_WM_TEMPLATE_CATEGORY" val="custom"/>
  <p:tag name="KSO_WM_TEMPLATE_INDEX" val="20187308"/>
</p:tagLst>
</file>

<file path=ppt/tags/tag73.xml><?xml version="1.0" encoding="utf-8"?>
<p:tagLst xmlns:p="http://schemas.openxmlformats.org/presentationml/2006/main">
  <p:tag name="KSO_WM_BEAUTIFY_FLAG" val="#wm#"/>
  <p:tag name="KSO_WM_TEMPLATE_CATEGORY" val="custom"/>
  <p:tag name="KSO_WM_TEMPLATE_INDEX" val="20187308"/>
</p:tagLst>
</file>

<file path=ppt/tags/tag74.xml><?xml version="1.0" encoding="utf-8"?>
<p:tagLst xmlns:p="http://schemas.openxmlformats.org/presentationml/2006/main">
  <p:tag name="KSO_WM_TEMPLATE_THUMBS_INDEX" val="1、2、3、6、8、10、11、12、15"/>
  <p:tag name="KSO_WM_SLIDE_ID" val="custom20187308_1"/>
  <p:tag name="KSO_WM_TEMPLATE_SUBCATEGORY" val="19"/>
  <p:tag name="KSO_WM_TEMPLATE_MASTER_TYPE" val="0"/>
  <p:tag name="KSO_WM_TEMPLATE_COLOR_TYPE"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p="http://schemas.openxmlformats.org/presentationml/2006/main">
  <p:tag name="KSO_WM_UNIT_TABLE_BEAUTIFY" val="smartTable{cad1fa72-3207-4e1c-8960-83de013be685}"/>
</p:tagLst>
</file>

<file path=ppt/tags/tag76.xml><?xml version="1.0" encoding="utf-8"?>
<p:tagLst xmlns:p="http://schemas.openxmlformats.org/presentationml/2006/main">
  <p:tag name="KSO_WM_BEAUTIFY_FLAG" val="#wm#"/>
  <p:tag name="KSO_WM_TEMPLATE_CATEGORY" val="custom"/>
  <p:tag name="KSO_WM_TEMPLATE_INDEX" val="20187308"/>
</p:tagLst>
</file>

<file path=ppt/tags/tag77.xml><?xml version="1.0" encoding="utf-8"?>
<p:tagLst xmlns:p="http://schemas.openxmlformats.org/presentationml/2006/main">
  <p:tag name="KSO_WM_BEAUTIFY_FLAG" val="#wm#"/>
  <p:tag name="KSO_WM_TEMPLATE_CATEGORY" val="custom"/>
  <p:tag name="KSO_WM_TEMPLATE_INDEX" val="20187308"/>
</p:tagLst>
</file>

<file path=ppt/tags/tag78.xml><?xml version="1.0" encoding="utf-8"?>
<p:tagLst xmlns:p="http://schemas.openxmlformats.org/presentationml/2006/main">
  <p:tag name="KSO_WM_TEMPLATE_THUMBS_INDEX" val="1、2、3、6、8、10、11、12、15"/>
  <p:tag name="KSO_WM_SLIDE_ID" val="custom20187308_1"/>
  <p:tag name="KSO_WM_TEMPLATE_SUBCATEGORY" val="19"/>
  <p:tag name="KSO_WM_TEMPLATE_MASTER_TYPE" val="0"/>
  <p:tag name="KSO_WM_TEMPLATE_COLOR_TYPE"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p="http://schemas.openxmlformats.org/presentationml/2006/main">
  <p:tag name="KSO_WM_BEAUTIFY_FLAG" val="#wm#"/>
  <p:tag name="KSO_WM_TEMPLATE_CATEGORY" val="custom"/>
  <p:tag name="KSO_WM_TEMPLATE_INDEX" val="2018730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TEMPLATE_THUMBS_INDEX" val="1、2、3、6、8、10、11、12、15"/>
  <p:tag name="KSO_WM_SLIDE_ID" val="custom20187308_1"/>
  <p:tag name="KSO_WM_TEMPLATE_SUBCATEGORY" val="19"/>
  <p:tag name="KSO_WM_TEMPLATE_MASTER_TYPE" val="0"/>
  <p:tag name="KSO_WM_TEMPLATE_COLOR_TYPE"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1.xml><?xml version="1.0" encoding="utf-8"?>
<p:tagLst xmlns:p="http://schemas.openxmlformats.org/presentationml/2006/main">
  <p:tag name="KSO_WM_BEAUTIFY_FLAG" val="#wm#"/>
  <p:tag name="KSO_WM_TEMPLATE_CATEGORY" val="custom"/>
  <p:tag name="KSO_WM_TEMPLATE_INDEX" val="20187308"/>
</p:tagLst>
</file>

<file path=ppt/tags/tag82.xml><?xml version="1.0" encoding="utf-8"?>
<p:tagLst xmlns:p="http://schemas.openxmlformats.org/presentationml/2006/main">
  <p:tag name="KSO_WM_BEAUTIFY_FLAG" val="#wm#"/>
  <p:tag name="KSO_WM_TEMPLATE_CATEGORY" val="custom"/>
  <p:tag name="KSO_WM_TEMPLATE_INDEX" val="20187308"/>
</p:tagLst>
</file>

<file path=ppt/tags/tag83.xml><?xml version="1.0" encoding="utf-8"?>
<p:tagLst xmlns:p="http://schemas.openxmlformats.org/presentationml/2006/main">
  <p:tag name="KSO_WM_BEAUTIFY_FLAG" val="#wm#"/>
  <p:tag name="KSO_WM_TEMPLATE_CATEGORY" val="custom"/>
  <p:tag name="KSO_WM_TEMPLATE_INDEX" val="20187308"/>
</p:tagLst>
</file>

<file path=ppt/tags/tag84.xml><?xml version="1.0" encoding="utf-8"?>
<p:tagLst xmlns:p="http://schemas.openxmlformats.org/presentationml/2006/main">
  <p:tag name="KSO_WM_BEAUTIFY_FLAG" val="#wm#"/>
  <p:tag name="KSO_WM_TEMPLATE_CATEGORY" val="custom"/>
  <p:tag name="KSO_WM_TEMPLATE_INDEX" val="20187308"/>
</p:tagLst>
</file>

<file path=ppt/tags/tag85.xml><?xml version="1.0" encoding="utf-8"?>
<p:tagLst xmlns:p="http://schemas.openxmlformats.org/presentationml/2006/main">
  <p:tag name="KSO_WM_BEAUTIFY_FLAG" val="#wm#"/>
  <p:tag name="KSO_WM_TEMPLATE_CATEGORY" val="custom"/>
  <p:tag name="KSO_WM_TEMPLATE_INDEX" val="20187308"/>
</p:tagLst>
</file>

<file path=ppt/tags/tag86.xml><?xml version="1.0" encoding="utf-8"?>
<p:tagLst xmlns:p="http://schemas.openxmlformats.org/presentationml/2006/main">
  <p:tag name="KSO_WM_BEAUTIFY_FLAG" val="#wm#"/>
  <p:tag name="KSO_WM_TEMPLATE_CATEGORY" val="custom"/>
  <p:tag name="KSO_WM_TEMPLATE_INDEX" val="20187308"/>
</p:tagLst>
</file>

<file path=ppt/tags/tag87.xml><?xml version="1.0" encoding="utf-8"?>
<p:tagLst xmlns:p="http://schemas.openxmlformats.org/presentationml/2006/main">
  <p:tag name="KSO_WM_BEAUTIFY_FLAG" val="#wm#"/>
  <p:tag name="KSO_WM_TEMPLATE_CATEGORY" val="custom"/>
  <p:tag name="KSO_WM_TEMPLATE_INDEX" val="20187308"/>
</p:tagLst>
</file>

<file path=ppt/tags/tag88.xml><?xml version="1.0" encoding="utf-8"?>
<p:tagLst xmlns:p="http://schemas.openxmlformats.org/presentationml/2006/main">
  <p:tag name="KSO_WM_BEAUTIFY_FLAG" val="#wm#"/>
  <p:tag name="KSO_WM_TEMPLATE_CATEGORY" val="custom"/>
  <p:tag name="KSO_WM_TEMPLATE_INDEX" val="20187308"/>
</p:tagLst>
</file>

<file path=ppt/tags/tag89.xml><?xml version="1.0" encoding="utf-8"?>
<p:tagLst xmlns:p="http://schemas.openxmlformats.org/presentationml/2006/main">
  <p:tag name="KSO_WM_BEAUTIFY_FLAG" val="#wm#"/>
  <p:tag name="KSO_WM_TEMPLATE_CATEGORY" val="custom"/>
  <p:tag name="KSO_WM_TEMPLATE_INDEX" val="2018730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187308"/>
</p:tagLst>
</file>

<file path=ppt/tags/tag91.xml><?xml version="1.0" encoding="utf-8"?>
<p:tagLst xmlns:p="http://schemas.openxmlformats.org/presentationml/2006/main">
  <p:tag name="KSO_WM_BEAUTIFY_FLAG" val="#wm#"/>
  <p:tag name="KSO_WM_TEMPLATE_CATEGORY" val="custom"/>
  <p:tag name="KSO_WM_TEMPLATE_INDEX" val="20187308"/>
</p:tagLst>
</file>

<file path=ppt/tags/tag92.xml><?xml version="1.0" encoding="utf-8"?>
<p:tagLst xmlns:p="http://schemas.openxmlformats.org/presentationml/2006/main">
  <p:tag name="KSO_WM_BEAUTIFY_FLAG" val="#wm#"/>
  <p:tag name="KSO_WM_TEMPLATE_CATEGORY" val="custom"/>
  <p:tag name="KSO_WM_TEMPLATE_INDEX" val="20187308"/>
</p:tagLst>
</file>

<file path=ppt/tags/tag93.xml><?xml version="1.0" encoding="utf-8"?>
<p:tagLst xmlns:p="http://schemas.openxmlformats.org/presentationml/2006/main">
  <p:tag name="KSO_WM_BEAUTIFY_FLAG" val="#wm#"/>
  <p:tag name="KSO_WM_TEMPLATE_CATEGORY" val="custom"/>
  <p:tag name="KSO_WM_TEMPLATE_INDEX" val="20187308"/>
</p:tagLst>
</file>

<file path=ppt/tags/tag94.xml><?xml version="1.0" encoding="utf-8"?>
<p:tagLst xmlns:p="http://schemas.openxmlformats.org/presentationml/2006/main">
  <p:tag name="KSO_WM_BEAUTIFY_FLAG" val="#wm#"/>
  <p:tag name="KSO_WM_TEMPLATE_CATEGORY" val="custom"/>
  <p:tag name="KSO_WM_TEMPLATE_INDEX" val="20187308"/>
</p:tagLst>
</file>

<file path=ppt/tags/tag95.xml><?xml version="1.0" encoding="utf-8"?>
<p:tagLst xmlns:p="http://schemas.openxmlformats.org/presentationml/2006/main">
  <p:tag name="KSO_WM_UNIT_TABLE_BEAUTIFY" val="smartTable{489d5944-abd4-4b82-8416-2618ec107acf}"/>
</p:tagLst>
</file>

<file path=ppt/tags/tag96.xml><?xml version="1.0" encoding="utf-8"?>
<p:tagLst xmlns:p="http://schemas.openxmlformats.org/presentationml/2006/main">
  <p:tag name="KSO_WM_BEAUTIFY_FLAG" val="#wm#"/>
  <p:tag name="KSO_WM_TEMPLATE_CATEGORY" val="custom"/>
  <p:tag name="KSO_WM_TEMPLATE_INDEX" val="20187308"/>
</p:tagLst>
</file>

<file path=ppt/tags/tag97.xml><?xml version="1.0" encoding="utf-8"?>
<p:tagLst xmlns:p="http://schemas.openxmlformats.org/presentationml/2006/main">
  <p:tag name="KSO_WM_BEAUTIFY_FLAG" val="#wm#"/>
  <p:tag name="KSO_WM_TEMPLATE_CATEGORY" val="custom"/>
  <p:tag name="KSO_WM_TEMPLATE_INDEX" val="20187308"/>
</p:tagLst>
</file>

<file path=ppt/tags/tag98.xml><?xml version="1.0" encoding="utf-8"?>
<p:tagLst xmlns:p="http://schemas.openxmlformats.org/presentationml/2006/main">
  <p:tag name="KSO_WM_BEAUTIFY_FLAG" val="#wm#"/>
  <p:tag name="KSO_WM_TEMPLATE_CATEGORY" val="custom"/>
  <p:tag name="KSO_WM_TEMPLATE_INDEX" val="20187308"/>
</p:tagLst>
</file>

<file path=ppt/tags/tag99.xml><?xml version="1.0" encoding="utf-8"?>
<p:tagLst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vert="horz" lIns="101600" tIns="38100" rIns="76200" bIns="38100" rtlCol="0" anchor="t" anchorCtr="0">
        <a:noAutofit/>
      </a:bodyPr>
      <a:lstStyle>
        <a:defPPr algn="just">
          <a:lnSpc>
            <a:spcPct val="100000"/>
          </a:lnSpc>
          <a:buClrTx/>
          <a:buSzTx/>
          <a:buFontTx/>
          <a:defRPr lang="en-US" altLang="zh-CN" spc="0">
            <a:solidFill>
              <a:schemeClr val="accent2">
                <a:lumMod val="75000"/>
              </a:schemeClr>
            </a:solidFill>
            <a:latin typeface="Times New Roman" panose="02020603050405020304" charset="0"/>
            <a:ea typeface="+mn-ea"/>
            <a:cs typeface="Times New Roman" panose="02020603050405020304" charset="0"/>
            <a:sym typeface="+mn-ea"/>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53950</Words>
  <Application>WPS 演示</Application>
  <PresentationFormat>宽屏</PresentationFormat>
  <Paragraphs>3180</Paragraphs>
  <Slides>127</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127</vt:i4>
      </vt:variant>
    </vt:vector>
  </HeadingPairs>
  <TitlesOfParts>
    <vt:vector size="138" baseType="lpstr">
      <vt:lpstr>Arial</vt:lpstr>
      <vt:lpstr>宋体</vt:lpstr>
      <vt:lpstr>Wingdings</vt:lpstr>
      <vt:lpstr>Times New Roman</vt:lpstr>
      <vt:lpstr>微软雅黑</vt:lpstr>
      <vt:lpstr>HelveticaNeue</vt:lpstr>
      <vt:lpstr>Corbel</vt:lpstr>
      <vt:lpstr>华文新魏</vt:lpstr>
      <vt:lpstr>Arial Unicode MS</vt:lpstr>
      <vt:lpstr>Calibri</vt:lpstr>
      <vt:lpstr>Office 主题​​</vt:lpstr>
      <vt:lpstr>PowerPoint 演示文稿</vt:lpstr>
      <vt:lpstr>人教版新教材 词汇导学练</vt:lpstr>
      <vt:lpstr>1.poster ['pəʊstə] n. ____,____,_____</vt:lpstr>
      <vt:lpstr>PowerPoint 演示文稿</vt:lpstr>
      <vt:lpstr>PowerPoint 演示文稿</vt:lpstr>
      <vt:lpstr>2. illegal [ɪ'liːg(ə)l] adj.______,______</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南山有谷堆</cp:lastModifiedBy>
  <cp:revision>244</cp:revision>
  <dcterms:created xsi:type="dcterms:W3CDTF">2019-11-11T03:15:00Z</dcterms:created>
  <dcterms:modified xsi:type="dcterms:W3CDTF">2020-03-02T07:18:13Z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