
<file path=[Content_Types].xml><?xml version="1.0" encoding="utf-8"?>
<Types xmlns="http://schemas.openxmlformats.org/package/2006/content-types">
  <Default Extension="png" ContentType="image/png"/>
  <Default Extension="jpeg" ContentType="image/jpe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09" r:id="rId3"/>
    <p:sldId id="257" r:id="rId5"/>
    <p:sldId id="259" r:id="rId6"/>
    <p:sldId id="379" r:id="rId7"/>
    <p:sldId id="261" r:id="rId8"/>
    <p:sldId id="360" r:id="rId9"/>
    <p:sldId id="264" r:id="rId10"/>
    <p:sldId id="266" r:id="rId11"/>
    <p:sldId id="263" r:id="rId12"/>
    <p:sldId id="366" r:id="rId13"/>
    <p:sldId id="275" r:id="rId14"/>
    <p:sldId id="381" r:id="rId15"/>
    <p:sldId id="382" r:id="rId16"/>
    <p:sldId id="383" r:id="rId17"/>
    <p:sldId id="384" r:id="rId18"/>
    <p:sldId id="385" r:id="rId19"/>
    <p:sldId id="270" r:id="rId20"/>
    <p:sldId id="278" r:id="rId21"/>
    <p:sldId id="380" r:id="rId22"/>
    <p:sldId id="282" r:id="rId23"/>
    <p:sldId id="375" r:id="rId24"/>
    <p:sldId id="376" r:id="rId25"/>
    <p:sldId id="367" r:id="rId26"/>
    <p:sldId id="377" r:id="rId27"/>
    <p:sldId id="386" r:id="rId28"/>
    <p:sldId id="289" r:id="rId29"/>
    <p:sldId id="359" r:id="rId30"/>
    <p:sldId id="365" r:id="rId31"/>
    <p:sldId id="387" r:id="rId32"/>
    <p:sldId id="388" r:id="rId33"/>
    <p:sldId id="392" r:id="rId34"/>
    <p:sldId id="391" r:id="rId35"/>
    <p:sldId id="39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3333CC"/>
    <a:srgbClr val="0033CC"/>
    <a:srgbClr val="FFEDB3"/>
    <a:srgbClr val="93A6A2"/>
    <a:srgbClr val="0D561E"/>
    <a:srgbClr val="2D7020"/>
    <a:srgbClr val="D8E1E8"/>
    <a:srgbClr val="F0A1A4"/>
    <a:srgbClr val="DAD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DDA5B-AA0A-40DB-8BE1-A0E380A1CA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D4AF92-C20F-4E25-85C2-B735A43D685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87B970-8952-4028-B2CD-0EC55B6C92E2}"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2EEC966-E33B-46CF-BFDE-2759D28D89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87B970-8952-4028-B2CD-0EC55B6C92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EC966-E33B-46CF-BFDE-2759D28D890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7B970-8952-4028-B2CD-0EC55B6C92E2}" type="slidenum">
              <a:rPr lang="zh-CN" altLang="en-US" smtClean="0"/>
            </a:fld>
            <a:endParaRPr lang="zh-CN" altLang="en-US"/>
          </a:p>
        </p:txBody>
      </p:sp>
      <p:pic>
        <p:nvPicPr>
          <p:cNvPr id="7" name="图片 6" descr="水印"/>
          <p:cNvPicPr>
            <a:picLocks noChangeAspect="1"/>
          </p:cNvPicPr>
          <p:nvPr userDrawn="1"/>
        </p:nvPicPr>
        <p:blipFill>
          <a:blip r:embed="rId12"/>
          <a:stretch>
            <a:fillRect/>
          </a:stretch>
        </p:blipFill>
        <p:spPr>
          <a:xfrm>
            <a:off x="11273790" y="83843"/>
            <a:ext cx="829310" cy="2683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jpe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4.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microsoft.com/office/2007/relationships/hdphoto" Target="../media/image12.wdp"/><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4398467" y="2720876"/>
            <a:ext cx="1928813" cy="1845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感恩遇见，相互成就，本课件资料仅供您个人参考、教学使用，严禁自行在网络传播，违者依知识产权法追究法律责任。</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更多教学资源请关注</a:t>
            </a:r>
            <a:endParaRPr kumimoji="1" lang="en-US" altLang="zh-CN"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rPr>
              <a:t>公众号：溯恩高中英语</a:t>
            </a:r>
            <a:endParaRPr kumimoji="1" lang="zh-CN" altLang="en-US" sz="1270" b="1" i="0" u="none" strike="noStrike" kern="1200" cap="none" spc="0" normalizeH="0" baseline="0" noProof="0">
              <a:ln>
                <a:noFill/>
              </a:ln>
              <a:solidFill>
                <a:srgbClr val="FF0000"/>
              </a:solidFill>
              <a:effectLst/>
              <a:uLnTx/>
              <a:uFillTx/>
              <a:latin typeface="HelveticaNeue" panose="02000503000000020004" pitchFamily="2" charset="0"/>
              <a:ea typeface="宋体" panose="02010600030101010101" pitchFamily="2" charset="-122"/>
              <a:cs typeface="+mn-cs"/>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599635" y="3136106"/>
            <a:ext cx="1036737" cy="103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6379071" y="2720877"/>
            <a:ext cx="1645742"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ts val="0"/>
              </a:spcAft>
              <a:buClrTx/>
              <a:buSzTx/>
              <a:buFontTx/>
              <a:buNone/>
              <a:defRPr/>
            </a:pPr>
            <a:r>
              <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rPr>
              <a:t>知识产权声明</a:t>
            </a:r>
            <a:endParaRPr kumimoji="1" lang="zh-CN" altLang="en-US" sz="1900" b="1" i="0" u="none" strike="noStrike" kern="1200" cap="none" spc="0" normalizeH="0" baseline="0" noProof="0">
              <a:ln>
                <a:noFill/>
              </a:ln>
              <a:solidFill>
                <a:prstClr val="black"/>
              </a:solidFill>
              <a:effectLst/>
              <a:uLnTx/>
              <a:uFillTx/>
              <a:latin typeface="华文新魏" panose="02010800040101010101" charset="-122"/>
              <a:ea typeface="宋体" panose="02010600030101010101" pitchFamily="2" charset="-122"/>
              <a:cs typeface="+mn-cs"/>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It is a beautiful day here and I am sitting under the big tree at the end of the garden. I have just returned from a long bike ride to an old castle. It seems amazing that at my age I am still fit enough to cycle 20 kilometers in an afternoon. It’s my birthday in two weeks’ time and I’ll be 82 years old. I think my long and active life must be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due to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the healthy life I live.</a:t>
            </a:r>
            <a:endPar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spcAft>
                <a:spcPts val="0"/>
              </a:spcAft>
            </a:pPr>
            <a:endParaRPr lang="zh-CN"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pP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This brings me to the real reason for my letter, my dear grandson.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Your mother tells me that you started smoking some time ago and now you are finding it difficult to give it up. Believe me, I know how easy it is to begin smoking and how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tough</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it is to stop. You see, during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adolescence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also smoked and became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addicted to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cigarettes. </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1 &amp; 2</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It is a beautiful day here and I am sitting under the big tree at the end of the garden. I have just returned from a long bike ride to an old castle. It seems amazing that at my age I am still fit enough to cycle 20 kilometers in an afternoon. It’s my birthday in two weeks’ time and I’ll be 82 years old. I think my long and active life must be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due to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the healthy life I live.</a:t>
            </a:r>
            <a:endPar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spcAft>
                <a:spcPts val="0"/>
              </a:spcAft>
            </a:pPr>
            <a:endParaRPr lang="zh-CN"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pP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This brings me to the real reason for my letter, my dear grandson. Your mother tells me that you started smoking some time ago and now you are finding it difficult to give it up.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Believe me, I know how easy it is to begin smoking and how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tough</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it is to stop. You see, during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adolescence</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 also smoked and became addicted to cigarettes. </a:t>
            </a:r>
            <a:endParaRPr lang="zh-CN" altLang="en-US" sz="2800"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319595" y="2693062"/>
            <a:ext cx="11567007" cy="1292662"/>
          </a:xfrm>
          <a:prstGeom prst="rect">
            <a:avLst/>
          </a:prstGeom>
          <a:solidFill>
            <a:srgbClr val="FFEDB3"/>
          </a:solidFill>
        </p:spPr>
        <p:txBody>
          <a:bodyPr wrap="square" rtlCol="0">
            <a:spAutoFit/>
          </a:bodyPr>
          <a:lstStyle/>
          <a:p>
            <a:pPr algn="just"/>
            <a:r>
              <a:rPr lang="en-US" altLang="zh-CN" sz="2600" b="1" dirty="0">
                <a:latin typeface="Times New Roman" panose="02020603050405020304" pitchFamily="18" charset="0"/>
                <a:cs typeface="Times New Roman" panose="02020603050405020304" pitchFamily="18" charset="0"/>
              </a:rPr>
              <a:t>Tip 1</a:t>
            </a:r>
            <a:r>
              <a:rPr lang="zh-CN" altLang="en-US" sz="2600" b="1" dirty="0">
                <a:latin typeface="Times New Roman" panose="02020603050405020304" pitchFamily="18" charset="0"/>
                <a:cs typeface="Times New Roman" panose="02020603050405020304" pitchFamily="18" charset="0"/>
              </a:rPr>
              <a:t>：</a:t>
            </a:r>
            <a:endParaRPr lang="zh-CN" altLang="en-US" sz="2600" b="1" dirty="0">
              <a:latin typeface="Times New Roman" panose="02020603050405020304" pitchFamily="18" charset="0"/>
              <a:cs typeface="Times New Roman" panose="02020603050405020304" pitchFamily="18" charset="0"/>
            </a:endParaRPr>
          </a:p>
          <a:p>
            <a:pPr algn="just"/>
            <a:r>
              <a:rPr lang="en-US" altLang="zh-CN" sz="2600" b="1" dirty="0">
                <a:solidFill>
                  <a:srgbClr val="0033CC"/>
                </a:solidFill>
                <a:latin typeface="MV Boli" panose="02000500030200090000" pitchFamily="2" charset="0"/>
                <a:cs typeface="MV Boli" panose="02000500030200090000" pitchFamily="2" charset="0"/>
              </a:rPr>
              <a:t>Put yourself in the reader’s position.</a:t>
            </a:r>
            <a:r>
              <a:rPr lang="en-US" altLang="zh-CN" sz="2600" b="1" dirty="0">
                <a:latin typeface="MV Boli" panose="02000500030200090000" pitchFamily="2" charset="0"/>
                <a:cs typeface="MV Boli" panose="02000500030200090000" pitchFamily="2" charset="0"/>
              </a:rPr>
              <a:t> You're just making </a:t>
            </a:r>
            <a:r>
              <a:rPr lang="en-US" altLang="zh-CN" sz="2600" b="1" dirty="0">
                <a:solidFill>
                  <a:srgbClr val="FF0000"/>
                </a:solidFill>
                <a:latin typeface="MV Boli" panose="02000500030200090000" pitchFamily="2" charset="0"/>
                <a:cs typeface="MV Boli" panose="02000500030200090000" pitchFamily="2" charset="0"/>
              </a:rPr>
              <a:t>convincing </a:t>
            </a:r>
            <a:r>
              <a:rPr lang="en-US" altLang="zh-CN" sz="2600" b="1" dirty="0">
                <a:latin typeface="MV Boli" panose="02000500030200090000" pitchFamily="2" charset="0"/>
                <a:cs typeface="MV Boli" panose="02000500030200090000" pitchFamily="2" charset="0"/>
              </a:rPr>
              <a:t>statements</a:t>
            </a:r>
            <a:r>
              <a:rPr lang="en-US" altLang="zh-CN" sz="2600" b="1" dirty="0">
                <a:solidFill>
                  <a:srgbClr val="FF0000"/>
                </a:solidFill>
                <a:latin typeface="MV Boli" panose="02000500030200090000" pitchFamily="2" charset="0"/>
                <a:cs typeface="MV Boli" panose="02000500030200090000" pitchFamily="2" charset="0"/>
              </a:rPr>
              <a:t> </a:t>
            </a:r>
            <a:r>
              <a:rPr lang="en-US" altLang="zh-CN" sz="2600" b="1" dirty="0">
                <a:solidFill>
                  <a:schemeClr val="tx1">
                    <a:lumMod val="95000"/>
                    <a:lumOff val="5000"/>
                  </a:schemeClr>
                </a:solidFill>
                <a:latin typeface="MV Boli" panose="02000500030200090000" pitchFamily="2" charset="0"/>
                <a:cs typeface="MV Boli" panose="02000500030200090000" pitchFamily="2" charset="0"/>
              </a:rPr>
              <a:t>to</a:t>
            </a:r>
            <a:r>
              <a:rPr lang="en-US" altLang="zh-CN" sz="2600" b="1" dirty="0">
                <a:solidFill>
                  <a:srgbClr val="FF0000"/>
                </a:solidFill>
                <a:latin typeface="MV Boli" panose="02000500030200090000" pitchFamily="2" charset="0"/>
                <a:cs typeface="MV Boli" panose="02000500030200090000" pitchFamily="2" charset="0"/>
              </a:rPr>
              <a:t> </a:t>
            </a:r>
            <a:r>
              <a:rPr lang="en-US" altLang="zh-CN" sz="2600" b="1" dirty="0">
                <a:latin typeface="MV Boli" panose="02000500030200090000" pitchFamily="2" charset="0"/>
                <a:cs typeface="MV Boli" panose="02000500030200090000" pitchFamily="2" charset="0"/>
              </a:rPr>
              <a:t>let him/her accept your advice naturally.</a:t>
            </a:r>
            <a:endParaRPr lang="zh-CN" altLang="en-US" sz="2600" b="1" dirty="0">
              <a:latin typeface="MV Boli" panose="02000500030200090000" pitchFamily="2" charset="0"/>
              <a:cs typeface="MV Boli" panose="02000500030200090000" pitchFamily="2" charset="0"/>
            </a:endParaRPr>
          </a:p>
        </p:txBody>
      </p:sp>
      <p:sp>
        <p:nvSpPr>
          <p:cNvPr id="8" name="椭圆 7"/>
          <p:cNvSpPr/>
          <p:nvPr/>
        </p:nvSpPr>
        <p:spPr>
          <a:xfrm>
            <a:off x="3399243" y="4716542"/>
            <a:ext cx="1934757" cy="479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5334000" y="4716542"/>
            <a:ext cx="1271665" cy="479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863267" y="4694574"/>
            <a:ext cx="1828800" cy="523220"/>
          </a:xfrm>
          <a:prstGeom prst="rect">
            <a:avLst/>
          </a:prstGeom>
          <a:solidFill>
            <a:schemeClr val="bg1"/>
          </a:solidFill>
        </p:spPr>
        <p:txBody>
          <a:bodyPr wrap="square" rtlCol="0">
            <a:spAutoFit/>
          </a:bodyPr>
          <a:lstStyle/>
          <a:p>
            <a:r>
              <a:rPr lang="en-US" altLang="zh-CN" sz="2800" b="1" dirty="0">
                <a:solidFill>
                  <a:srgbClr val="3333CC"/>
                </a:solidFill>
                <a:latin typeface="Times New Roman" panose="02020603050405020304" pitchFamily="18" charset="0"/>
                <a:cs typeface="Times New Roman" panose="02020603050405020304" pitchFamily="18" charset="0"/>
              </a:rPr>
              <a:t>difficult </a:t>
            </a:r>
            <a:endParaRPr lang="zh-CN" altLang="en-US" sz="2800" b="1" dirty="0">
              <a:solidFill>
                <a:srgbClr val="3333CC"/>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5054963" y="5637455"/>
            <a:ext cx="4257203" cy="523220"/>
          </a:xfrm>
          <a:prstGeom prst="rect">
            <a:avLst/>
          </a:prstGeom>
          <a:solidFill>
            <a:schemeClr val="bg1"/>
          </a:solidFill>
        </p:spPr>
        <p:txBody>
          <a:bodyPr wrap="square" rtlCol="0">
            <a:spAutoFit/>
          </a:bodyPr>
          <a:lstStyle/>
          <a:p>
            <a:r>
              <a:rPr lang="en-US" altLang="zh-CN" sz="2800" b="1" dirty="0">
                <a:solidFill>
                  <a:srgbClr val="3333CC"/>
                </a:solidFill>
                <a:latin typeface="Times New Roman" panose="02020603050405020304" pitchFamily="18" charset="0"/>
                <a:cs typeface="Times New Roman" panose="02020603050405020304" pitchFamily="18" charset="0"/>
              </a:rPr>
              <a:t>When I was a teenager, </a:t>
            </a:r>
            <a:endParaRPr lang="zh-CN" altLang="en-US" sz="2800" b="1" dirty="0">
              <a:solidFill>
                <a:srgbClr val="3333CC"/>
              </a:solidFill>
              <a:latin typeface="Times New Roman" panose="02020603050405020304" pitchFamily="18" charset="0"/>
              <a:cs typeface="Times New Roman" panose="02020603050405020304" pitchFamily="18" charset="0"/>
            </a:endParaRPr>
          </a:p>
        </p:txBody>
      </p:sp>
      <p:sp>
        <p:nvSpPr>
          <p:cNvPr id="10" name="椭圆 9"/>
          <p:cNvSpPr/>
          <p:nvPr/>
        </p:nvSpPr>
        <p:spPr>
          <a:xfrm>
            <a:off x="8245563" y="5201930"/>
            <a:ext cx="756197" cy="479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1 &amp; 2</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2" grpId="0" animBg="1"/>
      <p:bldP spid="13"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By the way, did you know that this is because you become addicted in three different ways? First, you can become physically addicted to nicotine, which is one of the hundreds of chemicals in cigarettes. This means that after a while your body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becomes</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accustomed to</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having nicotine in it.  So when the drug leaves your body, you get withdrawal symptoms. I remember feeling bad-tempered and sometimes even in pain. Secondly, you become addicted through habit. As you know, if you do the same thing over and over again, you begin to do it automatically. Lastly, you can become mentally addicted. I believed I was happier and more relaxed after having a cigarette, so I began to think that I could only feel good when I smoked. I was addicted in all three ways, so it was very difficult to quit. But I did finally manage.</a:t>
            </a:r>
            <a:endParaRPr lang="zh-CN" altLang="en-US" sz="28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3</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By the way, did you know that this is because you become addicted in three different ways?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First, you can become physically addicted to nicotine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which is one of the hundreds of chemicals in cigarettes. This means that after a while your body becomes accustomed to having nicotine in it.  So when the drug leaves your body, you get withdrawal symptoms. I remember feeling bad-tempered and sometimes even in pain. Secondly, you become addicted through habit. As you know, if you do the same thing over and over again, you begin to do it automatically. Lastly, you can become mentally addicted. I believed I was happier and more relaxed after having a cigarette, so I began to think that I could only feel good when I smoked. I was addicted in all three ways, so it was very difficult to quit. But I did finally manage.</a:t>
            </a:r>
            <a:endParaRPr lang="zh-CN" altLang="en-US"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981200" y="1539145"/>
            <a:ext cx="786452" cy="755970"/>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3</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By the way, did you know that this is because you become addicted in three different ways?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First, you can become physically addicted to nicotine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which is one of the hundreds of chemicals in cigarettes.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This means that after a while your body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becomes accustomed to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having nicotine in it.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So when the drug leaves your body, you get withdrawal symptoms. I remember feeling bad-tempered and sometimes even in pain. Secondly, you become addicted through habit. As you know, if you do the same thing over and over again, you begin to do it automatically. Lastly, you can become mentally addicted. I believed I was happier and more relaxed after having a cigarette, so I began to think that I could only feel good when I smoked. I was addicted in all three ways, so it was very difficult to quit. But I did finally manage.</a:t>
            </a:r>
            <a:endParaRPr lang="zh-CN" altLang="en-US"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981200" y="1539145"/>
            <a:ext cx="786452" cy="755970"/>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3</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1662154" y="2041808"/>
            <a:ext cx="2001461" cy="523220"/>
          </a:xfrm>
          <a:prstGeom prst="rect">
            <a:avLst/>
          </a:prstGeom>
          <a:solidFill>
            <a:schemeClr val="accent4">
              <a:lumMod val="40000"/>
              <a:lumOff val="60000"/>
            </a:schemeClr>
          </a:solidFill>
        </p:spPr>
        <p:txBody>
          <a:bodyPr wrap="square" rtlCol="0">
            <a:spAutoFit/>
          </a:bodyPr>
          <a:lstStyle/>
          <a:p>
            <a:r>
              <a:rPr lang="en-US" altLang="zh-CN" sz="2800" b="1" dirty="0">
                <a:solidFill>
                  <a:srgbClr val="3333CC"/>
                </a:solidFill>
                <a:latin typeface="Times New Roman" panose="02020603050405020304" pitchFamily="18" charset="0"/>
                <a:cs typeface="Times New Roman" panose="02020603050405020304" pitchFamily="18" charset="0"/>
              </a:rPr>
              <a:t>is used to </a:t>
            </a:r>
            <a:endParaRPr lang="zh-CN" altLang="en-US" sz="2800" b="1" dirty="0">
              <a:solidFill>
                <a:srgbClr val="33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By the way, did you know that this is because you become addicted in three different ways?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First, you can become physically addicted to nicotine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which is one of the hundreds of chemicals in cigarettes. This means that after a while your body becomes accustomed to having nicotine in it.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So when the drug leaves your body, you get withdrawal symptoms.</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remember feeling bad-tempered and sometimes even in pain. Secondly, you become addicted through habit. As you know, if you do the same thing over and over again, you begin to do it automatically. Lastly, you can become mentally addicted. I believed I was happier and more relaxed after having a cigarette, so I began to think that I could only feel good when I smoked. I was addicted in all three ways, so it was very difficult to quit. But I did finally manage.</a:t>
            </a:r>
            <a:endParaRPr lang="zh-CN" altLang="en-US"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981200" y="1539145"/>
            <a:ext cx="786452" cy="755970"/>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3</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By the way, did you know that this is because you become addicted in three different ways?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First, you can become physically addicted to nicotine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which is one of the hundreds of chemicals in cigarettes. This means that after a while your body becomes accustomed to having nicotine in it.  So when the drug leaves your body, you get withdrawal symptoms. </a:t>
            </a:r>
            <a:r>
              <a:rPr lang="en-US" altLang="zh-CN" sz="2800" kern="1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I remember feeling bad-tempered and sometimes even in pain.</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Secondly, you become addicted through habit. As you know, if you do the same thing over and over again, you begin to do it automatically. Lastly, you can become mentally addicted. I believed I was happier and more relaxed after having a cigarette, so I began to think that I could only feel good when I smoked. I was addicted in all three ways, so it was very difficult to quit. But I did finally manage.</a:t>
            </a:r>
            <a:endParaRPr lang="zh-CN" altLang="en-US"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981200" y="1539145"/>
            <a:ext cx="786452" cy="755970"/>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3</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By the way, did you know that this is because you become addicted in three different ways?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First, you can become physically addicted to nicotine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which is one of the hundreds of chemicals in cigarettes. This means that after a while your body becomes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accustomed to</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having nicotine in it.  So when the drug leaves your body, you get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withdrawal</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symptoms. I remember feeling bad-tempered and sometimes even in pain.</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Secondly, you become addicted through habit</a:t>
            </a:r>
            <a:r>
              <a:rPr lang="en-US" altLang="zh-CN" sz="2800" kern="1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As you know, if you do the same thing over and over again, you begin to do it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automatically</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Lastly, you can become mentally addicted</a:t>
            </a:r>
            <a:r>
              <a:rPr lang="en-US" altLang="zh-CN" sz="2800" kern="1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believed I was happier and more relaxed after having a cigarette, so I began to think that I could only feel good when I smoked. I was addicted in all three ways, so it was very difficult to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quit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But I did finally manage.</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981200" y="1539145"/>
            <a:ext cx="786452" cy="755970"/>
          </a:xfrm>
          <a:prstGeom prst="rect">
            <a:avLst/>
          </a:prstGeom>
        </p:spPr>
      </p:pic>
      <p:pic>
        <p:nvPicPr>
          <p:cNvPr id="7" name="图片 6"/>
          <p:cNvPicPr>
            <a:picLocks noChangeAspect="1"/>
          </p:cNvPicPr>
          <p:nvPr/>
        </p:nvPicPr>
        <p:blipFill>
          <a:blip r:embed="rId3"/>
          <a:stretch>
            <a:fillRect/>
          </a:stretch>
        </p:blipFill>
        <p:spPr>
          <a:xfrm>
            <a:off x="3273437" y="3288909"/>
            <a:ext cx="780356" cy="755970"/>
          </a:xfrm>
          <a:prstGeom prst="rect">
            <a:avLst/>
          </a:prstGeom>
        </p:spPr>
      </p:pic>
      <p:pic>
        <p:nvPicPr>
          <p:cNvPr id="2" name="图片 1"/>
          <p:cNvPicPr>
            <a:picLocks noChangeAspect="1"/>
          </p:cNvPicPr>
          <p:nvPr/>
        </p:nvPicPr>
        <p:blipFill>
          <a:blip r:embed="rId4"/>
          <a:stretch>
            <a:fillRect/>
          </a:stretch>
        </p:blipFill>
        <p:spPr>
          <a:xfrm>
            <a:off x="1910594" y="4184901"/>
            <a:ext cx="786452" cy="755970"/>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3</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By the way, did you know that this is because you become addicted in three different ways?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First, you can become physically addicted to nicotine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which is one of the hundreds of chemicals in cigarettes. This means that after a while your body becomes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accustomed to</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having nicotine in it.  So when the drug leaves your body, you get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withdrawal</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symptoms. I remember feeling bad-tempered and sometimes even in pain.</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Secondly, you become addicted through habit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As you know, if you do the same thing over and over again, you begin to do it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automatically</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Lastly, you can become mentally addicted</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believed I was happier and more relaxed after having a cigarette, so I began to think that I could only feel good when I smoked. </a:t>
            </a:r>
            <a:r>
              <a:rPr lang="en-US" altLang="zh-CN" sz="2800" kern="1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I was addicted in all three ways, so it was very difficult to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quit</a:t>
            </a:r>
            <a:r>
              <a:rPr lang="en-US" altLang="zh-CN" sz="2800" kern="1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But I did finally manage.</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981200" y="1539145"/>
            <a:ext cx="786452" cy="755970"/>
          </a:xfrm>
          <a:prstGeom prst="rect">
            <a:avLst/>
          </a:prstGeom>
        </p:spPr>
      </p:pic>
      <p:pic>
        <p:nvPicPr>
          <p:cNvPr id="7" name="图片 6"/>
          <p:cNvPicPr>
            <a:picLocks noChangeAspect="1"/>
          </p:cNvPicPr>
          <p:nvPr/>
        </p:nvPicPr>
        <p:blipFill>
          <a:blip r:embed="rId3"/>
          <a:stretch>
            <a:fillRect/>
          </a:stretch>
        </p:blipFill>
        <p:spPr>
          <a:xfrm>
            <a:off x="3273437" y="3288909"/>
            <a:ext cx="780356" cy="755970"/>
          </a:xfrm>
          <a:prstGeom prst="rect">
            <a:avLst/>
          </a:prstGeom>
        </p:spPr>
      </p:pic>
      <p:pic>
        <p:nvPicPr>
          <p:cNvPr id="8" name="图片 7"/>
          <p:cNvPicPr>
            <a:picLocks noChangeAspect="1"/>
          </p:cNvPicPr>
          <p:nvPr/>
        </p:nvPicPr>
        <p:blipFill>
          <a:blip r:embed="rId4"/>
          <a:stretch>
            <a:fillRect/>
          </a:stretch>
        </p:blipFill>
        <p:spPr>
          <a:xfrm>
            <a:off x="1910594" y="4184901"/>
            <a:ext cx="786452" cy="755970"/>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3</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By the way, did you know that this is because you become addicted in three different ways?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First, you can become physically addicted to nicotine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which is one of the hundreds of chemicals in cigarettes. This means that after a while your body becomes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accustomed to</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having nicotine in it.  So when the drug leaves your body, you get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withdrawal</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symptoms. I remember feeling bad-tempered and sometimes even in pain.</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Secondly, you become addicted through habit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As you know, if you do the same thing over and over again, you begin to do it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automatically</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Lastly, you can become mentally addicted</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believed I was happier and more relaxed after having a cigarette, so I began to think that I could only feel good when I smoked. </a:t>
            </a:r>
            <a:r>
              <a:rPr lang="en-US" altLang="zh-CN" sz="2800" kern="1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I was addicted in all three ways, so it was very difficult to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quit</a:t>
            </a:r>
            <a:r>
              <a:rPr lang="en-US" altLang="zh-CN" sz="2800" kern="100" dirty="0">
                <a:solidFill>
                  <a:schemeClr val="tx1">
                    <a:lumMod val="95000"/>
                    <a:lumOff val="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3333CC"/>
                </a:solidFill>
                <a:latin typeface="Times New Roman" panose="02020603050405020304" pitchFamily="18" charset="0"/>
                <a:ea typeface="宋体" panose="02010600030101010101" pitchFamily="2" charset="-122"/>
                <a:cs typeface="Times New Roman" panose="02020603050405020304" pitchFamily="18" charset="0"/>
              </a:rPr>
              <a:t>But I did finally manage.</a:t>
            </a:r>
            <a:endParaRPr lang="zh-CN" altLang="en-US" sz="2800" dirty="0">
              <a:solidFill>
                <a:srgbClr val="3333CC"/>
              </a:solidFill>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a:stretch>
            <a:fillRect/>
          </a:stretch>
        </p:blipFill>
        <p:spPr>
          <a:xfrm>
            <a:off x="1981200" y="1539145"/>
            <a:ext cx="786452" cy="755970"/>
          </a:xfrm>
          <a:prstGeom prst="rect">
            <a:avLst/>
          </a:prstGeom>
        </p:spPr>
      </p:pic>
      <p:pic>
        <p:nvPicPr>
          <p:cNvPr id="7" name="图片 6"/>
          <p:cNvPicPr>
            <a:picLocks noChangeAspect="1"/>
          </p:cNvPicPr>
          <p:nvPr/>
        </p:nvPicPr>
        <p:blipFill>
          <a:blip r:embed="rId3"/>
          <a:stretch>
            <a:fillRect/>
          </a:stretch>
        </p:blipFill>
        <p:spPr>
          <a:xfrm>
            <a:off x="3273437" y="3288909"/>
            <a:ext cx="780356" cy="755970"/>
          </a:xfrm>
          <a:prstGeom prst="rect">
            <a:avLst/>
          </a:prstGeom>
        </p:spPr>
      </p:pic>
      <p:pic>
        <p:nvPicPr>
          <p:cNvPr id="8" name="图片 7"/>
          <p:cNvPicPr>
            <a:picLocks noChangeAspect="1"/>
          </p:cNvPicPr>
          <p:nvPr/>
        </p:nvPicPr>
        <p:blipFill>
          <a:blip r:embed="rId4"/>
          <a:stretch>
            <a:fillRect/>
          </a:stretch>
        </p:blipFill>
        <p:spPr>
          <a:xfrm>
            <a:off x="1910594" y="4184901"/>
            <a:ext cx="786452" cy="755970"/>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3</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0"/>
            <a:ext cx="4864963" cy="6858000"/>
          </a:xfrm>
          <a:prstGeom prst="rect">
            <a:avLst/>
          </a:prstGeom>
        </p:spPr>
      </p:pic>
      <p:sp>
        <p:nvSpPr>
          <p:cNvPr id="3" name="矩形 2"/>
          <p:cNvSpPr/>
          <p:nvPr/>
        </p:nvSpPr>
        <p:spPr>
          <a:xfrm>
            <a:off x="-88777" y="88777"/>
            <a:ext cx="5024761" cy="6676007"/>
          </a:xfrm>
          <a:prstGeom prst="rect">
            <a:avLst/>
          </a:prstGeom>
          <a:noFill/>
          <a:ln w="28575">
            <a:solidFill>
              <a:srgbClr val="D8E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362113" y="3036163"/>
            <a:ext cx="5086905" cy="523220"/>
          </a:xfrm>
          <a:prstGeom prst="rect">
            <a:avLst/>
          </a:prstGeom>
          <a:noFill/>
        </p:spPr>
        <p:txBody>
          <a:bodyPr wrap="square" rtlCol="0">
            <a:spAutoFit/>
          </a:bodyPr>
          <a:lstStyle/>
          <a:p>
            <a:r>
              <a:rPr lang="en-US" altLang="zh-CN" sz="2800" dirty="0"/>
              <a:t>Reading &amp; Writing </a:t>
            </a:r>
            <a:endParaRPr lang="zh-CN" altLang="en-US" sz="2800" dirty="0"/>
          </a:p>
        </p:txBody>
      </p:sp>
      <p:pic>
        <p:nvPicPr>
          <p:cNvPr id="6" name="图片 5"/>
          <p:cNvPicPr>
            <a:picLocks noChangeAspect="1"/>
          </p:cNvPicPr>
          <p:nvPr/>
        </p:nvPicPr>
        <p:blipFill>
          <a:blip r:embed="rId2"/>
          <a:stretch>
            <a:fillRect/>
          </a:stretch>
        </p:blipFill>
        <p:spPr>
          <a:xfrm>
            <a:off x="5166803" y="2059620"/>
            <a:ext cx="6933461" cy="1065321"/>
          </a:xfrm>
          <a:prstGeom prst="rect">
            <a:avLst/>
          </a:prstGeom>
        </p:spPr>
      </p:pic>
      <p:pic>
        <p:nvPicPr>
          <p:cNvPr id="9" name="图片 8"/>
          <p:cNvPicPr>
            <a:picLocks noChangeAspect="1"/>
          </p:cNvPicPr>
          <p:nvPr/>
        </p:nvPicPr>
        <p:blipFill>
          <a:blip r:embed="rId3"/>
          <a:stretch>
            <a:fillRect/>
          </a:stretch>
        </p:blipFill>
        <p:spPr>
          <a:xfrm>
            <a:off x="6996711" y="5708342"/>
            <a:ext cx="4785303" cy="633917"/>
          </a:xfrm>
          <a:prstGeom prst="rect">
            <a:avLst/>
          </a:prstGeom>
        </p:spPr>
      </p:pic>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084866"/>
            <a:ext cx="11877041" cy="5277214"/>
          </a:xfrm>
          <a:prstGeom prst="rect">
            <a:avLst/>
          </a:prstGeom>
        </p:spPr>
        <p:txBody>
          <a:bodyPr wrap="square">
            <a:spAutoFit/>
          </a:bodyPr>
          <a:lstStyle/>
          <a:p>
            <a:pPr algn="just">
              <a:lnSpc>
                <a:spcPts val="37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When I was young, I didn’t know much about the harmful effects of smoking. I didn’t know, for example, that it could do terrible damage to your heart and lungs or that it was more difficult for smoking couples to become pregnant. I certainly didn’t know their babies may have a smaller birth weight or even be abnormal in some way. Neither did I know that my cigarette smoke could affect the health of non-smokers. However, what I did know was that my girlfriend thought I smelt terrible. She said my breath and clothes smelt, and that the ends of my fingers were turning yellow. She told me that she wouldn’t go out with me again unless I stopped! I also noticed that I became breathless quickly, and that I wasn’t enjoying sport as much. When I was taken off the school football team because I was unfit, I knew it was time to quit smoking.</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4</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084866"/>
            <a:ext cx="11877041" cy="5277214"/>
          </a:xfrm>
          <a:prstGeom prst="rect">
            <a:avLst/>
          </a:prstGeom>
        </p:spPr>
        <p:txBody>
          <a:bodyPr wrap="square">
            <a:spAutoFit/>
          </a:bodyPr>
          <a:lstStyle/>
          <a:p>
            <a:pPr algn="just">
              <a:lnSpc>
                <a:spcPts val="37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When I was young, I didn’t know much about the harmful effects of smoking. I didn’t know, for example, that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it could do terrible damage to your heart and lungs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or that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it was more difficult for smoking couples to become pregnant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certainly didn’t know</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their babies may have a smaller birth weight or even be abnormal in some way</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Neither did I know that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my cigarette smoke could affect the health of non-smokers</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However, what I did know was that my girlfriend thought I smelt terrible. She said my breath and clothes smelt, and that the ends of my fingers were turning yellow. She told me that she wouldn’t go out with me again unless I stopped! I also noticed that I became breathless quickly, and that I wasn’t enjoying sport as much. When I was taken off the school football team because I was unfit, I knew it was time to quit smoking.</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2"/>
          <a:stretch>
            <a:fillRect/>
          </a:stretch>
        </p:blipFill>
        <p:spPr>
          <a:xfrm>
            <a:off x="4023360" y="1518825"/>
            <a:ext cx="786452" cy="755970"/>
          </a:xfrm>
          <a:prstGeom prst="rect">
            <a:avLst/>
          </a:prstGeom>
        </p:spPr>
      </p:pic>
      <p:pic>
        <p:nvPicPr>
          <p:cNvPr id="13" name="图片 12"/>
          <p:cNvPicPr>
            <a:picLocks noChangeAspect="1"/>
          </p:cNvPicPr>
          <p:nvPr/>
        </p:nvPicPr>
        <p:blipFill>
          <a:blip r:embed="rId3"/>
          <a:stretch>
            <a:fillRect/>
          </a:stretch>
        </p:blipFill>
        <p:spPr>
          <a:xfrm>
            <a:off x="698299" y="1984215"/>
            <a:ext cx="780356" cy="755970"/>
          </a:xfrm>
          <a:prstGeom prst="rect">
            <a:avLst/>
          </a:prstGeom>
        </p:spPr>
      </p:pic>
      <p:pic>
        <p:nvPicPr>
          <p:cNvPr id="18" name="图片 17"/>
          <p:cNvPicPr>
            <a:picLocks noChangeAspect="1"/>
          </p:cNvPicPr>
          <p:nvPr/>
        </p:nvPicPr>
        <p:blipFill>
          <a:blip r:embed="rId4"/>
          <a:stretch>
            <a:fillRect/>
          </a:stretch>
        </p:blipFill>
        <p:spPr>
          <a:xfrm>
            <a:off x="1468495" y="2431255"/>
            <a:ext cx="786452" cy="755970"/>
          </a:xfrm>
          <a:prstGeom prst="rect">
            <a:avLst/>
          </a:prstGeom>
        </p:spPr>
      </p:pic>
      <p:pic>
        <p:nvPicPr>
          <p:cNvPr id="19" name="图片 18"/>
          <p:cNvPicPr>
            <a:picLocks noChangeAspect="1"/>
          </p:cNvPicPr>
          <p:nvPr/>
        </p:nvPicPr>
        <p:blipFill>
          <a:blip r:embed="rId5"/>
          <a:stretch>
            <a:fillRect/>
          </a:stretch>
        </p:blipFill>
        <p:spPr>
          <a:xfrm>
            <a:off x="4727414" y="2932143"/>
            <a:ext cx="786452" cy="749873"/>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4</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084866"/>
            <a:ext cx="11877041" cy="5277214"/>
          </a:xfrm>
          <a:prstGeom prst="rect">
            <a:avLst/>
          </a:prstGeom>
        </p:spPr>
        <p:txBody>
          <a:bodyPr wrap="square">
            <a:spAutoFit/>
          </a:bodyPr>
          <a:lstStyle/>
          <a:p>
            <a:pPr algn="just">
              <a:lnSpc>
                <a:spcPts val="37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When I was young, </a:t>
            </a:r>
            <a:r>
              <a:rPr lang="en-US" altLang="zh-CN" sz="2800" kern="100" dirty="0">
                <a:solidFill>
                  <a:srgbClr val="0033CC"/>
                </a:solidFill>
                <a:latin typeface="Times New Roman" panose="02020603050405020304" pitchFamily="18" charset="0"/>
                <a:ea typeface="宋体" panose="02010600030101010101" pitchFamily="2" charset="-122"/>
                <a:cs typeface="Times New Roman" panose="02020603050405020304" pitchFamily="18" charset="0"/>
              </a:rPr>
              <a:t>I didn’t know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much about the harmful effects of smoking. </a:t>
            </a:r>
            <a:r>
              <a:rPr lang="en-US" altLang="zh-CN" sz="2800" kern="100" dirty="0">
                <a:solidFill>
                  <a:srgbClr val="0033CC"/>
                </a:solidFill>
                <a:latin typeface="Times New Roman" panose="02020603050405020304" pitchFamily="18" charset="0"/>
                <a:ea typeface="宋体" panose="02010600030101010101" pitchFamily="2" charset="-122"/>
                <a:cs typeface="Times New Roman" panose="02020603050405020304" pitchFamily="18" charset="0"/>
              </a:rPr>
              <a:t>I didn’t know</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for example, that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it could do terrible damage to your heart and lungs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or that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it was more difficult for smoking couples to become pregnant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0033CC"/>
                </a:solidFill>
                <a:latin typeface="Times New Roman" panose="02020603050405020304" pitchFamily="18" charset="0"/>
                <a:ea typeface="宋体" panose="02010600030101010101" pitchFamily="2" charset="-122"/>
                <a:cs typeface="Times New Roman" panose="02020603050405020304" pitchFamily="18" charset="0"/>
              </a:rPr>
              <a:t>I certainly didn’t know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their babies may have a smaller birth weight or even be abnormal in some way</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rgbClr val="0033CC"/>
                </a:solidFill>
                <a:latin typeface="Times New Roman" panose="02020603050405020304" pitchFamily="18" charset="0"/>
                <a:ea typeface="宋体" panose="02010600030101010101" pitchFamily="2" charset="-122"/>
                <a:cs typeface="Times New Roman" panose="02020603050405020304" pitchFamily="18" charset="0"/>
              </a:rPr>
              <a:t>Neither did I know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that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my cigarette smoke could affect the health of non-smokers</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However, what I did know was that my girlfriend thought I smelt terrible. She said my breath and clothes smelt, and that the ends of my fingers were turning yellow. She told me that she wouldn’t go out with me again unless I stopped! I also noticed that I became breathless quickly, and that I wasn’t enjoying sport as much. When I was taken off the school football team because I was unfit, I knew it was time to quit smoking.</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2"/>
          <a:stretch>
            <a:fillRect/>
          </a:stretch>
        </p:blipFill>
        <p:spPr>
          <a:xfrm>
            <a:off x="4023360" y="1518825"/>
            <a:ext cx="786452" cy="755970"/>
          </a:xfrm>
          <a:prstGeom prst="rect">
            <a:avLst/>
          </a:prstGeom>
        </p:spPr>
      </p:pic>
      <p:pic>
        <p:nvPicPr>
          <p:cNvPr id="13" name="图片 12"/>
          <p:cNvPicPr>
            <a:picLocks noChangeAspect="1"/>
          </p:cNvPicPr>
          <p:nvPr/>
        </p:nvPicPr>
        <p:blipFill>
          <a:blip r:embed="rId3"/>
          <a:stretch>
            <a:fillRect/>
          </a:stretch>
        </p:blipFill>
        <p:spPr>
          <a:xfrm>
            <a:off x="698299" y="1984215"/>
            <a:ext cx="780356" cy="755970"/>
          </a:xfrm>
          <a:prstGeom prst="rect">
            <a:avLst/>
          </a:prstGeom>
        </p:spPr>
      </p:pic>
      <p:pic>
        <p:nvPicPr>
          <p:cNvPr id="18" name="图片 17"/>
          <p:cNvPicPr>
            <a:picLocks noChangeAspect="1"/>
          </p:cNvPicPr>
          <p:nvPr/>
        </p:nvPicPr>
        <p:blipFill>
          <a:blip r:embed="rId4"/>
          <a:stretch>
            <a:fillRect/>
          </a:stretch>
        </p:blipFill>
        <p:spPr>
          <a:xfrm>
            <a:off x="1468495" y="2431255"/>
            <a:ext cx="786452" cy="755970"/>
          </a:xfrm>
          <a:prstGeom prst="rect">
            <a:avLst/>
          </a:prstGeom>
        </p:spPr>
      </p:pic>
      <p:pic>
        <p:nvPicPr>
          <p:cNvPr id="19" name="图片 18"/>
          <p:cNvPicPr>
            <a:picLocks noChangeAspect="1"/>
          </p:cNvPicPr>
          <p:nvPr/>
        </p:nvPicPr>
        <p:blipFill>
          <a:blip r:embed="rId5"/>
          <a:stretch>
            <a:fillRect/>
          </a:stretch>
        </p:blipFill>
        <p:spPr>
          <a:xfrm>
            <a:off x="4727414" y="2932143"/>
            <a:ext cx="786452" cy="749873"/>
          </a:xfrm>
          <a:prstGeom prst="rect">
            <a:avLst/>
          </a:prstGeom>
        </p:spPr>
      </p:pic>
      <p:sp>
        <p:nvSpPr>
          <p:cNvPr id="10" name="文本框 9"/>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4</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084866"/>
            <a:ext cx="11877041" cy="5277214"/>
          </a:xfrm>
          <a:prstGeom prst="rect">
            <a:avLst/>
          </a:prstGeom>
        </p:spPr>
        <p:txBody>
          <a:bodyPr wrap="square">
            <a:spAutoFit/>
          </a:bodyPr>
          <a:lstStyle/>
          <a:p>
            <a:pPr algn="just">
              <a:lnSpc>
                <a:spcPts val="37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When I was young, I didn’t know much about the harmful effects of smoking. I didn’t know, for example, that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it could do terrible damage to your heart and lungs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or that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it was more difficult for smoking couples to become pregnant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certainly didn’t know</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their babies may have a smaller birth weight or even be abnormal in some way</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Neither did I know that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my cigarette smoke could affect the health of non-smokers</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However, what I did know was that my </a:t>
            </a:r>
            <a:r>
              <a:rPr lang="en-US" altLang="zh-CN" sz="28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girlfriend</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thought I smelt terrible. She said my breath and clothes smelt, and that the ends of my fingers were turning yellow. </a:t>
            </a:r>
            <a:r>
              <a:rPr lang="en-US" altLang="zh-CN" sz="28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She</a:t>
            </a:r>
            <a:r>
              <a:rPr lang="en-US" altLang="zh-CN" sz="2800" i="1" kern="100" dirty="0">
                <a:solidFill>
                  <a:srgbClr val="3333CC"/>
                </a:solidFill>
                <a:latin typeface="Times New Roman" panose="02020603050405020304" pitchFamily="18" charset="0"/>
                <a:ea typeface="宋体" panose="02010600030101010101" pitchFamily="2" charset="-122"/>
                <a:cs typeface="Times New Roman" panose="02020603050405020304" pitchFamily="18" charset="0"/>
              </a:rPr>
              <a:t> told me that she wouldn’t go out with me again unless I stopped!</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I also noticed that I became breathless quickly, and that </a:t>
            </a:r>
            <a:r>
              <a:rPr lang="en-US" altLang="zh-CN" sz="2800" i="1" kern="100" dirty="0">
                <a:solidFill>
                  <a:srgbClr val="3333CC"/>
                </a:solidFill>
                <a:latin typeface="Times New Roman" panose="02020603050405020304" pitchFamily="18" charset="0"/>
                <a:ea typeface="宋体" panose="02010600030101010101" pitchFamily="2" charset="-122"/>
                <a:cs typeface="Times New Roman" panose="02020603050405020304" pitchFamily="18" charset="0"/>
              </a:rPr>
              <a:t>I wasn’t enjoying </a:t>
            </a:r>
            <a:r>
              <a:rPr lang="en-US" altLang="zh-CN" sz="28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sport</a:t>
            </a:r>
            <a:r>
              <a:rPr lang="en-US" altLang="zh-CN" sz="2800" i="1" kern="100" dirty="0">
                <a:solidFill>
                  <a:srgbClr val="3333CC"/>
                </a:solidFill>
                <a:latin typeface="Times New Roman" panose="02020603050405020304" pitchFamily="18" charset="0"/>
                <a:ea typeface="宋体" panose="02010600030101010101" pitchFamily="2" charset="-122"/>
                <a:cs typeface="Times New Roman" panose="02020603050405020304" pitchFamily="18" charset="0"/>
              </a:rPr>
              <a:t> as much.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When I was taken off the school football team because I was unfit, I knew it was time to quit smoking.</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2"/>
          <a:stretch>
            <a:fillRect/>
          </a:stretch>
        </p:blipFill>
        <p:spPr>
          <a:xfrm>
            <a:off x="4023360" y="1518825"/>
            <a:ext cx="786452" cy="755970"/>
          </a:xfrm>
          <a:prstGeom prst="rect">
            <a:avLst/>
          </a:prstGeom>
        </p:spPr>
      </p:pic>
      <p:pic>
        <p:nvPicPr>
          <p:cNvPr id="13" name="图片 12"/>
          <p:cNvPicPr>
            <a:picLocks noChangeAspect="1"/>
          </p:cNvPicPr>
          <p:nvPr/>
        </p:nvPicPr>
        <p:blipFill>
          <a:blip r:embed="rId3"/>
          <a:stretch>
            <a:fillRect/>
          </a:stretch>
        </p:blipFill>
        <p:spPr>
          <a:xfrm>
            <a:off x="698299" y="1984215"/>
            <a:ext cx="780356" cy="755970"/>
          </a:xfrm>
          <a:prstGeom prst="rect">
            <a:avLst/>
          </a:prstGeom>
        </p:spPr>
      </p:pic>
      <p:pic>
        <p:nvPicPr>
          <p:cNvPr id="16" name="图片 15"/>
          <p:cNvPicPr>
            <a:picLocks noChangeAspect="1"/>
          </p:cNvPicPr>
          <p:nvPr/>
        </p:nvPicPr>
        <p:blipFill>
          <a:blip r:embed="rId4"/>
          <a:stretch>
            <a:fillRect/>
          </a:stretch>
        </p:blipFill>
        <p:spPr>
          <a:xfrm>
            <a:off x="2654774" y="4313903"/>
            <a:ext cx="786452" cy="749873"/>
          </a:xfrm>
          <a:prstGeom prst="rect">
            <a:avLst/>
          </a:prstGeom>
        </p:spPr>
      </p:pic>
      <p:pic>
        <p:nvPicPr>
          <p:cNvPr id="17" name="图片 16"/>
          <p:cNvPicPr>
            <a:picLocks noChangeAspect="1"/>
          </p:cNvPicPr>
          <p:nvPr/>
        </p:nvPicPr>
        <p:blipFill>
          <a:blip r:embed="rId5"/>
          <a:stretch>
            <a:fillRect/>
          </a:stretch>
        </p:blipFill>
        <p:spPr>
          <a:xfrm>
            <a:off x="8832110" y="4771103"/>
            <a:ext cx="786452" cy="749873"/>
          </a:xfrm>
          <a:prstGeom prst="rect">
            <a:avLst/>
          </a:prstGeom>
        </p:spPr>
      </p:pic>
      <p:pic>
        <p:nvPicPr>
          <p:cNvPr id="18" name="图片 17"/>
          <p:cNvPicPr>
            <a:picLocks noChangeAspect="1"/>
          </p:cNvPicPr>
          <p:nvPr/>
        </p:nvPicPr>
        <p:blipFill>
          <a:blip r:embed="rId6"/>
          <a:stretch>
            <a:fillRect/>
          </a:stretch>
        </p:blipFill>
        <p:spPr>
          <a:xfrm>
            <a:off x="1468495" y="2431255"/>
            <a:ext cx="786452" cy="755970"/>
          </a:xfrm>
          <a:prstGeom prst="rect">
            <a:avLst/>
          </a:prstGeom>
        </p:spPr>
      </p:pic>
      <p:pic>
        <p:nvPicPr>
          <p:cNvPr id="19" name="图片 18"/>
          <p:cNvPicPr>
            <a:picLocks noChangeAspect="1"/>
          </p:cNvPicPr>
          <p:nvPr/>
        </p:nvPicPr>
        <p:blipFill>
          <a:blip r:embed="rId7"/>
          <a:stretch>
            <a:fillRect/>
          </a:stretch>
        </p:blipFill>
        <p:spPr>
          <a:xfrm>
            <a:off x="4727414" y="2932143"/>
            <a:ext cx="786452" cy="749873"/>
          </a:xfrm>
          <a:prstGeom prst="rect">
            <a:avLst/>
          </a:prstGeom>
        </p:spPr>
      </p:pic>
      <p:cxnSp>
        <p:nvCxnSpPr>
          <p:cNvPr id="3" name="直接箭头连接符 2"/>
          <p:cNvCxnSpPr/>
          <p:nvPr/>
        </p:nvCxnSpPr>
        <p:spPr>
          <a:xfrm flipV="1">
            <a:off x="3728621" y="3861786"/>
            <a:ext cx="4350059" cy="69245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4</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084866"/>
            <a:ext cx="11877041" cy="5277214"/>
          </a:xfrm>
          <a:prstGeom prst="rect">
            <a:avLst/>
          </a:prstGeom>
        </p:spPr>
        <p:txBody>
          <a:bodyPr wrap="square">
            <a:spAutoFit/>
          </a:bodyPr>
          <a:lstStyle/>
          <a:p>
            <a:pPr algn="just">
              <a:lnSpc>
                <a:spcPts val="37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When I was young, I didn’t know much about the harmful effects of smoking. I didn’t know, for example, that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it could do terrible damage to your heart and lungs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or that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it was more difficult for smoking couples to become pregnant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certainly didn’t know</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their babies may have a smaller birth weight or even be abnormal in some way</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Neither did I know that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my cigarette smoke could affect the health of non-smokers</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3399"/>
                </a:solidFill>
                <a:latin typeface="Times New Roman" panose="02020603050405020304" pitchFamily="18" charset="0"/>
                <a:ea typeface="宋体" panose="02010600030101010101" pitchFamily="2" charset="-122"/>
                <a:cs typeface="Times New Roman" panose="02020603050405020304" pitchFamily="18" charset="0"/>
              </a:rPr>
              <a:t>However</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3399"/>
                </a:solidFill>
                <a:latin typeface="Times New Roman" panose="02020603050405020304" pitchFamily="18" charset="0"/>
                <a:ea typeface="宋体" panose="02010600030101010101" pitchFamily="2" charset="-122"/>
                <a:cs typeface="Times New Roman" panose="02020603050405020304" pitchFamily="18" charset="0"/>
              </a:rPr>
              <a:t>what I did know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was that my </a:t>
            </a:r>
            <a:r>
              <a:rPr lang="en-US" altLang="zh-CN" sz="28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girlfriend</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thought I smelt terrible. She said my breath and clothes smelt, and that the ends of my fingers were turning yellow. </a:t>
            </a:r>
            <a:r>
              <a:rPr lang="en-US" altLang="zh-CN" sz="28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She</a:t>
            </a:r>
            <a:r>
              <a:rPr lang="en-US" altLang="zh-CN" sz="2800" i="1" kern="100" dirty="0">
                <a:solidFill>
                  <a:srgbClr val="3333CC"/>
                </a:solidFill>
                <a:latin typeface="Times New Roman" panose="02020603050405020304" pitchFamily="18" charset="0"/>
                <a:ea typeface="宋体" panose="02010600030101010101" pitchFamily="2" charset="-122"/>
                <a:cs typeface="Times New Roman" panose="02020603050405020304" pitchFamily="18" charset="0"/>
              </a:rPr>
              <a:t> told me that she wouldn’t go out with me again unless I stopped!</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FF3399"/>
                </a:solidFill>
                <a:latin typeface="Times New Roman" panose="02020603050405020304" pitchFamily="18" charset="0"/>
                <a:ea typeface="宋体" panose="02010600030101010101" pitchFamily="2" charset="-122"/>
                <a:cs typeface="Times New Roman" panose="02020603050405020304" pitchFamily="18" charset="0"/>
              </a:rPr>
              <a:t>I also noticed that</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became breathless quickly, and that </a:t>
            </a:r>
            <a:r>
              <a:rPr lang="en-US" altLang="zh-CN" sz="2800" i="1" kern="100" dirty="0">
                <a:solidFill>
                  <a:srgbClr val="3333CC"/>
                </a:solidFill>
                <a:latin typeface="Times New Roman" panose="02020603050405020304" pitchFamily="18" charset="0"/>
                <a:ea typeface="宋体" panose="02010600030101010101" pitchFamily="2" charset="-122"/>
                <a:cs typeface="Times New Roman" panose="02020603050405020304" pitchFamily="18" charset="0"/>
              </a:rPr>
              <a:t>I wasn’t enjoying </a:t>
            </a:r>
            <a:r>
              <a:rPr lang="en-US" altLang="zh-CN" sz="28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sport</a:t>
            </a:r>
            <a:r>
              <a:rPr lang="en-US" altLang="zh-CN" sz="2800" i="1" kern="100" dirty="0">
                <a:solidFill>
                  <a:srgbClr val="3333CC"/>
                </a:solidFill>
                <a:latin typeface="Times New Roman" panose="02020603050405020304" pitchFamily="18" charset="0"/>
                <a:ea typeface="宋体" panose="02010600030101010101" pitchFamily="2" charset="-122"/>
                <a:cs typeface="Times New Roman" panose="02020603050405020304" pitchFamily="18" charset="0"/>
              </a:rPr>
              <a:t> as much.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When I was taken off the school football team because I was unfit, I knew it was time to quit smoking.</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2"/>
          <a:stretch>
            <a:fillRect/>
          </a:stretch>
        </p:blipFill>
        <p:spPr>
          <a:xfrm>
            <a:off x="4023360" y="1518825"/>
            <a:ext cx="786452" cy="755970"/>
          </a:xfrm>
          <a:prstGeom prst="rect">
            <a:avLst/>
          </a:prstGeom>
        </p:spPr>
      </p:pic>
      <p:pic>
        <p:nvPicPr>
          <p:cNvPr id="13" name="图片 12"/>
          <p:cNvPicPr>
            <a:picLocks noChangeAspect="1"/>
          </p:cNvPicPr>
          <p:nvPr/>
        </p:nvPicPr>
        <p:blipFill>
          <a:blip r:embed="rId3"/>
          <a:stretch>
            <a:fillRect/>
          </a:stretch>
        </p:blipFill>
        <p:spPr>
          <a:xfrm>
            <a:off x="698299" y="1984215"/>
            <a:ext cx="780356" cy="755970"/>
          </a:xfrm>
          <a:prstGeom prst="rect">
            <a:avLst/>
          </a:prstGeom>
        </p:spPr>
      </p:pic>
      <p:pic>
        <p:nvPicPr>
          <p:cNvPr id="16" name="图片 15"/>
          <p:cNvPicPr>
            <a:picLocks noChangeAspect="1"/>
          </p:cNvPicPr>
          <p:nvPr/>
        </p:nvPicPr>
        <p:blipFill>
          <a:blip r:embed="rId4"/>
          <a:stretch>
            <a:fillRect/>
          </a:stretch>
        </p:blipFill>
        <p:spPr>
          <a:xfrm>
            <a:off x="2654774" y="4313903"/>
            <a:ext cx="786452" cy="749873"/>
          </a:xfrm>
          <a:prstGeom prst="rect">
            <a:avLst/>
          </a:prstGeom>
        </p:spPr>
      </p:pic>
      <p:pic>
        <p:nvPicPr>
          <p:cNvPr id="17" name="图片 16"/>
          <p:cNvPicPr>
            <a:picLocks noChangeAspect="1"/>
          </p:cNvPicPr>
          <p:nvPr/>
        </p:nvPicPr>
        <p:blipFill>
          <a:blip r:embed="rId5"/>
          <a:stretch>
            <a:fillRect/>
          </a:stretch>
        </p:blipFill>
        <p:spPr>
          <a:xfrm>
            <a:off x="9977737" y="4813144"/>
            <a:ext cx="786452" cy="749873"/>
          </a:xfrm>
          <a:prstGeom prst="rect">
            <a:avLst/>
          </a:prstGeom>
        </p:spPr>
      </p:pic>
      <p:pic>
        <p:nvPicPr>
          <p:cNvPr id="18" name="图片 17"/>
          <p:cNvPicPr>
            <a:picLocks noChangeAspect="1"/>
          </p:cNvPicPr>
          <p:nvPr/>
        </p:nvPicPr>
        <p:blipFill>
          <a:blip r:embed="rId6"/>
          <a:stretch>
            <a:fillRect/>
          </a:stretch>
        </p:blipFill>
        <p:spPr>
          <a:xfrm>
            <a:off x="1468495" y="2431255"/>
            <a:ext cx="786452" cy="755970"/>
          </a:xfrm>
          <a:prstGeom prst="rect">
            <a:avLst/>
          </a:prstGeom>
        </p:spPr>
      </p:pic>
      <p:pic>
        <p:nvPicPr>
          <p:cNvPr id="19" name="图片 18"/>
          <p:cNvPicPr>
            <a:picLocks noChangeAspect="1"/>
          </p:cNvPicPr>
          <p:nvPr/>
        </p:nvPicPr>
        <p:blipFill>
          <a:blip r:embed="rId7"/>
          <a:stretch>
            <a:fillRect/>
          </a:stretch>
        </p:blipFill>
        <p:spPr>
          <a:xfrm>
            <a:off x="4727414" y="2932143"/>
            <a:ext cx="786452" cy="749873"/>
          </a:xfrm>
          <a:prstGeom prst="rect">
            <a:avLst/>
          </a:prstGeom>
        </p:spPr>
      </p:pic>
      <p:cxnSp>
        <p:nvCxnSpPr>
          <p:cNvPr id="3" name="直接箭头连接符 2"/>
          <p:cNvCxnSpPr/>
          <p:nvPr/>
        </p:nvCxnSpPr>
        <p:spPr>
          <a:xfrm flipV="1">
            <a:off x="3728621" y="3861786"/>
            <a:ext cx="4350059" cy="69245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2207172" y="3182660"/>
            <a:ext cx="1521449" cy="976232"/>
          </a:xfrm>
          <a:prstGeom prst="ellipse">
            <a:avLst/>
          </a:prstGeom>
          <a:no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679814" y="4920038"/>
            <a:ext cx="11117880" cy="1292662"/>
          </a:xfrm>
          <a:prstGeom prst="rect">
            <a:avLst/>
          </a:prstGeom>
          <a:solidFill>
            <a:srgbClr val="FFEDB3"/>
          </a:solidFill>
        </p:spPr>
        <p:txBody>
          <a:bodyPr wrap="square" rtlCol="0">
            <a:spAutoFit/>
          </a:bodyPr>
          <a:lstStyle>
            <a:defPPr>
              <a:defRPr lang="zh-CN"/>
            </a:defPPr>
            <a:lvl1pPr algn="just">
              <a:defRPr sz="2800" b="1">
                <a:latin typeface="MV Boli" panose="02000500030200090000" pitchFamily="2" charset="0"/>
                <a:cs typeface="MV Boli" panose="02000500030200090000" pitchFamily="2" charset="0"/>
              </a:defRPr>
            </a:lvl1pPr>
          </a:lstStyle>
          <a:p>
            <a:r>
              <a:rPr lang="en-US" altLang="zh-CN" sz="2600" dirty="0">
                <a:latin typeface="Times New Roman" panose="02020603050405020304" pitchFamily="18" charset="0"/>
                <a:cs typeface="Times New Roman" panose="02020603050405020304" pitchFamily="18" charset="0"/>
              </a:rPr>
              <a:t>Tip 2</a:t>
            </a:r>
            <a:r>
              <a:rPr lang="zh-CN" altLang="en-US" sz="2600" dirty="0">
                <a:latin typeface="Times New Roman" panose="02020603050405020304" pitchFamily="18" charset="0"/>
                <a:cs typeface="Times New Roman" panose="02020603050405020304" pitchFamily="18" charset="0"/>
              </a:rPr>
              <a:t>：</a:t>
            </a:r>
            <a:endParaRPr lang="en-US" altLang="zh-CN" sz="2600" dirty="0">
              <a:latin typeface="Times New Roman" panose="02020603050405020304" pitchFamily="18" charset="0"/>
              <a:cs typeface="Times New Roman" panose="02020603050405020304" pitchFamily="18" charset="0"/>
            </a:endParaRPr>
          </a:p>
          <a:p>
            <a:r>
              <a:rPr lang="en-US" altLang="zh-CN" sz="2600" dirty="0">
                <a:solidFill>
                  <a:srgbClr val="0033CC"/>
                </a:solidFill>
              </a:rPr>
              <a:t>Get to know your reader. </a:t>
            </a:r>
            <a:r>
              <a:rPr lang="en-US" altLang="zh-CN" sz="2600" dirty="0"/>
              <a:t>Figure out the concerns of the reader and this can make it easy for you to write a letter in a </a:t>
            </a:r>
            <a:r>
              <a:rPr lang="en-US" altLang="zh-CN" sz="2600" dirty="0">
                <a:solidFill>
                  <a:srgbClr val="FF0000"/>
                </a:solidFill>
              </a:rPr>
              <a:t>convincing</a:t>
            </a:r>
            <a:r>
              <a:rPr lang="en-US" altLang="zh-CN" sz="2600" dirty="0"/>
              <a:t> style.    </a:t>
            </a:r>
            <a:endParaRPr lang="en-US" altLang="zh-CN" sz="2600" dirty="0"/>
          </a:p>
        </p:txBody>
      </p:sp>
      <p:sp>
        <p:nvSpPr>
          <p:cNvPr id="21" name="文本框 20"/>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4</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084866"/>
            <a:ext cx="11877041" cy="195386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 am sending you some advice I found on the internet. It might help you to stop and strengthen your resolve. I do hope so because I want you to live as long and healthy a life as I have. </a:t>
            </a:r>
            <a:endParaRPr lang="zh-CN" altLang="en-US" sz="2800" dirty="0">
              <a:latin typeface="Times New Roman" panose="02020603050405020304" pitchFamily="18" charset="0"/>
              <a:cs typeface="Times New Roman" panose="02020603050405020304" pitchFamily="18" charset="0"/>
            </a:endParaRPr>
          </a:p>
        </p:txBody>
      </p:sp>
      <p:pic>
        <p:nvPicPr>
          <p:cNvPr id="7"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5589"/>
            <a:ext cx="5262880" cy="300241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8"/>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5</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084866"/>
            <a:ext cx="11877041" cy="195386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 am sending you some advice I found on the internet. It might help you to stop and strengthen your resolve.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 do hope so because I want you to live as long and healthy a life as I have. </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pic>
        <p:nvPicPr>
          <p:cNvPr id="7" name="Picture 6"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5589"/>
            <a:ext cx="5262880" cy="300241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p:nvPr/>
        </p:nvSpPr>
        <p:spPr>
          <a:xfrm>
            <a:off x="5853354" y="3855589"/>
            <a:ext cx="5810326" cy="2092881"/>
          </a:xfrm>
          <a:prstGeom prst="rect">
            <a:avLst/>
          </a:prstGeom>
          <a:solidFill>
            <a:srgbClr val="FFEDB3"/>
          </a:solidFill>
        </p:spPr>
        <p:txBody>
          <a:bodyPr wrap="square" rtlCol="0">
            <a:spAutoFit/>
          </a:bodyPr>
          <a:lstStyle>
            <a:defPPr>
              <a:defRPr lang="zh-CN"/>
            </a:defPPr>
            <a:lvl1pPr algn="just">
              <a:defRPr sz="2800" b="1">
                <a:latin typeface="MV Boli" panose="02000500030200090000" pitchFamily="2" charset="0"/>
                <a:cs typeface="MV Boli" panose="02000500030200090000" pitchFamily="2" charset="0"/>
              </a:defRPr>
            </a:lvl1pPr>
          </a:lstStyle>
          <a:p>
            <a:r>
              <a:rPr lang="en-US" altLang="zh-CN" sz="2600" dirty="0">
                <a:latin typeface="Times New Roman" panose="02020603050405020304" pitchFamily="18" charset="0"/>
                <a:cs typeface="Times New Roman" panose="02020603050405020304" pitchFamily="18" charset="0"/>
              </a:rPr>
              <a:t>Tip 3</a:t>
            </a:r>
            <a:r>
              <a:rPr lang="zh-CN" altLang="en-US" sz="2600" dirty="0">
                <a:latin typeface="Times New Roman" panose="02020603050405020304" pitchFamily="18" charset="0"/>
                <a:cs typeface="Times New Roman" panose="02020603050405020304" pitchFamily="18" charset="0"/>
              </a:rPr>
              <a:t>：</a:t>
            </a:r>
            <a:endParaRPr lang="en-US" altLang="zh-CN" sz="2600" dirty="0">
              <a:latin typeface="Times New Roman" panose="02020603050405020304" pitchFamily="18" charset="0"/>
              <a:cs typeface="Times New Roman" panose="02020603050405020304" pitchFamily="18" charset="0"/>
            </a:endParaRPr>
          </a:p>
          <a:p>
            <a:r>
              <a:rPr lang="en-US" altLang="zh-CN" sz="2600" dirty="0">
                <a:solidFill>
                  <a:srgbClr val="3333CC"/>
                </a:solidFill>
              </a:rPr>
              <a:t>End the letter with a final appeal in a polite and kindly tone </a:t>
            </a:r>
            <a:r>
              <a:rPr lang="en-US" altLang="zh-CN" sz="2600" dirty="0"/>
              <a:t>so that the reader can give a second thought to your advice.</a:t>
            </a:r>
            <a:endParaRPr lang="en-US" altLang="zh-CN" sz="2600" dirty="0"/>
          </a:p>
        </p:txBody>
      </p:sp>
      <p:sp>
        <p:nvSpPr>
          <p:cNvPr id="9" name="文本框 8"/>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5</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3" name="文本框 2"/>
          <p:cNvSpPr txBox="1"/>
          <p:nvPr/>
        </p:nvSpPr>
        <p:spPr>
          <a:xfrm>
            <a:off x="1088477" y="264440"/>
            <a:ext cx="2237173"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Pre-writing</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9" name="文本框 8"/>
          <p:cNvSpPr txBox="1"/>
          <p:nvPr/>
        </p:nvSpPr>
        <p:spPr>
          <a:xfrm>
            <a:off x="1020857" y="928568"/>
            <a:ext cx="10862946" cy="620619"/>
          </a:xfrm>
          <a:prstGeom prst="rect">
            <a:avLst/>
          </a:prstGeom>
          <a:ln w="38100">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en-US" altLang="zh-CN" sz="2600" b="1" dirty="0">
                <a:solidFill>
                  <a:srgbClr val="FF0000"/>
                </a:solidFill>
                <a:latin typeface="Times New Roman" panose="02020603050405020304" pitchFamily="18" charset="0"/>
                <a:cs typeface="Times New Roman" panose="02020603050405020304" pitchFamily="18" charset="0"/>
              </a:rPr>
              <a:t>W</a:t>
            </a:r>
            <a:r>
              <a:rPr lang="zh-CN" altLang="en-US" sz="2600" b="1" dirty="0">
                <a:solidFill>
                  <a:srgbClr val="FF0000"/>
                </a:solidFill>
                <a:latin typeface="Times New Roman" panose="02020603050405020304" pitchFamily="18" charset="0"/>
                <a:cs typeface="Times New Roman" panose="02020603050405020304" pitchFamily="18" charset="0"/>
              </a:rPr>
              <a:t>rite a letter to persuade a smoker to quit smoking with a</a:t>
            </a:r>
            <a:r>
              <a:rPr lang="en-US" altLang="zh-CN" sz="2600" b="1" dirty="0">
                <a:solidFill>
                  <a:srgbClr val="FF0000"/>
                </a:solidFill>
                <a:latin typeface="Times New Roman" panose="02020603050405020304" pitchFamily="18" charset="0"/>
                <a:cs typeface="Times New Roman" panose="02020603050405020304" pitchFamily="18" charset="0"/>
              </a:rPr>
              <a:t>r</a:t>
            </a:r>
            <a:r>
              <a:rPr lang="zh-CN" altLang="en-US" sz="2600" b="1" dirty="0">
                <a:solidFill>
                  <a:srgbClr val="FF0000"/>
                </a:solidFill>
                <a:latin typeface="Times New Roman" panose="02020603050405020304" pitchFamily="18" charset="0"/>
                <a:cs typeface="Times New Roman" panose="02020603050405020304" pitchFamily="18" charset="0"/>
              </a:rPr>
              <a:t>ound 80 words.</a:t>
            </a:r>
            <a:endParaRPr lang="zh-CN" altLang="en-US" sz="2600" b="1" dirty="0">
              <a:solidFill>
                <a:srgbClr val="FF0000"/>
              </a:solidFill>
              <a:latin typeface="Times New Roman" panose="02020603050405020304" pitchFamily="18" charset="0"/>
              <a:cs typeface="Times New Roman" panose="02020603050405020304" pitchFamily="18" charset="0"/>
            </a:endParaRPr>
          </a:p>
        </p:txBody>
      </p:sp>
      <p:sp>
        <p:nvSpPr>
          <p:cNvPr id="16" name="文本框 15"/>
          <p:cNvSpPr txBox="1"/>
          <p:nvPr/>
        </p:nvSpPr>
        <p:spPr>
          <a:xfrm>
            <a:off x="3368115" y="264440"/>
            <a:ext cx="2237173" cy="523220"/>
          </a:xfrm>
          <a:prstGeom prst="rect">
            <a:avLst/>
          </a:prstGeom>
          <a:noFill/>
        </p:spPr>
        <p:txBody>
          <a:bodyPr wrap="square" rtlCol="0">
            <a:spAutoFit/>
          </a:bodyPr>
          <a:lstStyle/>
          <a:p>
            <a:r>
              <a:rPr lang="en-US" altLang="zh-CN" sz="2800" b="1" dirty="0">
                <a:solidFill>
                  <a:srgbClr val="0033CC"/>
                </a:solidFill>
                <a:latin typeface="MV Boli" panose="02000500030200090000" pitchFamily="2" charset="0"/>
                <a:cs typeface="MV Boli" panose="02000500030200090000" pitchFamily="2" charset="0"/>
              </a:rPr>
              <a:t>Have a try!</a:t>
            </a:r>
            <a:endParaRPr lang="zh-CN" altLang="en-US" sz="2800" b="1" dirty="0">
              <a:solidFill>
                <a:srgbClr val="0033CC"/>
              </a:solidFill>
              <a:latin typeface="MV Boli" panose="02000500030200090000" pitchFamily="2" charset="0"/>
              <a:cs typeface="MV Boli" panose="02000500030200090000" pitchFamily="2" charset="0"/>
            </a:endParaRPr>
          </a:p>
        </p:txBody>
      </p:sp>
      <p:sp>
        <p:nvSpPr>
          <p:cNvPr id="41" name="Rectangle 6"/>
          <p:cNvSpPr>
            <a:spLocks noChangeArrowheads="1"/>
          </p:cNvSpPr>
          <p:nvPr/>
        </p:nvSpPr>
        <p:spPr bwMode="auto">
          <a:xfrm>
            <a:off x="3571811" y="2341479"/>
            <a:ext cx="4066953"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chemeClr val="tx1">
                    <a:lumMod val="95000"/>
                    <a:lumOff val="5000"/>
                  </a:schemeClr>
                </a:solidFill>
                <a:latin typeface="Times New Roman" panose="02020603050405020304" pitchFamily="18" charset="0"/>
                <a:ea typeface="宋体" panose="02010600030101010101" pitchFamily="2" charset="-122"/>
              </a:rPr>
              <a:t>1. writer’s recent life</a:t>
            </a:r>
            <a:endParaRPr lang="en-US" altLang="zh-CN" sz="2800" b="1" dirty="0">
              <a:solidFill>
                <a:schemeClr val="tx1">
                  <a:lumMod val="95000"/>
                  <a:lumOff val="5000"/>
                </a:schemeClr>
              </a:solidFill>
              <a:latin typeface="Times New Roman" panose="02020603050405020304" pitchFamily="18" charset="0"/>
              <a:ea typeface="宋体" panose="02010600030101010101" pitchFamily="2" charset="-122"/>
            </a:endParaRPr>
          </a:p>
        </p:txBody>
      </p:sp>
      <p:sp>
        <p:nvSpPr>
          <p:cNvPr id="42" name="Text Box 5"/>
          <p:cNvSpPr txBox="1">
            <a:spLocks noChangeArrowheads="1"/>
          </p:cNvSpPr>
          <p:nvPr/>
        </p:nvSpPr>
        <p:spPr bwMode="auto">
          <a:xfrm>
            <a:off x="3571811" y="3047607"/>
            <a:ext cx="7064154"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chemeClr val="tx1">
                    <a:lumMod val="95000"/>
                    <a:lumOff val="5000"/>
                  </a:schemeClr>
                </a:solidFill>
                <a:latin typeface="Times New Roman" panose="02020603050405020304" pitchFamily="18" charset="0"/>
                <a:ea typeface="宋体" panose="02010600030101010101" pitchFamily="2" charset="-122"/>
              </a:rPr>
              <a:t>2. writing purpose</a:t>
            </a:r>
            <a:endParaRPr lang="en-US" altLang="zh-CN" sz="2800" b="1" dirty="0">
              <a:solidFill>
                <a:schemeClr val="tx1">
                  <a:lumMod val="95000"/>
                  <a:lumOff val="5000"/>
                </a:schemeClr>
              </a:solidFill>
              <a:latin typeface="Times New Roman" panose="02020603050405020304" pitchFamily="18" charset="0"/>
              <a:ea typeface="宋体" panose="02010600030101010101" pitchFamily="2" charset="-122"/>
            </a:endParaRPr>
          </a:p>
        </p:txBody>
      </p:sp>
      <p:sp>
        <p:nvSpPr>
          <p:cNvPr id="43" name="Rectangle 7"/>
          <p:cNvSpPr>
            <a:spLocks noChangeArrowheads="1"/>
          </p:cNvSpPr>
          <p:nvPr/>
        </p:nvSpPr>
        <p:spPr bwMode="auto">
          <a:xfrm>
            <a:off x="3571811" y="3773290"/>
            <a:ext cx="57610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chemeClr val="tx1">
                    <a:lumMod val="95000"/>
                    <a:lumOff val="5000"/>
                  </a:schemeClr>
                </a:solidFill>
                <a:latin typeface="Times New Roman" panose="02020603050405020304" pitchFamily="18" charset="0"/>
                <a:ea typeface="宋体" panose="02010600030101010101" pitchFamily="2" charset="-122"/>
              </a:rPr>
              <a:t>3. the ways of becoming addicted</a:t>
            </a:r>
            <a:endParaRPr lang="en-US" altLang="zh-CN" sz="2800" b="1" dirty="0">
              <a:solidFill>
                <a:schemeClr val="tx1">
                  <a:lumMod val="95000"/>
                  <a:lumOff val="5000"/>
                </a:schemeClr>
              </a:solidFill>
              <a:latin typeface="Times New Roman" panose="02020603050405020304" pitchFamily="18" charset="0"/>
              <a:ea typeface="宋体" panose="02010600030101010101" pitchFamily="2" charset="-122"/>
            </a:endParaRPr>
          </a:p>
        </p:txBody>
      </p:sp>
      <p:sp>
        <p:nvSpPr>
          <p:cNvPr id="44" name="Rectangle 8"/>
          <p:cNvSpPr>
            <a:spLocks noChangeArrowheads="1"/>
          </p:cNvSpPr>
          <p:nvPr/>
        </p:nvSpPr>
        <p:spPr bwMode="auto">
          <a:xfrm>
            <a:off x="3571811" y="4487929"/>
            <a:ext cx="55451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chemeClr val="tx1">
                    <a:lumMod val="95000"/>
                    <a:lumOff val="5000"/>
                  </a:schemeClr>
                </a:solidFill>
                <a:latin typeface="Times New Roman" panose="02020603050405020304" pitchFamily="18" charset="0"/>
                <a:ea typeface="宋体" panose="02010600030101010101" pitchFamily="2" charset="-122"/>
              </a:rPr>
              <a:t>4. harmful effects of smoking</a:t>
            </a:r>
            <a:endParaRPr lang="en-US" altLang="zh-CN" sz="2800" b="1" dirty="0">
              <a:solidFill>
                <a:schemeClr val="tx1">
                  <a:lumMod val="95000"/>
                  <a:lumOff val="5000"/>
                </a:schemeClr>
              </a:solidFill>
              <a:latin typeface="Times New Roman" panose="02020603050405020304" pitchFamily="18" charset="0"/>
              <a:ea typeface="宋体" panose="02010600030101010101" pitchFamily="2" charset="-122"/>
            </a:endParaRPr>
          </a:p>
        </p:txBody>
      </p:sp>
      <p:sp>
        <p:nvSpPr>
          <p:cNvPr id="45" name="Rectangle 9"/>
          <p:cNvSpPr>
            <a:spLocks noChangeArrowheads="1"/>
          </p:cNvSpPr>
          <p:nvPr/>
        </p:nvSpPr>
        <p:spPr bwMode="auto">
          <a:xfrm>
            <a:off x="3571811" y="5202568"/>
            <a:ext cx="490872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chemeClr val="tx1">
                    <a:lumMod val="95000"/>
                    <a:lumOff val="5000"/>
                  </a:schemeClr>
                </a:solidFill>
                <a:latin typeface="Times New Roman" panose="02020603050405020304" pitchFamily="18" charset="0"/>
                <a:ea typeface="宋体" panose="02010600030101010101" pitchFamily="2" charset="-122"/>
              </a:rPr>
              <a:t>5. writer’s hopes and wishes</a:t>
            </a:r>
            <a:endParaRPr lang="en-US" altLang="zh-CN" sz="2800" b="1" dirty="0">
              <a:solidFill>
                <a:schemeClr val="tx1">
                  <a:lumMod val="95000"/>
                  <a:lumOff val="5000"/>
                </a:schemeClr>
              </a:solidFill>
              <a:latin typeface="Times New Roman" panose="02020603050405020304" pitchFamily="18" charset="0"/>
              <a:ea typeface="宋体" panose="02010600030101010101" pitchFamily="2" charset="-122"/>
            </a:endParaRPr>
          </a:p>
        </p:txBody>
      </p:sp>
      <p:sp>
        <p:nvSpPr>
          <p:cNvPr id="39" name="Rectangle 27"/>
          <p:cNvSpPr>
            <a:spLocks noChangeArrowheads="1"/>
          </p:cNvSpPr>
          <p:nvPr/>
        </p:nvSpPr>
        <p:spPr bwMode="auto">
          <a:xfrm>
            <a:off x="2330471" y="2454151"/>
            <a:ext cx="7391400" cy="376237"/>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endParaRPr lang="zh-CN" altLang="en-US" dirty="0"/>
          </a:p>
        </p:txBody>
      </p:sp>
      <p:sp>
        <p:nvSpPr>
          <p:cNvPr id="40" name="Rectangle 28"/>
          <p:cNvSpPr>
            <a:spLocks noChangeArrowheads="1"/>
          </p:cNvSpPr>
          <p:nvPr/>
        </p:nvSpPr>
        <p:spPr bwMode="auto">
          <a:xfrm>
            <a:off x="2330471" y="3909229"/>
            <a:ext cx="7391400" cy="376237"/>
          </a:xfrm>
          <a:prstGeom prst="rect">
            <a:avLst/>
          </a:prstGeom>
          <a:solidFill>
            <a:schemeClr val="accent1"/>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nodeType="withEffect">
                                  <p:stCondLst>
                                    <p:cond delay="0"/>
                                  </p:stCondLst>
                                  <p:childTnLst>
                                    <p:set>
                                      <p:cBhvr>
                                        <p:cTn id="18" dur="1" fill="hold">
                                          <p:stCondLst>
                                            <p:cond delay="0"/>
                                          </p:stCondLst>
                                        </p:cTn>
                                        <p:tgtEl>
                                          <p:spTgt spid="45">
                                            <p:txEl>
                                              <p:pRg st="0" end="0"/>
                                            </p:txEl>
                                          </p:spTgt>
                                        </p:tgtEl>
                                        <p:attrNameLst>
                                          <p:attrName>style.visibility</p:attrName>
                                        </p:attrNameLst>
                                      </p:cBhvr>
                                      <p:to>
                                        <p:strVal val="visible"/>
                                      </p:to>
                                    </p:set>
                                    <p:animEffect transition="in" filter="fade">
                                      <p:cBhvr>
                                        <p:cTn id="19" dur="500"/>
                                        <p:tgtEl>
                                          <p:spTgt spid="4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39" grpId="0" animBg="1"/>
      <p:bldP spid="4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3" name="文本框 2"/>
          <p:cNvSpPr txBox="1"/>
          <p:nvPr/>
        </p:nvSpPr>
        <p:spPr>
          <a:xfrm>
            <a:off x="1088477" y="264440"/>
            <a:ext cx="1805643"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Writing</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16" name="文本框 15"/>
          <p:cNvSpPr txBox="1"/>
          <p:nvPr/>
        </p:nvSpPr>
        <p:spPr>
          <a:xfrm>
            <a:off x="3078812" y="299148"/>
            <a:ext cx="3488925" cy="523220"/>
          </a:xfrm>
          <a:prstGeom prst="rect">
            <a:avLst/>
          </a:prstGeom>
          <a:noFill/>
        </p:spPr>
        <p:txBody>
          <a:bodyPr wrap="square" rtlCol="0">
            <a:spAutoFit/>
          </a:bodyPr>
          <a:lstStyle/>
          <a:p>
            <a:r>
              <a:rPr lang="en-US" altLang="zh-CN" sz="2800" b="1" dirty="0">
                <a:solidFill>
                  <a:srgbClr val="0033CC"/>
                </a:solidFill>
                <a:latin typeface="Times New Roman" panose="02020603050405020304" pitchFamily="18" charset="0"/>
                <a:cs typeface="Times New Roman" panose="02020603050405020304" pitchFamily="18" charset="0"/>
              </a:rPr>
              <a:t>evaluation criterion</a:t>
            </a:r>
            <a:r>
              <a:rPr lang="zh-CN" altLang="en-US" sz="2800" b="1" dirty="0">
                <a:solidFill>
                  <a:srgbClr val="0033CC"/>
                </a:solidFill>
                <a:latin typeface="Times New Roman" panose="02020603050405020304" pitchFamily="18" charset="0"/>
                <a:cs typeface="Times New Roman" panose="02020603050405020304" pitchFamily="18" charset="0"/>
              </a:rPr>
              <a:t>：</a:t>
            </a:r>
            <a:endParaRPr lang="zh-CN" altLang="en-US" sz="2800" b="1" dirty="0">
              <a:solidFill>
                <a:srgbClr val="0033CC"/>
              </a:solidFill>
              <a:latin typeface="Times New Roman" panose="02020603050405020304" pitchFamily="18" charset="0"/>
              <a:cs typeface="Times New Roman" panose="02020603050405020304" pitchFamily="18" charset="0"/>
            </a:endParaRPr>
          </a:p>
        </p:txBody>
      </p:sp>
      <p:graphicFrame>
        <p:nvGraphicFramePr>
          <p:cNvPr id="8" name="表格 7"/>
          <p:cNvGraphicFramePr>
            <a:graphicFrameLocks noGrp="1"/>
          </p:cNvGraphicFramePr>
          <p:nvPr/>
        </p:nvGraphicFramePr>
        <p:xfrm>
          <a:off x="152925" y="932155"/>
          <a:ext cx="11953903" cy="5783046"/>
        </p:xfrm>
        <a:graphic>
          <a:graphicData uri="http://schemas.openxmlformats.org/drawingml/2006/table">
            <a:tbl>
              <a:tblPr firstRow="1" bandRow="1">
                <a:tableStyleId>{5940675A-B579-460E-94D1-54222C63F5DA}</a:tableStyleId>
              </a:tblPr>
              <a:tblGrid>
                <a:gridCol w="3284626"/>
                <a:gridCol w="4721028"/>
                <a:gridCol w="3948249"/>
              </a:tblGrid>
              <a:tr h="669288">
                <a:tc>
                  <a:txBody>
                    <a:bodyPr/>
                    <a:lstStyle/>
                    <a:p>
                      <a:pPr algn="ctr"/>
                      <a:r>
                        <a:rPr lang="en-US" altLang="zh-CN" sz="2800" b="1" kern="1200" dirty="0">
                          <a:solidFill>
                            <a:schemeClr val="tx1"/>
                          </a:solidFill>
                          <a:effectLst/>
                          <a:latin typeface="Times New Roman" panose="02020603050405020304" pitchFamily="18" charset="0"/>
                          <a:ea typeface="+mn-ea"/>
                          <a:cs typeface="Times New Roman" panose="02020603050405020304" pitchFamily="18" charset="0"/>
                        </a:rPr>
                        <a:t>Structure</a:t>
                      </a:r>
                      <a:endParaRPr lang="zh-CN" altLang="en-US" sz="2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800" b="1" kern="1200" dirty="0">
                          <a:solidFill>
                            <a:schemeClr val="tx1"/>
                          </a:solidFill>
                          <a:effectLst/>
                          <a:latin typeface="Times New Roman" panose="02020603050405020304" pitchFamily="18" charset="0"/>
                          <a:ea typeface="+mn-ea"/>
                          <a:cs typeface="Times New Roman" panose="02020603050405020304" pitchFamily="18" charset="0"/>
                        </a:rPr>
                        <a:t>Content</a:t>
                      </a:r>
                      <a:endParaRPr lang="zh-CN" altLang="en-US" sz="28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800" b="1" kern="1200" dirty="0">
                          <a:solidFill>
                            <a:schemeClr val="tx1"/>
                          </a:solidFill>
                          <a:effectLst/>
                          <a:latin typeface="Times New Roman" panose="02020603050405020304" pitchFamily="18" charset="0"/>
                          <a:ea typeface="+mn-ea"/>
                          <a:cs typeface="Times New Roman" panose="02020603050405020304" pitchFamily="18" charset="0"/>
                        </a:rPr>
                        <a:t>Language</a:t>
                      </a:r>
                      <a:endParaRPr lang="zh-CN" altLang="en-US" sz="2800" b="1" dirty="0">
                        <a:solidFill>
                          <a:schemeClr val="tx1"/>
                        </a:solidFill>
                        <a:latin typeface="Times New Roman" panose="02020603050405020304" pitchFamily="18" charset="0"/>
                        <a:cs typeface="Times New Roman" panose="02020603050405020304" pitchFamily="18" charset="0"/>
                      </a:endParaRPr>
                    </a:p>
                  </a:txBody>
                  <a:tcPr anchor="ctr"/>
                </a:tc>
              </a:tr>
              <a:tr h="5113758">
                <a:tc>
                  <a:txBody>
                    <a:bodyPr/>
                    <a:lstStyle/>
                    <a:p>
                      <a:pPr algn="just"/>
                      <a:endParaRPr lang="en-US" altLang="zh-CN" sz="2200"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1. writing purpose </a:t>
                      </a:r>
                      <a:endParaRPr lang="en-US" altLang="zh-CN" sz="2800" b="1" dirty="0">
                        <a:latin typeface="Times New Roman" panose="02020603050405020304" pitchFamily="18" charset="0"/>
                        <a:cs typeface="Times New Roman" panose="02020603050405020304" pitchFamily="18" charset="0"/>
                      </a:endParaRPr>
                    </a:p>
                    <a:p>
                      <a:pPr marL="457200" marR="0" lvl="0" indent="-457200" algn="just" defTabSz="914400" rtl="0" eaLnBrk="1" fontAlgn="auto" latinLnBrk="0" hangingPunct="1">
                        <a:lnSpc>
                          <a:spcPct val="100000"/>
                        </a:lnSpc>
                        <a:spcBef>
                          <a:spcPts val="0"/>
                        </a:spcBef>
                        <a:spcAft>
                          <a:spcPts val="0"/>
                        </a:spcAft>
                        <a:buClrTx/>
                        <a:buSzTx/>
                        <a:buFontTx/>
                        <a:buAutoNum type="arabicPeriod"/>
                        <a:defRPr/>
                      </a:pPr>
                      <a:endParaRPr lang="en-US" altLang="zh-CN" sz="28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2. harmful effects</a:t>
                      </a:r>
                      <a:endParaRPr lang="en-US" altLang="zh-CN" sz="28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endParaRPr lang="en-US" altLang="zh-CN" sz="2800" b="1" dirty="0">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2800" b="1" dirty="0">
                          <a:latin typeface="Times New Roman" panose="02020603050405020304" pitchFamily="18" charset="0"/>
                          <a:cs typeface="Times New Roman" panose="02020603050405020304" pitchFamily="18" charset="0"/>
                        </a:rPr>
                        <a:t>3. hopes and wishes</a:t>
                      </a:r>
                      <a:endParaRPr lang="en-US" altLang="zh-CN" sz="2800" b="1" dirty="0">
                        <a:latin typeface="Times New Roman" panose="02020603050405020304" pitchFamily="18" charset="0"/>
                        <a:cs typeface="Times New Roman" panose="02020603050405020304" pitchFamily="18" charset="0"/>
                      </a:endParaRPr>
                    </a:p>
                  </a:txBody>
                  <a:tcPr/>
                </a:tc>
                <a:tc>
                  <a:txBody>
                    <a:bodyPr/>
                    <a:lstStyle/>
                    <a:p>
                      <a:pPr marL="457200" indent="-457200" algn="just">
                        <a:buAutoNum type="arabicPeriod"/>
                      </a:pPr>
                      <a:r>
                        <a:rPr lang="en-US" altLang="zh-CN" sz="2800" b="1" dirty="0">
                          <a:solidFill>
                            <a:schemeClr val="tx1"/>
                          </a:solidFill>
                          <a:latin typeface="Times New Roman" panose="02020603050405020304" pitchFamily="18" charset="0"/>
                          <a:cs typeface="Times New Roman" panose="02020603050405020304" pitchFamily="18" charset="0"/>
                        </a:rPr>
                        <a:t>Put yourself in the reader’s position.</a:t>
                      </a:r>
                      <a:endParaRPr lang="en-US" altLang="zh-CN" sz="2800" b="1" dirty="0">
                        <a:solidFill>
                          <a:schemeClr val="tx1"/>
                        </a:solidFill>
                        <a:latin typeface="Times New Roman" panose="02020603050405020304" pitchFamily="18" charset="0"/>
                        <a:cs typeface="Times New Roman" panose="02020603050405020304" pitchFamily="18" charset="0"/>
                      </a:endParaRPr>
                    </a:p>
                    <a:p>
                      <a:pPr marL="457200" indent="-457200" algn="just">
                        <a:buAutoNum type="arabicPeriod"/>
                      </a:pPr>
                      <a:endParaRPr lang="en-US" altLang="zh-CN" sz="2800" b="1" dirty="0">
                        <a:solidFill>
                          <a:srgbClr val="FF0000"/>
                        </a:solidFill>
                        <a:latin typeface="Times New Roman" panose="02020603050405020304" pitchFamily="18" charset="0"/>
                        <a:cs typeface="Times New Roman" panose="02020603050405020304" pitchFamily="18" charset="0"/>
                      </a:endParaRPr>
                    </a:p>
                    <a:p>
                      <a:pPr marL="457200" indent="-457200" algn="just">
                        <a:buAutoNum type="arabicPeriod"/>
                      </a:pPr>
                      <a:r>
                        <a:rPr lang="en-US" altLang="zh-CN" sz="2800" b="1" dirty="0">
                          <a:solidFill>
                            <a:schemeClr val="tx1"/>
                          </a:solidFill>
                          <a:latin typeface="Times New Roman" panose="02020603050405020304" pitchFamily="18" charset="0"/>
                          <a:cs typeface="Times New Roman" panose="02020603050405020304" pitchFamily="18" charset="0"/>
                        </a:rPr>
                        <a:t>Get to know your reader. Figure out </a:t>
                      </a:r>
                      <a:r>
                        <a:rPr lang="en-US" altLang="zh-CN" sz="2800" b="1" dirty="0">
                          <a:solidFill>
                            <a:srgbClr val="FF0000"/>
                          </a:solidFill>
                          <a:latin typeface="Times New Roman" panose="02020603050405020304" pitchFamily="18" charset="0"/>
                          <a:cs typeface="Times New Roman" panose="02020603050405020304" pitchFamily="18" charset="0"/>
                        </a:rPr>
                        <a:t>the concerns of the reader</a:t>
                      </a:r>
                      <a:r>
                        <a:rPr lang="en-US" altLang="zh-CN" sz="2800" b="1" dirty="0">
                          <a:solidFill>
                            <a:schemeClr val="tx1"/>
                          </a:solidFill>
                          <a:latin typeface="Times New Roman" panose="02020603050405020304" pitchFamily="18" charset="0"/>
                          <a:cs typeface="Times New Roman" panose="02020603050405020304" pitchFamily="18" charset="0"/>
                        </a:rPr>
                        <a:t>.</a:t>
                      </a:r>
                      <a:endParaRPr lang="en-US" altLang="zh-CN" sz="2800" b="1" dirty="0">
                        <a:solidFill>
                          <a:schemeClr val="tx1"/>
                        </a:solidFill>
                        <a:latin typeface="Times New Roman" panose="02020603050405020304" pitchFamily="18" charset="0"/>
                        <a:cs typeface="Times New Roman" panose="02020603050405020304" pitchFamily="18" charset="0"/>
                      </a:endParaRPr>
                    </a:p>
                    <a:p>
                      <a:pPr marL="457200" indent="-457200" algn="just">
                        <a:buAutoNum type="arabicPeriod"/>
                      </a:pPr>
                      <a:endParaRPr lang="en-US" altLang="zh-CN" sz="2800" b="1" dirty="0">
                        <a:solidFill>
                          <a:schemeClr val="tx1"/>
                        </a:solidFill>
                        <a:latin typeface="Times New Roman" panose="02020603050405020304" pitchFamily="18" charset="0"/>
                        <a:cs typeface="Times New Roman" panose="02020603050405020304" pitchFamily="18" charset="0"/>
                      </a:endParaRPr>
                    </a:p>
                    <a:p>
                      <a:pPr marL="457200" indent="-457200" algn="just">
                        <a:buAutoNum type="arabicPeriod"/>
                      </a:pPr>
                      <a:r>
                        <a:rPr lang="en-US" altLang="zh-CN" sz="2800" b="1" dirty="0">
                          <a:solidFill>
                            <a:schemeClr val="tx1"/>
                          </a:solidFill>
                          <a:latin typeface="Times New Roman" panose="02020603050405020304" pitchFamily="18" charset="0"/>
                          <a:cs typeface="Times New Roman" panose="02020603050405020304" pitchFamily="18" charset="0"/>
                        </a:rPr>
                        <a:t>End the letter with </a:t>
                      </a:r>
                      <a:r>
                        <a:rPr lang="en-US" altLang="zh-CN" sz="2800" b="1" dirty="0">
                          <a:solidFill>
                            <a:srgbClr val="FF0000"/>
                          </a:solidFill>
                          <a:latin typeface="Times New Roman" panose="02020603050405020304" pitchFamily="18" charset="0"/>
                          <a:cs typeface="Times New Roman" panose="02020603050405020304" pitchFamily="18" charset="0"/>
                        </a:rPr>
                        <a:t>a final appeal </a:t>
                      </a:r>
                      <a:r>
                        <a:rPr lang="en-US" altLang="zh-CN" sz="2800" b="1" dirty="0">
                          <a:solidFill>
                            <a:schemeClr val="tx1"/>
                          </a:solidFill>
                          <a:latin typeface="Times New Roman" panose="02020603050405020304" pitchFamily="18" charset="0"/>
                          <a:cs typeface="Times New Roman" panose="02020603050405020304" pitchFamily="18" charset="0"/>
                        </a:rPr>
                        <a:t>in a polite and kindly tone.</a:t>
                      </a:r>
                      <a:endParaRPr lang="en-US" altLang="zh-CN" sz="2800" b="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indent="0" algn="just">
                        <a:buNone/>
                      </a:pPr>
                      <a:r>
                        <a:rPr lang="en-US" altLang="zh-CN" sz="2400" b="1" dirty="0">
                          <a:latin typeface="Times New Roman" panose="02020603050405020304" pitchFamily="18" charset="0"/>
                          <a:cs typeface="Times New Roman" panose="02020603050405020304" pitchFamily="18" charset="0"/>
                        </a:rPr>
                        <a:t>I don’t know … I certainly don’t know … Neither do I know that … However, what I do know is that …</a:t>
                      </a:r>
                      <a:endParaRPr lang="en-US" altLang="zh-CN" sz="2400" b="1" dirty="0">
                        <a:latin typeface="Times New Roman" panose="02020603050405020304" pitchFamily="18" charset="0"/>
                        <a:cs typeface="Times New Roman" panose="02020603050405020304" pitchFamily="18" charset="0"/>
                      </a:endParaRPr>
                    </a:p>
                    <a:p>
                      <a:pPr marL="457200" indent="-457200" algn="just">
                        <a:buAutoNum type="arabicPeriod"/>
                      </a:pPr>
                      <a:endParaRPr lang="en-US" altLang="zh-CN" sz="2400" b="1" dirty="0">
                        <a:latin typeface="Times New Roman" panose="02020603050405020304" pitchFamily="18" charset="0"/>
                        <a:cs typeface="Times New Roman" panose="02020603050405020304" pitchFamily="18" charset="0"/>
                      </a:endParaRPr>
                    </a:p>
                    <a:p>
                      <a:pPr marL="0" indent="0" algn="just">
                        <a:buNone/>
                      </a:pPr>
                      <a:r>
                        <a:rPr lang="en-US" altLang="zh-CN" sz="2400" b="1" dirty="0">
                          <a:latin typeface="Times New Roman" panose="02020603050405020304" pitchFamily="18" charset="0"/>
                          <a:cs typeface="Times New Roman" panose="02020603050405020304" pitchFamily="18" charset="0"/>
                        </a:rPr>
                        <a:t>I totally understand that…</a:t>
                      </a:r>
                      <a:endParaRPr lang="en-US" altLang="zh-CN" sz="2400" b="1" dirty="0">
                        <a:latin typeface="Times New Roman" panose="02020603050405020304" pitchFamily="18" charset="0"/>
                        <a:cs typeface="Times New Roman" panose="02020603050405020304" pitchFamily="18" charset="0"/>
                      </a:endParaRPr>
                    </a:p>
                    <a:p>
                      <a:pPr marL="457200" indent="-457200" algn="just">
                        <a:buAutoNum type="arabicPeriod"/>
                      </a:pPr>
                      <a:endParaRPr lang="en-US" altLang="zh-CN" sz="2400" b="1" dirty="0">
                        <a:latin typeface="Times New Roman" panose="02020603050405020304" pitchFamily="18" charset="0"/>
                        <a:cs typeface="Times New Roman" panose="02020603050405020304" pitchFamily="18" charset="0"/>
                      </a:endParaRPr>
                    </a:p>
                    <a:p>
                      <a:pPr marL="0" indent="0" algn="just">
                        <a:buNone/>
                      </a:pPr>
                      <a:r>
                        <a:rPr lang="en-US" altLang="zh-CN" sz="2400" b="1" dirty="0">
                          <a:latin typeface="Times New Roman" panose="02020603050405020304" pitchFamily="18" charset="0"/>
                          <a:cs typeface="Times New Roman" panose="02020603050405020304" pitchFamily="18" charset="0"/>
                        </a:rPr>
                        <a:t>I do hope that…</a:t>
                      </a:r>
                      <a:endParaRPr lang="en-US" altLang="zh-CN" sz="2400" b="1" dirty="0">
                        <a:latin typeface="Times New Roman" panose="02020603050405020304" pitchFamily="18" charset="0"/>
                        <a:cs typeface="Times New Roman" panose="02020603050405020304" pitchFamily="18" charset="0"/>
                      </a:endParaRPr>
                    </a:p>
                    <a:p>
                      <a:pPr marL="457200" indent="-457200" algn="just">
                        <a:buAutoNum type="arabicPeriod"/>
                      </a:pPr>
                      <a:endParaRPr lang="en-US" altLang="zh-CN" sz="2400" b="1" dirty="0">
                        <a:latin typeface="Times New Roman" panose="02020603050405020304" pitchFamily="18" charset="0"/>
                        <a:cs typeface="Times New Roman" panose="02020603050405020304" pitchFamily="18" charset="0"/>
                      </a:endParaRPr>
                    </a:p>
                    <a:p>
                      <a:pPr marL="0" indent="0" algn="just">
                        <a:buNone/>
                      </a:pPr>
                      <a:r>
                        <a:rPr lang="en-US" altLang="zh-CN" sz="2400" b="1" dirty="0">
                          <a:latin typeface="Times New Roman" panose="02020603050405020304" pitchFamily="18" charset="0"/>
                          <a:cs typeface="Times New Roman" panose="02020603050405020304" pitchFamily="18" charset="0"/>
                        </a:rPr>
                        <a:t>…</a:t>
                      </a:r>
                      <a:endParaRPr lang="zh-CN" altLang="en-US" sz="2400" b="1" dirty="0">
                        <a:latin typeface="Times New Roman" panose="02020603050405020304" pitchFamily="18" charset="0"/>
                        <a:cs typeface="Times New Roman" panose="02020603050405020304" pitchFamily="18" charset="0"/>
                      </a:endParaRPr>
                    </a:p>
                  </a:txBody>
                  <a:tcPr/>
                </a:tc>
              </a:tr>
            </a:tbl>
          </a:graphicData>
        </a:graphic>
      </p:graphicFrame>
      <p:sp>
        <p:nvSpPr>
          <p:cNvPr id="4" name="文本框 3"/>
          <p:cNvSpPr txBox="1"/>
          <p:nvPr/>
        </p:nvSpPr>
        <p:spPr>
          <a:xfrm>
            <a:off x="6567737" y="3823678"/>
            <a:ext cx="1692166" cy="523220"/>
          </a:xfrm>
          <a:prstGeom prst="rect">
            <a:avLst/>
          </a:prstGeom>
          <a:solidFill>
            <a:schemeClr val="accent4">
              <a:lumMod val="40000"/>
              <a:lumOff val="60000"/>
            </a:schemeClr>
          </a:solidFill>
        </p:spPr>
        <p:txBody>
          <a:bodyPr wrap="square" rtlCol="0">
            <a:spAutoFit/>
          </a:bodyPr>
          <a:lstStyle/>
          <a:p>
            <a:pPr algn="ctr"/>
            <a:r>
              <a:rPr lang="en-US" altLang="zh-CN" sz="2800" b="1" dirty="0">
                <a:solidFill>
                  <a:srgbClr val="3333CC"/>
                </a:solidFill>
              </a:rPr>
              <a:t>tones</a:t>
            </a:r>
            <a:endParaRPr lang="zh-CN" altLang="en-US" sz="2800" b="1" dirty="0">
              <a:solidFill>
                <a:srgbClr val="3333CC"/>
              </a:solidFill>
            </a:endParaRPr>
          </a:p>
        </p:txBody>
      </p:sp>
      <p:sp>
        <p:nvSpPr>
          <p:cNvPr id="9" name="椭圆 8"/>
          <p:cNvSpPr/>
          <p:nvPr/>
        </p:nvSpPr>
        <p:spPr>
          <a:xfrm>
            <a:off x="7022236" y="2811902"/>
            <a:ext cx="1136342" cy="689273"/>
          </a:xfrm>
          <a:prstGeom prst="ellipse">
            <a:avLst/>
          </a:prstGeom>
          <a:noFill/>
          <a:ln w="5715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52925" y="1766117"/>
            <a:ext cx="3249534" cy="278084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3" name="文本框 2"/>
          <p:cNvSpPr txBox="1"/>
          <p:nvPr/>
        </p:nvSpPr>
        <p:spPr>
          <a:xfrm>
            <a:off x="1088477" y="264440"/>
            <a:ext cx="2453713"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Post -writing</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5940" y="0"/>
            <a:ext cx="8194118" cy="684024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232054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Lead in</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pic>
        <p:nvPicPr>
          <p:cNvPr id="1062" name="Picture 38" descr="https://timgsa.baidu.com/timg?image&amp;quality=80&amp;size=b9999_10000&amp;sec=1553793447168&amp;di=0767ed5afd8535a762dd767e5e94eda1&amp;imgtype=0&amp;src=http%3A%2F%2Fimg.jkdu.net%2Fimg%2F20170619%2Feditor%2F20170619171213_3277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439" y="1580726"/>
            <a:ext cx="5353583" cy="42130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6096000" y="2890391"/>
            <a:ext cx="5915891" cy="1077218"/>
          </a:xfrm>
          <a:prstGeom prst="rect">
            <a:avLst/>
          </a:prstGeom>
          <a:noFill/>
        </p:spPr>
        <p:txBody>
          <a:bodyPr wrap="square" rtlCol="0">
            <a:spAutoFit/>
          </a:bodyPr>
          <a:lstStyle/>
          <a:p>
            <a:pPr algn="just"/>
            <a:r>
              <a:rPr lang="en-US" altLang="zh-CN" sz="3200" b="1" dirty="0">
                <a:latin typeface="Times New Roman" panose="02020603050405020304" pitchFamily="18" charset="0"/>
                <a:cs typeface="Times New Roman" panose="02020603050405020304" pitchFamily="18" charset="0"/>
              </a:rPr>
              <a:t>How can we </a:t>
            </a:r>
            <a:r>
              <a:rPr lang="en-US" altLang="zh-CN" sz="3200" b="1" dirty="0">
                <a:solidFill>
                  <a:srgbClr val="FF0000"/>
                </a:solidFill>
                <a:latin typeface="Times New Roman" panose="02020603050405020304" pitchFamily="18" charset="0"/>
                <a:cs typeface="Times New Roman" panose="02020603050405020304" pitchFamily="18" charset="0"/>
              </a:rPr>
              <a:t>persuade</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them</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to</a:t>
            </a:r>
            <a:r>
              <a:rPr lang="zh-CN" altLang="en-US" sz="3200" b="1" dirty="0">
                <a:latin typeface="Times New Roman" panose="02020603050405020304" pitchFamily="18" charset="0"/>
                <a:cs typeface="Times New Roman" panose="02020603050405020304" pitchFamily="18" charset="0"/>
              </a:rPr>
              <a:t> </a:t>
            </a:r>
            <a:r>
              <a:rPr lang="en-US" altLang="zh-CN" sz="3200" b="1" dirty="0">
                <a:solidFill>
                  <a:srgbClr val="FF0000"/>
                </a:solidFill>
                <a:latin typeface="Times New Roman" panose="02020603050405020304" pitchFamily="18" charset="0"/>
                <a:cs typeface="Times New Roman" panose="02020603050405020304" pitchFamily="18" charset="0"/>
              </a:rPr>
              <a:t>quit</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smoking?</a:t>
            </a:r>
            <a:endParaRPr lang="zh-CN"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2"/>
                                        </p:tgtEl>
                                        <p:attrNameLst>
                                          <p:attrName>style.visibility</p:attrName>
                                        </p:attrNameLst>
                                      </p:cBhvr>
                                      <p:to>
                                        <p:strVal val="visible"/>
                                      </p:to>
                                    </p:set>
                                    <p:animEffect transition="in" filter="fade">
                                      <p:cBhvr>
                                        <p:cTn id="7" dur="500"/>
                                        <p:tgtEl>
                                          <p:spTgt spid="10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3" name="文本框 2"/>
          <p:cNvSpPr txBox="1"/>
          <p:nvPr/>
        </p:nvSpPr>
        <p:spPr>
          <a:xfrm>
            <a:off x="1088477" y="264440"/>
            <a:ext cx="2453713"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Post -writing</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6169" r="16371"/>
          <a:stretch>
            <a:fillRect/>
          </a:stretch>
        </p:blipFill>
        <p:spPr>
          <a:xfrm>
            <a:off x="4003829" y="0"/>
            <a:ext cx="7877453"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3" name="文本框 2"/>
          <p:cNvSpPr txBox="1"/>
          <p:nvPr/>
        </p:nvSpPr>
        <p:spPr>
          <a:xfrm>
            <a:off x="1088477" y="264440"/>
            <a:ext cx="2453713"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Post -writing</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7802" b="22125"/>
          <a:stretch>
            <a:fillRect/>
          </a:stretch>
        </p:blipFill>
        <p:spPr>
          <a:xfrm rot="16200000">
            <a:off x="4841631" y="-566155"/>
            <a:ext cx="6394199" cy="798102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3" name="文本框 2"/>
          <p:cNvSpPr txBox="1"/>
          <p:nvPr/>
        </p:nvSpPr>
        <p:spPr>
          <a:xfrm>
            <a:off x="1088477" y="264440"/>
            <a:ext cx="2453713"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Post -writing</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1048" y="767917"/>
            <a:ext cx="8019496" cy="601462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3" name="文本框 2"/>
          <p:cNvSpPr txBox="1"/>
          <p:nvPr/>
        </p:nvSpPr>
        <p:spPr>
          <a:xfrm>
            <a:off x="1088477" y="264440"/>
            <a:ext cx="2453713"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Post -writing</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4308" y="785744"/>
            <a:ext cx="8584709" cy="59035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232054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Pre-reading</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86036">
            <a:off x="391398" y="1122973"/>
            <a:ext cx="5435435" cy="545409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6259">
            <a:off x="6516035" y="1489227"/>
            <a:ext cx="5156966" cy="448109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椭圆 11"/>
          <p:cNvSpPr/>
          <p:nvPr/>
        </p:nvSpPr>
        <p:spPr>
          <a:xfrm>
            <a:off x="363983" y="1349517"/>
            <a:ext cx="887769" cy="479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63983" y="6114276"/>
            <a:ext cx="1012056" cy="479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723484" y="3345052"/>
            <a:ext cx="2182692" cy="769441"/>
          </a:xfrm>
          <a:prstGeom prst="rect">
            <a:avLst/>
          </a:prstGeom>
          <a:solidFill>
            <a:schemeClr val="bg1"/>
          </a:solidFill>
          <a:ln w="57150">
            <a:solidFill>
              <a:srgbClr val="FF0000"/>
            </a:solidFill>
          </a:ln>
        </p:spPr>
        <p:txBody>
          <a:bodyPr wrap="square" rtlCol="0">
            <a:spAutoFit/>
          </a:bodyPr>
          <a:lstStyle/>
          <a:p>
            <a:pPr algn="ctr"/>
            <a:r>
              <a:rPr lang="en-US" altLang="zh-CN" sz="4400" b="1" dirty="0">
                <a:latin typeface="Times New Roman" panose="02020603050405020304" pitchFamily="18" charset="0"/>
                <a:cs typeface="Times New Roman" panose="02020603050405020304" pitchFamily="18" charset="0"/>
              </a:rPr>
              <a:t>a letter</a:t>
            </a:r>
            <a:endParaRPr lang="zh-CN" altLang="en-US" sz="4400" b="1" dirty="0">
              <a:latin typeface="Times New Roman" panose="02020603050405020304" pitchFamily="18" charset="0"/>
              <a:cs typeface="Times New Roman" panose="02020603050405020304" pitchFamily="18" charset="0"/>
            </a:endParaRPr>
          </a:p>
        </p:txBody>
      </p:sp>
      <p:sp>
        <p:nvSpPr>
          <p:cNvPr id="15" name="文本框 14"/>
          <p:cNvSpPr txBox="1"/>
          <p:nvPr/>
        </p:nvSpPr>
        <p:spPr>
          <a:xfrm>
            <a:off x="7652551" y="3037275"/>
            <a:ext cx="3264457" cy="584775"/>
          </a:xfrm>
          <a:prstGeom prst="rect">
            <a:avLst/>
          </a:prstGeom>
          <a:solidFill>
            <a:schemeClr val="bg1"/>
          </a:solidFill>
          <a:ln w="57150">
            <a:solidFill>
              <a:srgbClr val="FF0000"/>
            </a:solidFill>
          </a:ln>
        </p:spPr>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an internet page</a:t>
            </a:r>
            <a:endParaRPr lang="zh-CN" altLang="en-US" sz="3200" b="1" dirty="0">
              <a:latin typeface="Times New Roman" panose="02020603050405020304" pitchFamily="18" charset="0"/>
              <a:cs typeface="Times New Roman" panose="02020603050405020304" pitchFamily="18" charset="0"/>
            </a:endParaRPr>
          </a:p>
        </p:txBody>
      </p:sp>
      <p:sp>
        <p:nvSpPr>
          <p:cNvPr id="16" name="椭圆 15"/>
          <p:cNvSpPr/>
          <p:nvPr/>
        </p:nvSpPr>
        <p:spPr>
          <a:xfrm>
            <a:off x="1743163" y="967502"/>
            <a:ext cx="887769" cy="47928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872461" y="4114493"/>
            <a:ext cx="3044547" cy="584775"/>
          </a:xfrm>
          <a:prstGeom prst="rect">
            <a:avLst/>
          </a:prstGeo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zh-CN" sz="3200" b="1" dirty="0">
                <a:latin typeface="Times New Roman" panose="02020603050405020304" pitchFamily="18" charset="0"/>
                <a:cs typeface="Times New Roman" panose="02020603050405020304" pitchFamily="18" charset="0"/>
              </a:rPr>
              <a:t>an attachment</a:t>
            </a:r>
            <a:endParaRPr lang="zh-CN" altLang="en-US" sz="3200" b="1" dirty="0">
              <a:latin typeface="Times New Roman" panose="02020603050405020304" pitchFamily="18" charset="0"/>
              <a:cs typeface="Times New Roman" panose="02020603050405020304" pitchFamily="18" charset="0"/>
            </a:endParaRPr>
          </a:p>
        </p:txBody>
      </p:sp>
      <p:cxnSp>
        <p:nvCxnSpPr>
          <p:cNvPr id="6" name="直接箭头连接符 5"/>
          <p:cNvCxnSpPr>
            <a:stCxn id="2" idx="1"/>
          </p:cNvCxnSpPr>
          <p:nvPr/>
        </p:nvCxnSpPr>
        <p:spPr>
          <a:xfrm flipH="1">
            <a:off x="4782207" y="4406881"/>
            <a:ext cx="3090254" cy="128972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
                                        </p:tgtEl>
                                      </p:cBhvr>
                                    </p:animEffect>
                                    <p:set>
                                      <p:cBhvr>
                                        <p:cTn id="41" dur="1" fill="hold">
                                          <p:stCondLst>
                                            <p:cond delay="499"/>
                                          </p:stCondLst>
                                        </p:cTn>
                                        <p:tgtEl>
                                          <p:spTgt spid="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0-#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0-#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5" grpId="1" animBg="1"/>
      <p:bldP spid="16" grpId="0" animBg="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structure</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2" name="文本框 1"/>
          <p:cNvSpPr txBox="1"/>
          <p:nvPr/>
        </p:nvSpPr>
        <p:spPr>
          <a:xfrm>
            <a:off x="314960" y="868531"/>
            <a:ext cx="11430000" cy="523220"/>
          </a:xfrm>
          <a:prstGeom prst="rect">
            <a:avLst/>
          </a:prstGeom>
          <a:noFill/>
        </p:spPr>
        <p:txBody>
          <a:bodyPr wrap="square" rtlCol="0">
            <a:spAutoFit/>
          </a:bodyPr>
          <a:lstStyle/>
          <a:p>
            <a:pPr algn="just"/>
            <a:r>
              <a:rPr lang="en-US" altLang="zh-CN" sz="2800" b="1" kern="1000" dirty="0">
                <a:solidFill>
                  <a:srgbClr val="0033CC"/>
                </a:solidFill>
                <a:latin typeface="Times New Roman" panose="02020603050405020304" pitchFamily="18" charset="0"/>
                <a:cs typeface="Times New Roman" panose="02020603050405020304" pitchFamily="18" charset="0"/>
              </a:rPr>
              <a:t>Read the text quickly and summarize the main idea of each paragraph.</a:t>
            </a:r>
            <a:endParaRPr lang="zh-CN" altLang="en-US" sz="2800" b="1" kern="1000" dirty="0">
              <a:solidFill>
                <a:srgbClr val="0033CC"/>
              </a:solidFill>
              <a:latin typeface="Times New Roman" panose="02020603050405020304" pitchFamily="18" charset="0"/>
              <a:cs typeface="Times New Roman" panose="02020603050405020304" pitchFamily="18" charset="0"/>
            </a:endParaRPr>
          </a:p>
        </p:txBody>
      </p:sp>
      <p:graphicFrame>
        <p:nvGraphicFramePr>
          <p:cNvPr id="6" name="表格 5"/>
          <p:cNvGraphicFramePr>
            <a:graphicFrameLocks noGrp="1"/>
          </p:cNvGraphicFramePr>
          <p:nvPr/>
        </p:nvGraphicFramePr>
        <p:xfrm>
          <a:off x="412200" y="1611841"/>
          <a:ext cx="10987320" cy="4980095"/>
        </p:xfrm>
        <a:graphic>
          <a:graphicData uri="http://schemas.openxmlformats.org/drawingml/2006/table">
            <a:tbl>
              <a:tblPr firstRow="1" bandRow="1">
                <a:tableStyleId>{5940675A-B579-460E-94D1-54222C63F5DA}</a:tableStyleId>
              </a:tblPr>
              <a:tblGrid>
                <a:gridCol w="1518732"/>
                <a:gridCol w="2000972"/>
                <a:gridCol w="7467616"/>
              </a:tblGrid>
              <a:tr h="758275">
                <a:tc rowSpan="5">
                  <a:txBody>
                    <a:bodyPr/>
                    <a:lstStyle/>
                    <a:p>
                      <a:pPr algn="ctr"/>
                      <a:r>
                        <a:rPr lang="en-US" altLang="zh-CN" sz="2400" b="1" dirty="0">
                          <a:latin typeface="Times New Roman" panose="02020603050405020304" pitchFamily="18" charset="0"/>
                          <a:cs typeface="Times New Roman" panose="02020603050405020304" pitchFamily="18" charset="0"/>
                        </a:rPr>
                        <a:t>The letter </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Para.1</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r h="758275">
                <a:tc vMerge="1">
                  <a:tcPr/>
                </a:tc>
                <a:tc>
                  <a:txBody>
                    <a:bodyPr/>
                    <a:lstStyle/>
                    <a:p>
                      <a:pPr algn="ctr"/>
                      <a:r>
                        <a:rPr lang="en-US" altLang="zh-CN" sz="2400" b="1" dirty="0">
                          <a:latin typeface="Times New Roman" panose="02020603050405020304" pitchFamily="18" charset="0"/>
                          <a:cs typeface="Times New Roman" panose="02020603050405020304" pitchFamily="18" charset="0"/>
                        </a:rPr>
                        <a:t>Para.2 </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endParaRPr lang="zh-CN" altLang="en-US"/>
                    </a:p>
                  </a:txBody>
                  <a:tcPr/>
                </a:tc>
              </a:tr>
              <a:tr h="758275">
                <a:tc vMerge="1">
                  <a:tcPr/>
                </a:tc>
                <a:tc>
                  <a:txBody>
                    <a:bodyPr/>
                    <a:lstStyle/>
                    <a:p>
                      <a:pPr algn="ctr"/>
                      <a:r>
                        <a:rPr lang="en-US" altLang="zh-CN" sz="2400" b="1" dirty="0">
                          <a:latin typeface="Times New Roman" panose="02020603050405020304" pitchFamily="18" charset="0"/>
                          <a:cs typeface="Times New Roman" panose="02020603050405020304" pitchFamily="18" charset="0"/>
                        </a:rPr>
                        <a:t>Para.3</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r h="758275">
                <a:tc vMerge="1">
                  <a:tcPr/>
                </a:tc>
                <a:tc>
                  <a:txBody>
                    <a:bodyPr/>
                    <a:lstStyle/>
                    <a:p>
                      <a:pPr algn="ctr"/>
                      <a:r>
                        <a:rPr lang="en-US" altLang="zh-CN" sz="2400" b="1" dirty="0">
                          <a:latin typeface="Times New Roman" panose="02020603050405020304" pitchFamily="18" charset="0"/>
                          <a:cs typeface="Times New Roman" panose="02020603050405020304" pitchFamily="18" charset="0"/>
                        </a:rPr>
                        <a:t>Para.4</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r h="758275">
                <a:tc vMerge="1">
                  <a:tcPr anchor="ctr"/>
                </a:tc>
                <a:tc>
                  <a:txBody>
                    <a:bodyPr/>
                    <a:lstStyle/>
                    <a:p>
                      <a:pPr algn="ctr"/>
                      <a:r>
                        <a:rPr lang="en-US" altLang="zh-CN" sz="2400" b="1" dirty="0">
                          <a:latin typeface="Times New Roman" panose="02020603050405020304" pitchFamily="18" charset="0"/>
                          <a:cs typeface="Times New Roman" panose="02020603050405020304" pitchFamily="18" charset="0"/>
                        </a:rPr>
                        <a:t>Para.5</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r h="758275">
                <a:tc>
                  <a:txBody>
                    <a:bodyPr/>
                    <a:lstStyle/>
                    <a:p>
                      <a:pPr algn="ctr"/>
                      <a:r>
                        <a:rPr lang="en-US" altLang="zh-CN" sz="2400" b="1" dirty="0">
                          <a:latin typeface="Times New Roman" panose="02020603050405020304" pitchFamily="18" charset="0"/>
                          <a:cs typeface="Times New Roman" panose="02020603050405020304" pitchFamily="18" charset="0"/>
                        </a:rPr>
                        <a:t>The Internet</a:t>
                      </a:r>
                      <a:endParaRPr lang="en-US" altLang="zh-CN" sz="2400" b="1" dirty="0">
                        <a:latin typeface="Times New Roman" panose="02020603050405020304" pitchFamily="18" charset="0"/>
                        <a:cs typeface="Times New Roman" panose="02020603050405020304" pitchFamily="18" charset="0"/>
                      </a:endParaRPr>
                    </a:p>
                    <a:p>
                      <a:pPr algn="ctr"/>
                      <a:r>
                        <a:rPr lang="en-US" altLang="zh-CN" sz="2400" b="1" dirty="0">
                          <a:latin typeface="Times New Roman" panose="02020603050405020304" pitchFamily="18" charset="0"/>
                          <a:cs typeface="Times New Roman" panose="02020603050405020304" pitchFamily="18" charset="0"/>
                        </a:rPr>
                        <a:t>page</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Para.6</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bl>
          </a:graphicData>
        </a:graphic>
      </p:graphicFrame>
      <p:sp>
        <p:nvSpPr>
          <p:cNvPr id="17" name="Rectangle 6"/>
          <p:cNvSpPr>
            <a:spLocks noChangeArrowheads="1"/>
          </p:cNvSpPr>
          <p:nvPr/>
        </p:nvSpPr>
        <p:spPr bwMode="auto">
          <a:xfrm>
            <a:off x="4133679" y="1746140"/>
            <a:ext cx="3759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writer’s recent life</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18" name="Text Box 5"/>
          <p:cNvSpPr txBox="1">
            <a:spLocks noChangeArrowheads="1"/>
          </p:cNvSpPr>
          <p:nvPr/>
        </p:nvSpPr>
        <p:spPr bwMode="auto">
          <a:xfrm>
            <a:off x="4133680" y="2466975"/>
            <a:ext cx="5029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writing purpose</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19" name="Rectangle 7"/>
          <p:cNvSpPr>
            <a:spLocks noChangeArrowheads="1"/>
          </p:cNvSpPr>
          <p:nvPr/>
        </p:nvSpPr>
        <p:spPr bwMode="auto">
          <a:xfrm>
            <a:off x="4133680" y="3300165"/>
            <a:ext cx="57610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ways of becoming addicted</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20" name="Rectangle 8"/>
          <p:cNvSpPr>
            <a:spLocks noChangeArrowheads="1"/>
          </p:cNvSpPr>
          <p:nvPr/>
        </p:nvSpPr>
        <p:spPr bwMode="auto">
          <a:xfrm>
            <a:off x="4133680" y="4073447"/>
            <a:ext cx="55451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harmful effects of smoking</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21" name="Rectangle 9"/>
          <p:cNvSpPr>
            <a:spLocks noChangeArrowheads="1"/>
          </p:cNvSpPr>
          <p:nvPr/>
        </p:nvSpPr>
        <p:spPr bwMode="auto">
          <a:xfrm>
            <a:off x="4133680" y="4771764"/>
            <a:ext cx="490872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writer’s hopes and wishes</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22" name="Rectangle 8"/>
          <p:cNvSpPr>
            <a:spLocks noChangeArrowheads="1"/>
          </p:cNvSpPr>
          <p:nvPr/>
        </p:nvSpPr>
        <p:spPr bwMode="auto">
          <a:xfrm>
            <a:off x="4133679" y="5801032"/>
            <a:ext cx="55451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suggestions of quitting smoking</a:t>
            </a:r>
            <a:endParaRPr lang="en-US" altLang="zh-CN" sz="2800" b="1"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structure</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2" name="文本框 1"/>
          <p:cNvSpPr txBox="1"/>
          <p:nvPr/>
        </p:nvSpPr>
        <p:spPr>
          <a:xfrm>
            <a:off x="314960" y="868531"/>
            <a:ext cx="11430000" cy="523220"/>
          </a:xfrm>
          <a:prstGeom prst="rect">
            <a:avLst/>
          </a:prstGeom>
          <a:noFill/>
        </p:spPr>
        <p:txBody>
          <a:bodyPr wrap="square" rtlCol="0">
            <a:spAutoFit/>
          </a:bodyPr>
          <a:lstStyle/>
          <a:p>
            <a:pPr algn="just"/>
            <a:r>
              <a:rPr lang="en-US" altLang="zh-CN" sz="2800" b="1" kern="1000" dirty="0">
                <a:solidFill>
                  <a:srgbClr val="0033CC"/>
                </a:solidFill>
                <a:latin typeface="Times New Roman" panose="02020603050405020304" pitchFamily="18" charset="0"/>
                <a:cs typeface="Times New Roman" panose="02020603050405020304" pitchFamily="18" charset="0"/>
              </a:rPr>
              <a:t>Read the text quickly and summarize the main idea of each paragraph.</a:t>
            </a:r>
            <a:endParaRPr lang="zh-CN" altLang="en-US" sz="2800" b="1" kern="1000" dirty="0">
              <a:solidFill>
                <a:srgbClr val="0033CC"/>
              </a:solidFill>
              <a:latin typeface="Times New Roman" panose="02020603050405020304" pitchFamily="18" charset="0"/>
              <a:cs typeface="Times New Roman" panose="02020603050405020304" pitchFamily="18" charset="0"/>
            </a:endParaRPr>
          </a:p>
        </p:txBody>
      </p:sp>
      <p:graphicFrame>
        <p:nvGraphicFramePr>
          <p:cNvPr id="6" name="表格 5"/>
          <p:cNvGraphicFramePr>
            <a:graphicFrameLocks noGrp="1"/>
          </p:cNvGraphicFramePr>
          <p:nvPr/>
        </p:nvGraphicFramePr>
        <p:xfrm>
          <a:off x="412200" y="1611841"/>
          <a:ext cx="10987320" cy="4980095"/>
        </p:xfrm>
        <a:graphic>
          <a:graphicData uri="http://schemas.openxmlformats.org/drawingml/2006/table">
            <a:tbl>
              <a:tblPr firstRow="1" bandRow="1">
                <a:tableStyleId>{5940675A-B579-460E-94D1-54222C63F5DA}</a:tableStyleId>
              </a:tblPr>
              <a:tblGrid>
                <a:gridCol w="1518732"/>
                <a:gridCol w="2000972"/>
                <a:gridCol w="7467616"/>
              </a:tblGrid>
              <a:tr h="758275">
                <a:tc rowSpan="5">
                  <a:txBody>
                    <a:bodyPr/>
                    <a:lstStyle/>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The letter </a:t>
                      </a:r>
                      <a:endParaRPr lang="zh-CN" altLang="en-US" sz="2400" b="1" dirty="0">
                        <a:solidFill>
                          <a:schemeClr val="bg1">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Para.1</a:t>
                      </a:r>
                      <a:endParaRPr lang="zh-CN" altLang="en-US" sz="2400" b="1" dirty="0">
                        <a:solidFill>
                          <a:schemeClr val="bg1">
                            <a:lumMod val="75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r h="758275">
                <a:tc vMerge="1">
                  <a:tcPr/>
                </a:tc>
                <a:tc>
                  <a:txBody>
                    <a:bodyPr/>
                    <a:lstStyle/>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Para.2 </a:t>
                      </a:r>
                      <a:endParaRPr lang="zh-CN" altLang="en-US" sz="2400" b="1" dirty="0">
                        <a:solidFill>
                          <a:schemeClr val="bg1">
                            <a:lumMod val="75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ltLang="en-US"/>
                    </a:p>
                  </a:txBody>
                  <a:tcPr/>
                </a:tc>
              </a:tr>
              <a:tr h="758275">
                <a:tc vMerge="1">
                  <a:tcPr/>
                </a:tc>
                <a:tc>
                  <a:txBody>
                    <a:bodyPr/>
                    <a:lstStyle/>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Para.3</a:t>
                      </a:r>
                      <a:endParaRPr lang="zh-CN" altLang="en-US" sz="2400" b="1" dirty="0">
                        <a:solidFill>
                          <a:schemeClr val="bg1">
                            <a:lumMod val="75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r h="758275">
                <a:tc vMerge="1">
                  <a:tcPr/>
                </a:tc>
                <a:tc>
                  <a:txBody>
                    <a:bodyPr/>
                    <a:lstStyle/>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Para.4</a:t>
                      </a:r>
                      <a:endParaRPr lang="zh-CN" altLang="en-US" sz="2400" b="1" dirty="0">
                        <a:solidFill>
                          <a:schemeClr val="bg1">
                            <a:lumMod val="75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r h="758275">
                <a:tc vMerge="1">
                  <a:tcPr anchor="ctr"/>
                </a:tc>
                <a:tc>
                  <a:txBody>
                    <a:bodyPr/>
                    <a:lstStyle/>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Para.5</a:t>
                      </a:r>
                      <a:endParaRPr lang="zh-CN" altLang="en-US" sz="2400" b="1" dirty="0">
                        <a:solidFill>
                          <a:schemeClr val="bg1">
                            <a:lumMod val="75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r h="758275">
                <a:tc>
                  <a:txBody>
                    <a:bodyPr/>
                    <a:lstStyle/>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The Internet</a:t>
                      </a:r>
                      <a:endParaRPr lang="en-US" altLang="zh-CN" sz="2400" b="1" dirty="0">
                        <a:solidFill>
                          <a:schemeClr val="bg1">
                            <a:lumMod val="75000"/>
                          </a:schemeClr>
                        </a:solidFill>
                        <a:latin typeface="Times New Roman" panose="02020603050405020304" pitchFamily="18" charset="0"/>
                        <a:cs typeface="Times New Roman" panose="02020603050405020304" pitchFamily="18" charset="0"/>
                      </a:endParaRPr>
                    </a:p>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page</a:t>
                      </a:r>
                      <a:endParaRPr lang="zh-CN" altLang="en-US" sz="2400" b="1" dirty="0">
                        <a:solidFill>
                          <a:schemeClr val="bg1">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solidFill>
                            <a:schemeClr val="bg1">
                              <a:lumMod val="75000"/>
                            </a:schemeClr>
                          </a:solidFill>
                          <a:latin typeface="Times New Roman" panose="02020603050405020304" pitchFamily="18" charset="0"/>
                          <a:cs typeface="Times New Roman" panose="02020603050405020304" pitchFamily="18" charset="0"/>
                        </a:rPr>
                        <a:t>Para.6</a:t>
                      </a:r>
                      <a:endParaRPr lang="zh-CN" altLang="en-US" sz="2400" b="1" dirty="0">
                        <a:solidFill>
                          <a:schemeClr val="bg1">
                            <a:lumMod val="75000"/>
                          </a:schemeClr>
                        </a:solidFill>
                        <a:latin typeface="Times New Roman" panose="02020603050405020304" pitchFamily="18" charset="0"/>
                        <a:cs typeface="Times New Roman" panose="02020603050405020304" pitchFamily="18" charset="0"/>
                      </a:endParaRPr>
                    </a:p>
                  </a:txBody>
                  <a:tcPr anchor="ctr"/>
                </a:tc>
                <a:tc>
                  <a:txBody>
                    <a:bodyPr/>
                    <a:lstStyle/>
                    <a:p>
                      <a:endParaRPr lang="zh-CN" altLang="en-US" dirty="0"/>
                    </a:p>
                  </a:txBody>
                  <a:tcPr/>
                </a:tc>
              </a:tr>
            </a:tbl>
          </a:graphicData>
        </a:graphic>
      </p:graphicFrame>
      <p:sp>
        <p:nvSpPr>
          <p:cNvPr id="17" name="Rectangle 6"/>
          <p:cNvSpPr>
            <a:spLocks noChangeArrowheads="1"/>
          </p:cNvSpPr>
          <p:nvPr/>
        </p:nvSpPr>
        <p:spPr bwMode="auto">
          <a:xfrm>
            <a:off x="4133679" y="1746140"/>
            <a:ext cx="3759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writer’s recent life</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18" name="Text Box 5"/>
          <p:cNvSpPr txBox="1">
            <a:spLocks noChangeArrowheads="1"/>
          </p:cNvSpPr>
          <p:nvPr/>
        </p:nvSpPr>
        <p:spPr bwMode="auto">
          <a:xfrm>
            <a:off x="4133680" y="2466975"/>
            <a:ext cx="50292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writing purpose</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19" name="Rectangle 7"/>
          <p:cNvSpPr>
            <a:spLocks noChangeArrowheads="1"/>
          </p:cNvSpPr>
          <p:nvPr/>
        </p:nvSpPr>
        <p:spPr bwMode="auto">
          <a:xfrm>
            <a:off x="4133680" y="3300165"/>
            <a:ext cx="5761038"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ways of becoming addicted</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20" name="Rectangle 8"/>
          <p:cNvSpPr>
            <a:spLocks noChangeArrowheads="1"/>
          </p:cNvSpPr>
          <p:nvPr/>
        </p:nvSpPr>
        <p:spPr bwMode="auto">
          <a:xfrm>
            <a:off x="4133680" y="4073447"/>
            <a:ext cx="55451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harmful effects of smoking</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21" name="Rectangle 9"/>
          <p:cNvSpPr>
            <a:spLocks noChangeArrowheads="1"/>
          </p:cNvSpPr>
          <p:nvPr/>
        </p:nvSpPr>
        <p:spPr bwMode="auto">
          <a:xfrm>
            <a:off x="4133680" y="4771764"/>
            <a:ext cx="4908720" cy="5232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rgbClr val="FF0000"/>
                </a:solidFill>
                <a:latin typeface="Times New Roman" panose="02020603050405020304" pitchFamily="18" charset="0"/>
                <a:ea typeface="宋体" panose="02010600030101010101" pitchFamily="2" charset="-122"/>
              </a:rPr>
              <a:t>the writer’s hopes and wishes</a:t>
            </a:r>
            <a:endParaRPr lang="en-US" altLang="zh-CN" sz="2800" b="1" dirty="0">
              <a:solidFill>
                <a:srgbClr val="FF0000"/>
              </a:solidFill>
              <a:latin typeface="Times New Roman" panose="02020603050405020304" pitchFamily="18" charset="0"/>
              <a:ea typeface="宋体" panose="02010600030101010101" pitchFamily="2" charset="-122"/>
            </a:endParaRPr>
          </a:p>
        </p:txBody>
      </p:sp>
      <p:sp>
        <p:nvSpPr>
          <p:cNvPr id="22" name="Rectangle 8"/>
          <p:cNvSpPr>
            <a:spLocks noChangeArrowheads="1"/>
          </p:cNvSpPr>
          <p:nvPr/>
        </p:nvSpPr>
        <p:spPr bwMode="auto">
          <a:xfrm>
            <a:off x="4133679" y="5801032"/>
            <a:ext cx="5545137"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zh-CN" sz="2800" b="1" dirty="0">
                <a:solidFill>
                  <a:schemeClr val="bg1">
                    <a:lumMod val="75000"/>
                  </a:schemeClr>
                </a:solidFill>
                <a:latin typeface="Times New Roman" panose="02020603050405020304" pitchFamily="18" charset="0"/>
                <a:ea typeface="宋体" panose="02010600030101010101" pitchFamily="2" charset="-122"/>
              </a:rPr>
              <a:t>the suggestions of quitting smoking</a:t>
            </a:r>
            <a:endParaRPr lang="en-US" altLang="zh-CN" sz="2800" b="1" dirty="0">
              <a:solidFill>
                <a:schemeClr val="bg1">
                  <a:lumMod val="75000"/>
                </a:schemeClr>
              </a:solidFill>
              <a:latin typeface="Times New Roman" panose="02020603050405020304" pitchFamily="18" charset="0"/>
              <a:ea typeface="宋体" panose="02010600030101010101" pitchFamily="2" charset="-122"/>
            </a:endParaRPr>
          </a:p>
        </p:txBody>
      </p:sp>
      <p:sp>
        <p:nvSpPr>
          <p:cNvPr id="12" name="文本框 11"/>
          <p:cNvSpPr txBox="1"/>
          <p:nvPr/>
        </p:nvSpPr>
        <p:spPr>
          <a:xfrm>
            <a:off x="412198" y="3041563"/>
            <a:ext cx="3482879" cy="954107"/>
          </a:xfrm>
          <a:prstGeom prst="rect">
            <a:avLst/>
          </a:prstGeom>
          <a:solidFill>
            <a:schemeClr val="accent4">
              <a:lumMod val="40000"/>
              <a:lumOff val="60000"/>
            </a:schemeClr>
          </a:solidFill>
        </p:spPr>
        <p:txBody>
          <a:bodyPr wrap="square" rtlCol="0">
            <a:spAutoFit/>
          </a:bodyPr>
          <a:lstStyle/>
          <a:p>
            <a:pPr algn="ctr"/>
            <a:r>
              <a:rPr lang="en-US" altLang="zh-CN" sz="2800" b="1" dirty="0">
                <a:latin typeface="Times New Roman" panose="02020603050405020304" pitchFamily="18" charset="0"/>
                <a:cs typeface="Times New Roman" panose="02020603050405020304" pitchFamily="18" charset="0"/>
              </a:rPr>
              <a:t>a</a:t>
            </a:r>
            <a:r>
              <a:rPr lang="zh-CN" altLang="en-US" sz="2800" b="1" dirty="0">
                <a:latin typeface="Times New Roman" panose="02020603050405020304" pitchFamily="18" charset="0"/>
                <a:cs typeface="Times New Roman" panose="02020603050405020304" pitchFamily="18" charset="0"/>
              </a:rPr>
              <a:t> </a:t>
            </a:r>
            <a:r>
              <a:rPr lang="en-US" altLang="zh-CN" sz="2800" b="1" dirty="0">
                <a:solidFill>
                  <a:srgbClr val="FF0000"/>
                </a:solidFill>
                <a:latin typeface="Times New Roman" panose="02020603050405020304" pitchFamily="18" charset="0"/>
                <a:cs typeface="Times New Roman" panose="02020603050405020304" pitchFamily="18" charset="0"/>
              </a:rPr>
              <a:t>persuasive</a:t>
            </a:r>
            <a:r>
              <a:rPr lang="en-US" altLang="zh-CN" sz="2800" b="1" dirty="0">
                <a:latin typeface="Times New Roman" panose="02020603050405020304" pitchFamily="18" charset="0"/>
                <a:cs typeface="Times New Roman" panose="02020603050405020304" pitchFamily="18" charset="0"/>
              </a:rPr>
              <a:t> writing</a:t>
            </a:r>
            <a:r>
              <a:rPr lang="zh-CN" altLang="en-US" sz="2800" b="1" dirty="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lgn="ctr"/>
            <a:r>
              <a:rPr lang="en-US" altLang="zh-CN" sz="2800" b="1" dirty="0">
                <a:solidFill>
                  <a:srgbClr val="3333CC"/>
                </a:solidFill>
                <a:latin typeface="Times New Roman" panose="02020603050405020304" pitchFamily="18" charset="0"/>
                <a:cs typeface="Times New Roman" panose="02020603050405020304" pitchFamily="18" charset="0"/>
              </a:rPr>
              <a:t>a letter of advice</a:t>
            </a:r>
            <a:endParaRPr lang="zh-CN" altLang="en-US" sz="2800" b="1" dirty="0">
              <a:solidFill>
                <a:srgbClr val="3333CC"/>
              </a:solidFill>
              <a:latin typeface="Times New Roman" panose="02020603050405020304" pitchFamily="18" charset="0"/>
              <a:cs typeface="Times New Roman" panose="02020603050405020304" pitchFamily="18" charset="0"/>
            </a:endParaRPr>
          </a:p>
        </p:txBody>
      </p:sp>
      <p:sp>
        <p:nvSpPr>
          <p:cNvPr id="13" name="矩形 12"/>
          <p:cNvSpPr/>
          <p:nvPr/>
        </p:nvSpPr>
        <p:spPr>
          <a:xfrm>
            <a:off x="3895079" y="1450379"/>
            <a:ext cx="6238240" cy="4048899"/>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It is a beautiful day here and I am sitting under the big tree at the end of the garden. I have just returned from a long bike ride to an old castle. It seems amazing that at my age I am still fit enough to cycle 20 kilometers in an afternoon. It’s my birthday in two weeks’ time and I’ll be 82 years old. I think my long and active life must be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due to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the healthy life I live.</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spcAft>
                <a:spcPts val="0"/>
              </a:spcAft>
            </a:pPr>
            <a:endParaRPr lang="zh-CN"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This brings me to the real reason for my letter, my dear grandson. Your mother tells me that you started smoking some time ago and now you are finding it difficult to give it up. Believe me, I know how easy it is to begin smoking and how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tough</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it is to stop. You see, during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adolescence</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 also smoked and became addicted to cigarettes. </a:t>
            </a:r>
            <a:endParaRPr lang="zh-CN" altLang="en-US" sz="28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1 &amp; 2</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It is a beautiful day here and I am sitting under the big tree at the end of the garden. I have just returned from a long bike ride to an old castle. It seems amazing that at my age I am still fit enough to cycle 20 kilometers in an afternoon.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It’s my birthday in two weeks’ time and </a:t>
            </a:r>
            <a:r>
              <a:rPr lang="en-US" altLang="zh-CN" sz="2800" kern="100" dirty="0">
                <a:solidFill>
                  <a:srgbClr val="3333CC"/>
                </a:solidFill>
                <a:latin typeface="Times New Roman" panose="02020603050405020304" pitchFamily="18" charset="0"/>
                <a:ea typeface="宋体" panose="02010600030101010101" pitchFamily="2" charset="-122"/>
                <a:cs typeface="Times New Roman" panose="02020603050405020304" pitchFamily="18" charset="0"/>
              </a:rPr>
              <a:t>I’ll be 82 years old</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think my long and active life must be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due to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the healthy life I live.</a:t>
            </a:r>
            <a:endPar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spcAft>
                <a:spcPts val="0"/>
              </a:spcAft>
            </a:pPr>
            <a:endParaRPr lang="zh-CN"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pP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This brings me to the real reason for my letter, my dear grandson. Your mother tells me that you started smoking some time ago and now you are finding it difficult to give it up. Believe me, I know how easy it is to begin smoking and how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tough</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it is to stop. You see, during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adolescence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also smoked and became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addicted to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cigarettes. </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pic>
        <p:nvPicPr>
          <p:cNvPr id="2050" name="Picture 2" descr="https://timgsa.baidu.com/timg?image&amp;quality=80&amp;size=b9999_10000&amp;sec=1553443489074&amp;di=954b2efeafcfbe26ca64b2ba1fed8edf&amp;imgtype=0&amp;src=http%3A%2F%2Fimgsrc.baidu.com%2Fimage%2Fc0%253Dshijue1%252C0%252C0%252C294%252C40%2Fsign%3Df994a2f024738bd4d02cba72c9e2eda3%2Fb21c8701a18b87d6045f76320d0828381f30fdfa.jpg"/>
          <p:cNvPicPr>
            <a:picLocks noChangeAspect="1" noChangeArrowheads="1"/>
          </p:cNvPicPr>
          <p:nvPr/>
        </p:nvPicPr>
        <p:blipFill rotWithShape="1">
          <a:blip r:embed="rId2">
            <a:extLst>
              <a:ext uri="{28A0092B-C50C-407E-A947-70E740481C1C}">
                <a14:useLocalDpi xmlns:a14="http://schemas.microsoft.com/office/drawing/2010/main" val="0"/>
              </a:ext>
            </a:extLst>
          </a:blip>
          <a:srcRect r="2161" b="7443"/>
          <a:stretch>
            <a:fillRect/>
          </a:stretch>
        </p:blipFill>
        <p:spPr bwMode="auto">
          <a:xfrm>
            <a:off x="454576" y="3062796"/>
            <a:ext cx="5498671" cy="3544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https://timgsa.baidu.com/timg?image&amp;quality=80&amp;size=b9999_10000&amp;sec=1554038290&amp;di=d4fe8d1b12ef109757d940c8ec506536&amp;imgtype=jpg&amp;er=1&amp;src=http%3A%2F%2Fpic42.huitu.com%2Fres%2F20151205%2F851091_20151205130520610400_1.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4789" b="5313"/>
          <a:stretch>
            <a:fillRect/>
          </a:stretch>
        </p:blipFill>
        <p:spPr bwMode="auto">
          <a:xfrm>
            <a:off x="6238754" y="3062796"/>
            <a:ext cx="5498670" cy="35448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文本框 7"/>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1 &amp; 2</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4160" y="36504"/>
            <a:ext cx="793506" cy="713476"/>
          </a:xfrm>
          <a:prstGeom prst="rect">
            <a:avLst/>
          </a:prstGeom>
        </p:spPr>
      </p:pic>
      <p:sp>
        <p:nvSpPr>
          <p:cNvPr id="11" name="文本框 10"/>
          <p:cNvSpPr txBox="1"/>
          <p:nvPr/>
        </p:nvSpPr>
        <p:spPr>
          <a:xfrm>
            <a:off x="1088477" y="264440"/>
            <a:ext cx="5150277" cy="461665"/>
          </a:xfrm>
          <a:prstGeom prst="rect">
            <a:avLst/>
          </a:prstGeom>
          <a:ln w="38100">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ltLang="zh-CN" sz="2400" dirty="0">
                <a:solidFill>
                  <a:schemeClr val="accent6">
                    <a:lumMod val="50000"/>
                  </a:schemeClr>
                </a:solidFill>
                <a:latin typeface="Broadway" panose="04040905080B02020502" pitchFamily="82" charset="0"/>
                <a:cs typeface="MV Boli" panose="02000500030200090000" pitchFamily="2" charset="0"/>
              </a:rPr>
              <a:t>Reading</a:t>
            </a:r>
            <a:r>
              <a:rPr lang="zh-CN" altLang="en-US" sz="2400" dirty="0">
                <a:solidFill>
                  <a:schemeClr val="accent6">
                    <a:lumMod val="50000"/>
                  </a:schemeClr>
                </a:solidFill>
                <a:latin typeface="Broadway" panose="04040905080B02020502" pitchFamily="82" charset="0"/>
                <a:cs typeface="MV Boli" panose="02000500030200090000" pitchFamily="2" charset="0"/>
              </a:rPr>
              <a:t>：</a:t>
            </a:r>
            <a:r>
              <a:rPr lang="en-US" altLang="zh-CN" sz="2400" dirty="0">
                <a:solidFill>
                  <a:schemeClr val="accent6">
                    <a:lumMod val="50000"/>
                  </a:schemeClr>
                </a:solidFill>
                <a:latin typeface="Broadway" panose="04040905080B02020502" pitchFamily="82" charset="0"/>
                <a:cs typeface="MV Boli" panose="02000500030200090000" pitchFamily="2" charset="0"/>
              </a:rPr>
              <a:t>Read for content</a:t>
            </a:r>
            <a:endParaRPr lang="zh-CN" altLang="en-US" sz="2400" dirty="0">
              <a:solidFill>
                <a:schemeClr val="accent6">
                  <a:lumMod val="50000"/>
                </a:schemeClr>
              </a:solidFill>
              <a:latin typeface="Broadway" panose="04040905080B02020502" pitchFamily="82" charset="0"/>
              <a:cs typeface="MV Boli" panose="02000500030200090000" pitchFamily="2" charset="0"/>
            </a:endParaRPr>
          </a:p>
        </p:txBody>
      </p:sp>
      <p:sp>
        <p:nvSpPr>
          <p:cNvPr id="5" name="矩形 4"/>
          <p:cNvSpPr/>
          <p:nvPr/>
        </p:nvSpPr>
        <p:spPr>
          <a:xfrm>
            <a:off x="157479" y="1166146"/>
            <a:ext cx="11877041" cy="5001497"/>
          </a:xfrm>
          <a:prstGeom prst="rect">
            <a:avLst/>
          </a:prstGeom>
        </p:spPr>
        <p:txBody>
          <a:bodyPr wrap="square">
            <a:spAutoFit/>
          </a:bodyPr>
          <a:lstStyle/>
          <a:p>
            <a:pPr algn="just">
              <a:lnSpc>
                <a:spcPts val="3500"/>
              </a:lnSpc>
              <a:spcAft>
                <a:spcPts val="0"/>
              </a:spcAft>
            </a:pP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It is a beautiful day here and I am sitting under the big tree at the end of the garden. I have just returned from a long bike ride to an old castle. It seems amazing that at my age I am still fit enough to cycle 20 kilometers in an afternoon. It’s my birthday in two weeks’ time and I’ll be 82 years old.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I think my long and active life must be </a:t>
            </a:r>
            <a:r>
              <a:rPr lang="en-US"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due to </a:t>
            </a:r>
            <a:r>
              <a:rPr lang="en-US" altLang="zh-CN" sz="2800" kern="100" dirty="0">
                <a:latin typeface="Times New Roman" panose="02020603050405020304" pitchFamily="18" charset="0"/>
                <a:ea typeface="宋体" panose="02010600030101010101" pitchFamily="2" charset="-122"/>
                <a:cs typeface="Times New Roman" panose="02020603050405020304" pitchFamily="18" charset="0"/>
              </a:rPr>
              <a:t>the healthy life I live.</a:t>
            </a:r>
            <a:endParaRPr lang="en-US" altLang="zh-CN" sz="28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spcAft>
                <a:spcPts val="0"/>
              </a:spcAft>
            </a:pPr>
            <a:endParaRPr lang="zh-CN"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ts val="3500"/>
              </a:lnSpc>
            </a:pP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This brings me to the real reason for my letter, my dear grandson. Your mother tells me that you started smoking some time ago and now you are finding it difficult to give it up. Believe me, I know how easy it is to begin smoking and how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tough</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it is to stop. You see, during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adolescence</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 I also smoked and became </a:t>
            </a:r>
            <a:r>
              <a:rPr lang="en-US" altLang="zh-CN" sz="2800" b="1"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addicted to </a:t>
            </a:r>
            <a:r>
              <a:rPr lang="en-US" altLang="zh-CN" sz="2800" kern="100" dirty="0">
                <a:solidFill>
                  <a:schemeClr val="bg1">
                    <a:lumMod val="85000"/>
                  </a:schemeClr>
                </a:solidFill>
                <a:latin typeface="Times New Roman" panose="02020603050405020304" pitchFamily="18" charset="0"/>
                <a:ea typeface="宋体" panose="02010600030101010101" pitchFamily="2" charset="-122"/>
                <a:cs typeface="Times New Roman" panose="02020603050405020304" pitchFamily="18" charset="0"/>
              </a:rPr>
              <a:t>cigarettes. </a:t>
            </a:r>
            <a:endParaRPr lang="zh-CN" altLang="en-US" sz="28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 name="文本框 1"/>
          <p:cNvSpPr txBox="1"/>
          <p:nvPr/>
        </p:nvSpPr>
        <p:spPr>
          <a:xfrm>
            <a:off x="2876365" y="3429000"/>
            <a:ext cx="1828800" cy="523220"/>
          </a:xfrm>
          <a:prstGeom prst="rect">
            <a:avLst/>
          </a:prstGeom>
          <a:solidFill>
            <a:schemeClr val="bg1"/>
          </a:solidFill>
        </p:spPr>
        <p:txBody>
          <a:bodyPr wrap="square" rtlCol="0">
            <a:spAutoFit/>
          </a:bodyPr>
          <a:lstStyle/>
          <a:p>
            <a:r>
              <a:rPr lang="en-US" altLang="zh-CN" sz="2800" b="1" dirty="0">
                <a:solidFill>
                  <a:srgbClr val="3333CC"/>
                </a:solidFill>
                <a:latin typeface="Times New Roman" panose="02020603050405020304" pitchFamily="18" charset="0"/>
                <a:cs typeface="Times New Roman" panose="02020603050405020304" pitchFamily="18" charset="0"/>
              </a:rPr>
              <a:t>because of </a:t>
            </a:r>
            <a:endParaRPr lang="zh-CN" altLang="en-US" sz="2800" b="1" dirty="0">
              <a:solidFill>
                <a:srgbClr val="3333CC"/>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681035" y="287249"/>
            <a:ext cx="4664627" cy="461665"/>
          </a:xfrm>
          <a:prstGeom prst="rect">
            <a:avLst/>
          </a:prstGeom>
          <a:noFill/>
        </p:spPr>
        <p:txBody>
          <a:bodyPr wrap="square" rtlCol="0">
            <a:spAutoFit/>
          </a:bodyPr>
          <a:lstStyle/>
          <a:p>
            <a:r>
              <a:rPr lang="en-US" altLang="zh-CN" sz="2400" b="1" kern="1000" dirty="0">
                <a:solidFill>
                  <a:srgbClr val="0033CC"/>
                </a:solidFill>
                <a:latin typeface="Times New Roman" panose="02020603050405020304" pitchFamily="18" charset="0"/>
                <a:cs typeface="Times New Roman" panose="02020603050405020304" pitchFamily="18" charset="0"/>
              </a:rPr>
              <a:t>Para. 1 &amp; 2</a:t>
            </a:r>
            <a:endParaRPr lang="zh-CN" altLang="en-US" sz="2400" b="1" kern="1000" dirty="0">
              <a:solidFill>
                <a:srgbClr val="0033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17566</Words>
  <Application>WPS 演示</Application>
  <PresentationFormat>宽屏</PresentationFormat>
  <Paragraphs>311</Paragraphs>
  <Slides>33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33</vt:i4>
      </vt:variant>
    </vt:vector>
  </HeadingPairs>
  <TitlesOfParts>
    <vt:vector size="47" baseType="lpstr">
      <vt:lpstr>Arial</vt:lpstr>
      <vt:lpstr>宋体</vt:lpstr>
      <vt:lpstr>Wingdings</vt:lpstr>
      <vt:lpstr>Times New Roman</vt:lpstr>
      <vt:lpstr>HelveticaNeue</vt:lpstr>
      <vt:lpstr>Corbel</vt:lpstr>
      <vt:lpstr>华文新魏</vt:lpstr>
      <vt:lpstr>Broadway</vt:lpstr>
      <vt:lpstr>MV Boli</vt:lpstr>
      <vt:lpstr>微软雅黑</vt:lpstr>
      <vt:lpstr>Arial Unicode MS</vt:lpstr>
      <vt:lpstr>等线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Leechee Li</dc:creator>
  <cp:lastModifiedBy>南山有谷堆</cp:lastModifiedBy>
  <cp:revision>177</cp:revision>
  <dcterms:created xsi:type="dcterms:W3CDTF">2019-03-24T06:23:00Z</dcterms:created>
  <dcterms:modified xsi:type="dcterms:W3CDTF">2020-03-11T02:58:14Z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