
<file path=[Content_Types].xml><?xml version="1.0" encoding="utf-8"?>
<Types xmlns="http://schemas.openxmlformats.org/package/2006/content-types"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20" r:id="rId3"/>
    <p:sldId id="269" r:id="rId5"/>
    <p:sldId id="270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8" r:id="rId20"/>
    <p:sldId id="290" r:id="rId21"/>
    <p:sldId id="291" r:id="rId22"/>
    <p:sldId id="289" r:id="rId23"/>
    <p:sldId id="292" r:id="rId24"/>
    <p:sldId id="299" r:id="rId25"/>
    <p:sldId id="287" r:id="rId26"/>
    <p:sldId id="293" r:id="rId27"/>
    <p:sldId id="294" r:id="rId28"/>
    <p:sldId id="272" r:id="rId29"/>
    <p:sldId id="260" r:id="rId30"/>
    <p:sldId id="273" r:id="rId31"/>
    <p:sldId id="310" r:id="rId32"/>
    <p:sldId id="309" r:id="rId33"/>
    <p:sldId id="300" r:id="rId34"/>
    <p:sldId id="301" r:id="rId35"/>
    <p:sldId id="303" r:id="rId36"/>
    <p:sldId id="297" r:id="rId37"/>
    <p:sldId id="305" r:id="rId38"/>
    <p:sldId id="267" r:id="rId39"/>
    <p:sldId id="307" r:id="rId40"/>
    <p:sldId id="271" r:id="rId4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F3F"/>
    <a:srgbClr val="004A87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8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4" Type="http://schemas.openxmlformats.org/officeDocument/2006/relationships/tableStyles" Target="tableStyles.xml"/><Relationship Id="rId43" Type="http://schemas.openxmlformats.org/officeDocument/2006/relationships/viewProps" Target="viewProps.xml"/><Relationship Id="rId42" Type="http://schemas.openxmlformats.org/officeDocument/2006/relationships/presProps" Target="presProps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CDE6C-79A8-499B-A148-7B838BDF019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F719B-E1AE-4720-A06B-0DBD825A151D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256010" y="57808"/>
            <a:ext cx="829310" cy="26833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7.wdp"/><Relationship Id="rId1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" Target="slide21.xml"/><Relationship Id="rId8" Type="http://schemas.openxmlformats.org/officeDocument/2006/relationships/slide" Target="slide20.xml"/><Relationship Id="rId7" Type="http://schemas.openxmlformats.org/officeDocument/2006/relationships/slide" Target="slide18.xml"/><Relationship Id="rId6" Type="http://schemas.openxmlformats.org/officeDocument/2006/relationships/slide" Target="slide16.xml"/><Relationship Id="rId5" Type="http://schemas.openxmlformats.org/officeDocument/2006/relationships/slide" Target="slide14.xml"/><Relationship Id="rId4" Type="http://schemas.openxmlformats.org/officeDocument/2006/relationships/slide" Target="slide12.xml"/><Relationship Id="rId3" Type="http://schemas.openxmlformats.org/officeDocument/2006/relationships/slide" Target="slide10.xml"/><Relationship Id="rId2" Type="http://schemas.openxmlformats.org/officeDocument/2006/relationships/slide" Target="slide7.xml"/><Relationship Id="rId14" Type="http://schemas.openxmlformats.org/officeDocument/2006/relationships/slideLayout" Target="../slideLayouts/slideLayout7.xml"/><Relationship Id="rId13" Type="http://schemas.openxmlformats.org/officeDocument/2006/relationships/slide" Target="slide26.xml"/><Relationship Id="rId12" Type="http://schemas.openxmlformats.org/officeDocument/2006/relationships/slide" Target="slide24.xml"/><Relationship Id="rId11" Type="http://schemas.openxmlformats.org/officeDocument/2006/relationships/slide" Target="slide23.xml"/><Relationship Id="rId10" Type="http://schemas.openxmlformats.org/officeDocument/2006/relationships/slide" Target="slide22.xml"/><Relationship Id="rId1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4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4398467" y="2720876"/>
            <a:ext cx="1928813" cy="184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7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感恩遇见，相互成就，本课件资料仅供您个人参考、教学使用，严禁自行在网络传播，违者依知识产权法追究法律责任。</a:t>
            </a:r>
            <a:endParaRPr kumimoji="1" lang="en-US" altLang="zh-CN" sz="127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zh-CN" sz="127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7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更多教学资源请关注</a:t>
            </a:r>
            <a:endParaRPr kumimoji="1" lang="en-US" altLang="zh-CN" sz="127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27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公众号：溯恩高中英语</a:t>
            </a:r>
            <a:endParaRPr kumimoji="1" lang="zh-CN" altLang="en-US" sz="127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635" y="3136106"/>
            <a:ext cx="1036737" cy="10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6379071" y="2720877"/>
            <a:ext cx="1645742" cy="38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9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新魏" panose="02010800040101010101" charset="-122"/>
                <a:ea typeface="宋体" panose="02010600030101010101" pitchFamily="2" charset="-122"/>
                <a:cs typeface="+mn-cs"/>
              </a:rPr>
              <a:t>知识产权声明</a:t>
            </a:r>
            <a:endParaRPr kumimoji="1" lang="zh-CN" altLang="en-US" sz="19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华文新魏" panose="02010800040101010101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In </a:t>
            </a:r>
            <a:r>
              <a:rPr lang="en-US" altLang="zh-CN">
                <a:solidFill>
                  <a:srgbClr val="D20A0A"/>
                </a:solidFill>
                <a:latin typeface="Arial" panose="020B0604020202020204" pitchFamily="34" charset="0"/>
              </a:rPr>
              <a:t>a couple of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 years I hope to go live with them </a:t>
            </a:r>
            <a:r>
              <a:rPr lang="en-US" altLang="zh-CN">
                <a:solidFill>
                  <a:srgbClr val="3385FF"/>
                </a:solidFill>
                <a:latin typeface="Arial" panose="020B0604020202020204" pitchFamily="34" charset="0"/>
              </a:rPr>
              <a:t>there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who had made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75500"/>
          <a:ext cx="11421840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3.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a great many</a:t>
                      </a: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a couple of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a great deal of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a great number of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955033" y="4525389"/>
            <a:ext cx="260096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met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many people</a:t>
            </a:r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my life.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699633" y="4525389"/>
            <a:ext cx="24878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couple of years</a:t>
            </a:r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 hope to make it.</a:t>
            </a:r>
            <a:endParaRPr lang="zh-CN" altLang="en-US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371713" y="4525389"/>
            <a:ext cx="24878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gave me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deal of information</a:t>
            </a:r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228332" y="4525389"/>
            <a:ext cx="26693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number of options</a:t>
            </a:r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475" y="386308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>
          <a:xfrm>
            <a:off x="10428916" y="948174"/>
            <a:ext cx="1350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9346568" y="1946204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occasions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In </a:t>
            </a:r>
            <a:r>
              <a:rPr lang="en-US" altLang="zh-CN">
                <a:solidFill>
                  <a:srgbClr val="D20A0A"/>
                </a:solidFill>
                <a:latin typeface="Arial" panose="020B0604020202020204" pitchFamily="34" charset="0"/>
              </a:rPr>
              <a:t>a couple of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 years I hope to go live with them </a:t>
            </a:r>
            <a:r>
              <a:rPr lang="en-US" altLang="zh-CN">
                <a:solidFill>
                  <a:srgbClr val="3385FF"/>
                </a:solidFill>
                <a:latin typeface="Arial" panose="020B0604020202020204" pitchFamily="34" charset="0"/>
              </a:rPr>
              <a:t>there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had made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grown self-important.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Clinton showed them a large gold coin, about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75500"/>
          <a:ext cx="11421840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3.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a great many</a:t>
                      </a: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a couple of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a great deal of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a great number of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955033" y="4525389"/>
            <a:ext cx="260096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met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many people</a:t>
            </a:r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my life.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699633" y="4525389"/>
            <a:ext cx="24878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couple of years</a:t>
            </a:r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 hope to make it.</a:t>
            </a:r>
            <a:endParaRPr lang="zh-CN" altLang="en-US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371713" y="4525389"/>
            <a:ext cx="24878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gave me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deal of information</a:t>
            </a:r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228332" y="4525389"/>
            <a:ext cx="26693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endParaRPr lang="en-US" altLang="zh-CN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number of options</a:t>
            </a:r>
            <a:r>
              <a:rPr lang="en-US" altLang="zh-CN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475" y="386308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>
          <a:xfrm>
            <a:off x="10428916" y="948174"/>
            <a:ext cx="1350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346568" y="1946204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occasions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7" name="动作按钮: 转到主页 16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475861" y="4075500"/>
          <a:ext cx="11421840" cy="788942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4.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A. what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which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 whose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D. how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5.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as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and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but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because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In </a:t>
            </a:r>
            <a:r>
              <a:rPr lang="en-US" altLang="zh-CN">
                <a:solidFill>
                  <a:srgbClr val="D20A0A"/>
                </a:solidFill>
                <a:latin typeface="Arial" panose="020B0604020202020204" pitchFamily="34" charset="0"/>
              </a:rPr>
              <a:t>a couple of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 years I hope to go live with them </a:t>
            </a:r>
            <a:r>
              <a:rPr lang="en-US" altLang="zh-CN">
                <a:solidFill>
                  <a:srgbClr val="3385FF"/>
                </a:solidFill>
                <a:latin typeface="Arial" panose="020B0604020202020204" pitchFamily="34" charset="0"/>
              </a:rPr>
              <a:t>there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who had made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428916" y="948174"/>
            <a:ext cx="1350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346568" y="1946204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occasions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442196" y="2315536"/>
            <a:ext cx="20497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deal of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475" y="386308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文本框 10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475861" y="4075500"/>
          <a:ext cx="11421840" cy="788942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4.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A. what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which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 whose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D. how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5.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as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and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but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because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In </a:t>
            </a:r>
            <a:r>
              <a:rPr lang="en-US" altLang="zh-CN">
                <a:solidFill>
                  <a:srgbClr val="D20A0A"/>
                </a:solidFill>
                <a:latin typeface="Arial" panose="020B0604020202020204" pitchFamily="34" charset="0"/>
              </a:rPr>
              <a:t>a couple of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 years I hope to go live with them </a:t>
            </a:r>
            <a:r>
              <a:rPr lang="en-US" altLang="zh-CN">
                <a:solidFill>
                  <a:srgbClr val="3385FF"/>
                </a:solidFill>
                <a:latin typeface="Arial" panose="020B0604020202020204" pitchFamily="34" charset="0"/>
              </a:rPr>
              <a:t>there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who had made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Clinton showed them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large gold coin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about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man examined it with interest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428916" y="948174"/>
            <a:ext cx="1350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346568" y="1946204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occasions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442196" y="2315536"/>
            <a:ext cx="20497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deal of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475" y="386308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文本框 11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8" name="动作按钮: 转到主页 17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475861" y="4075500"/>
          <a:ext cx="11421840" cy="788942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4.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A. what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which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 whose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D. how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5.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as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and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but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because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In </a:t>
            </a:r>
            <a:r>
              <a:rPr lang="en-US" altLang="zh-CN">
                <a:solidFill>
                  <a:srgbClr val="D20A0A"/>
                </a:solidFill>
                <a:latin typeface="Arial" panose="020B0604020202020204" pitchFamily="34" charset="0"/>
              </a:rPr>
              <a:t>a couple of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 years I hope to go live with them </a:t>
            </a:r>
            <a:r>
              <a:rPr lang="en-US" altLang="zh-CN">
                <a:solidFill>
                  <a:srgbClr val="3385FF"/>
                </a:solidFill>
                <a:latin typeface="Arial" panose="020B0604020202020204" pitchFamily="34" charset="0"/>
              </a:rPr>
              <a:t>there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who had made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428916" y="948174"/>
            <a:ext cx="1350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346568" y="1946204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occasions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442196" y="2315536"/>
            <a:ext cx="20497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deal of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475" y="386308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99" y="4268983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矩形 17"/>
          <p:cNvSpPr/>
          <p:nvPr/>
        </p:nvSpPr>
        <p:spPr>
          <a:xfrm>
            <a:off x="4266084" y="2707951"/>
            <a:ext cx="989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475861" y="4075500"/>
          <a:ext cx="11421840" cy="1857511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4.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A. what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which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 whose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D. how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5.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as</a:t>
                      </a: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and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but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because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In </a:t>
            </a:r>
            <a:r>
              <a:rPr lang="en-US" altLang="zh-CN">
                <a:solidFill>
                  <a:srgbClr val="D20A0A"/>
                </a:solidFill>
                <a:latin typeface="Arial" panose="020B0604020202020204" pitchFamily="34" charset="0"/>
              </a:rPr>
              <a:t>a couple of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 years I hope to go live with them </a:t>
            </a:r>
            <a:r>
              <a:rPr lang="en-US" altLang="zh-CN">
                <a:solidFill>
                  <a:srgbClr val="3385FF"/>
                </a:solidFill>
                <a:latin typeface="Arial" panose="020B0604020202020204" pitchFamily="34" charset="0"/>
              </a:rPr>
              <a:t>there</a:t>
            </a:r>
            <a:r>
              <a:rPr lang="en-US" altLang="zh-CN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who had made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man examined it with interest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Later, however, when Clinton wanted to get it back, the coin was missing.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428916" y="948174"/>
            <a:ext cx="1350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346568" y="1946204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occasions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442196" y="2315536"/>
            <a:ext cx="20497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great deal of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475" y="386308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99" y="4268983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4266084" y="2707951"/>
            <a:ext cx="989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17670" y="4926276"/>
            <a:ext cx="22647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else is happening 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212806" y="3073414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endParaRPr lang="zh-CN" altLang="en-US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22" name="动作按钮: 转到主页 21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__6__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there arouse questions and denials. Finally the village lawyer suggested everyone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__7__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searched, to which all agreed — except Barton. His companions looked at him with surprise. 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“You refuse, then?” asked Clinton, frowning.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 turned red. “Yes,” he said, “I can’t allow it.”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with displeasure, “what your refusal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__8__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did not steal the gold piece, and I will not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__9__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such a search.” Barton answered firmly.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3943781"/>
          <a:ext cx="11421840" cy="182880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6.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Fortunately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Instantly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Gradually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Unexpectedly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261" y="375356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3931527" y="4663886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Immediately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indent="266700" algn="just"/>
            <a:r>
              <a:rPr lang="en-US" altLang="zh-CN" sz="24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__6__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there arouse questions and denials. Finally the village lawyer suggested everyone </a:t>
            </a:r>
            <a:r>
              <a:rPr lang="en-US" altLang="zh-CN" sz="24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__7__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searched, to which all agreed — except Barton. His companions looked at him with surprise. 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“You refuse, then?” asked Clinton, frowning.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 turned red. “Yes,” he said, “I can’t allow it.”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with displeasure, “what your refusal </a:t>
            </a:r>
            <a:r>
              <a:rPr lang="en-US" altLang="zh-CN" sz="24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__8__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“I did not steal the gold piece, and I will not </a:t>
            </a:r>
            <a:r>
              <a:rPr lang="en-US" altLang="zh-CN" sz="24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__9__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such a search.” Barton answered firmly.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3943781"/>
          <a:ext cx="11421840" cy="182880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6.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Fortunately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Instantly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Gradually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Unexpectedly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261" y="375356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3931527" y="4663886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Immediately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1" name="动作按钮: 转到主页 10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indent="266700" algn="just"/>
            <a:r>
              <a:rPr lang="en-US" altLang="zh-CN" sz="24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__6__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there arouse questions and denials. Finally the village lawyer suggested everyone </a:t>
            </a:r>
            <a:r>
              <a:rPr lang="en-US" altLang="zh-CN" sz="24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__7__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searched, to which all agreed — except Barton. His companions looked at him with surprise. 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“You refuse, then?” asked Clinton, frowning.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 turned red. “Yes,” he said, “I can’t allow it.”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with displeasure, “what your refusal </a:t>
            </a:r>
            <a:r>
              <a:rPr lang="en-US" altLang="zh-CN" sz="24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__8__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“I did not steal the gold piece, and I will not </a:t>
            </a:r>
            <a:r>
              <a:rPr lang="en-US" altLang="zh-CN" sz="24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__9__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such a search.” Barton answered firmly.</a:t>
            </a:r>
            <a:endParaRPr lang="en-US" altLang="zh-CN" sz="2400" kern="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3943849"/>
          <a:ext cx="11421840" cy="394471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7.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was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 would be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to be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be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141" y="3725148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矩形 12"/>
          <p:cNvSpPr/>
          <p:nvPr/>
        </p:nvSpPr>
        <p:spPr>
          <a:xfrm>
            <a:off x="334732" y="561648"/>
            <a:ext cx="14430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Instantly 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indent="266700" algn="just"/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__6__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there arouse questions and denials. 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Finally the village lawyer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suggested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everyone </a:t>
            </a:r>
            <a:r>
              <a:rPr lang="en-US" altLang="zh-CN" sz="2400" b="1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__7__</a:t>
            </a:r>
            <a:r>
              <a:rPr lang="en-US" altLang="zh-CN" sz="2400" kern="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searched, to which all agreed — except Barton.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companions looked at him with surprise. </a:t>
            </a:r>
            <a:endParaRPr lang="en-US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“You refuse, then?” asked Clinton, frowning.</a:t>
            </a:r>
            <a:endParaRPr lang="en-US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 turned red. “Yes,” he said, “I can’t allow it.”</a:t>
            </a:r>
            <a:endParaRPr lang="en-US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with displeasure, “what your refusal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__8__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US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66700" algn="just"/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“I did not steal the gold piece, and I will not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__9__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such a search.” Barton answered firmly.</a:t>
            </a:r>
            <a:endParaRPr lang="en-US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3975343"/>
          <a:ext cx="11421840" cy="394471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394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7.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was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 would be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to be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be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4141" y="3725148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矩形 12"/>
          <p:cNvSpPr/>
          <p:nvPr/>
        </p:nvSpPr>
        <p:spPr>
          <a:xfrm>
            <a:off x="334732" y="561648"/>
            <a:ext cx="14430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Instantly 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19901" y="5326474"/>
            <a:ext cx="86966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May I </a:t>
            </a:r>
            <a:r>
              <a:rPr lang="en-US" altLang="zh-CN" sz="2800" b="1" dirty="0">
                <a:solidFill>
                  <a:srgbClr val="D20A0A"/>
                </a:solidFill>
                <a:latin typeface="Arial" panose="020B0604020202020204" pitchFamily="34" charset="0"/>
              </a:rPr>
              <a:t>suggest</a:t>
            </a:r>
            <a:r>
              <a:rPr lang="en-US" altLang="zh-CN" sz="2800" b="1" dirty="0">
                <a:solidFill>
                  <a:srgbClr val="333333"/>
                </a:solidFill>
                <a:latin typeface="Arial" panose="020B0604020202020204" pitchFamily="34" charset="0"/>
              </a:rPr>
              <a:t>(that) we (should) </a:t>
            </a:r>
            <a:r>
              <a:rPr lang="en-US" altLang="zh-CN" sz="2800" b="1" dirty="0">
                <a:solidFill>
                  <a:srgbClr val="D20A0A"/>
                </a:solidFill>
                <a:latin typeface="Arial" panose="020B0604020202020204" pitchFamily="34" charset="0"/>
              </a:rPr>
              <a:t>go</a:t>
            </a:r>
            <a:r>
              <a:rPr lang="en-US" altLang="zh-CN" sz="2800" b="1" dirty="0">
                <a:solidFill>
                  <a:srgbClr val="333333"/>
                </a:solidFill>
                <a:latin typeface="Arial" panose="020B0604020202020204" pitchFamily="34" charset="0"/>
              </a:rPr>
              <a:t> there 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by train</a:t>
            </a:r>
            <a:r>
              <a:rPr lang="en-US" altLang="zh-CN" sz="2800" b="1" dirty="0">
                <a:solidFill>
                  <a:srgbClr val="333333"/>
                </a:solidFill>
                <a:latin typeface="Arial" panose="020B0604020202020204" pitchFamily="34" charset="0"/>
              </a:rPr>
              <a:t>?</a:t>
            </a:r>
            <a:endParaRPr lang="zh-CN" altLang="en-US" sz="2800" b="1" dirty="0"/>
          </a:p>
        </p:txBody>
      </p:sp>
      <p:sp>
        <p:nvSpPr>
          <p:cNvPr id="5" name="矩形 4"/>
          <p:cNvSpPr/>
          <p:nvPr/>
        </p:nvSpPr>
        <p:spPr>
          <a:xfrm>
            <a:off x="519901" y="4803254"/>
            <a:ext cx="33602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2B77C5"/>
                </a:solidFill>
                <a:latin typeface="Arial" panose="020B0604020202020204" pitchFamily="34" charset="0"/>
              </a:rPr>
              <a:t>subjunctive</a:t>
            </a:r>
            <a:r>
              <a:rPr lang="en-US" altLang="zh-CN" sz="2800" dirty="0">
                <a:solidFill>
                  <a:srgbClr val="999999"/>
                </a:solidFill>
                <a:latin typeface="Arial" panose="020B0604020202020204" pitchFamily="34" charset="0"/>
              </a:rPr>
              <a:t> </a:t>
            </a:r>
            <a:r>
              <a:rPr lang="en-US" altLang="zh-CN" sz="2800" b="1" dirty="0">
                <a:solidFill>
                  <a:srgbClr val="2B77C5"/>
                </a:solidFill>
                <a:latin typeface="Arial" panose="020B0604020202020204" pitchFamily="34" charset="0"/>
              </a:rPr>
              <a:t>mood</a:t>
            </a:r>
            <a:r>
              <a:rPr lang="en-US" altLang="zh-CN" sz="2800" dirty="0">
                <a:solidFill>
                  <a:srgbClr val="999999"/>
                </a:solidFill>
                <a:latin typeface="Arial" panose="020B0604020202020204" pitchFamily="34" charset="0"/>
              </a:rPr>
              <a:t> </a:t>
            </a:r>
            <a:endParaRPr lang="zh-CN" altLang="en-US" sz="2800" dirty="0"/>
          </a:p>
        </p:txBody>
      </p:sp>
      <p:sp>
        <p:nvSpPr>
          <p:cNvPr id="11" name="矩形 10"/>
          <p:cNvSpPr/>
          <p:nvPr/>
        </p:nvSpPr>
        <p:spPr>
          <a:xfrm>
            <a:off x="771550" y="958194"/>
            <a:ext cx="5693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6" name="动作按钮: 转到主页 15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70082" y="2882910"/>
            <a:ext cx="38298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800" dirty="0">
                <a:solidFill>
                  <a:srgbClr val="0070C0"/>
                </a:solidFill>
                <a:latin typeface="Broadway" panose="04040905080B02020502" pitchFamily="82" charset="0"/>
              </a:rPr>
              <a:t>a cloze test</a:t>
            </a:r>
            <a:endParaRPr lang="zh-CN" altLang="en-US" sz="3200" dirty="0">
              <a:solidFill>
                <a:srgbClr val="0070C0"/>
              </a:solidFill>
              <a:latin typeface="Broadway" panose="04040905080B02020502" pitchFamily="82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320" y="4588"/>
            <a:ext cx="6594846" cy="6853412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-111760" y="111760"/>
            <a:ext cx="5720080" cy="6624320"/>
          </a:xfrm>
          <a:prstGeom prst="rect">
            <a:avLst/>
          </a:prstGeom>
          <a:noFill/>
          <a:ln w="38100">
            <a:solidFill>
              <a:srgbClr val="FDCF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913" y="1381831"/>
            <a:ext cx="8093686" cy="48101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905" y="5619566"/>
            <a:ext cx="4517238" cy="5984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475861" y="4051815"/>
          <a:ext cx="11421840" cy="182880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8.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informs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  <a:sym typeface="+mn-ea"/>
                        </a:rPr>
                        <a:t>implies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inspires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  <a:sym typeface="+mn-ea"/>
                        </a:rPr>
                        <a:t>improves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__6__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there arouse questions and denials. Finally the village lawyer suggested everyone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__7__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searched, to which all agreed — except Barton. His companions looked at him with surprise. 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“You refuse, then?” asked Clinton, frowning.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 turned red. “Yes,” he said, “I can’t allow it.”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with displeasure, “what your refusal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__8__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did not steal the gold piece, and I will not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__9__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such a search.” Barton answered firmly.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34732" y="561648"/>
            <a:ext cx="14430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Instantly 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490173" y="4592063"/>
            <a:ext cx="2816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suggest that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true without saying so directly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551" y="3862602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>
          <a:xfrm>
            <a:off x="771550" y="958194"/>
            <a:ext cx="5693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3" name="动作按钮: 转到主页 12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475860" y="4051815"/>
          <a:ext cx="11421840" cy="182880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9.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get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alt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turn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accept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submit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__6__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there arouse questions and denials. Finally the village lawyer suggested everyone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__7__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searched, to which all agreed — except Barton. His companions looked at him with surprise. 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“You refuse, then?” asked Clinton, frowning.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 turned red. “Yes,” he said, “I can’t allow it.”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with displeasure, “what your refusal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__8__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did not steal the gold piece, and I will not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__9__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such a search.” Barton answered firmly.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34732" y="561648"/>
            <a:ext cx="14430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Instantly 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316894" y="4830214"/>
            <a:ext cx="2816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in to sb/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316" y="3785132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>
          <a:xfrm>
            <a:off x="771550" y="958194"/>
            <a:ext cx="5693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16911" y="2686505"/>
            <a:ext cx="11240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implies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3" name="动作按钮: 转到主页 12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by one, the rest of the group turned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__10__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pockets. When the coin failed to appear,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__11__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focused on Barton again. 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that day on, people turned their eyes away when they met him. He grew poorer, and when his wife died not long afterward, no one knew and cared whether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__12__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from poverty or shame.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few years later, Clinton made some changes in his house. 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75500"/>
          <a:ext cx="11421840" cy="182880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169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10.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out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in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on 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up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36" y="3846122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1041342" y="4683872"/>
            <a:ext cx="24074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 inside out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779356" y="4683871"/>
            <a:ext cx="24074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 in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504022" y="4683871"/>
            <a:ext cx="22392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cause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operate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9399622" y="4683871"/>
            <a:ext cx="22392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 up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5" name="动作按钮: 转到主页 14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by one, the rest of the group turned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__10__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pockets. When the coin failed to appear,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__11__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focused on Barton again. 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that day on, people turned their eyes away when they met him. He grew poorer, and when his wife died not long afterward, no one knew and cared whether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__12__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from poverty or shame.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few years later, Clinton made some changes in his house. 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75500"/>
          <a:ext cx="11421840" cy="36576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169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11.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conclusion	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attention	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decision	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impression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766" y="3832722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文本框 11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6420673" y="445924"/>
            <a:ext cx="612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endParaRPr lang="en-US" altLang="zh-CN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动作按钮: 转到主页 17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334732" y="607376"/>
            <a:ext cx="11562968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by one, the rest of the group turned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__10__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pockets. When the coin failed to appear,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__11__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focused on Barton again. 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that day on, people turned their eyes away when they met him. He grew poorer, and when his wife died not long afterward, no one knew and cared whether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__12__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from poverty or shame.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few years later, Clinton made some changes in his house. </a:t>
            </a:r>
            <a:endParaRPr lang="en-US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75500"/>
          <a:ext cx="11421840" cy="36576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169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12.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he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she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it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they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302" y="3846122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6420673" y="445924"/>
            <a:ext cx="612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endParaRPr lang="en-US" altLang="zh-CN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242933" y="809613"/>
            <a:ext cx="13644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en-US" altLang="zh-CN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334732" y="607376"/>
            <a:ext cx="11562968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by one, the rest of the group turned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__10__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pockets. When the coin failed to appear,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__11__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focused on Barton again. </a:t>
            </a:r>
            <a:endParaRPr lang="en-US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that day on, people turned their eyes away when they met him. </a:t>
            </a:r>
            <a:r>
              <a:rPr lang="en-US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grew poorer, and when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wife died not long afterward</a:t>
            </a:r>
            <a:r>
              <a:rPr lang="en-US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no one knew and cared whether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__12__ </a:t>
            </a:r>
            <a:r>
              <a:rPr lang="en-US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from poverty or shame.</a:t>
            </a:r>
            <a:endParaRPr lang="en-US" altLang="zh-CN" sz="2400" kern="1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few years later, Clinton made some changes in his house. </a:t>
            </a:r>
            <a:endParaRPr lang="en-US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75500"/>
          <a:ext cx="11421840" cy="36576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169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12.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A. he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she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it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they</a:t>
                      </a:r>
                      <a:endParaRPr lang="zh-CN" sz="240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302" y="3846122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6420673" y="445924"/>
            <a:ext cx="612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endParaRPr lang="en-US" altLang="zh-CN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242933" y="809613"/>
            <a:ext cx="13644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en-US" altLang="zh-CN" sz="24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动作按钮: 转到主页 15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365401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The fourth Reading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81599" y="-61908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for</a:t>
            </a:r>
            <a:r>
              <a:rPr lang="zh-CN" alt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contents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8196" y="1127828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the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genre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passage?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2700" y="1759844"/>
            <a:ext cx="7220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Who</a:t>
            </a:r>
            <a:r>
              <a:rPr lang="en-US" altLang="zh-CN" dirty="0"/>
              <a:t> are the main characters in the story?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592700" y="2912084"/>
            <a:ext cx="6925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What</a:t>
            </a:r>
            <a:r>
              <a:rPr lang="en-US" altLang="zh-CN" dirty="0"/>
              <a:t> happened?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592701" y="3523283"/>
            <a:ext cx="7220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How</a:t>
            </a:r>
            <a:r>
              <a:rPr lang="en-US" altLang="zh-CN" dirty="0"/>
              <a:t> did they try to find the gold coin?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592699" y="2377334"/>
            <a:ext cx="63785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When</a:t>
            </a:r>
            <a:r>
              <a:rPr lang="en-US" altLang="zh-CN" dirty="0"/>
              <a:t> and </a:t>
            </a:r>
            <a:r>
              <a:rPr lang="en-US" altLang="zh-CN" dirty="0">
                <a:solidFill>
                  <a:srgbClr val="FF0000"/>
                </a:solidFill>
              </a:rPr>
              <a:t>where</a:t>
            </a:r>
            <a:r>
              <a:rPr lang="en-US" altLang="zh-CN" dirty="0"/>
              <a:t> did the story happen?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592700" y="4134482"/>
            <a:ext cx="806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Why</a:t>
            </a:r>
            <a:r>
              <a:rPr lang="en-US" altLang="zh-CN" dirty="0"/>
              <a:t> was Barton suspected of stealing the gold coin?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48196" y="934788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the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genre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passage?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8196" y="2166407"/>
            <a:ext cx="7220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Who</a:t>
            </a:r>
            <a:r>
              <a:rPr lang="en-US" altLang="zh-CN" dirty="0"/>
              <a:t> are the main characters in the story?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598377" y="3561642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When</a:t>
            </a:r>
            <a:r>
              <a:rPr lang="en-US" altLang="zh-CN" dirty="0"/>
              <a:t> did the story happen?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640676" y="4912072"/>
            <a:ext cx="4986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Where</a:t>
            </a:r>
            <a:r>
              <a:rPr lang="en-US" altLang="zh-CN" dirty="0"/>
              <a:t> did the story happen?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548196" y="1349606"/>
            <a:ext cx="3382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narration   story</a:t>
            </a:r>
            <a:endParaRPr lang="zh-CN" alt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98377" y="2732007"/>
            <a:ext cx="3382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Clinton &amp; Barton </a:t>
            </a:r>
            <a:endParaRPr lang="zh-CN" alt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84195" y="4019257"/>
            <a:ext cx="4419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</a:t>
            </a:r>
            <a:endParaRPr lang="zh-CN" alt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40676" y="5435292"/>
            <a:ext cx="4419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home of Clinton</a:t>
            </a:r>
            <a:endParaRPr lang="zh-CN" altLang="en-US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15" b="8250"/>
          <a:stretch>
            <a:fillRect/>
          </a:stretch>
        </p:blipFill>
        <p:spPr bwMode="auto">
          <a:xfrm>
            <a:off x="7669896" y="964449"/>
            <a:ext cx="3170824" cy="2705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868165"/>
            <a:ext cx="3483912" cy="2090347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475861" y="56946"/>
            <a:ext cx="365401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The fourth Reading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181599" y="-61908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for</a:t>
            </a:r>
            <a:r>
              <a:rPr lang="zh-CN" alt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contents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599">
            <a:off x="7138872" y="491920"/>
            <a:ext cx="1791451" cy="1327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75861" y="1214401"/>
            <a:ext cx="6925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What</a:t>
            </a:r>
            <a:r>
              <a:rPr lang="en-US" altLang="zh-CN" dirty="0"/>
              <a:t> happened?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475861" y="2531054"/>
            <a:ext cx="7220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How</a:t>
            </a:r>
            <a:r>
              <a:rPr lang="en-US" altLang="zh-CN" dirty="0"/>
              <a:t> did they try to find the gold coin?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475861" y="3847707"/>
            <a:ext cx="806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Why</a:t>
            </a:r>
            <a:r>
              <a:rPr lang="en-US" altLang="zh-CN" dirty="0"/>
              <a:t> was Barton suspected of stealing the gold coin?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592700" y="1657284"/>
            <a:ext cx="10837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Clinton showed other soldiers a large gold coin but it was gone when he wanted to get it back.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92700" y="3103880"/>
            <a:ext cx="1083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the persons on the scene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92700" y="4473436"/>
            <a:ext cx="1083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refused to be searched and he was very poor.</a:t>
            </a:r>
            <a:endParaRPr lang="zh-CN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75861" y="56946"/>
            <a:ext cx="365401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The fourth Reading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181599" y="-61908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for</a:t>
            </a:r>
            <a:r>
              <a:rPr lang="zh-CN" alt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contents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475861" y="56946"/>
            <a:ext cx="365401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The fourth Reading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181599" y="-61908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for</a:t>
            </a:r>
            <a:r>
              <a:rPr lang="zh-CN" alt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plot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"/>
          <p:cNvSpPr txBox="1"/>
          <p:nvPr/>
        </p:nvSpPr>
        <p:spPr>
          <a:xfrm>
            <a:off x="2233476" y="3145499"/>
            <a:ext cx="6864658" cy="1906587"/>
          </a:xfrm>
          <a:prstGeom prst="triangle">
            <a:avLst>
              <a:gd name="adj" fmla="val 74793"/>
            </a:avLst>
          </a:prstGeom>
          <a:solidFill>
            <a:schemeClr val="bg2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90000"/>
              <a:buFont typeface="Wingdings" panose="05000000000000000000" pitchFamily="2" charset="2"/>
              <a:buChar char="§"/>
              <a:defRPr lang="zh-CN" sz="24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1pPr>
            <a:lvl2pPr marL="682625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20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09728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8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50876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19202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33172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5468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6616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4000" b="1" noProof="1">
                <a:solidFill>
                  <a:srgbClr val="E35D80"/>
                </a:solidFill>
                <a:latin typeface="Albertus Extra Bold" pitchFamily="34" charset="0"/>
              </a:rPr>
              <a:t>plot</a:t>
            </a:r>
            <a:endParaRPr lang="en-US" sz="4000" b="1" noProof="1">
              <a:solidFill>
                <a:srgbClr val="E35D80"/>
              </a:solidFill>
              <a:latin typeface="Albertus Extra Bold" pitchFamily="34" charset="0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678032" y="4933024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Beginning</a:t>
            </a:r>
            <a:endParaRPr lang="en-US" altLang="zh-CN" sz="2800" dirty="0">
              <a:latin typeface="Times New Roman" panose="02020603050405020304" pitchFamily="18" charset="0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5554833" y="1308762"/>
            <a:ext cx="169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/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3364637" y="3398706"/>
            <a:ext cx="2743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Rising Action </a:t>
            </a:r>
            <a:endParaRPr lang="en-US" altLang="zh-CN" sz="2400" dirty="0">
              <a:latin typeface="Times New Roman" panose="02020603050405020304" pitchFamily="18" charset="0"/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6702643" y="2593049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Climax</a:t>
            </a:r>
            <a:endParaRPr lang="en-US" altLang="zh-CN" sz="2800" dirty="0">
              <a:latin typeface="Times New Roman" panose="02020603050405020304" pitchFamily="18" charset="0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9098134" y="4933024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Ending</a:t>
            </a:r>
            <a:endParaRPr lang="en-US" altLang="zh-CN" sz="2400" dirty="0">
              <a:latin typeface="Times New Roman" panose="02020603050405020304" pitchFamily="18" charset="0"/>
            </a:endParaRP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 flipV="1">
            <a:off x="3154532" y="4933024"/>
            <a:ext cx="1524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 flipV="1">
            <a:off x="3230732" y="4780624"/>
            <a:ext cx="304800" cy="228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V="1">
            <a:off x="3230732" y="4856824"/>
            <a:ext cx="1524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V="1">
            <a:off x="4526132" y="1961224"/>
            <a:ext cx="4572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8" name="Line 30"/>
          <p:cNvSpPr>
            <a:spLocks noChangeShapeType="1"/>
          </p:cNvSpPr>
          <p:nvPr/>
        </p:nvSpPr>
        <p:spPr bwMode="auto">
          <a:xfrm flipV="1">
            <a:off x="3078332" y="4475824"/>
            <a:ext cx="0" cy="609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 flipV="1">
            <a:off x="4221332" y="2570824"/>
            <a:ext cx="838200" cy="533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" name="Line 34"/>
          <p:cNvSpPr>
            <a:spLocks noChangeShapeType="1"/>
          </p:cNvSpPr>
          <p:nvPr/>
        </p:nvSpPr>
        <p:spPr bwMode="auto">
          <a:xfrm flipV="1">
            <a:off x="3078332" y="4475824"/>
            <a:ext cx="304800" cy="228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8073503" y="3517638"/>
            <a:ext cx="2743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Falling Action </a:t>
            </a:r>
            <a:endParaRPr lang="en-US" altLang="zh-CN" sz="2400" dirty="0">
              <a:latin typeface="Times New Roman" panose="02020603050405020304" pitchFamily="18" charset="0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485066" y="635456"/>
            <a:ext cx="11598910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algn="just"/>
            <a:r>
              <a:rPr lang="en-US" sz="24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Plot is known as the foundation of a novel or story which the characters and settings are built around.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257535" y="5538179"/>
            <a:ext cx="480199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algn="just"/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characters and setting are established. The conflict or main problem is introduced as well.</a:t>
            </a:r>
            <a:endParaRPr lang="en-US" altLang="en-US" b="1" dirty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1214498" y="2529430"/>
            <a:ext cx="4300278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0" algn="just">
              <a:defRPr b="1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 series of events build up to the conflict</a:t>
            </a:r>
            <a:endParaRPr lang="zh-CN" altLang="en-US" dirty="0"/>
          </a:p>
        </p:txBody>
      </p:sp>
      <p:sp>
        <p:nvSpPr>
          <p:cNvPr id="40" name="文本框 39"/>
          <p:cNvSpPr txBox="1"/>
          <p:nvPr/>
        </p:nvSpPr>
        <p:spPr>
          <a:xfrm>
            <a:off x="4881734" y="1347313"/>
            <a:ext cx="5080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0" algn="just">
              <a:defRPr b="1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This is the turning point of the story and is meant to be the moment of highest interest and emotion. 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8148292" y="2109159"/>
            <a:ext cx="3856725" cy="9233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0" algn="just">
              <a:defRPr b="1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Events and complications begin to resolve and the result of actions of the main characters are put forward.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7247108" y="5475782"/>
            <a:ext cx="457771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0" algn="just">
              <a:defRPr b="1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 It is the end of a story and ends with either a happy or a tragic ending.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4" animBg="1" build="p"/>
      <p:bldP spid="19" grpId="0"/>
      <p:bldP spid="21" grpId="0"/>
      <p:bldP spid="22" grpId="0"/>
      <p:bldP spid="23" grpId="0"/>
      <p:bldP spid="31" grpId="0"/>
      <p:bldP spid="38" grpId="0"/>
      <p:bldP spid="39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2586935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Pre-reading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75861" y="757904"/>
            <a:ext cx="2740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steps</a:t>
            </a:r>
            <a:endParaRPr lang="zh-CN" altLang="en-US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62" y="2226706"/>
            <a:ext cx="3169266" cy="3174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左大括号 4"/>
          <p:cNvSpPr/>
          <p:nvPr/>
        </p:nvSpPr>
        <p:spPr>
          <a:xfrm>
            <a:off x="3817552" y="2397760"/>
            <a:ext cx="528350" cy="2692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560860" y="2126438"/>
            <a:ext cx="589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1: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idea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560860" y="3332786"/>
            <a:ext cx="589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2: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matching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560860" y="4672376"/>
            <a:ext cx="589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3: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checking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475861" y="56946"/>
            <a:ext cx="365401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The fourth Reading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181599" y="-61908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for</a:t>
            </a:r>
            <a:r>
              <a:rPr lang="zh-CN" alt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plot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"/>
          <p:cNvSpPr txBox="1"/>
          <p:nvPr/>
        </p:nvSpPr>
        <p:spPr>
          <a:xfrm>
            <a:off x="2233476" y="3145499"/>
            <a:ext cx="6864658" cy="1906587"/>
          </a:xfrm>
          <a:prstGeom prst="triangle">
            <a:avLst>
              <a:gd name="adj" fmla="val 74793"/>
            </a:avLst>
          </a:prstGeom>
          <a:solidFill>
            <a:schemeClr val="bg2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90000"/>
              <a:buFont typeface="Wingdings" panose="05000000000000000000" pitchFamily="2" charset="2"/>
              <a:buChar char="§"/>
              <a:defRPr lang="zh-CN" sz="24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1pPr>
            <a:lvl2pPr marL="682625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20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09728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8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50876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192024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33172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5468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566160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Wingdings" panose="05000000000000000000" pitchFamily="2" charset="2"/>
              <a:buChar char="§"/>
              <a:defRPr lang="zh-C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4000" b="1" noProof="1">
                <a:solidFill>
                  <a:srgbClr val="E35D80"/>
                </a:solidFill>
                <a:latin typeface="Albertus Extra Bold" pitchFamily="34" charset="0"/>
              </a:rPr>
              <a:t>plot</a:t>
            </a:r>
            <a:endParaRPr lang="en-US" sz="4000" b="1" noProof="1">
              <a:solidFill>
                <a:srgbClr val="E35D80"/>
              </a:solidFill>
              <a:latin typeface="Albertus Extra Bold" pitchFamily="34" charset="0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678032" y="4933024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Beginning</a:t>
            </a:r>
            <a:endParaRPr lang="en-US" altLang="zh-CN" sz="2800" dirty="0">
              <a:latin typeface="Times New Roman" panose="02020603050405020304" pitchFamily="18" charset="0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5554833" y="1308762"/>
            <a:ext cx="1692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/>
            <a:endParaRPr lang="zh-CN" altLang="en-US" sz="2400">
              <a:latin typeface="Times New Roman" panose="02020603050405020304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3364637" y="3398706"/>
            <a:ext cx="2743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Rising Action </a:t>
            </a:r>
            <a:endParaRPr lang="en-US" altLang="zh-CN" sz="2400" dirty="0">
              <a:latin typeface="Times New Roman" panose="02020603050405020304" pitchFamily="18" charset="0"/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6702643" y="2593049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Climax</a:t>
            </a:r>
            <a:endParaRPr lang="en-US" altLang="zh-CN" sz="2800" dirty="0">
              <a:latin typeface="Times New Roman" panose="02020603050405020304" pitchFamily="18" charset="0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9098134" y="4933024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Ending</a:t>
            </a:r>
            <a:endParaRPr lang="en-US" altLang="zh-CN" sz="2400" dirty="0">
              <a:latin typeface="Times New Roman" panose="02020603050405020304" pitchFamily="18" charset="0"/>
            </a:endParaRP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 flipV="1">
            <a:off x="3154532" y="4933024"/>
            <a:ext cx="1524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 flipV="1">
            <a:off x="3230732" y="4780624"/>
            <a:ext cx="304800" cy="228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 flipV="1">
            <a:off x="3230732" y="4856824"/>
            <a:ext cx="1524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V="1">
            <a:off x="4526132" y="1961224"/>
            <a:ext cx="4572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8" name="Line 30"/>
          <p:cNvSpPr>
            <a:spLocks noChangeShapeType="1"/>
          </p:cNvSpPr>
          <p:nvPr/>
        </p:nvSpPr>
        <p:spPr bwMode="auto">
          <a:xfrm flipV="1">
            <a:off x="3078332" y="4475824"/>
            <a:ext cx="0" cy="609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 flipV="1">
            <a:off x="4221332" y="2570824"/>
            <a:ext cx="838200" cy="533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0" name="Line 34"/>
          <p:cNvSpPr>
            <a:spLocks noChangeShapeType="1"/>
          </p:cNvSpPr>
          <p:nvPr/>
        </p:nvSpPr>
        <p:spPr bwMode="auto">
          <a:xfrm flipV="1">
            <a:off x="3078332" y="4475824"/>
            <a:ext cx="304800" cy="228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8073503" y="3517638"/>
            <a:ext cx="2743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pitchFamily="18" charset="0"/>
              </a:rPr>
              <a:t>Falling Action </a:t>
            </a:r>
            <a:endParaRPr lang="en-US" altLang="zh-CN" sz="2400" dirty="0">
              <a:latin typeface="Times New Roman" panose="02020603050405020304" pitchFamily="18" charset="0"/>
            </a:endParaRPr>
          </a:p>
        </p:txBody>
      </p:sp>
      <p:sp>
        <p:nvSpPr>
          <p:cNvPr id="32" name="TextBox 27"/>
          <p:cNvSpPr txBox="1"/>
          <p:nvPr/>
        </p:nvSpPr>
        <p:spPr>
          <a:xfrm>
            <a:off x="266329" y="3808520"/>
            <a:ext cx="437669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Clinton showed other soldiers a large gold coin but it was gone when he wanted to get it back.</a:t>
            </a:r>
            <a:endParaRPr lang="en-US" altLang="zh-CN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3" name="TextBox 28"/>
          <p:cNvSpPr txBox="1"/>
          <p:nvPr/>
        </p:nvSpPr>
        <p:spPr>
          <a:xfrm>
            <a:off x="263608" y="2975682"/>
            <a:ext cx="6368012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 algn="just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Everyone agreed to be searched except Barton.</a:t>
            </a:r>
            <a:endParaRPr lang="zh-CN" altLang="en-US" dirty="0"/>
          </a:p>
        </p:txBody>
      </p:sp>
      <p:sp>
        <p:nvSpPr>
          <p:cNvPr id="36" name="矩形 35"/>
          <p:cNvSpPr/>
          <p:nvPr/>
        </p:nvSpPr>
        <p:spPr>
          <a:xfrm>
            <a:off x="9272751" y="4156011"/>
            <a:ext cx="625851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485066" y="635456"/>
            <a:ext cx="11598910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algn="just"/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Plot is known as the foundation of a novel or story which the characters and settings are built around.</a:t>
            </a:r>
            <a:endParaRPr lang="en-US" altLang="en-US" sz="24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257535" y="5538179"/>
            <a:ext cx="480199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algn="just"/>
            <a:r>
              <a:rPr lang="en-US" b="1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characters and setting are established. The conflict or main problem is introduced as well.</a:t>
            </a:r>
            <a:endParaRPr lang="en-US" altLang="en-US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1214498" y="2529430"/>
            <a:ext cx="4300278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0" algn="just">
              <a:defRPr b="1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 series of events build up to the conflict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4881734" y="1347313"/>
            <a:ext cx="508000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0" algn="just">
              <a:defRPr b="1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This is the turning point of the story and is meant to be the moment of highest interest and emotion. 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8148292" y="2109159"/>
            <a:ext cx="3856725" cy="9233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0" algn="just">
              <a:defRPr b="1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Events and complications begin to resolve and the result of actions of the main characters are put forward.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7247108" y="5475782"/>
            <a:ext cx="457771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indent="0" algn="just">
              <a:defRPr b="1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It is the end of a story and ends with either a happy or a tragic ending.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7802506" y="2770061"/>
            <a:ext cx="4323046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 few years later, Clinton made some changes in his house. …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833635" y="1868295"/>
            <a:ext cx="804151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Barton was accused of stealing the gold coin, but he denied. </a:t>
            </a:r>
            <a:endParaRPr lang="zh-CN" altLang="en-US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6" grpId="0" animBg="1"/>
      <p:bldP spid="35" grpId="0" animBg="1"/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322377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The Fifth Reading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16874" y="-30555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for</a:t>
            </a:r>
            <a:r>
              <a:rPr lang="zh-CN" alt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language 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74727" y="717932"/>
            <a:ext cx="68611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</a:rPr>
              <a:t>His companions looked at him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with surprise</a:t>
            </a:r>
            <a:r>
              <a:rPr lang="en-US" altLang="zh-CN" sz="2800" dirty="0">
                <a:latin typeface="Times New Roman" panose="02020603050405020304" pitchFamily="18" charset="0"/>
              </a:rPr>
              <a:t>. </a:t>
            </a:r>
            <a:endParaRPr lang="zh-CN" altLang="en-US" sz="4800" dirty="0"/>
          </a:p>
        </p:txBody>
      </p:sp>
      <p:sp>
        <p:nvSpPr>
          <p:cNvPr id="16" name="矩形 15"/>
          <p:cNvSpPr/>
          <p:nvPr/>
        </p:nvSpPr>
        <p:spPr>
          <a:xfrm>
            <a:off x="446326" y="1227841"/>
            <a:ext cx="11401291" cy="1128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25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displeasure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“what your refusal implies?”</a:t>
            </a:r>
            <a:endParaRPr lang="zh-CN" altLang="zh-CN" sz="2800" kern="100" dirty="0">
              <a:latin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94057" y="2361515"/>
            <a:ext cx="674205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+ n.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express certain emotion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322377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The Fifth Reading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99633" y="-64986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for</a:t>
            </a:r>
            <a:r>
              <a:rPr lang="zh-CN" alt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language 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74727" y="3854976"/>
            <a:ext cx="67385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</a:rPr>
              <a:t>“You refuse, then?” asked Clinton,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frowning</a:t>
            </a:r>
            <a:r>
              <a:rPr lang="en-US" altLang="zh-CN" sz="2800" dirty="0">
                <a:latin typeface="Times New Roman" panose="02020603050405020304" pitchFamily="18" charset="0"/>
              </a:rPr>
              <a:t>.</a:t>
            </a:r>
            <a:endParaRPr lang="zh-CN" altLang="zh-CN" sz="2800" dirty="0">
              <a:latin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475861" y="2823726"/>
            <a:ext cx="11401291" cy="1128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25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asking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displeasure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“what your refusal implies?”</a:t>
            </a:r>
            <a:endParaRPr lang="zh-CN" altLang="zh-CN" sz="2800" kern="100" dirty="0">
              <a:latin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94057" y="4320898"/>
            <a:ext cx="7325708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V-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to describe accompanying actions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74727" y="717932"/>
            <a:ext cx="68611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</a:rPr>
              <a:t>His companions looked at him </a:t>
            </a:r>
            <a:r>
              <a:rPr lang="en-US" altLang="zh-CN" sz="28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</a:rPr>
              <a:t>with surprise</a:t>
            </a:r>
            <a:r>
              <a:rPr lang="en-US" altLang="zh-CN" sz="28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</a:rPr>
              <a:t>. </a:t>
            </a:r>
            <a:endParaRPr lang="zh-CN" altLang="en-US" sz="4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446326" y="1227841"/>
            <a:ext cx="11401291" cy="1128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25000"/>
              </a:lnSpc>
              <a:spcAft>
                <a:spcPts val="0"/>
              </a:spcAft>
            </a:pPr>
            <a:r>
              <a:rPr lang="en-US" altLang="zh-CN" sz="28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</a:t>
            </a:r>
            <a:r>
              <a:rPr lang="en-US" altLang="zh-CN" sz="28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displeasure</a:t>
            </a:r>
            <a:r>
              <a:rPr lang="en-US" altLang="zh-CN" sz="28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“what your refusal implies?”</a:t>
            </a:r>
            <a:endParaRPr lang="zh-CN" altLang="zh-CN" sz="2800" kern="100" dirty="0">
              <a:solidFill>
                <a:schemeClr val="bg1">
                  <a:lumMod val="75000"/>
                </a:schemeClr>
              </a:solidFill>
              <a:latin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94057" y="2361515"/>
            <a:ext cx="674205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+ n.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express certain emotion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3" grpId="0"/>
      <p:bldP spid="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322377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The Fifth Reading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99633" y="-64986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for</a:t>
            </a:r>
            <a:r>
              <a:rPr lang="zh-CN" alt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language 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74727" y="3854976"/>
            <a:ext cx="66649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</a:rPr>
              <a:t>“You refuse, then?” asked Clinton, frowning.</a:t>
            </a:r>
            <a:endParaRPr lang="zh-CN" altLang="zh-CN" sz="28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475861" y="2823726"/>
            <a:ext cx="11401291" cy="1128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25000"/>
              </a:lnSpc>
              <a:spcAft>
                <a:spcPts val="0"/>
              </a:spcAft>
            </a:pPr>
            <a:r>
              <a:rPr lang="en-US" altLang="zh-CN" sz="28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</a:t>
            </a:r>
            <a:r>
              <a:rPr lang="en-US" altLang="zh-CN" sz="28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asking</a:t>
            </a:r>
            <a:r>
              <a:rPr lang="en-US" altLang="zh-CN" sz="28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displeasure, “what your refusal implies?”</a:t>
            </a:r>
            <a:endParaRPr lang="zh-CN" altLang="zh-CN" sz="2800" kern="100" dirty="0">
              <a:solidFill>
                <a:schemeClr val="bg1">
                  <a:lumMod val="75000"/>
                </a:schemeClr>
              </a:solidFill>
              <a:latin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894057" y="4320898"/>
            <a:ext cx="7325708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V-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to describe accompanying actions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74727" y="717932"/>
            <a:ext cx="68611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</a:rPr>
              <a:t>His companions looked at him </a:t>
            </a:r>
            <a:r>
              <a:rPr lang="en-US" altLang="zh-CN" sz="28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</a:rPr>
              <a:t>with surprise</a:t>
            </a:r>
            <a:r>
              <a:rPr lang="en-US" altLang="zh-CN" sz="28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</a:rPr>
              <a:t>. </a:t>
            </a:r>
            <a:endParaRPr lang="zh-CN" altLang="en-US" sz="4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446326" y="1227841"/>
            <a:ext cx="11401291" cy="1128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25000"/>
              </a:lnSpc>
              <a:spcAft>
                <a:spcPts val="0"/>
              </a:spcAft>
            </a:pPr>
            <a:r>
              <a:rPr lang="en-US" altLang="zh-CN" sz="28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</a:t>
            </a:r>
            <a:r>
              <a:rPr lang="en-US" altLang="zh-CN" sz="28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displeasure</a:t>
            </a:r>
            <a:r>
              <a:rPr lang="en-US" altLang="zh-CN" sz="28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“what your refusal implies?”</a:t>
            </a:r>
            <a:endParaRPr lang="zh-CN" altLang="zh-CN" sz="2800" kern="100" dirty="0">
              <a:solidFill>
                <a:schemeClr val="bg1">
                  <a:lumMod val="75000"/>
                </a:schemeClr>
              </a:solidFill>
              <a:latin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94057" y="2361515"/>
            <a:ext cx="674205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+ n.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express certain emotion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30427" y="4826488"/>
            <a:ext cx="11401291" cy="1128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25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did not steal the gold piece, and I will not submit to such a search.” Barton answered 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firmly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800" kern="100" dirty="0">
              <a:latin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94056" y="5937116"/>
            <a:ext cx="7576703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adverbs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express states of mind and mood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2256473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Pre-writing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58620" y="1943386"/>
            <a:ext cx="99819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800" b="1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few years later, Clinton made some changes in his house. … </a:t>
            </a:r>
            <a:endParaRPr lang="en-US" altLang="zh-CN" sz="2800" b="1" i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291262" y="-61908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5862" y="1310336"/>
            <a:ext cx="6203810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 and predict what happened next. </a:t>
            </a:r>
            <a:endParaRPr lang="zh-CN" alt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75861" y="3211047"/>
            <a:ext cx="6237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① What did Clinton find?</a:t>
            </a:r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9672" y="3484907"/>
            <a:ext cx="5207749" cy="27710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文本框 13"/>
          <p:cNvSpPr txBox="1"/>
          <p:nvPr/>
        </p:nvSpPr>
        <p:spPr>
          <a:xfrm>
            <a:off x="475861" y="3917058"/>
            <a:ext cx="6402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② …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2256473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Writing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8954" y="3396971"/>
            <a:ext cx="9242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just"/>
            <a:r>
              <a:rPr lang="en-US" altLang="zh-CN" dirty="0">
                <a:solidFill>
                  <a:srgbClr val="0070C0"/>
                </a:solidFill>
              </a:rPr>
              <a:t>What’s the ending of the story? </a:t>
            </a:r>
            <a:r>
              <a:rPr lang="en-US" altLang="zh-CN" dirty="0">
                <a:solidFill>
                  <a:srgbClr val="FF0000"/>
                </a:solidFill>
              </a:rPr>
              <a:t>(theme)</a:t>
            </a:r>
            <a:endParaRPr lang="en-US" altLang="zh-CN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5861" y="2214338"/>
            <a:ext cx="115357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did Clinton react to the truth?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(doing, saying, thinking, feeling)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75861" y="2781126"/>
            <a:ext cx="126955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did Barton react to Clinton’s apology?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(doing, saying, thinking, feeling)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US" altLang="zh-C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291262" y="-61908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 the story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81558" y="1404288"/>
            <a:ext cx="5614442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the story with around 80 words</a:t>
            </a:r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79395" y="788735"/>
            <a:ext cx="99819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800" b="1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few years later, Clinton made some changes in his house. … </a:t>
            </a:r>
            <a:endParaRPr lang="en-US" altLang="zh-CN" sz="2800" b="1" i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75861" y="4399265"/>
            <a:ext cx="7865187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+ n.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express certain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emotion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“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V-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to describe accompanying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actions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adverbs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express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 of mind and mood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3322416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Post-writing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197473" y="-61908"/>
            <a:ext cx="5262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for</a:t>
            </a:r>
            <a:r>
              <a:rPr lang="zh-CN" alt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theme</a:t>
            </a:r>
            <a:endParaRPr lang="zh-CN" altLang="en-US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75861" y="1154859"/>
            <a:ext cx="92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sz="3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kind of person was Barton?</a:t>
            </a:r>
            <a:endParaRPr lang="zh-CN" altLang="en-US" sz="36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23" t="6415" b="8250"/>
          <a:stretch>
            <a:fillRect/>
          </a:stretch>
        </p:blipFill>
        <p:spPr bwMode="auto">
          <a:xfrm>
            <a:off x="604387" y="1878480"/>
            <a:ext cx="1635760" cy="320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3201793" y="1745902"/>
            <a:ext cx="6258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proud    poor    incapable</a:t>
            </a:r>
            <a:endParaRPr lang="en-US" altLang="zh-CN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201793" y="3050458"/>
            <a:ext cx="46688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self-respecting      honest 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850687" y="4758545"/>
            <a:ext cx="4531057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dignity and honesty </a:t>
            </a:r>
            <a:endParaRPr lang="zh-CN" alt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右大括号 11"/>
          <p:cNvSpPr/>
          <p:nvPr/>
        </p:nvSpPr>
        <p:spPr>
          <a:xfrm rot="10800000">
            <a:off x="2517242" y="2089770"/>
            <a:ext cx="588055" cy="142422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右大括号 12"/>
          <p:cNvSpPr/>
          <p:nvPr/>
        </p:nvSpPr>
        <p:spPr>
          <a:xfrm>
            <a:off x="7870635" y="1960511"/>
            <a:ext cx="588055" cy="142422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8676679" y="2336945"/>
            <a:ext cx="30087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realistic</a:t>
            </a:r>
            <a:r>
              <a:rPr lang="en-US" altLang="zh-C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figure </a:t>
            </a:r>
            <a:endParaRPr lang="en-US" altLang="zh-CN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10" grpId="0"/>
      <p:bldP spid="11" grpId="0" animBg="1"/>
      <p:bldP spid="12" grpId="0" animBg="1"/>
      <p:bldP spid="13" grpId="0" animBg="1"/>
      <p:bldP spid="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3322416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Homework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75861" y="1411785"/>
            <a:ext cx="10761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one possible version and revise your writing.</a:t>
            </a:r>
            <a:endParaRPr lang="en-US" altLang="zh-CN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75861" y="56946"/>
            <a:ext cx="2400503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Broadway" panose="04040905080B02020502" pitchFamily="82" charset="0"/>
              </a:rPr>
              <a:t>Post-writing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Broadway" panose="04040905080B02020502" pitchFamily="82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67302" y="849277"/>
            <a:ext cx="113605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800" b="1" i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few years later, Clinton made some changes in his house</a:t>
            </a:r>
            <a:endParaRPr lang="zh-CN" altLang="zh-CN" sz="2800" b="1" i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35832" y="1784017"/>
            <a:ext cx="113605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found the gold coin, 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buried in 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dirt between pieces of the wood floor in the room where the reunion dinner had been held. Clinton 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immediately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realized that Barton was innocent. 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Hurrying to Barton’s home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 told him of the amazing discovery of the coin and apologized to him 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sincerely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“But,” he </a:t>
            </a:r>
            <a:r>
              <a:rPr lang="en-US" altLang="zh-CN" sz="28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concluded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confusion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“why did you not allow yourself to be searched then?” </a:t>
            </a:r>
            <a:r>
              <a:rPr lang="en-US" altLang="zh-CN" sz="28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 looked at Clinton 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blankly</a:t>
            </a:r>
            <a:r>
              <a:rPr lang="en-US" altLang="zh-CN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“For weeks my family and I hadn’t had enough to eat —my pockets were full of leftovers that I had taken from the table to carry home to my wife and children”. 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toughest and darkest time, dignity and honesty might be the only possession for those little people.</a:t>
            </a:r>
            <a:endParaRPr lang="zh-CN" altLang="zh-CN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1" action="ppaction://hlinksldjump"/>
              </a:rPr>
              <a:t>__1__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1" action="ppaction://hlinksldjump"/>
              </a:rPr>
              <a:t> </a:t>
            </a:r>
            <a:r>
              <a:rPr lang="zh-CN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__2__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met in the home of Clinton, who had made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__3__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__4__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sldjump"/>
              </a:rPr>
              <a:t>__5__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sldjump"/>
              </a:rPr>
              <a:t>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passed around the long table. Later, however, when Clinton wanted to get it back, the coin was missing.</a:t>
            </a:r>
            <a:endParaRPr lang="en-US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6" action="ppaction://hlinksldjump"/>
              </a:rPr>
              <a:t>__6__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arouse questions and denials. Finally, the village lawyer suggested everyone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7" action="ppaction://hlinksldjump"/>
              </a:rPr>
              <a:t>__7__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searched, to which all agreed — except Barton. His companions looked at him with surprise. </a:t>
            </a:r>
            <a:endParaRPr lang="en-US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“You refuse, then?” asked Clinton, frowning.</a:t>
            </a:r>
            <a:endParaRPr lang="en-US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 turned red. “Yes,” he said, “I can’t allow it.”</a:t>
            </a:r>
            <a:endParaRPr lang="en-US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“Do you realize,” Clinton stepped forward, asking with displeasure, “what your refusal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8" action="ppaction://hlinksldjump"/>
              </a:rPr>
              <a:t>__8__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US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did not steal the gold piece, and I will not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9" action="ppaction://hlinksldjump"/>
              </a:rPr>
              <a:t>__9__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such a search.” Barton answered firmly.</a:t>
            </a:r>
            <a:endParaRPr lang="en-US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by one, the rest of the group turned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 action="ppaction://hlinksldjump"/>
              </a:rPr>
              <a:t>__10__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pockets. When the coin failed to appear,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 action="ppaction://hlinksldjump"/>
              </a:rPr>
              <a:t>__11__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focused on Barton again. </a:t>
            </a:r>
            <a:endParaRPr lang="en-US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that day on, people turned their eyes away when they met him. He grew poorer, and when his wife died not long afterward, no one knew and cared whether 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  <a:hlinkClick r:id="rId12" action="ppaction://hlinksldjump"/>
              </a:rPr>
              <a:t>__12__ </a:t>
            </a: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from poverty or shame.</a:t>
            </a:r>
            <a:endParaRPr lang="en-US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few years later, Clinton made some changes in his house. </a:t>
            </a:r>
            <a:endParaRPr lang="en-US" altLang="zh-CN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3" name="动作按钮: 前进或下一项 2">
            <a:hlinkClick r:id="rId13" action="ppaction://hlinksldjump" highlightClick="1"/>
          </p:cNvPr>
          <p:cNvSpPr/>
          <p:nvPr/>
        </p:nvSpPr>
        <p:spPr>
          <a:xfrm>
            <a:off x="11248008" y="6072326"/>
            <a:ext cx="497149" cy="37167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who had made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53840"/>
          <a:ext cx="11421840" cy="1968865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19688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1.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strength  </a:t>
                      </a:r>
                      <a:endParaRPr lang="en-US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courage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hope   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confidence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68" y="386308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968451" y="4634954"/>
            <a:ext cx="23936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quality of being physically strong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Barton, who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been wounded </a:t>
            </a:r>
            <a:r>
              <a:rPr lang="en-US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never recovered his </a:t>
            </a:r>
            <a:r>
              <a:rPr lang="en-US" altLang="zh-CN" sz="2400" b="1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__1__ </a:t>
            </a:r>
            <a:r>
              <a:rPr lang="zh-CN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</a:t>
            </a:r>
            <a:r>
              <a:rPr lang="en-US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regularly.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time he became penniless. Yet he was too proud to accept help from others.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who had made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53840"/>
          <a:ext cx="11421840" cy="199136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19913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1.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strength  </a:t>
                      </a:r>
                      <a:endParaRPr lang="en-US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  <a:buAutoNum type="alphaUcPeriod"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B. courage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C. hope    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D. confidence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68" y="3863086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矩形 14"/>
          <p:cNvSpPr/>
          <p:nvPr/>
        </p:nvSpPr>
        <p:spPr>
          <a:xfrm>
            <a:off x="968451" y="4634954"/>
            <a:ext cx="23936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quality of being physically strong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3" name="动作按钮: 转到主页 2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these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who had made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75500"/>
          <a:ext cx="11421840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2.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collections</a:t>
                      </a: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occasions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 situations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D. communication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10428916" y="948174"/>
            <a:ext cx="1350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716" y="3864338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3821553" y="4710054"/>
            <a:ext cx="21220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special event, ceremony or celebration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the soldiers held a get-together dinner. On one of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n-US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had made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75500"/>
          <a:ext cx="11421840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2.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collections</a:t>
                      </a: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occasions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 situations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D. communication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10428916" y="948174"/>
            <a:ext cx="1350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716" y="3864338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3821553" y="4710054"/>
            <a:ext cx="21220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special event, ceremony or celebration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58620" y="261258"/>
            <a:ext cx="11915192" cy="6335484"/>
          </a:xfrm>
          <a:prstGeom prst="rect">
            <a:avLst/>
          </a:prstGeom>
          <a:noFill/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4732" y="607376"/>
            <a:ext cx="11562968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First World War, some soldiers returned to their village. Most of them managed to live well, but one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Barton, who had been wounded and never recovered his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__1__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unable to work regularly. In time he became penniless. Yet he was too proud to accept help from others.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each year 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soldiers held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get-together dinner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On one of </a:t>
            </a: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__2__</a:t>
            </a:r>
            <a:r>
              <a:rPr lang="en-US" altLang="zh-CN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they met in the home of Clinton,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had made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__3__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and grown self-important. Clinton showed them a large gold coin, about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__4__ 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and value he kept talking for long. Each man examined it with interest </a:t>
            </a:r>
            <a:r>
              <a:rPr lang="en-US" altLang="zh-CN" sz="2400" b="1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__5__</a:t>
            </a:r>
            <a:r>
              <a:rPr lang="en-US" altLang="zh-CN" sz="2400" kern="1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passed around the long table. Later, however, when Clinton wanted to get it back, the coin was missing.</a:t>
            </a:r>
            <a:endParaRPr lang="zh-CN" altLang="zh-CN" sz="2400" kern="1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75861" y="4075500"/>
          <a:ext cx="11421840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479179"/>
                <a:gridCol w="2600960"/>
                <a:gridCol w="2743200"/>
                <a:gridCol w="2814320"/>
                <a:gridCol w="2784181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effectLst/>
                          <a:latin typeface="Times New Roman" panose="02020603050405020304" pitchFamily="18" charset="0"/>
                          <a:ea typeface="等线" panose="02010600030101010101" charset="-122"/>
                          <a:cs typeface="Times New Roman" panose="02020603050405020304" pitchFamily="18" charset="0"/>
                        </a:rPr>
                        <a:t>2.</a:t>
                      </a:r>
                      <a:endParaRPr lang="zh-CN" sz="2400" b="0" kern="100" dirty="0">
                        <a:effectLst/>
                        <a:latin typeface="Times New Roman" panose="02020603050405020304" pitchFamily="18" charset="0"/>
                        <a:ea typeface="等线" panose="02010600030101010101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collections</a:t>
                      </a: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UcPeriod"/>
                        <a:defRPr/>
                      </a:pPr>
                      <a:endParaRPr lang="en-US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B. occasions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C. situations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400" b="0" kern="1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D. communication</a:t>
                      </a:r>
                      <a:endParaRPr lang="zh-CN" altLang="zh-CN" sz="2400" b="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10428916" y="948174"/>
            <a:ext cx="1350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 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ackgroundRemoval t="0" b="100000" l="9956" r="9690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716" y="3864338"/>
            <a:ext cx="984743" cy="729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3821553" y="4710054"/>
            <a:ext cx="21220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special event, ceremony or celebration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75861" y="56946"/>
            <a:ext cx="6102492" cy="510778"/>
          </a:xfrm>
          <a:prstGeom prst="roundRect">
            <a:avLst/>
          </a:prstGeom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The First,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Second &amp; </a:t>
            </a:r>
            <a:r>
              <a:rPr lang="en-US" altLang="zh-CN" sz="2400" dirty="0">
                <a:solidFill>
                  <a:prstClr val="white">
                    <a:lumMod val="50000"/>
                  </a:prstClr>
                </a:solidFill>
                <a:latin typeface="Broadway" panose="04040905080B02020502" pitchFamily="82" charset="0"/>
                <a:ea typeface="等线" panose="02010600030101010101" charset="-122"/>
              </a:rPr>
              <a:t>T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hird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roadway" panose="04040905080B02020502" pitchFamily="82" charset="0"/>
                <a:ea typeface="等线" panose="02010600030101010101" charset="-122"/>
                <a:cs typeface="+mn-cs"/>
              </a:rPr>
              <a:t> Reading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Broadway" panose="04040905080B02020502" pitchFamily="82" charset="0"/>
              <a:ea typeface="等线" panose="02010600030101010101" charset="-122"/>
              <a:cs typeface="+mn-cs"/>
            </a:endParaRPr>
          </a:p>
        </p:txBody>
      </p:sp>
      <p:sp>
        <p:nvSpPr>
          <p:cNvPr id="12" name="动作按钮: 转到主页 11">
            <a:hlinkClick r:id="rId3" action="ppaction://hlinksldjump" highlightClick="1"/>
          </p:cNvPr>
          <p:cNvSpPr/>
          <p:nvPr/>
        </p:nvSpPr>
        <p:spPr>
          <a:xfrm>
            <a:off x="11515411" y="6163259"/>
            <a:ext cx="341644" cy="336619"/>
          </a:xfrm>
          <a:prstGeom prst="actionButtonHom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21735</Words>
  <Application>WPS 演示</Application>
  <PresentationFormat>宽屏</PresentationFormat>
  <Paragraphs>823</Paragraphs>
  <Slides>38</Slides>
  <Notes>0</Notes>
  <HiddenSlides>1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54" baseType="lpstr">
      <vt:lpstr>Arial</vt:lpstr>
      <vt:lpstr>宋体</vt:lpstr>
      <vt:lpstr>Wingdings</vt:lpstr>
      <vt:lpstr>Broadway</vt:lpstr>
      <vt:lpstr>等线</vt:lpstr>
      <vt:lpstr>Times New Roman</vt:lpstr>
      <vt:lpstr>微软雅黑</vt:lpstr>
      <vt:lpstr>Arial Unicode MS</vt:lpstr>
      <vt:lpstr>等线 Light</vt:lpstr>
      <vt:lpstr>Calibri</vt:lpstr>
      <vt:lpstr>Albertus Extra Bold</vt:lpstr>
      <vt:lpstr>Segoe Print</vt:lpstr>
      <vt:lpstr>HelveticaNeue</vt:lpstr>
      <vt:lpstr>Corbel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Leechee</dc:creator>
  <cp:lastModifiedBy>南山有谷堆</cp:lastModifiedBy>
  <cp:revision>128</cp:revision>
  <dcterms:created xsi:type="dcterms:W3CDTF">2019-11-09T14:17:00Z</dcterms:created>
  <dcterms:modified xsi:type="dcterms:W3CDTF">2020-03-11T03:43:20Z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