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3" r:id="rId3"/>
    <p:sldMasterId id="2147483673" r:id="rId4"/>
    <p:sldMasterId id="2147483683" r:id="rId5"/>
    <p:sldMasterId id="2147483696" r:id="rId6"/>
  </p:sldMasterIdLst>
  <p:notesMasterIdLst>
    <p:notesMasterId r:id="rId8"/>
  </p:notesMasterIdLst>
  <p:sldIdLst>
    <p:sldId id="1426" r:id="rId7"/>
    <p:sldId id="1397" r:id="rId9"/>
    <p:sldId id="1234" r:id="rId10"/>
    <p:sldId id="1399" r:id="rId11"/>
    <p:sldId id="1396" r:id="rId12"/>
    <p:sldId id="1398" r:id="rId13"/>
    <p:sldId id="1400" r:id="rId14"/>
    <p:sldId id="1390" r:id="rId15"/>
    <p:sldId id="1391" r:id="rId16"/>
    <p:sldId id="1392" r:id="rId17"/>
    <p:sldId id="1402" r:id="rId18"/>
    <p:sldId id="1413" r:id="rId19"/>
    <p:sldId id="1419" r:id="rId20"/>
    <p:sldId id="1415" r:id="rId21"/>
    <p:sldId id="1423" r:id="rId22"/>
    <p:sldId id="1416" r:id="rId23"/>
    <p:sldId id="1380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2B2B2"/>
    <a:srgbClr val="0766D4"/>
    <a:srgbClr val="FF3300"/>
    <a:srgbClr val="C0C0C0"/>
    <a:srgbClr val="DDDDDD"/>
    <a:srgbClr val="ED11D6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510" y="81"/>
      </p:cViewPr>
      <p:guideLst>
        <p:guide orient="horz" pos="1992"/>
        <p:guide pos="294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1814139D-B262-4B55-903F-55CFFBE1C4C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9B88EB4-BA08-4B55-BB7D-D8986653402C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1202" name="备注占位符 2"/>
          <p:cNvSpPr>
            <a:spLocks noGrp="1"/>
          </p:cNvSpPr>
          <p:nvPr>
            <p:ph type="body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/>
            <a:r>
              <a:rPr lang="zh-CN" altLang="en-US"/>
              <a:t>本</a:t>
            </a:r>
            <a:r>
              <a:rPr lang="en-US" altLang="zh-CN"/>
              <a:t>PPT</a:t>
            </a:r>
            <a:r>
              <a:rPr lang="zh-CN" altLang="en-US"/>
              <a:t>模板部分元素使用了幻灯片母版制作。如果需要修改，点击</a:t>
            </a:r>
            <a:r>
              <a:rPr lang="en-US" altLang="zh-CN"/>
              <a:t>-</a:t>
            </a:r>
            <a:r>
              <a:rPr lang="zh-CN" altLang="en-US"/>
              <a:t>视图</a:t>
            </a:r>
            <a:r>
              <a:rPr lang="en-US" altLang="zh-CN"/>
              <a:t>-</a:t>
            </a:r>
            <a:r>
              <a:rPr lang="zh-CN" altLang="en-US"/>
              <a:t>幻灯片母版</a:t>
            </a:r>
            <a:r>
              <a:rPr lang="en-US" altLang="zh-CN"/>
              <a:t>-</a:t>
            </a:r>
            <a:r>
              <a:rPr lang="zh-CN" altLang="en-US"/>
              <a:t>修改；完成后关闭编辑母版即可。</a:t>
            </a:r>
            <a:endParaRPr lang="zh-CN" altLang="en-US"/>
          </a:p>
        </p:txBody>
      </p:sp>
      <p:sp>
        <p:nvSpPr>
          <p:cNvPr id="512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>
              <a:buFontTx/>
              <a:buChar char="•"/>
            </a:pPr>
            <a:fld id="{6ED9CAB1-3450-4165-B2C8-954A6DC45B62}" type="slidenum">
              <a:rPr lang="zh-CN" altLang="en-US" smtClean="0">
                <a:latin typeface="Arial" panose="020B0604020202020204" pitchFamily="34" charset="0"/>
                <a:ea typeface="微软雅黑" panose="020B0503020204020204" charset="-122"/>
              </a:rPr>
            </a:fld>
            <a:endParaRPr lang="en-US" altLang="zh-CN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 altLang="zh-CN" dirty="0"/>
              <a:t>Para1</a:t>
            </a:r>
            <a:r>
              <a:rPr lang="zh-CN" altLang="en-US" dirty="0"/>
              <a:t>做的这个分析挺好的，</a:t>
            </a:r>
            <a:r>
              <a:rPr lang="en-US" altLang="zh-CN" dirty="0"/>
              <a:t>para2</a:t>
            </a:r>
            <a:r>
              <a:rPr lang="zh-CN" altLang="en-US" dirty="0"/>
              <a:t>也可以做类似的分析，比如</a:t>
            </a:r>
            <a:r>
              <a:rPr lang="en-US" altLang="zh-CN" dirty="0"/>
              <a:t>neighbors</a:t>
            </a:r>
            <a:r>
              <a:rPr lang="zh-CN" altLang="en-US" dirty="0"/>
              <a:t>和</a:t>
            </a:r>
            <a:r>
              <a:rPr lang="en-US" altLang="zh-CN" dirty="0"/>
              <a:t>Jane and Tom</a:t>
            </a:r>
            <a:r>
              <a:rPr lang="zh-CN" altLang="en-US" dirty="0"/>
              <a:t>的动作行为，心理等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Jane </a:t>
            </a:r>
            <a:r>
              <a:rPr lang="zh-CN" altLang="en-US" dirty="0"/>
              <a:t>拼错了。这个</a:t>
            </a:r>
            <a:r>
              <a:rPr lang="en-US" altLang="zh-CN" dirty="0"/>
              <a:t>possible version</a:t>
            </a:r>
            <a:r>
              <a:rPr lang="zh-CN" altLang="en-US" dirty="0"/>
              <a:t>语言还不错，但是连贯性不太好。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B88EB4-BA08-4B55-BB7D-D8986653402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45058" name="备注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r>
              <a:rPr lang="zh-CN" altLang="en-US">
                <a:ea typeface="宋体" panose="02010600030101010101" pitchFamily="2" charset="-122"/>
              </a:rPr>
              <a:t>本</a:t>
            </a:r>
            <a:r>
              <a:rPr lang="en-US" altLang="zh-CN">
                <a:ea typeface="宋体" panose="02010600030101010101" pitchFamily="2" charset="-122"/>
              </a:rPr>
              <a:t>PPT</a:t>
            </a:r>
            <a:r>
              <a:rPr lang="zh-CN" altLang="en-US">
                <a:ea typeface="宋体" panose="02010600030101010101" pitchFamily="2" charset="-122"/>
              </a:rPr>
              <a:t>模板部分元素使用了幻灯片母版制作。如果需要修改，点击</a:t>
            </a:r>
            <a:r>
              <a:rPr lang="en-US" altLang="zh-CN">
                <a:ea typeface="宋体" panose="02010600030101010101" pitchFamily="2" charset="-122"/>
              </a:rPr>
              <a:t>-</a:t>
            </a:r>
            <a:r>
              <a:rPr lang="zh-CN" altLang="en-US">
                <a:ea typeface="宋体" panose="02010600030101010101" pitchFamily="2" charset="-122"/>
              </a:rPr>
              <a:t>视图</a:t>
            </a:r>
            <a:r>
              <a:rPr lang="en-US" altLang="zh-CN">
                <a:ea typeface="宋体" panose="02010600030101010101" pitchFamily="2" charset="-122"/>
              </a:rPr>
              <a:t>-</a:t>
            </a:r>
            <a:r>
              <a:rPr lang="zh-CN" altLang="en-US">
                <a:ea typeface="宋体" panose="02010600030101010101" pitchFamily="2" charset="-122"/>
              </a:rPr>
              <a:t>幻灯片母版</a:t>
            </a:r>
            <a:r>
              <a:rPr lang="en-US" altLang="zh-CN">
                <a:ea typeface="宋体" panose="02010600030101010101" pitchFamily="2" charset="-122"/>
              </a:rPr>
              <a:t>-</a:t>
            </a:r>
            <a:r>
              <a:rPr lang="zh-CN" altLang="en-US">
                <a:ea typeface="宋体" panose="02010600030101010101" pitchFamily="2" charset="-122"/>
              </a:rPr>
              <a:t>修改；完成后关闭编辑母版即可。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45059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buChar char="•"/>
            </a:pPr>
            <a:fld id="{9A0DB2DC-4C9A-4742-B13C-FB6460FD3503}" type="slidenum">
              <a:rPr lang="zh-CN" altLang="en-US">
                <a:ea typeface="微软雅黑" panose="020B0503020204020204" charset="-122"/>
              </a:rPr>
            </a:fld>
            <a:endParaRPr lang="zh-CN" altLang="en-US">
              <a:ea typeface="微软雅黑" panose="020B0503020204020204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8ED64-29F1-4C33-BA48-8C2F9F04DED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B4C98-4598-415D-BC11-7DE91FC0B3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349D6-9CE1-4FF7-9441-B715A9011CBB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F68EF-9201-4C15-8FFB-788AA0F0E68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E609-BBAE-4895-809F-738DD0037B31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09DB-F3C4-487D-B14E-333F7FD3DE4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defRPr noProof="1"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defRPr noProof="1">
                <a:latin typeface="Arial" panose="020B0604020202020204" pitchFamily="34" charset="0"/>
                <a:cs typeface="+mn-ea"/>
              </a:defRPr>
            </a:lvl1pPr>
          </a:lstStyle>
          <a:p>
            <a:pPr>
              <a:defRPr/>
            </a:pPr>
            <a:fld id="{F0C496E3-9694-4AD9-8BF3-870CFC5052C5}" type="slidenum">
              <a:rPr lang="en-US" altLang="zh-CN"/>
            </a:fld>
            <a:endParaRPr 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lvl="0"/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defRPr noProof="1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defRPr noProof="1"/>
            </a:lvl1pPr>
          </a:lstStyle>
          <a:p>
            <a:pPr>
              <a:defRPr/>
            </a:pPr>
            <a:endParaRPr 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defRPr noProof="1">
                <a:latin typeface="Arial" panose="020B0604020202020204" pitchFamily="34" charset="0"/>
                <a:cs typeface="+mn-ea"/>
              </a:defRPr>
            </a:lvl1pPr>
          </a:lstStyle>
          <a:p>
            <a:pPr>
              <a:defRPr/>
            </a:pPr>
            <a:fld id="{DDCA5674-024F-4629-BA7A-AF7A7A2465A6}" type="slidenum">
              <a:rPr lang="en-US" altLang="zh-CN"/>
            </a:fld>
            <a:endParaRPr 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/>
          <a:srcRect b="1562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/>
          <a:srcRect b="1562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 noChangeArrowheads="1"/>
          </p:cNvSpPr>
          <p:nvPr/>
        </p:nvSpPr>
        <p:spPr bwMode="auto">
          <a:xfrm>
            <a:off x="868363" y="152400"/>
            <a:ext cx="3919537" cy="542925"/>
          </a:xfrm>
          <a:prstGeom prst="rect">
            <a:avLst/>
          </a:prstGeom>
          <a:noFill/>
          <a:ln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宋体" panose="02010600030101010101" pitchFamily="2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7145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 noChangeArrowheads="1"/>
          </p:cNvSpPr>
          <p:nvPr/>
        </p:nvSpPr>
        <p:spPr bwMode="auto">
          <a:xfrm>
            <a:off x="868363" y="152400"/>
            <a:ext cx="3919537" cy="542925"/>
          </a:xfrm>
          <a:prstGeom prst="rect">
            <a:avLst/>
          </a:prstGeom>
          <a:noFill/>
          <a:ln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宋体" panose="02010600030101010101" pitchFamily="2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7145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4685C-4D00-4D7B-9926-3A3C4EA5FD7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99350-6E42-4740-A87F-BF170E43124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 noChangeArrowheads="1"/>
          </p:cNvSpPr>
          <p:nvPr/>
        </p:nvSpPr>
        <p:spPr bwMode="auto">
          <a:xfrm>
            <a:off x="868363" y="152400"/>
            <a:ext cx="3919537" cy="542925"/>
          </a:xfrm>
          <a:prstGeom prst="rect">
            <a:avLst/>
          </a:prstGeom>
          <a:noFill/>
          <a:ln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宋体" panose="02010600030101010101" pitchFamily="2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7145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 noChangeArrowheads="1"/>
          </p:cNvSpPr>
          <p:nvPr/>
        </p:nvSpPr>
        <p:spPr bwMode="auto">
          <a:xfrm>
            <a:off x="868363" y="152400"/>
            <a:ext cx="3919537" cy="542925"/>
          </a:xfrm>
          <a:prstGeom prst="rect">
            <a:avLst/>
          </a:prstGeom>
          <a:noFill/>
          <a:ln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宋体" panose="02010600030101010101" pitchFamily="2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宋体" panose="02010600030101010101" pitchFamily="2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7145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>
    <p:blinds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/>
          <a:srcRect b="1562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过度页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/>
          <p:nvPr/>
        </p:nvSpPr>
        <p:spPr>
          <a:xfrm>
            <a:off x="868363" y="152400"/>
            <a:ext cx="3919537" cy="542925"/>
          </a:xfrm>
          <a:prstGeom prst="rect">
            <a:avLst/>
          </a:prstGeom>
          <a:noFill/>
          <a:ln w="9525"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微软雅黑" panose="020B0503020204020204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5240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/>
          <p:nvPr/>
        </p:nvSpPr>
        <p:spPr>
          <a:xfrm>
            <a:off x="868363" y="152400"/>
            <a:ext cx="3919537" cy="542925"/>
          </a:xfrm>
          <a:prstGeom prst="rect">
            <a:avLst/>
          </a:prstGeom>
          <a:noFill/>
          <a:ln w="9525"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微软雅黑" panose="020B0503020204020204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5240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/>
          <p:nvPr/>
        </p:nvSpPr>
        <p:spPr>
          <a:xfrm>
            <a:off x="868363" y="152400"/>
            <a:ext cx="3919537" cy="542925"/>
          </a:xfrm>
          <a:prstGeom prst="rect">
            <a:avLst/>
          </a:prstGeom>
          <a:noFill/>
          <a:ln w="9525"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微软雅黑" panose="020B0503020204020204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5240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62F20-6C2A-4E92-9C89-6E450E51020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D167C-FC43-4F0C-862F-912C1A864EB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/>
          <p:nvPr/>
        </p:nvSpPr>
        <p:spPr>
          <a:xfrm>
            <a:off x="868363" y="152400"/>
            <a:ext cx="3919537" cy="542925"/>
          </a:xfrm>
          <a:prstGeom prst="rect">
            <a:avLst/>
          </a:prstGeom>
          <a:noFill/>
          <a:ln w="9525">
            <a:noFill/>
          </a:ln>
        </p:spPr>
        <p:txBody>
          <a:bodyPr tIns="34290" bIns="34290"/>
          <a:lstStyle/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zh-CN" altLang="en-US" sz="2100" b="1">
                <a:solidFill>
                  <a:srgbClr val="404040"/>
                </a:solidFill>
                <a:latin typeface="微软雅黑" panose="020B0503020204020204" charset="-122"/>
                <a:ea typeface="微软雅黑" panose="020B0503020204020204" charset="-122"/>
              </a:rPr>
              <a:t>请输入您的标题</a:t>
            </a:r>
            <a:endParaRPr lang="zh-CN" altLang="en-US" sz="2100" b="1">
              <a:solidFill>
                <a:srgbClr val="40404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圆角矩形 11"/>
          <p:cNvSpPr/>
          <p:nvPr/>
        </p:nvSpPr>
        <p:spPr>
          <a:xfrm rot="2603202">
            <a:off x="252413" y="165100"/>
            <a:ext cx="352425" cy="471488"/>
          </a:xfrm>
          <a:prstGeom prst="round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604379" y="152400"/>
            <a:ext cx="8540672" cy="0"/>
          </a:xfrm>
          <a:prstGeom prst="line">
            <a:avLst/>
          </a:prstGeom>
          <a:ln w="28575">
            <a:gradFill>
              <a:gsLst>
                <a:gs pos="0">
                  <a:schemeClr val="tx1">
                    <a:lumMod val="35000"/>
                    <a:lumOff val="65000"/>
                  </a:schemeClr>
                </a:gs>
                <a:gs pos="100000">
                  <a:schemeClr val="bg1"/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lnSpc>
                <a:spcPct val="120000"/>
              </a:lnSpc>
              <a:buFont typeface="Arial" panose="020B0604020202020204" pitchFamily="34" charset="0"/>
              <a:buNone/>
              <a:defRPr/>
            </a:pPr>
            <a:endParaRPr lang="zh-CN" altLang="en-US" sz="2400" noProof="1">
              <a:solidFill>
                <a:schemeClr val="tx2"/>
              </a:solidFill>
              <a:latin typeface="微软雅黑" panose="020B0503020204020204" charset="-122"/>
            </a:endParaRPr>
          </a:p>
        </p:txBody>
      </p:sp>
      <p:sp>
        <p:nvSpPr>
          <p:cNvPr id="5" name="圆角矩形 13"/>
          <p:cNvSpPr/>
          <p:nvPr/>
        </p:nvSpPr>
        <p:spPr>
          <a:xfrm rot="2634344">
            <a:off x="412750" y="238125"/>
            <a:ext cx="309563" cy="409575"/>
          </a:xfrm>
          <a:prstGeom prst="roundRect">
            <a:avLst/>
          </a:prstGeom>
          <a:solidFill>
            <a:schemeClr val="accent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 typeface="Arial" panose="020B0604020202020204" pitchFamily="34" charset="0"/>
              <a:buNone/>
              <a:defRPr/>
            </a:pPr>
            <a:endParaRPr lang="zh-CN" altLang="en-US" sz="2400" noProof="1"/>
          </a:p>
        </p:txBody>
      </p:sp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版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5000">
    <p:blinds dir="vert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B9373-AAAF-4FDA-840F-EDB187C3154A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C31B4-D149-4209-99E4-D573F3DBBB1D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BA500-214B-4B0D-800F-AE4BE4786F7A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35791-F170-4F09-9E4C-EA3D40A4A62F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13D29-65A7-44B4-9A25-A94D9BC7FBCD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BEEAA-E7AD-465C-80C0-EA7079CDB715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B3275-B41F-4900-A1EF-C1ADE9E67529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08BA7-EA75-47DA-9CCA-8B0CAA240C37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37D07-0FB2-40E1-98ED-34FC37DAAED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D8FAC-FF18-47B9-9E91-A9CA4A2CFF3D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FD75C-AE75-47A2-9640-2219BDA0A0FA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82F3F-2899-4B03-8115-69CC0A9EBFD6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C7B15-B659-4CE2-A97D-467631D2A089}" type="slidenum">
              <a:rPr lang="en-US" altLang="zh-CN"/>
            </a:fld>
            <a:endParaRPr lang="en-US" altLang="zh-CN">
              <a:cs typeface="+mn-cs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首页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图片 1"/>
          <p:cNvPicPr>
            <a:picLocks noChangeAspect="1"/>
          </p:cNvPicPr>
          <p:nvPr userDrawn="1"/>
        </p:nvPicPr>
        <p:blipFill>
          <a:blip r:embed="rId2"/>
          <a:srcRect b="1562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Click="0" advTm="5000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DCB9F-2683-4ABC-9571-BDEEC910CF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D0CD0-DC6E-4C00-9752-3DE21B2FEFC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E1F39-8CBF-4598-9B29-31EBA9CCCBD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29DFD-CF3C-472F-85AF-C619DE969DE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AB402-CABB-42FA-81ED-C291914632D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C6B7C-F254-488D-A537-694E5BD3C71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D5C93-3DB5-48E6-B464-899A7C67449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CE68-CBED-4983-8E0B-729D30B6AFA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F76A2-15D2-4073-B26B-A8000618230C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1603C-D7AB-44E5-8DAF-9E0D146B790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3619E-EE02-4B46-A02F-43E3BF7DDE20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6F296-3F36-4A0C-B6CC-E0F87863D04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59FA9-C7FA-4C26-B1A4-17ED6FE75D7E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6EE8B-357D-45FB-8EFF-0046ECDF9AA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01387-B6CA-4181-8F9E-70A3ABF51E72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EE1C1-110E-45EF-9124-C6AE8B40DBB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08F02-EF74-4562-8CEC-40F166EE8F4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4CBC0-6F1F-4F87-A8DD-9294A353EA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B2B2C-697F-46F1-9769-C939DA270A2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99F6-F144-4B86-AEA0-37C5364161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FFDD1-5C83-42FC-8D32-72450D45CF5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65A72-4FB5-4638-93C8-752B0D5D95D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F6058-37B1-4B85-88B5-CBB1DF71D62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03404-2EDD-4AC0-9876-F1F03034C09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A9FD-71C6-4A6C-88DD-9F5DFD072C91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3DE68-B06A-49BA-B17B-F5879145D7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C9163-C816-40CA-96E9-746687633163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9A94-7C92-48F9-833E-B0AF86BDADD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7174D-CACA-4683-8F6C-4C79A12D333B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0AF2B-60FF-4027-BB3A-B0DAB8C02E4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7F29A-0467-49E3-B6A9-D1A968D3EAA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664C1-A476-4C9E-8250-1A20556023C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image" Target="../media/image2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0.xml"/><Relationship Id="rId7" Type="http://schemas.openxmlformats.org/officeDocument/2006/relationships/slideLayout" Target="../slideLayouts/slideLayout39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4.xml"/><Relationship Id="rId14" Type="http://schemas.openxmlformats.org/officeDocument/2006/relationships/theme" Target="../theme/theme4.xml"/><Relationship Id="rId13" Type="http://schemas.openxmlformats.org/officeDocument/2006/relationships/image" Target="../media/image2.png"/><Relationship Id="rId12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33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7" Type="http://schemas.openxmlformats.org/officeDocument/2006/relationships/theme" Target="../theme/theme5.xml"/><Relationship Id="rId16" Type="http://schemas.openxmlformats.org/officeDocument/2006/relationships/image" Target="../media/image2.png"/><Relationship Id="rId15" Type="http://schemas.openxmlformats.org/officeDocument/2006/relationships/image" Target="../media/image6.jpeg"/><Relationship Id="rId14" Type="http://schemas.openxmlformats.org/officeDocument/2006/relationships/image" Target="../media/image5.jpeg"/><Relationship Id="rId13" Type="http://schemas.openxmlformats.org/officeDocument/2006/relationships/image" Target="../media/image4.jpeg"/><Relationship Id="rId12" Type="http://schemas.openxmlformats.org/officeDocument/2006/relationships/image" Target="../media/image3.jpeg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714EBFB-2755-4729-8946-EA0554F51D7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521EC6A-F124-4F82-8FFC-C3B3196DE874}" type="slidenum">
              <a:rPr lang="zh-CN" altLang="en-US"/>
            </a:fld>
            <a:endParaRPr lang="zh-CN" altLang="en-US"/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351996" y="1624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351996" y="1624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p:transition advClick="0" advTm="5000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8351996" y="1624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</p:sldLayoutIdLst>
  <p:transition advClick="0" advTm="5000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微软雅黑" panose="020B0503020204020204" charset="-122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6867" name="Rectangle 3"/>
          <p:cNvSpPr>
            <a:spLocks noGrp="1"/>
          </p:cNvSpPr>
          <p:nvPr>
            <p:ph type="body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defRPr>
            </a:lvl1pPr>
          </a:lstStyle>
          <a:p>
            <a:pPr>
              <a:defRPr/>
            </a:pPr>
            <a:fld id="{ECE6F7F2-6AED-48A7-A6C7-ABB82D95E4EC}" type="slidenum">
              <a:rPr lang="en-US" altLang="zh-CN"/>
            </a:fld>
            <a:endParaRPr lang="en-US" altLang="zh-CN"/>
          </a:p>
        </p:txBody>
      </p: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351996" y="1624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0908148-8DEF-4E8B-9E83-D725A6243CE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E248BA4-DB43-4569-8A41-6E3E934406C9}" type="slidenum">
              <a:rPr lang="zh-CN" altLang="en-US"/>
            </a:fld>
            <a:endParaRPr lang="zh-CN" altLang="en-US"/>
          </a:p>
        </p:txBody>
      </p:sp>
      <p:pic>
        <p:nvPicPr>
          <p:cNvPr id="1029" name="Picture 4" descr="图片1333"/>
          <p:cNvPicPr>
            <a:picLocks noChangeAspect="1" noChangeArrowheads="1"/>
          </p:cNvPicPr>
          <p:nvPr userDrawn="1"/>
        </p:nvPicPr>
        <p:blipFill>
          <a:blip r:embed="rId12" cstate="print"/>
          <a:srcRect l="16208" r="4831" b="-2272"/>
          <a:stretch>
            <a:fillRect/>
          </a:stretch>
        </p:blipFill>
        <p:spPr bwMode="auto">
          <a:xfrm>
            <a:off x="1116013" y="1052513"/>
            <a:ext cx="7058025" cy="7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0" name="Group 9"/>
          <p:cNvGrpSpPr/>
          <p:nvPr userDrawn="1"/>
        </p:nvGrpSpPr>
        <p:grpSpPr bwMode="auto">
          <a:xfrm>
            <a:off x="179388" y="73025"/>
            <a:ext cx="971550" cy="1268413"/>
            <a:chOff x="0" y="-63"/>
            <a:chExt cx="889" cy="1316"/>
          </a:xfrm>
        </p:grpSpPr>
        <p:pic>
          <p:nvPicPr>
            <p:cNvPr id="1031" name="Picture 10" descr="u=2291391445,3821504563&amp;fm=21&amp;gp=0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83958"/>
            <a:stretch>
              <a:fillRect/>
            </a:stretch>
          </p:blipFill>
          <p:spPr bwMode="auto">
            <a:xfrm>
              <a:off x="476" y="-63"/>
              <a:ext cx="413" cy="1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11" descr="cdbf6c81800a19d8b61b2ef130fa828ba61e462d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894" t="4457" r="24838" b="13370"/>
            <a:stretch>
              <a:fillRect/>
            </a:stretch>
          </p:blipFill>
          <p:spPr bwMode="auto">
            <a:xfrm>
              <a:off x="0" y="0"/>
              <a:ext cx="542" cy="1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12" descr="26418_143517_b80e_618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0919" t="15320" r="27043" b="20102"/>
            <a:stretch>
              <a:fillRect/>
            </a:stretch>
          </p:blipFill>
          <p:spPr bwMode="auto">
            <a:xfrm>
              <a:off x="501" y="527"/>
              <a:ext cx="156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图片 6" descr="水印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8351996" y="162419"/>
            <a:ext cx="621983" cy="20125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4.xml"/><Relationship Id="rId1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jpeg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4.jpeg"/><Relationship Id="rId2" Type="http://schemas.openxmlformats.org/officeDocument/2006/relationships/image" Target="../media/image11.png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3298850" y="2897907"/>
            <a:ext cx="1446610" cy="141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感恩遇见，相互成就，本课件资料仅供您个人参考、教学使用，严禁自行在网络传播，违者依知识产权法追究法律责任。</a:t>
            </a: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更多教学资源请关注</a:t>
            </a:r>
            <a:endParaRPr kumimoji="1" lang="en-US" altLang="zh-CN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955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elveticaNeue" panose="02000503000000020004" pitchFamily="2" charset="0"/>
                <a:ea typeface="宋体" panose="02010600030101010101" pitchFamily="2" charset="-122"/>
                <a:cs typeface="+mn-cs"/>
              </a:rPr>
              <a:t>公众号：溯恩高中英语</a:t>
            </a:r>
            <a:endParaRPr kumimoji="1" lang="zh-CN" altLang="en-US" sz="955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Neue" panose="02000503000000020004" pitchFamily="2" charset="0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726" y="3209330"/>
            <a:ext cx="777553" cy="777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4784303" y="2897908"/>
            <a:ext cx="1234307" cy="530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1425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新魏" panose="02010800040101010101" charset="-122"/>
                <a:ea typeface="宋体" panose="02010600030101010101" pitchFamily="2" charset="-122"/>
                <a:cs typeface="+mn-cs"/>
              </a:rPr>
              <a:t>知识产权声明</a:t>
            </a:r>
            <a:endParaRPr kumimoji="1" lang="zh-CN" altLang="en-US" sz="1425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华文新魏" panose="02010800040101010101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710305" y="80010"/>
            <a:ext cx="2286000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2">
                <a:lumMod val="60000"/>
                <a:lumOff val="40000"/>
              </a:schemeClr>
            </a:solidFill>
            <a:prstDash val="sysDash"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atmosphere</a:t>
            </a:r>
            <a:endParaRPr lang="en-US" altLang="zh-C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880" y="1206500"/>
            <a:ext cx="9032240" cy="9886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0714"/>
            </a:solidFill>
          </a:ln>
        </p:spPr>
        <p:txBody>
          <a:bodyPr wrap="square">
            <a:spAutoFit/>
          </a:bodyPr>
          <a:lstStyle/>
          <a:p>
            <a:pPr marR="0" defTabSz="914400">
              <a:lnSpc>
                <a:spcPts val="3500"/>
              </a:lnSpc>
              <a:buClrTx/>
              <a:buSzTx/>
              <a:defRPr/>
            </a:pPr>
            <a:r>
              <a:rPr kumimoji="0" lang="en-US" altLang="zh-CN" sz="2800" u="sng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The dark, rainy evening</a:t>
            </a:r>
            <a:r>
              <a:rPr kumimoji="0" lang="en-US" altLang="zh-CN" sz="2800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, </a:t>
            </a:r>
            <a:r>
              <a:rPr kumimoji="0" lang="en-US" altLang="zh-CN" sz="2800" u="sng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the wind</a:t>
            </a:r>
            <a:r>
              <a:rPr kumimoji="0" lang="en-US" altLang="zh-CN" sz="2800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, </a:t>
            </a:r>
            <a:r>
              <a:rPr kumimoji="0" lang="en-US" altLang="zh-CN" sz="2800" u="sng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the thundering clouds</a:t>
            </a:r>
            <a:r>
              <a:rPr kumimoji="0" lang="en-US" altLang="zh-CN" sz="2800" kern="0" cap="none" spc="0" normalizeH="0" baseline="0" noProof="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held me entirely </a:t>
            </a:r>
            <a:r>
              <a:rPr kumimoji="0" lang="en-US" altLang="zh-CN" sz="2800" u="sng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in their power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.     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+mn-ea"/>
              </a:rPr>
              <a:t>— Book1 “Anne’s Best Friend</a:t>
            </a:r>
            <a:r>
              <a:rPr kumimoji="0" lang="en-US" altLang="zh-CN" sz="28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+mn-ea"/>
              </a:rPr>
              <a:t>”</a:t>
            </a:r>
            <a:r>
              <a:rPr kumimoji="0" lang="en-US" altLang="zh-CN" sz="28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30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</a:t>
            </a:r>
            <a:endParaRPr kumimoji="0" lang="en-US" altLang="zh-CN" sz="3000" b="1" kern="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4140" y="517525"/>
            <a:ext cx="2865120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3975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I.Surroundings</a:t>
            </a:r>
            <a:endParaRPr lang="en-US" altLang="zh-CN" sz="3200"/>
          </a:p>
        </p:txBody>
      </p:sp>
      <p:sp>
        <p:nvSpPr>
          <p:cNvPr id="10" name="文本框 9"/>
          <p:cNvSpPr txBox="1"/>
          <p:nvPr/>
        </p:nvSpPr>
        <p:spPr>
          <a:xfrm>
            <a:off x="55880" y="2360930"/>
            <a:ext cx="9032240" cy="953135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__________________,_________,___________________ held </a:t>
            </a:r>
            <a:r>
              <a:rPr lang="en-US" altLang="zh-CN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Jane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Tom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entirely in their power. 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04140" y="4767580"/>
            <a:ext cx="9032240" cy="953135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+mn-ea"/>
              </a:rPr>
              <a:t>2. </a:t>
            </a:r>
            <a:r>
              <a:rPr lang="en-US" altLang="zh-CN" sz="2800" kern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+mn-ea"/>
              </a:rPr>
              <a:t>There was no </a:t>
            </a:r>
            <a:r>
              <a:rPr lang="en-US" altLang="zh-CN" sz="2800" kern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+mn-ea"/>
              </a:rPr>
              <a:t>stopping the fires. </a:t>
            </a:r>
            <a:r>
              <a:rPr lang="en-US" altLang="zh-CN" sz="2800" kern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+mn-ea"/>
              </a:rPr>
              <a:t>There was no way </a:t>
            </a:r>
            <a:r>
              <a:rPr lang="en-US" altLang="zh-CN" sz="2800" kern="0" noProof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sym typeface="+mn-ea"/>
              </a:rPr>
              <a:t>to   ______the door or _________the old lady. </a:t>
            </a:r>
            <a:endParaRPr lang="en-US" altLang="zh-CN" sz="2800" kern="0" noProof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5880" y="3522980"/>
            <a:ext cx="9119235" cy="98869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rgbClr val="000714"/>
            </a:solidFill>
          </a:ln>
        </p:spPr>
        <p:txBody>
          <a:bodyPr wrap="square">
            <a:spAutoFit/>
          </a:bodyPr>
          <a:lstStyle/>
          <a:p>
            <a:pPr marR="0" defTabSz="914400">
              <a:lnSpc>
                <a:spcPts val="3500"/>
              </a:lnSpc>
              <a:buClrTx/>
              <a:buSzTx/>
              <a:defRPr/>
            </a:pPr>
            <a:r>
              <a:rPr kumimoji="0" lang="en-US" altLang="zh-CN" sz="2800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There was no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stopping the fires. </a:t>
            </a:r>
            <a:r>
              <a:rPr kumimoji="0" lang="en-US" altLang="zh-CN" sz="2800" kern="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There was no way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to organize or communicate.   </a:t>
            </a:r>
            <a:r>
              <a:rPr kumimoji="0" lang="en-US" altLang="zh-CN" sz="2800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+mn-ea"/>
              </a:rPr>
              <a:t>— Book1 “The Story of An Eyewitness</a:t>
            </a:r>
            <a:r>
              <a:rPr kumimoji="0" lang="en-US" altLang="zh-CN" sz="28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+mn-ea"/>
              </a:rPr>
              <a:t>”</a:t>
            </a:r>
            <a:r>
              <a:rPr kumimoji="0" lang="en-US" altLang="zh-CN" sz="28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</a:t>
            </a:r>
            <a:r>
              <a:rPr kumimoji="0" lang="en-US" altLang="zh-CN" sz="3000" b="1" kern="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     </a:t>
            </a:r>
            <a:endParaRPr kumimoji="0" lang="en-US" altLang="zh-CN" sz="3000" b="1" kern="0" cap="none" spc="0" normalizeH="0" baseline="0" noProof="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" name="AutoShape 9"/>
          <p:cNvSpPr>
            <a:spLocks noChangeArrowheads="1"/>
          </p:cNvSpPr>
          <p:nvPr/>
        </p:nvSpPr>
        <p:spPr bwMode="auto">
          <a:xfrm>
            <a:off x="657225" y="5975985"/>
            <a:ext cx="7602855" cy="680085"/>
          </a:xfrm>
          <a:prstGeom prst="roundRect">
            <a:avLst>
              <a:gd name="adj" fmla="val 16667"/>
            </a:avLst>
          </a:prstGeom>
          <a:solidFill>
            <a:srgbClr val="92D050">
              <a:alpha val="93000"/>
            </a:srgb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Learn more,recite more, use more!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7185" y="2360930"/>
            <a:ext cx="3648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The big, terrifying fire</a:t>
            </a:r>
            <a:endParaRPr lang="en-US" altLang="zh-CN" sz="2800" kern="0" noProof="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96665" y="2360930"/>
            <a:ext cx="1638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the smoke</a:t>
            </a:r>
            <a:endParaRPr lang="en-US" altLang="zh-CN" sz="2800" kern="0" noProof="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659120" y="2360930"/>
            <a:ext cx="29216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the running people</a:t>
            </a:r>
            <a:endParaRPr lang="en-US" altLang="zh-CN" sz="2800" kern="0" noProof="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6530" y="5198745"/>
            <a:ext cx="9842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open</a:t>
            </a:r>
            <a:endParaRPr lang="en-US" altLang="zh-CN" sz="2800" kern="0" noProof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968625" y="5198745"/>
            <a:ext cx="13716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kern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sym typeface="+mn-ea"/>
              </a:rPr>
              <a:t>awaken</a:t>
            </a:r>
            <a:endParaRPr lang="en-US" altLang="zh-CN" sz="2800" kern="0" noProof="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14" name="图片 13" descr="t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69260" y="3454400"/>
            <a:ext cx="2696210" cy="1522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bldLvl="0" animBg="1"/>
      <p:bldP spid="12" grpId="0" animBg="1"/>
      <p:bldP spid="13" grpId="0" animBg="1"/>
      <p:bldP spid="31" grpId="0" bldLvl="0" animBg="1"/>
      <p:bldP spid="2" grpId="0"/>
      <p:bldP spid="3" grpId="0"/>
      <p:bldP spid="4" grpId="0"/>
      <p:bldP spid="7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40005" y="91440"/>
            <a:ext cx="4173220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3975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II.Character's reaction</a:t>
            </a:r>
            <a:endParaRPr lang="en-US" altLang="zh-CN" sz="3200"/>
          </a:p>
        </p:txBody>
      </p:sp>
      <p:sp>
        <p:nvSpPr>
          <p:cNvPr id="10" name="文本框 9"/>
          <p:cNvSpPr txBox="1"/>
          <p:nvPr/>
        </p:nvSpPr>
        <p:spPr>
          <a:xfrm>
            <a:off x="104140" y="1196975"/>
            <a:ext cx="2695575" cy="521970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physical reaction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4140" y="3495675"/>
            <a:ext cx="2552700" cy="521970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mental reaction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2890520" y="944245"/>
            <a:ext cx="254000" cy="1790700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3055620" y="802005"/>
            <a:ext cx="3723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They were coughing.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055620" y="1845945"/>
            <a:ext cx="62096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They were sweating at every pore (</a:t>
            </a:r>
            <a:r>
              <a:rPr lang="zh-C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毛孔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055620" y="1323975"/>
            <a:ext cx="43122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They were choked to death.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055620" y="2324100"/>
            <a:ext cx="52876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Their eyes were stinging 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zh-CN" alt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刺痛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 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03505" y="4113530"/>
            <a:ext cx="8936990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Frozen with </a:t>
            </a:r>
            <a:r>
              <a:rPr lang="en-US" altLang="zh-CN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fear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he </a:t>
            </a:r>
            <a:r>
              <a:rPr lang="en-US" altLang="zh-CN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stood rooted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the spot.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A burst of horror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held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him totally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 its power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and he was unable to move an inch.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3. He felt that the blood in his body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froze rapidly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because of the terrible sight.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28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4. Time seemed to stand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still</a:t>
            </a:r>
            <a:r>
              <a:rPr lang="en-US" altLang="zh-CN" sz="28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 descr="t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505" y="1824355"/>
            <a:ext cx="2696210" cy="1522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870" y="76200"/>
            <a:ext cx="8938895" cy="6705600"/>
          </a:xfrm>
        </p:spPr>
        <p:txBody>
          <a:bodyPr/>
          <a:lstStyle/>
          <a:p>
            <a:pPr marL="0" indent="0">
              <a:buNone/>
            </a:pP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a.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Tom noticed the flame was reaching up.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830580" y="711835"/>
            <a:ext cx="7683500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Jane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and </a:t>
            </a:r>
            <a:r>
              <a:rPr lang="en-US" altLang="zh-CN" sz="2800" u="sng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Tom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pounded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against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the door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but in vain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140335" y="4936490"/>
            <a:ext cx="2208530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atmosphere</a:t>
            </a:r>
            <a:endParaRPr lang="en-US" altLang="zh-C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40335" y="1787525"/>
            <a:ext cx="1884680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timid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0335" y="3070225"/>
            <a:ext cx="2012950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heroic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Jane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上下箭头 6"/>
          <p:cNvSpPr/>
          <p:nvPr/>
        </p:nvSpPr>
        <p:spPr>
          <a:xfrm>
            <a:off x="831215" y="2394585"/>
            <a:ext cx="198755" cy="648335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左大括号 7"/>
          <p:cNvSpPr/>
          <p:nvPr/>
        </p:nvSpPr>
        <p:spPr>
          <a:xfrm>
            <a:off x="2348865" y="3808095"/>
            <a:ext cx="254635" cy="2839720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flipV="1">
            <a:off x="102870" y="1233805"/>
            <a:ext cx="8878570" cy="5547995"/>
          </a:xfrm>
          <a:prstGeom prst="downArrowCallout">
            <a:avLst>
              <a:gd name="adj1" fmla="val 6700"/>
              <a:gd name="adj2" fmla="val 8133"/>
              <a:gd name="adj3" fmla="val 5426"/>
              <a:gd name="adj4" fmla="val 93075"/>
            </a:avLst>
          </a:prstGeom>
          <a:noFill/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29" name="椭圆 4"/>
          <p:cNvSpPr>
            <a:spLocks noChangeArrowheads="1"/>
          </p:cNvSpPr>
          <p:nvPr/>
        </p:nvSpPr>
        <p:spPr bwMode="auto">
          <a:xfrm rot="16200000" flipV="1">
            <a:off x="4126865" y="-508000"/>
            <a:ext cx="523875" cy="1692275"/>
          </a:xfrm>
          <a:prstGeom prst="ellipse">
            <a:avLst/>
          </a:prstGeom>
          <a:noFill/>
          <a:ln w="28575" algn="ctr">
            <a:solidFill>
              <a:srgbClr val="FF0000"/>
            </a:solidFill>
            <a:miter lim="800000"/>
          </a:ln>
        </p:spPr>
        <p:txBody>
          <a:bodyPr rot="10800000" vert="eaVert" anchor="ctr"/>
          <a:lstStyle/>
          <a:p>
            <a:pPr algn="ctr"/>
            <a:endParaRPr lang="zh-CN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20010" y="1656080"/>
            <a:ext cx="19926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asked Jane to leave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20010" y="2773680"/>
            <a:ext cx="23615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shook head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Calibri" panose="020F0502020204030204" pitchFamily="34" charset="0"/>
                <a:sym typeface="+mn-ea"/>
              </a:rPr>
              <a:t>kept pounding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023485" y="1656080"/>
            <a:ext cx="172974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frightened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terrified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893310" y="2791460"/>
            <a:ext cx="23983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overcome by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her resolve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035165" y="1786890"/>
            <a:ext cx="1946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begged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“...”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378700" y="2854960"/>
            <a:ext cx="14204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insist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“...”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左箭头 16"/>
          <p:cNvSpPr/>
          <p:nvPr/>
        </p:nvSpPr>
        <p:spPr>
          <a:xfrm>
            <a:off x="2153285" y="1976755"/>
            <a:ext cx="360045" cy="14414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左箭头 17"/>
          <p:cNvSpPr/>
          <p:nvPr/>
        </p:nvSpPr>
        <p:spPr>
          <a:xfrm>
            <a:off x="2312670" y="3178175"/>
            <a:ext cx="360045" cy="14414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加号 43"/>
          <p:cNvSpPr/>
          <p:nvPr/>
        </p:nvSpPr>
        <p:spPr>
          <a:xfrm>
            <a:off x="4525645" y="1868805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加号 18"/>
          <p:cNvSpPr/>
          <p:nvPr/>
        </p:nvSpPr>
        <p:spPr>
          <a:xfrm>
            <a:off x="7075805" y="3070225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加号 19"/>
          <p:cNvSpPr/>
          <p:nvPr/>
        </p:nvSpPr>
        <p:spPr>
          <a:xfrm>
            <a:off x="4677410" y="2980055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加号 20"/>
          <p:cNvSpPr/>
          <p:nvPr/>
        </p:nvSpPr>
        <p:spPr>
          <a:xfrm>
            <a:off x="6753225" y="1868170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2513330" y="3726815"/>
            <a:ext cx="6286500" cy="119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latinLnBrk="0" hangingPunct="1">
              <a:lnSpc>
                <a:spcPts val="2860"/>
              </a:lnSpc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1. surroundings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latinLnBrk="0" hangingPunct="1">
              <a:lnSpc>
                <a:spcPts val="2860"/>
              </a:lnSpc>
            </a:pPr>
            <a:r>
              <a:rPr lang="zh-C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...held sb. entirely in their power.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latinLnBrk="0" hangingPunct="1">
              <a:lnSpc>
                <a:spcPts val="286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There was no ... There was no ...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422525" y="5052060"/>
            <a:ext cx="646874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latinLnBrk="0" hangingPunct="1">
              <a:lnSpc>
                <a:spcPts val="2760"/>
              </a:lnSpc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2. character's reaction (physical and mental)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latinLnBrk="0" hangingPunct="1">
              <a:lnSpc>
                <a:spcPts val="276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were coughing/ sweating at every pore...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eaLnBrk="1" latinLnBrk="0" hangingPunct="1">
              <a:lnSpc>
                <a:spcPts val="276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Time seemed to stand still.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latinLnBrk="0" hangingPunct="1">
              <a:lnSpc>
                <a:spcPts val="276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Frozen with </a:t>
            </a:r>
            <a:r>
              <a:rPr lang="en-US" altLang="zh-CN" sz="28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fear, 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 </a:t>
            </a:r>
            <a:r>
              <a:rPr lang="en-US" altLang="zh-CN" sz="28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stood rooted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the spot.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744220" y="1222663"/>
          <a:ext cx="7655560" cy="5080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190"/>
                <a:gridCol w="4865370"/>
              </a:tblGrid>
              <a:tr h="732051">
                <a:tc>
                  <a:txBody>
                    <a:bodyPr/>
                    <a:lstStyle/>
                    <a:p>
                      <a:pPr algn="ctr" fontAlgn="auto">
                        <a:buNone/>
                      </a:pPr>
                      <a:r>
                        <a:rPr lang="en-US" altLang="zh-CN" sz="2800" b="1" dirty="0">
                          <a:solidFill>
                            <a:schemeClr val="bg1"/>
                          </a:solidFill>
                        </a:rPr>
                        <a:t>Items</a:t>
                      </a:r>
                      <a:endParaRPr lang="en-US" altLang="zh-CN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800" b="1" dirty="0">
                          <a:solidFill>
                            <a:schemeClr val="bg1"/>
                          </a:solidFill>
                        </a:rPr>
                        <a:t>Levels</a:t>
                      </a:r>
                      <a:endParaRPr lang="en-US" altLang="zh-CN" sz="2800" b="1" dirty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endParaRPr lang="zh-CN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8475">
                <a:tc>
                  <a:txBody>
                    <a:bodyPr/>
                    <a:lstStyle/>
                    <a:p>
                      <a:pPr indent="0">
                        <a:buFont typeface="Wingdings" panose="05000000000000000000" charset="0"/>
                        <a:buNone/>
                      </a:pPr>
                      <a:r>
                        <a:rPr lang="en-US" altLang="zh-CN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Coherence </a:t>
                      </a:r>
                      <a:endParaRPr lang="en-US" altLang="zh-C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/>
                </a:tc>
              </a:tr>
              <a:tr h="657225">
                <a:tc>
                  <a:txBody>
                    <a:bodyPr/>
                    <a:lstStyle/>
                    <a:p>
                      <a:pPr indent="0">
                        <a:buFont typeface="Wingdings" panose="05000000000000000000" charset="0"/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 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/>
                </a:tc>
              </a:tr>
              <a:tr h="657225">
                <a:tc>
                  <a:txBody>
                    <a:bodyPr/>
                    <a:lstStyle/>
                    <a:p>
                      <a:pPr indent="0">
                        <a:buFont typeface="Wingdings" panose="05000000000000000000" charset="0"/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Language 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 dirty="0"/>
                    </a:p>
                  </a:txBody>
                  <a:tcPr/>
                </a:tc>
              </a:tr>
              <a:tr h="657225">
                <a:tc>
                  <a:txBody>
                    <a:bodyPr/>
                    <a:lstStyle/>
                    <a:p>
                      <a:pPr indent="0">
                        <a:buFont typeface="Wingdings" panose="05000000000000000000" charset="0"/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Handwriting 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 sz="2800"/>
                    </a:p>
                  </a:txBody>
                  <a:tcPr/>
                </a:tc>
              </a:tr>
              <a:tr h="657225">
                <a:tc gridSpan="2">
                  <a:txBody>
                    <a:bodyPr/>
                    <a:lstStyle/>
                    <a:p>
                      <a:pPr indent="0">
                        <a:buFont typeface="Wingdings" panose="05000000000000000000" charset="0"/>
                        <a:buNone/>
                      </a:pPr>
                      <a:r>
                        <a:rPr lang="en-US" altLang="zh-CN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Suggestions &amp; Comments :</a:t>
                      </a:r>
                      <a:endParaRPr lang="en-US" altLang="zh-C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en-US" altLang="zh-C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en-US" altLang="zh-C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>
                        <a:buFont typeface="Wingdings" panose="05000000000000000000" charset="0"/>
                        <a:buNone/>
                      </a:pPr>
                      <a:endParaRPr lang="en-US" altLang="zh-C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142490" y="208280"/>
            <a:ext cx="29781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/>
              <a:t> </a:t>
            </a:r>
            <a:endParaRPr lang="en-US" altLang="zh-CN" sz="4000"/>
          </a:p>
        </p:txBody>
      </p:sp>
      <p:sp>
        <p:nvSpPr>
          <p:cNvPr id="15" name="标题 14"/>
          <p:cNvSpPr>
            <a:spLocks noGrp="1"/>
          </p:cNvSpPr>
          <p:nvPr>
            <p:ph type="title"/>
          </p:nvPr>
        </p:nvSpPr>
        <p:spPr>
          <a:xfrm>
            <a:off x="2440305" y="275590"/>
            <a:ext cx="3928110" cy="639445"/>
          </a:xfr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/>
            <a:r>
              <a:rPr lang="en-US" altLang="zh-CN" sz="4000" b="1" dirty="0">
                <a:solidFill>
                  <a:srgbClr val="FFC000"/>
                </a:solidFill>
                <a:latin typeface="+mn-lt"/>
                <a:ea typeface="+mn-ea"/>
                <a:cs typeface="+mn-cs"/>
                <a:sym typeface="+mn-ea"/>
              </a:rPr>
              <a:t>Peer assessment</a:t>
            </a:r>
            <a:endParaRPr lang="en-US" altLang="zh-CN" sz="4000" b="1" dirty="0">
              <a:solidFill>
                <a:srgbClr val="FFC000"/>
              </a:solidFill>
              <a:latin typeface="+mn-lt"/>
              <a:ea typeface="+mn-ea"/>
              <a:cs typeface="+mn-cs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615408" y="1825660"/>
            <a:ext cx="267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4616535" y="2492715"/>
            <a:ext cx="267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4644008" y="3068960"/>
            <a:ext cx="267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4644008" y="3717032"/>
            <a:ext cx="2674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☆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3020" y="87630"/>
            <a:ext cx="3394710" cy="706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0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Homework</a:t>
            </a:r>
            <a:endParaRPr lang="en-US" altLang="zh-CN" sz="40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327025" y="2618740"/>
            <a:ext cx="8489315" cy="2306955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just" eaLnBrk="1" latinLnBrk="0" hangingPunct="1"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j-cs"/>
              </a:rPr>
              <a:t>1. 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+mj-cs"/>
                <a:sym typeface="+mn-ea"/>
              </a:rPr>
              <a:t>Polish your writing with your partners.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+mj-cs"/>
            </a:endParaRPr>
          </a:p>
          <a:p>
            <a:pPr algn="just" eaLnBrk="1" latinLnBrk="0" hangingPunct="1">
              <a:lnSpc>
                <a:spcPct val="150000"/>
              </a:lnSpc>
              <a:defRPr/>
            </a:pP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j-cs"/>
              </a:rPr>
              <a:t>2. Use what we have learned in this class to c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+mj-cs"/>
                <a:sym typeface="+mn-ea"/>
              </a:rPr>
              <a:t>ontinue the rest part of the story.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j-cs"/>
              </a:rPr>
              <a:t> 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+mj-cs"/>
            </a:endParaRPr>
          </a:p>
        </p:txBody>
      </p:sp>
      <p:sp>
        <p:nvSpPr>
          <p:cNvPr id="31" name="AutoShape 9"/>
          <p:cNvSpPr>
            <a:spLocks noChangeArrowheads="1"/>
          </p:cNvSpPr>
          <p:nvPr/>
        </p:nvSpPr>
        <p:spPr bwMode="auto">
          <a:xfrm>
            <a:off x="828040" y="1447800"/>
            <a:ext cx="7488555" cy="680085"/>
          </a:xfrm>
          <a:prstGeom prst="roundRect">
            <a:avLst>
              <a:gd name="adj" fmla="val 16667"/>
            </a:avLst>
          </a:prstGeom>
          <a:solidFill>
            <a:srgbClr val="92D050">
              <a:alpha val="93000"/>
            </a:srgb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 b="1" i="1">
                <a:solidFill>
                  <a:srgbClr val="FF0000"/>
                </a:solidFill>
                <a:ea typeface="微软雅黑" panose="020B0503020204020204" charset="-122"/>
                <a:cs typeface="+mn-ea"/>
                <a:sym typeface="+mn-ea"/>
              </a:rPr>
              <a:t>Description is a picture of words !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225" y="24130"/>
            <a:ext cx="5052060" cy="645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6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One  possible version</a:t>
            </a:r>
            <a:endParaRPr lang="en-US" altLang="zh-CN" sz="3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2575" y="1027430"/>
            <a:ext cx="8576310" cy="6000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just" defTabSz="914400" eaLnBrk="1" latinLnBrk="0" hangingPunct="1">
              <a:spcBef>
                <a:spcPts val="0"/>
              </a:spcBef>
            </a:pPr>
            <a:r>
              <a:rPr lang="en-US" altLang="zh-CN" sz="3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 Tom noticed the</a:t>
            </a:r>
            <a:r>
              <a:rPr lang="en-US" altLang="zh-CN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flame </a:t>
            </a:r>
            <a:r>
              <a:rPr lang="en-US" altLang="zh-CN" sz="3200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was reaching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up.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There was no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stopping the fires.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There was no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way to open the door or awaken the old lady.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Choked by the thick smoke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,b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oth of them were 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coughing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were sweating at every pore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Frozen with </a:t>
            </a:r>
            <a:r>
              <a:rPr lang="en-US" altLang="zh-CN" sz="3200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fear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Tom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stood rooted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the spot. He held Jane’s hand </a:t>
            </a:r>
            <a:r>
              <a:rPr lang="en-US" altLang="zh-C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tightly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and</a:t>
            </a:r>
            <a:r>
              <a:rPr lang="en-US" altLang="zh-C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begged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Jane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run for safety as quickly as possible. Jane tried to shield her nose from the </a:t>
            </a:r>
            <a:r>
              <a:rPr lang="en-US" altLang="zh-CN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choking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smoke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shook her head. She kept pounding against </a:t>
            </a:r>
            <a:r>
              <a:rPr lang="en-US" altLang="zh-CN" sz="3200" u="sng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door</a:t>
            </a:r>
            <a:r>
              <a:rPr lang="en-US" altLang="zh-CN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while 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Tom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burst out crying</a:t>
            </a:r>
            <a:r>
              <a:rPr lang="en-US" altLang="zh-CN" sz="32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32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 defTabSz="914400" eaLnBrk="1" latinLnBrk="0" hangingPunct="1">
              <a:spcBef>
                <a:spcPts val="0"/>
              </a:spcBef>
            </a:pPr>
            <a:r>
              <a:rPr lang="en-US" altLang="zh-CN" sz="32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endParaRPr lang="en-US" altLang="zh-CN" sz="32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矩形标注 2"/>
          <p:cNvSpPr/>
          <p:nvPr/>
        </p:nvSpPr>
        <p:spPr>
          <a:xfrm>
            <a:off x="344170" y="1141095"/>
            <a:ext cx="8514715" cy="2378710"/>
          </a:xfrm>
          <a:prstGeom prst="wedgeRectCallout">
            <a:avLst>
              <a:gd name="adj1" fmla="val 36523"/>
              <a:gd name="adj2" fmla="val -87823"/>
            </a:avLst>
          </a:prstGeom>
          <a:solidFill>
            <a:schemeClr val="accent1">
              <a:lumMod val="40000"/>
              <a:lumOff val="6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595110" y="85725"/>
            <a:ext cx="2162175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story effect</a:t>
            </a:r>
            <a:endParaRPr lang="en-US" altLang="zh-CN" sz="3200" b="1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7" name="矩形标注 6"/>
          <p:cNvSpPr/>
          <p:nvPr/>
        </p:nvSpPr>
        <p:spPr>
          <a:xfrm rot="10800000">
            <a:off x="282575" y="3519805"/>
            <a:ext cx="8547100" cy="2886710"/>
          </a:xfrm>
          <a:prstGeom prst="wedgeRectCallout">
            <a:avLst>
              <a:gd name="adj1" fmla="val 11443"/>
              <a:gd name="adj2" fmla="val -58487"/>
            </a:avLst>
          </a:prstGeom>
          <a:solidFill>
            <a:schemeClr val="accent3">
              <a:lumMod val="60000"/>
              <a:lumOff val="40000"/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3514725" y="6269355"/>
            <a:ext cx="2173605" cy="588645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chemeClr val="tx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interactions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6" grpId="0" bldLvl="0" animBg="1"/>
      <p:bldP spid="7" grpId="0" bldLvl="0" animBg="1"/>
      <p:bldP spid="10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98780" y="871220"/>
            <a:ext cx="8346440" cy="4892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just" defTabSz="914400" eaLnBrk="1" latinLnBrk="0" hangingPunct="1">
              <a:spcBef>
                <a:spcPct val="50000"/>
              </a:spcBef>
            </a:pPr>
            <a:r>
              <a:rPr lang="en-US" altLang="zh-CN" sz="32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</a:t>
            </a:r>
            <a:r>
              <a:rPr lang="en-US" altLang="zh-CN" sz="28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Luckily, some neighbors passing by stopped and offered help.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At the sight of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 neighbors offering help,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 sense of strength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immediately replaced the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mounting 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fear and anxiety in Jane’s mind. She told them </a:t>
            </a:r>
            <a:r>
              <a:rPr lang="en-US" altLang="zh-C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Makcik, an old lady,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must be still in the room.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Hearing the words,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they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forced 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the door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open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with all their might.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Sure enough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altLang="zh-CN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Makcik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was lying in bed,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unconscious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Without delay, 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she was carried </a:t>
            </a:r>
            <a:r>
              <a:rPr lang="en-US" altLang="zh-CN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downstairs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then </a:t>
            </a:r>
            <a:r>
              <a:rPr lang="en-US" altLang="zh-CN" sz="28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rushed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the hospital, </a:t>
            </a:r>
            <a:r>
              <a:rPr lang="en-US" altLang="zh-CN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where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she finally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came to herself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People in the neighborhood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felt relieved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Jane and Tom’s joy was especially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immense</a:t>
            </a:r>
            <a:r>
              <a:rPr lang="en-US" altLang="zh-CN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32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>
            <a:spLocks noChangeArrowheads="1"/>
          </p:cNvSpPr>
          <p:nvPr/>
        </p:nvSpPr>
        <p:spPr bwMode="auto">
          <a:xfrm>
            <a:off x="803910" y="2195830"/>
            <a:ext cx="4763135" cy="110744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7200" b="1" i="0" u="none" strike="noStrike" kern="1200" cap="none" spc="30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ea"/>
                <a:sym typeface="+mn-lt"/>
              </a:rPr>
              <a:t>Thanks!</a:t>
            </a:r>
            <a:endParaRPr kumimoji="0" lang="en-US" altLang="zh-CN" sz="7200" b="1" i="0" u="none" strike="noStrike" kern="1200" cap="none" spc="30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eorgia" panose="02040502050405020303" pitchFamily="18" charset="0"/>
              <a:ea typeface="微软雅黑" panose="020B0503020204020204" charset="-122"/>
              <a:cs typeface="+mn-ea"/>
              <a:sym typeface="+mn-lt"/>
            </a:endParaRPr>
          </a:p>
        </p:txBody>
      </p:sp>
      <p:pic>
        <p:nvPicPr>
          <p:cNvPr id="2" name="开心到停不下来的歌 You Don't Know Me (feat. Brodie Barclay)">
            <a:hlinkClick r:id="" action="ppaction://media"/>
      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70219" y="-51196"/>
            <a:ext cx="457200" cy="457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Click="0" advTm="5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文本框 1"/>
          <p:cNvSpPr txBox="1">
            <a:spLocks noChangeArrowheads="1"/>
          </p:cNvSpPr>
          <p:nvPr/>
        </p:nvSpPr>
        <p:spPr bwMode="auto">
          <a:xfrm>
            <a:off x="541655" y="5122545"/>
            <a:ext cx="3417888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 b="1" i="1"/>
              <a:t>Ma Lijia  (Doreen)</a:t>
            </a:r>
            <a:endParaRPr lang="en-US" altLang="zh-CN" sz="2800" b="1" i="1"/>
          </a:p>
        </p:txBody>
      </p:sp>
      <p:sp>
        <p:nvSpPr>
          <p:cNvPr id="2" name="矩形 1"/>
          <p:cNvSpPr/>
          <p:nvPr/>
        </p:nvSpPr>
        <p:spPr>
          <a:xfrm>
            <a:off x="215265" y="245745"/>
            <a:ext cx="8712835" cy="11068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6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Continuation writing</a:t>
            </a:r>
            <a:endParaRPr lang="zh-CN" altLang="en-US" sz="6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0970" y="2137410"/>
            <a:ext cx="7770495" cy="755650"/>
          </a:xfrm>
          <a:prstGeom prst="rect">
            <a:avLst/>
          </a:prstGeom>
          <a:noFill/>
          <a:ln w="28575">
            <a:noFill/>
            <a:prstDash val="dashDot"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square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600" b="1" i="1">
                <a:solidFill>
                  <a:srgbClr val="FF0000"/>
                </a:solidFill>
              </a:rPr>
              <a:t>Description is a picture of words !</a:t>
            </a:r>
            <a:endParaRPr lang="en-US" altLang="zh-CN" sz="3600"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020" y="55880"/>
            <a:ext cx="2256790" cy="645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 </a:t>
            </a:r>
            <a:r>
              <a:rPr lang="en-US" altLang="zh-CN" sz="36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Free talk</a:t>
            </a:r>
            <a:endParaRPr lang="en-US" altLang="zh-CN" sz="3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pic>
        <p:nvPicPr>
          <p:cNvPr id="11" name="图片 10" descr="8PD_@PYCCR5%SLW]NAB%]0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20" y="2802890"/>
            <a:ext cx="5650230" cy="3996690"/>
          </a:xfrm>
          <a:prstGeom prst="rect">
            <a:avLst/>
          </a:prstGeom>
        </p:spPr>
      </p:pic>
      <p:pic>
        <p:nvPicPr>
          <p:cNvPr id="10" name="图片 9" descr="599ddb5caa288_6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585" y="3891915"/>
            <a:ext cx="2817495" cy="26797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20015" y="939800"/>
            <a:ext cx="864806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Q1: If a fire </a:t>
            </a:r>
            <a:r>
              <a:rPr lang="en-US" altLang="zh-CN" sz="2800">
                <a:solidFill>
                  <a:srgbClr val="FF0000"/>
                </a:solidFill>
              </a:rPr>
              <a:t>broke out</a:t>
            </a:r>
            <a:r>
              <a:rPr lang="en-US" altLang="zh-CN" sz="2800"/>
              <a:t> in your flat, what would you do?</a:t>
            </a:r>
            <a:endParaRPr lang="en-US" altLang="zh-CN" sz="2800"/>
          </a:p>
          <a:p>
            <a:r>
              <a:rPr lang="en-US" altLang="zh-CN" sz="2800">
                <a:sym typeface="+mn-ea"/>
              </a:rPr>
              <a:t>Q2: Would you </a:t>
            </a:r>
            <a:r>
              <a:rPr lang="en-US" altLang="zh-CN" sz="2800">
                <a:solidFill>
                  <a:srgbClr val="FF0000"/>
                </a:solidFill>
                <a:sym typeface="+mn-ea"/>
              </a:rPr>
              <a:t>risk your life to</a:t>
            </a:r>
            <a:r>
              <a:rPr lang="en-US" altLang="zh-CN" sz="2800">
                <a:sym typeface="+mn-ea"/>
              </a:rPr>
              <a:t> take something   </a:t>
            </a:r>
            <a:endParaRPr lang="en-US" altLang="zh-CN" sz="2800">
              <a:sym typeface="+mn-ea"/>
            </a:endParaRPr>
          </a:p>
          <a:p>
            <a:r>
              <a:rPr lang="en-US" altLang="zh-CN" sz="2800">
                <a:sym typeface="+mn-ea"/>
              </a:rPr>
              <a:t>       precious with you?</a:t>
            </a:r>
            <a:endParaRPr lang="en-US" altLang="zh-CN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3"/>
          <p:cNvSpPr txBox="1">
            <a:spLocks noChangeArrowheads="1"/>
          </p:cNvSpPr>
          <p:nvPr/>
        </p:nvSpPr>
        <p:spPr bwMode="auto">
          <a:xfrm>
            <a:off x="3492500" y="3430588"/>
            <a:ext cx="2232025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en-US" altLang="zh-CN" sz="4400" b="1" dirty="0">
                <a:latin typeface="Calibri" panose="020F0502020204030204" pitchFamily="34" charset="0"/>
              </a:rPr>
              <a:t>A story</a:t>
            </a:r>
            <a:endParaRPr lang="zh-CN" altLang="en-US" sz="4400" b="1" dirty="0">
              <a:latin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3475038" y="2951163"/>
            <a:ext cx="2233612" cy="1728787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/>
          </a:p>
        </p:txBody>
      </p:sp>
      <p:cxnSp>
        <p:nvCxnSpPr>
          <p:cNvPr id="7" name="直接箭头连接符 6"/>
          <p:cNvCxnSpPr/>
          <p:nvPr/>
        </p:nvCxnSpPr>
        <p:spPr>
          <a:xfrm flipH="1" flipV="1">
            <a:off x="3843338" y="2278063"/>
            <a:ext cx="246062" cy="61912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32138" y="1631950"/>
            <a:ext cx="1368425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when</a:t>
            </a:r>
            <a:endParaRPr lang="en-US" altLang="zh-CN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287963" y="1704975"/>
            <a:ext cx="1660525" cy="646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Calibri" panose="020F0502020204030204" pitchFamily="34" charset="0"/>
              </a:rPr>
              <a:t>where</a:t>
            </a:r>
            <a:endParaRPr lang="en-US" altLang="zh-CN" sz="36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5292725" y="2325688"/>
            <a:ext cx="503238" cy="67310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5803900" y="3825875"/>
            <a:ext cx="712788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83363" y="3516313"/>
            <a:ext cx="1660525" cy="646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Calibri" panose="020F0502020204030204" pitchFamily="34" charset="0"/>
              </a:rPr>
              <a:t>who</a:t>
            </a:r>
            <a:endParaRPr lang="en-US" altLang="zh-CN" sz="36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5292725" y="4611688"/>
            <a:ext cx="503238" cy="619125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292725" y="5302250"/>
            <a:ext cx="1658938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Calibri" panose="020F0502020204030204" pitchFamily="34" charset="0"/>
              </a:rPr>
              <a:t>what</a:t>
            </a:r>
            <a:endParaRPr lang="en-US" altLang="zh-CN" sz="36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3635375" y="4679950"/>
            <a:ext cx="414338" cy="550863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094038" y="5302250"/>
            <a:ext cx="1660525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>
                <a:solidFill>
                  <a:srgbClr val="FF0000"/>
                </a:solidFill>
                <a:latin typeface="Calibri" panose="020F0502020204030204" pitchFamily="34" charset="0"/>
              </a:rPr>
              <a:t>how</a:t>
            </a:r>
            <a:endParaRPr lang="en-US" altLang="zh-CN" sz="3600" b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直接箭头连接符 25"/>
          <p:cNvCxnSpPr/>
          <p:nvPr/>
        </p:nvCxnSpPr>
        <p:spPr>
          <a:xfrm flipH="1">
            <a:off x="2627313" y="3814763"/>
            <a:ext cx="720725" cy="0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543050" y="3502025"/>
            <a:ext cx="1660525" cy="647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why</a:t>
            </a:r>
            <a:endParaRPr lang="en-US" altLang="zh-CN" sz="36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495" y="35560"/>
            <a:ext cx="4338955" cy="5835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Read for information </a:t>
            </a:r>
            <a:endParaRPr lang="en-US" altLang="zh-CN" sz="3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20" grpId="0"/>
      <p:bldP spid="25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0006019053222418_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3095" y="501015"/>
            <a:ext cx="1562100" cy="1556385"/>
          </a:xfrm>
          <a:prstGeom prst="rect">
            <a:avLst/>
          </a:prstGeom>
        </p:spPr>
      </p:pic>
      <p:pic>
        <p:nvPicPr>
          <p:cNvPr id="9" name="图片 8" descr="YBENSN977I]UA)@3%QQ1{V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835" y="113030"/>
            <a:ext cx="1597025" cy="1866265"/>
          </a:xfrm>
          <a:prstGeom prst="rect">
            <a:avLst/>
          </a:prstGeom>
        </p:spPr>
      </p:pic>
      <p:pic>
        <p:nvPicPr>
          <p:cNvPr id="10" name="图片 9" descr="599ddb5caa288_6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090" y="4453890"/>
            <a:ext cx="1862455" cy="1489075"/>
          </a:xfrm>
          <a:prstGeom prst="rect">
            <a:avLst/>
          </a:prstGeom>
        </p:spPr>
      </p:pic>
      <p:pic>
        <p:nvPicPr>
          <p:cNvPr id="11" name="图片 10" descr="8PD_@PYCCR5%SLW]NAB%]0W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4355" y="1531620"/>
            <a:ext cx="3032125" cy="2607945"/>
          </a:xfrm>
          <a:prstGeom prst="rect">
            <a:avLst/>
          </a:prstGeom>
        </p:spPr>
      </p:pic>
      <p:sp useBgFill="1">
        <p:nvSpPr>
          <p:cNvPr id="13" name="空心弧 12"/>
          <p:cNvSpPr/>
          <p:nvPr/>
        </p:nvSpPr>
        <p:spPr>
          <a:xfrm>
            <a:off x="2585720" y="501015"/>
            <a:ext cx="4176395" cy="504190"/>
          </a:xfrm>
          <a:prstGeom prst="blockArc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92810" y="2131060"/>
            <a:ext cx="1043305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Tom</a:t>
            </a:r>
            <a:endParaRPr lang="en-US" altLang="zh-CN" sz="3200"/>
          </a:p>
        </p:txBody>
      </p:sp>
      <p:sp>
        <p:nvSpPr>
          <p:cNvPr id="15" name="文本框 14"/>
          <p:cNvSpPr txBox="1"/>
          <p:nvPr/>
        </p:nvSpPr>
        <p:spPr>
          <a:xfrm>
            <a:off x="7272020" y="1979295"/>
            <a:ext cx="1259840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Jane</a:t>
            </a:r>
            <a:endParaRPr lang="en-US" altLang="zh-CN" sz="3200"/>
          </a:p>
        </p:txBody>
      </p:sp>
      <p:sp>
        <p:nvSpPr>
          <p:cNvPr id="16" name="文本框 15"/>
          <p:cNvSpPr txBox="1"/>
          <p:nvPr/>
        </p:nvSpPr>
        <p:spPr>
          <a:xfrm>
            <a:off x="3833495" y="6029325"/>
            <a:ext cx="1477645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Makcik</a:t>
            </a:r>
            <a:endParaRPr lang="en-US" altLang="zh-CN" sz="3200"/>
          </a:p>
        </p:txBody>
      </p:sp>
      <p:sp>
        <p:nvSpPr>
          <p:cNvPr id="17" name="左弧形箭头 16"/>
          <p:cNvSpPr/>
          <p:nvPr/>
        </p:nvSpPr>
        <p:spPr>
          <a:xfrm rot="19740000">
            <a:off x="1523365" y="2884170"/>
            <a:ext cx="1008380" cy="373634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左弧形箭头 17"/>
          <p:cNvSpPr/>
          <p:nvPr/>
        </p:nvSpPr>
        <p:spPr>
          <a:xfrm rot="1560000" flipH="1">
            <a:off x="6668770" y="2726055"/>
            <a:ext cx="924560" cy="3774440"/>
          </a:xfrm>
          <a:prstGeom prst="curved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9" name="空心弧 18"/>
          <p:cNvSpPr/>
          <p:nvPr/>
        </p:nvSpPr>
        <p:spPr>
          <a:xfrm>
            <a:off x="2326005" y="1027430"/>
            <a:ext cx="4608830" cy="504190"/>
          </a:xfrm>
          <a:prstGeom prst="blockArc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543935" y="443865"/>
            <a:ext cx="2172335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elder sister</a:t>
            </a:r>
            <a:endParaRPr lang="en-US" altLang="zh-CN" sz="3200"/>
          </a:p>
        </p:txBody>
      </p:sp>
      <p:sp>
        <p:nvSpPr>
          <p:cNvPr id="21" name="文本框 20"/>
          <p:cNvSpPr txBox="1"/>
          <p:nvPr/>
        </p:nvSpPr>
        <p:spPr>
          <a:xfrm>
            <a:off x="1305560" y="4139565"/>
            <a:ext cx="1788795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neighbor</a:t>
            </a:r>
            <a:endParaRPr lang="en-US" altLang="zh-CN" sz="3200"/>
          </a:p>
        </p:txBody>
      </p:sp>
      <p:sp>
        <p:nvSpPr>
          <p:cNvPr id="22" name="文本框 21"/>
          <p:cNvSpPr txBox="1"/>
          <p:nvPr/>
        </p:nvSpPr>
        <p:spPr>
          <a:xfrm>
            <a:off x="5888355" y="4139565"/>
            <a:ext cx="1778635" cy="583565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neighbor</a:t>
            </a:r>
            <a:endParaRPr lang="en-US" altLang="zh-CN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bldLvl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内容占位符 1" descr="21485791_230806385000_2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895850" y="271145"/>
            <a:ext cx="1942465" cy="171767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44140" y="3119755"/>
            <a:ext cx="6463665" cy="3107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“</a:t>
            </a:r>
            <a:r>
              <a:rPr lang="zh-CN" altLang="en-US" sz="2800"/>
              <a:t>Quick! Quick! </a:t>
            </a:r>
            <a:r>
              <a:rPr lang="en-US" altLang="zh-CN" sz="2800"/>
              <a:t>...</a:t>
            </a:r>
            <a:r>
              <a:rPr lang="zh-CN" altLang="en-US" sz="2800"/>
              <a:t>.</a:t>
            </a:r>
            <a:r>
              <a:rPr lang="en-US" altLang="zh-CN" sz="2800"/>
              <a:t>”</a:t>
            </a:r>
            <a:r>
              <a:rPr lang="zh-CN" altLang="en-US" sz="2800"/>
              <a:t> someone </a:t>
            </a:r>
            <a:r>
              <a:rPr lang="zh-CN" altLang="en-US" sz="2800">
                <a:solidFill>
                  <a:srgbClr val="FF0000"/>
                </a:solidFill>
              </a:rPr>
              <a:t>yelled</a:t>
            </a:r>
            <a:r>
              <a:rPr lang="zh-CN" altLang="en-US" sz="2800"/>
              <a:t>.</a:t>
            </a:r>
            <a:endParaRPr lang="zh-CN" altLang="en-US" sz="2800"/>
          </a:p>
          <a:p>
            <a:endParaRPr lang="zh-CN" altLang="en-US" sz="2800"/>
          </a:p>
          <a:p>
            <a:r>
              <a:rPr lang="en-US" altLang="zh-CN" sz="2800"/>
              <a:t>P</a:t>
            </a:r>
            <a:r>
              <a:rPr lang="zh-CN" altLang="en-US" sz="2800"/>
              <a:t>eople were </a:t>
            </a:r>
            <a:r>
              <a:rPr lang="zh-CN" altLang="en-US" sz="2800">
                <a:solidFill>
                  <a:srgbClr val="FF0000"/>
                </a:solidFill>
              </a:rPr>
              <a:t>running</a:t>
            </a:r>
            <a:r>
              <a:rPr lang="zh-CN" altLang="en-US" sz="2800"/>
              <a:t> and </a:t>
            </a:r>
            <a:r>
              <a:rPr lang="zh-CN" altLang="en-US" sz="2800">
                <a:solidFill>
                  <a:srgbClr val="FF0000"/>
                </a:solidFill>
              </a:rPr>
              <a:t>crying</a:t>
            </a:r>
            <a:r>
              <a:rPr lang="en-US" altLang="zh-CN" sz="2800"/>
              <a:t>.</a:t>
            </a:r>
            <a:endParaRPr lang="en-US" altLang="zh-CN" sz="2800"/>
          </a:p>
          <a:p>
            <a:endParaRPr lang="zh-CN" altLang="en-US" sz="2800"/>
          </a:p>
          <a:p>
            <a:r>
              <a:rPr lang="zh-CN" altLang="en-US" sz="2800"/>
              <a:t>Then a thick burning smell filled the air.</a:t>
            </a:r>
            <a:endParaRPr lang="zh-CN" altLang="en-US" sz="2800"/>
          </a:p>
          <a:p>
            <a:r>
              <a:rPr lang="zh-CN" altLang="en-US" sz="2800"/>
              <a:t> </a:t>
            </a:r>
            <a:endParaRPr lang="zh-CN" altLang="en-US" sz="2800"/>
          </a:p>
          <a:p>
            <a:r>
              <a:rPr lang="zh-CN" altLang="en-US" sz="2800"/>
              <a:t>When </a:t>
            </a:r>
            <a:r>
              <a:rPr lang="en-US" altLang="zh-CN" sz="2800"/>
              <a:t>...</a:t>
            </a:r>
            <a:r>
              <a:rPr lang="zh-CN" altLang="en-US" sz="2800"/>
              <a:t>, a thick cloud of </a:t>
            </a:r>
            <a:r>
              <a:rPr lang="en-US" altLang="zh-CN" sz="2800"/>
              <a:t>...</a:t>
            </a:r>
            <a:r>
              <a:rPr lang="zh-CN" altLang="en-US" sz="2800"/>
              <a:t> </a:t>
            </a:r>
            <a:r>
              <a:rPr lang="zh-CN" altLang="en-US" sz="2800">
                <a:solidFill>
                  <a:srgbClr val="FF0000"/>
                </a:solidFill>
              </a:rPr>
              <a:t>greeted</a:t>
            </a:r>
            <a:r>
              <a:rPr lang="zh-CN" altLang="en-US" sz="2800"/>
              <a:t> him. </a:t>
            </a:r>
            <a:endParaRPr lang="zh-CN" altLang="en-US" sz="2800"/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 flipV="1">
            <a:off x="2658110" y="2465705"/>
            <a:ext cx="6450330" cy="3963670"/>
          </a:xfrm>
          <a:prstGeom prst="downArrowCallout">
            <a:avLst>
              <a:gd name="adj1" fmla="val 6700"/>
              <a:gd name="adj2" fmla="val 8133"/>
              <a:gd name="adj3" fmla="val 5426"/>
              <a:gd name="adj4" fmla="val 90340"/>
            </a:avLst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15340" y="2966720"/>
            <a:ext cx="1316355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words</a:t>
            </a:r>
            <a:endParaRPr lang="en-US" altLang="zh-CN" sz="3200"/>
          </a:p>
        </p:txBody>
      </p:sp>
      <p:sp>
        <p:nvSpPr>
          <p:cNvPr id="10" name="文本框 9"/>
          <p:cNvSpPr txBox="1"/>
          <p:nvPr/>
        </p:nvSpPr>
        <p:spPr>
          <a:xfrm>
            <a:off x="718820" y="3910330"/>
            <a:ext cx="1548765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actions</a:t>
            </a:r>
            <a:endParaRPr lang="en-US" altLang="zh-CN" sz="3200"/>
          </a:p>
        </p:txBody>
      </p:sp>
      <p:sp>
        <p:nvSpPr>
          <p:cNvPr id="11" name="文本框 10"/>
          <p:cNvSpPr txBox="1"/>
          <p:nvPr/>
        </p:nvSpPr>
        <p:spPr>
          <a:xfrm>
            <a:off x="22860" y="4808855"/>
            <a:ext cx="2550795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/>
              <a:t>surroundings</a:t>
            </a:r>
            <a:endParaRPr lang="en-US" altLang="zh-CN" sz="3200"/>
          </a:p>
        </p:txBody>
      </p:sp>
      <p:sp>
        <p:nvSpPr>
          <p:cNvPr id="12" name="文本框 11"/>
          <p:cNvSpPr txBox="1"/>
          <p:nvPr/>
        </p:nvSpPr>
        <p:spPr>
          <a:xfrm>
            <a:off x="288925" y="5752465"/>
            <a:ext cx="2154555" cy="953135"/>
          </a:xfrm>
          <a:prstGeom prst="rect">
            <a:avLst/>
          </a:prstGeom>
          <a:noFill/>
          <a:ln w="38100" cmpd="thinThick">
            <a:solidFill>
              <a:schemeClr val="tx2">
                <a:lumMod val="40000"/>
                <a:lumOff val="60000"/>
              </a:schemeClr>
            </a:solidFill>
            <a:prstDash val="sysDash"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lumMod val="40000"/>
                    <a:lumOff val="60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r>
              <a:rPr lang="en-US" altLang="zh-CN" sz="2800"/>
              <a:t>a figure of speech </a:t>
            </a:r>
            <a:r>
              <a:rPr lang="zh-CN" altLang="en-US" sz="2800"/>
              <a:t>修辞</a:t>
            </a:r>
            <a:endParaRPr lang="zh-CN" altLang="en-US" sz="2800"/>
          </a:p>
        </p:txBody>
      </p:sp>
      <p:sp>
        <p:nvSpPr>
          <p:cNvPr id="13" name="文本框 12"/>
          <p:cNvSpPr txBox="1"/>
          <p:nvPr/>
        </p:nvSpPr>
        <p:spPr>
          <a:xfrm>
            <a:off x="288925" y="1140460"/>
            <a:ext cx="2472690" cy="5835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3200">
                <a:solidFill>
                  <a:srgbClr val="FF0000"/>
                </a:solidFill>
              </a:rPr>
              <a:t> atmosphere</a:t>
            </a:r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4" name="上箭头 13"/>
          <p:cNvSpPr/>
          <p:nvPr/>
        </p:nvSpPr>
        <p:spPr>
          <a:xfrm>
            <a:off x="1275715" y="2192020"/>
            <a:ext cx="215900" cy="68389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加号 14"/>
          <p:cNvSpPr/>
          <p:nvPr/>
        </p:nvSpPr>
        <p:spPr>
          <a:xfrm>
            <a:off x="1275080" y="3550285"/>
            <a:ext cx="215900" cy="360045"/>
          </a:xfrm>
          <a:prstGeom prst="mathPl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加号 15"/>
          <p:cNvSpPr/>
          <p:nvPr/>
        </p:nvSpPr>
        <p:spPr>
          <a:xfrm>
            <a:off x="1275080" y="4493895"/>
            <a:ext cx="215900" cy="360045"/>
          </a:xfrm>
          <a:prstGeom prst="mathPl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加号 16"/>
          <p:cNvSpPr/>
          <p:nvPr/>
        </p:nvSpPr>
        <p:spPr>
          <a:xfrm>
            <a:off x="1275715" y="5392420"/>
            <a:ext cx="215900" cy="360045"/>
          </a:xfrm>
          <a:prstGeom prst="mathPl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16510" y="88900"/>
            <a:ext cx="2915285" cy="5835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Read for plots</a:t>
            </a:r>
            <a:endParaRPr lang="en-US" altLang="zh-CN" sz="3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pic>
        <p:nvPicPr>
          <p:cNvPr id="20" name="图片 19" descr="59ae9b6d1bebb_6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7890" y="88900"/>
            <a:ext cx="5338445" cy="230568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866130" y="6227445"/>
            <a:ext cx="3241675" cy="52197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CN" altLang="en-US" sz="2800"/>
              <a:t>personification拟人</a:t>
            </a:r>
            <a:endParaRPr lang="zh-CN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animBg="1"/>
      <p:bldP spid="10" grpId="0" animBg="1"/>
      <p:bldP spid="11" grpId="0" bldLvl="0" animBg="1"/>
      <p:bldP spid="12" grpId="0" bldLvl="0" animBg="1"/>
      <p:bldP spid="12" grpId="1" bldLvl="0" animBg="1"/>
      <p:bldP spid="13" grpId="0" bldLvl="0" animBg="1"/>
      <p:bldP spid="14" grpId="0" bldLvl="0" animBg="1"/>
      <p:bldP spid="15" grpId="0" animBg="1"/>
      <p:bldP spid="16" grpId="0" animBg="1"/>
      <p:bldP spid="17" grpId="0" animBg="1"/>
      <p:bldP spid="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0006019053222418_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09550"/>
            <a:ext cx="1757045" cy="1313180"/>
          </a:xfrm>
          <a:prstGeom prst="rect">
            <a:avLst/>
          </a:prstGeom>
        </p:spPr>
      </p:pic>
      <p:pic>
        <p:nvPicPr>
          <p:cNvPr id="9" name="图片 8" descr="YBENSN977I]UA)@3%QQ1{V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150" y="95885"/>
            <a:ext cx="1973580" cy="14979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452495" y="209550"/>
            <a:ext cx="2425700" cy="953135"/>
          </a:xfrm>
          <a:prstGeom prst="rect">
            <a:avLst/>
          </a:prstGeom>
          <a:noFill/>
          <a:ln w="412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 u="sng">
                <a:latin typeface="Times New Roman" panose="02020603050405020304" pitchFamily="18" charset="0"/>
                <a:cs typeface="Times New Roman" panose="02020603050405020304" pitchFamily="18" charset="0"/>
              </a:rPr>
              <a:t>rushed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out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headed towards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240145" y="1544955"/>
            <a:ext cx="2324735" cy="1383665"/>
          </a:xfrm>
          <a:prstGeom prst="rect">
            <a:avLst/>
          </a:prstGeom>
          <a:noFill/>
          <a:ln w="412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stopped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turned around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21640" y="1699895"/>
            <a:ext cx="2287270" cy="953135"/>
          </a:xfrm>
          <a:prstGeom prst="rect">
            <a:avLst/>
          </a:prstGeom>
          <a:noFill/>
          <a:ln w="476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had no idea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but followed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80150" y="3138170"/>
            <a:ext cx="2394585" cy="953135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began banging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but no answer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54330" y="3138170"/>
            <a:ext cx="2453640" cy="953135"/>
          </a:xfrm>
          <a:prstGeom prst="rect">
            <a:avLst/>
          </a:prstGeom>
          <a:noFill/>
          <a:ln w="4762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feared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“...”Tom cried.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240145" y="4184650"/>
            <a:ext cx="2526665" cy="953135"/>
          </a:xfrm>
          <a:prstGeom prst="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refused to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pounded</a:t>
            </a:r>
            <a:r>
              <a:rPr lang="en-US" altLang="zh-CN" sz="2800"/>
              <a:t> 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endParaRPr lang="en-US" altLang="zh-CN" sz="2800"/>
          </a:p>
        </p:txBody>
      </p:sp>
      <p:sp>
        <p:nvSpPr>
          <p:cNvPr id="15" name="文本框 14"/>
          <p:cNvSpPr txBox="1"/>
          <p:nvPr/>
        </p:nvSpPr>
        <p:spPr>
          <a:xfrm>
            <a:off x="5497195" y="5440680"/>
            <a:ext cx="3497580" cy="10763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zh-CN" alt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右箭头 17"/>
          <p:cNvSpPr/>
          <p:nvPr/>
        </p:nvSpPr>
        <p:spPr>
          <a:xfrm>
            <a:off x="2451735" y="761365"/>
            <a:ext cx="885825" cy="20955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右箭头 18"/>
          <p:cNvSpPr/>
          <p:nvPr/>
        </p:nvSpPr>
        <p:spPr>
          <a:xfrm rot="10800000">
            <a:off x="6240145" y="761365"/>
            <a:ext cx="791210" cy="20891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右箭头 19"/>
          <p:cNvSpPr/>
          <p:nvPr/>
        </p:nvSpPr>
        <p:spPr>
          <a:xfrm rot="10800000">
            <a:off x="3766185" y="1883410"/>
            <a:ext cx="1551305" cy="21463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右箭头 22"/>
          <p:cNvSpPr/>
          <p:nvPr/>
        </p:nvSpPr>
        <p:spPr>
          <a:xfrm rot="10800000">
            <a:off x="3855720" y="3552190"/>
            <a:ext cx="1551305" cy="22479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右箭头 23"/>
          <p:cNvSpPr/>
          <p:nvPr/>
        </p:nvSpPr>
        <p:spPr>
          <a:xfrm rot="1920000">
            <a:off x="3681095" y="2713990"/>
            <a:ext cx="1901190" cy="22352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右箭头 24"/>
          <p:cNvSpPr/>
          <p:nvPr/>
        </p:nvSpPr>
        <p:spPr>
          <a:xfrm rot="1920000">
            <a:off x="3961130" y="4380230"/>
            <a:ext cx="1901190" cy="22352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267970" y="5194300"/>
            <a:ext cx="3041650" cy="156845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 cmpd="dbl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上箭头 42"/>
          <p:cNvSpPr/>
          <p:nvPr/>
        </p:nvSpPr>
        <p:spPr>
          <a:xfrm rot="10800000">
            <a:off x="1338580" y="4357370"/>
            <a:ext cx="215900" cy="780415"/>
          </a:xfrm>
          <a:prstGeom prst="up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DDDD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加号 43"/>
          <p:cNvSpPr/>
          <p:nvPr/>
        </p:nvSpPr>
        <p:spPr>
          <a:xfrm>
            <a:off x="1275080" y="2653030"/>
            <a:ext cx="215900" cy="360045"/>
          </a:xfrm>
          <a:prstGeom prst="mathPlus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7708900" y="1945640"/>
            <a:ext cx="3098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280150" y="2406650"/>
            <a:ext cx="19977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headed back</a:t>
            </a:r>
            <a:endParaRPr lang="zh-CN" altLang="en-US"/>
          </a:p>
        </p:txBody>
      </p:sp>
      <p:sp>
        <p:nvSpPr>
          <p:cNvPr id="10" name="圆角矩形 9"/>
          <p:cNvSpPr/>
          <p:nvPr/>
        </p:nvSpPr>
        <p:spPr>
          <a:xfrm>
            <a:off x="2985770" y="2406650"/>
            <a:ext cx="3075305" cy="1218565"/>
          </a:xfrm>
          <a:prstGeom prst="round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sym typeface="+mn-ea"/>
              </a:rPr>
              <a:t>interactions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32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sym typeface="+mn-ea"/>
              </a:rPr>
              <a:t>(</a:t>
            </a:r>
            <a:r>
              <a:rPr lang="zh-CN" altLang="en-US" sz="32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sym typeface="+mn-ea"/>
              </a:rPr>
              <a:t>互动</a:t>
            </a:r>
            <a:r>
              <a:rPr lang="en-US" altLang="zh-CN" sz="32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sym typeface="+mn-ea"/>
              </a:rPr>
              <a:t>)</a:t>
            </a:r>
            <a:endParaRPr lang="zh-CN" altLang="en-US" sz="3200"/>
          </a:p>
        </p:txBody>
      </p:sp>
      <p:sp>
        <p:nvSpPr>
          <p:cNvPr id="11" name="文本框 10"/>
          <p:cNvSpPr txBox="1"/>
          <p:nvPr/>
        </p:nvSpPr>
        <p:spPr>
          <a:xfrm>
            <a:off x="5530215" y="5440680"/>
            <a:ext cx="142875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brave,</a:t>
            </a:r>
            <a:endParaRPr lang="zh-CN" altLang="en-US"/>
          </a:p>
        </p:txBody>
      </p:sp>
      <p:sp>
        <p:nvSpPr>
          <p:cNvPr id="16" name="文本框 15"/>
          <p:cNvSpPr txBox="1"/>
          <p:nvPr/>
        </p:nvSpPr>
        <p:spPr>
          <a:xfrm>
            <a:off x="6977380" y="5440680"/>
            <a:ext cx="16922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selfless, 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5497195" y="5963920"/>
            <a:ext cx="211264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determined, 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7490460" y="5963920"/>
            <a:ext cx="18440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heroic ...</a:t>
            </a:r>
            <a:endParaRPr lang="zh-CN" altLang="en-US"/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6249670" y="1544955"/>
            <a:ext cx="2315210" cy="13843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actions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27" name="AutoShape 9"/>
          <p:cNvSpPr>
            <a:spLocks noChangeArrowheads="1"/>
          </p:cNvSpPr>
          <p:nvPr/>
        </p:nvSpPr>
        <p:spPr bwMode="auto">
          <a:xfrm>
            <a:off x="6249670" y="3044825"/>
            <a:ext cx="2394585" cy="104648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actions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36" name="AutoShape 9"/>
          <p:cNvSpPr>
            <a:spLocks noChangeArrowheads="1"/>
          </p:cNvSpPr>
          <p:nvPr/>
        </p:nvSpPr>
        <p:spPr bwMode="auto">
          <a:xfrm>
            <a:off x="6269355" y="4156075"/>
            <a:ext cx="2497455" cy="101028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actions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38" name="AutoShape 9"/>
          <p:cNvSpPr>
            <a:spLocks noChangeArrowheads="1"/>
          </p:cNvSpPr>
          <p:nvPr/>
        </p:nvSpPr>
        <p:spPr bwMode="auto">
          <a:xfrm>
            <a:off x="5514340" y="5247640"/>
            <a:ext cx="3463925" cy="146240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latinLnBrk="0" hangingPunct="0">
              <a:lnSpc>
                <a:spcPts val="34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Jane's imagery</a:t>
            </a: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latinLnBrk="0" hangingPunct="0">
              <a:lnSpc>
                <a:spcPts val="34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       </a:t>
            </a:r>
            <a:r>
              <a:rPr kumimoji="0" lang="zh-CN" altLang="en-US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（意象）</a:t>
            </a:r>
            <a:endParaRPr kumimoji="0" lang="en-US" altLang="zh-CN" sz="28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latinLnBrk="0" hangingPunct="0">
              <a:lnSpc>
                <a:spcPts val="34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heroic</a:t>
            </a:r>
            <a:endParaRPr kumimoji="0" lang="en-US" altLang="zh-CN" sz="28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48" name="文本框 47"/>
          <p:cNvSpPr txBox="1"/>
          <p:nvPr/>
        </p:nvSpPr>
        <p:spPr>
          <a:xfrm>
            <a:off x="309245" y="5755005"/>
            <a:ext cx="285051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timid (</a:t>
            </a:r>
            <a:r>
              <a:rPr lang="zh-CN" altLang="en-US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胆小的</a:t>
            </a:r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), </a:t>
            </a:r>
            <a:endParaRPr lang="zh-CN" altLang="en-US"/>
          </a:p>
        </p:txBody>
      </p:sp>
      <p:sp>
        <p:nvSpPr>
          <p:cNvPr id="50" name="文本框 49"/>
          <p:cNvSpPr txBox="1"/>
          <p:nvPr/>
        </p:nvSpPr>
        <p:spPr>
          <a:xfrm>
            <a:off x="267970" y="6224905"/>
            <a:ext cx="188849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selfish...</a:t>
            </a:r>
            <a:endParaRPr lang="zh-CN" altLang="en-US"/>
          </a:p>
        </p:txBody>
      </p:sp>
      <p:sp>
        <p:nvSpPr>
          <p:cNvPr id="52" name="AutoShape 9"/>
          <p:cNvSpPr>
            <a:spLocks noChangeArrowheads="1"/>
          </p:cNvSpPr>
          <p:nvPr/>
        </p:nvSpPr>
        <p:spPr bwMode="auto">
          <a:xfrm>
            <a:off x="267335" y="1606550"/>
            <a:ext cx="2540000" cy="104648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4000" b="1" i="1" kern="0" noProof="0" dirty="0">
                <a:ln>
                  <a:noFill/>
                </a:ln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sym typeface="Impact" panose="020B0806030902050204" pitchFamily="34" charset="0"/>
              </a:rPr>
              <a:t>actions</a:t>
            </a: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53" name="AutoShape 9"/>
          <p:cNvSpPr>
            <a:spLocks noChangeArrowheads="1"/>
          </p:cNvSpPr>
          <p:nvPr/>
        </p:nvSpPr>
        <p:spPr bwMode="auto">
          <a:xfrm>
            <a:off x="311150" y="3044825"/>
            <a:ext cx="2540000" cy="104648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buClrTx/>
              <a:buSzTx/>
              <a:buFontTx/>
              <a:buNone/>
              <a:defRPr/>
            </a:pPr>
            <a:r>
              <a:rPr lang="en-US" altLang="zh-CN" sz="3600" b="1" i="1" kern="0" noProof="0" dirty="0">
                <a:ln>
                  <a:noFill/>
                </a:ln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sym typeface="Impact" panose="020B0806030902050204" pitchFamily="34" charset="0"/>
              </a:rPr>
              <a:t>mental state</a:t>
            </a: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words</a:t>
            </a: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56" name="AutoShape 9"/>
          <p:cNvSpPr>
            <a:spLocks noChangeArrowheads="1"/>
          </p:cNvSpPr>
          <p:nvPr/>
        </p:nvSpPr>
        <p:spPr bwMode="auto">
          <a:xfrm>
            <a:off x="2108200" y="210185"/>
            <a:ext cx="5114290" cy="952500"/>
          </a:xfrm>
          <a:prstGeom prst="roundRect">
            <a:avLst>
              <a:gd name="adj" fmla="val 16667"/>
            </a:avLst>
          </a:prstGeom>
          <a:solidFill>
            <a:srgbClr val="FFCC99">
              <a:alpha val="92940"/>
            </a:srgb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A /An________ girl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4062730" y="386715"/>
            <a:ext cx="1451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</a:rPr>
              <a:t>heroic</a:t>
            </a:r>
            <a:endParaRPr lang="en-US" altLang="zh-CN" sz="3200" b="1">
              <a:solidFill>
                <a:srgbClr val="FF0000"/>
              </a:solidFill>
            </a:endParaRPr>
          </a:p>
        </p:txBody>
      </p:sp>
      <p:sp>
        <p:nvSpPr>
          <p:cNvPr id="58" name="AutoShape 9"/>
          <p:cNvSpPr>
            <a:spLocks noChangeArrowheads="1"/>
          </p:cNvSpPr>
          <p:nvPr/>
        </p:nvSpPr>
        <p:spPr bwMode="auto">
          <a:xfrm>
            <a:off x="3159760" y="1345565"/>
            <a:ext cx="2944495" cy="7524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Theme</a:t>
            </a:r>
            <a:r>
              <a:rPr kumimoji="0" lang="en-US" altLang="zh-CN" sz="44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(</a:t>
            </a:r>
            <a:r>
              <a:rPr kumimoji="0" lang="zh-CN" alt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主题</a:t>
            </a:r>
            <a:r>
              <a:rPr kumimoji="0" lang="en-US" altLang="zh-CN" sz="44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)?</a:t>
            </a:r>
            <a:endParaRPr kumimoji="0" lang="en-US" altLang="zh-CN" sz="44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59" name="AutoShape 9"/>
          <p:cNvSpPr>
            <a:spLocks noChangeArrowheads="1"/>
          </p:cNvSpPr>
          <p:nvPr/>
        </p:nvSpPr>
        <p:spPr bwMode="auto">
          <a:xfrm>
            <a:off x="2630805" y="2404745"/>
            <a:ext cx="3786505" cy="113538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Help</a:t>
            </a:r>
            <a:r>
              <a:rPr kumimoji="0" lang="en-US" altLang="zh-CN" sz="36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&amp; love </a:t>
            </a:r>
            <a:endParaRPr kumimoji="0" lang="en-US" altLang="zh-CN" sz="36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between people</a:t>
            </a:r>
            <a:endParaRPr kumimoji="0" lang="en-US" altLang="zh-CN" sz="44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28" name="文本框 27"/>
          <p:cNvSpPr txBox="1"/>
          <p:nvPr/>
        </p:nvSpPr>
        <p:spPr>
          <a:xfrm>
            <a:off x="309245" y="5194300"/>
            <a:ext cx="179832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nervous, </a:t>
            </a:r>
            <a:endParaRPr lang="zh-CN" altLang="en-US"/>
          </a:p>
        </p:txBody>
      </p:sp>
      <p:sp>
        <p:nvSpPr>
          <p:cNvPr id="29" name="AutoShape 9"/>
          <p:cNvSpPr>
            <a:spLocks noChangeArrowheads="1"/>
          </p:cNvSpPr>
          <p:nvPr/>
        </p:nvSpPr>
        <p:spPr bwMode="auto">
          <a:xfrm>
            <a:off x="220345" y="5135880"/>
            <a:ext cx="3028315" cy="162687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36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</a:t>
            </a:r>
            <a:r>
              <a:rPr kumimoji="0" lang="en-US" altLang="zh-CN" sz="36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Tom's imagery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ts val="386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timid</a:t>
            </a:r>
            <a:endParaRPr kumimoji="0" lang="en-US" altLang="zh-CN" sz="40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30" name="爆炸形 1 29"/>
          <p:cNvSpPr/>
          <p:nvPr/>
        </p:nvSpPr>
        <p:spPr>
          <a:xfrm>
            <a:off x="2628265" y="4454525"/>
            <a:ext cx="3432810" cy="1509395"/>
          </a:xfrm>
          <a:prstGeom prst="irregularSeal1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solidFill>
                  <a:schemeClr val="tx1"/>
                </a:solidFill>
              </a:rPr>
              <a:t>contrast</a:t>
            </a:r>
            <a:endParaRPr lang="en-US" altLang="zh-CN" sz="4000" b="1">
              <a:solidFill>
                <a:schemeClr val="tx1"/>
              </a:solidFill>
            </a:endParaRPr>
          </a:p>
        </p:txBody>
      </p:sp>
      <p:pic>
        <p:nvPicPr>
          <p:cNvPr id="31" name="Picture 2" descr="http://pic.qiantucdn.com/58pic/10/99/54/73458PICUCz.jpg!/fw/1000/watermark/url/L3dhdGVybWFyay12MS4zLnBuZw==/align/cent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240" y="4184015"/>
            <a:ext cx="1546860" cy="2030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6" grpId="0" bldLvl="0" animBg="1"/>
      <p:bldP spid="7" grpId="0" animBg="1"/>
      <p:bldP spid="8" grpId="0" bldLvl="0" animBg="1"/>
      <p:bldP spid="12" grpId="0" bldLvl="0" animBg="1"/>
      <p:bldP spid="13" grpId="0" bldLvl="0" animBg="1"/>
      <p:bldP spid="15" grpId="0" bldLvl="0" animBg="1"/>
      <p:bldP spid="18" grpId="0" animBg="1"/>
      <p:bldP spid="19" grpId="0" animBg="1"/>
      <p:bldP spid="20" grpId="0" bldLvl="0" animBg="1"/>
      <p:bldP spid="20" grpId="1" animBg="1"/>
      <p:bldP spid="23" grpId="0" bldLvl="0" animBg="1"/>
      <p:bldP spid="23" grpId="1" animBg="1"/>
      <p:bldP spid="24" grpId="0" bldLvl="0" animBg="1"/>
      <p:bldP spid="24" grpId="1" animBg="1"/>
      <p:bldP spid="25" grpId="0" bldLvl="0" animBg="1"/>
      <p:bldP spid="25" grpId="1" animBg="1"/>
      <p:bldP spid="26" grpId="0" animBg="1"/>
      <p:bldP spid="43" grpId="0" animBg="1"/>
      <p:bldP spid="44" grpId="0" animBg="1"/>
      <p:bldP spid="3" grpId="0"/>
      <p:bldP spid="10" grpId="0" animBg="1"/>
      <p:bldP spid="10" grpId="1" animBg="1"/>
      <p:bldP spid="11" grpId="0"/>
      <p:bldP spid="16" grpId="0"/>
      <p:bldP spid="17" grpId="0"/>
      <p:bldP spid="21" grpId="0"/>
      <p:bldP spid="22" grpId="0" animBg="1"/>
      <p:bldP spid="27" grpId="0" bldLvl="0" animBg="1"/>
      <p:bldP spid="36" grpId="0" bldLvl="0" animBg="1"/>
      <p:bldP spid="38" grpId="0" bldLvl="0" animBg="1"/>
      <p:bldP spid="48" grpId="0"/>
      <p:bldP spid="50" grpId="0"/>
      <p:bldP spid="52" grpId="0" animBg="1"/>
      <p:bldP spid="53" grpId="0" bldLvl="0" animBg="1"/>
      <p:bldP spid="56" grpId="0" bldLvl="0" animBg="1"/>
      <p:bldP spid="57" grpId="0"/>
      <p:bldP spid="58" grpId="0" bldLvl="0" animBg="1"/>
      <p:bldP spid="59" grpId="0" animBg="1"/>
      <p:bldP spid="28" grpId="0"/>
      <p:bldP spid="29" grpId="0" bldLvl="0" animBg="1"/>
      <p:bldP spid="30" grpId="0" animBg="1"/>
      <p:bldP spid="3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193675" y="737870"/>
            <a:ext cx="8877935" cy="6005830"/>
          </a:xfrm>
        </p:spPr>
        <p:txBody>
          <a:bodyPr/>
          <a:lstStyle/>
          <a:p>
            <a:pPr marL="0" indent="0">
              <a:buNone/>
            </a:pP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Tom noticed the flame was reaching up.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Par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Luckily, some neighbors passing by stopped         and offered help.</a:t>
            </a:r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3495" y="35560"/>
            <a:ext cx="4116705" cy="5835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3200" b="1" cap="none" spc="0" dirty="0">
                <a:ln w="9525">
                  <a:solidFill>
                    <a:sysClr val="window" lastClr="FFFFFF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</a:rPr>
              <a:t>Plot deduction(推理)</a:t>
            </a:r>
            <a:endParaRPr lang="en-US" altLang="zh-CN" sz="3600" b="1" cap="none" spc="0" dirty="0">
              <a:ln w="9525">
                <a:solidFill>
                  <a:sysClr val="window" lastClr="FFFFFF"/>
                </a:solidFill>
                <a:prstDash val="solid"/>
              </a:ln>
              <a:solidFill>
                <a:srgbClr val="4472C4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</a:endParaRPr>
          </a:p>
        </p:txBody>
      </p:sp>
      <p:sp>
        <p:nvSpPr>
          <p:cNvPr id="26629" name="椭圆 4"/>
          <p:cNvSpPr>
            <a:spLocks noChangeArrowheads="1"/>
          </p:cNvSpPr>
          <p:nvPr/>
        </p:nvSpPr>
        <p:spPr bwMode="auto">
          <a:xfrm rot="16200000" flipV="1">
            <a:off x="4056380" y="189230"/>
            <a:ext cx="534670" cy="1631950"/>
          </a:xfrm>
          <a:prstGeom prst="ellipse">
            <a:avLst/>
          </a:prstGeom>
          <a:noFill/>
          <a:ln w="28575" algn="ctr">
            <a:solidFill>
              <a:srgbClr val="FF0000"/>
            </a:solidFill>
            <a:miter lim="800000"/>
          </a:ln>
        </p:spPr>
        <p:txBody>
          <a:bodyPr rot="10800000" vert="eaVert" anchor="ctr"/>
          <a:lstStyle/>
          <a:p>
            <a:pPr algn="ctr"/>
            <a:endParaRPr lang="zh-CN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1830070" y="4538980"/>
            <a:ext cx="7241540" cy="1076325"/>
          </a:xfrm>
          <a:prstGeom prst="rect">
            <a:avLst/>
          </a:prstGeom>
          <a:solidFill>
            <a:schemeClr val="bg1"/>
          </a:solidFill>
          <a:ln w="47625">
            <a:solidFill>
              <a:schemeClr val="tx2">
                <a:lumMod val="40000"/>
                <a:lumOff val="60000"/>
              </a:schemeClr>
            </a:solidFill>
            <a:prstDash val="sysDash"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Main idea: With the help of their neighbors, 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  <a:p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they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managed to save</a:t>
            </a:r>
            <a:r>
              <a:rPr lang="en-US" altLang="zh-CN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the old lady. </a:t>
            </a:r>
            <a:endParaRPr lang="en-US" altLang="zh-CN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AutoShape 9"/>
          <p:cNvSpPr>
            <a:spLocks noChangeArrowheads="1"/>
          </p:cNvSpPr>
          <p:nvPr/>
        </p:nvSpPr>
        <p:spPr bwMode="auto">
          <a:xfrm>
            <a:off x="4608830" y="5813425"/>
            <a:ext cx="4378325" cy="82169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  <a:alpha val="93000"/>
            </a:schemeClr>
          </a:solidFill>
          <a:ln w="25400">
            <a:solidFill>
              <a:srgbClr val="000000"/>
            </a:solidFill>
            <a:round/>
          </a:ln>
        </p:spPr>
        <p:txBody>
          <a:bodyPr wrap="none" lIns="90170" tIns="46990" rIns="90170" bIns="46990" anchor="ctr"/>
          <a:lstStyle/>
          <a:p>
            <a:pPr marL="0" marR="0" lvl="0" indent="0" algn="ctr" defTabSz="914400" rtl="0" eaLnBrk="0" latinLnBrk="0" hangingPunct="0">
              <a:lnSpc>
                <a:spcPts val="314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 Theme:</a:t>
            </a:r>
            <a:endParaRPr kumimoji="0" lang="en-US" altLang="zh-CN" sz="2800" b="1" i="1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  <a:p>
            <a:pPr marL="0" marR="0" lvl="0" indent="0" algn="ctr" defTabSz="914400" rtl="0" eaLnBrk="0" latinLnBrk="0" hangingPunct="0">
              <a:lnSpc>
                <a:spcPts val="314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+mn-cs"/>
                <a:sym typeface="Impact" panose="020B0806030902050204" pitchFamily="34" charset="0"/>
              </a:rPr>
              <a:t>Help &amp; love between people</a:t>
            </a:r>
            <a:endParaRPr kumimoji="0" lang="en-US" altLang="zh-CN" sz="2800" b="1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+mn-cs"/>
              <a:sym typeface="Impact" panose="020B080603090205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08430" y="3103880"/>
            <a:ext cx="1346835" cy="457200"/>
          </a:xfrm>
          <a:prstGeom prst="rect">
            <a:avLst/>
          </a:prstGeom>
          <a:noFill/>
          <a:ln w="38100" cap="flat" cmpd="sng" algn="ctr">
            <a:solidFill>
              <a:srgbClr val="FF33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343140" y="3103880"/>
            <a:ext cx="1341120" cy="457200"/>
          </a:xfrm>
          <a:prstGeom prst="rect">
            <a:avLst/>
          </a:prstGeom>
          <a:noFill/>
          <a:ln w="38100" cap="flat" cmpd="sng" algn="ctr">
            <a:solidFill>
              <a:srgbClr val="FF33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88695" y="3646170"/>
            <a:ext cx="2011045" cy="457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</a:extLst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ea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23495" y="1637665"/>
            <a:ext cx="1613535" cy="8369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trouble</a:t>
            </a:r>
            <a:endParaRPr lang="en-US" altLang="zh-C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71755" y="4538980"/>
            <a:ext cx="1661795" cy="8369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endParaRPr lang="en-US" altLang="zh-CN" sz="32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830070" y="1637665"/>
            <a:ext cx="7157720" cy="1076325"/>
          </a:xfrm>
          <a:prstGeom prst="rect">
            <a:avLst/>
          </a:prstGeom>
          <a:noFill/>
          <a:ln w="44450" cmpd="sng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Main idea:  </a:t>
            </a:r>
            <a:r>
              <a:rPr lang="en-US" altLang="zh-CN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Tom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zh-CN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Jane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pounded against the door </a:t>
            </a:r>
            <a:r>
              <a:rPr lang="en-US" altLang="zh-C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in vain</a:t>
            </a:r>
            <a:r>
              <a:rPr lang="en-US" altLang="zh-CN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下箭头 20"/>
          <p:cNvSpPr/>
          <p:nvPr/>
        </p:nvSpPr>
        <p:spPr>
          <a:xfrm>
            <a:off x="71755" y="2609215"/>
            <a:ext cx="121920" cy="1795780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12" grpId="0" bldLvl="0" animBg="1"/>
      <p:bldP spid="41" grpId="0" animBg="1"/>
      <p:bldP spid="3" grpId="0" animBg="1"/>
      <p:bldP spid="4" grpId="0" animBg="1"/>
      <p:bldP spid="13" grpId="0" animBg="1"/>
      <p:bldP spid="6" grpId="0" bldLvl="0" animBg="1"/>
      <p:bldP spid="15" grpId="0" bldLvl="0" animBg="1"/>
      <p:bldP spid="17" grpId="0" bldLvl="0" animBg="1"/>
      <p:bldP spid="21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870" y="76200"/>
            <a:ext cx="8938895" cy="6705600"/>
          </a:xfrm>
        </p:spPr>
        <p:txBody>
          <a:bodyPr/>
          <a:lstStyle/>
          <a:p>
            <a:pPr marL="0" indent="0">
              <a:buNone/>
            </a:pP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Par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a.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</a:t>
            </a:r>
            <a:r>
              <a:rPr lang="zh-CN" altLang="en-US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Tom noticed the flame was reaching up.</a:t>
            </a:r>
            <a:endParaRPr lang="en-US" altLang="zh-C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869950" y="711835"/>
            <a:ext cx="7701915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Jane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and </a:t>
            </a:r>
            <a:r>
              <a:rPr lang="en-US" altLang="zh-CN" sz="2800" u="sng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Tom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pounded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against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the door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but in vain</a:t>
            </a:r>
            <a:r>
              <a:rPr lang="en-US" altLang="zh-C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.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140335" y="5260340"/>
            <a:ext cx="2266315" cy="5835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atmosphere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140335" y="1787525"/>
            <a:ext cx="1884680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timid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Tom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9220" y="3258185"/>
            <a:ext cx="2044065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heroic</a:t>
            </a:r>
            <a:r>
              <a:rPr lang="en-US" altLang="zh-CN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Jane</a:t>
            </a:r>
            <a:endParaRPr lang="en-US" altLang="zh-CN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上下箭头 6"/>
          <p:cNvSpPr/>
          <p:nvPr/>
        </p:nvSpPr>
        <p:spPr>
          <a:xfrm>
            <a:off x="831215" y="2394585"/>
            <a:ext cx="198755" cy="864235"/>
          </a:xfrm>
          <a:prstGeom prst="upDown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左大括号 7"/>
          <p:cNvSpPr/>
          <p:nvPr/>
        </p:nvSpPr>
        <p:spPr>
          <a:xfrm>
            <a:off x="2513330" y="4676775"/>
            <a:ext cx="254635" cy="1894205"/>
          </a:xfrm>
          <a:prstGeom prst="lef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flipV="1">
            <a:off x="102870" y="1233805"/>
            <a:ext cx="8878570" cy="5547995"/>
          </a:xfrm>
          <a:prstGeom prst="downArrowCallout">
            <a:avLst>
              <a:gd name="adj1" fmla="val 6700"/>
              <a:gd name="adj2" fmla="val 8133"/>
              <a:gd name="adj3" fmla="val 5426"/>
              <a:gd name="adj4" fmla="val 93075"/>
            </a:avLst>
          </a:prstGeom>
          <a:noFill/>
          <a:ln w="38100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29" name="椭圆 4"/>
          <p:cNvSpPr>
            <a:spLocks noChangeArrowheads="1"/>
          </p:cNvSpPr>
          <p:nvPr/>
        </p:nvSpPr>
        <p:spPr bwMode="auto">
          <a:xfrm rot="16200000" flipV="1">
            <a:off x="4126865" y="-508000"/>
            <a:ext cx="523875" cy="1692275"/>
          </a:xfrm>
          <a:prstGeom prst="ellipse">
            <a:avLst/>
          </a:prstGeom>
          <a:noFill/>
          <a:ln w="28575" algn="ctr">
            <a:solidFill>
              <a:srgbClr val="FF0000"/>
            </a:solidFill>
            <a:miter lim="800000"/>
          </a:ln>
        </p:spPr>
        <p:txBody>
          <a:bodyPr rot="10800000" vert="eaVert" anchor="ctr"/>
          <a:lstStyle/>
          <a:p>
            <a:pPr algn="ctr"/>
            <a:endParaRPr lang="zh-CN" altLang="en-US" sz="180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620010" y="1656080"/>
            <a:ext cx="19926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asked Jane to leave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620010" y="3043555"/>
            <a:ext cx="236156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shook head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Calibri" panose="020F0502020204030204" pitchFamily="34" charset="0"/>
                <a:sym typeface="+mn-ea"/>
              </a:rPr>
              <a:t>kept pounding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4980940" y="1656080"/>
            <a:ext cx="169037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frightened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terrified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4893310" y="3042920"/>
            <a:ext cx="23983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overcome by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 her resolve 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973570" y="1800225"/>
            <a:ext cx="18853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begged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“...”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378700" y="3043555"/>
            <a:ext cx="142049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insist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, “...”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左箭头 16"/>
          <p:cNvSpPr/>
          <p:nvPr/>
        </p:nvSpPr>
        <p:spPr>
          <a:xfrm>
            <a:off x="2153285" y="1988820"/>
            <a:ext cx="360045" cy="14414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左箭头 17"/>
          <p:cNvSpPr/>
          <p:nvPr/>
        </p:nvSpPr>
        <p:spPr>
          <a:xfrm>
            <a:off x="2407285" y="3460115"/>
            <a:ext cx="360045" cy="144145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加号 43"/>
          <p:cNvSpPr/>
          <p:nvPr/>
        </p:nvSpPr>
        <p:spPr>
          <a:xfrm>
            <a:off x="4612640" y="1880870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加号 18"/>
          <p:cNvSpPr/>
          <p:nvPr/>
        </p:nvSpPr>
        <p:spPr>
          <a:xfrm>
            <a:off x="7162800" y="3340100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加号 19"/>
          <p:cNvSpPr/>
          <p:nvPr/>
        </p:nvSpPr>
        <p:spPr>
          <a:xfrm>
            <a:off x="4677410" y="3351530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加号 20"/>
          <p:cNvSpPr/>
          <p:nvPr/>
        </p:nvSpPr>
        <p:spPr>
          <a:xfrm>
            <a:off x="6671310" y="1868170"/>
            <a:ext cx="215900" cy="360045"/>
          </a:xfrm>
          <a:prstGeom prst="mathPlus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2877185" y="4801870"/>
            <a:ext cx="2865120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3975">
            <a:noFill/>
            <a:prstDash val="sysDash"/>
          </a:ln>
        </p:spPr>
        <p:txBody>
          <a:bodyPr wrap="square" rtlCol="0">
            <a:spAutoFit/>
          </a:bodyPr>
          <a:p>
            <a:r>
              <a:rPr lang="en-US" altLang="zh-CN" sz="2800">
                <a:latin typeface="Calibri" panose="020F0502020204030204" pitchFamily="34" charset="0"/>
              </a:rPr>
              <a:t>surroundings</a:t>
            </a:r>
            <a:endParaRPr lang="en-US" altLang="zh-CN" sz="2800">
              <a:latin typeface="Calibri" panose="020F0502020204030204" pitchFamily="34" charset="0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788285" y="5843905"/>
            <a:ext cx="3344545" cy="521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3975">
            <a:noFill/>
            <a:prstDash val="sysDash"/>
          </a:ln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en-US" altLang="zh-CN" sz="2800">
                <a:latin typeface="Calibri" panose="020F0502020204030204" pitchFamily="34" charset="0"/>
              </a:rPr>
              <a:t>character's reaction</a:t>
            </a:r>
            <a:endParaRPr lang="en-US" altLang="zh-CN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5" grpId="0" animBg="1"/>
      <p:bldP spid="6" grpId="0" bldLvl="0" animBg="1"/>
      <p:bldP spid="7" grpId="0" animBg="1"/>
      <p:bldP spid="8" grpId="0" animBg="1"/>
      <p:bldP spid="9" grpId="0" animBg="1"/>
      <p:bldP spid="10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44" grpId="0" animBg="1"/>
      <p:bldP spid="19" grpId="0" animBg="1"/>
      <p:bldP spid="20" grpId="0" animBg="1"/>
      <p:bldP spid="21" grpId="0" bldLvl="0" animBg="1"/>
      <p:bldP spid="4" grpId="0" bldLvl="0" animBg="1"/>
      <p:bldP spid="23" grpId="0" bldLvl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PT定制1801380800">
  <a:themeElements>
    <a:clrScheme name="LvyhTools保存的主题色-20170831-092304">
      <a:dk1>
        <a:srgbClr val="000000"/>
      </a:dk1>
      <a:lt1>
        <a:srgbClr val="FFFFFF"/>
      </a:lt1>
      <a:dk2>
        <a:srgbClr val="778495"/>
      </a:dk2>
      <a:lt2>
        <a:srgbClr val="2980B9"/>
      </a:lt2>
      <a:accent1>
        <a:srgbClr val="DC696E"/>
      </a:accent1>
      <a:accent2>
        <a:srgbClr val="985615"/>
      </a:accent2>
      <a:accent3>
        <a:srgbClr val="91969B"/>
      </a:accent3>
      <a:accent4>
        <a:srgbClr val="759B8E"/>
      </a:accent4>
      <a:accent5>
        <a:srgbClr val="DC696E"/>
      </a:accent5>
      <a:accent6>
        <a:srgbClr val="985615"/>
      </a:accent6>
      <a:hlink>
        <a:srgbClr val="4B5050"/>
      </a:hlink>
      <a:folHlink>
        <a:srgbClr val="BFBFBF"/>
      </a:folHlink>
    </a:clrScheme>
    <a:fontScheme name="Arial+微软雅黑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58E9A"/>
        </a:solidFill>
        <a:ln w="9525">
          <a:noFill/>
        </a:ln>
      </a:spPr>
      <a:bodyPr rIns="432000" anchor="ctr"/>
      <a:lstStyle>
        <a:defPPr algn="ctr">
          <a:lnSpc>
            <a:spcPct val="130000"/>
          </a:lnSpc>
          <a:defRPr lang="en-US" altLang="da-DK" sz="4000" b="1" dirty="0">
            <a:solidFill>
              <a:srgbClr val="003300"/>
            </a:solidFill>
            <a:latin typeface="Arial Narrow" panose="020B0606020202030204" pitchFamily="34" charset="0"/>
            <a:ea typeface="微软雅黑" panose="020B0503020204020204" charset="-122"/>
            <a:sym typeface="Arial" panose="020B0604020202020204" pitchFamily="34" charset="0"/>
          </a:defRPr>
        </a:defPPr>
      </a:lstStyle>
    </a:spDef>
    <a:txDef>
      <a:spPr>
        <a:noFill/>
      </a:spPr>
      <a:bodyPr wrap="none" rtlCol="0" anchor="ctr">
        <a:spAutoFit/>
      </a:bodyPr>
      <a:lstStyle>
        <a:defPPr>
          <a:lnSpc>
            <a:spcPct val="120000"/>
          </a:lnSpc>
          <a:defRPr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PT定制1801380800">
  <a:themeElements>
    <a:clrScheme name="LvyhTools保存的主题色-20170831-092304">
      <a:dk1>
        <a:srgbClr val="000000"/>
      </a:dk1>
      <a:lt1>
        <a:srgbClr val="FFFFFF"/>
      </a:lt1>
      <a:dk2>
        <a:srgbClr val="778495"/>
      </a:dk2>
      <a:lt2>
        <a:srgbClr val="2980B9"/>
      </a:lt2>
      <a:accent1>
        <a:srgbClr val="DC696E"/>
      </a:accent1>
      <a:accent2>
        <a:srgbClr val="985615"/>
      </a:accent2>
      <a:accent3>
        <a:srgbClr val="91969B"/>
      </a:accent3>
      <a:accent4>
        <a:srgbClr val="759B8E"/>
      </a:accent4>
      <a:accent5>
        <a:srgbClr val="DC696E"/>
      </a:accent5>
      <a:accent6>
        <a:srgbClr val="985615"/>
      </a:accent6>
      <a:hlink>
        <a:srgbClr val="4B5050"/>
      </a:hlink>
      <a:folHlink>
        <a:srgbClr val="BFBFBF"/>
      </a:folHlink>
    </a:clrScheme>
    <a:fontScheme name="Arial+微软雅黑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58E9A"/>
        </a:solidFill>
        <a:ln w="9525">
          <a:noFill/>
        </a:ln>
      </a:spPr>
      <a:bodyPr rIns="432000" anchor="ctr"/>
      <a:lstStyle>
        <a:defPPr algn="ctr">
          <a:lnSpc>
            <a:spcPct val="130000"/>
          </a:lnSpc>
          <a:defRPr lang="en-US" altLang="da-DK" sz="4000" b="1" dirty="0">
            <a:solidFill>
              <a:srgbClr val="003300"/>
            </a:solidFill>
            <a:latin typeface="Arial Narrow" panose="020B0606020202030204" pitchFamily="34" charset="0"/>
            <a:ea typeface="微软雅黑" panose="020B0503020204020204" charset="-122"/>
            <a:sym typeface="Arial" panose="020B0604020202020204" pitchFamily="34" charset="0"/>
          </a:defRPr>
        </a:defPPr>
      </a:lstStyle>
    </a:spDef>
    <a:txDef>
      <a:spPr>
        <a:noFill/>
      </a:spPr>
      <a:bodyPr wrap="none" rtlCol="0" anchor="ctr">
        <a:spAutoFit/>
      </a:bodyPr>
      <a:lstStyle>
        <a:defPPr>
          <a:lnSpc>
            <a:spcPct val="120000"/>
          </a:lnSpc>
          <a:defRPr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4655</Words>
  <Application>WPS 演示</Application>
  <PresentationFormat>全屏显示(4:3)</PresentationFormat>
  <Paragraphs>328</Paragraphs>
  <Slides>17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17</vt:i4>
      </vt:variant>
    </vt:vector>
  </HeadingPairs>
  <TitlesOfParts>
    <vt:vector size="37" baseType="lpstr">
      <vt:lpstr>Arial</vt:lpstr>
      <vt:lpstr>宋体</vt:lpstr>
      <vt:lpstr>Wingdings</vt:lpstr>
      <vt:lpstr>Calibri</vt:lpstr>
      <vt:lpstr>Arial Narrow</vt:lpstr>
      <vt:lpstr>微软雅黑</vt:lpstr>
      <vt:lpstr>Times New Roman</vt:lpstr>
      <vt:lpstr>Verdana</vt:lpstr>
      <vt:lpstr>Impact</vt:lpstr>
      <vt:lpstr>Wingdings</vt:lpstr>
      <vt:lpstr>Georgia</vt:lpstr>
      <vt:lpstr>Arial Unicode MS</vt:lpstr>
      <vt:lpstr>HelveticaNeue</vt:lpstr>
      <vt:lpstr>Corbel</vt:lpstr>
      <vt:lpstr>华文新魏</vt:lpstr>
      <vt:lpstr>Office 主题​​</vt:lpstr>
      <vt:lpstr>PPT定制1801380800</vt:lpstr>
      <vt:lpstr>1_PPT定制1801380800</vt:lpstr>
      <vt:lpstr>1_默认设计模板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Peer assessment</vt:lpstr>
      <vt:lpstr>PowerPoint 演示文稿</vt:lpstr>
      <vt:lpstr>PowerPoint 演示文稿</vt:lpstr>
      <vt:lpstr>PowerPoint 演示文稿</vt:lpstr>
      <vt:lpstr>PowerPoint 演示文稿</vt:lpstr>
    </vt:vector>
  </TitlesOfParts>
  <Company>您的公司名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南山有谷堆</cp:lastModifiedBy>
  <cp:revision>1635</cp:revision>
  <dcterms:created xsi:type="dcterms:W3CDTF">2016-03-27T11:36:00Z</dcterms:created>
  <dcterms:modified xsi:type="dcterms:W3CDTF">2020-03-14T09:43:55Z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