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1"/>
  </p:handoutMasterIdLst>
  <p:sldIdLst>
    <p:sldId id="432" r:id="rId3"/>
    <p:sldId id="409" r:id="rId5"/>
    <p:sldId id="414" r:id="rId6"/>
    <p:sldId id="411" r:id="rId7"/>
    <p:sldId id="413" r:id="rId8"/>
    <p:sldId id="415" r:id="rId9"/>
    <p:sldId id="416" r:id="rId10"/>
    <p:sldId id="417" r:id="rId11"/>
    <p:sldId id="418" r:id="rId12"/>
    <p:sldId id="420" r:id="rId13"/>
    <p:sldId id="421" r:id="rId14"/>
    <p:sldId id="422" r:id="rId15"/>
    <p:sldId id="427" r:id="rId16"/>
    <p:sldId id="423" r:id="rId17"/>
    <p:sldId id="424" r:id="rId18"/>
    <p:sldId id="425" r:id="rId19"/>
    <p:sldId id="426"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03F1"/>
    <a:srgbClr val="000000"/>
    <a:srgbClr val="4951FE"/>
    <a:srgbClr val="FCC402"/>
    <a:srgbClr val="DCDCDC"/>
    <a:srgbClr val="F0F0F0"/>
    <a:srgbClr val="E6E6E6"/>
    <a:srgbClr val="C8C8C8"/>
    <a:srgbClr val="FFFFFF"/>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p:cNvSpPr>
          <p:nvPr>
            <p:ph type="sldImg"/>
          </p:nvPr>
        </p:nvSpPr>
        <p:spPr/>
      </p:sp>
      <p:sp>
        <p:nvSpPr>
          <p:cNvPr id="20482" name="备注占位符 2"/>
          <p:cNvSpPr>
            <a:spLocks noGrp="1"/>
          </p:cNvSpPr>
          <p:nvPr>
            <p:ph type="body"/>
          </p:nvPr>
        </p:nvSpPr>
        <p:spPr/>
        <p:txBody>
          <a:bodyPr lIns="91440" tIns="45720" rIns="91440" bIns="45720" anchor="t"/>
          <a:p>
            <a:pPr lvl="0"/>
            <a:endParaRPr lang="zh-CN" altLang="en-US"/>
          </a:p>
        </p:txBody>
      </p:sp>
      <p:sp>
        <p:nvSpPr>
          <p:cNvPr id="2048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hasCustomPrompt="1"/>
            <p:custDataLst>
              <p:tags r:id="rId3"/>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p:cNvPicPr>
            <a:picLocks noChangeAspect="1"/>
          </p:cNvPicPr>
          <p:nvPr userDrawn="1"/>
        </p:nvPicPr>
        <p:blipFill>
          <a:blip r:embed="rId18"/>
          <a:stretch>
            <a:fillRect/>
          </a:stretch>
        </p:blipFill>
        <p:spPr>
          <a:xfrm>
            <a:off x="11169015" y="109878"/>
            <a:ext cx="829310" cy="2683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4.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tags" Target="../tags/tag6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4398467" y="2720876"/>
            <a:ext cx="1928813"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感恩遇见，相互成就，本课件资料仅供您个人参考、教学使用，严禁自行在网络传播，违者依知识产权法追究法律责任。</a:t>
            </a:r>
            <a:endParaRPr kumimoji="1" lang="en-US" altLang="zh-CN"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1" lang="en-US" altLang="zh-CN"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更多教学资源请关注</a:t>
            </a:r>
            <a:endParaRPr kumimoji="1" lang="en-US" altLang="zh-CN"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公众号：溯恩高中英语</a:t>
            </a:r>
            <a:endPar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99635" y="3136106"/>
            <a:ext cx="1036737" cy="10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379071" y="2720877"/>
            <a:ext cx="1645742"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900"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rPr>
              <a:t>知识产权声明</a:t>
            </a:r>
            <a:endParaRPr kumimoji="1" lang="zh-CN" altLang="en-US" sz="1900"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endParaRPr>
          </a:p>
        </p:txBody>
      </p:sp>
      <p:pic>
        <p:nvPicPr>
          <p:cNvPr id="7" name="图片 6" descr="水印"/>
          <p:cNvPicPr>
            <a:picLocks noChangeAspect="1"/>
          </p:cNvPicPr>
          <p:nvPr userDrawn="1"/>
        </p:nvPicPr>
        <p:blipFill>
          <a:blip r:embed="rId2"/>
          <a:stretch>
            <a:fillRect/>
          </a:stretch>
        </p:blipFill>
        <p:spPr>
          <a:xfrm>
            <a:off x="11169015" y="109878"/>
            <a:ext cx="829310" cy="268337"/>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143510" y="934085"/>
            <a:ext cx="11905615" cy="578104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p>
            <a:pPr algn="just" fontAlgn="base">
              <a:lnSpc>
                <a:spcPct val="150000"/>
              </a:lnSpc>
            </a:pPr>
            <a:r>
              <a:rPr lang="zh-CN" altLang="en-US" sz="2800" b="1" strike="noStrike" noProof="1"/>
              <a:t>It is the 4____________(bad) invasion in decades for Kenya, Ethiopia and Somalia. One enormous swarm, 5____________(recent) over north-eastern Kenya, contains nearly 200 billion of the creatures and 6____________(occupy) a space in the sky </a:t>
            </a:r>
            <a:r>
              <a:rPr lang="zh-CN" altLang="en-US" sz="2800" b="1" strike="noStrike" noProof="1">
                <a:solidFill>
                  <a:srgbClr val="4951FE"/>
                </a:solidFill>
              </a:rPr>
              <a:t>three times 7_________ size of </a:t>
            </a:r>
            <a:r>
              <a:rPr lang="zh-CN" altLang="en-US" sz="2800" b="1" strike="noStrike" noProof="1"/>
              <a:t>New York City. There are dozens 8__________ swarms in Kenya alone. 9_____________(kill) the bugs early is vital. They can 10______________(damage) with surveillance(监测) and spraying, particularly if they are doused when still young and hopping, and before the population booms.</a:t>
            </a:r>
            <a:endParaRPr lang="zh-CN" altLang="en-US" sz="2800" b="1" strike="noStrike" noProof="1"/>
          </a:p>
        </p:txBody>
      </p:sp>
      <p:sp>
        <p:nvSpPr>
          <p:cNvPr id="4" name="标题 3"/>
          <p:cNvSpPr>
            <a:spLocks noGrp="1"/>
          </p:cNvSpPr>
          <p:nvPr>
            <p:ph type="title"/>
          </p:nvPr>
        </p:nvSpPr>
        <p:spPr>
          <a:xfrm>
            <a:off x="286385" y="228600"/>
            <a:ext cx="11618595" cy="705485"/>
          </a:xfrm>
        </p:spPr>
        <p:txBody>
          <a:bodyPr>
            <a:normAutofit fontScale="90000"/>
          </a:bodyPr>
          <a:p>
            <a:r>
              <a:rPr lang="zh-CN" altLang="en-US"/>
              <a:t>East Africa is reeling from an invasion of locusts </a:t>
            </a:r>
            <a:endParaRPr lang="zh-CN" altLang="en-US"/>
          </a:p>
        </p:txBody>
      </p:sp>
      <p:sp>
        <p:nvSpPr>
          <p:cNvPr id="8" name="文本框 7"/>
          <p:cNvSpPr txBox="1"/>
          <p:nvPr/>
        </p:nvSpPr>
        <p:spPr>
          <a:xfrm>
            <a:off x="2979420" y="1045845"/>
            <a:ext cx="995680" cy="460375"/>
          </a:xfrm>
          <a:prstGeom prst="rect">
            <a:avLst/>
          </a:prstGeom>
          <a:noFill/>
        </p:spPr>
        <p:txBody>
          <a:bodyPr wrap="none" rtlCol="0" anchor="t">
            <a:spAutoFit/>
          </a:bodyPr>
          <a:p>
            <a:r>
              <a:rPr lang="en-US" altLang="zh-CN" sz="2400" b="1">
                <a:solidFill>
                  <a:srgbClr val="FF0000"/>
                </a:solidFill>
                <a:sym typeface="+mn-ea"/>
              </a:rPr>
              <a:t>worst</a:t>
            </a:r>
            <a:endParaRPr lang="en-US" altLang="zh-CN" sz="2400" b="1">
              <a:solidFill>
                <a:srgbClr val="FF0000"/>
              </a:solidFill>
              <a:sym typeface="+mn-ea"/>
            </a:endParaRPr>
          </a:p>
        </p:txBody>
      </p:sp>
      <p:sp>
        <p:nvSpPr>
          <p:cNvPr id="6" name="文本框 5"/>
          <p:cNvSpPr txBox="1"/>
          <p:nvPr/>
        </p:nvSpPr>
        <p:spPr>
          <a:xfrm>
            <a:off x="1237615" y="2249170"/>
            <a:ext cx="1351915" cy="460375"/>
          </a:xfrm>
          <a:prstGeom prst="rect">
            <a:avLst/>
          </a:prstGeom>
          <a:noFill/>
        </p:spPr>
        <p:txBody>
          <a:bodyPr wrap="none" rtlCol="0" anchor="t">
            <a:spAutoFit/>
          </a:bodyPr>
          <a:p>
            <a:r>
              <a:rPr lang="en-US" altLang="zh-CN" sz="2400" b="1">
                <a:solidFill>
                  <a:srgbClr val="FF0000"/>
                </a:solidFill>
                <a:sym typeface="+mn-ea"/>
              </a:rPr>
              <a:t>recently</a:t>
            </a:r>
            <a:endParaRPr lang="en-US" altLang="zh-CN" sz="2400" b="1">
              <a:solidFill>
                <a:srgbClr val="FF0000"/>
              </a:solidFill>
              <a:sym typeface="+mn-ea"/>
            </a:endParaRPr>
          </a:p>
        </p:txBody>
      </p:sp>
      <p:sp>
        <p:nvSpPr>
          <p:cNvPr id="7" name="文本框 6"/>
          <p:cNvSpPr txBox="1"/>
          <p:nvPr/>
        </p:nvSpPr>
        <p:spPr>
          <a:xfrm>
            <a:off x="6684645" y="2961640"/>
            <a:ext cx="1503680" cy="460375"/>
          </a:xfrm>
          <a:prstGeom prst="rect">
            <a:avLst/>
          </a:prstGeom>
          <a:noFill/>
        </p:spPr>
        <p:txBody>
          <a:bodyPr wrap="none" rtlCol="0" anchor="t">
            <a:spAutoFit/>
          </a:bodyPr>
          <a:p>
            <a:r>
              <a:rPr lang="en-US" altLang="zh-CN" sz="2400" b="1">
                <a:solidFill>
                  <a:srgbClr val="FF0000"/>
                </a:solidFill>
                <a:sym typeface="+mn-ea"/>
              </a:rPr>
              <a:t>occupies</a:t>
            </a:r>
            <a:endParaRPr lang="en-US" altLang="zh-CN" sz="2400" b="1">
              <a:solidFill>
                <a:srgbClr val="FF0000"/>
              </a:solidFill>
              <a:sym typeface="+mn-ea"/>
            </a:endParaRPr>
          </a:p>
        </p:txBody>
      </p:sp>
      <p:sp>
        <p:nvSpPr>
          <p:cNvPr id="9" name="文本框 8"/>
          <p:cNvSpPr txBox="1"/>
          <p:nvPr/>
        </p:nvSpPr>
        <p:spPr>
          <a:xfrm>
            <a:off x="4689475" y="3594100"/>
            <a:ext cx="640080" cy="460375"/>
          </a:xfrm>
          <a:prstGeom prst="rect">
            <a:avLst/>
          </a:prstGeom>
          <a:noFill/>
        </p:spPr>
        <p:txBody>
          <a:bodyPr wrap="none" rtlCol="0" anchor="t">
            <a:spAutoFit/>
          </a:bodyPr>
          <a:p>
            <a:r>
              <a:rPr lang="en-US" altLang="zh-CN" sz="2400" b="1">
                <a:solidFill>
                  <a:srgbClr val="FF0000"/>
                </a:solidFill>
                <a:sym typeface="+mn-ea"/>
              </a:rPr>
              <a:t>the</a:t>
            </a:r>
            <a:endParaRPr lang="en-US" altLang="zh-CN" sz="2400" b="1">
              <a:solidFill>
                <a:srgbClr val="FF0000"/>
              </a:solidFill>
              <a:sym typeface="+mn-ea"/>
            </a:endParaRPr>
          </a:p>
        </p:txBody>
      </p:sp>
      <p:sp>
        <p:nvSpPr>
          <p:cNvPr id="10" name="文本框 9"/>
          <p:cNvSpPr txBox="1"/>
          <p:nvPr/>
        </p:nvSpPr>
        <p:spPr>
          <a:xfrm>
            <a:off x="2362200" y="4180205"/>
            <a:ext cx="1137920" cy="460375"/>
          </a:xfrm>
          <a:prstGeom prst="rect">
            <a:avLst/>
          </a:prstGeom>
          <a:noFill/>
        </p:spPr>
        <p:txBody>
          <a:bodyPr wrap="square" rtlCol="0" anchor="t">
            <a:spAutoFit/>
          </a:bodyPr>
          <a:p>
            <a:r>
              <a:rPr lang="en-US" altLang="zh-CN" sz="2400" b="1">
                <a:solidFill>
                  <a:srgbClr val="FF0000"/>
                </a:solidFill>
                <a:sym typeface="+mn-ea"/>
              </a:rPr>
              <a:t>of</a:t>
            </a:r>
            <a:endParaRPr lang="en-US" altLang="zh-CN" sz="2400" b="1">
              <a:solidFill>
                <a:srgbClr val="FF0000"/>
              </a:solidFill>
              <a:sym typeface="+mn-ea"/>
            </a:endParaRPr>
          </a:p>
        </p:txBody>
      </p:sp>
      <p:sp>
        <p:nvSpPr>
          <p:cNvPr id="11" name="文本框 10"/>
          <p:cNvSpPr txBox="1"/>
          <p:nvPr/>
        </p:nvSpPr>
        <p:spPr>
          <a:xfrm>
            <a:off x="9011920" y="4180205"/>
            <a:ext cx="1113155" cy="460375"/>
          </a:xfrm>
          <a:prstGeom prst="rect">
            <a:avLst/>
          </a:prstGeom>
          <a:noFill/>
        </p:spPr>
        <p:txBody>
          <a:bodyPr wrap="none" rtlCol="0" anchor="t">
            <a:spAutoFit/>
          </a:bodyPr>
          <a:p>
            <a:r>
              <a:rPr lang="en-US" altLang="zh-CN" sz="2400" b="1">
                <a:solidFill>
                  <a:srgbClr val="FF0000"/>
                </a:solidFill>
                <a:sym typeface="+mn-ea"/>
              </a:rPr>
              <a:t>Killing</a:t>
            </a:r>
            <a:endParaRPr lang="en-US" altLang="zh-CN" sz="2400" b="1">
              <a:solidFill>
                <a:srgbClr val="FF0000"/>
              </a:solidFill>
              <a:sym typeface="+mn-ea"/>
            </a:endParaRPr>
          </a:p>
        </p:txBody>
      </p:sp>
      <p:sp>
        <p:nvSpPr>
          <p:cNvPr id="12" name="文本框 11"/>
          <p:cNvSpPr txBox="1"/>
          <p:nvPr/>
        </p:nvSpPr>
        <p:spPr>
          <a:xfrm>
            <a:off x="6684645" y="4829810"/>
            <a:ext cx="1960880" cy="460375"/>
          </a:xfrm>
          <a:prstGeom prst="rect">
            <a:avLst/>
          </a:prstGeom>
          <a:noFill/>
        </p:spPr>
        <p:txBody>
          <a:bodyPr wrap="none" rtlCol="0" anchor="t">
            <a:spAutoFit/>
          </a:bodyPr>
          <a:p>
            <a:r>
              <a:rPr lang="en-US" altLang="zh-CN" sz="2400" b="1">
                <a:solidFill>
                  <a:srgbClr val="FF0000"/>
                </a:solidFill>
                <a:sym typeface="+mn-ea"/>
              </a:rPr>
              <a:t>be damaged</a:t>
            </a:r>
            <a:endParaRPr lang="en-US" altLang="zh-CN" sz="24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2"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2"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2"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P spid="6" grpId="1"/>
      <p:bldP spid="6" grpId="2"/>
      <p:bldP spid="7" grpId="1"/>
      <p:bldP spid="7" grpId="2"/>
      <p:bldP spid="9" grpId="1"/>
      <p:bldP spid="9" grpId="2"/>
      <p:bldP spid="10" grpId="1"/>
      <p:bldP spid="10" grpId="2"/>
      <p:bldP spid="11" grpId="1"/>
      <p:bldP spid="11" grpId="2"/>
      <p:bldP spid="12" grpId="1"/>
      <p:bldP spid="1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55905" y="23495"/>
            <a:ext cx="11680825" cy="1212850"/>
          </a:xfrm>
        </p:spPr>
        <p:txBody>
          <a:bodyPr>
            <a:noAutofit/>
          </a:bodyPr>
          <a:p>
            <a:r>
              <a:rPr lang="zh-CN" altLang="en-US" sz="2800"/>
              <a:t> India Police Issues Shoot-At-Sight Orders As Death Toll Reaches 13 In Citizenship Law-Related Violence</a:t>
            </a:r>
            <a:endParaRPr lang="zh-CN" altLang="en-US" sz="2800"/>
          </a:p>
        </p:txBody>
      </p:sp>
      <p:sp>
        <p:nvSpPr>
          <p:cNvPr id="5" name="圆角矩形 4"/>
          <p:cNvSpPr/>
          <p:nvPr/>
        </p:nvSpPr>
        <p:spPr>
          <a:xfrm>
            <a:off x="128270" y="1236345"/>
            <a:ext cx="11936730" cy="5335905"/>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p>
            <a:pPr algn="just" fontAlgn="base">
              <a:lnSpc>
                <a:spcPct val="150000"/>
              </a:lnSpc>
            </a:pPr>
            <a:r>
              <a:rPr lang="zh-CN" altLang="en-US" sz="2400" b="1" strike="noStrike" noProof="1"/>
              <a:t>Indian police on Tuesday evening issued shoot-at-sight orders in the affected areas in New Delhi, as communal 1__________(violent) over the controversial citizenship law intensifies in the capital, officials said. </a:t>
            </a:r>
            <a:endParaRPr lang="zh-CN" altLang="en-US" sz="2400" b="1" strike="noStrike" noProof="1"/>
          </a:p>
          <a:p>
            <a:pPr algn="just" fontAlgn="base">
              <a:lnSpc>
                <a:spcPct val="150000"/>
              </a:lnSpc>
            </a:pPr>
            <a:r>
              <a:rPr lang="zh-CN" altLang="en-US" sz="2400" b="1" strike="noStrike" noProof="1"/>
              <a:t>"Police deployment 2_________________(make) in affected areas and order of shoot at sight have been issued to calm the tempers," a local government official said. Meanwhile, the death toll in the violence over the citizenship law has </a:t>
            </a:r>
            <a:r>
              <a:rPr lang="zh-CN" altLang="en-US" sz="2400" b="1" strike="noStrike" noProof="1">
                <a:solidFill>
                  <a:srgbClr val="1F03F1"/>
                </a:solidFill>
              </a:rPr>
              <a:t>risen 3_____ </a:t>
            </a:r>
            <a:r>
              <a:rPr lang="zh-CN" altLang="en-US" sz="2400" b="1" strike="noStrike" noProof="1"/>
              <a:t>13. Over 180 people 4___________(include) policemen were injured in the violence.A ruling Bharatiya Janata Party (BJP) official also wrote on twitter 5_________ shoot at sight orders have been issued.</a:t>
            </a:r>
            <a:endParaRPr lang="zh-CN" altLang="en-US" sz="2400" b="1" strike="noStrike" noProof="1"/>
          </a:p>
        </p:txBody>
      </p:sp>
      <p:sp>
        <p:nvSpPr>
          <p:cNvPr id="8" name="文本框 7"/>
          <p:cNvSpPr txBox="1"/>
          <p:nvPr/>
        </p:nvSpPr>
        <p:spPr>
          <a:xfrm>
            <a:off x="5845175" y="2011045"/>
            <a:ext cx="1402080" cy="460375"/>
          </a:xfrm>
          <a:prstGeom prst="rect">
            <a:avLst/>
          </a:prstGeom>
          <a:noFill/>
        </p:spPr>
        <p:txBody>
          <a:bodyPr wrap="none" rtlCol="0" anchor="t">
            <a:spAutoFit/>
          </a:bodyPr>
          <a:p>
            <a:r>
              <a:rPr lang="en-US" altLang="zh-CN" sz="2400" b="1">
                <a:solidFill>
                  <a:srgbClr val="FF0000"/>
                </a:solidFill>
                <a:sym typeface="+mn-ea"/>
              </a:rPr>
              <a:t>violence</a:t>
            </a:r>
            <a:endParaRPr lang="en-US" altLang="zh-CN" sz="2400" b="1">
              <a:solidFill>
                <a:srgbClr val="FF0000"/>
              </a:solidFill>
              <a:sym typeface="+mn-ea"/>
            </a:endParaRPr>
          </a:p>
        </p:txBody>
      </p:sp>
      <p:sp>
        <p:nvSpPr>
          <p:cNvPr id="4" name="文本框 3"/>
          <p:cNvSpPr txBox="1"/>
          <p:nvPr/>
        </p:nvSpPr>
        <p:spPr>
          <a:xfrm>
            <a:off x="3992880" y="3072130"/>
            <a:ext cx="2384425" cy="460375"/>
          </a:xfrm>
          <a:prstGeom prst="rect">
            <a:avLst/>
          </a:prstGeom>
          <a:noFill/>
        </p:spPr>
        <p:txBody>
          <a:bodyPr wrap="none" rtlCol="0" anchor="t">
            <a:spAutoFit/>
          </a:bodyPr>
          <a:p>
            <a:r>
              <a:rPr lang="en-US" altLang="zh-CN" sz="2400" b="1">
                <a:solidFill>
                  <a:srgbClr val="FF0000"/>
                </a:solidFill>
                <a:sym typeface="+mn-ea"/>
              </a:rPr>
              <a:t>has been made</a:t>
            </a:r>
            <a:endParaRPr lang="en-US" altLang="zh-CN" sz="2400" b="1">
              <a:solidFill>
                <a:srgbClr val="FF0000"/>
              </a:solidFill>
              <a:sym typeface="+mn-ea"/>
            </a:endParaRPr>
          </a:p>
        </p:txBody>
      </p:sp>
      <p:sp>
        <p:nvSpPr>
          <p:cNvPr id="6" name="文本框 5"/>
          <p:cNvSpPr txBox="1"/>
          <p:nvPr/>
        </p:nvSpPr>
        <p:spPr>
          <a:xfrm>
            <a:off x="2187575" y="4782185"/>
            <a:ext cx="802640" cy="460375"/>
          </a:xfrm>
          <a:prstGeom prst="rect">
            <a:avLst/>
          </a:prstGeom>
          <a:noFill/>
        </p:spPr>
        <p:txBody>
          <a:bodyPr wrap="square" rtlCol="0" anchor="t">
            <a:spAutoFit/>
          </a:bodyPr>
          <a:p>
            <a:r>
              <a:rPr lang="en-US" altLang="zh-CN" sz="2400" b="1">
                <a:solidFill>
                  <a:srgbClr val="FF0000"/>
                </a:solidFill>
                <a:sym typeface="+mn-ea"/>
              </a:rPr>
              <a:t>to </a:t>
            </a:r>
            <a:endParaRPr lang="en-US" altLang="zh-CN" sz="2400" b="1">
              <a:solidFill>
                <a:srgbClr val="FF0000"/>
              </a:solidFill>
              <a:sym typeface="+mn-ea"/>
            </a:endParaRPr>
          </a:p>
        </p:txBody>
      </p:sp>
      <p:sp>
        <p:nvSpPr>
          <p:cNvPr id="7" name="文本框 6"/>
          <p:cNvSpPr txBox="1"/>
          <p:nvPr/>
        </p:nvSpPr>
        <p:spPr>
          <a:xfrm>
            <a:off x="6377305" y="4782185"/>
            <a:ext cx="1536065" cy="460375"/>
          </a:xfrm>
          <a:prstGeom prst="rect">
            <a:avLst/>
          </a:prstGeom>
          <a:noFill/>
        </p:spPr>
        <p:txBody>
          <a:bodyPr wrap="none" rtlCol="0" anchor="t">
            <a:spAutoFit/>
          </a:bodyPr>
          <a:p>
            <a:r>
              <a:rPr lang="en-US" altLang="zh-CN" sz="2400" b="1">
                <a:solidFill>
                  <a:srgbClr val="FF0000"/>
                </a:solidFill>
                <a:sym typeface="+mn-ea"/>
              </a:rPr>
              <a:t>including</a:t>
            </a:r>
            <a:endParaRPr lang="en-US" altLang="zh-CN" sz="2400" b="1">
              <a:solidFill>
                <a:srgbClr val="FF0000"/>
              </a:solidFill>
              <a:sym typeface="+mn-ea"/>
            </a:endParaRPr>
          </a:p>
        </p:txBody>
      </p:sp>
      <p:sp>
        <p:nvSpPr>
          <p:cNvPr id="9" name="文本框 8"/>
          <p:cNvSpPr txBox="1"/>
          <p:nvPr/>
        </p:nvSpPr>
        <p:spPr>
          <a:xfrm>
            <a:off x="3359150" y="5843270"/>
            <a:ext cx="741680" cy="460375"/>
          </a:xfrm>
          <a:prstGeom prst="rect">
            <a:avLst/>
          </a:prstGeom>
          <a:noFill/>
        </p:spPr>
        <p:txBody>
          <a:bodyPr wrap="none" rtlCol="0" anchor="t">
            <a:spAutoFit/>
          </a:bodyPr>
          <a:p>
            <a:r>
              <a:rPr lang="en-US" altLang="zh-CN" sz="2400" b="1">
                <a:solidFill>
                  <a:srgbClr val="FF0000"/>
                </a:solidFill>
                <a:sym typeface="+mn-ea"/>
              </a:rPr>
              <a:t>that</a:t>
            </a:r>
            <a:endParaRPr lang="en-US" altLang="zh-CN" sz="2400" b="1">
              <a:solidFill>
                <a:srgbClr val="FF0000"/>
              </a:solidFill>
              <a:sym typeface="+mn-ea"/>
            </a:endParaRPr>
          </a:p>
        </p:txBody>
      </p:sp>
      <p:pic>
        <p:nvPicPr>
          <p:cNvPr id="11" name="图片 10"/>
          <p:cNvPicPr>
            <a:picLocks noChangeAspect="1"/>
          </p:cNvPicPr>
          <p:nvPr/>
        </p:nvPicPr>
        <p:blipFill>
          <a:blip r:embed="rId1"/>
          <a:stretch>
            <a:fillRect/>
          </a:stretch>
        </p:blipFill>
        <p:spPr>
          <a:xfrm>
            <a:off x="3160395" y="1520825"/>
            <a:ext cx="5316855" cy="34556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linds(horizont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2"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2"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2"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2"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2"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P spid="4" grpId="1"/>
      <p:bldP spid="4" grpId="2"/>
      <p:bldP spid="6" grpId="1"/>
      <p:bldP spid="6" grpId="2"/>
      <p:bldP spid="7" grpId="1"/>
      <p:bldP spid="7" grpId="2"/>
      <p:bldP spid="9" grpId="1"/>
      <p:bldP spid="9"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0" y="1236345"/>
            <a:ext cx="12192000" cy="5621655"/>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p>
            <a:pPr algn="just" fontAlgn="base">
              <a:lnSpc>
                <a:spcPct val="150000"/>
              </a:lnSpc>
            </a:pPr>
            <a:r>
              <a:rPr lang="zh-CN" altLang="en-US" sz="2800" b="1" strike="noStrike" noProof="1"/>
              <a:t>The clashes 6_______(break) out between pro- and anti-Citizenship Amendment Act (CAA) groups in the northeastern part of the city on Sunday and </a:t>
            </a:r>
            <a:r>
              <a:rPr lang="zh-CN" altLang="en-US" sz="2800" b="1" strike="noStrike" noProof="1">
                <a:solidFill>
                  <a:srgbClr val="4951FE"/>
                </a:solidFill>
              </a:rPr>
              <a:t>took 7_____ ugly turn</a:t>
            </a:r>
            <a:r>
              <a:rPr lang="zh-CN" altLang="en-US" sz="2800" b="1" strike="noStrike" noProof="1"/>
              <a:t> on Monday.  </a:t>
            </a:r>
            <a:endParaRPr lang="zh-CN" altLang="en-US" sz="2800" b="1" strike="noStrike" noProof="1"/>
          </a:p>
          <a:p>
            <a:pPr algn="just" fontAlgn="base">
              <a:lnSpc>
                <a:spcPct val="150000"/>
              </a:lnSpc>
            </a:pPr>
            <a:r>
              <a:rPr lang="zh-CN" altLang="en-US" sz="2800" b="1" strike="noStrike" noProof="1"/>
              <a:t>Delhi Chief Minister Arvind Kejriwal in his third appeal during the day asked people to maintain peace and stop the "8_________(mad)." "Everyone has received injuries </a:t>
            </a:r>
            <a:r>
              <a:rPr lang="zh-CN" altLang="en-US" sz="2800" b="1" strike="noStrike" noProof="1">
                <a:solidFill>
                  <a:srgbClr val="1F03F1"/>
                </a:solidFill>
              </a:rPr>
              <a:t>whether</a:t>
            </a:r>
            <a:r>
              <a:rPr lang="zh-CN" altLang="en-US" sz="2800" b="1" strike="noStrike" noProof="1"/>
              <a:t> it is Hindus, Muslims 9</a:t>
            </a:r>
            <a:r>
              <a:rPr lang="zh-CN" altLang="en-US" sz="2800" b="1" strike="noStrike" noProof="1">
                <a:solidFill>
                  <a:srgbClr val="1F03F1"/>
                </a:solidFill>
              </a:rPr>
              <a:t>___ </a:t>
            </a:r>
            <a:r>
              <a:rPr lang="zh-CN" altLang="en-US" sz="2800" b="1" strike="noStrike" noProof="1"/>
              <a:t>police personnel. No one will benefit from it and this madness must 10_________(stop)," Kejriwal told reporters.</a:t>
            </a:r>
            <a:endParaRPr lang="zh-CN" altLang="en-US" sz="2800" b="1" strike="noStrike" noProof="1"/>
          </a:p>
        </p:txBody>
      </p:sp>
      <p:sp>
        <p:nvSpPr>
          <p:cNvPr id="4" name="标题 3"/>
          <p:cNvSpPr>
            <a:spLocks noGrp="1"/>
          </p:cNvSpPr>
          <p:nvPr>
            <p:ph type="title"/>
          </p:nvPr>
        </p:nvSpPr>
        <p:spPr>
          <a:xfrm>
            <a:off x="255905" y="133985"/>
            <a:ext cx="11680825" cy="1212850"/>
          </a:xfrm>
        </p:spPr>
        <p:txBody>
          <a:bodyPr>
            <a:noAutofit/>
          </a:bodyPr>
          <a:p>
            <a:r>
              <a:rPr lang="zh-CN" altLang="en-US" sz="2800"/>
              <a:t> India Police Issues Shoot-At-Sight Orders As Death Toll Reaches 13 In Citizenship Law-Related Violence</a:t>
            </a:r>
            <a:endParaRPr lang="zh-CN" altLang="en-US" sz="2800"/>
          </a:p>
        </p:txBody>
      </p:sp>
      <p:sp>
        <p:nvSpPr>
          <p:cNvPr id="8" name="文本框 7"/>
          <p:cNvSpPr txBox="1"/>
          <p:nvPr/>
        </p:nvSpPr>
        <p:spPr>
          <a:xfrm>
            <a:off x="2931795" y="1551940"/>
            <a:ext cx="1012825" cy="460375"/>
          </a:xfrm>
          <a:prstGeom prst="rect">
            <a:avLst/>
          </a:prstGeom>
          <a:noFill/>
        </p:spPr>
        <p:txBody>
          <a:bodyPr wrap="none" rtlCol="0" anchor="t">
            <a:spAutoFit/>
          </a:bodyPr>
          <a:p>
            <a:r>
              <a:rPr lang="en-US" altLang="zh-CN" sz="2400" b="1">
                <a:solidFill>
                  <a:srgbClr val="FF0000"/>
                </a:solidFill>
                <a:sym typeface="+mn-ea"/>
              </a:rPr>
              <a:t>broke</a:t>
            </a:r>
            <a:endParaRPr lang="en-US" altLang="zh-CN" sz="2400" b="1">
              <a:solidFill>
                <a:srgbClr val="FF0000"/>
              </a:solidFill>
              <a:sym typeface="+mn-ea"/>
            </a:endParaRPr>
          </a:p>
        </p:txBody>
      </p:sp>
      <p:sp>
        <p:nvSpPr>
          <p:cNvPr id="6" name="文本框 5"/>
          <p:cNvSpPr txBox="1"/>
          <p:nvPr/>
        </p:nvSpPr>
        <p:spPr>
          <a:xfrm>
            <a:off x="4388485" y="2929255"/>
            <a:ext cx="538480" cy="460375"/>
          </a:xfrm>
          <a:prstGeom prst="rect">
            <a:avLst/>
          </a:prstGeom>
          <a:noFill/>
        </p:spPr>
        <p:txBody>
          <a:bodyPr wrap="none" rtlCol="0" anchor="t">
            <a:spAutoFit/>
          </a:bodyPr>
          <a:p>
            <a:r>
              <a:rPr lang="en-US" altLang="zh-CN" sz="2400" b="1">
                <a:solidFill>
                  <a:srgbClr val="FF0000"/>
                </a:solidFill>
                <a:sym typeface="+mn-ea"/>
              </a:rPr>
              <a:t>an</a:t>
            </a:r>
            <a:endParaRPr lang="en-US" altLang="zh-CN" sz="2400" b="1">
              <a:solidFill>
                <a:srgbClr val="FF0000"/>
              </a:solidFill>
              <a:sym typeface="+mn-ea"/>
            </a:endParaRPr>
          </a:p>
        </p:txBody>
      </p:sp>
      <p:sp>
        <p:nvSpPr>
          <p:cNvPr id="7" name="文本框 6"/>
          <p:cNvSpPr txBox="1"/>
          <p:nvPr/>
        </p:nvSpPr>
        <p:spPr>
          <a:xfrm>
            <a:off x="904875" y="4829175"/>
            <a:ext cx="1504315" cy="460375"/>
          </a:xfrm>
          <a:prstGeom prst="rect">
            <a:avLst/>
          </a:prstGeom>
          <a:noFill/>
        </p:spPr>
        <p:txBody>
          <a:bodyPr wrap="none" rtlCol="0" anchor="t">
            <a:spAutoFit/>
          </a:bodyPr>
          <a:p>
            <a:r>
              <a:rPr lang="en-US" altLang="zh-CN" sz="2400" b="1">
                <a:solidFill>
                  <a:srgbClr val="FF0000"/>
                </a:solidFill>
                <a:sym typeface="+mn-ea"/>
              </a:rPr>
              <a:t>madness </a:t>
            </a:r>
            <a:endParaRPr lang="en-US" altLang="zh-CN" sz="2400" b="1">
              <a:solidFill>
                <a:srgbClr val="FF0000"/>
              </a:solidFill>
              <a:sym typeface="+mn-ea"/>
            </a:endParaRPr>
          </a:p>
        </p:txBody>
      </p:sp>
      <p:sp>
        <p:nvSpPr>
          <p:cNvPr id="9" name="文本框 8"/>
          <p:cNvSpPr txBox="1"/>
          <p:nvPr/>
        </p:nvSpPr>
        <p:spPr>
          <a:xfrm>
            <a:off x="3588385" y="5494020"/>
            <a:ext cx="598170" cy="460375"/>
          </a:xfrm>
          <a:prstGeom prst="rect">
            <a:avLst/>
          </a:prstGeom>
          <a:noFill/>
        </p:spPr>
        <p:txBody>
          <a:bodyPr wrap="square" rtlCol="0" anchor="t">
            <a:spAutoFit/>
          </a:bodyPr>
          <a:p>
            <a:r>
              <a:rPr lang="en-US" altLang="zh-CN" sz="2400" b="1">
                <a:solidFill>
                  <a:srgbClr val="FF0000"/>
                </a:solidFill>
                <a:sym typeface="+mn-ea"/>
              </a:rPr>
              <a:t>or</a:t>
            </a:r>
            <a:endParaRPr lang="en-US" altLang="zh-CN" sz="2400" b="1">
              <a:solidFill>
                <a:srgbClr val="FF0000"/>
              </a:solidFill>
              <a:sym typeface="+mn-ea"/>
            </a:endParaRPr>
          </a:p>
        </p:txBody>
      </p:sp>
      <p:sp>
        <p:nvSpPr>
          <p:cNvPr id="10" name="文本框 9"/>
          <p:cNvSpPr txBox="1"/>
          <p:nvPr/>
        </p:nvSpPr>
        <p:spPr>
          <a:xfrm>
            <a:off x="4926965" y="6080760"/>
            <a:ext cx="1807845" cy="460375"/>
          </a:xfrm>
          <a:prstGeom prst="rect">
            <a:avLst/>
          </a:prstGeom>
          <a:noFill/>
        </p:spPr>
        <p:txBody>
          <a:bodyPr wrap="none" rtlCol="0" anchor="t">
            <a:spAutoFit/>
          </a:bodyPr>
          <a:p>
            <a:r>
              <a:rPr lang="en-US" altLang="zh-CN" sz="2400" b="1">
                <a:solidFill>
                  <a:srgbClr val="FF0000"/>
                </a:solidFill>
                <a:sym typeface="+mn-ea"/>
              </a:rPr>
              <a:t>be stopped</a:t>
            </a:r>
            <a:endParaRPr lang="en-US" altLang="zh-CN" sz="24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2"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2"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2"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2"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2"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P spid="6" grpId="1"/>
      <p:bldP spid="6" grpId="2"/>
      <p:bldP spid="7" grpId="1"/>
      <p:bldP spid="7" grpId="2"/>
      <p:bldP spid="9" grpId="1"/>
      <p:bldP spid="9" grpId="2"/>
      <p:bldP spid="10" grpId="1"/>
      <p:bldP spid="10"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37585" y="402660"/>
            <a:ext cx="10969200" cy="705600"/>
          </a:xfrm>
        </p:spPr>
        <p:txBody>
          <a:bodyPr>
            <a:normAutofit fontScale="90000"/>
          </a:bodyPr>
          <a:p>
            <a:r>
              <a:rPr lang="zh-CN" altLang="en-US"/>
              <a:t>useful expressions and sentence structures:</a:t>
            </a:r>
            <a:endParaRPr lang="zh-CN" altLang="en-US"/>
          </a:p>
        </p:txBody>
      </p:sp>
      <p:sp>
        <p:nvSpPr>
          <p:cNvPr id="5" name="圆角矩形 4"/>
          <p:cNvSpPr/>
          <p:nvPr/>
        </p:nvSpPr>
        <p:spPr>
          <a:xfrm>
            <a:off x="219075" y="1108075"/>
            <a:ext cx="11722735" cy="5638165"/>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p>
            <a:pPr algn="just" fontAlgn="base">
              <a:lnSpc>
                <a:spcPct val="150000"/>
              </a:lnSpc>
            </a:pPr>
            <a:r>
              <a:rPr lang="zh-CN" altLang="en-US" sz="2000" b="1" strike="noStrike" noProof="1"/>
              <a:t>1. bring the overall death toll to  	</a:t>
            </a:r>
            <a:r>
              <a:rPr lang="en-US" altLang="zh-CN" sz="2000" b="1" strike="noStrike" noProof="1"/>
              <a:t>	</a:t>
            </a:r>
            <a:r>
              <a:rPr lang="zh-CN" altLang="en-US" sz="2000" b="1" strike="noStrike" noProof="1"/>
              <a:t>2. take refuge  </a:t>
            </a:r>
            <a:r>
              <a:rPr lang="en-US" altLang="zh-CN" sz="2000" b="1" strike="noStrike" noProof="1"/>
              <a:t>			</a:t>
            </a:r>
            <a:endParaRPr lang="en-US" altLang="zh-CN" sz="2000" b="1" strike="noStrike" noProof="1"/>
          </a:p>
          <a:p>
            <a:pPr algn="just" fontAlgn="base">
              <a:lnSpc>
                <a:spcPct val="150000"/>
              </a:lnSpc>
            </a:pPr>
            <a:r>
              <a:rPr lang="en-US" altLang="zh-CN" sz="2000" b="1" strike="noStrike" noProof="1"/>
              <a:t>3</a:t>
            </a:r>
            <a:r>
              <a:rPr lang="zh-CN" altLang="en-US" sz="2000" b="1" strike="noStrike" noProof="1"/>
              <a:t>. be broadly beneficial to  	</a:t>
            </a:r>
            <a:r>
              <a:rPr lang="en-US" altLang="zh-CN" sz="2000" b="1" strike="noStrike" noProof="1"/>
              <a:t>		</a:t>
            </a:r>
            <a:r>
              <a:rPr lang="zh-CN" altLang="en-US" sz="2000" b="1" strike="noStrike" noProof="1"/>
              <a:t>4. account for </a:t>
            </a:r>
            <a:r>
              <a:rPr lang="en-US" altLang="zh-CN" sz="2000" b="1" strike="noStrike" noProof="1"/>
              <a:t>				</a:t>
            </a:r>
            <a:endParaRPr lang="en-US" altLang="zh-CN" sz="2000" b="1" strike="noStrike" noProof="1"/>
          </a:p>
          <a:p>
            <a:pPr algn="just" fontAlgn="base">
              <a:lnSpc>
                <a:spcPct val="150000"/>
              </a:lnSpc>
            </a:pPr>
            <a:r>
              <a:rPr lang="zh-CN" altLang="en-US" sz="2000" b="1" strike="noStrike" noProof="1"/>
              <a:t>5. with more than 1,200 species included </a:t>
            </a:r>
            <a:r>
              <a:rPr lang="en-US" altLang="zh-CN" sz="2000" b="1" strike="noStrike" noProof="1"/>
              <a:t>	</a:t>
            </a:r>
            <a:r>
              <a:rPr lang="zh-CN" altLang="en-US" sz="2000" b="1" strike="noStrike" noProof="1"/>
              <a:t>6. with the exception of </a:t>
            </a:r>
            <a:r>
              <a:rPr lang="en-US" altLang="zh-CN" sz="2000" b="1" strike="noStrike" noProof="1"/>
              <a:t>			</a:t>
            </a:r>
            <a:endParaRPr lang="en-US" altLang="zh-CN" sz="2000" b="1" strike="noStrike" noProof="1"/>
          </a:p>
          <a:p>
            <a:pPr algn="just" fontAlgn="base">
              <a:lnSpc>
                <a:spcPct val="150000"/>
              </a:lnSpc>
            </a:pPr>
            <a:r>
              <a:rPr lang="zh-CN" altLang="en-US" sz="2000" b="1" strike="noStrike" noProof="1"/>
              <a:t>7. lie in  	</a:t>
            </a:r>
            <a:r>
              <a:rPr lang="en-US" altLang="zh-CN" sz="2000" b="1" strike="noStrike" noProof="1"/>
              <a:t>				</a:t>
            </a:r>
            <a:r>
              <a:rPr lang="zh-CN" altLang="en-US" sz="2000" b="1" strike="noStrike" noProof="1"/>
              <a:t>8. as if to better understand  </a:t>
            </a:r>
            <a:endParaRPr lang="zh-CN" altLang="en-US" sz="2000" b="1" strike="noStrike" noProof="1"/>
          </a:p>
          <a:p>
            <a:pPr algn="just" fontAlgn="base">
              <a:lnSpc>
                <a:spcPct val="150000"/>
              </a:lnSpc>
            </a:pPr>
            <a:r>
              <a:rPr lang="zh-CN" altLang="en-US" sz="2000" b="1" strike="noStrike" noProof="1"/>
              <a:t>9. be equipped with 	</a:t>
            </a:r>
            <a:r>
              <a:rPr lang="en-US" altLang="zh-CN" sz="2000" b="1" strike="noStrike" noProof="1"/>
              <a:t>			</a:t>
            </a:r>
            <a:r>
              <a:rPr lang="zh-CN" altLang="en-US" sz="2000" b="1" strike="noStrike" noProof="1"/>
              <a:t>10. the extend of damage to  </a:t>
            </a:r>
            <a:endParaRPr lang="zh-CN" altLang="en-US" sz="2000" b="1" strike="noStrike" noProof="1"/>
          </a:p>
          <a:p>
            <a:pPr algn="just" fontAlgn="base">
              <a:lnSpc>
                <a:spcPct val="150000"/>
              </a:lnSpc>
            </a:pPr>
            <a:r>
              <a:rPr lang="zh-CN" altLang="en-US" sz="2000" b="1" strike="noStrike" noProof="1"/>
              <a:t>11. wreak havoc on  	</a:t>
            </a:r>
            <a:r>
              <a:rPr lang="en-US" altLang="zh-CN" sz="2000" b="1" strike="noStrike" noProof="1"/>
              <a:t>			</a:t>
            </a:r>
            <a:r>
              <a:rPr lang="zh-CN" altLang="en-US" sz="2000" b="1" strike="noStrike" noProof="1"/>
              <a:t>12. of biblical proportions </a:t>
            </a:r>
            <a:endParaRPr lang="zh-CN" altLang="en-US" sz="2000" b="1" strike="noStrike" noProof="1"/>
          </a:p>
          <a:p>
            <a:pPr algn="just" fontAlgn="base">
              <a:lnSpc>
                <a:spcPct val="150000"/>
              </a:lnSpc>
            </a:pPr>
            <a:r>
              <a:rPr lang="zh-CN" altLang="en-US" sz="2000" b="1" strike="noStrike" noProof="1"/>
              <a:t>13. three times the size of  	</a:t>
            </a:r>
            <a:r>
              <a:rPr lang="en-US" altLang="zh-CN" sz="2000" b="1" strike="noStrike" noProof="1"/>
              <a:t>		</a:t>
            </a:r>
            <a:r>
              <a:rPr lang="zh-CN" altLang="en-US" sz="2000" b="1" strike="noStrike" noProof="1"/>
              <a:t>14. rise to </a:t>
            </a:r>
            <a:endParaRPr lang="zh-CN" altLang="en-US" sz="2000" b="1" strike="noStrike" noProof="1"/>
          </a:p>
          <a:p>
            <a:pPr algn="just" fontAlgn="base">
              <a:lnSpc>
                <a:spcPct val="150000"/>
              </a:lnSpc>
            </a:pPr>
            <a:r>
              <a:rPr lang="zh-CN" altLang="en-US" sz="2000" b="1" strike="noStrike" noProof="1"/>
              <a:t>15. take an ugly turn  		</a:t>
            </a:r>
            <a:r>
              <a:rPr lang="en-US" altLang="zh-CN" sz="2000" b="1" strike="noStrike" noProof="1"/>
              <a:t>		</a:t>
            </a:r>
            <a:r>
              <a:rPr lang="zh-CN" altLang="en-US" sz="2000" b="1" strike="noStrike" noProof="1"/>
              <a:t>16. whether...or...  </a:t>
            </a:r>
            <a:endParaRPr lang="zh-CN" altLang="en-US" sz="2000" b="1" strike="noStrike" noProof="1"/>
          </a:p>
          <a:p>
            <a:pPr algn="just" fontAlgn="base">
              <a:lnSpc>
                <a:spcPct val="150000"/>
              </a:lnSpc>
            </a:pPr>
            <a:r>
              <a:rPr lang="zh-CN" altLang="en-US" sz="2000" b="1" strike="noStrike" noProof="1"/>
              <a:t>17.If humans hung upside-down from a tree for several hours, it wouldn’t take long before they passed out.</a:t>
            </a:r>
            <a:endParaRPr lang="zh-CN" altLang="en-US" sz="2000" b="1" strike="noStrike" noProof="1"/>
          </a:p>
          <a:p>
            <a:pPr algn="just" fontAlgn="base">
              <a:lnSpc>
                <a:spcPct val="150000"/>
              </a:lnSpc>
            </a:pPr>
            <a:endParaRPr lang="zh-CN" altLang="en-US" sz="2000" b="1" strike="noStrike" noProof="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18465" y="450850"/>
            <a:ext cx="11158855" cy="862965"/>
          </a:xfrm>
        </p:spPr>
        <p:txBody>
          <a:bodyPr>
            <a:normAutofit fontScale="90000"/>
          </a:bodyPr>
          <a:p>
            <a:r>
              <a:rPr lang="zh-CN" altLang="en-US"/>
              <a:t>translate the following sentences using the expressions </a:t>
            </a:r>
            <a:r>
              <a:rPr lang="en-US" altLang="zh-CN"/>
              <a:t>above</a:t>
            </a:r>
            <a:r>
              <a:rPr lang="zh-CN" altLang="en-US"/>
              <a:t>.</a:t>
            </a:r>
            <a:endParaRPr lang="zh-CN" altLang="en-US"/>
          </a:p>
        </p:txBody>
      </p:sp>
      <p:sp>
        <p:nvSpPr>
          <p:cNvPr id="5" name="圆角矩形 4"/>
          <p:cNvSpPr/>
          <p:nvPr/>
        </p:nvSpPr>
        <p:spPr>
          <a:xfrm>
            <a:off x="250190" y="1520825"/>
            <a:ext cx="11691620" cy="5225415"/>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p>
            <a:pPr algn="just" fontAlgn="base">
              <a:lnSpc>
                <a:spcPct val="150000"/>
              </a:lnSpc>
            </a:pPr>
            <a:r>
              <a:rPr lang="zh-CN" altLang="en-US" sz="2400" b="1" strike="noStrike" noProof="1"/>
              <a:t>1. 权威表明，到目前为止，已有20多医务人员死亡，这使得死亡总人数达到了1900多。</a:t>
            </a:r>
            <a:endParaRPr lang="zh-CN" altLang="en-US" sz="2400" b="1" strike="noStrike" noProof="1"/>
          </a:p>
          <a:p>
            <a:pPr algn="just" fontAlgn="base">
              <a:lnSpc>
                <a:spcPct val="150000"/>
              </a:lnSpc>
            </a:pPr>
            <a:r>
              <a:rPr lang="zh-CN" altLang="en-US" sz="2400" b="1" strike="noStrike" noProof="1"/>
              <a:t>2. 因为包含了20几名医务人员，死亡总人数达到了1900多，这约占受感染人数的3.6%。</a:t>
            </a:r>
            <a:endParaRPr lang="zh-CN" altLang="en-US" sz="2400" b="1" strike="noStrike" noProof="1"/>
          </a:p>
          <a:p>
            <a:pPr algn="just" fontAlgn="base">
              <a:lnSpc>
                <a:spcPct val="150000"/>
              </a:lnSpc>
            </a:pPr>
            <a:r>
              <a:rPr lang="zh-CN" altLang="en-US" sz="2400" b="1" strike="noStrike" noProof="1"/>
              <a:t>3. </a:t>
            </a:r>
            <a:r>
              <a:rPr lang="zh-CN" altLang="en-US" sz="2400" b="1">
                <a:sym typeface="+mn-ea"/>
              </a:rPr>
              <a:t>尽管受新冠肺炎感染人数上升至8万多，但是由于采取的措施及时有效，疫情已经有了很大的好转。我们相信，再过不久我们就可以去上学啦。</a:t>
            </a:r>
            <a:endParaRPr lang="zh-CN" altLang="en-US" sz="2400" b="1" strike="noStrike" noProof="1"/>
          </a:p>
          <a:p>
            <a:pPr algn="just" fontAlgn="base">
              <a:lnSpc>
                <a:spcPct val="150000"/>
              </a:lnSpc>
            </a:pPr>
            <a:r>
              <a:rPr lang="zh-CN" altLang="en-US" sz="2400" b="1" strike="noStrike" noProof="1"/>
              <a:t>4. </a:t>
            </a:r>
            <a:r>
              <a:rPr lang="zh-CN" altLang="en-US" sz="2400" b="1">
                <a:sym typeface="+mn-ea"/>
              </a:rPr>
              <a:t>无论是老师还是学生，</a:t>
            </a:r>
            <a:r>
              <a:rPr lang="zh-CN" altLang="en-US" sz="2400" b="1" strike="noStrike" noProof="1"/>
              <a:t>配备了现代化技术，都从中收益很大。</a:t>
            </a:r>
            <a:endParaRPr lang="zh-CN" altLang="en-US" sz="2400" b="1" strike="noStrike" noProof="1"/>
          </a:p>
          <a:p>
            <a:pPr algn="just" fontAlgn="base">
              <a:lnSpc>
                <a:spcPct val="150000"/>
              </a:lnSpc>
            </a:pPr>
            <a:r>
              <a:rPr lang="zh-CN" altLang="en-US" sz="2400" b="1" strike="noStrike" noProof="1"/>
              <a:t>5. 一群人围着我，他跑过来似乎想看看到底发生了什么事。</a:t>
            </a:r>
            <a:endParaRPr lang="zh-CN" altLang="en-US" sz="2400" b="1" strike="noStrike" noProof="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219075" y="477520"/>
            <a:ext cx="11722735" cy="59055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p>
            <a:pPr algn="just" fontAlgn="base">
              <a:lnSpc>
                <a:spcPct val="150000"/>
              </a:lnSpc>
            </a:pPr>
            <a:r>
              <a:rPr lang="zh-CN" altLang="en-US" sz="2800" b="1" strike="noStrike" noProof="1"/>
              <a:t> </a:t>
            </a:r>
            <a:r>
              <a:rPr lang="zh-CN" altLang="en-US" sz="2800" b="1">
                <a:sym typeface="+mn-ea"/>
              </a:rPr>
              <a:t>1. 权威表明，到目前为止，已有20多医务人员死亡，这使得死亡总人数达到了1900多。</a:t>
            </a:r>
            <a:endParaRPr lang="zh-CN" altLang="en-US" sz="2800" b="1">
              <a:sym typeface="+mn-ea"/>
            </a:endParaRPr>
          </a:p>
          <a:p>
            <a:pPr algn="just" fontAlgn="base">
              <a:lnSpc>
                <a:spcPct val="150000"/>
              </a:lnSpc>
            </a:pPr>
            <a:r>
              <a:rPr lang="en-US" altLang="zh-CN" sz="2800" b="1">
                <a:sym typeface="+mn-ea"/>
              </a:rPr>
              <a:t>Authorities confirmed that so far more than 20 medical staff _____________, _____________________________over 2,900.</a:t>
            </a:r>
            <a:endParaRPr lang="zh-CN" altLang="en-US" sz="2800" b="1">
              <a:sym typeface="+mn-ea"/>
            </a:endParaRPr>
          </a:p>
          <a:p>
            <a:pPr algn="just" fontAlgn="base">
              <a:lnSpc>
                <a:spcPct val="150000"/>
              </a:lnSpc>
            </a:pPr>
            <a:r>
              <a:rPr lang="zh-CN" altLang="en-US" sz="2800" b="1">
                <a:sym typeface="+mn-ea"/>
              </a:rPr>
              <a:t>2. 因为包含了20几名医务人员，死亡总人数达到了1900多，这约占受感染人数的3.6%。</a:t>
            </a:r>
            <a:endParaRPr lang="zh-CN" altLang="en-US" sz="2800" b="1">
              <a:sym typeface="+mn-ea"/>
            </a:endParaRPr>
          </a:p>
          <a:p>
            <a:pPr algn="just" fontAlgn="base">
              <a:lnSpc>
                <a:spcPct val="150000"/>
              </a:lnSpc>
            </a:pPr>
            <a:r>
              <a:rPr lang="en-US" altLang="zh-CN" sz="2800" b="1" strike="noStrike" noProof="1"/>
              <a:t>__________________________, the total number of deaths has reached 2,900, ___________________3.6% of all _____________. </a:t>
            </a:r>
            <a:endParaRPr lang="en-US" altLang="zh-CN" sz="2800" b="1" strike="noStrike" noProof="1"/>
          </a:p>
        </p:txBody>
      </p:sp>
      <p:sp>
        <p:nvSpPr>
          <p:cNvPr id="7" name="文本框 6"/>
          <p:cNvSpPr txBox="1"/>
          <p:nvPr/>
        </p:nvSpPr>
        <p:spPr>
          <a:xfrm>
            <a:off x="904240" y="2818130"/>
            <a:ext cx="1588135" cy="460375"/>
          </a:xfrm>
          <a:prstGeom prst="rect">
            <a:avLst/>
          </a:prstGeom>
          <a:noFill/>
        </p:spPr>
        <p:txBody>
          <a:bodyPr wrap="none" rtlCol="0" anchor="t">
            <a:spAutoFit/>
          </a:bodyPr>
          <a:p>
            <a:r>
              <a:rPr lang="en-US" altLang="zh-CN" sz="2400" b="1">
                <a:solidFill>
                  <a:srgbClr val="FF0000"/>
                </a:solidFill>
                <a:sym typeface="+mn-ea"/>
              </a:rPr>
              <a:t>have died</a:t>
            </a:r>
            <a:endParaRPr lang="en-US" altLang="zh-CN" sz="2400" b="1">
              <a:solidFill>
                <a:srgbClr val="FF0000"/>
              </a:solidFill>
              <a:sym typeface="+mn-ea"/>
            </a:endParaRPr>
          </a:p>
        </p:txBody>
      </p:sp>
      <p:sp>
        <p:nvSpPr>
          <p:cNvPr id="6" name="文本框 5"/>
          <p:cNvSpPr txBox="1"/>
          <p:nvPr/>
        </p:nvSpPr>
        <p:spPr>
          <a:xfrm>
            <a:off x="3343275" y="2945130"/>
            <a:ext cx="5480050" cy="460375"/>
          </a:xfrm>
          <a:prstGeom prst="rect">
            <a:avLst/>
          </a:prstGeom>
          <a:noFill/>
        </p:spPr>
        <p:txBody>
          <a:bodyPr wrap="none" rtlCol="0" anchor="t">
            <a:spAutoFit/>
          </a:bodyPr>
          <a:p>
            <a:r>
              <a:rPr lang="en-US" altLang="zh-CN" sz="2400" b="1">
                <a:solidFill>
                  <a:srgbClr val="FF0000"/>
                </a:solidFill>
                <a:sym typeface="+mn-ea"/>
              </a:rPr>
              <a:t>which brings the overall death toll to</a:t>
            </a:r>
            <a:endParaRPr lang="en-US" altLang="zh-CN" sz="2400" b="1">
              <a:solidFill>
                <a:srgbClr val="FF0000"/>
              </a:solidFill>
              <a:sym typeface="+mn-ea"/>
            </a:endParaRPr>
          </a:p>
        </p:txBody>
      </p:sp>
      <p:sp>
        <p:nvSpPr>
          <p:cNvPr id="8" name="文本框 7"/>
          <p:cNvSpPr txBox="1"/>
          <p:nvPr/>
        </p:nvSpPr>
        <p:spPr>
          <a:xfrm>
            <a:off x="3881120" y="2596515"/>
            <a:ext cx="4819650" cy="460375"/>
          </a:xfrm>
          <a:prstGeom prst="rect">
            <a:avLst/>
          </a:prstGeom>
          <a:noFill/>
        </p:spPr>
        <p:txBody>
          <a:bodyPr wrap="none" rtlCol="0" anchor="t">
            <a:spAutoFit/>
          </a:bodyPr>
          <a:p>
            <a:r>
              <a:rPr lang="en-US" altLang="zh-CN" sz="2400" b="1">
                <a:solidFill>
                  <a:srgbClr val="FF0000"/>
                </a:solidFill>
                <a:sym typeface="+mn-ea"/>
              </a:rPr>
              <a:t>bringing the overall death toll to</a:t>
            </a:r>
            <a:endParaRPr lang="en-US" altLang="zh-CN" sz="2400" b="1">
              <a:solidFill>
                <a:srgbClr val="FF0000"/>
              </a:solidFill>
              <a:sym typeface="+mn-ea"/>
            </a:endParaRPr>
          </a:p>
        </p:txBody>
      </p:sp>
      <p:sp>
        <p:nvSpPr>
          <p:cNvPr id="9" name="文本框 8"/>
          <p:cNvSpPr txBox="1"/>
          <p:nvPr/>
        </p:nvSpPr>
        <p:spPr>
          <a:xfrm>
            <a:off x="904240" y="4734560"/>
            <a:ext cx="4547235" cy="460375"/>
          </a:xfrm>
          <a:prstGeom prst="rect">
            <a:avLst/>
          </a:prstGeom>
          <a:noFill/>
        </p:spPr>
        <p:txBody>
          <a:bodyPr wrap="none" rtlCol="0" anchor="t">
            <a:spAutoFit/>
          </a:bodyPr>
          <a:p>
            <a:r>
              <a:rPr lang="en-US" altLang="zh-CN" sz="2400" b="1">
                <a:solidFill>
                  <a:srgbClr val="FF0000"/>
                </a:solidFill>
                <a:sym typeface="+mn-ea"/>
              </a:rPr>
              <a:t>With 20 medical staff included</a:t>
            </a:r>
            <a:endParaRPr lang="en-US" altLang="zh-CN" sz="2400" b="1">
              <a:solidFill>
                <a:srgbClr val="FF0000"/>
              </a:solidFill>
              <a:sym typeface="+mn-ea"/>
            </a:endParaRPr>
          </a:p>
        </p:txBody>
      </p:sp>
      <p:sp>
        <p:nvSpPr>
          <p:cNvPr id="10" name="文本框 9"/>
          <p:cNvSpPr txBox="1"/>
          <p:nvPr/>
        </p:nvSpPr>
        <p:spPr>
          <a:xfrm>
            <a:off x="3549015" y="5446395"/>
            <a:ext cx="2959100" cy="460375"/>
          </a:xfrm>
          <a:prstGeom prst="rect">
            <a:avLst/>
          </a:prstGeom>
          <a:noFill/>
        </p:spPr>
        <p:txBody>
          <a:bodyPr wrap="none" rtlCol="0" anchor="t">
            <a:spAutoFit/>
          </a:bodyPr>
          <a:p>
            <a:r>
              <a:rPr lang="en-US" altLang="zh-CN" sz="2400" b="1">
                <a:solidFill>
                  <a:srgbClr val="FF0000"/>
                </a:solidFill>
                <a:sym typeface="+mn-ea"/>
              </a:rPr>
              <a:t>which accounts for</a:t>
            </a:r>
            <a:endParaRPr lang="en-US" altLang="zh-CN" sz="2400" b="1">
              <a:solidFill>
                <a:srgbClr val="FF0000"/>
              </a:solidFill>
              <a:sym typeface="+mn-ea"/>
            </a:endParaRPr>
          </a:p>
        </p:txBody>
      </p:sp>
      <p:sp>
        <p:nvSpPr>
          <p:cNvPr id="11" name="文本框 10"/>
          <p:cNvSpPr txBox="1"/>
          <p:nvPr/>
        </p:nvSpPr>
        <p:spPr>
          <a:xfrm>
            <a:off x="9090660" y="5446395"/>
            <a:ext cx="1892935" cy="460375"/>
          </a:xfrm>
          <a:prstGeom prst="rect">
            <a:avLst/>
          </a:prstGeom>
          <a:noFill/>
        </p:spPr>
        <p:txBody>
          <a:bodyPr wrap="none" rtlCol="0" anchor="t">
            <a:spAutoFit/>
          </a:bodyPr>
          <a:p>
            <a:r>
              <a:rPr lang="en-US" altLang="zh-CN" sz="2400" b="1">
                <a:solidFill>
                  <a:srgbClr val="FF0000"/>
                </a:solidFill>
                <a:sym typeface="+mn-ea"/>
              </a:rPr>
              <a:t>the infected</a:t>
            </a:r>
            <a:endParaRPr lang="en-US" altLang="zh-CN" sz="24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2"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2"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2"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P spid="6" grpId="1"/>
      <p:bldP spid="6" grpId="2"/>
      <p:bldP spid="8" grpId="1"/>
      <p:bldP spid="8" grpId="2"/>
      <p:bldP spid="9" grpId="1"/>
      <p:bldP spid="9" grpId="2"/>
      <p:bldP spid="10" grpId="1"/>
      <p:bldP spid="10" grpId="2"/>
      <p:bldP spid="11" grpId="1"/>
      <p:bldP spid="11"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438150" y="492760"/>
            <a:ext cx="11532870" cy="6222365"/>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p>
            <a:pPr algn="just" fontAlgn="base">
              <a:lnSpc>
                <a:spcPct val="150000"/>
              </a:lnSpc>
            </a:pPr>
            <a:r>
              <a:rPr lang="zh-CN" altLang="en-US" sz="2800" b="1">
                <a:sym typeface="+mn-ea"/>
              </a:rPr>
              <a:t>3. 尽管受新冠肺炎感染人数上升至8万多，但是由于采取的措施及时有效，疫情已经有了很大的好转。我们相信，再过不久我们就可以去上学啦。</a:t>
            </a:r>
            <a:endParaRPr lang="zh-CN" altLang="en-US" sz="2800" b="1">
              <a:sym typeface="+mn-ea"/>
            </a:endParaRPr>
          </a:p>
          <a:p>
            <a:pPr algn="just" fontAlgn="base">
              <a:lnSpc>
                <a:spcPct val="150000"/>
              </a:lnSpc>
            </a:pPr>
            <a:r>
              <a:rPr lang="en-US" altLang="zh-CN" sz="2800" b="1" strike="noStrike" noProof="1"/>
              <a:t>Although the number of people ___________________ Covid-19 _______________ more then 80,000, the epidemic situation _______________________ thanks to immediate and effective measures. we hold the firm belief that _________________________________.</a:t>
            </a:r>
            <a:endParaRPr lang="zh-CN" altLang="en-US" sz="2800" b="1" strike="noStrike" noProof="1"/>
          </a:p>
        </p:txBody>
      </p:sp>
      <p:sp>
        <p:nvSpPr>
          <p:cNvPr id="10" name="文本框 9"/>
          <p:cNvSpPr txBox="1"/>
          <p:nvPr/>
        </p:nvSpPr>
        <p:spPr>
          <a:xfrm>
            <a:off x="1348740" y="3705225"/>
            <a:ext cx="1892935" cy="460375"/>
          </a:xfrm>
          <a:prstGeom prst="rect">
            <a:avLst/>
          </a:prstGeom>
          <a:noFill/>
        </p:spPr>
        <p:txBody>
          <a:bodyPr wrap="none" rtlCol="0" anchor="t">
            <a:spAutoFit/>
          </a:bodyPr>
          <a:p>
            <a:r>
              <a:rPr lang="en-US" altLang="zh-CN" sz="2400" b="1">
                <a:solidFill>
                  <a:srgbClr val="FF0000"/>
                </a:solidFill>
                <a:sym typeface="+mn-ea"/>
              </a:rPr>
              <a:t>has risen to</a:t>
            </a:r>
            <a:endParaRPr lang="en-US" altLang="zh-CN" sz="2400" b="1">
              <a:solidFill>
                <a:srgbClr val="FF0000"/>
              </a:solidFill>
              <a:sym typeface="+mn-ea"/>
            </a:endParaRPr>
          </a:p>
        </p:txBody>
      </p:sp>
      <p:sp>
        <p:nvSpPr>
          <p:cNvPr id="6" name="文本框 5"/>
          <p:cNvSpPr txBox="1"/>
          <p:nvPr/>
        </p:nvSpPr>
        <p:spPr>
          <a:xfrm>
            <a:off x="6463030" y="3007995"/>
            <a:ext cx="3483610" cy="460375"/>
          </a:xfrm>
          <a:prstGeom prst="rect">
            <a:avLst/>
          </a:prstGeom>
          <a:noFill/>
        </p:spPr>
        <p:txBody>
          <a:bodyPr wrap="none" rtlCol="0" anchor="t">
            <a:spAutoFit/>
          </a:bodyPr>
          <a:p>
            <a:r>
              <a:rPr lang="en-US" altLang="zh-CN" sz="2400" b="1">
                <a:solidFill>
                  <a:srgbClr val="FF0000"/>
                </a:solidFill>
                <a:sym typeface="+mn-ea"/>
              </a:rPr>
              <a:t>(who are) infected with</a:t>
            </a:r>
            <a:endParaRPr lang="en-US" altLang="zh-CN" sz="2400" b="1">
              <a:solidFill>
                <a:srgbClr val="FF0000"/>
              </a:solidFill>
              <a:sym typeface="+mn-ea"/>
            </a:endParaRPr>
          </a:p>
        </p:txBody>
      </p:sp>
      <p:sp>
        <p:nvSpPr>
          <p:cNvPr id="7" name="文本框 6"/>
          <p:cNvSpPr txBox="1"/>
          <p:nvPr/>
        </p:nvSpPr>
        <p:spPr>
          <a:xfrm>
            <a:off x="1031240" y="4322445"/>
            <a:ext cx="3348355" cy="460375"/>
          </a:xfrm>
          <a:prstGeom prst="rect">
            <a:avLst/>
          </a:prstGeom>
          <a:noFill/>
        </p:spPr>
        <p:txBody>
          <a:bodyPr wrap="none" rtlCol="0" anchor="t">
            <a:spAutoFit/>
          </a:bodyPr>
          <a:p>
            <a:r>
              <a:rPr lang="en-US" altLang="zh-CN" sz="2400" b="1">
                <a:solidFill>
                  <a:srgbClr val="FF0000"/>
                </a:solidFill>
                <a:sym typeface="+mn-ea"/>
              </a:rPr>
              <a:t>has taken a good turn</a:t>
            </a:r>
            <a:endParaRPr lang="en-US" altLang="zh-CN" sz="2400" b="1">
              <a:solidFill>
                <a:srgbClr val="FF0000"/>
              </a:solidFill>
              <a:sym typeface="+mn-ea"/>
            </a:endParaRPr>
          </a:p>
        </p:txBody>
      </p:sp>
      <p:sp>
        <p:nvSpPr>
          <p:cNvPr id="8" name="文本框 7"/>
          <p:cNvSpPr txBox="1"/>
          <p:nvPr/>
        </p:nvSpPr>
        <p:spPr>
          <a:xfrm>
            <a:off x="1031240" y="5604510"/>
            <a:ext cx="6229985" cy="460375"/>
          </a:xfrm>
          <a:prstGeom prst="rect">
            <a:avLst/>
          </a:prstGeom>
          <a:noFill/>
        </p:spPr>
        <p:txBody>
          <a:bodyPr wrap="none" rtlCol="0" anchor="t">
            <a:spAutoFit/>
          </a:bodyPr>
          <a:p>
            <a:r>
              <a:rPr lang="en-US" altLang="zh-CN" sz="2400" b="1">
                <a:solidFill>
                  <a:srgbClr val="FF0000"/>
                </a:solidFill>
                <a:sym typeface="+mn-ea"/>
              </a:rPr>
              <a:t>it won't take long before we attend school</a:t>
            </a:r>
            <a:endParaRPr lang="en-US" altLang="zh-CN" sz="24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2"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0" grpId="2"/>
      <p:bldP spid="6" grpId="1"/>
      <p:bldP spid="6" grpId="2"/>
      <p:bldP spid="7" grpId="1"/>
      <p:bldP spid="7" grpId="2"/>
      <p:bldP spid="8" grpId="1"/>
      <p:bldP spid="8"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289560" y="349250"/>
            <a:ext cx="11612880" cy="615950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p>
            <a:pPr algn="just" fontAlgn="base">
              <a:lnSpc>
                <a:spcPct val="150000"/>
              </a:lnSpc>
            </a:pPr>
            <a:r>
              <a:rPr lang="zh-CN" altLang="en-US" sz="2800" b="1">
                <a:sym typeface="+mn-ea"/>
              </a:rPr>
              <a:t>4. 无论是老师还是学生，配备了现代化技术，都从中收益很大。</a:t>
            </a:r>
            <a:endParaRPr lang="zh-CN" altLang="en-US" sz="2800" b="1">
              <a:sym typeface="+mn-ea"/>
            </a:endParaRPr>
          </a:p>
          <a:p>
            <a:pPr algn="just" fontAlgn="base">
              <a:lnSpc>
                <a:spcPct val="150000"/>
              </a:lnSpc>
            </a:pPr>
            <a:r>
              <a:rPr lang="en-US" altLang="zh-CN" sz="2800" b="1">
                <a:sym typeface="+mn-ea"/>
              </a:rPr>
              <a:t>a._____________ modern technoligies, _____________________ the students ____________________.</a:t>
            </a:r>
            <a:endParaRPr lang="en-US" altLang="zh-CN" sz="2800" b="1">
              <a:sym typeface="+mn-ea"/>
            </a:endParaRPr>
          </a:p>
          <a:p>
            <a:pPr algn="just" fontAlgn="base">
              <a:lnSpc>
                <a:spcPct val="150000"/>
              </a:lnSpc>
            </a:pPr>
            <a:r>
              <a:rPr lang="en-US" altLang="zh-CN" sz="2800" b="1">
                <a:sym typeface="+mn-ea"/>
              </a:rPr>
              <a:t>b. Equipped with modern technoligies, it ___________________</a:t>
            </a:r>
            <a:endParaRPr lang="en-US" altLang="zh-CN" sz="2800" b="1">
              <a:sym typeface="+mn-ea"/>
            </a:endParaRPr>
          </a:p>
          <a:p>
            <a:pPr algn="just" fontAlgn="base">
              <a:lnSpc>
                <a:spcPct val="150000"/>
              </a:lnSpc>
            </a:pPr>
            <a:r>
              <a:rPr lang="en-US" altLang="zh-CN" sz="2800" b="1">
                <a:sym typeface="+mn-ea"/>
              </a:rPr>
              <a:t>____________________________.</a:t>
            </a:r>
            <a:endParaRPr lang="zh-CN" altLang="en-US" sz="2800" b="1">
              <a:sym typeface="+mn-ea"/>
            </a:endParaRPr>
          </a:p>
          <a:p>
            <a:pPr algn="just" fontAlgn="base">
              <a:lnSpc>
                <a:spcPct val="150000"/>
              </a:lnSpc>
            </a:pPr>
            <a:r>
              <a:rPr lang="zh-CN" altLang="en-US" sz="2800" b="1">
                <a:sym typeface="+mn-ea"/>
              </a:rPr>
              <a:t>5. 许多人围着我，他跑过来似乎想看看到底发生了什么事。</a:t>
            </a:r>
            <a:endParaRPr lang="zh-CN" altLang="en-US" sz="2800" b="1">
              <a:sym typeface="+mn-ea"/>
            </a:endParaRPr>
          </a:p>
          <a:p>
            <a:pPr algn="just" fontAlgn="base">
              <a:lnSpc>
                <a:spcPct val="150000"/>
              </a:lnSpc>
            </a:pPr>
            <a:r>
              <a:rPr lang="en-US" altLang="zh-CN" sz="2800" b="1">
                <a:sym typeface="+mn-ea"/>
              </a:rPr>
              <a:t>___________________________, he came _____________ _____________________ what had happened.</a:t>
            </a:r>
            <a:endParaRPr lang="zh-CN" altLang="en-US" sz="2800" b="1">
              <a:sym typeface="+mn-ea"/>
            </a:endParaRPr>
          </a:p>
          <a:p>
            <a:pPr algn="just" fontAlgn="base">
              <a:lnSpc>
                <a:spcPct val="150000"/>
              </a:lnSpc>
            </a:pPr>
            <a:endParaRPr lang="zh-CN" altLang="en-US" sz="2800" b="1" strike="noStrike" noProof="1"/>
          </a:p>
        </p:txBody>
      </p:sp>
      <p:sp>
        <p:nvSpPr>
          <p:cNvPr id="10" name="文本框 9"/>
          <p:cNvSpPr txBox="1"/>
          <p:nvPr/>
        </p:nvSpPr>
        <p:spPr>
          <a:xfrm>
            <a:off x="1143635" y="1329690"/>
            <a:ext cx="2263775" cy="460375"/>
          </a:xfrm>
          <a:prstGeom prst="rect">
            <a:avLst/>
          </a:prstGeom>
          <a:noFill/>
        </p:spPr>
        <p:txBody>
          <a:bodyPr wrap="none" rtlCol="0" anchor="t">
            <a:spAutoFit/>
          </a:bodyPr>
          <a:p>
            <a:r>
              <a:rPr lang="en-US" altLang="zh-CN" sz="2400" b="1">
                <a:solidFill>
                  <a:srgbClr val="FF0000"/>
                </a:solidFill>
                <a:sym typeface="+mn-ea"/>
              </a:rPr>
              <a:t>Equipped with</a:t>
            </a:r>
            <a:endParaRPr lang="en-US" altLang="zh-CN" sz="2400" b="1">
              <a:solidFill>
                <a:srgbClr val="FF0000"/>
              </a:solidFill>
              <a:sym typeface="+mn-ea"/>
            </a:endParaRPr>
          </a:p>
        </p:txBody>
      </p:sp>
      <p:sp>
        <p:nvSpPr>
          <p:cNvPr id="4" name="文本框 3"/>
          <p:cNvSpPr txBox="1"/>
          <p:nvPr/>
        </p:nvSpPr>
        <p:spPr>
          <a:xfrm>
            <a:off x="7602855" y="1202055"/>
            <a:ext cx="3620770" cy="460375"/>
          </a:xfrm>
          <a:prstGeom prst="rect">
            <a:avLst/>
          </a:prstGeom>
          <a:noFill/>
        </p:spPr>
        <p:txBody>
          <a:bodyPr wrap="none" rtlCol="0" anchor="t">
            <a:spAutoFit/>
          </a:bodyPr>
          <a:p>
            <a:r>
              <a:rPr lang="en-US" altLang="zh-CN" sz="2400" b="1">
                <a:solidFill>
                  <a:srgbClr val="FF0000"/>
                </a:solidFill>
                <a:sym typeface="+mn-ea"/>
              </a:rPr>
              <a:t>whether the teachers or</a:t>
            </a:r>
            <a:endParaRPr lang="en-US" altLang="zh-CN" sz="2400" b="1">
              <a:solidFill>
                <a:srgbClr val="FF0000"/>
              </a:solidFill>
              <a:sym typeface="+mn-ea"/>
            </a:endParaRPr>
          </a:p>
        </p:txBody>
      </p:sp>
      <p:sp>
        <p:nvSpPr>
          <p:cNvPr id="6" name="文本框 5"/>
          <p:cNvSpPr txBox="1"/>
          <p:nvPr/>
        </p:nvSpPr>
        <p:spPr>
          <a:xfrm>
            <a:off x="3122295" y="1915795"/>
            <a:ext cx="3703955" cy="460375"/>
          </a:xfrm>
          <a:prstGeom prst="rect">
            <a:avLst/>
          </a:prstGeom>
          <a:noFill/>
        </p:spPr>
        <p:txBody>
          <a:bodyPr wrap="none" rtlCol="0" anchor="t">
            <a:spAutoFit/>
          </a:bodyPr>
          <a:p>
            <a:r>
              <a:rPr lang="en-US" altLang="zh-CN" sz="2400" b="1">
                <a:solidFill>
                  <a:srgbClr val="FF0000"/>
                </a:solidFill>
                <a:sym typeface="+mn-ea"/>
              </a:rPr>
              <a:t>have benefit a lot from it</a:t>
            </a:r>
            <a:endParaRPr lang="en-US" altLang="zh-CN" sz="2400" b="1">
              <a:solidFill>
                <a:srgbClr val="FF0000"/>
              </a:solidFill>
              <a:sym typeface="+mn-ea"/>
            </a:endParaRPr>
          </a:p>
        </p:txBody>
      </p:sp>
      <p:sp>
        <p:nvSpPr>
          <p:cNvPr id="8" name="文本框 7"/>
          <p:cNvSpPr txBox="1"/>
          <p:nvPr/>
        </p:nvSpPr>
        <p:spPr>
          <a:xfrm>
            <a:off x="7856220" y="2486660"/>
            <a:ext cx="3483610" cy="460375"/>
          </a:xfrm>
          <a:prstGeom prst="rect">
            <a:avLst/>
          </a:prstGeom>
          <a:noFill/>
        </p:spPr>
        <p:txBody>
          <a:bodyPr wrap="none" rtlCol="0" anchor="t">
            <a:spAutoFit/>
          </a:bodyPr>
          <a:p>
            <a:r>
              <a:rPr lang="en-US" altLang="zh-CN" sz="2400" b="1">
                <a:solidFill>
                  <a:srgbClr val="FF0000"/>
                </a:solidFill>
                <a:sym typeface="+mn-ea"/>
              </a:rPr>
              <a:t>is boradly beneficial to </a:t>
            </a:r>
            <a:endParaRPr lang="en-US" altLang="zh-CN" sz="2400" b="1">
              <a:solidFill>
                <a:srgbClr val="FF0000"/>
              </a:solidFill>
              <a:sym typeface="+mn-ea"/>
            </a:endParaRPr>
          </a:p>
        </p:txBody>
      </p:sp>
      <p:sp>
        <p:nvSpPr>
          <p:cNvPr id="9" name="文本框 8"/>
          <p:cNvSpPr txBox="1"/>
          <p:nvPr/>
        </p:nvSpPr>
        <p:spPr>
          <a:xfrm>
            <a:off x="789940" y="3244850"/>
            <a:ext cx="5516880" cy="460375"/>
          </a:xfrm>
          <a:prstGeom prst="rect">
            <a:avLst/>
          </a:prstGeom>
          <a:noFill/>
        </p:spPr>
        <p:txBody>
          <a:bodyPr wrap="none" rtlCol="0" anchor="t">
            <a:spAutoFit/>
          </a:bodyPr>
          <a:p>
            <a:r>
              <a:rPr lang="en-US" altLang="zh-CN" sz="2400" b="1">
                <a:solidFill>
                  <a:srgbClr val="FF0000"/>
                </a:solidFill>
                <a:sym typeface="+mn-ea"/>
              </a:rPr>
              <a:t>whether the teachers or the students</a:t>
            </a:r>
            <a:endParaRPr lang="en-US" altLang="zh-CN" sz="2400" b="1">
              <a:solidFill>
                <a:srgbClr val="FF0000"/>
              </a:solidFill>
              <a:sym typeface="+mn-ea"/>
            </a:endParaRPr>
          </a:p>
        </p:txBody>
      </p:sp>
      <p:sp>
        <p:nvSpPr>
          <p:cNvPr id="11" name="文本框 10"/>
          <p:cNvSpPr txBox="1"/>
          <p:nvPr/>
        </p:nvSpPr>
        <p:spPr>
          <a:xfrm>
            <a:off x="7856220" y="3087370"/>
            <a:ext cx="3094355" cy="460375"/>
          </a:xfrm>
          <a:prstGeom prst="rect">
            <a:avLst/>
          </a:prstGeom>
          <a:noFill/>
        </p:spPr>
        <p:txBody>
          <a:bodyPr wrap="none" rtlCol="0" anchor="t">
            <a:spAutoFit/>
          </a:bodyPr>
          <a:p>
            <a:r>
              <a:rPr lang="en-US" altLang="zh-CN" sz="2400" b="1">
                <a:solidFill>
                  <a:srgbClr val="FF0000"/>
                </a:solidFill>
                <a:sym typeface="+mn-ea"/>
              </a:rPr>
              <a:t>is of great benefit to</a:t>
            </a:r>
            <a:endParaRPr lang="en-US" altLang="zh-CN" sz="2400" b="1">
              <a:solidFill>
                <a:srgbClr val="FF0000"/>
              </a:solidFill>
              <a:sym typeface="+mn-ea"/>
            </a:endParaRPr>
          </a:p>
        </p:txBody>
      </p:sp>
      <p:sp>
        <p:nvSpPr>
          <p:cNvPr id="12" name="文本框 11"/>
          <p:cNvSpPr txBox="1"/>
          <p:nvPr/>
        </p:nvSpPr>
        <p:spPr>
          <a:xfrm>
            <a:off x="937260" y="4450080"/>
            <a:ext cx="5832475" cy="460375"/>
          </a:xfrm>
          <a:prstGeom prst="rect">
            <a:avLst/>
          </a:prstGeom>
          <a:noFill/>
        </p:spPr>
        <p:txBody>
          <a:bodyPr wrap="none" rtlCol="0" anchor="t">
            <a:spAutoFit/>
          </a:bodyPr>
          <a:p>
            <a:r>
              <a:rPr lang="en-US" altLang="zh-CN" sz="2400" b="1">
                <a:solidFill>
                  <a:srgbClr val="FF0000"/>
                </a:solidFill>
                <a:sym typeface="+mn-ea"/>
              </a:rPr>
              <a:t>With crowds of people surrounding me </a:t>
            </a:r>
            <a:endParaRPr lang="en-US" altLang="zh-CN" sz="2400" b="1">
              <a:solidFill>
                <a:srgbClr val="FF0000"/>
              </a:solidFill>
              <a:sym typeface="+mn-ea"/>
            </a:endParaRPr>
          </a:p>
        </p:txBody>
      </p:sp>
      <p:sp>
        <p:nvSpPr>
          <p:cNvPr id="13" name="文本框 12"/>
          <p:cNvSpPr txBox="1"/>
          <p:nvPr/>
        </p:nvSpPr>
        <p:spPr>
          <a:xfrm>
            <a:off x="8939530" y="4544695"/>
            <a:ext cx="1316355" cy="460375"/>
          </a:xfrm>
          <a:prstGeom prst="rect">
            <a:avLst/>
          </a:prstGeom>
          <a:noFill/>
        </p:spPr>
        <p:txBody>
          <a:bodyPr wrap="none" rtlCol="0" anchor="t">
            <a:spAutoFit/>
          </a:bodyPr>
          <a:p>
            <a:r>
              <a:rPr lang="en-US" altLang="zh-CN" sz="2400" b="1">
                <a:solidFill>
                  <a:srgbClr val="FF0000"/>
                </a:solidFill>
                <a:sym typeface="+mn-ea"/>
              </a:rPr>
              <a:t>running</a:t>
            </a:r>
            <a:endParaRPr lang="en-US" altLang="zh-CN" sz="2400" b="1">
              <a:solidFill>
                <a:srgbClr val="FF0000"/>
              </a:solidFill>
              <a:sym typeface="+mn-ea"/>
            </a:endParaRPr>
          </a:p>
        </p:txBody>
      </p:sp>
      <p:sp>
        <p:nvSpPr>
          <p:cNvPr id="14" name="文本框 13"/>
          <p:cNvSpPr txBox="1"/>
          <p:nvPr/>
        </p:nvSpPr>
        <p:spPr>
          <a:xfrm>
            <a:off x="1840230" y="5005070"/>
            <a:ext cx="1757680" cy="460375"/>
          </a:xfrm>
          <a:prstGeom prst="rect">
            <a:avLst/>
          </a:prstGeom>
          <a:noFill/>
        </p:spPr>
        <p:txBody>
          <a:bodyPr wrap="none" rtlCol="0" anchor="t">
            <a:spAutoFit/>
          </a:bodyPr>
          <a:p>
            <a:r>
              <a:rPr lang="en-US" altLang="zh-CN" sz="2400" b="1">
                <a:solidFill>
                  <a:srgbClr val="FF0000"/>
                </a:solidFill>
                <a:sym typeface="+mn-ea"/>
              </a:rPr>
              <a:t>as if to see</a:t>
            </a:r>
            <a:endParaRPr lang="en-US" altLang="zh-CN" sz="24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2"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blinds(horizontal)">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2"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2"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2"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2"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2"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0" grpId="2"/>
      <p:bldP spid="4" grpId="1"/>
      <p:bldP spid="4" grpId="2"/>
      <p:bldP spid="6" grpId="1"/>
      <p:bldP spid="6" grpId="2"/>
      <p:bldP spid="8" grpId="1"/>
      <p:bldP spid="8" grpId="2"/>
      <p:bldP spid="9" grpId="0"/>
      <p:bldP spid="11" grpId="1"/>
      <p:bldP spid="11" grpId="2"/>
      <p:bldP spid="12" grpId="1"/>
      <p:bldP spid="12" grpId="2"/>
      <p:bldP spid="13" grpId="1"/>
      <p:bldP spid="13" grpId="2"/>
      <p:bldP spid="14" grpId="1"/>
      <p:bldP spid="1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74750" y="314325"/>
            <a:ext cx="10065385" cy="3367405"/>
          </a:xfrm>
        </p:spPr>
        <p:txBody>
          <a:bodyPr>
            <a:prstTxWarp prst="textStop">
              <a:avLst/>
            </a:prstTxWarp>
          </a:bodyPr>
          <a:p>
            <a:r>
              <a:rPr lang="en-US" altLang="zh-CN" sz="5400">
                <a:solidFill>
                  <a:srgbClr val="FF0000"/>
                </a:solidFill>
                <a:effectLst>
                  <a:innerShdw blurRad="63500" dist="50800" dir="5400000">
                    <a:prstClr val="black">
                      <a:alpha val="50000"/>
                    </a:prstClr>
                  </a:innerShdw>
                </a:effectLst>
              </a:rPr>
              <a:t>What has happened </a:t>
            </a:r>
            <a:br>
              <a:rPr lang="en-US" altLang="zh-CN" sz="5400">
                <a:solidFill>
                  <a:srgbClr val="FF0000"/>
                </a:solidFill>
                <a:effectLst>
                  <a:innerShdw blurRad="63500" dist="50800" dir="5400000">
                    <a:prstClr val="black">
                      <a:alpha val="50000"/>
                    </a:prstClr>
                  </a:innerShdw>
                </a:effectLst>
              </a:rPr>
            </a:br>
            <a:r>
              <a:rPr lang="en-US" altLang="zh-CN" sz="5400">
                <a:solidFill>
                  <a:srgbClr val="FF0000"/>
                </a:solidFill>
                <a:effectLst>
                  <a:innerShdw blurRad="63500" dist="50800" dir="5400000">
                    <a:prstClr val="black">
                      <a:alpha val="50000"/>
                    </a:prstClr>
                  </a:innerShdw>
                </a:effectLst>
              </a:rPr>
              <a:t>at the beginning of 2020?</a:t>
            </a:r>
            <a:endParaRPr lang="en-US" altLang="zh-CN" sz="5400">
              <a:solidFill>
                <a:srgbClr val="FF0000"/>
              </a:solidFill>
              <a:effectLst>
                <a:innerShdw blurRad="63500" dist="50800" dir="5400000">
                  <a:prstClr val="black">
                    <a:alpha val="50000"/>
                  </a:prstClr>
                </a:innerShdw>
              </a:effectLst>
            </a:endParaRPr>
          </a:p>
        </p:txBody>
      </p:sp>
      <p:pic>
        <p:nvPicPr>
          <p:cNvPr id="6" name="图片 5" descr="大火"/>
          <p:cNvPicPr>
            <a:picLocks noChangeAspect="1"/>
          </p:cNvPicPr>
          <p:nvPr/>
        </p:nvPicPr>
        <p:blipFill>
          <a:blip r:embed="rId2"/>
          <a:stretch>
            <a:fillRect/>
          </a:stretch>
        </p:blipFill>
        <p:spPr>
          <a:xfrm>
            <a:off x="0" y="4107180"/>
            <a:ext cx="4645025" cy="2750820"/>
          </a:xfrm>
          <a:prstGeom prst="rect">
            <a:avLst/>
          </a:prstGeom>
        </p:spPr>
      </p:pic>
      <p:pic>
        <p:nvPicPr>
          <p:cNvPr id="7" name="图片 6" descr="蝗灾"/>
          <p:cNvPicPr>
            <a:picLocks noChangeAspect="1"/>
          </p:cNvPicPr>
          <p:nvPr/>
        </p:nvPicPr>
        <p:blipFill>
          <a:blip r:embed="rId3"/>
          <a:stretch>
            <a:fillRect/>
          </a:stretch>
        </p:blipFill>
        <p:spPr>
          <a:xfrm>
            <a:off x="7215505" y="4051300"/>
            <a:ext cx="4976495" cy="2806700"/>
          </a:xfrm>
          <a:prstGeom prst="rect">
            <a:avLst/>
          </a:prstGeom>
        </p:spPr>
      </p:pic>
      <p:pic>
        <p:nvPicPr>
          <p:cNvPr id="8" name="图片 7"/>
          <p:cNvPicPr>
            <a:picLocks noChangeAspect="1"/>
          </p:cNvPicPr>
          <p:nvPr/>
        </p:nvPicPr>
        <p:blipFill>
          <a:blip r:embed="rId4"/>
          <a:stretch>
            <a:fillRect/>
          </a:stretch>
        </p:blipFill>
        <p:spPr>
          <a:xfrm>
            <a:off x="3621405" y="3887470"/>
            <a:ext cx="4762500" cy="3133725"/>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Australians urged to "leave early" in face of new bushfire threat</a:t>
            </a:r>
            <a:br>
              <a:rPr lang="zh-CN" altLang="en-US"/>
            </a:br>
            <a:endParaRPr lang="zh-CN" altLang="en-US"/>
          </a:p>
        </p:txBody>
      </p:sp>
      <p:grpSp>
        <p:nvGrpSpPr>
          <p:cNvPr id="4" name="组合 3"/>
          <p:cNvGrpSpPr/>
          <p:nvPr/>
        </p:nvGrpSpPr>
        <p:grpSpPr>
          <a:xfrm>
            <a:off x="350520" y="1313815"/>
            <a:ext cx="11475720" cy="5003800"/>
            <a:chOff x="932" y="4360"/>
            <a:chExt cx="25937" cy="5415"/>
          </a:xfrm>
        </p:grpSpPr>
        <p:sp>
          <p:nvSpPr>
            <p:cNvPr id="5" name="圆角矩形 4"/>
            <p:cNvSpPr/>
            <p:nvPr/>
          </p:nvSpPr>
          <p:spPr>
            <a:xfrm>
              <a:off x="932" y="4360"/>
              <a:ext cx="25937" cy="5415"/>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p>
              <a:pPr algn="ctr" fontAlgn="base"/>
              <a:endParaRPr lang="zh-CN" altLang="en-US" sz="100" strike="noStrike" noProof="1"/>
            </a:p>
          </p:txBody>
        </p:sp>
        <p:sp>
          <p:nvSpPr>
            <p:cNvPr id="19464" name="文本框 18"/>
            <p:cNvSpPr txBox="1"/>
            <p:nvPr/>
          </p:nvSpPr>
          <p:spPr>
            <a:xfrm>
              <a:off x="1498" y="4445"/>
              <a:ext cx="24961" cy="881"/>
            </a:xfrm>
            <a:prstGeom prst="rect">
              <a:avLst/>
            </a:prstGeom>
            <a:noFill/>
            <a:ln w="9525">
              <a:noFill/>
            </a:ln>
          </p:spPr>
          <p:txBody>
            <a:bodyPr wrap="square" anchor="t">
              <a:spAutoFit/>
            </a:bodyPr>
            <a:p>
              <a:pPr>
                <a:lnSpc>
                  <a:spcPct val="150000"/>
                </a:lnSpc>
              </a:pPr>
              <a:endParaRPr lang="zh-CN" altLang="zh-CN" sz="2400" b="1" dirty="0">
                <a:latin typeface="宋体" panose="02010600030101010101" pitchFamily="2" charset="-122"/>
                <a:ea typeface="宋体" panose="02010600030101010101" pitchFamily="2" charset="-122"/>
              </a:endParaRPr>
            </a:p>
          </p:txBody>
        </p:sp>
      </p:grpSp>
      <p:sp>
        <p:nvSpPr>
          <p:cNvPr id="6" name="内容占位符 5"/>
          <p:cNvSpPr/>
          <p:nvPr>
            <p:ph idx="1"/>
          </p:nvPr>
        </p:nvSpPr>
        <p:spPr>
          <a:xfrm>
            <a:off x="349885" y="1170305"/>
            <a:ext cx="11227435" cy="5290185"/>
          </a:xfrm>
        </p:spPr>
        <p:txBody>
          <a:bodyPr>
            <a:noAutofit/>
          </a:bodyPr>
          <a:p>
            <a:pPr algn="just">
              <a:lnSpc>
                <a:spcPct val="230000"/>
              </a:lnSpc>
            </a:pPr>
            <a:r>
              <a:rPr lang="en-US" altLang="zh-CN" sz="2000" b="1">
                <a:solidFill>
                  <a:schemeClr val="tx1"/>
                </a:solidFill>
              </a:rPr>
              <a:t>Authorities confirmed that a ____________(four) firefighter had died while ___________(battle) the blazes, </a:t>
            </a:r>
            <a:r>
              <a:rPr lang="en-US" altLang="zh-CN" sz="2000" b="1">
                <a:solidFill>
                  <a:srgbClr val="4951FE"/>
                </a:solidFill>
              </a:rPr>
              <a:t>bringing the overall ________(die) toll to</a:t>
            </a:r>
            <a:r>
              <a:rPr lang="en-US" altLang="zh-CN" sz="2000" b="1">
                <a:solidFill>
                  <a:schemeClr val="tx1"/>
                </a:solidFill>
              </a:rPr>
              <a:t> 26 people. More than 2,000 homes have ________________(destroy) since the crisis began in September and some eight million hectares has been burned , _________ area the size of Ireland of South Carolina. </a:t>
            </a:r>
            <a:r>
              <a:rPr lang="en-US" altLang="zh-CN" sz="2000" b="1">
                <a:solidFill>
                  <a:schemeClr val="tx1"/>
                </a:solidFill>
                <a:sym typeface="+mn-ea"/>
              </a:rPr>
              <a:t>University of Sydney scientists estimated one billion ____________(animal) have been killed in the fires. The figure includes mammals, birds _________ reptiles, but not frogs, insects or invertebrates(</a:t>
            </a:r>
            <a:r>
              <a:rPr altLang="zh-CN" sz="2000" b="1">
                <a:solidFill>
                  <a:schemeClr val="tx1"/>
                </a:solidFill>
                <a:sym typeface="+mn-ea"/>
              </a:rPr>
              <a:t>无脊椎动物</a:t>
            </a:r>
            <a:r>
              <a:rPr lang="en-US" altLang="zh-CN" sz="2000" b="1">
                <a:solidFill>
                  <a:schemeClr val="tx1"/>
                </a:solidFill>
                <a:sym typeface="+mn-ea"/>
              </a:rPr>
              <a:t>).</a:t>
            </a:r>
            <a:endParaRPr lang="zh-CN" altLang="en-US" sz="2000" b="1">
              <a:solidFill>
                <a:schemeClr val="tx1"/>
              </a:solidFill>
            </a:endParaRPr>
          </a:p>
          <a:p>
            <a:pPr algn="just">
              <a:lnSpc>
                <a:spcPct val="230000"/>
              </a:lnSpc>
            </a:pPr>
            <a:endParaRPr lang="zh-CN" altLang="en-US" sz="2000" b="1">
              <a:solidFill>
                <a:schemeClr val="tx1"/>
              </a:solidFill>
            </a:endParaRPr>
          </a:p>
          <a:p>
            <a:pPr algn="just">
              <a:lnSpc>
                <a:spcPct val="180000"/>
              </a:lnSpc>
            </a:pPr>
            <a:endParaRPr lang="zh-CN" altLang="en-US" sz="2000" b="1">
              <a:solidFill>
                <a:schemeClr val="tx1"/>
              </a:solidFill>
            </a:endParaRPr>
          </a:p>
        </p:txBody>
      </p:sp>
      <p:sp>
        <p:nvSpPr>
          <p:cNvPr id="7" name="文本框 6"/>
          <p:cNvSpPr txBox="1"/>
          <p:nvPr/>
        </p:nvSpPr>
        <p:spPr>
          <a:xfrm>
            <a:off x="5432425" y="1392555"/>
            <a:ext cx="1062990" cy="460375"/>
          </a:xfrm>
          <a:prstGeom prst="rect">
            <a:avLst/>
          </a:prstGeom>
          <a:noFill/>
        </p:spPr>
        <p:txBody>
          <a:bodyPr wrap="none" rtlCol="0" anchor="t">
            <a:spAutoFit/>
          </a:bodyPr>
          <a:p>
            <a:r>
              <a:rPr lang="en-US" altLang="zh-CN" sz="2400" b="1">
                <a:solidFill>
                  <a:srgbClr val="FF0000"/>
                </a:solidFill>
                <a:sym typeface="+mn-ea"/>
              </a:rPr>
              <a:t>fourth</a:t>
            </a:r>
            <a:endParaRPr lang="en-US" altLang="zh-CN" sz="2400" b="1">
              <a:solidFill>
                <a:srgbClr val="FF0000"/>
              </a:solidFill>
              <a:sym typeface="+mn-ea"/>
            </a:endParaRPr>
          </a:p>
        </p:txBody>
      </p:sp>
      <p:sp>
        <p:nvSpPr>
          <p:cNvPr id="8" name="文本框 7"/>
          <p:cNvSpPr txBox="1"/>
          <p:nvPr/>
        </p:nvSpPr>
        <p:spPr>
          <a:xfrm>
            <a:off x="600710" y="1979295"/>
            <a:ext cx="1282700" cy="460375"/>
          </a:xfrm>
          <a:prstGeom prst="rect">
            <a:avLst/>
          </a:prstGeom>
          <a:noFill/>
        </p:spPr>
        <p:txBody>
          <a:bodyPr wrap="none" rtlCol="0" anchor="t">
            <a:spAutoFit/>
          </a:bodyPr>
          <a:p>
            <a:r>
              <a:rPr lang="en-US" altLang="zh-CN" sz="2400" b="1">
                <a:solidFill>
                  <a:srgbClr val="FF0000"/>
                </a:solidFill>
                <a:sym typeface="+mn-ea"/>
              </a:rPr>
              <a:t>battling</a:t>
            </a:r>
            <a:endParaRPr lang="en-US" altLang="zh-CN" sz="2400" b="1">
              <a:solidFill>
                <a:srgbClr val="FF0000"/>
              </a:solidFill>
              <a:sym typeface="+mn-ea"/>
            </a:endParaRPr>
          </a:p>
        </p:txBody>
      </p:sp>
      <p:sp>
        <p:nvSpPr>
          <p:cNvPr id="10" name="文本框 9"/>
          <p:cNvSpPr txBox="1"/>
          <p:nvPr/>
        </p:nvSpPr>
        <p:spPr>
          <a:xfrm>
            <a:off x="7016115" y="2105025"/>
            <a:ext cx="995680" cy="460375"/>
          </a:xfrm>
          <a:prstGeom prst="rect">
            <a:avLst/>
          </a:prstGeom>
          <a:noFill/>
        </p:spPr>
        <p:txBody>
          <a:bodyPr wrap="none" rtlCol="0" anchor="t">
            <a:spAutoFit/>
          </a:bodyPr>
          <a:p>
            <a:r>
              <a:rPr lang="en-US" altLang="zh-CN" sz="2400" b="1">
                <a:solidFill>
                  <a:srgbClr val="FF0000"/>
                </a:solidFill>
                <a:sym typeface="+mn-ea"/>
              </a:rPr>
              <a:t>death</a:t>
            </a:r>
            <a:endParaRPr lang="en-US" altLang="zh-CN" sz="2400" b="1">
              <a:solidFill>
                <a:srgbClr val="FF0000"/>
              </a:solidFill>
              <a:sym typeface="+mn-ea"/>
            </a:endParaRPr>
          </a:p>
        </p:txBody>
      </p:sp>
      <p:sp>
        <p:nvSpPr>
          <p:cNvPr id="11" name="文本框 10"/>
          <p:cNvSpPr txBox="1"/>
          <p:nvPr/>
        </p:nvSpPr>
        <p:spPr>
          <a:xfrm>
            <a:off x="3389630" y="2754630"/>
            <a:ext cx="2435225" cy="460375"/>
          </a:xfrm>
          <a:prstGeom prst="rect">
            <a:avLst/>
          </a:prstGeom>
          <a:noFill/>
        </p:spPr>
        <p:txBody>
          <a:bodyPr wrap="none" rtlCol="0" anchor="t">
            <a:spAutoFit/>
          </a:bodyPr>
          <a:p>
            <a:r>
              <a:rPr lang="en-US" altLang="zh-CN" sz="2400" b="1">
                <a:solidFill>
                  <a:srgbClr val="FF0000"/>
                </a:solidFill>
                <a:sym typeface="+mn-ea"/>
              </a:rPr>
              <a:t>been destroyed</a:t>
            </a:r>
            <a:endParaRPr lang="en-US" altLang="zh-CN" sz="2400" b="1">
              <a:solidFill>
                <a:srgbClr val="FF0000"/>
              </a:solidFill>
              <a:sym typeface="+mn-ea"/>
            </a:endParaRPr>
          </a:p>
        </p:txBody>
      </p:sp>
      <p:sp>
        <p:nvSpPr>
          <p:cNvPr id="12" name="文本框 11"/>
          <p:cNvSpPr txBox="1"/>
          <p:nvPr/>
        </p:nvSpPr>
        <p:spPr>
          <a:xfrm>
            <a:off x="7244715" y="3435350"/>
            <a:ext cx="538480" cy="460375"/>
          </a:xfrm>
          <a:prstGeom prst="rect">
            <a:avLst/>
          </a:prstGeom>
          <a:noFill/>
        </p:spPr>
        <p:txBody>
          <a:bodyPr wrap="none" rtlCol="0" anchor="t">
            <a:spAutoFit/>
          </a:bodyPr>
          <a:p>
            <a:r>
              <a:rPr lang="en-US" altLang="zh-CN" sz="2400" b="1">
                <a:solidFill>
                  <a:srgbClr val="FF0000"/>
                </a:solidFill>
                <a:sym typeface="+mn-ea"/>
              </a:rPr>
              <a:t>an</a:t>
            </a:r>
            <a:endParaRPr lang="en-US" altLang="zh-CN" sz="2400" b="1">
              <a:solidFill>
                <a:srgbClr val="FF0000"/>
              </a:solidFill>
              <a:sym typeface="+mn-ea"/>
            </a:endParaRPr>
          </a:p>
        </p:txBody>
      </p:sp>
      <p:sp>
        <p:nvSpPr>
          <p:cNvPr id="13" name="文本框 12"/>
          <p:cNvSpPr txBox="1"/>
          <p:nvPr/>
        </p:nvSpPr>
        <p:spPr>
          <a:xfrm>
            <a:off x="9105900" y="4147820"/>
            <a:ext cx="1317625" cy="460375"/>
          </a:xfrm>
          <a:prstGeom prst="rect">
            <a:avLst/>
          </a:prstGeom>
          <a:noFill/>
        </p:spPr>
        <p:txBody>
          <a:bodyPr wrap="none" rtlCol="0" anchor="t">
            <a:spAutoFit/>
          </a:bodyPr>
          <a:p>
            <a:r>
              <a:rPr lang="en-US" altLang="zh-CN" sz="2400" b="1">
                <a:solidFill>
                  <a:srgbClr val="FF0000"/>
                </a:solidFill>
                <a:sym typeface="+mn-ea"/>
              </a:rPr>
              <a:t>animals</a:t>
            </a:r>
            <a:endParaRPr lang="en-US" altLang="zh-CN" sz="2400" b="1">
              <a:solidFill>
                <a:srgbClr val="FF0000"/>
              </a:solidFill>
              <a:sym typeface="+mn-ea"/>
            </a:endParaRPr>
          </a:p>
        </p:txBody>
      </p:sp>
      <p:sp>
        <p:nvSpPr>
          <p:cNvPr id="14" name="文本框 13"/>
          <p:cNvSpPr txBox="1"/>
          <p:nvPr/>
        </p:nvSpPr>
        <p:spPr>
          <a:xfrm>
            <a:off x="8916035" y="4892040"/>
            <a:ext cx="724535" cy="460375"/>
          </a:xfrm>
          <a:prstGeom prst="rect">
            <a:avLst/>
          </a:prstGeom>
          <a:noFill/>
        </p:spPr>
        <p:txBody>
          <a:bodyPr wrap="none" rtlCol="0" anchor="t">
            <a:spAutoFit/>
          </a:bodyPr>
          <a:p>
            <a:r>
              <a:rPr lang="en-US" altLang="zh-CN" sz="2400" b="1">
                <a:solidFill>
                  <a:srgbClr val="FF0000"/>
                </a:solidFill>
                <a:sym typeface="+mn-ea"/>
              </a:rPr>
              <a:t>and</a:t>
            </a:r>
            <a:endParaRPr lang="en-US" altLang="zh-CN" sz="2400" b="1">
              <a:solidFill>
                <a:srgbClr val="FF0000"/>
              </a:solidFill>
              <a:sym typeface="+mn-ea"/>
            </a:endParaRPr>
          </a:p>
        </p:txBody>
      </p:sp>
      <p:pic>
        <p:nvPicPr>
          <p:cNvPr id="15" name="图片 14" descr="大火"/>
          <p:cNvPicPr>
            <a:picLocks noChangeAspect="1"/>
          </p:cNvPicPr>
          <p:nvPr/>
        </p:nvPicPr>
        <p:blipFill>
          <a:blip r:embed="rId1"/>
          <a:stretch>
            <a:fillRect/>
          </a:stretch>
        </p:blipFill>
        <p:spPr>
          <a:xfrm>
            <a:off x="5824855" y="2850515"/>
            <a:ext cx="6096000" cy="3609975"/>
          </a:xfrm>
          <a:prstGeom prst="rect">
            <a:avLst/>
          </a:prstGeom>
        </p:spPr>
      </p:pic>
      <p:pic>
        <p:nvPicPr>
          <p:cNvPr id="16" name="图片 15" descr="澳洲大火"/>
          <p:cNvPicPr>
            <a:picLocks noChangeAspect="1"/>
          </p:cNvPicPr>
          <p:nvPr/>
        </p:nvPicPr>
        <p:blipFill>
          <a:blip r:embed="rId2"/>
          <a:stretch>
            <a:fillRect/>
          </a:stretch>
        </p:blipFill>
        <p:spPr>
          <a:xfrm>
            <a:off x="304165" y="205740"/>
            <a:ext cx="6191250" cy="3467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2"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2"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2"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2"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2"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2"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0"/>
      <p:bldP spid="8" grpId="1"/>
      <p:bldP spid="6" grpId="0" uiExpand="1" build="p"/>
      <p:bldP spid="7" grpId="2"/>
      <p:bldP spid="10" grpId="1"/>
      <p:bldP spid="10" grpId="2"/>
      <p:bldP spid="11" grpId="1"/>
      <p:bldP spid="11" grpId="2"/>
      <p:bldP spid="12" grpId="1"/>
      <p:bldP spid="12" grpId="2"/>
      <p:bldP spid="13" grpId="1"/>
      <p:bldP spid="13" grpId="2"/>
      <p:bldP spid="14" grpId="1"/>
      <p:bldP spid="14"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350520" y="2496820"/>
            <a:ext cx="11475720" cy="4031642"/>
            <a:chOff x="932" y="4360"/>
            <a:chExt cx="25937" cy="5508"/>
          </a:xfrm>
        </p:grpSpPr>
        <p:sp>
          <p:nvSpPr>
            <p:cNvPr id="2" name="圆角矩形 1"/>
            <p:cNvSpPr/>
            <p:nvPr/>
          </p:nvSpPr>
          <p:spPr>
            <a:xfrm>
              <a:off x="932" y="4360"/>
              <a:ext cx="25937" cy="5415"/>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fontAlgn="base"/>
              <a:endParaRPr lang="zh-CN" altLang="en-US" sz="100" strike="noStrike" noProof="1">
                <a:solidFill>
                  <a:schemeClr val="tx1"/>
                </a:solidFill>
              </a:endParaRPr>
            </a:p>
          </p:txBody>
        </p:sp>
        <p:sp>
          <p:nvSpPr>
            <p:cNvPr id="19464" name="文本框 18"/>
            <p:cNvSpPr txBox="1"/>
            <p:nvPr/>
          </p:nvSpPr>
          <p:spPr>
            <a:xfrm>
              <a:off x="1498" y="4445"/>
              <a:ext cx="24961" cy="5423"/>
            </a:xfrm>
            <a:prstGeom prst="rect">
              <a:avLst/>
            </a:prstGeom>
            <a:noFill/>
            <a:ln w="9525">
              <a:noFill/>
            </a:ln>
          </p:spPr>
          <p:txBody>
            <a:bodyPr wrap="square" anchor="t">
              <a:spAutoFit/>
            </a:bodyPr>
            <a:p>
              <a:pPr>
                <a:lnSpc>
                  <a:spcPct val="150000"/>
                </a:lnSpc>
              </a:pPr>
              <a:r>
                <a:rPr lang="zh-CN" altLang="zh-CN" sz="2400" b="1" dirty="0">
                  <a:solidFill>
                    <a:schemeClr val="tx1"/>
                  </a:solidFill>
                  <a:latin typeface="宋体" panose="02010600030101010101" pitchFamily="2" charset="-122"/>
                  <a:ea typeface="宋体" panose="02010600030101010101" pitchFamily="2" charset="-122"/>
                </a:rPr>
                <a:t>Quite generously, wombats have </a:t>
              </a:r>
              <a:r>
                <a:rPr lang="en-US" altLang="zh-CN" sz="2400" b="1" dirty="0">
                  <a:solidFill>
                    <a:schemeClr val="tx1"/>
                  </a:solidFill>
                  <a:latin typeface="宋体" panose="02010600030101010101" pitchFamily="2" charset="-122"/>
                  <a:ea typeface="宋体" panose="02010600030101010101" pitchFamily="2" charset="-122"/>
                </a:rPr>
                <a:t>___________________(report)</a:t>
              </a:r>
              <a:r>
                <a:rPr lang="zh-CN" altLang="zh-CN" sz="2400" b="1" dirty="0">
                  <a:solidFill>
                    <a:schemeClr val="tx1"/>
                  </a:solidFill>
                  <a:latin typeface="宋体" panose="02010600030101010101" pitchFamily="2" charset="-122"/>
                  <a:ea typeface="宋体" panose="02010600030101010101" pitchFamily="2" charset="-122"/>
                </a:rPr>
                <a:t> been allowing other animals to </a:t>
              </a:r>
              <a:r>
                <a:rPr lang="zh-CN" altLang="zh-CN" sz="2400" b="1" dirty="0">
                  <a:solidFill>
                    <a:srgbClr val="1F03F1"/>
                  </a:solidFill>
                  <a:latin typeface="宋体" panose="02010600030101010101" pitchFamily="2" charset="-122"/>
                  <a:ea typeface="宋体" panose="02010600030101010101" pitchFamily="2" charset="-122"/>
                </a:rPr>
                <a:t>take refuge</a:t>
              </a:r>
              <a:r>
                <a:rPr lang="zh-CN" altLang="zh-CN" sz="2400" b="1" dirty="0">
                  <a:solidFill>
                    <a:schemeClr val="tx1"/>
                  </a:solidFill>
                  <a:latin typeface="宋体" panose="02010600030101010101" pitchFamily="2" charset="-122"/>
                  <a:ea typeface="宋体" panose="02010600030101010101" pitchFamily="2" charset="-122"/>
                </a:rPr>
                <a:t> in their homes, as they hide from the blazes that </a:t>
              </a:r>
              <a:r>
                <a:rPr lang="en-US" altLang="zh-CN" sz="2400" b="1" dirty="0">
                  <a:solidFill>
                    <a:schemeClr val="tx1"/>
                  </a:solidFill>
                  <a:latin typeface="宋体" panose="02010600030101010101" pitchFamily="2" charset="-122"/>
                  <a:ea typeface="宋体" panose="02010600030101010101" pitchFamily="2" charset="-122"/>
                </a:rPr>
                <a:t>______________(</a:t>
              </a:r>
              <a:r>
                <a:rPr lang="zh-CN" altLang="zh-CN" sz="2400" b="1" dirty="0">
                  <a:solidFill>
                    <a:schemeClr val="tx1"/>
                  </a:solidFill>
                  <a:latin typeface="宋体" panose="02010600030101010101" pitchFamily="2" charset="-122"/>
                  <a:ea typeface="宋体" panose="02010600030101010101" pitchFamily="2" charset="-122"/>
                </a:rPr>
                <a:t>threat</a:t>
              </a:r>
              <a:r>
                <a:rPr lang="en-US" altLang="zh-CN" sz="2400" b="1" dirty="0">
                  <a:solidFill>
                    <a:schemeClr val="tx1"/>
                  </a:solidFill>
                  <a:latin typeface="宋体" panose="02010600030101010101" pitchFamily="2" charset="-122"/>
                  <a:ea typeface="宋体" panose="02010600030101010101" pitchFamily="2" charset="-122"/>
                </a:rPr>
                <a:t>)</a:t>
              </a:r>
              <a:r>
                <a:rPr lang="zh-CN" altLang="zh-CN" sz="2400" b="1" dirty="0">
                  <a:solidFill>
                    <a:schemeClr val="tx1"/>
                  </a:solidFill>
                  <a:latin typeface="宋体" panose="02010600030101010101" pitchFamily="2" charset="-122"/>
                  <a:ea typeface="宋体" panose="02010600030101010101" pitchFamily="2" charset="-122"/>
                </a:rPr>
                <a:t> their own habitats. Complex underground tunnels, </a:t>
              </a:r>
              <a:r>
                <a:rPr lang="en-US" altLang="zh-CN" sz="2400" b="1" dirty="0">
                  <a:solidFill>
                    <a:schemeClr val="tx1"/>
                  </a:solidFill>
                  <a:latin typeface="宋体" panose="02010600030101010101" pitchFamily="2" charset="-122"/>
                  <a:ea typeface="宋体" panose="02010600030101010101" pitchFamily="2" charset="-122"/>
                </a:rPr>
                <a:t>___________(</a:t>
              </a:r>
              <a:r>
                <a:rPr lang="zh-CN" altLang="zh-CN" sz="2400" b="1" dirty="0">
                  <a:solidFill>
                    <a:schemeClr val="tx1"/>
                  </a:solidFill>
                  <a:latin typeface="宋体" panose="02010600030101010101" pitchFamily="2" charset="-122"/>
                  <a:ea typeface="宋体" panose="02010600030101010101" pitchFamily="2" charset="-122"/>
                </a:rPr>
                <a:t>create</a:t>
              </a:r>
              <a:r>
                <a:rPr lang="en-US" altLang="zh-CN" sz="2400" b="1" dirty="0">
                  <a:solidFill>
                    <a:schemeClr val="tx1"/>
                  </a:solidFill>
                  <a:latin typeface="宋体" panose="02010600030101010101" pitchFamily="2" charset="-122"/>
                  <a:ea typeface="宋体" panose="02010600030101010101" pitchFamily="2" charset="-122"/>
                </a:rPr>
                <a:t>)</a:t>
              </a:r>
              <a:r>
                <a:rPr lang="zh-CN" altLang="zh-CN" sz="2400" b="1" dirty="0">
                  <a:solidFill>
                    <a:schemeClr val="tx1"/>
                  </a:solidFill>
                  <a:latin typeface="宋体" panose="02010600030101010101" pitchFamily="2" charset="-122"/>
                  <a:ea typeface="宋体" panose="02010600030101010101" pitchFamily="2" charset="-122"/>
                </a:rPr>
                <a:t> by wombats, have served </a:t>
              </a:r>
              <a:r>
                <a:rPr lang="en-US" altLang="zh-CN" sz="2400" b="1" dirty="0">
                  <a:solidFill>
                    <a:schemeClr val="tx1"/>
                  </a:solidFill>
                  <a:latin typeface="宋体" panose="02010600030101010101" pitchFamily="2" charset="-122"/>
                  <a:ea typeface="宋体" panose="02010600030101010101" pitchFamily="2" charset="-122"/>
                </a:rPr>
                <a:t>_________</a:t>
              </a:r>
              <a:r>
                <a:rPr lang="zh-CN" altLang="zh-CN" sz="2400" b="1" dirty="0">
                  <a:solidFill>
                    <a:schemeClr val="tx1"/>
                  </a:solidFill>
                  <a:latin typeface="宋体" panose="02010600030101010101" pitchFamily="2" charset="-122"/>
                  <a:ea typeface="宋体" panose="02010600030101010101" pitchFamily="2" charset="-122"/>
                </a:rPr>
                <a:t> safehouses for other species like wallabies and echidnas, allowing them </a:t>
              </a:r>
              <a:r>
                <a:rPr lang="en-US" altLang="zh-CN" sz="2400" b="1" dirty="0">
                  <a:solidFill>
                    <a:schemeClr val="tx1"/>
                  </a:solidFill>
                  <a:latin typeface="宋体" panose="02010600030101010101" pitchFamily="2" charset="-122"/>
                  <a:ea typeface="宋体" panose="02010600030101010101" pitchFamily="2" charset="-122"/>
                </a:rPr>
                <a:t>______________(survive)</a:t>
              </a:r>
              <a:r>
                <a:rPr lang="zh-CN" altLang="zh-CN" sz="2400" b="1" dirty="0">
                  <a:solidFill>
                    <a:schemeClr val="tx1"/>
                  </a:solidFill>
                  <a:latin typeface="宋体" panose="02010600030101010101" pitchFamily="2" charset="-122"/>
                  <a:ea typeface="宋体" panose="02010600030101010101" pitchFamily="2" charset="-122"/>
                </a:rPr>
                <a:t> an otherwise fatal situation.</a:t>
              </a:r>
              <a:endParaRPr lang="zh-CN" altLang="zh-CN" sz="2400" b="1" dirty="0">
                <a:solidFill>
                  <a:schemeClr val="tx1"/>
                </a:solidFill>
                <a:latin typeface="宋体" panose="02010600030101010101" pitchFamily="2" charset="-122"/>
                <a:ea typeface="宋体" panose="02010600030101010101" pitchFamily="2" charset="-122"/>
              </a:endParaRPr>
            </a:p>
          </p:txBody>
        </p:sp>
      </p:grpSp>
      <p:sp>
        <p:nvSpPr>
          <p:cNvPr id="5" name="椭圆 4"/>
          <p:cNvSpPr/>
          <p:nvPr/>
        </p:nvSpPr>
        <p:spPr>
          <a:xfrm>
            <a:off x="600710" y="434975"/>
            <a:ext cx="415925" cy="41592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dirty="0"/>
          </a:p>
        </p:txBody>
      </p:sp>
      <p:sp>
        <p:nvSpPr>
          <p:cNvPr id="19466" name="文本框 17"/>
          <p:cNvSpPr txBox="1"/>
          <p:nvPr/>
        </p:nvSpPr>
        <p:spPr>
          <a:xfrm>
            <a:off x="1298575" y="608965"/>
            <a:ext cx="6497320" cy="1198880"/>
          </a:xfrm>
          <a:prstGeom prst="rect">
            <a:avLst/>
          </a:prstGeom>
          <a:noFill/>
          <a:ln w="9525">
            <a:noFill/>
          </a:ln>
        </p:spPr>
        <p:txBody>
          <a:bodyPr wrap="square" anchor="t">
            <a:spAutoFit/>
          </a:bodyPr>
          <a:p>
            <a:r>
              <a:rPr lang="en-US" altLang="zh-CN" sz="3600" b="1" dirty="0">
                <a:solidFill>
                  <a:srgbClr val="FCC402"/>
                </a:solidFill>
                <a:latin typeface="+mj-ea"/>
                <a:ea typeface="+mj-ea"/>
                <a:cs typeface="+mj-ea"/>
              </a:rPr>
              <a:t>The hero in the Australian bushfires</a:t>
            </a:r>
            <a:r>
              <a:rPr lang="zh-CN" altLang="en-US" sz="3600" b="1" dirty="0">
                <a:solidFill>
                  <a:srgbClr val="FCC402"/>
                </a:solidFill>
                <a:latin typeface="+mj-ea"/>
                <a:ea typeface="+mj-ea"/>
                <a:cs typeface="+mj-ea"/>
              </a:rPr>
              <a:t>：</a:t>
            </a:r>
            <a:r>
              <a:rPr lang="en-US" altLang="zh-CN" sz="3600" b="1" dirty="0">
                <a:solidFill>
                  <a:srgbClr val="FCC402"/>
                </a:solidFill>
                <a:latin typeface="+mj-ea"/>
                <a:ea typeface="+mj-ea"/>
                <a:cs typeface="+mj-ea"/>
              </a:rPr>
              <a:t>wombats(</a:t>
            </a:r>
            <a:r>
              <a:rPr lang="zh-CN" altLang="en-US" sz="3600" b="1" dirty="0">
                <a:solidFill>
                  <a:srgbClr val="FCC402"/>
                </a:solidFill>
                <a:latin typeface="+mj-ea"/>
                <a:ea typeface="+mj-ea"/>
                <a:cs typeface="+mj-ea"/>
              </a:rPr>
              <a:t>袋熊</a:t>
            </a:r>
            <a:r>
              <a:rPr lang="en-US" altLang="zh-CN" sz="3600" b="1" dirty="0">
                <a:solidFill>
                  <a:srgbClr val="FCC402"/>
                </a:solidFill>
                <a:latin typeface="+mj-ea"/>
                <a:ea typeface="+mj-ea"/>
                <a:cs typeface="+mj-ea"/>
              </a:rPr>
              <a:t>)</a:t>
            </a:r>
            <a:endParaRPr lang="en-US" altLang="zh-CN" sz="3600" b="1" dirty="0">
              <a:solidFill>
                <a:srgbClr val="FCC402"/>
              </a:solidFill>
              <a:latin typeface="+mj-ea"/>
              <a:ea typeface="+mj-ea"/>
              <a:cs typeface="+mj-ea"/>
            </a:endParaRPr>
          </a:p>
        </p:txBody>
      </p:sp>
      <p:pic>
        <p:nvPicPr>
          <p:cNvPr id="17419" name="图片 2"/>
          <p:cNvPicPr>
            <a:picLocks noChangeAspect="1"/>
          </p:cNvPicPr>
          <p:nvPr>
            <p:custDataLst>
              <p:tags r:id="rId1"/>
            </p:custDataLst>
          </p:nvPr>
        </p:nvPicPr>
        <p:blipFill>
          <a:blip r:embed="rId2"/>
          <a:stretch>
            <a:fillRect/>
          </a:stretch>
        </p:blipFill>
        <p:spPr>
          <a:xfrm>
            <a:off x="8805545" y="0"/>
            <a:ext cx="3386138" cy="2600325"/>
          </a:xfrm>
          <a:prstGeom prst="rect">
            <a:avLst/>
          </a:prstGeom>
          <a:noFill/>
          <a:ln w="9525">
            <a:noFill/>
          </a:ln>
        </p:spPr>
      </p:pic>
      <p:sp>
        <p:nvSpPr>
          <p:cNvPr id="7" name="文本框 6"/>
          <p:cNvSpPr txBox="1"/>
          <p:nvPr/>
        </p:nvSpPr>
        <p:spPr>
          <a:xfrm>
            <a:off x="5796280" y="2600325"/>
            <a:ext cx="1673225" cy="460375"/>
          </a:xfrm>
          <a:prstGeom prst="rect">
            <a:avLst/>
          </a:prstGeom>
          <a:noFill/>
        </p:spPr>
        <p:txBody>
          <a:bodyPr wrap="none" rtlCol="0" anchor="t">
            <a:spAutoFit/>
          </a:bodyPr>
          <a:p>
            <a:r>
              <a:rPr lang="en-US" altLang="zh-CN" sz="2400" b="1">
                <a:solidFill>
                  <a:srgbClr val="FF0000"/>
                </a:solidFill>
                <a:sym typeface="+mn-ea"/>
              </a:rPr>
              <a:t>reportedly</a:t>
            </a:r>
            <a:endParaRPr lang="en-US" altLang="zh-CN" sz="2400" b="1">
              <a:solidFill>
                <a:srgbClr val="FF0000"/>
              </a:solidFill>
              <a:sym typeface="+mn-ea"/>
            </a:endParaRPr>
          </a:p>
        </p:txBody>
      </p:sp>
      <p:sp>
        <p:nvSpPr>
          <p:cNvPr id="3" name="文本框 2"/>
          <p:cNvSpPr txBox="1"/>
          <p:nvPr/>
        </p:nvSpPr>
        <p:spPr>
          <a:xfrm>
            <a:off x="4545965" y="3720465"/>
            <a:ext cx="1385570" cy="460375"/>
          </a:xfrm>
          <a:prstGeom prst="rect">
            <a:avLst/>
          </a:prstGeom>
          <a:noFill/>
        </p:spPr>
        <p:txBody>
          <a:bodyPr wrap="none" rtlCol="0" anchor="t">
            <a:spAutoFit/>
          </a:bodyPr>
          <a:p>
            <a:r>
              <a:rPr lang="en-US" altLang="zh-CN" sz="2400" b="1">
                <a:solidFill>
                  <a:srgbClr val="FF0000"/>
                </a:solidFill>
                <a:sym typeface="+mn-ea"/>
              </a:rPr>
              <a:t>threaten</a:t>
            </a:r>
            <a:endParaRPr lang="en-US" altLang="zh-CN" sz="2400" b="1">
              <a:solidFill>
                <a:srgbClr val="FF0000"/>
              </a:solidFill>
              <a:sym typeface="+mn-ea"/>
            </a:endParaRPr>
          </a:p>
        </p:txBody>
      </p:sp>
      <p:sp>
        <p:nvSpPr>
          <p:cNvPr id="8" name="文本框 7"/>
          <p:cNvSpPr txBox="1"/>
          <p:nvPr/>
        </p:nvSpPr>
        <p:spPr>
          <a:xfrm>
            <a:off x="5416550" y="4248150"/>
            <a:ext cx="1267460" cy="460375"/>
          </a:xfrm>
          <a:prstGeom prst="rect">
            <a:avLst/>
          </a:prstGeom>
          <a:noFill/>
        </p:spPr>
        <p:txBody>
          <a:bodyPr wrap="none" rtlCol="0" anchor="t">
            <a:spAutoFit/>
          </a:bodyPr>
          <a:p>
            <a:r>
              <a:rPr lang="en-US" altLang="zh-CN" sz="2400" b="1">
                <a:solidFill>
                  <a:srgbClr val="FF0000"/>
                </a:solidFill>
                <a:sym typeface="+mn-ea"/>
              </a:rPr>
              <a:t>created</a:t>
            </a:r>
            <a:endParaRPr lang="en-US" altLang="zh-CN" sz="2400" b="1">
              <a:solidFill>
                <a:srgbClr val="FF0000"/>
              </a:solidFill>
              <a:sym typeface="+mn-ea"/>
            </a:endParaRPr>
          </a:p>
        </p:txBody>
      </p:sp>
      <p:sp>
        <p:nvSpPr>
          <p:cNvPr id="9" name="文本框 8"/>
          <p:cNvSpPr txBox="1"/>
          <p:nvPr/>
        </p:nvSpPr>
        <p:spPr>
          <a:xfrm>
            <a:off x="1949450" y="4812665"/>
            <a:ext cx="521970" cy="460375"/>
          </a:xfrm>
          <a:prstGeom prst="rect">
            <a:avLst/>
          </a:prstGeom>
          <a:noFill/>
        </p:spPr>
        <p:txBody>
          <a:bodyPr wrap="none" rtlCol="0" anchor="t">
            <a:spAutoFit/>
          </a:bodyPr>
          <a:p>
            <a:r>
              <a:rPr lang="en-US" altLang="zh-CN" sz="2400" b="1">
                <a:solidFill>
                  <a:srgbClr val="FF0000"/>
                </a:solidFill>
                <a:sym typeface="+mn-ea"/>
              </a:rPr>
              <a:t>as</a:t>
            </a:r>
            <a:endParaRPr lang="en-US" altLang="zh-CN" sz="2400" b="1">
              <a:solidFill>
                <a:srgbClr val="FF0000"/>
              </a:solidFill>
              <a:sym typeface="+mn-ea"/>
            </a:endParaRPr>
          </a:p>
        </p:txBody>
      </p:sp>
      <p:sp>
        <p:nvSpPr>
          <p:cNvPr id="10" name="文本框 9"/>
          <p:cNvSpPr txBox="1"/>
          <p:nvPr/>
        </p:nvSpPr>
        <p:spPr>
          <a:xfrm>
            <a:off x="4733290" y="5368290"/>
            <a:ext cx="1622425" cy="460375"/>
          </a:xfrm>
          <a:prstGeom prst="rect">
            <a:avLst/>
          </a:prstGeom>
          <a:noFill/>
        </p:spPr>
        <p:txBody>
          <a:bodyPr wrap="none" rtlCol="0" anchor="t">
            <a:spAutoFit/>
          </a:bodyPr>
          <a:p>
            <a:r>
              <a:rPr lang="en-US" altLang="zh-CN" sz="2400" b="1">
                <a:solidFill>
                  <a:srgbClr val="FF0000"/>
                </a:solidFill>
                <a:sym typeface="+mn-ea"/>
              </a:rPr>
              <a:t>to survive</a:t>
            </a:r>
            <a:endParaRPr lang="en-US" altLang="zh-CN" sz="24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animEffect transition="in" filter="blinds(horizontal)">
                                      <p:cBhvr>
                                        <p:cTn id="7" dur="500"/>
                                        <p:tgtEl>
                                          <p:spTgt spid="194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9"/>
                                        </p:tgtEl>
                                        <p:attrNameLst>
                                          <p:attrName>style.visibility</p:attrName>
                                        </p:attrNameLst>
                                      </p:cBhvr>
                                      <p:to>
                                        <p:strVal val="visible"/>
                                      </p:to>
                                    </p:set>
                                    <p:animEffect transition="in" filter="blinds(horizontal)">
                                      <p:cBhvr>
                                        <p:cTn id="12" dur="500"/>
                                        <p:tgtEl>
                                          <p:spTgt spid="1741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2"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2"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2"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2"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P spid="3" grpId="1"/>
      <p:bldP spid="3" grpId="2"/>
      <p:bldP spid="8" grpId="1"/>
      <p:bldP spid="8" grpId="2"/>
      <p:bldP spid="9" grpId="1"/>
      <p:bldP spid="9" grpId="2"/>
      <p:bldP spid="10" grpId="1"/>
      <p:bldP spid="10" grpId="2"/>
      <p:bldP spid="194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128270" y="997585"/>
            <a:ext cx="11828780" cy="560832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p>
            <a:pPr algn="just" fontAlgn="base"/>
            <a:r>
              <a:rPr lang="zh-CN" altLang="en-US" strike="noStrike" noProof="1"/>
              <a:t>Bats can be a little scary-looking, but the diverse flying mammals </a:t>
            </a:r>
            <a:r>
              <a:rPr lang="zh-CN" altLang="en-US" strike="noStrike" noProof="1">
                <a:solidFill>
                  <a:srgbClr val="1F03F1"/>
                </a:solidFill>
              </a:rPr>
              <a:t>are broadly beneficial to</a:t>
            </a:r>
            <a:r>
              <a:rPr lang="zh-CN" altLang="en-US" strike="noStrike" noProof="1"/>
              <a:t> the ecosystems where they — and we — live. 1__________________</a:t>
            </a:r>
            <a:endParaRPr lang="zh-CN" altLang="en-US" strike="noStrike" noProof="1"/>
          </a:p>
          <a:p>
            <a:pPr algn="just" fontAlgn="base"/>
            <a:r>
              <a:rPr lang="zh-CN" altLang="en-US" b="1" strike="noStrike" noProof="1"/>
              <a:t>Bats account for about 20% of all mammal species.</a:t>
            </a:r>
            <a:endParaRPr lang="zh-CN" altLang="en-US" b="1" strike="noStrike" noProof="1"/>
          </a:p>
          <a:p>
            <a:pPr algn="just" fontAlgn="base"/>
            <a:r>
              <a:rPr lang="zh-CN" altLang="en-US" strike="noStrike" noProof="1">
                <a:solidFill>
                  <a:srgbClr val="1F03F1"/>
                </a:solidFill>
              </a:rPr>
              <a:t>With more than 1,200 species included</a:t>
            </a:r>
            <a:r>
              <a:rPr lang="zh-CN" altLang="en-US" strike="noStrike" noProof="1"/>
              <a:t> in the order Chiroptera, bats represent one of the largest orders of mammals. They are surpassed only by the order Rodentia, which boasts a whopping 2,277 species — 40% of all mammalian species.</a:t>
            </a:r>
            <a:endParaRPr lang="zh-CN" altLang="en-US" strike="noStrike" noProof="1"/>
          </a:p>
          <a:p>
            <a:pPr algn="just" fontAlgn="base"/>
            <a:r>
              <a:rPr lang="zh-CN" altLang="en-US" b="1" strike="noStrike" noProof="1"/>
              <a:t>2____________________</a:t>
            </a:r>
            <a:endParaRPr lang="zh-CN" altLang="en-US" b="1" strike="noStrike" noProof="1"/>
          </a:p>
          <a:p>
            <a:pPr algn="just" fontAlgn="base"/>
            <a:r>
              <a:rPr lang="zh-CN" altLang="en-US" strike="noStrike" noProof="1"/>
              <a:t>As with birds, flight has allowed bats to travel and settle in all corners of the Earth, </a:t>
            </a:r>
            <a:r>
              <a:rPr lang="zh-CN" altLang="en-US" strike="noStrike" noProof="1">
                <a:solidFill>
                  <a:srgbClr val="1F03F1"/>
                </a:solidFill>
              </a:rPr>
              <a:t>with the exception of</a:t>
            </a:r>
            <a:r>
              <a:rPr lang="zh-CN" altLang="en-US" strike="noStrike" noProof="1"/>
              <a:t> the Arctic and Antarctic. Bats generally roost in caves, crevices, foliage and man-made structures like attics or </a:t>
            </a:r>
            <a:r>
              <a:rPr lang="zh-CN" altLang="en-US" b="1" strike="noStrike" noProof="1"/>
              <a:t>under bridges.</a:t>
            </a:r>
            <a:endParaRPr lang="zh-CN" altLang="en-US" b="1" strike="noStrike" noProof="1"/>
          </a:p>
          <a:p>
            <a:pPr algn="just" fontAlgn="base"/>
            <a:r>
              <a:rPr lang="zh-CN" altLang="en-US" b="1" strike="noStrike" noProof="1"/>
              <a:t>Microbats use echolocation to hunt prey. </a:t>
            </a:r>
            <a:endParaRPr lang="zh-CN" altLang="en-US" b="1" strike="noStrike" noProof="1"/>
          </a:p>
          <a:p>
            <a:pPr algn="just" fontAlgn="base"/>
            <a:r>
              <a:rPr lang="zh-CN" altLang="en-US" strike="noStrike" noProof="1"/>
              <a:t>Although microbats are not blind, their true perceptive strength </a:t>
            </a:r>
            <a:r>
              <a:rPr lang="zh-CN" altLang="en-US" strike="noStrike" noProof="1">
                <a:solidFill>
                  <a:srgbClr val="1F03F1"/>
                </a:solidFill>
              </a:rPr>
              <a:t>lies in</a:t>
            </a:r>
            <a:r>
              <a:rPr lang="zh-CN" altLang="en-US" strike="noStrike" noProof="1"/>
              <a:t> their ability to use echolocation, also known as biosonar.</a:t>
            </a:r>
            <a:endParaRPr lang="zh-CN" altLang="en-US" strike="noStrike" noProof="1"/>
          </a:p>
          <a:p>
            <a:pPr algn="just" fontAlgn="base"/>
            <a:r>
              <a:rPr lang="zh-CN" altLang="en-US" b="1" strike="noStrike" noProof="1"/>
              <a:t>Bats 'waggle' their heads to hear better. </a:t>
            </a:r>
            <a:endParaRPr lang="zh-CN" altLang="en-US" b="1" strike="noStrike" noProof="1"/>
          </a:p>
          <a:p>
            <a:pPr algn="just" fontAlgn="base"/>
            <a:r>
              <a:rPr lang="zh-CN" altLang="en-US" strike="noStrike" noProof="1"/>
              <a:t>You know how a dog cocks its head </a:t>
            </a:r>
            <a:r>
              <a:rPr lang="zh-CN" altLang="en-US" strike="noStrike" noProof="1">
                <a:solidFill>
                  <a:srgbClr val="1F03F1"/>
                </a:solidFill>
              </a:rPr>
              <a:t>as if to better understand</a:t>
            </a:r>
            <a:r>
              <a:rPr lang="zh-CN" altLang="en-US" strike="noStrike" noProof="1"/>
              <a:t> what a human is saying? 3.____________Their motion is similar to what dogs, cats and even humans do, but bats do it for a different reason: to fine tune the location of prey as they're echolocating.</a:t>
            </a:r>
            <a:endParaRPr lang="zh-CN" altLang="en-US" strike="noStrike" noProof="1"/>
          </a:p>
        </p:txBody>
      </p:sp>
      <p:sp>
        <p:nvSpPr>
          <p:cNvPr id="6" name="标题 5"/>
          <p:cNvSpPr>
            <a:spLocks noGrp="1"/>
          </p:cNvSpPr>
          <p:nvPr>
            <p:ph type="title"/>
          </p:nvPr>
        </p:nvSpPr>
        <p:spPr>
          <a:xfrm>
            <a:off x="127635" y="229235"/>
            <a:ext cx="11829415" cy="767715"/>
          </a:xfrm>
        </p:spPr>
        <p:txBody>
          <a:bodyPr>
            <a:noAutofit/>
          </a:bodyPr>
          <a:p>
            <a:r>
              <a:rPr lang="en-US" altLang="zh-CN" sz="1800"/>
              <a:t>But unfortunately, many annimals lost their habitats, including the bats.</a:t>
            </a:r>
            <a:endParaRPr lang="en-US" altLang="zh-CN" sz="1800"/>
          </a:p>
        </p:txBody>
      </p:sp>
      <p:pic>
        <p:nvPicPr>
          <p:cNvPr id="7" name="图片 6" descr="蝙蝠"/>
          <p:cNvPicPr>
            <a:picLocks noChangeAspect="1"/>
          </p:cNvPicPr>
          <p:nvPr/>
        </p:nvPicPr>
        <p:blipFill>
          <a:blip r:embed="rId1"/>
          <a:stretch>
            <a:fillRect/>
          </a:stretch>
        </p:blipFill>
        <p:spPr>
          <a:xfrm>
            <a:off x="2765425" y="1605280"/>
            <a:ext cx="5800725" cy="3524250"/>
          </a:xfrm>
          <a:prstGeom prst="rect">
            <a:avLst/>
          </a:prstGeom>
        </p:spPr>
      </p:pic>
      <p:sp>
        <p:nvSpPr>
          <p:cNvPr id="13" name="文本框 12"/>
          <p:cNvSpPr txBox="1"/>
          <p:nvPr/>
        </p:nvSpPr>
        <p:spPr>
          <a:xfrm>
            <a:off x="4070985" y="1677670"/>
            <a:ext cx="403225" cy="460375"/>
          </a:xfrm>
          <a:prstGeom prst="rect">
            <a:avLst/>
          </a:prstGeom>
          <a:noFill/>
        </p:spPr>
        <p:txBody>
          <a:bodyPr wrap="none" rtlCol="0" anchor="t">
            <a:spAutoFit/>
          </a:bodyPr>
          <a:p>
            <a:r>
              <a:rPr lang="en-US" altLang="zh-CN" sz="2400" b="1">
                <a:solidFill>
                  <a:srgbClr val="FF0000"/>
                </a:solidFill>
                <a:sym typeface="+mn-ea"/>
              </a:rPr>
              <a:t>C</a:t>
            </a:r>
            <a:endParaRPr lang="en-US" altLang="zh-CN" sz="2400" b="1">
              <a:solidFill>
                <a:srgbClr val="FF0000"/>
              </a:solidFill>
              <a:sym typeface="+mn-ea"/>
            </a:endParaRPr>
          </a:p>
        </p:txBody>
      </p:sp>
      <p:sp>
        <p:nvSpPr>
          <p:cNvPr id="14" name="文本框 13"/>
          <p:cNvSpPr txBox="1"/>
          <p:nvPr/>
        </p:nvSpPr>
        <p:spPr>
          <a:xfrm>
            <a:off x="1252855" y="2976245"/>
            <a:ext cx="403225" cy="460375"/>
          </a:xfrm>
          <a:prstGeom prst="rect">
            <a:avLst/>
          </a:prstGeom>
          <a:noFill/>
        </p:spPr>
        <p:txBody>
          <a:bodyPr wrap="none" rtlCol="0" anchor="t">
            <a:spAutoFit/>
          </a:bodyPr>
          <a:p>
            <a:r>
              <a:rPr lang="en-US" altLang="zh-CN" sz="2400" b="1">
                <a:solidFill>
                  <a:srgbClr val="FF0000"/>
                </a:solidFill>
                <a:sym typeface="+mn-ea"/>
              </a:rPr>
              <a:t>A</a:t>
            </a:r>
            <a:endParaRPr lang="en-US" altLang="zh-CN" sz="2400" b="1">
              <a:solidFill>
                <a:srgbClr val="FF0000"/>
              </a:solidFill>
              <a:sym typeface="+mn-ea"/>
            </a:endParaRPr>
          </a:p>
        </p:txBody>
      </p:sp>
      <p:sp>
        <p:nvSpPr>
          <p:cNvPr id="15" name="文本框 14"/>
          <p:cNvSpPr txBox="1"/>
          <p:nvPr/>
        </p:nvSpPr>
        <p:spPr>
          <a:xfrm>
            <a:off x="9929495" y="5129530"/>
            <a:ext cx="719455" cy="460375"/>
          </a:xfrm>
          <a:prstGeom prst="rect">
            <a:avLst/>
          </a:prstGeom>
          <a:noFill/>
        </p:spPr>
        <p:txBody>
          <a:bodyPr wrap="square" rtlCol="0" anchor="t">
            <a:spAutoFit/>
          </a:bodyPr>
          <a:p>
            <a:r>
              <a:rPr lang="en-US" altLang="zh-CN" sz="2400" b="1">
                <a:solidFill>
                  <a:srgbClr val="FF0000"/>
                </a:solidFill>
                <a:sym typeface="+mn-ea"/>
              </a:rPr>
              <a:t>B</a:t>
            </a:r>
            <a:endParaRPr lang="en-US" altLang="zh-CN" sz="24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2"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P spid="13" grpId="2"/>
      <p:bldP spid="14" grpId="1"/>
      <p:bldP spid="14" grpId="2"/>
      <p:bldP spid="15" grpId="1"/>
      <p:bldP spid="15"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41935" y="307975"/>
            <a:ext cx="11522710" cy="562610"/>
          </a:xfrm>
        </p:spPr>
        <p:txBody>
          <a:bodyPr>
            <a:noAutofit/>
          </a:bodyPr>
          <a:p>
            <a:r>
              <a:rPr lang="zh-CN" altLang="en-US" sz="2000"/>
              <a:t>Fears More Than 2000 Koalas Killed In Devastating Nsw Bushfires</a:t>
            </a:r>
            <a:endParaRPr lang="zh-CN" altLang="en-US" sz="2000"/>
          </a:p>
        </p:txBody>
      </p:sp>
      <p:sp>
        <p:nvSpPr>
          <p:cNvPr id="5" name="圆角矩形 4"/>
          <p:cNvSpPr/>
          <p:nvPr/>
        </p:nvSpPr>
        <p:spPr>
          <a:xfrm>
            <a:off x="95250" y="871220"/>
            <a:ext cx="12096750" cy="598678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p>
            <a:pPr algn="just" fontAlgn="base"/>
            <a:r>
              <a:rPr lang="zh-CN" altLang="en-US" b="1" strike="noStrike" noProof="1"/>
              <a:t>Female bats can control when they get pregnant and give birth.</a:t>
            </a:r>
            <a:endParaRPr lang="zh-CN" altLang="en-US" b="1" strike="noStrike" noProof="1"/>
          </a:p>
          <a:p>
            <a:pPr algn="just" fontAlgn="base"/>
            <a:r>
              <a:rPr lang="zh-CN" altLang="en-US" strike="noStrike" noProof="1"/>
              <a:t>To ensure that external conditions are optimal for a newborn bat, mother bats </a:t>
            </a:r>
            <a:r>
              <a:rPr lang="zh-CN" altLang="en-US" strike="noStrike" noProof="1">
                <a:solidFill>
                  <a:srgbClr val="1F03F1"/>
                </a:solidFill>
              </a:rPr>
              <a:t>are equipped with</a:t>
            </a:r>
            <a:r>
              <a:rPr lang="zh-CN" altLang="en-US" strike="noStrike" noProof="1"/>
              <a:t> a variety of biological tactics that allow them to put off fertilization, implantation or development of the fetus.</a:t>
            </a:r>
            <a:endParaRPr lang="zh-CN" altLang="en-US" strike="noStrike" noProof="1"/>
          </a:p>
          <a:p>
            <a:pPr algn="just" fontAlgn="base"/>
            <a:r>
              <a:rPr lang="zh-CN" altLang="en-US" strike="noStrike" noProof="1"/>
              <a:t>4_______________ But females will store sperm in their reproductive tract before finally fertilizing their eggs when spring arrives. In other species, the egg is fertilized immediately after mating, but instead of implanting to the wall of the uterus, it floats around until favorable conditions arrive.</a:t>
            </a:r>
            <a:endParaRPr lang="zh-CN" altLang="en-US" strike="noStrike" noProof="1"/>
          </a:p>
          <a:p>
            <a:pPr algn="just" fontAlgn="base"/>
            <a:r>
              <a:rPr lang="zh-CN" altLang="en-US" b="1" strike="noStrike" noProof="1"/>
              <a:t>Bats hang upside-down to conserve energy.  </a:t>
            </a:r>
            <a:endParaRPr lang="zh-CN" altLang="en-US" b="1" strike="noStrike" noProof="1"/>
          </a:p>
          <a:p>
            <a:pPr algn="just" fontAlgn="base"/>
            <a:r>
              <a:rPr lang="zh-CN" altLang="en-US" strike="noStrike" noProof="1">
                <a:solidFill>
                  <a:srgbClr val="1F03F1"/>
                </a:solidFill>
              </a:rPr>
              <a:t>If humans hung upside-down from a tree for several hours, it wouldn't take long before they passed out.</a:t>
            </a:r>
            <a:r>
              <a:rPr lang="zh-CN" altLang="en-US" strike="noStrike" noProof="1"/>
              <a:t> So how do bats manage it? 5___________ Because our blood pumps in the direction of our brain, the stress of gravity transfers even more blood to the head when upside-down. A bat's circulatory systems pumps the opposite way — away from its head.</a:t>
            </a:r>
            <a:endParaRPr lang="zh-CN" altLang="en-US" strike="noStrike" noProof="1"/>
          </a:p>
          <a:p>
            <a:pPr algn="just" fontAlgn="base"/>
            <a:r>
              <a:rPr lang="zh-CN" altLang="en-US" strike="noStrike" noProof="1"/>
              <a:t>A. Bats are found across the planet.  </a:t>
            </a:r>
            <a:endParaRPr lang="zh-CN" altLang="en-US" strike="noStrike" noProof="1"/>
          </a:p>
          <a:p>
            <a:pPr algn="just" fontAlgn="base"/>
            <a:r>
              <a:rPr lang="zh-CN" altLang="en-US" strike="noStrike" noProof="1"/>
              <a:t>B. Well, bats do the same thing, only they do it while flying. </a:t>
            </a:r>
            <a:endParaRPr lang="zh-CN" altLang="en-US" strike="noStrike" noProof="1"/>
          </a:p>
          <a:p>
            <a:pPr algn="just" fontAlgn="base"/>
            <a:r>
              <a:rPr lang="zh-CN" altLang="en-US" strike="noStrike" noProof="1"/>
              <a:t>C. Below are 6 facts about these under appreciated creatures.</a:t>
            </a:r>
            <a:endParaRPr lang="zh-CN" altLang="en-US" strike="noStrike" noProof="1"/>
          </a:p>
          <a:p>
            <a:pPr algn="just" fontAlgn="base"/>
            <a:r>
              <a:rPr lang="zh-CN" altLang="en-US" strike="noStrike" noProof="1"/>
              <a:t>D. In some species, mating will occur in the fall.</a:t>
            </a:r>
            <a:endParaRPr lang="zh-CN" altLang="en-US" strike="noStrike" noProof="1"/>
          </a:p>
          <a:p>
            <a:pPr algn="just" fontAlgn="base"/>
            <a:r>
              <a:rPr lang="zh-CN" altLang="en-US" strike="noStrike" noProof="1"/>
              <a:t>E. Another type of bat, the common big-eared bat, makes use of a natural tool to catch difficult prey.</a:t>
            </a:r>
            <a:endParaRPr lang="zh-CN" altLang="en-US" strike="noStrike" noProof="1"/>
          </a:p>
          <a:p>
            <a:pPr algn="just" fontAlgn="base"/>
            <a:r>
              <a:rPr lang="zh-CN" altLang="en-US" strike="noStrike" noProof="1"/>
              <a:t>F.For starters, human and bat circulatory systems are fundamentally different.</a:t>
            </a:r>
            <a:endParaRPr lang="zh-CN" altLang="en-US" strike="noStrike" noProof="1"/>
          </a:p>
          <a:p>
            <a:pPr algn="just" fontAlgn="base"/>
            <a:r>
              <a:rPr lang="zh-CN" altLang="en-US" strike="noStrike" noProof="1"/>
              <a:t>G. All these adaptations ensure blood is evenly distributed throughout the bat’s body!</a:t>
            </a:r>
            <a:endParaRPr lang="zh-CN" altLang="en-US" strike="noStrike" noProof="1"/>
          </a:p>
        </p:txBody>
      </p:sp>
      <p:sp>
        <p:nvSpPr>
          <p:cNvPr id="4" name="文本框 3"/>
          <p:cNvSpPr txBox="1"/>
          <p:nvPr/>
        </p:nvSpPr>
        <p:spPr>
          <a:xfrm>
            <a:off x="1031240" y="2136775"/>
            <a:ext cx="403225" cy="460375"/>
          </a:xfrm>
          <a:prstGeom prst="rect">
            <a:avLst/>
          </a:prstGeom>
          <a:noFill/>
        </p:spPr>
        <p:txBody>
          <a:bodyPr wrap="none" rtlCol="0" anchor="t">
            <a:spAutoFit/>
          </a:bodyPr>
          <a:p>
            <a:r>
              <a:rPr lang="en-US" altLang="zh-CN" sz="2400" b="1">
                <a:solidFill>
                  <a:srgbClr val="FF0000"/>
                </a:solidFill>
                <a:sym typeface="+mn-ea"/>
              </a:rPr>
              <a:t>D</a:t>
            </a:r>
            <a:endParaRPr lang="en-US" altLang="zh-CN" sz="2400" b="1">
              <a:solidFill>
                <a:srgbClr val="FF0000"/>
              </a:solidFill>
              <a:sym typeface="+mn-ea"/>
            </a:endParaRPr>
          </a:p>
        </p:txBody>
      </p:sp>
      <p:sp>
        <p:nvSpPr>
          <p:cNvPr id="6" name="文本框 5"/>
          <p:cNvSpPr txBox="1"/>
          <p:nvPr/>
        </p:nvSpPr>
        <p:spPr>
          <a:xfrm>
            <a:off x="2994025" y="3467100"/>
            <a:ext cx="654050" cy="460375"/>
          </a:xfrm>
          <a:prstGeom prst="rect">
            <a:avLst/>
          </a:prstGeom>
          <a:noFill/>
        </p:spPr>
        <p:txBody>
          <a:bodyPr wrap="square" rtlCol="0" anchor="t">
            <a:spAutoFit/>
          </a:bodyPr>
          <a:p>
            <a:r>
              <a:rPr lang="en-US" altLang="zh-CN" sz="2400" b="1">
                <a:solidFill>
                  <a:srgbClr val="FF0000"/>
                </a:solidFill>
                <a:sym typeface="+mn-ea"/>
              </a:rPr>
              <a:t>F</a:t>
            </a:r>
            <a:endParaRPr lang="en-US" altLang="zh-CN" sz="24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4" grpId="2"/>
      <p:bldP spid="6" grpId="1"/>
      <p:bldP spid="6"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52400" y="165735"/>
            <a:ext cx="11475720" cy="1213485"/>
          </a:xfrm>
        </p:spPr>
        <p:txBody>
          <a:bodyPr>
            <a:normAutofit/>
          </a:bodyPr>
          <a:p>
            <a:r>
              <a:rPr lang="zh-CN" altLang="en-US" sz="3110"/>
              <a:t>What’s worse, more than 2000 Koalas killed in Devastating NSW bushfires.</a:t>
            </a:r>
            <a:endParaRPr lang="zh-CN" altLang="en-US" sz="3110"/>
          </a:p>
        </p:txBody>
      </p:sp>
      <p:sp>
        <p:nvSpPr>
          <p:cNvPr id="5" name="圆角矩形 4"/>
          <p:cNvSpPr/>
          <p:nvPr/>
        </p:nvSpPr>
        <p:spPr>
          <a:xfrm>
            <a:off x="151765" y="1283970"/>
            <a:ext cx="12040235" cy="536702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p>
            <a:pPr algn="just" fontAlgn="base">
              <a:lnSpc>
                <a:spcPct val="150000"/>
              </a:lnSpc>
            </a:pPr>
            <a:r>
              <a:rPr lang="zh-CN" altLang="en-US" sz="2400" b="1" strike="noStrike" noProof="1"/>
              <a:t>An inquiry into koala populations and habitat in NSW 1_______</a:t>
            </a:r>
            <a:r>
              <a:rPr lang="en-US" altLang="zh-CN" sz="2400" b="1" strike="noStrike" noProof="1"/>
              <a:t>_</a:t>
            </a:r>
            <a:r>
              <a:rPr lang="zh-CN" altLang="en-US" sz="2400" b="1" strike="noStrike" noProof="1"/>
              <a:t>__(expect) to hear evidence that more than 2000 of the 2___________(nation) Australian marsupials may 3________</a:t>
            </a:r>
            <a:r>
              <a:rPr lang="en-US" altLang="zh-CN" sz="2400" b="1" strike="noStrike" noProof="1"/>
              <a:t>_</a:t>
            </a:r>
            <a:r>
              <a:rPr lang="zh-CN" altLang="en-US" sz="2400" b="1" strike="noStrike" noProof="1"/>
              <a:t>(die) on the state's north coast in recent bushfires. The state parliament's upper house inquiry will hold 4___ urgent hearing on Monday to discuss </a:t>
            </a:r>
            <a:r>
              <a:rPr lang="zh-CN" altLang="en-US" sz="2400" b="1" strike="noStrike" noProof="1">
                <a:solidFill>
                  <a:srgbClr val="1F03F1"/>
                </a:solidFill>
              </a:rPr>
              <a:t>the extent of damage 5____</a:t>
            </a:r>
            <a:r>
              <a:rPr lang="zh-CN" altLang="en-US" sz="2400" b="1" strike="noStrike" noProof="1"/>
              <a:t> the koala population from bushfires. Thousands of hectares of koala habitat across northern NSW and southeast Queensland have been destroyed in the recent bushfires. Koalas 6__________(list) as vulnerable in Queensland, NSW and the ACT, 7________(large) as a result of habitat clearing.</a:t>
            </a:r>
            <a:endParaRPr lang="zh-CN" altLang="en-US" sz="2400" b="1" strike="noStrike" noProof="1"/>
          </a:p>
        </p:txBody>
      </p:sp>
      <p:sp>
        <p:nvSpPr>
          <p:cNvPr id="4" name="文本框 3"/>
          <p:cNvSpPr txBox="1"/>
          <p:nvPr/>
        </p:nvSpPr>
        <p:spPr>
          <a:xfrm>
            <a:off x="8496935" y="1568450"/>
            <a:ext cx="1842770" cy="460375"/>
          </a:xfrm>
          <a:prstGeom prst="rect">
            <a:avLst/>
          </a:prstGeom>
          <a:noFill/>
        </p:spPr>
        <p:txBody>
          <a:bodyPr wrap="none" rtlCol="0" anchor="t">
            <a:spAutoFit/>
          </a:bodyPr>
          <a:p>
            <a:r>
              <a:rPr lang="en-US" altLang="zh-CN" sz="2400" b="1">
                <a:solidFill>
                  <a:srgbClr val="FF0000"/>
                </a:solidFill>
                <a:sym typeface="+mn-ea"/>
              </a:rPr>
              <a:t>is expceted</a:t>
            </a:r>
            <a:endParaRPr lang="en-US" altLang="zh-CN" sz="2400" b="1">
              <a:solidFill>
                <a:srgbClr val="FF0000"/>
              </a:solidFill>
              <a:sym typeface="+mn-ea"/>
            </a:endParaRPr>
          </a:p>
        </p:txBody>
      </p:sp>
      <p:sp>
        <p:nvSpPr>
          <p:cNvPr id="6" name="文本框 5"/>
          <p:cNvSpPr txBox="1"/>
          <p:nvPr/>
        </p:nvSpPr>
        <p:spPr>
          <a:xfrm>
            <a:off x="7433310" y="2028825"/>
            <a:ext cx="1063625" cy="460375"/>
          </a:xfrm>
          <a:prstGeom prst="rect">
            <a:avLst/>
          </a:prstGeom>
          <a:noFill/>
        </p:spPr>
        <p:txBody>
          <a:bodyPr wrap="none" rtlCol="0" anchor="t">
            <a:spAutoFit/>
          </a:bodyPr>
          <a:p>
            <a:r>
              <a:rPr lang="en-US" altLang="zh-CN" sz="2400" b="1">
                <a:solidFill>
                  <a:srgbClr val="FF0000"/>
                </a:solidFill>
                <a:sym typeface="+mn-ea"/>
              </a:rPr>
              <a:t>native</a:t>
            </a:r>
            <a:endParaRPr lang="en-US" altLang="zh-CN" sz="2400" b="1">
              <a:solidFill>
                <a:srgbClr val="FF0000"/>
              </a:solidFill>
              <a:sym typeface="+mn-ea"/>
            </a:endParaRPr>
          </a:p>
        </p:txBody>
      </p:sp>
      <p:sp>
        <p:nvSpPr>
          <p:cNvPr id="7" name="文本框 6"/>
          <p:cNvSpPr txBox="1"/>
          <p:nvPr/>
        </p:nvSpPr>
        <p:spPr>
          <a:xfrm>
            <a:off x="3025775" y="2691130"/>
            <a:ext cx="1588135" cy="460375"/>
          </a:xfrm>
          <a:prstGeom prst="rect">
            <a:avLst/>
          </a:prstGeom>
          <a:noFill/>
        </p:spPr>
        <p:txBody>
          <a:bodyPr wrap="none" rtlCol="0" anchor="t">
            <a:spAutoFit/>
          </a:bodyPr>
          <a:p>
            <a:r>
              <a:rPr lang="en-US" altLang="zh-CN" sz="2400" b="1">
                <a:solidFill>
                  <a:srgbClr val="FF0000"/>
                </a:solidFill>
                <a:sym typeface="+mn-ea"/>
              </a:rPr>
              <a:t>have died</a:t>
            </a:r>
            <a:endParaRPr lang="en-US" altLang="zh-CN" sz="2400" b="1">
              <a:solidFill>
                <a:srgbClr val="FF0000"/>
              </a:solidFill>
              <a:sym typeface="+mn-ea"/>
            </a:endParaRPr>
          </a:p>
        </p:txBody>
      </p:sp>
      <p:sp>
        <p:nvSpPr>
          <p:cNvPr id="8" name="文本框 7"/>
          <p:cNvSpPr txBox="1"/>
          <p:nvPr/>
        </p:nvSpPr>
        <p:spPr>
          <a:xfrm>
            <a:off x="8623300" y="3198495"/>
            <a:ext cx="538480" cy="460375"/>
          </a:xfrm>
          <a:prstGeom prst="rect">
            <a:avLst/>
          </a:prstGeom>
          <a:noFill/>
        </p:spPr>
        <p:txBody>
          <a:bodyPr wrap="none" rtlCol="0" anchor="t">
            <a:spAutoFit/>
          </a:bodyPr>
          <a:p>
            <a:r>
              <a:rPr lang="en-US" altLang="zh-CN" sz="2400" b="1">
                <a:solidFill>
                  <a:srgbClr val="FF0000"/>
                </a:solidFill>
                <a:sym typeface="+mn-ea"/>
              </a:rPr>
              <a:t>an</a:t>
            </a:r>
            <a:endParaRPr lang="en-US" altLang="zh-CN" sz="2400" b="1">
              <a:solidFill>
                <a:srgbClr val="FF0000"/>
              </a:solidFill>
              <a:sym typeface="+mn-ea"/>
            </a:endParaRPr>
          </a:p>
        </p:txBody>
      </p:sp>
      <p:sp>
        <p:nvSpPr>
          <p:cNvPr id="9" name="文本框 8"/>
          <p:cNvSpPr txBox="1"/>
          <p:nvPr/>
        </p:nvSpPr>
        <p:spPr>
          <a:xfrm>
            <a:off x="7237730" y="3737610"/>
            <a:ext cx="581660" cy="460375"/>
          </a:xfrm>
          <a:prstGeom prst="rect">
            <a:avLst/>
          </a:prstGeom>
          <a:noFill/>
        </p:spPr>
        <p:txBody>
          <a:bodyPr wrap="square" rtlCol="0" anchor="t">
            <a:spAutoFit/>
          </a:bodyPr>
          <a:p>
            <a:r>
              <a:rPr lang="en-US" altLang="zh-CN" sz="2400" b="1">
                <a:solidFill>
                  <a:srgbClr val="FF0000"/>
                </a:solidFill>
                <a:sym typeface="+mn-ea"/>
              </a:rPr>
              <a:t>to</a:t>
            </a:r>
            <a:endParaRPr lang="en-US" altLang="zh-CN" sz="2400" b="1">
              <a:solidFill>
                <a:srgbClr val="FF0000"/>
              </a:solidFill>
              <a:sym typeface="+mn-ea"/>
            </a:endParaRPr>
          </a:p>
        </p:txBody>
      </p:sp>
      <p:sp>
        <p:nvSpPr>
          <p:cNvPr id="10" name="文本框 9"/>
          <p:cNvSpPr txBox="1"/>
          <p:nvPr/>
        </p:nvSpPr>
        <p:spPr>
          <a:xfrm>
            <a:off x="793750" y="5367020"/>
            <a:ext cx="1520825" cy="460375"/>
          </a:xfrm>
          <a:prstGeom prst="rect">
            <a:avLst/>
          </a:prstGeom>
          <a:noFill/>
        </p:spPr>
        <p:txBody>
          <a:bodyPr wrap="none" rtlCol="0" anchor="t">
            <a:spAutoFit/>
          </a:bodyPr>
          <a:p>
            <a:r>
              <a:rPr lang="en-US" altLang="zh-CN" sz="2400" b="1">
                <a:solidFill>
                  <a:srgbClr val="FF0000"/>
                </a:solidFill>
                <a:sym typeface="+mn-ea"/>
              </a:rPr>
              <a:t>are listed</a:t>
            </a:r>
            <a:endParaRPr lang="en-US" altLang="zh-CN" sz="2400" b="1">
              <a:solidFill>
                <a:srgbClr val="FF0000"/>
              </a:solidFill>
              <a:sym typeface="+mn-ea"/>
            </a:endParaRPr>
          </a:p>
        </p:txBody>
      </p:sp>
      <p:sp>
        <p:nvSpPr>
          <p:cNvPr id="11" name="文本框 10"/>
          <p:cNvSpPr txBox="1"/>
          <p:nvPr/>
        </p:nvSpPr>
        <p:spPr>
          <a:xfrm>
            <a:off x="698500" y="5984240"/>
            <a:ext cx="1165225" cy="460375"/>
          </a:xfrm>
          <a:prstGeom prst="rect">
            <a:avLst/>
          </a:prstGeom>
          <a:noFill/>
        </p:spPr>
        <p:txBody>
          <a:bodyPr wrap="none" rtlCol="0" anchor="t">
            <a:spAutoFit/>
          </a:bodyPr>
          <a:p>
            <a:r>
              <a:rPr lang="en-US" altLang="zh-CN" sz="2400" b="1">
                <a:solidFill>
                  <a:srgbClr val="FF0000"/>
                </a:solidFill>
                <a:sym typeface="+mn-ea"/>
              </a:rPr>
              <a:t>largely</a:t>
            </a:r>
            <a:endParaRPr lang="en-US" altLang="zh-CN" sz="2400" b="1">
              <a:solidFill>
                <a:srgbClr val="FF0000"/>
              </a:solidFill>
              <a:sym typeface="+mn-ea"/>
            </a:endParaRPr>
          </a:p>
        </p:txBody>
      </p:sp>
      <p:pic>
        <p:nvPicPr>
          <p:cNvPr id="12" name="图片 11"/>
          <p:cNvPicPr>
            <a:picLocks noChangeAspect="1"/>
          </p:cNvPicPr>
          <p:nvPr/>
        </p:nvPicPr>
        <p:blipFill>
          <a:blip r:embed="rId1"/>
          <a:stretch>
            <a:fillRect/>
          </a:stretch>
        </p:blipFill>
        <p:spPr>
          <a:xfrm>
            <a:off x="3952875" y="2000250"/>
            <a:ext cx="428625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2"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2"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2"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2"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2"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2"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4" grpId="2"/>
      <p:bldP spid="6" grpId="1"/>
      <p:bldP spid="6" grpId="2"/>
      <p:bldP spid="7" grpId="1"/>
      <p:bldP spid="7" grpId="2"/>
      <p:bldP spid="8" grpId="1"/>
      <p:bldP spid="8" grpId="2"/>
      <p:bldP spid="9" grpId="1"/>
      <p:bldP spid="9" grpId="2"/>
      <p:bldP spid="10" grpId="1"/>
      <p:bldP spid="10" grpId="2"/>
      <p:bldP spid="11" grpId="1"/>
      <p:bldP spid="11"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358140" y="276860"/>
            <a:ext cx="11475720" cy="1213485"/>
          </a:xfrm>
        </p:spPr>
        <p:txBody>
          <a:bodyPr>
            <a:normAutofit fontScale="90000"/>
          </a:bodyPr>
          <a:p>
            <a:r>
              <a:rPr lang="zh-CN" altLang="en-US"/>
              <a:t>What’s worse, more than 2000 Koalas killed in Devastating NSW bushfires.</a:t>
            </a:r>
            <a:endParaRPr lang="zh-CN" altLang="en-US"/>
          </a:p>
        </p:txBody>
      </p:sp>
      <p:sp>
        <p:nvSpPr>
          <p:cNvPr id="5" name="圆角矩形 4"/>
          <p:cNvSpPr/>
          <p:nvPr/>
        </p:nvSpPr>
        <p:spPr>
          <a:xfrm>
            <a:off x="358140" y="1490345"/>
            <a:ext cx="11691620" cy="5225415"/>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p>
            <a:pPr algn="just" fontAlgn="base">
              <a:lnSpc>
                <a:spcPct val="150000"/>
              </a:lnSpc>
            </a:pPr>
            <a:r>
              <a:rPr lang="zh-CN" altLang="en-US" sz="2800" b="1" strike="noStrike" noProof="1"/>
              <a:t>     On Sunday evening, the Rural Fire Service said there were 91 bush and grass 8____________(fire) in NSW, 48 of 9__________ were not contained. North East Forest Alliance president and ecologist Dailan Pugh is expected to give evidence on Monday that more than 2000 koalas may have died 10________ up to one third of koala habitat on the state's north coast may have been lost in the fires.</a:t>
            </a:r>
            <a:endParaRPr lang="zh-CN" altLang="en-US" sz="2800" b="1" strike="noStrike" noProof="1"/>
          </a:p>
        </p:txBody>
      </p:sp>
      <p:sp>
        <p:nvSpPr>
          <p:cNvPr id="6" name="文本框 5"/>
          <p:cNvSpPr txBox="1"/>
          <p:nvPr/>
        </p:nvSpPr>
        <p:spPr>
          <a:xfrm>
            <a:off x="4150360" y="2580640"/>
            <a:ext cx="826770" cy="460375"/>
          </a:xfrm>
          <a:prstGeom prst="rect">
            <a:avLst/>
          </a:prstGeom>
          <a:noFill/>
        </p:spPr>
        <p:txBody>
          <a:bodyPr wrap="none" rtlCol="0" anchor="t">
            <a:spAutoFit/>
          </a:bodyPr>
          <a:p>
            <a:r>
              <a:rPr lang="en-US" altLang="zh-CN" sz="2400" b="1">
                <a:solidFill>
                  <a:srgbClr val="FF0000"/>
                </a:solidFill>
                <a:sym typeface="+mn-ea"/>
              </a:rPr>
              <a:t>fires</a:t>
            </a:r>
            <a:endParaRPr lang="en-US" altLang="zh-CN" sz="2400" b="1">
              <a:solidFill>
                <a:srgbClr val="FF0000"/>
              </a:solidFill>
              <a:sym typeface="+mn-ea"/>
            </a:endParaRPr>
          </a:p>
        </p:txBody>
      </p:sp>
      <p:sp>
        <p:nvSpPr>
          <p:cNvPr id="7" name="文本框 6"/>
          <p:cNvSpPr txBox="1"/>
          <p:nvPr/>
        </p:nvSpPr>
        <p:spPr>
          <a:xfrm>
            <a:off x="9992995" y="2580640"/>
            <a:ext cx="1045845" cy="460375"/>
          </a:xfrm>
          <a:prstGeom prst="rect">
            <a:avLst/>
          </a:prstGeom>
          <a:noFill/>
        </p:spPr>
        <p:txBody>
          <a:bodyPr wrap="none" rtlCol="0" anchor="t">
            <a:spAutoFit/>
          </a:bodyPr>
          <a:p>
            <a:r>
              <a:rPr lang="en-US" altLang="zh-CN" sz="2400" b="1">
                <a:solidFill>
                  <a:srgbClr val="FF0000"/>
                </a:solidFill>
                <a:sym typeface="+mn-ea"/>
              </a:rPr>
              <a:t>which</a:t>
            </a:r>
            <a:endParaRPr lang="en-US" altLang="zh-CN" sz="2400" b="1">
              <a:solidFill>
                <a:srgbClr val="FF0000"/>
              </a:solidFill>
              <a:sym typeface="+mn-ea"/>
            </a:endParaRPr>
          </a:p>
        </p:txBody>
      </p:sp>
      <p:sp>
        <p:nvSpPr>
          <p:cNvPr id="8" name="文本框 7"/>
          <p:cNvSpPr txBox="1"/>
          <p:nvPr/>
        </p:nvSpPr>
        <p:spPr>
          <a:xfrm>
            <a:off x="8773160" y="4527550"/>
            <a:ext cx="724535" cy="460375"/>
          </a:xfrm>
          <a:prstGeom prst="rect">
            <a:avLst/>
          </a:prstGeom>
          <a:noFill/>
        </p:spPr>
        <p:txBody>
          <a:bodyPr wrap="none" rtlCol="0" anchor="t">
            <a:spAutoFit/>
          </a:bodyPr>
          <a:p>
            <a:r>
              <a:rPr lang="en-US" altLang="zh-CN" sz="2400" b="1">
                <a:solidFill>
                  <a:srgbClr val="FF0000"/>
                </a:solidFill>
                <a:sym typeface="+mn-ea"/>
              </a:rPr>
              <a:t>and</a:t>
            </a:r>
            <a:endParaRPr lang="en-US" altLang="zh-CN" sz="24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6" grpId="2"/>
      <p:bldP spid="7" grpId="1"/>
      <p:bldP spid="7" grpId="2"/>
      <p:bldP spid="8" grpId="1"/>
      <p:bldP spid="8"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86385" y="354965"/>
            <a:ext cx="11618595" cy="705485"/>
          </a:xfrm>
        </p:spPr>
        <p:txBody>
          <a:bodyPr>
            <a:normAutofit fontScale="90000"/>
          </a:bodyPr>
          <a:p>
            <a:r>
              <a:rPr lang="zh-CN" altLang="en-US"/>
              <a:t>East Africa is reeling from an invasion of locusts </a:t>
            </a:r>
            <a:endParaRPr lang="zh-CN" altLang="en-US"/>
          </a:p>
        </p:txBody>
      </p:sp>
      <p:sp>
        <p:nvSpPr>
          <p:cNvPr id="5" name="圆角矩形 4"/>
          <p:cNvSpPr/>
          <p:nvPr/>
        </p:nvSpPr>
        <p:spPr>
          <a:xfrm>
            <a:off x="144145" y="1157605"/>
            <a:ext cx="11904345" cy="5415280"/>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p>
            <a:pPr algn="just" fontAlgn="base">
              <a:lnSpc>
                <a:spcPct val="150000"/>
              </a:lnSpc>
            </a:pPr>
            <a:r>
              <a:rPr lang="zh-CN" altLang="en-US" sz="2800" b="1" strike="noStrike" noProof="1"/>
              <a:t>    “Let my people go, so that they may worship me. If you refuse 1______(let) them go, I will bring locusts into your country tomorrow.” So said God, rather vengefully, according to Mose and Aaron. But 2_______________ the locust infestation(大量滋生) </a:t>
            </a:r>
            <a:r>
              <a:rPr lang="zh-CN" altLang="en-US" sz="2800" b="1" strike="noStrike" noProof="1">
                <a:solidFill>
                  <a:srgbClr val="4951FE"/>
                </a:solidFill>
              </a:rPr>
              <a:t>wreaking havoc on</a:t>
            </a:r>
            <a:r>
              <a:rPr lang="zh-CN" altLang="en-US" sz="2800" b="1" strike="noStrike" noProof="1"/>
              <a:t> east Africa is </a:t>
            </a:r>
            <a:r>
              <a:rPr lang="zh-CN" altLang="en-US" sz="2800" b="1" strike="noStrike" noProof="1">
                <a:solidFill>
                  <a:srgbClr val="4951FE"/>
                </a:solidFill>
              </a:rPr>
              <a:t>of biblical proportions</a:t>
            </a:r>
            <a:r>
              <a:rPr lang="zh-CN" altLang="en-US" sz="2800" b="1" strike="noStrike" noProof="1"/>
              <a:t>, it is not a portent of end times, said experts at press conference in Nairobi this month. Still, the finer-length bugs spell big trouble for the countries most 3__________(affect). </a:t>
            </a:r>
            <a:endParaRPr lang="zh-CN" altLang="en-US" sz="2800" b="1" strike="noStrike" noProof="1"/>
          </a:p>
        </p:txBody>
      </p:sp>
      <p:sp>
        <p:nvSpPr>
          <p:cNvPr id="8" name="文本框 7"/>
          <p:cNvSpPr txBox="1"/>
          <p:nvPr/>
        </p:nvSpPr>
        <p:spPr>
          <a:xfrm>
            <a:off x="746760" y="2058670"/>
            <a:ext cx="910590" cy="460375"/>
          </a:xfrm>
          <a:prstGeom prst="rect">
            <a:avLst/>
          </a:prstGeom>
          <a:noFill/>
        </p:spPr>
        <p:txBody>
          <a:bodyPr wrap="none" rtlCol="0" anchor="t">
            <a:spAutoFit/>
          </a:bodyPr>
          <a:p>
            <a:r>
              <a:rPr lang="en-US" altLang="zh-CN" sz="2400" b="1">
                <a:solidFill>
                  <a:srgbClr val="FF0000"/>
                </a:solidFill>
                <a:sym typeface="+mn-ea"/>
              </a:rPr>
              <a:t>to let </a:t>
            </a:r>
            <a:endParaRPr lang="en-US" altLang="zh-CN" sz="2400" b="1">
              <a:solidFill>
                <a:srgbClr val="FF0000"/>
              </a:solidFill>
              <a:sym typeface="+mn-ea"/>
            </a:endParaRPr>
          </a:p>
        </p:txBody>
      </p:sp>
      <p:sp>
        <p:nvSpPr>
          <p:cNvPr id="4" name="文本框 3"/>
          <p:cNvSpPr txBox="1"/>
          <p:nvPr/>
        </p:nvSpPr>
        <p:spPr>
          <a:xfrm>
            <a:off x="4008755" y="3373120"/>
            <a:ext cx="1333500" cy="460375"/>
          </a:xfrm>
          <a:prstGeom prst="rect">
            <a:avLst/>
          </a:prstGeom>
          <a:noFill/>
        </p:spPr>
        <p:txBody>
          <a:bodyPr wrap="none" rtlCol="0" anchor="t">
            <a:spAutoFit/>
          </a:bodyPr>
          <a:p>
            <a:r>
              <a:rPr lang="en-US" altLang="zh-CN" sz="2400" b="1">
                <a:solidFill>
                  <a:srgbClr val="FF0000"/>
                </a:solidFill>
                <a:sym typeface="+mn-ea"/>
              </a:rPr>
              <a:t>through</a:t>
            </a:r>
            <a:endParaRPr lang="en-US" altLang="zh-CN" sz="2400" b="1">
              <a:solidFill>
                <a:srgbClr val="FF0000"/>
              </a:solidFill>
              <a:sym typeface="+mn-ea"/>
            </a:endParaRPr>
          </a:p>
        </p:txBody>
      </p:sp>
      <p:sp>
        <p:nvSpPr>
          <p:cNvPr id="6" name="文本框 5"/>
          <p:cNvSpPr txBox="1"/>
          <p:nvPr/>
        </p:nvSpPr>
        <p:spPr>
          <a:xfrm>
            <a:off x="3738880" y="5827395"/>
            <a:ext cx="1283970" cy="460375"/>
          </a:xfrm>
          <a:prstGeom prst="rect">
            <a:avLst/>
          </a:prstGeom>
          <a:noFill/>
        </p:spPr>
        <p:txBody>
          <a:bodyPr wrap="none" rtlCol="0" anchor="t">
            <a:spAutoFit/>
          </a:bodyPr>
          <a:p>
            <a:r>
              <a:rPr lang="en-US" altLang="zh-CN" sz="2400" b="1">
                <a:solidFill>
                  <a:srgbClr val="FF0000"/>
                </a:solidFill>
                <a:sym typeface="+mn-ea"/>
              </a:rPr>
              <a:t>afftcted</a:t>
            </a:r>
            <a:endParaRPr lang="en-US" altLang="zh-CN" sz="2400" b="1">
              <a:solidFill>
                <a:srgbClr val="FF0000"/>
              </a:solidFill>
              <a:sym typeface="+mn-ea"/>
            </a:endParaRPr>
          </a:p>
        </p:txBody>
      </p:sp>
      <p:pic>
        <p:nvPicPr>
          <p:cNvPr id="7" name="图片 6" descr="蝗灾"/>
          <p:cNvPicPr>
            <a:picLocks noChangeAspect="1"/>
          </p:cNvPicPr>
          <p:nvPr/>
        </p:nvPicPr>
        <p:blipFill>
          <a:blip r:embed="rId1"/>
          <a:stretch>
            <a:fillRect/>
          </a:stretch>
        </p:blipFill>
        <p:spPr>
          <a:xfrm>
            <a:off x="2144395" y="1157605"/>
            <a:ext cx="7901940" cy="4456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2"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2"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P spid="4" grpId="1"/>
      <p:bldP spid="4" grpId="2"/>
      <p:bldP spid="6" grpId="1"/>
      <p:bldP spid="6" grpId="2"/>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REFSHAPE" val="202296116"/>
  <p:tag name="KSO_WM_UNIT_PLACING_PICTURE_USER_VIEWPORT" val="{&quot;height&quot;:4095,&quot;width&quot;:5332.500787401574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10150</Words>
  <Application>WPS 演示</Application>
  <PresentationFormat>宽屏</PresentationFormat>
  <Paragraphs>241</Paragraphs>
  <Slides>17</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Arial</vt:lpstr>
      <vt:lpstr>宋体</vt:lpstr>
      <vt:lpstr>Wingdings</vt:lpstr>
      <vt:lpstr>微软雅黑</vt:lpstr>
      <vt:lpstr>Arial Unicode MS</vt:lpstr>
      <vt:lpstr>Times New Roman</vt:lpstr>
      <vt:lpstr>HelveticaNeue</vt:lpstr>
      <vt:lpstr>Corbel</vt:lpstr>
      <vt:lpstr>华文新魏</vt:lpstr>
      <vt:lpstr>Office 主题​​</vt:lpstr>
      <vt:lpstr>PowerPoint 演示文稿</vt:lpstr>
      <vt:lpstr>What has happened  at the beginning of 2020?</vt:lpstr>
      <vt:lpstr>Australians urged to "leave early" in face of new bushfire threat </vt:lpstr>
      <vt:lpstr>PowerPoint 演示文稿</vt:lpstr>
      <vt:lpstr>But unfortunately, many annimals lost their habitats, including the bats.</vt:lpstr>
      <vt:lpstr>Fears More Than 2000 Koalas Killed In Devastating Nsw Bushfires</vt:lpstr>
      <vt:lpstr>What’s worse, more than 2000 Koalas killed in Devastating NSW bushfires.</vt:lpstr>
      <vt:lpstr>What’s worse, more than 2000 Koalas killed in Devastating NSW bushfires.</vt:lpstr>
      <vt:lpstr>East Africa is reeling from an invasion of locusts </vt:lpstr>
      <vt:lpstr>East Africa is reeling from an invasion of locusts </vt:lpstr>
      <vt:lpstr> India Police Issues Shoot-At-Sight Orders As Death Toll Reaches 13 In Citizenship Law-Related Violence</vt:lpstr>
      <vt:lpstr> India Police Issues Shoot-At-Sight Orders As Death Toll Reaches 13 In Citizenship Law-Related Violence</vt:lpstr>
      <vt:lpstr>useful expressions and sentence structures:</vt:lpstr>
      <vt:lpstr>translate the following sentences using the expressions above.</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南山有谷堆</cp:lastModifiedBy>
  <cp:revision>119</cp:revision>
  <dcterms:created xsi:type="dcterms:W3CDTF">2019-06-19T02:08:00Z</dcterms:created>
  <dcterms:modified xsi:type="dcterms:W3CDTF">2020-03-14T07:59:23Z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