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403" r:id="rId3"/>
    <p:sldId id="257" r:id="rId5"/>
    <p:sldId id="279" r:id="rId6"/>
    <p:sldId id="328" r:id="rId7"/>
    <p:sldId id="327" r:id="rId8"/>
    <p:sldId id="280" r:id="rId9"/>
    <p:sldId id="316" r:id="rId10"/>
    <p:sldId id="281" r:id="rId11"/>
    <p:sldId id="282" r:id="rId12"/>
    <p:sldId id="322" r:id="rId13"/>
    <p:sldId id="325" r:id="rId14"/>
    <p:sldId id="283" r:id="rId15"/>
    <p:sldId id="294" r:id="rId16"/>
    <p:sldId id="284" r:id="rId17"/>
    <p:sldId id="376" r:id="rId18"/>
    <p:sldId id="320" r:id="rId19"/>
    <p:sldId id="321" r:id="rId20"/>
    <p:sldId id="285" r:id="rId21"/>
    <p:sldId id="286" r:id="rId22"/>
    <p:sldId id="332" r:id="rId23"/>
    <p:sldId id="333" r:id="rId24"/>
    <p:sldId id="335" r:id="rId25"/>
    <p:sldId id="336" r:id="rId26"/>
    <p:sldId id="375" r:id="rId27"/>
    <p:sldId id="374" r:id="rId28"/>
    <p:sldId id="288" r:id="rId29"/>
    <p:sldId id="324" r:id="rId30"/>
    <p:sldId id="289" r:id="rId31"/>
    <p:sldId id="373" r:id="rId32"/>
    <p:sldId id="290" r:id="rId33"/>
    <p:sldId id="296" r:id="rId34"/>
    <p:sldId id="295" r:id="rId35"/>
    <p:sldId id="317" r:id="rId36"/>
    <p:sldId id="291" r:id="rId37"/>
    <p:sldId id="331" r:id="rId38"/>
    <p:sldId id="292" r:id="rId39"/>
    <p:sldId id="318" r:id="rId40"/>
    <p:sldId id="319" r:id="rId41"/>
    <p:sldId id="329" r:id="rId42"/>
    <p:sldId id="293" r:id="rId43"/>
    <p:sldId id="330" r:id="rId44"/>
  </p:sldIdLst>
  <p:sldSz cx="9144000" cy="5143500" type="screen16x9"/>
  <p:notesSz cx="6858000" cy="9144000"/>
  <p:embeddedFontLst>
    <p:embeddedFont>
      <p:font typeface="Calibri" panose="020F0502020204030204"/>
      <p:regular r:id="rId48"/>
      <p:bold r:id="rId49"/>
      <p:italic r:id="rId50"/>
      <p:boldItalic r:id="rId51"/>
    </p:embeddedFont>
    <p:embeddedFont>
      <p:font typeface="时尚中黑简体" panose="01010104010101010101" pitchFamily="2" charset="-122"/>
      <p:regular r:id="rId52"/>
    </p:embeddedFont>
    <p:embeddedFont>
      <p:font typeface="微软雅黑" panose="020B0503020204020204" charset="-122"/>
      <p:regular r:id="rId53"/>
    </p:embeddedFont>
    <p:embeddedFont>
      <p:font typeface="华文新魏" panose="02010800040101010101" charset="-122"/>
      <p:regular r:id="rId5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199A152E-D23D-48E6-B320-0E1FC3759871}">
          <p14:sldIdLst>
            <p14:sldId id="257"/>
            <p14:sldId id="403"/>
          </p14:sldIdLst>
        </p14:section>
        <p14:section name="目录页" id="{B10579E8-6567-4486-9449-BE5EEE1BB344}">
          <p14:sldIdLst/>
        </p14:section>
        <p14:section name="正文页" id="{6422516A-EAD5-4634-B50E-0542CF74242D}">
          <p14:sldIdLst>
            <p14:sldId id="279"/>
            <p14:sldId id="328"/>
            <p14:sldId id="327"/>
            <p14:sldId id="280"/>
            <p14:sldId id="281"/>
            <p14:sldId id="282"/>
            <p14:sldId id="322"/>
            <p14:sldId id="325"/>
            <p14:sldId id="283"/>
            <p14:sldId id="294"/>
            <p14:sldId id="284"/>
            <p14:sldId id="376"/>
            <p14:sldId id="320"/>
            <p14:sldId id="321"/>
            <p14:sldId id="285"/>
            <p14:sldId id="286"/>
            <p14:sldId id="332"/>
            <p14:sldId id="333"/>
            <p14:sldId id="335"/>
            <p14:sldId id="336"/>
            <p14:sldId id="375"/>
            <p14:sldId id="374"/>
            <p14:sldId id="288"/>
            <p14:sldId id="324"/>
            <p14:sldId id="289"/>
            <p14:sldId id="373"/>
            <p14:sldId id="290"/>
            <p14:sldId id="296"/>
            <p14:sldId id="295"/>
            <p14:sldId id="317"/>
            <p14:sldId id="291"/>
            <p14:sldId id="331"/>
            <p14:sldId id="292"/>
            <p14:sldId id="318"/>
            <p14:sldId id="319"/>
            <p14:sldId id="329"/>
            <p14:sldId id="293"/>
            <p14:sldId id="330"/>
            <p14:sldId id="316"/>
          </p14:sldIdLst>
        </p14:section>
        <p14:section name="结束" id="{9DD8F320-D82A-4F48-B107-7F54CE83F82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0000"/>
    <a:srgbClr val="FAE6D2"/>
    <a:srgbClr val="FF141E"/>
    <a:srgbClr val="D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1566" y="12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font" Target="fonts/font7.fntdata"/><Relationship Id="rId53" Type="http://schemas.openxmlformats.org/officeDocument/2006/relationships/font" Target="fonts/font6.fntdata"/><Relationship Id="rId52" Type="http://schemas.openxmlformats.org/officeDocument/2006/relationships/font" Target="fonts/font5.fntdata"/><Relationship Id="rId51" Type="http://schemas.openxmlformats.org/officeDocument/2006/relationships/font" Target="fonts/font4.fntdata"/><Relationship Id="rId50" Type="http://schemas.openxmlformats.org/officeDocument/2006/relationships/font" Target="fonts/font3.fntdata"/><Relationship Id="rId5" Type="http://schemas.openxmlformats.org/officeDocument/2006/relationships/slide" Target="slides/slide2.xml"/><Relationship Id="rId49" Type="http://schemas.openxmlformats.org/officeDocument/2006/relationships/font" Target="fonts/font2.fntdata"/><Relationship Id="rId48" Type="http://schemas.openxmlformats.org/officeDocument/2006/relationships/font" Target="fonts/font1.fntdata"/><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p:spPr>
        <p:txBody>
          <a:bodyPr/>
          <a:lstStyle/>
          <a:p>
            <a:fld id="{9A43E49B-0261-4641-B30B-50AD3745A3B4}" type="datetimeFigureOut">
              <a:rPr lang="zh-CN" altLang="en-US" smtClean="0"/>
            </a:fld>
            <a:endParaRPr lang="zh-CN" altLang="en-US"/>
          </a:p>
        </p:txBody>
      </p:sp>
      <p:sp>
        <p:nvSpPr>
          <p:cNvPr id="3" name="页脚占位符 2"/>
          <p:cNvSpPr>
            <a:spLocks noGrp="1"/>
          </p:cNvSpPr>
          <p:nvPr>
            <p:ph type="ftr" sz="quarter" idx="11"/>
          </p:nvPr>
        </p:nvSpPr>
        <p:spPr>
          <a:xfrm>
            <a:off x="3124200" y="4767263"/>
            <a:ext cx="2895600" cy="273844"/>
          </a:xfr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p:spPr>
        <p:txBody>
          <a:bodyPr/>
          <a:lstStyle/>
          <a:p>
            <a:fld id="{70E8C688-5915-49BA-9066-155BED864E4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horzBrick">
          <a:fgClr>
            <a:srgbClr val="FAE6D2"/>
          </a:fgClr>
          <a:bgClr>
            <a:schemeClr val="bg1"/>
          </a:bgClr>
        </a:pattFill>
        <a:effectLst/>
      </p:bgPr>
    </p:bg>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100000">
                <a:srgbClr val="FF0000">
                  <a:alpha val="30000"/>
                </a:srgbClr>
              </a:gs>
              <a:gs pos="0">
                <a:srgbClr val="FFFF00">
                  <a:alpha val="14000"/>
                </a:srgbClr>
              </a:gs>
            </a:gsLst>
            <a:path path="circle">
              <a:fillToRect l="50000" t="50000" r="50000" b="50000"/>
            </a:path>
            <a:tileRect/>
          </a:gradFill>
          <a:ln w="25400" cap="flat" cmpd="sng" algn="ctr">
            <a:noFill/>
            <a:prstDash val="solid"/>
          </a:ln>
          <a:effectLst/>
        </p:spPr>
        <p:txBody>
          <a:bodyPr lIns="90942" tIns="45486" rIns="90942" bIns="45486" rtlCol="0" anchor="ctr"/>
          <a:lstStyle/>
          <a:p>
            <a:pPr marL="0" marR="0" lvl="0" indent="0" algn="ctr" defTabSz="90932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7" name="图片 6" descr="水印"/>
          <p:cNvPicPr>
            <a:picLocks noChangeAspect="1"/>
          </p:cNvPicPr>
          <p:nvPr userDrawn="1"/>
        </p:nvPicPr>
        <p:blipFill>
          <a:blip r:embed="rId4"/>
          <a:stretch>
            <a:fillRect/>
          </a:stretch>
        </p:blipFill>
        <p:spPr>
          <a:xfrm>
            <a:off x="8210550" y="100988"/>
            <a:ext cx="829310" cy="2683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298850" y="2040657"/>
            <a:ext cx="1446610" cy="141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感恩遇见，相互成就，本课件资料仅供您个人参考、教学使用，严禁自行在网络传播，违者依知识产权法追究法律责任。</a:t>
            </a:r>
            <a:endParaRPr kumimoji="1" lang="en-US" altLang="zh-CN"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1" lang="en-US" altLang="zh-CN"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更多教学资源请关注</a:t>
            </a:r>
            <a:endParaRPr kumimoji="1" lang="en-US" altLang="zh-CN"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公众号：溯恩高中英语</a:t>
            </a:r>
            <a:endParaRPr kumimoji="1" lang="zh-CN" altLang="en-US"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49726" y="2352080"/>
            <a:ext cx="777553" cy="77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4784303" y="2040658"/>
            <a:ext cx="1234307" cy="53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425"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rPr>
              <a:t>知识产权声明</a:t>
            </a:r>
            <a:endParaRPr kumimoji="1" lang="zh-CN" altLang="en-US" sz="1425"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4</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610" y="201295"/>
            <a:ext cx="8526780" cy="4746625"/>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3" name="文本框 2"/>
          <p:cNvSpPr txBox="1"/>
          <p:nvPr/>
        </p:nvSpPr>
        <p:spPr>
          <a:xfrm>
            <a:off x="1089660" y="277495"/>
            <a:ext cx="7745730" cy="3169285"/>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Another group of people working </a:t>
            </a:r>
            <a:r>
              <a:rPr lang="zh-CN" altLang="en-US" sz="2000" b="1">
                <a:latin typeface="微软雅黑" panose="020B0503020204020204" charset="-122"/>
                <a:ea typeface="微软雅黑" panose="020B0503020204020204" charset="-122"/>
                <a:cs typeface="微软雅黑" panose="020B0503020204020204" charset="-122"/>
              </a:rPr>
              <a:t>around the clock</a:t>
            </a:r>
            <a:r>
              <a:rPr lang="zh-CN" altLang="en-US" sz="2000">
                <a:latin typeface="微软雅黑" panose="020B0503020204020204" charset="-122"/>
                <a:ea typeface="微软雅黑" panose="020B0503020204020204" charset="-122"/>
                <a:cs typeface="微软雅黑" panose="020B0503020204020204" charset="-122"/>
              </a:rPr>
              <a:t> were several thousand engineers and construction workers, who built the two specialized hospitals equipped with 2,500 beds in less than 15 days. Braving freezing weather, community workers </a:t>
            </a:r>
            <a:r>
              <a:rPr lang="zh-CN" altLang="en-US" sz="2000" b="1">
                <a:latin typeface="微软雅黑" panose="020B0503020204020204" charset="-122"/>
                <a:ea typeface="微软雅黑" panose="020B0503020204020204" charset="-122"/>
                <a:cs typeface="微软雅黑" panose="020B0503020204020204" charset="-122"/>
              </a:rPr>
              <a:t>leave no stone unturned</a:t>
            </a:r>
            <a:r>
              <a:rPr lang="zh-CN" altLang="en-US" sz="2000">
                <a:latin typeface="微软雅黑" panose="020B0503020204020204" charset="-122"/>
                <a:ea typeface="微软雅黑" panose="020B0503020204020204" charset="-122"/>
                <a:cs typeface="微软雅黑" panose="020B0503020204020204" charset="-122"/>
              </a:rPr>
              <a:t> in checking on every block to make sure that no family in need is left unattended to. Tens of thousands of volunteers are working non-stop to help deliver supplies and assistance to the affected regions. Overseas Chinese around the globe rushed to make donations</a:t>
            </a:r>
            <a:r>
              <a:rPr lang="zh-CN" altLang="en-US" sz="2000" b="1">
                <a:latin typeface="微软雅黑" panose="020B0503020204020204" charset="-122"/>
                <a:ea typeface="微软雅黑" panose="020B0503020204020204" charset="-122"/>
                <a:cs typeface="微软雅黑" panose="020B0503020204020204" charset="-122"/>
              </a:rPr>
              <a:t> in cash and kind</a:t>
            </a:r>
            <a:r>
              <a:rPr lang="zh-CN" altLang="en-US" sz="2000">
                <a:latin typeface="微软雅黑" panose="020B0503020204020204" charset="-122"/>
                <a:ea typeface="微软雅黑" panose="020B0503020204020204" charset="-122"/>
                <a:cs typeface="微软雅黑" panose="020B0503020204020204" charset="-122"/>
              </a:rPr>
              <a:t> to help battle the outbreak.</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307340" y="3471545"/>
            <a:ext cx="8528050" cy="1476375"/>
          </a:xfrm>
          <a:prstGeom prst="rect">
            <a:avLst/>
          </a:prstGeom>
          <a:noFill/>
        </p:spPr>
        <p:txBody>
          <a:bodyPr wrap="square" rtlCol="0" anchor="t">
            <a:spAutoFit/>
          </a:bodyPr>
          <a:p>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数千名工程人员通宵达旦，在不到15天时间里建成2500张床位的两所专业化医院。基层社区人员在风雪中深入每一个街巷，为防控疫情不放弃任何一个家庭，不遗漏任何一个角落。千千万万志愿者日夜兼程为疫区运输物资、提供帮助。遍布海外的华人华侨感同身受，自觉为抗击疫情捐钱捐物。--- 王毅在慕尼黑全会议演讲。 </a:t>
            </a:r>
            <a:endParaRPr lang="zh-CN" altLang="en-US">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a:latin typeface="微软雅黑" panose="020B0503020204020204" charset="-122"/>
                <a:ea typeface="微软雅黑" panose="020B0503020204020204" charset="-122"/>
                <a:cs typeface="微软雅黑" panose="020B0503020204020204" charset="-122"/>
              </a:rPr>
              <a:t> </a:t>
            </a:r>
            <a:r>
              <a:rPr lang="zh-CN" altLang="en-US" sz="1400" b="1" i="1">
                <a:latin typeface="微软雅黑" panose="020B0503020204020204" charset="-122"/>
                <a:ea typeface="微软雅黑" panose="020B0503020204020204" charset="-122"/>
                <a:cs typeface="微软雅黑" panose="020B0503020204020204" charset="-122"/>
              </a:rPr>
              <a:t>leave no stone unturned 彻底</a:t>
            </a:r>
            <a:r>
              <a:rPr lang="en-US" altLang="zh-CN" sz="1400" b="1" i="1">
                <a:latin typeface="微软雅黑" panose="020B0503020204020204" charset="-122"/>
                <a:ea typeface="微软雅黑" panose="020B0503020204020204" charset="-122"/>
                <a:cs typeface="微软雅黑" panose="020B0503020204020204" charset="-122"/>
              </a:rPr>
              <a:t>;</a:t>
            </a:r>
            <a:r>
              <a:rPr lang="zh-CN" altLang="en-US" sz="1400" b="1" i="1">
                <a:latin typeface="微软雅黑" panose="020B0503020204020204" charset="-122"/>
                <a:ea typeface="微软雅黑" panose="020B0503020204020204" charset="-122"/>
                <a:cs typeface="微软雅黑" panose="020B0503020204020204" charset="-122"/>
              </a:rPr>
              <a:t>千方百计             in cash and kind 以现金和物资</a:t>
            </a:r>
            <a:endParaRPr lang="en-US" altLang="zh-CN" sz="1400" b="1" i="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4</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3" name="文本框 2"/>
          <p:cNvSpPr txBox="1"/>
          <p:nvPr/>
        </p:nvSpPr>
        <p:spPr>
          <a:xfrm>
            <a:off x="1089660" y="361315"/>
            <a:ext cx="7745730" cy="4276725"/>
          </a:xfrm>
          <a:prstGeom prst="rect">
            <a:avLst/>
          </a:prstGeom>
          <a:noFill/>
        </p:spPr>
        <p:txBody>
          <a:bodyPr wrap="square" rtlCol="0" anchor="t">
            <a:spAutoFit/>
          </a:bodyPr>
          <a:p>
            <a:r>
              <a:rPr lang="zh-CN" altLang="en-US" sz="2000">
                <a:latin typeface="微软雅黑" panose="020B0503020204020204" charset="-122"/>
                <a:ea typeface="微软雅黑" panose="020B0503020204020204" charset="-122"/>
                <a:cs typeface="微软雅黑" panose="020B0503020204020204" charset="-122"/>
              </a:rPr>
              <a:t>    Wuhan may be the front line in this battle, yet Wuhan is not fighting alone. We Chinese across the country stand firmly </a:t>
            </a:r>
            <a:r>
              <a:rPr lang="zh-CN" altLang="en-US" sz="2000" b="1">
                <a:latin typeface="微软雅黑" panose="020B0503020204020204" charset="-122"/>
                <a:ea typeface="微软雅黑" panose="020B0503020204020204" charset="-122"/>
                <a:cs typeface="微软雅黑" panose="020B0503020204020204" charset="-122"/>
              </a:rPr>
              <a:t>with our brothers and sisters</a:t>
            </a:r>
            <a:r>
              <a:rPr lang="zh-CN" altLang="en-US" sz="2000">
                <a:latin typeface="微软雅黑" panose="020B0503020204020204" charset="-122"/>
                <a:ea typeface="微软雅黑" panose="020B0503020204020204" charset="-122"/>
                <a:cs typeface="微软雅黑" panose="020B0503020204020204" charset="-122"/>
              </a:rPr>
              <a:t> in Wuhan and Hubei.    </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rPr>
              <a:t>    That said, China is not fighting alone. The international community has given us valuable moral and material support. This </a:t>
            </a:r>
            <a:r>
              <a:rPr lang="zh-CN" altLang="en-US" sz="2000" b="1">
                <a:latin typeface="微软雅黑" panose="020B0503020204020204" charset="-122"/>
                <a:ea typeface="微软雅黑" panose="020B0503020204020204" charset="-122"/>
                <a:cs typeface="微软雅黑" panose="020B0503020204020204" charset="-122"/>
              </a:rPr>
              <a:t>joint </a:t>
            </a:r>
            <a:r>
              <a:rPr lang="zh-CN" altLang="en-US" sz="2000">
                <a:latin typeface="微软雅黑" panose="020B0503020204020204" charset="-122"/>
                <a:ea typeface="微软雅黑" panose="020B0503020204020204" charset="-122"/>
                <a:cs typeface="微软雅黑" panose="020B0503020204020204" charset="-122"/>
              </a:rPr>
              <a:t>fight is strengthening the friendship between the Chinese people and peoples across the world.</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rPr>
              <a:t>      防范疫情的重点地区在武汉，但武汉并不孤单，因为全中国人民都同武汉和湖北的兄弟姐妹坚定地站在一起。</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rPr>
              <a:t>    同时，中国并不是孤军作战，国际社会也给予了我们宝贵的精神支持和物质援助。各国人民同中国人民的友情在共同抗击疫情中得到了升华。--- 王毅在第56届慕尼黑全会议上的演讲。</a:t>
            </a:r>
            <a:endParaRPr lang="zh-CN" altLang="en-US" sz="2000">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with our brothers and sisters 和我们的兄弟姐妹（比喻）</a:t>
            </a:r>
            <a:endParaRPr lang="zh-CN" altLang="en-US" sz="1600" b="1" i="1">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 joint /dʒɔɪnt/ adj. 联合的，合办的；共同拥有的</a:t>
            </a:r>
            <a:endParaRPr lang="zh-CN" altLang="en-US" sz="1600" b="1" i="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5</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3" name="文本框 2"/>
          <p:cNvSpPr txBox="1"/>
          <p:nvPr/>
        </p:nvSpPr>
        <p:spPr>
          <a:xfrm>
            <a:off x="1089660" y="361315"/>
            <a:ext cx="7745730" cy="1445260"/>
          </a:xfrm>
          <a:prstGeom prst="rect">
            <a:avLst/>
          </a:prstGeom>
          <a:noFill/>
        </p:spPr>
        <p:txBody>
          <a:bodyPr wrap="square" rtlCol="0" anchor="t">
            <a:spAutoFit/>
          </a:bodyPr>
          <a:p>
            <a:r>
              <a:rPr lang="zh-CN" altLang="en-US" sz="2400" b="1">
                <a:latin typeface="微软雅黑" panose="020B0503020204020204" charset="-122"/>
                <a:ea typeface="微软雅黑" panose="020B0503020204020204" charset="-122"/>
                <a:cs typeface="微软雅黑" panose="020B0503020204020204" charset="-122"/>
              </a:rPr>
              <a:t>Virus knows no borders, but the worst of times reveals the best in people.</a:t>
            </a:r>
            <a:endParaRPr lang="zh-CN" altLang="en-US" b="1">
              <a:latin typeface="微软雅黑" panose="020B0503020204020204" charset="-122"/>
              <a:ea typeface="微软雅黑" panose="020B0503020204020204" charset="-122"/>
              <a:cs typeface="微软雅黑" panose="020B0503020204020204" charset="-122"/>
              <a:sym typeface="+mn-ea"/>
            </a:endParaRPr>
          </a:p>
          <a:p>
            <a:r>
              <a:rPr lang="zh-CN" altLang="en-US" sz="2000" b="1">
                <a:latin typeface="微软雅黑" panose="020B0503020204020204" charset="-122"/>
                <a:ea typeface="微软雅黑" panose="020B0503020204020204" charset="-122"/>
                <a:cs typeface="微软雅黑" panose="020B0503020204020204" charset="-122"/>
                <a:sym typeface="+mn-ea"/>
              </a:rPr>
              <a:t>疫情无国界，人间有真情。</a:t>
            </a:r>
            <a:endParaRPr lang="zh-CN" altLang="en-US" sz="2000" b="1">
              <a:latin typeface="微软雅黑" panose="020B0503020204020204" charset="-122"/>
              <a:ea typeface="微软雅黑" panose="020B0503020204020204" charset="-122"/>
              <a:cs typeface="微软雅黑" panose="020B0503020204020204" charset="-122"/>
              <a:sym typeface="+mn-ea"/>
            </a:endParaRPr>
          </a:p>
          <a:p>
            <a:r>
              <a:rPr lang="zh-CN" altLang="en-US" sz="2000" b="1">
                <a:latin typeface="微软雅黑" panose="020B0503020204020204" charset="-122"/>
                <a:ea typeface="微软雅黑" panose="020B0503020204020204" charset="-122"/>
                <a:cs typeface="微软雅黑" panose="020B0503020204020204" charset="-122"/>
                <a:sym typeface="+mn-ea"/>
              </a:rPr>
              <a:t>   </a:t>
            </a:r>
            <a:r>
              <a:rPr lang="zh-CN" altLang="en-US" sz="2000" b="1">
                <a:latin typeface="微软雅黑" panose="020B0503020204020204" charset="-122"/>
                <a:ea typeface="微软雅黑" panose="020B0503020204020204" charset="-122"/>
                <a:cs typeface="微软雅黑" panose="020B0503020204020204" charset="-122"/>
              </a:rPr>
              <a:t>---2020年2月24日，外交部发言人耿爽答网上例行记者会。</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089660" y="2220595"/>
            <a:ext cx="7745730" cy="2183765"/>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英文中很多都是“无灵名词”做主语，这样会让整个句子更生动形象。这句话选择“疫情”和“特殊时期”作主语让整个句子更出彩。“无灵名词”做主语后，动词可以灵活选择。常见动词有witness / show / experience等。政府工作报告中常会使用这种翻译方法来解放动词。</a:t>
            </a:r>
            <a:endParaRPr lang="zh-CN" altLang="en-US" sz="2000">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reveal /rɪˈviːl/ vt. 显示；透露；揭露</a:t>
            </a:r>
            <a:endParaRPr lang="zh-CN" altLang="en-US" sz="2000">
              <a:latin typeface="微软雅黑" panose="020B0503020204020204" charset="-122"/>
              <a:ea typeface="微软雅黑" panose="020B0503020204020204" charset="-122"/>
              <a:cs typeface="微软雅黑" panose="020B0503020204020204" charset="-122"/>
            </a:endParaRPr>
          </a:p>
          <a:p>
            <a:pPr marL="342900" indent="-342900"/>
            <a:r>
              <a:rPr lang="zh-CN" altLang="en-US" sz="2000">
                <a:latin typeface="微软雅黑" panose="020B0503020204020204" charset="-122"/>
                <a:ea typeface="微软雅黑" panose="020B0503020204020204" charset="-122"/>
                <a:cs typeface="微软雅黑" panose="020B0503020204020204" charset="-122"/>
              </a:rPr>
              <a:t>   </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6</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3" name="文本框 2"/>
          <p:cNvSpPr txBox="1"/>
          <p:nvPr/>
        </p:nvSpPr>
        <p:spPr>
          <a:xfrm>
            <a:off x="1089660" y="431800"/>
            <a:ext cx="7745730" cy="1445260"/>
          </a:xfrm>
          <a:prstGeom prst="rect">
            <a:avLst/>
          </a:prstGeom>
          <a:noFill/>
        </p:spPr>
        <p:txBody>
          <a:bodyPr wrap="square" rtlCol="0" anchor="t">
            <a:spAutoFit/>
          </a:bodyPr>
          <a:p>
            <a:r>
              <a:rPr lang="zh-CN" altLang="en-US" sz="2400" b="1">
                <a:latin typeface="微软雅黑" panose="020B0503020204020204" charset="-122"/>
                <a:ea typeface="微软雅黑" panose="020B0503020204020204" charset="-122"/>
                <a:cs typeface="微软雅黑" panose="020B0503020204020204" charset="-122"/>
              </a:rPr>
              <a:t>Fear not the want of armor, for mine is also yours to wear.</a:t>
            </a:r>
            <a:endParaRPr lang="zh-CN" altLang="en-US" sz="2000" b="1">
              <a:latin typeface="微软雅黑" panose="020B0503020204020204" charset="-122"/>
              <a:ea typeface="微软雅黑" panose="020B0503020204020204" charset="-122"/>
              <a:cs typeface="微软雅黑" panose="020B0503020204020204" charset="-122"/>
              <a:sym typeface="+mn-ea"/>
            </a:endParaRPr>
          </a:p>
          <a:p>
            <a:r>
              <a:rPr lang="zh-CN" altLang="en-US" sz="2000" b="1">
                <a:latin typeface="微软雅黑" panose="020B0503020204020204" charset="-122"/>
                <a:ea typeface="微软雅黑" panose="020B0503020204020204" charset="-122"/>
                <a:cs typeface="微软雅黑" panose="020B0503020204020204" charset="-122"/>
                <a:sym typeface="+mn-ea"/>
              </a:rPr>
              <a:t>岂曰无衣，与子同裳。</a:t>
            </a:r>
            <a:endParaRPr lang="zh-CN" altLang="en-US" sz="2000">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sz="2000" i="1">
                <a:latin typeface="微软雅黑" panose="020B0503020204020204" charset="-122"/>
                <a:ea typeface="微软雅黑" panose="020B0503020204020204" charset="-122"/>
                <a:cs typeface="微软雅黑" panose="020B0503020204020204" charset="-122"/>
              </a:rPr>
              <a:t>armor /ˈɑːmə/ n. 盔甲；装甲；（动植物的）保护外层</a:t>
            </a:r>
            <a:endParaRPr lang="zh-CN" altLang="en-US" sz="2000" i="1">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090295" y="2066290"/>
            <a:ext cx="7745095" cy="2553335"/>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sym typeface="+mn-ea"/>
              </a:rPr>
              <a:t>     </a:t>
            </a:r>
            <a:r>
              <a:rPr lang="zh-CN" altLang="en-US" sz="2000">
                <a:latin typeface="微软雅黑" panose="020B0503020204020204" charset="-122"/>
                <a:ea typeface="微软雅黑" panose="020B0503020204020204" charset="-122"/>
                <a:cs typeface="微软雅黑" panose="020B0503020204020204" charset="-122"/>
                <a:sym typeface="+mn-ea"/>
              </a:rPr>
              <a:t>本句也可译为</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Together we stand, my armors thine.</a:t>
            </a:r>
            <a:r>
              <a:rPr lang="en-US" altLang="zh-CN" sz="2000">
                <a:latin typeface="微软雅黑" panose="020B0503020204020204" charset="-122"/>
                <a:ea typeface="微软雅黑" panose="020B0503020204020204" charset="-122"/>
                <a:cs typeface="微软雅黑" panose="020B0503020204020204" charset="-122"/>
                <a:sym typeface="+mn-ea"/>
              </a:rPr>
              <a:t>”</a:t>
            </a:r>
            <a:r>
              <a:rPr lang="zh-CN" altLang="en-US" sz="2000">
                <a:latin typeface="微软雅黑" panose="020B0503020204020204" charset="-122"/>
                <a:ea typeface="微软雅黑" panose="020B0503020204020204" charset="-122"/>
                <a:cs typeface="微软雅黑" panose="020B0503020204020204" charset="-122"/>
                <a:sym typeface="+mn-ea"/>
              </a:rPr>
              <a:t>出于《诗经·国风》中的一首《秦风·无衣》：</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sym typeface="+mn-ea"/>
              </a:rPr>
              <a:t>     </a:t>
            </a:r>
            <a:r>
              <a:rPr lang="zh-CN" altLang="en-US" sz="2000" b="1">
                <a:latin typeface="微软雅黑" panose="020B0503020204020204" charset="-122"/>
                <a:ea typeface="微软雅黑" panose="020B0503020204020204" charset="-122"/>
                <a:cs typeface="微软雅黑" panose="020B0503020204020204" charset="-122"/>
                <a:sym typeface="+mn-ea"/>
              </a:rPr>
              <a:t>岂曰无衣？与子同袍。</a:t>
            </a:r>
            <a:endParaRPr lang="zh-CN" altLang="en-US" sz="2000" b="1">
              <a:latin typeface="微软雅黑" panose="020B0503020204020204" charset="-122"/>
              <a:ea typeface="微软雅黑" panose="020B0503020204020204" charset="-122"/>
              <a:cs typeface="微软雅黑" panose="020B0503020204020204" charset="-122"/>
              <a:sym typeface="+mn-ea"/>
            </a:endParaRPr>
          </a:p>
          <a:p>
            <a:r>
              <a:rPr lang="zh-CN" altLang="en-US" sz="2000" b="1">
                <a:latin typeface="微软雅黑" panose="020B0503020204020204" charset="-122"/>
                <a:ea typeface="微软雅黑" panose="020B0503020204020204" charset="-122"/>
                <a:cs typeface="微软雅黑" panose="020B0503020204020204" charset="-122"/>
                <a:sym typeface="+mn-ea"/>
              </a:rPr>
              <a:t>     王于兴师，修我戈矛。与子同仇！</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sym typeface="+mn-ea"/>
              </a:rPr>
              <a:t>     岂曰无衣？与子同泽。</a:t>
            </a:r>
            <a:endParaRPr lang="zh-CN" altLang="en-US" sz="2000" b="1">
              <a:latin typeface="微软雅黑" panose="020B0503020204020204" charset="-122"/>
              <a:ea typeface="微软雅黑" panose="020B0503020204020204" charset="-122"/>
              <a:cs typeface="微软雅黑" panose="020B0503020204020204" charset="-122"/>
              <a:sym typeface="+mn-ea"/>
            </a:endParaRPr>
          </a:p>
          <a:p>
            <a:r>
              <a:rPr lang="zh-CN" altLang="en-US" sz="2000" b="1">
                <a:latin typeface="微软雅黑" panose="020B0503020204020204" charset="-122"/>
                <a:ea typeface="微软雅黑" panose="020B0503020204020204" charset="-122"/>
                <a:cs typeface="微软雅黑" panose="020B0503020204020204" charset="-122"/>
                <a:sym typeface="+mn-ea"/>
              </a:rPr>
              <a:t>     王于兴师，修我矛戟。与子偕作！</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sym typeface="+mn-ea"/>
              </a:rPr>
              <a:t>     岂曰无衣？与子同裳。</a:t>
            </a:r>
            <a:endParaRPr lang="zh-CN" altLang="en-US" sz="2000" b="1">
              <a:latin typeface="微软雅黑" panose="020B0503020204020204" charset="-122"/>
              <a:ea typeface="微软雅黑" panose="020B0503020204020204" charset="-122"/>
              <a:cs typeface="微软雅黑" panose="020B0503020204020204" charset="-122"/>
              <a:sym typeface="+mn-ea"/>
            </a:endParaRPr>
          </a:p>
          <a:p>
            <a:r>
              <a:rPr lang="zh-CN" altLang="en-US" sz="2000" b="1">
                <a:latin typeface="微软雅黑" panose="020B0503020204020204" charset="-122"/>
                <a:ea typeface="微软雅黑" panose="020B0503020204020204" charset="-122"/>
                <a:cs typeface="微软雅黑" panose="020B0503020204020204" charset="-122"/>
                <a:sym typeface="+mn-ea"/>
              </a:rPr>
              <a:t>     王于兴师，修我甲兵。与子偕行！</a:t>
            </a:r>
            <a:endParaRPr lang="zh-CN" altLang="en-US" b="1"/>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6</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4" name="文本框 3"/>
          <p:cNvSpPr txBox="1"/>
          <p:nvPr/>
        </p:nvSpPr>
        <p:spPr>
          <a:xfrm>
            <a:off x="1089660" y="532765"/>
            <a:ext cx="7659370" cy="3476625"/>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sym typeface="+mn-ea"/>
              </a:rPr>
              <a:t>     </a:t>
            </a:r>
            <a:r>
              <a:rPr lang="zh-CN" altLang="en-US" sz="2000">
                <a:latin typeface="微软雅黑" panose="020B0503020204020204" charset="-122"/>
                <a:ea typeface="微软雅黑" panose="020B0503020204020204" charset="-122"/>
                <a:cs typeface="微软雅黑" panose="020B0503020204020204" charset="-122"/>
                <a:sym typeface="+mn-ea"/>
              </a:rPr>
              <a:t>闭上眼睛，我们似乎能听到一声远古的呐喊——“岂曰无衣”！</a:t>
            </a:r>
            <a:endParaRPr lang="zh-CN" altLang="en-US" sz="2000">
              <a:latin typeface="微软雅黑" panose="020B0503020204020204" charset="-122"/>
              <a:ea typeface="微软雅黑" panose="020B0503020204020204" charset="-122"/>
              <a:cs typeface="微软雅黑" panose="020B0503020204020204" charset="-122"/>
              <a:sym typeface="+mn-ea"/>
            </a:endParaRPr>
          </a:p>
          <a:p>
            <a:r>
              <a:rPr lang="zh-CN" altLang="en-US" sz="2000">
                <a:latin typeface="微软雅黑" panose="020B0503020204020204" charset="-122"/>
                <a:ea typeface="微软雅黑" panose="020B0503020204020204" charset="-122"/>
                <a:cs typeface="微软雅黑" panose="020B0503020204020204" charset="-122"/>
                <a:sym typeface="+mn-ea"/>
              </a:rPr>
              <a:t>      这一声喝问，激起了千万人的豪情，志气与决心如山雷的呼啸席卷而来：</a:t>
            </a:r>
            <a:endParaRPr lang="zh-CN" altLang="en-US" sz="2000">
              <a:latin typeface="微软雅黑" panose="020B0503020204020204" charset="-122"/>
              <a:ea typeface="微软雅黑" panose="020B0503020204020204" charset="-122"/>
              <a:cs typeface="微软雅黑" panose="020B0503020204020204" charset="-122"/>
              <a:sym typeface="+mn-ea"/>
            </a:endParaRPr>
          </a:p>
          <a:p>
            <a:r>
              <a:rPr lang="zh-CN" altLang="en-US" sz="2000">
                <a:latin typeface="微软雅黑" panose="020B0503020204020204" charset="-122"/>
                <a:ea typeface="微软雅黑" panose="020B0503020204020204" charset="-122"/>
                <a:cs typeface="微软雅黑" panose="020B0503020204020204" charset="-122"/>
                <a:sym typeface="+mn-ea"/>
              </a:rPr>
              <a:t>    “与子同袍！”</a:t>
            </a:r>
            <a:endParaRPr lang="zh-CN" altLang="en-US" sz="2000">
              <a:latin typeface="微软雅黑" panose="020B0503020204020204" charset="-122"/>
              <a:ea typeface="微软雅黑" panose="020B0503020204020204" charset="-122"/>
              <a:cs typeface="微软雅黑" panose="020B0503020204020204" charset="-122"/>
              <a:sym typeface="+mn-ea"/>
            </a:endParaRPr>
          </a:p>
          <a:p>
            <a:r>
              <a:rPr lang="zh-CN" altLang="en-US" sz="2000">
                <a:latin typeface="微软雅黑" panose="020B0503020204020204" charset="-122"/>
                <a:ea typeface="微软雅黑" panose="020B0503020204020204" charset="-122"/>
                <a:cs typeface="微软雅黑" panose="020B0503020204020204" charset="-122"/>
                <a:sym typeface="+mn-ea"/>
              </a:rPr>
              <a:t>    “与子同泽！”</a:t>
            </a:r>
            <a:endParaRPr lang="zh-CN" altLang="en-US" sz="2000">
              <a:latin typeface="微软雅黑" panose="020B0503020204020204" charset="-122"/>
              <a:ea typeface="微软雅黑" panose="020B0503020204020204" charset="-122"/>
              <a:cs typeface="微软雅黑" panose="020B0503020204020204" charset="-122"/>
              <a:sym typeface="+mn-ea"/>
            </a:endParaRPr>
          </a:p>
          <a:p>
            <a:r>
              <a:rPr lang="zh-CN" altLang="en-US" sz="2000">
                <a:latin typeface="微软雅黑" panose="020B0503020204020204" charset="-122"/>
                <a:ea typeface="微软雅黑" panose="020B0503020204020204" charset="-122"/>
                <a:cs typeface="微软雅黑" panose="020B0503020204020204" charset="-122"/>
                <a:sym typeface="+mn-ea"/>
              </a:rPr>
              <a:t>    “与子同裳！”</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sym typeface="+mn-ea"/>
              </a:rPr>
              <a:t>    《秦风·无衣》为后世留下了“袍泽”这个情谊深厚的称谓，也留下了“同仇敌忾”这个团结的成语。更留下了礼乐文治之外，英勇无畏的民族精神。</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sym typeface="+mn-ea"/>
              </a:rPr>
              <a:t>     血与火的时代距离我们已经遥远，但勇敢的面对、热忱的信任，却是任何时代都不应遗忘的。</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6</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610" y="277495"/>
            <a:ext cx="8526780" cy="4527550"/>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4" name="文本框 3"/>
          <p:cNvSpPr txBox="1"/>
          <p:nvPr/>
        </p:nvSpPr>
        <p:spPr>
          <a:xfrm>
            <a:off x="1176020" y="458470"/>
            <a:ext cx="7659370" cy="1938020"/>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sym typeface="+mn-ea"/>
              </a:rPr>
              <a:t>    </a:t>
            </a:r>
            <a:r>
              <a:rPr sz="2000">
                <a:latin typeface="微软雅黑" panose="020B0503020204020204" charset="-122"/>
                <a:ea typeface="微软雅黑" panose="020B0503020204020204" charset="-122"/>
                <a:cs typeface="微软雅黑" panose="020B0503020204020204" charset="-122"/>
                <a:sym typeface="+mn-ea"/>
              </a:rPr>
              <a:t>In the toughest times of the fight, people around the world are </a:t>
            </a:r>
            <a:r>
              <a:rPr sz="2000" b="1">
                <a:latin typeface="微软雅黑" panose="020B0503020204020204" charset="-122"/>
                <a:ea typeface="微软雅黑" panose="020B0503020204020204" charset="-122"/>
                <a:cs typeface="微软雅黑" panose="020B0503020204020204" charset="-122"/>
                <a:sym typeface="+mn-ea"/>
              </a:rPr>
              <a:t>standing</a:t>
            </a:r>
            <a:r>
              <a:rPr sz="2000">
                <a:latin typeface="微软雅黑" panose="020B0503020204020204" charset="-122"/>
                <a:ea typeface="微软雅黑" panose="020B0503020204020204" charset="-122"/>
                <a:cs typeface="微软雅黑" panose="020B0503020204020204" charset="-122"/>
                <a:sym typeface="+mn-ea"/>
              </a:rPr>
              <a:t> firmly </a:t>
            </a:r>
            <a:r>
              <a:rPr sz="2000" b="1">
                <a:latin typeface="微软雅黑" panose="020B0503020204020204" charset="-122"/>
                <a:ea typeface="微软雅黑" panose="020B0503020204020204" charset="-122"/>
                <a:cs typeface="微软雅黑" panose="020B0503020204020204" charset="-122"/>
                <a:sym typeface="+mn-ea"/>
              </a:rPr>
              <a:t>by our side</a:t>
            </a:r>
            <a:r>
              <a:rPr sz="2000">
                <a:latin typeface="微软雅黑" panose="020B0503020204020204" charset="-122"/>
                <a:ea typeface="微软雅黑" panose="020B0503020204020204" charset="-122"/>
                <a:cs typeface="微软雅黑" panose="020B0503020204020204" charset="-122"/>
                <a:sym typeface="+mn-ea"/>
              </a:rPr>
              <a:t>. Japanese groups sent assistance supplies to China, attached with ancient Chinese </a:t>
            </a:r>
            <a:r>
              <a:rPr sz="2000" b="1">
                <a:latin typeface="微软雅黑" panose="020B0503020204020204" charset="-122"/>
                <a:ea typeface="微软雅黑" panose="020B0503020204020204" charset="-122"/>
                <a:cs typeface="微软雅黑" panose="020B0503020204020204" charset="-122"/>
                <a:sym typeface="+mn-ea"/>
              </a:rPr>
              <a:t>poetic</a:t>
            </a:r>
            <a:r>
              <a:rPr sz="2000">
                <a:latin typeface="微软雅黑" panose="020B0503020204020204" charset="-122"/>
                <a:ea typeface="微软雅黑" panose="020B0503020204020204" charset="-122"/>
                <a:cs typeface="微软雅黑" panose="020B0503020204020204" charset="-122"/>
                <a:sym typeface="+mn-ea"/>
              </a:rPr>
              <a:t> lines: “Fear not the want of armor, for mine is also yours to wear”, conveying a touching message of empathy from a close neighbor. </a:t>
            </a:r>
            <a:endParaRPr sz="200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089025" y="2583180"/>
            <a:ext cx="7664450" cy="2061210"/>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在我们抗击疫情最艰苦的日子里，各国人民也和我们坚定站在一起。日本友好团体在送往中国的物资上写了一句中国古诗：“岂曰无衣，与子同裳”，表达一衣带水邻邦与中国人民的感同身受。</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rPr>
              <a:t>---2020年2月15日，王毅在第56届慕尼黑全会议上的演讲。</a:t>
            </a:r>
            <a:endParaRPr lang="zh-CN" altLang="en-US" sz="2000">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stand by one's side 支持；站在某人身边</a:t>
            </a:r>
            <a:endParaRPr lang="zh-CN" altLang="en-US" sz="1600" b="1" i="1">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poetic /pəʊˈetɪk/ adj. 诗的，诗歌的；诗意的；诗人的</a:t>
            </a:r>
            <a:endParaRPr lang="zh-CN" altLang="en-US" sz="1600" b="1" i="1">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empathy /ˈempəθi/n. 移情作用；同理心；感同身受；共鸣</a:t>
            </a:r>
            <a:endParaRPr lang="zh-CN" altLang="en-US" sz="1600" b="1" i="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6</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610" y="361315"/>
            <a:ext cx="8526780" cy="4431030"/>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4" name="文本框 3"/>
          <p:cNvSpPr txBox="1"/>
          <p:nvPr/>
        </p:nvSpPr>
        <p:spPr>
          <a:xfrm>
            <a:off x="1176020" y="535940"/>
            <a:ext cx="7659370" cy="2245360"/>
          </a:xfrm>
          <a:prstGeom prst="rect">
            <a:avLst/>
          </a:prstGeom>
          <a:noFill/>
        </p:spPr>
        <p:txBody>
          <a:bodyPr wrap="square" rtlCol="0" anchor="t">
            <a:spAutoFit/>
          </a:bodyPr>
          <a:p>
            <a:r>
              <a:rPr lang="en-US" sz="2000">
                <a:latin typeface="微软雅黑" panose="020B0503020204020204" charset="-122"/>
                <a:ea typeface="微软雅黑" panose="020B0503020204020204" charset="-122"/>
                <a:cs typeface="微软雅黑" panose="020B0503020204020204" charset="-122"/>
                <a:sym typeface="+mn-ea"/>
              </a:rPr>
              <a:t>  </a:t>
            </a:r>
            <a:r>
              <a:rPr sz="2000">
                <a:latin typeface="微软雅黑" panose="020B0503020204020204" charset="-122"/>
                <a:ea typeface="微软雅黑" panose="020B0503020204020204" charset="-122"/>
                <a:cs typeface="微软雅黑" panose="020B0503020204020204" charset="-122"/>
                <a:sym typeface="+mn-ea"/>
              </a:rPr>
              <a:t>In other parts of the world, Americans from </a:t>
            </a:r>
            <a:r>
              <a:rPr sz="2000" b="1">
                <a:latin typeface="微软雅黑" panose="020B0503020204020204" charset="-122"/>
                <a:ea typeface="微软雅黑" panose="020B0503020204020204" charset="-122"/>
                <a:cs typeface="微软雅黑" panose="020B0503020204020204" charset="-122"/>
                <a:sym typeface="+mn-ea"/>
              </a:rPr>
              <a:t>all walks of life</a:t>
            </a:r>
            <a:r>
              <a:rPr sz="2000">
                <a:latin typeface="微软雅黑" panose="020B0503020204020204" charset="-122"/>
                <a:ea typeface="微软雅黑" panose="020B0503020204020204" charset="-122"/>
                <a:cs typeface="微软雅黑" panose="020B0503020204020204" charset="-122"/>
                <a:sym typeface="+mn-ea"/>
              </a:rPr>
              <a:t> donated medical items and supplies; an Indonesian policeman sang the song “Go, Wuhan!”; UK pupils performed a Chinese song “Fill the World with Love”; the Burj Khalifa Tower in the UAE was lit up in red </a:t>
            </a:r>
            <a:r>
              <a:rPr sz="2000" b="1">
                <a:latin typeface="微软雅黑" panose="020B0503020204020204" charset="-122"/>
                <a:ea typeface="微软雅黑" panose="020B0503020204020204" charset="-122"/>
                <a:cs typeface="微软雅黑" panose="020B0503020204020204" charset="-122"/>
                <a:sym typeface="+mn-ea"/>
              </a:rPr>
              <a:t>in solidarity with</a:t>
            </a:r>
            <a:r>
              <a:rPr sz="2000">
                <a:latin typeface="微软雅黑" panose="020B0503020204020204" charset="-122"/>
                <a:ea typeface="微软雅黑" panose="020B0503020204020204" charset="-122"/>
                <a:cs typeface="微软雅黑" panose="020B0503020204020204" charset="-122"/>
                <a:sym typeface="+mn-ea"/>
              </a:rPr>
              <a:t> China; and from this city, Bayern Munich sent its best wishes to China.</a:t>
            </a:r>
            <a:endParaRPr sz="200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089660" y="2781300"/>
            <a:ext cx="7746365" cy="1814830"/>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美国社会各界踊跃捐赠医疗物资。印尼警察演唱“武汉加油歌”，英国小学生合唱“让世界充满爱”，阿联酋哈利法塔亮起中国红，德国拜仁慕尼黑足球俱乐部也专门为中国加油打气。---2020年2月15日，王毅在第56届慕尼黑全会议上的演讲。</a:t>
            </a:r>
            <a:endParaRPr lang="zh-CN" altLang="en-US" sz="2000">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all walks of life 各行各业；各界人士</a:t>
            </a:r>
            <a:endParaRPr lang="zh-CN" altLang="en-US" sz="1600" b="1" i="1">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in solidarity with</a:t>
            </a:r>
            <a:r>
              <a:rPr lang="en-US" altLang="zh-CN" sz="1600" b="1" i="1">
                <a:latin typeface="微软雅黑" panose="020B0503020204020204" charset="-122"/>
                <a:ea typeface="微软雅黑" panose="020B0503020204020204" charset="-122"/>
                <a:cs typeface="微软雅黑" panose="020B0503020204020204" charset="-122"/>
              </a:rPr>
              <a:t>...与…团结一致</a:t>
            </a:r>
            <a:endParaRPr lang="en-US" altLang="zh-CN" sz="1600" b="1" i="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6</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4" name="文本框 3"/>
          <p:cNvSpPr txBox="1"/>
          <p:nvPr/>
        </p:nvSpPr>
        <p:spPr>
          <a:xfrm>
            <a:off x="1089660" y="432435"/>
            <a:ext cx="7659370" cy="4276725"/>
          </a:xfrm>
          <a:prstGeom prst="rect">
            <a:avLst/>
          </a:prstGeom>
          <a:noFill/>
        </p:spPr>
        <p:txBody>
          <a:bodyPr wrap="square" rtlCol="0" anchor="t">
            <a:spAutoFit/>
          </a:bodyPr>
          <a:p>
            <a:r>
              <a:rPr lang="en-US" sz="2000">
                <a:latin typeface="微软雅黑" panose="020B0503020204020204" charset="-122"/>
                <a:ea typeface="微软雅黑" panose="020B0503020204020204" charset="-122"/>
                <a:cs typeface="微软雅黑" panose="020B0503020204020204" charset="-122"/>
                <a:sym typeface="+mn-ea"/>
              </a:rPr>
              <a:t>   </a:t>
            </a:r>
            <a:r>
              <a:rPr sz="2000">
                <a:latin typeface="微软雅黑" panose="020B0503020204020204" charset="-122"/>
                <a:ea typeface="微软雅黑" panose="020B0503020204020204" charset="-122"/>
                <a:cs typeface="微软雅黑" panose="020B0503020204020204" charset="-122"/>
                <a:sym typeface="+mn-ea"/>
              </a:rPr>
              <a:t>In the face of danger, Philippe Klein, a French doctor working in Wuhan, did not hesitate to stay and fought alongside the Chinese people. He said he kept a bottle of champagne to </a:t>
            </a:r>
            <a:r>
              <a:rPr sz="2000" b="1">
                <a:latin typeface="微软雅黑" panose="020B0503020204020204" charset="-122"/>
                <a:ea typeface="微软雅黑" panose="020B0503020204020204" charset="-122"/>
                <a:cs typeface="微软雅黑" panose="020B0503020204020204" charset="-122"/>
                <a:sym typeface="+mn-ea"/>
              </a:rPr>
              <a:t>be popped open</a:t>
            </a:r>
            <a:r>
              <a:rPr sz="2000">
                <a:latin typeface="微软雅黑" panose="020B0503020204020204" charset="-122"/>
                <a:ea typeface="微软雅黑" panose="020B0503020204020204" charset="-122"/>
                <a:cs typeface="微软雅黑" panose="020B0503020204020204" charset="-122"/>
                <a:sym typeface="+mn-ea"/>
              </a:rPr>
              <a:t> for celebrating the end of the epidemic. Munyaradzi Gurure, a Zimbabwean student who lived in Wuhan for three years, also chose to stay and </a:t>
            </a:r>
            <a:r>
              <a:rPr sz="2000" b="1">
                <a:latin typeface="微软雅黑" panose="020B0503020204020204" charset="-122"/>
                <a:ea typeface="微软雅黑" panose="020B0503020204020204" charset="-122"/>
                <a:cs typeface="微软雅黑" panose="020B0503020204020204" charset="-122"/>
                <a:sym typeface="+mn-ea"/>
              </a:rPr>
              <a:t>signed up to be a volunteer</a:t>
            </a:r>
            <a:r>
              <a:rPr sz="2000">
                <a:latin typeface="微软雅黑" panose="020B0503020204020204" charset="-122"/>
                <a:ea typeface="微软雅黑" panose="020B0503020204020204" charset="-122"/>
                <a:cs typeface="微软雅黑" panose="020B0503020204020204" charset="-122"/>
                <a:sym typeface="+mn-ea"/>
              </a:rPr>
              <a:t>.</a:t>
            </a:r>
            <a:endParaRPr sz="2000">
              <a:latin typeface="微软雅黑" panose="020B0503020204020204" charset="-122"/>
              <a:ea typeface="微软雅黑" panose="020B0503020204020204" charset="-122"/>
              <a:cs typeface="微软雅黑" panose="020B0503020204020204" charset="-122"/>
              <a:sym typeface="+mn-ea"/>
            </a:endParaRPr>
          </a:p>
          <a:p>
            <a:r>
              <a:rPr sz="2000">
                <a:latin typeface="微软雅黑" panose="020B0503020204020204" charset="-122"/>
                <a:ea typeface="微软雅黑" panose="020B0503020204020204" charset="-122"/>
                <a:cs typeface="微软雅黑" panose="020B0503020204020204" charset="-122"/>
                <a:sym typeface="+mn-ea"/>
              </a:rPr>
              <a:t>   菲利普·克莱因，是一位在武汉工作的法国医生，在危难面前毅然留下，和中国人民并肩战斗。他还说已经准备好一瓶香槟，等疫情结束后再打开共同庆祝。一名叫蒙亚的津巴布韦留学生，在武汉学习生活了3年，疫情爆发后，他也选择留了下来，并且主动报名成了一名抗疫志愿者。--- 王毅在第56届慕尼黑全会议上的演讲。</a:t>
            </a:r>
            <a:endParaRPr sz="2000">
              <a:latin typeface="微软雅黑" panose="020B0503020204020204" charset="-122"/>
              <a:ea typeface="微软雅黑" panose="020B0503020204020204" charset="-122"/>
              <a:cs typeface="微软雅黑" panose="020B0503020204020204" charset="-122"/>
              <a:sym typeface="+mn-ea"/>
            </a:endParaRPr>
          </a:p>
          <a:p>
            <a:pPr marL="285750" indent="-285750">
              <a:buFont typeface="Wingdings" panose="05000000000000000000" charset="0"/>
              <a:buChar char="Ø"/>
            </a:pPr>
            <a:r>
              <a:rPr sz="1600" b="1" i="1">
                <a:latin typeface="微软雅黑" panose="020B0503020204020204" charset="-122"/>
                <a:ea typeface="微软雅黑" panose="020B0503020204020204" charset="-122"/>
                <a:cs typeface="微软雅黑" panose="020B0503020204020204" charset="-122"/>
                <a:sym typeface="+mn-ea"/>
              </a:rPr>
              <a:t>pop/pɒp/ v. 突然出现；突然地行动；爆开；射击</a:t>
            </a:r>
            <a:endParaRPr sz="1600" b="1" i="1">
              <a:latin typeface="微软雅黑" panose="020B0503020204020204" charset="-122"/>
              <a:ea typeface="微软雅黑" panose="020B0503020204020204" charset="-122"/>
              <a:cs typeface="微软雅黑" panose="020B0503020204020204" charset="-122"/>
              <a:sym typeface="+mn-ea"/>
            </a:endParaRPr>
          </a:p>
          <a:p>
            <a:pPr marL="285750" indent="-285750">
              <a:buFont typeface="Wingdings" panose="05000000000000000000" charset="0"/>
              <a:buChar char="Ø"/>
            </a:pPr>
            <a:r>
              <a:rPr sz="1600" b="1" i="1">
                <a:latin typeface="微软雅黑" panose="020B0503020204020204" charset="-122"/>
                <a:ea typeface="微软雅黑" panose="020B0503020204020204" charset="-122"/>
                <a:cs typeface="微软雅黑" panose="020B0503020204020204" charset="-122"/>
                <a:sym typeface="+mn-ea"/>
              </a:rPr>
              <a:t>sign up 报名</a:t>
            </a:r>
            <a:r>
              <a:rPr lang="en-US" sz="1600" b="1" i="1">
                <a:latin typeface="微软雅黑" panose="020B0503020204020204" charset="-122"/>
                <a:ea typeface="微软雅黑" panose="020B0503020204020204" charset="-122"/>
                <a:cs typeface="微软雅黑" panose="020B0503020204020204" charset="-122"/>
                <a:sym typeface="+mn-ea"/>
              </a:rPr>
              <a:t>; </a:t>
            </a:r>
            <a:r>
              <a:rPr sz="1600" b="1" i="1">
                <a:latin typeface="微软雅黑" panose="020B0503020204020204" charset="-122"/>
                <a:ea typeface="微软雅黑" panose="020B0503020204020204" charset="-122"/>
                <a:cs typeface="微软雅黑" panose="020B0503020204020204" charset="-122"/>
                <a:sym typeface="+mn-ea"/>
              </a:rPr>
              <a:t>注册</a:t>
            </a:r>
            <a:r>
              <a:rPr lang="en-US" sz="1600" b="1" i="1">
                <a:latin typeface="微软雅黑" panose="020B0503020204020204" charset="-122"/>
                <a:ea typeface="微软雅黑" panose="020B0503020204020204" charset="-122"/>
                <a:cs typeface="微软雅黑" panose="020B0503020204020204" charset="-122"/>
                <a:sym typeface="+mn-ea"/>
              </a:rPr>
              <a:t>; </a:t>
            </a:r>
            <a:r>
              <a:rPr sz="1600" b="1" i="1">
                <a:latin typeface="微软雅黑" panose="020B0503020204020204" charset="-122"/>
                <a:ea typeface="微软雅黑" panose="020B0503020204020204" charset="-122"/>
                <a:cs typeface="微软雅黑" panose="020B0503020204020204" charset="-122"/>
                <a:sym typeface="+mn-ea"/>
              </a:rPr>
              <a:t>签雇用合约</a:t>
            </a:r>
            <a:endParaRPr sz="1600" b="1" i="1">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7</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3" name="文本框 2"/>
          <p:cNvSpPr txBox="1"/>
          <p:nvPr/>
        </p:nvSpPr>
        <p:spPr>
          <a:xfrm>
            <a:off x="1089025" y="433070"/>
            <a:ext cx="7746365" cy="768350"/>
          </a:xfrm>
          <a:prstGeom prst="rect">
            <a:avLst/>
          </a:prstGeom>
          <a:noFill/>
        </p:spPr>
        <p:txBody>
          <a:bodyPr wrap="square" rtlCol="0" anchor="t">
            <a:spAutoFit/>
          </a:bodyPr>
          <a:p>
            <a:r>
              <a:rPr lang="zh-CN" altLang="en-US" sz="2400" b="1">
                <a:latin typeface="微软雅黑" panose="020B0503020204020204" charset="-122"/>
                <a:ea typeface="微软雅黑" panose="020B0503020204020204" charset="-122"/>
                <a:cs typeface="微软雅黑" panose="020B0503020204020204" charset="-122"/>
              </a:rPr>
              <a:t>Lands apart, sky shared.</a:t>
            </a:r>
            <a:endParaRPr lang="zh-CN" altLang="en-US" sz="2000" b="1">
              <a:latin typeface="微软雅黑" panose="020B0503020204020204" charset="-122"/>
              <a:ea typeface="微软雅黑" panose="020B0503020204020204" charset="-122"/>
              <a:cs typeface="微软雅黑" panose="020B0503020204020204" charset="-122"/>
              <a:sym typeface="+mn-ea"/>
            </a:endParaRPr>
          </a:p>
          <a:p>
            <a:r>
              <a:rPr lang="zh-CN" altLang="en-US" sz="2000" b="1">
                <a:latin typeface="微软雅黑" panose="020B0503020204020204" charset="-122"/>
                <a:ea typeface="微软雅黑" panose="020B0503020204020204" charset="-122"/>
                <a:cs typeface="微软雅黑" panose="020B0503020204020204" charset="-122"/>
                <a:sym typeface="+mn-ea"/>
              </a:rPr>
              <a:t>山川异域，风月同天。</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090295" y="1314450"/>
            <a:ext cx="7745730" cy="1630045"/>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佛教在</a:t>
            </a:r>
            <a:r>
              <a:rPr lang="zh-CN" altLang="en-US" sz="2000">
                <a:latin typeface="微软雅黑" panose="020B0503020204020204" charset="-122"/>
                <a:ea typeface="微软雅黑" panose="020B0503020204020204" charset="-122"/>
                <a:cs typeface="微软雅黑" panose="020B0503020204020204" charset="-122"/>
                <a:sym typeface="+mn-ea"/>
              </a:rPr>
              <a:t>唐朝是</a:t>
            </a:r>
            <a:r>
              <a:rPr lang="zh-CN" altLang="en-US" sz="2000">
                <a:latin typeface="微软雅黑" panose="020B0503020204020204" charset="-122"/>
                <a:ea typeface="微软雅黑" panose="020B0503020204020204" charset="-122"/>
                <a:cs typeface="微软雅黑" panose="020B0503020204020204" charset="-122"/>
              </a:rPr>
              <a:t>鼎盛时期，一直吸引着周边国家。日本特意派遣僧人出使大唐，以求寻访佛法高深、德高望重的高僧到日本弘法和主持僧人受戒。公元742年，</a:t>
            </a:r>
            <a:r>
              <a:rPr lang="zh-CN" altLang="en-US" sz="2000">
                <a:latin typeface="微软雅黑" panose="020B0503020204020204" charset="-122"/>
                <a:ea typeface="微软雅黑" panose="020B0503020204020204" charset="-122"/>
                <a:cs typeface="微软雅黑" panose="020B0503020204020204" charset="-122"/>
                <a:sym typeface="+mn-ea"/>
              </a:rPr>
              <a:t>高僧</a:t>
            </a:r>
            <a:r>
              <a:rPr lang="zh-CN" altLang="en-US" sz="2000">
                <a:latin typeface="微软雅黑" panose="020B0503020204020204" charset="-122"/>
                <a:ea typeface="微软雅黑" panose="020B0503020204020204" charset="-122"/>
                <a:cs typeface="微软雅黑" panose="020B0503020204020204" charset="-122"/>
              </a:rPr>
              <a:t>鉴真不顾他人的劝阻，执意东渡日本弘法，而触动鉴真高僧的正是日本向唐朝僧侣赠送的袈裟上的四句偈子：</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山川异域，风月同天；寄诸佛子，共结来缘。</a:t>
            </a:r>
            <a:r>
              <a:rPr lang="en-US" altLang="zh-CN" sz="2000">
                <a:latin typeface="微软雅黑" panose="020B0503020204020204" charset="-122"/>
                <a:ea typeface="微软雅黑" panose="020B0503020204020204" charset="-122"/>
                <a:cs typeface="微软雅黑" panose="020B0503020204020204" charset="-122"/>
              </a:rPr>
              <a:t>”</a:t>
            </a:r>
            <a:endParaRPr lang="en-US" altLang="zh-CN" sz="20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309245" y="3056890"/>
            <a:ext cx="8526780" cy="1630045"/>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sym typeface="+mn-ea"/>
              </a:rPr>
              <a:t>      鉴真在日本享有极高的声誉，为中日搭起文化交流的桥梁。当我们看到日本支援武汉物资上的“山川异域，风月同天”，震撼良久，这段跨越近1500年的文化交流，</a:t>
            </a:r>
            <a:r>
              <a:rPr lang="zh-CN" altLang="en-US" sz="2000">
                <a:latin typeface="微软雅黑" panose="020B0503020204020204" charset="-122"/>
                <a:ea typeface="微软雅黑" panose="020B0503020204020204" charset="-122"/>
                <a:cs typeface="微软雅黑" panose="020B0503020204020204" charset="-122"/>
                <a:sym typeface="+mn-ea"/>
              </a:rPr>
              <a:t>依</a:t>
            </a:r>
            <a:r>
              <a:rPr lang="en-US" altLang="zh-CN" sz="2000">
                <a:latin typeface="微软雅黑" panose="020B0503020204020204" charset="-122"/>
                <a:ea typeface="微软雅黑" panose="020B0503020204020204" charset="-122"/>
                <a:cs typeface="微软雅黑" panose="020B0503020204020204" charset="-122"/>
                <a:sym typeface="+mn-ea"/>
              </a:rPr>
              <a:t>然在今天散发光芒。本句也</a:t>
            </a:r>
            <a:r>
              <a:rPr lang="zh-CN" altLang="en-US" sz="2000">
                <a:latin typeface="微软雅黑" panose="020B0503020204020204" charset="-122"/>
                <a:ea typeface="微软雅黑" panose="020B0503020204020204" charset="-122"/>
                <a:cs typeface="微软雅黑" panose="020B0503020204020204" charset="-122"/>
                <a:sym typeface="+mn-ea"/>
              </a:rPr>
              <a:t>有</a:t>
            </a:r>
            <a:r>
              <a:rPr lang="en-US" altLang="zh-CN" sz="2000">
                <a:latin typeface="微软雅黑" panose="020B0503020204020204" charset="-122"/>
                <a:ea typeface="微软雅黑" panose="020B0503020204020204" charset="-122"/>
                <a:cs typeface="微软雅黑" panose="020B0503020204020204" charset="-122"/>
                <a:sym typeface="+mn-ea"/>
              </a:rPr>
              <a:t>译为“Although hills' n rills set us apart, the moon and wind share our kind heart.”</a:t>
            </a:r>
            <a:r>
              <a:rPr lang="zh-CN" altLang="en-US" sz="2000">
                <a:latin typeface="微软雅黑" panose="020B0503020204020204" charset="-122"/>
                <a:ea typeface="微软雅黑" panose="020B0503020204020204" charset="-122"/>
                <a:cs typeface="微软雅黑" panose="020B0503020204020204" charset="-122"/>
                <a:sym typeface="+mn-ea"/>
              </a:rPr>
              <a:t>或 </a:t>
            </a:r>
            <a:r>
              <a:rPr lang="en-US" altLang="zh-CN" sz="2000">
                <a:latin typeface="微软雅黑" panose="020B0503020204020204" charset="-122"/>
                <a:ea typeface="微软雅黑" panose="020B0503020204020204" charset="-122"/>
                <a:cs typeface="微软雅黑" panose="020B0503020204020204" charset="-122"/>
                <a:sym typeface="+mn-ea"/>
              </a:rPr>
              <a:t>”Rivers low, mountains high, the same moon in the sky.”</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8</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4" name="文本框 3"/>
          <p:cNvSpPr txBox="1"/>
          <p:nvPr/>
        </p:nvSpPr>
        <p:spPr>
          <a:xfrm>
            <a:off x="1089660" y="515620"/>
            <a:ext cx="7745730" cy="1445260"/>
          </a:xfrm>
          <a:prstGeom prst="rect">
            <a:avLst/>
          </a:prstGeom>
          <a:noFill/>
        </p:spPr>
        <p:txBody>
          <a:bodyPr wrap="square" rtlCol="0" anchor="t">
            <a:spAutoFit/>
          </a:bodyPr>
          <a:p>
            <a:r>
              <a:rPr lang="zh-CN" altLang="en-US" sz="2400" b="1">
                <a:latin typeface="微软雅黑" panose="020B0503020204020204" charset="-122"/>
                <a:ea typeface="微软雅黑" panose="020B0503020204020204" charset="-122"/>
                <a:cs typeface="微软雅黑" panose="020B0503020204020204" charset="-122"/>
              </a:rPr>
              <a:t>You throw a peach to me, I give you a white jade for friendship.</a:t>
            </a:r>
            <a:endParaRPr lang="zh-CN" altLang="en-US" b="1">
              <a:latin typeface="微软雅黑" panose="020B0503020204020204" charset="-122"/>
              <a:ea typeface="微软雅黑" panose="020B0503020204020204" charset="-122"/>
              <a:cs typeface="微软雅黑" panose="020B0503020204020204" charset="-122"/>
              <a:sym typeface="+mn-ea"/>
            </a:endParaRPr>
          </a:p>
          <a:p>
            <a:r>
              <a:rPr lang="zh-CN" altLang="en-US" sz="2000" b="1">
                <a:latin typeface="微软雅黑" panose="020B0503020204020204" charset="-122"/>
                <a:ea typeface="微软雅黑" panose="020B0503020204020204" charset="-122"/>
                <a:cs typeface="微软雅黑" panose="020B0503020204020204" charset="-122"/>
                <a:sym typeface="+mn-ea"/>
              </a:rPr>
              <a:t>投我以木桃，报之以琼瑶。</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rPr>
              <a:t>          ---2020年2月24日，耿爽回应日本政府和人民援助中方</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089660" y="2220595"/>
            <a:ext cx="7658100" cy="1938020"/>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投我以木桃，报之以琼瑶”原文来自《诗经·国风·卫风·木瓜》。而《诗经·大雅·抑》中也有类似古文：“投我以桃，报之以李。”两句诗句式和含义都一样：你向我赠送木桃，我就回报琼瑶（美玉）；你赠给我一筐桃，我回敬你一篮李。都强调了“礼尚往来”，我们接受了别人的好意，应该以同样的态度或做法回应对方。</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rPr>
              <a:t>    这句古诗采取直译方式，"jade"就是“玉簪”的意思。</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图片 127" descr="2-3.png"/>
          <p:cNvPicPr preferRelativeResize="0"/>
          <p:nvPr/>
        </p:nvPicPr>
        <p:blipFill>
          <a:blip r:embed="rId1">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4933056" y="-4344510"/>
            <a:ext cx="9271107" cy="832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950085" y="3710305"/>
            <a:ext cx="6040120" cy="6299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2" name="矩形 1"/>
          <p:cNvSpPr/>
          <p:nvPr/>
        </p:nvSpPr>
        <p:spPr>
          <a:xfrm>
            <a:off x="1950366" y="1418634"/>
            <a:ext cx="5692140" cy="230695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zh-CN" altLang="en-US" sz="7200" b="1" dirty="0">
                <a:ln>
                  <a:prstDash val="solid"/>
                </a:ln>
                <a:solidFill>
                  <a:prstClr val="black"/>
                </a:solidFill>
                <a:effectLst>
                  <a:outerShdw blurRad="88000" dist="50800" dir="5040000" algn="tl">
                    <a:srgbClr val="8064A2">
                      <a:tint val="80000"/>
                      <a:satMod val="250000"/>
                      <a:alpha val="45000"/>
                    </a:srgbClr>
                  </a:outerShdw>
                </a:effectLst>
                <a:latin typeface="华康海报体W12(P)" pitchFamily="82" charset="-122"/>
                <a:ea typeface="华康海报体W12(P)" pitchFamily="82" charset="-122"/>
              </a:rPr>
              <a:t>抗疫暖心金句</a:t>
            </a:r>
            <a:endParaRPr lang="zh-CN" altLang="en-US" sz="7200" b="1" dirty="0">
              <a:ln>
                <a:prstDash val="solid"/>
              </a:ln>
              <a:solidFill>
                <a:prstClr val="black"/>
              </a:solidFill>
              <a:effectLst>
                <a:outerShdw blurRad="88000" dist="50800" dir="5040000" algn="tl">
                  <a:srgbClr val="8064A2">
                    <a:tint val="80000"/>
                    <a:satMod val="250000"/>
                    <a:alpha val="45000"/>
                  </a:srgbClr>
                </a:outerShdw>
              </a:effectLst>
              <a:latin typeface="华康海报体W12(P)" pitchFamily="82" charset="-122"/>
              <a:ea typeface="华康海报体W12(P)" pitchFamily="82" charset="-122"/>
            </a:endParaRPr>
          </a:p>
          <a:p>
            <a:pPr algn="ctr"/>
            <a:r>
              <a:rPr lang="zh-CN" altLang="en-US" sz="7200" b="1" dirty="0">
                <a:ln>
                  <a:prstDash val="solid"/>
                </a:ln>
                <a:solidFill>
                  <a:prstClr val="black"/>
                </a:solidFill>
                <a:effectLst>
                  <a:outerShdw blurRad="88000" dist="50800" dir="5040000" algn="tl">
                    <a:srgbClr val="8064A2">
                      <a:tint val="80000"/>
                      <a:satMod val="250000"/>
                      <a:alpha val="45000"/>
                    </a:srgbClr>
                  </a:outerShdw>
                </a:effectLst>
                <a:latin typeface="华康海报体W12(P)" pitchFamily="82" charset="-122"/>
                <a:ea typeface="华康海报体W12(P)" pitchFamily="82" charset="-122"/>
              </a:rPr>
              <a:t>写作高分素材</a:t>
            </a:r>
            <a:endParaRPr lang="en-US" altLang="zh-CN" sz="7200" b="1" dirty="0">
              <a:ln>
                <a:prstDash val="solid"/>
              </a:ln>
              <a:solidFill>
                <a:prstClr val="black"/>
              </a:solidFill>
              <a:effectLst>
                <a:outerShdw blurRad="88000" dist="50800" dir="5040000" algn="tl">
                  <a:srgbClr val="8064A2">
                    <a:tint val="80000"/>
                    <a:satMod val="250000"/>
                    <a:alpha val="45000"/>
                  </a:srgbClr>
                </a:outerShdw>
              </a:effectLst>
              <a:latin typeface="华康海报体W12(P)" pitchFamily="82" charset="-122"/>
              <a:ea typeface="华康海报体W12(P)" pitchFamily="82" charset="-122"/>
            </a:endParaRPr>
          </a:p>
        </p:txBody>
      </p:sp>
      <p:grpSp>
        <p:nvGrpSpPr>
          <p:cNvPr id="3" name="组合 2"/>
          <p:cNvGrpSpPr/>
          <p:nvPr/>
        </p:nvGrpSpPr>
        <p:grpSpPr>
          <a:xfrm>
            <a:off x="7448659" y="1267847"/>
            <a:ext cx="1351652" cy="536645"/>
            <a:chOff x="6255307" y="-214854"/>
            <a:chExt cx="1351652" cy="536645"/>
          </a:xfrm>
        </p:grpSpPr>
        <p:sp>
          <p:nvSpPr>
            <p:cNvPr id="11" name="矩形 10"/>
            <p:cNvSpPr/>
            <p:nvPr/>
          </p:nvSpPr>
          <p:spPr>
            <a:xfrm>
              <a:off x="6321820" y="-214854"/>
              <a:ext cx="1191352" cy="40011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zh-CN" altLang="en-US" sz="2000" b="1" dirty="0" smtClean="0">
                  <a:ln>
                    <a:prstDash val="solid"/>
                  </a:ln>
                  <a:solidFill>
                    <a:srgbClr val="FF0000"/>
                  </a:solidFill>
                  <a:effectLst>
                    <a:outerShdw blurRad="88000" dist="50800" dir="5040000" algn="tl">
                      <a:srgbClr val="8064A2">
                        <a:tint val="80000"/>
                        <a:satMod val="250000"/>
                        <a:alpha val="45000"/>
                      </a:srgbClr>
                    </a:outerShdw>
                  </a:effectLst>
                  <a:latin typeface="时尚中黑简体" panose="01010104010101010101" pitchFamily="2" charset="-122"/>
                  <a:ea typeface="时尚中黑简体" panose="01010104010101010101" pitchFamily="2" charset="-122"/>
                </a:rPr>
                <a:t>苛求完美</a:t>
              </a:r>
              <a:endParaRPr lang="zh-CN" altLang="en-US" sz="2000" b="1" dirty="0">
                <a:ln>
                  <a:prstDash val="solid"/>
                </a:ln>
                <a:solidFill>
                  <a:srgbClr val="FF0000"/>
                </a:solidFill>
                <a:effectLst>
                  <a:outerShdw blurRad="88000" dist="50800" dir="5040000" algn="tl">
                    <a:srgbClr val="8064A2">
                      <a:tint val="80000"/>
                      <a:satMod val="250000"/>
                      <a:alpha val="45000"/>
                    </a:srgbClr>
                  </a:outerShdw>
                </a:effectLst>
                <a:latin typeface="时尚中黑简体" panose="01010104010101010101" pitchFamily="2" charset="-122"/>
                <a:ea typeface="时尚中黑简体" panose="01010104010101010101" pitchFamily="2" charset="-122"/>
              </a:endParaRPr>
            </a:p>
          </p:txBody>
        </p:sp>
        <p:sp>
          <p:nvSpPr>
            <p:cNvPr id="12" name="矩形 11"/>
            <p:cNvSpPr/>
            <p:nvPr/>
          </p:nvSpPr>
          <p:spPr>
            <a:xfrm>
              <a:off x="6255307" y="60181"/>
              <a:ext cx="1351652" cy="26161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CN" sz="1100" b="1" dirty="0">
                  <a:solidFill>
                    <a:srgbClr val="FF0000"/>
                  </a:solidFill>
                  <a:latin typeface="时尚中黑简体" panose="01010104010101010101" pitchFamily="2" charset="-122"/>
                  <a:ea typeface="时尚中黑简体" panose="01010104010101010101" pitchFamily="2" charset="-122"/>
                </a:rPr>
                <a:t>aim for perfection</a:t>
              </a:r>
              <a:endParaRPr lang="zh-CN" altLang="en-US" sz="1100" b="1" dirty="0">
                <a:ln>
                  <a:prstDash val="solid"/>
                </a:ln>
                <a:solidFill>
                  <a:srgbClr val="FF0000"/>
                </a:solidFill>
                <a:effectLst>
                  <a:outerShdw blurRad="88000" dist="50800" dir="5040000" algn="tl">
                    <a:srgbClr val="8064A2">
                      <a:tint val="80000"/>
                      <a:satMod val="250000"/>
                      <a:alpha val="45000"/>
                    </a:srgbClr>
                  </a:outerShdw>
                </a:effectLst>
                <a:latin typeface="时尚中黑简体" panose="01010104010101010101" pitchFamily="2" charset="-122"/>
                <a:ea typeface="时尚中黑简体" panose="01010104010101010101" pitchFamily="2" charset="-122"/>
              </a:endParaRPr>
            </a:p>
          </p:txBody>
        </p:sp>
      </p:grpSp>
      <p:sp>
        <p:nvSpPr>
          <p:cNvPr id="13" name="矩形 12"/>
          <p:cNvSpPr/>
          <p:nvPr/>
        </p:nvSpPr>
        <p:spPr>
          <a:xfrm>
            <a:off x="6697535" y="3941282"/>
            <a:ext cx="944880" cy="39878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zh-CN" altLang="en-US" sz="2000" b="1" dirty="0">
                <a:ln>
                  <a:prstDash val="solid"/>
                </a:ln>
                <a:pattFill prst="horzBrick">
                  <a:fgClr>
                    <a:srgbClr val="FAE6D2"/>
                  </a:fgClr>
                  <a:bgClr>
                    <a:schemeClr val="bg1"/>
                  </a:bgClr>
                </a:pattFill>
                <a:effectLst>
                  <a:outerShdw blurRad="88000" dist="50800" dir="5040000" algn="tl">
                    <a:srgbClr val="8064A2">
                      <a:tint val="80000"/>
                      <a:satMod val="250000"/>
                      <a:alpha val="45000"/>
                    </a:srgbClr>
                  </a:outerShdw>
                </a:effectLst>
                <a:latin typeface="微软雅黑" panose="020B0503020204020204" charset="-122"/>
                <a:ea typeface="微软雅黑" panose="020B0503020204020204" charset="-122"/>
              </a:rPr>
              <a:t>吴俊峰</a:t>
            </a:r>
            <a:endParaRPr lang="zh-CN" altLang="en-US" sz="2000" b="1" dirty="0">
              <a:ln>
                <a:prstDash val="solid"/>
              </a:ln>
              <a:pattFill prst="horzBrick">
                <a:fgClr>
                  <a:srgbClr val="FAE6D2"/>
                </a:fgClr>
                <a:bgClr>
                  <a:schemeClr val="bg1"/>
                </a:bgClr>
              </a:pattFill>
              <a:effectLst>
                <a:outerShdw blurRad="88000" dist="50800" dir="5040000" algn="tl">
                  <a:srgbClr val="8064A2">
                    <a:tint val="80000"/>
                    <a:satMod val="250000"/>
                    <a:alpha val="45000"/>
                  </a:srgbClr>
                </a:outerShdw>
              </a:effectLst>
              <a:latin typeface="微软雅黑" panose="020B0503020204020204" charset="-122"/>
              <a:ea typeface="微软雅黑" panose="020B0503020204020204" charset="-122"/>
            </a:endParaRPr>
          </a:p>
        </p:txBody>
      </p:sp>
      <p:sp>
        <p:nvSpPr>
          <p:cNvPr id="40" name="矩形 39"/>
          <p:cNvSpPr/>
          <p:nvPr/>
        </p:nvSpPr>
        <p:spPr>
          <a:xfrm>
            <a:off x="4917616" y="3941312"/>
            <a:ext cx="1198880" cy="39878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zh-CN" altLang="en-US" sz="2000" b="1" dirty="0" smtClean="0">
                <a:ln>
                  <a:prstDash val="solid"/>
                </a:ln>
                <a:pattFill prst="horzBrick">
                  <a:fgClr>
                    <a:srgbClr val="FAE6D2"/>
                  </a:fgClr>
                  <a:bgClr>
                    <a:schemeClr val="bg1"/>
                  </a:bgClr>
                </a:pattFill>
                <a:effectLst>
                  <a:outerShdw blurRad="88000" dist="50800" dir="5040000" algn="tl">
                    <a:srgbClr val="8064A2">
                      <a:tint val="80000"/>
                      <a:satMod val="250000"/>
                      <a:alpha val="45000"/>
                    </a:srgbClr>
                  </a:outerShdw>
                </a:effectLst>
                <a:latin typeface="微软雅黑" panose="020B0503020204020204" charset="-122"/>
                <a:ea typeface="微软雅黑" panose="020B0503020204020204" charset="-122"/>
              </a:rPr>
              <a:t>常山一中</a:t>
            </a:r>
            <a:endParaRPr lang="zh-CN" altLang="en-US" sz="2000" b="1" dirty="0" smtClean="0">
              <a:ln>
                <a:prstDash val="solid"/>
              </a:ln>
              <a:pattFill prst="horzBrick">
                <a:fgClr>
                  <a:srgbClr val="FAE6D2"/>
                </a:fgClr>
                <a:bgClr>
                  <a:schemeClr val="bg1"/>
                </a:bgClr>
              </a:pattFill>
              <a:effectLst>
                <a:outerShdw blurRad="88000" dist="50800" dir="5040000" algn="tl">
                  <a:srgbClr val="8064A2">
                    <a:tint val="80000"/>
                    <a:satMod val="250000"/>
                    <a:alpha val="45000"/>
                  </a:srgbClr>
                </a:outerShdw>
              </a:effectLst>
              <a:latin typeface="微软雅黑" panose="020B0503020204020204" charset="-122"/>
              <a:ea typeface="微软雅黑" panose="020B0503020204020204" charset="-122"/>
            </a:endParaRPr>
          </a:p>
        </p:txBody>
      </p:sp>
      <p:sp>
        <p:nvSpPr>
          <p:cNvPr id="17" name="TextBox 16"/>
          <p:cNvSpPr txBox="1"/>
          <p:nvPr/>
        </p:nvSpPr>
        <p:spPr>
          <a:xfrm>
            <a:off x="5137150" y="4360545"/>
            <a:ext cx="3686175" cy="645160"/>
          </a:xfrm>
          <a:prstGeom prst="rect">
            <a:avLst/>
          </a:prstGeom>
          <a:noFill/>
        </p:spPr>
        <p:txBody>
          <a:bodyPr wrap="square" rtlCol="0">
            <a:spAutoFit/>
          </a:bodyPr>
          <a:lstStyle/>
          <a:p>
            <a:pPr>
              <a:defRPr/>
            </a:pPr>
            <a:r>
              <a:rPr lang="en-US" altLang="zh-CN" kern="0" dirty="0" smtClean="0">
                <a:solidFill>
                  <a:srgbClr val="FF0000"/>
                </a:solidFill>
                <a:latin typeface="时尚中黑简体" panose="01010104010101010101" pitchFamily="2" charset="-122"/>
                <a:ea typeface="时尚中黑简体" panose="01010104010101010101" pitchFamily="2" charset="-122"/>
              </a:rPr>
              <a:t>Loading  http://www.sunedu.com</a:t>
            </a:r>
            <a:endParaRPr lang="en-US" altLang="zh-CN" kern="0" dirty="0" smtClean="0">
              <a:solidFill>
                <a:srgbClr val="FF0000"/>
              </a:solidFill>
              <a:latin typeface="时尚中黑简体" panose="01010104010101010101" pitchFamily="2" charset="-122"/>
              <a:ea typeface="时尚中黑简体" panose="01010104010101010101" pitchFamily="2" charset="-122"/>
            </a:endParaRPr>
          </a:p>
        </p:txBody>
      </p:sp>
      <p:pic>
        <p:nvPicPr>
          <p:cNvPr id="1027" name="Picture 3" descr="C:\Users\jiuxi\Desktop\6.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359" y="4549597"/>
            <a:ext cx="456215" cy="4562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99768">
            <a:off x="7920017" y="796302"/>
            <a:ext cx="408783" cy="32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图片 30">
            <a:hlinkClick r:id="rId2" action="ppaction://hlinksldjump"/>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082" t="8799" r="39717"/>
          <a:stretch>
            <a:fillRect/>
          </a:stretch>
        </p:blipFill>
        <p:spPr bwMode="auto">
          <a:xfrm>
            <a:off x="-26892" y="-65823"/>
            <a:ext cx="1032067" cy="104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jiuxi\Desktop\未标题-1.png"/>
          <p:cNvPicPr>
            <a:picLocks noChangeAspect="1" noChangeArrowheads="1"/>
          </p:cNvPicPr>
          <p:nvPr/>
        </p:nvPicPr>
        <p:blipFill rotWithShape="1">
          <a:blip r:embed="rId6">
            <a:extLst>
              <a:ext uri="{28A0092B-C50C-407E-A947-70E740481C1C}">
                <a14:useLocalDpi xmlns:a14="http://schemas.microsoft.com/office/drawing/2010/main" val="0"/>
              </a:ext>
            </a:extLst>
          </a:blip>
          <a:srcRect l="12970" t="-3213" r="23034"/>
          <a:stretch>
            <a:fillRect/>
          </a:stretch>
        </p:blipFill>
        <p:spPr bwMode="auto">
          <a:xfrm rot="316044">
            <a:off x="6392042" y="235288"/>
            <a:ext cx="1808229" cy="6661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par>
                                <p:cTn id="11" presetID="16" presetClass="entr" presetSubtype="21"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1000" fill="hold"/>
                                        <p:tgtEl>
                                          <p:spTgt spid="4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fade">
                                      <p:cBhvr>
                                        <p:cTn id="31" dur="500"/>
                                        <p:tgtEl>
                                          <p:spTgt spid="1027"/>
                                        </p:tgtEl>
                                      </p:cBhvr>
                                    </p:animEffect>
                                  </p:childTnLst>
                                </p:cTn>
                              </p:par>
                              <p:par>
                                <p:cTn id="32" presetID="8" presetClass="emph" presetSubtype="0" repeatCount="indefinite" fill="hold" nodeType="withEffect">
                                  <p:stCondLst>
                                    <p:cond delay="0"/>
                                  </p:stCondLst>
                                  <p:childTnLst>
                                    <p:animRot by="21600000">
                                      <p:cBhvr>
                                        <p:cTn id="33" dur="2000" fill="hold"/>
                                        <p:tgtEl>
                                          <p:spTgt spid="1027"/>
                                        </p:tgtEl>
                                        <p:attrNameLst>
                                          <p:attrName>r</p:attrName>
                                        </p:attrNameLst>
                                      </p:cBhvr>
                                    </p:animRot>
                                  </p:childTnLst>
                                </p:cTn>
                              </p:par>
                              <p:par>
                                <p:cTn id="34" presetID="22" presetClass="entr" presetSubtype="8" fill="hold" nodeType="withEffect">
                                  <p:stCondLst>
                                    <p:cond delay="200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nodeType="withEffect">
                                  <p:stCondLst>
                                    <p:cond delay="2300"/>
                                  </p:stCondLst>
                                  <p:childTnLst>
                                    <p:set>
                                      <p:cBhvr>
                                        <p:cTn id="38" dur="1" fill="hold">
                                          <p:stCondLst>
                                            <p:cond delay="0"/>
                                          </p:stCondLst>
                                        </p:cTn>
                                        <p:tgtEl>
                                          <p:spTgt spid="1026"/>
                                        </p:tgtEl>
                                        <p:attrNameLst>
                                          <p:attrName>style.visibility</p:attrName>
                                        </p:attrNameLst>
                                      </p:cBhvr>
                                      <p:to>
                                        <p:strVal val="visible"/>
                                      </p:to>
                                    </p:set>
                                    <p:animEffect transition="in" filter="wipe(left)">
                                      <p:cBhvr>
                                        <p:cTn id="39" dur="500"/>
                                        <p:tgtEl>
                                          <p:spTgt spid="1026"/>
                                        </p:tgtEl>
                                      </p:cBhvr>
                                    </p:animEffect>
                                  </p:childTnLst>
                                </p:cTn>
                              </p:par>
                              <p:par>
                                <p:cTn id="40" presetID="10" presetClass="entr" presetSubtype="0" fill="hold" nodeType="withEffect">
                                  <p:stCondLst>
                                    <p:cond delay="270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1300"/>
                                        <p:tgtEl>
                                          <p:spTgt spid="73"/>
                                        </p:tgtEl>
                                      </p:cBhvr>
                                    </p:animEffect>
                                  </p:childTnLst>
                                </p:cTn>
                              </p:par>
                              <p:par>
                                <p:cTn id="43" presetID="10" presetClass="entr" presetSubtype="0" fill="hold" nodeType="withEffect">
                                  <p:stCondLst>
                                    <p:cond delay="3200"/>
                                  </p:stCondLst>
                                  <p:childTnLst>
                                    <p:set>
                                      <p:cBhvr>
                                        <p:cTn id="44" dur="1" fill="hold">
                                          <p:stCondLst>
                                            <p:cond delay="0"/>
                                          </p:stCondLst>
                                        </p:cTn>
                                        <p:tgtEl>
                                          <p:spTgt spid="128"/>
                                        </p:tgtEl>
                                        <p:attrNameLst>
                                          <p:attrName>style.visibility</p:attrName>
                                        </p:attrNameLst>
                                      </p:cBhvr>
                                      <p:to>
                                        <p:strVal val="visible"/>
                                      </p:to>
                                    </p:set>
                                    <p:animEffect transition="in" filter="fade">
                                      <p:cBhvr>
                                        <p:cTn id="45" dur="3500"/>
                                        <p:tgtEl>
                                          <p:spTgt spid="128"/>
                                        </p:tgtEl>
                                      </p:cBhvr>
                                    </p:animEffect>
                                  </p:childTnLst>
                                </p:cTn>
                              </p:par>
                              <p:par>
                                <p:cTn id="46" presetID="8" presetClass="emph" presetSubtype="0" repeatCount="indefinite" fill="hold" nodeType="withEffect">
                                  <p:stCondLst>
                                    <p:cond delay="3200"/>
                                  </p:stCondLst>
                                  <p:childTnLst>
                                    <p:animRot by="21600000">
                                      <p:cBhvr>
                                        <p:cTn id="47" dur="12500" fill="hold"/>
                                        <p:tgtEl>
                                          <p:spTgt spid="1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ldLvl="0" animBg="1"/>
      <p:bldP spid="2" grpId="0"/>
      <p:bldP spid="13" grpId="0"/>
      <p:bldP spid="40"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8</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4" name="文本框 3"/>
          <p:cNvSpPr txBox="1"/>
          <p:nvPr/>
        </p:nvSpPr>
        <p:spPr>
          <a:xfrm>
            <a:off x="1089660" y="525145"/>
            <a:ext cx="7745730" cy="4092575"/>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sym typeface="+mn-ea"/>
              </a:rPr>
              <a:t>    </a:t>
            </a:r>
            <a:r>
              <a:rPr lang="zh-CN" altLang="en-US" sz="2000">
                <a:latin typeface="微软雅黑" panose="020B0503020204020204" charset="-122"/>
                <a:ea typeface="微软雅黑" panose="020B0503020204020204" charset="-122"/>
                <a:cs typeface="微软雅黑" panose="020B0503020204020204" charset="-122"/>
                <a:sym typeface="+mn-ea"/>
              </a:rPr>
              <a:t>The Chinese people are also following the spread of the virus in Japan with care and concern. We completely relate to what they are going through.</a:t>
            </a:r>
            <a:endParaRPr lang="zh-CN" altLang="en-US" sz="2000">
              <a:latin typeface="微软雅黑" panose="020B0503020204020204" charset="-122"/>
              <a:ea typeface="微软雅黑" panose="020B0503020204020204" charset="-122"/>
              <a:cs typeface="微软雅黑" panose="020B0503020204020204" charset="-122"/>
              <a:sym typeface="+mn-ea"/>
            </a:endParaRPr>
          </a:p>
          <a:p>
            <a:r>
              <a:rPr lang="zh-CN" altLang="en-US" sz="2000">
                <a:latin typeface="微软雅黑" panose="020B0503020204020204" charset="-122"/>
                <a:ea typeface="微软雅黑" panose="020B0503020204020204" charset="-122"/>
                <a:cs typeface="微软雅黑" panose="020B0503020204020204" charset="-122"/>
                <a:sym typeface="+mn-ea"/>
              </a:rPr>
              <a:t>   当前日本国内疫情也牵动中国人民的心，我们感同身受。</a:t>
            </a:r>
            <a:endParaRPr lang="zh-CN" altLang="en-US" sz="2000">
              <a:latin typeface="微软雅黑" panose="020B0503020204020204" charset="-122"/>
              <a:ea typeface="微软雅黑" panose="020B0503020204020204" charset="-122"/>
              <a:cs typeface="微软雅黑" panose="020B0503020204020204" charset="-122"/>
              <a:sym typeface="+mn-ea"/>
            </a:endParaRPr>
          </a:p>
          <a:p>
            <a:r>
              <a:rPr lang="zh-CN" altLang="en-US" sz="2000">
                <a:latin typeface="微软雅黑" panose="020B0503020204020204" charset="-122"/>
                <a:ea typeface="微软雅黑" panose="020B0503020204020204" charset="-122"/>
                <a:cs typeface="微软雅黑" panose="020B0503020204020204" charset="-122"/>
                <a:sym typeface="+mn-ea"/>
              </a:rPr>
              <a:t>          ---耿爽回应近期中日双方围绕抗击疫情的互动</a:t>
            </a:r>
            <a:endParaRPr lang="zh-CN" altLang="en-US" sz="2000">
              <a:latin typeface="微软雅黑" panose="020B0503020204020204" charset="-122"/>
              <a:ea typeface="微软雅黑" panose="020B0503020204020204" charset="-122"/>
              <a:cs typeface="微软雅黑" panose="020B0503020204020204" charset="-122"/>
              <a:sym typeface="+mn-ea"/>
            </a:endParaRPr>
          </a:p>
          <a:p>
            <a:endParaRPr lang="zh-CN" altLang="en-US" sz="2000">
              <a:latin typeface="微软雅黑" panose="020B0503020204020204" charset="-122"/>
              <a:ea typeface="微软雅黑" panose="020B0503020204020204" charset="-122"/>
              <a:cs typeface="微软雅黑" panose="020B0503020204020204" charset="-122"/>
              <a:sym typeface="+mn-ea"/>
            </a:endParaRPr>
          </a:p>
          <a:p>
            <a:pPr marL="342900" indent="-342900">
              <a:buFont typeface="Wingdings" panose="05000000000000000000" charset="0"/>
              <a:buChar char="Ø"/>
            </a:pPr>
            <a:r>
              <a:rPr lang="zh-CN" altLang="en-US" sz="2000">
                <a:latin typeface="微软雅黑" panose="020B0503020204020204" charset="-122"/>
                <a:ea typeface="微软雅黑" panose="020B0503020204020204" charset="-122"/>
                <a:cs typeface="微软雅黑" panose="020B0503020204020204" charset="-122"/>
                <a:sym typeface="+mn-ea"/>
              </a:rPr>
              <a:t>中文表达一般都比较抽象，我们在翻译的时候需要做到抓住核心意。如“牵动中国人民的心”，这表明中国人民深切关注和关心日本疫情情况。因此，译文翻译为“with care and concern”更直接指出核心含义。</a:t>
            </a:r>
            <a:endParaRPr lang="zh-CN" altLang="en-US" sz="2000">
              <a:latin typeface="微软雅黑" panose="020B0503020204020204" charset="-122"/>
              <a:ea typeface="微软雅黑" panose="020B0503020204020204" charset="-122"/>
              <a:cs typeface="微软雅黑" panose="020B0503020204020204" charset="-122"/>
              <a:sym typeface="+mn-ea"/>
            </a:endParaRPr>
          </a:p>
          <a:p>
            <a:pPr marL="342900" indent="-342900">
              <a:buFont typeface="Wingdings" panose="05000000000000000000" charset="0"/>
              <a:buChar char="Ø"/>
            </a:pPr>
            <a:r>
              <a:rPr lang="zh-CN" altLang="en-US" sz="2000">
                <a:latin typeface="微软雅黑" panose="020B0503020204020204" charset="-122"/>
                <a:ea typeface="微软雅黑" panose="020B0503020204020204" charset="-122"/>
                <a:cs typeface="微软雅黑" panose="020B0503020204020204" charset="-122"/>
                <a:sym typeface="+mn-ea"/>
              </a:rPr>
              <a:t>感同身受：completely relate to what they are going through</a:t>
            </a:r>
            <a:endParaRPr lang="zh-CN" altLang="en-US" sz="2000">
              <a:latin typeface="微软雅黑" panose="020B0503020204020204" charset="-122"/>
              <a:ea typeface="微软雅黑" panose="020B0503020204020204" charset="-122"/>
              <a:cs typeface="微软雅黑" panose="020B0503020204020204" charset="-122"/>
              <a:sym typeface="+mn-ea"/>
            </a:endParaRPr>
          </a:p>
          <a:p>
            <a:pPr marL="342900" indent="-342900"/>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rPr>
              <a:t>          </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8</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4" name="文本框 3"/>
          <p:cNvSpPr txBox="1"/>
          <p:nvPr/>
        </p:nvSpPr>
        <p:spPr>
          <a:xfrm>
            <a:off x="1089660" y="528320"/>
            <a:ext cx="7745730" cy="3415030"/>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sym typeface="+mn-ea"/>
              </a:rPr>
              <a:t>  </a:t>
            </a:r>
            <a:r>
              <a:rPr lang="zh-CN" altLang="en-US" sz="2000">
                <a:latin typeface="微软雅黑" panose="020B0503020204020204" charset="-122"/>
                <a:ea typeface="微软雅黑" panose="020B0503020204020204" charset="-122"/>
                <a:cs typeface="微软雅黑" panose="020B0503020204020204" charset="-122"/>
                <a:sym typeface="+mn-ea"/>
              </a:rPr>
              <a:t>When lending each other a helping hand, we gain friendship and mutual trust.</a:t>
            </a:r>
            <a:endParaRPr lang="zh-CN" altLang="en-US" sz="2000">
              <a:latin typeface="微软雅黑" panose="020B0503020204020204" charset="-122"/>
              <a:ea typeface="微软雅黑" panose="020B0503020204020204" charset="-122"/>
              <a:cs typeface="微软雅黑" panose="020B0503020204020204" charset="-122"/>
              <a:sym typeface="+mn-ea"/>
            </a:endParaRPr>
          </a:p>
          <a:p>
            <a:r>
              <a:rPr lang="zh-CN" altLang="en-US" sz="2000">
                <a:latin typeface="微软雅黑" panose="020B0503020204020204" charset="-122"/>
                <a:ea typeface="微软雅黑" panose="020B0503020204020204" charset="-122"/>
                <a:cs typeface="微软雅黑" panose="020B0503020204020204" charset="-122"/>
                <a:sym typeface="+mn-ea"/>
              </a:rPr>
              <a:t>   中日两国互帮互助，传递的是友谊，收获的是互信。</a:t>
            </a:r>
            <a:endParaRPr lang="zh-CN" altLang="en-US" sz="2000">
              <a:latin typeface="微软雅黑" panose="020B0503020204020204" charset="-122"/>
              <a:ea typeface="微软雅黑" panose="020B0503020204020204" charset="-122"/>
              <a:cs typeface="微软雅黑" panose="020B0503020204020204" charset="-122"/>
              <a:sym typeface="+mn-ea"/>
            </a:endParaRPr>
          </a:p>
          <a:p>
            <a:r>
              <a:rPr lang="zh-CN" altLang="en-US" sz="2000">
                <a:latin typeface="微软雅黑" panose="020B0503020204020204" charset="-122"/>
                <a:ea typeface="微软雅黑" panose="020B0503020204020204" charset="-122"/>
                <a:cs typeface="微软雅黑" panose="020B0503020204020204" charset="-122"/>
                <a:sym typeface="+mn-ea"/>
              </a:rPr>
              <a:t>             ---耿爽回应近期中日双方围绕抗击疫情的互动</a:t>
            </a:r>
            <a:endParaRPr lang="zh-CN" altLang="en-US" sz="2000">
              <a:latin typeface="微软雅黑" panose="020B0503020204020204" charset="-122"/>
              <a:ea typeface="微软雅黑" panose="020B0503020204020204" charset="-122"/>
              <a:cs typeface="微软雅黑" panose="020B0503020204020204" charset="-122"/>
              <a:sym typeface="+mn-ea"/>
            </a:endParaRPr>
          </a:p>
          <a:p>
            <a:endParaRPr lang="zh-CN" altLang="en-US" sz="2000">
              <a:latin typeface="微软雅黑" panose="020B0503020204020204" charset="-122"/>
              <a:ea typeface="微软雅黑" panose="020B0503020204020204" charset="-122"/>
              <a:cs typeface="微软雅黑" panose="020B0503020204020204" charset="-122"/>
              <a:sym typeface="+mn-ea"/>
            </a:endParaRPr>
          </a:p>
          <a:p>
            <a:pPr marL="342900" indent="-342900">
              <a:buFont typeface="Wingdings" panose="05000000000000000000" charset="0"/>
              <a:buChar char="Ø"/>
            </a:pPr>
            <a:r>
              <a:rPr lang="zh-CN" altLang="en-US" sz="2000">
                <a:latin typeface="微软雅黑" panose="020B0503020204020204" charset="-122"/>
                <a:ea typeface="微软雅黑" panose="020B0503020204020204" charset="-122"/>
                <a:cs typeface="微软雅黑" panose="020B0503020204020204" charset="-122"/>
                <a:sym typeface="+mn-ea"/>
              </a:rPr>
              <a:t>    原文中的“传递的是友谊，收获的是互信”，并列两个动词搭配其实表达的是一个意思，因此不要翻译成两个并列动词，可以合并成一个动词，共同搭配“友谊”和“互信”。</a:t>
            </a:r>
            <a:endParaRPr lang="zh-CN" altLang="en-US" sz="2000">
              <a:latin typeface="微软雅黑" panose="020B0503020204020204" charset="-122"/>
              <a:ea typeface="微软雅黑" panose="020B0503020204020204" charset="-122"/>
              <a:cs typeface="微软雅黑" panose="020B0503020204020204" charset="-122"/>
              <a:sym typeface="+mn-ea"/>
            </a:endParaRPr>
          </a:p>
          <a:p>
            <a:pPr marL="342900" indent="-342900">
              <a:buFont typeface="Wingdings" panose="05000000000000000000" charset="0"/>
              <a:buChar char="Ø"/>
            </a:pPr>
            <a:r>
              <a:rPr lang="zh-CN" altLang="en-US" sz="2000">
                <a:latin typeface="微软雅黑" panose="020B0503020204020204" charset="-122"/>
                <a:ea typeface="微软雅黑" panose="020B0503020204020204" charset="-122"/>
                <a:cs typeface="微软雅黑" panose="020B0503020204020204" charset="-122"/>
                <a:sym typeface="+mn-ea"/>
              </a:rPr>
              <a:t>  </a:t>
            </a:r>
            <a:r>
              <a:rPr lang="zh-CN" altLang="en-US" i="1">
                <a:latin typeface="微软雅黑" panose="020B0503020204020204" charset="-122"/>
                <a:ea typeface="微软雅黑" panose="020B0503020204020204" charset="-122"/>
                <a:cs typeface="微软雅黑" panose="020B0503020204020204" charset="-122"/>
                <a:sym typeface="+mn-ea"/>
              </a:rPr>
              <a:t> 互帮互助：lend each other a helping hand</a:t>
            </a:r>
            <a:endParaRPr lang="zh-CN" altLang="en-US" i="1">
              <a:latin typeface="微软雅黑" panose="020B0503020204020204" charset="-122"/>
              <a:ea typeface="微软雅黑" panose="020B0503020204020204" charset="-122"/>
              <a:cs typeface="微软雅黑" panose="020B0503020204020204" charset="-122"/>
              <a:sym typeface="+mn-ea"/>
            </a:endParaRPr>
          </a:p>
          <a:p>
            <a:pPr marL="342900" indent="-342900">
              <a:buFont typeface="Wingdings" panose="05000000000000000000" charset="0"/>
              <a:buChar char="Ø"/>
            </a:pPr>
            <a:r>
              <a:rPr lang="zh-CN" altLang="en-US" i="1">
                <a:latin typeface="微软雅黑" panose="020B0503020204020204" charset="-122"/>
                <a:ea typeface="微软雅黑" panose="020B0503020204020204" charset="-122"/>
                <a:cs typeface="微软雅黑" panose="020B0503020204020204" charset="-122"/>
                <a:sym typeface="+mn-ea"/>
              </a:rPr>
              <a:t>   互信：mutual trust</a:t>
            </a:r>
            <a:endParaRPr lang="zh-CN" altLang="en-US" i="1">
              <a:latin typeface="微软雅黑" panose="020B0503020204020204" charset="-122"/>
              <a:ea typeface="微软雅黑" panose="020B0503020204020204" charset="-122"/>
              <a:cs typeface="微软雅黑" panose="020B0503020204020204" charset="-122"/>
              <a:sym typeface="+mn-ea"/>
            </a:endParaRPr>
          </a:p>
          <a:p>
            <a:pPr marL="342900" indent="-342900"/>
            <a:endParaRPr lang="zh-CN" altLang="en-US" i="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8</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4" name="文本框 3"/>
          <p:cNvSpPr txBox="1"/>
          <p:nvPr/>
        </p:nvSpPr>
        <p:spPr>
          <a:xfrm>
            <a:off x="1089660" y="504190"/>
            <a:ext cx="7745730" cy="3661410"/>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sym typeface="+mn-ea"/>
              </a:rPr>
              <a:t>   </a:t>
            </a:r>
            <a:r>
              <a:rPr lang="zh-CN" altLang="en-US" sz="2000">
                <a:latin typeface="微软雅黑" panose="020B0503020204020204" charset="-122"/>
                <a:ea typeface="微软雅黑" panose="020B0503020204020204" charset="-122"/>
                <a:cs typeface="微软雅黑" panose="020B0503020204020204" charset="-122"/>
                <a:sym typeface="+mn-ea"/>
              </a:rPr>
              <a:t>This is the very epitome of how China and the whole international community have been dealing with global challenges altogether. </a:t>
            </a:r>
            <a:endParaRPr lang="zh-CN" altLang="en-US" sz="2000">
              <a:latin typeface="微软雅黑" panose="020B0503020204020204" charset="-122"/>
              <a:ea typeface="微软雅黑" panose="020B0503020204020204" charset="-122"/>
              <a:cs typeface="微软雅黑" panose="020B0503020204020204" charset="-122"/>
              <a:sym typeface="+mn-ea"/>
            </a:endParaRPr>
          </a:p>
          <a:p>
            <a:r>
              <a:rPr lang="zh-CN" altLang="en-US" sz="2000">
                <a:latin typeface="微软雅黑" panose="020B0503020204020204" charset="-122"/>
                <a:ea typeface="微软雅黑" panose="020B0503020204020204" charset="-122"/>
                <a:cs typeface="微软雅黑" panose="020B0503020204020204" charset="-122"/>
                <a:sym typeface="+mn-ea"/>
              </a:rPr>
              <a:t>   这也是中国与整个国际社会共同应对全球性挑战的一个缩影。</a:t>
            </a:r>
            <a:endParaRPr lang="zh-CN" altLang="en-US" sz="2000">
              <a:latin typeface="微软雅黑" panose="020B0503020204020204" charset="-122"/>
              <a:ea typeface="微软雅黑" panose="020B0503020204020204" charset="-122"/>
              <a:cs typeface="微软雅黑" panose="020B0503020204020204" charset="-122"/>
              <a:sym typeface="+mn-ea"/>
            </a:endParaRPr>
          </a:p>
          <a:p>
            <a:r>
              <a:rPr lang="zh-CN" altLang="en-US" sz="2000">
                <a:latin typeface="微软雅黑" panose="020B0503020204020204" charset="-122"/>
                <a:ea typeface="微软雅黑" panose="020B0503020204020204" charset="-122"/>
                <a:cs typeface="微软雅黑" panose="020B0503020204020204" charset="-122"/>
                <a:sym typeface="+mn-ea"/>
              </a:rPr>
              <a:t>            ---耿爽回应近期中日双方围绕抗击疫情的互动</a:t>
            </a:r>
            <a:endParaRPr lang="zh-CN" altLang="en-US" sz="2000">
              <a:latin typeface="微软雅黑" panose="020B0503020204020204" charset="-122"/>
              <a:ea typeface="微软雅黑" panose="020B0503020204020204" charset="-122"/>
              <a:cs typeface="微软雅黑" panose="020B0503020204020204" charset="-122"/>
              <a:sym typeface="+mn-ea"/>
            </a:endParaRPr>
          </a:p>
          <a:p>
            <a:endParaRPr lang="zh-CN" altLang="en-US" sz="2000">
              <a:latin typeface="微软雅黑" panose="020B0503020204020204" charset="-122"/>
              <a:ea typeface="微软雅黑" panose="020B0503020204020204" charset="-122"/>
              <a:cs typeface="微软雅黑" panose="020B0503020204020204" charset="-122"/>
              <a:sym typeface="+mn-ea"/>
            </a:endParaRPr>
          </a:p>
          <a:p>
            <a:pPr marL="342900" indent="-342900">
              <a:buFont typeface="Wingdings" panose="05000000000000000000" charset="0"/>
              <a:buChar char="Ø"/>
            </a:pPr>
            <a:r>
              <a:rPr lang="zh-CN" altLang="en-US" sz="2000">
                <a:latin typeface="微软雅黑" panose="020B0503020204020204" charset="-122"/>
                <a:ea typeface="微软雅黑" panose="020B0503020204020204" charset="-122"/>
                <a:cs typeface="微软雅黑" panose="020B0503020204020204" charset="-122"/>
                <a:sym typeface="+mn-ea"/>
              </a:rPr>
              <a:t> 这句话翻译时候一定要注意时态。此次全球性挑战早已开始，但仍存在，尚未消除，因此，时态使用现在完成进行时更准确。</a:t>
            </a:r>
            <a:endParaRPr lang="zh-CN" altLang="en-US" sz="2000">
              <a:latin typeface="微软雅黑" panose="020B0503020204020204" charset="-122"/>
              <a:ea typeface="微软雅黑" panose="020B0503020204020204" charset="-122"/>
              <a:cs typeface="微软雅黑" panose="020B0503020204020204" charset="-122"/>
              <a:sym typeface="+mn-ea"/>
            </a:endParaRPr>
          </a:p>
          <a:p>
            <a:pPr marL="342900" indent="-342900">
              <a:buFont typeface="Wingdings" panose="05000000000000000000" charset="0"/>
              <a:buChar char="Ø"/>
            </a:pPr>
            <a:r>
              <a:rPr lang="zh-CN" altLang="en-US" i="1">
                <a:latin typeface="微软雅黑" panose="020B0503020204020204" charset="-122"/>
                <a:ea typeface="微软雅黑" panose="020B0503020204020204" charset="-122"/>
                <a:cs typeface="微软雅黑" panose="020B0503020204020204" charset="-122"/>
                <a:sym typeface="+mn-ea"/>
              </a:rPr>
              <a:t>epitome  /ɪˈpɪtəmi/ n. 缩影；摘要；象征</a:t>
            </a:r>
            <a:r>
              <a:rPr lang="en-US" altLang="zh-CN" i="1">
                <a:latin typeface="微软雅黑" panose="020B0503020204020204" charset="-122"/>
                <a:ea typeface="微软雅黑" panose="020B0503020204020204" charset="-122"/>
                <a:cs typeface="微软雅黑" panose="020B0503020204020204" charset="-122"/>
                <a:sym typeface="+mn-ea"/>
              </a:rPr>
              <a:t>; </a:t>
            </a:r>
            <a:r>
              <a:rPr lang="zh-CN" altLang="en-US" i="1">
                <a:latin typeface="微软雅黑" panose="020B0503020204020204" charset="-122"/>
                <a:ea typeface="微软雅黑" panose="020B0503020204020204" charset="-122"/>
                <a:cs typeface="微软雅黑" panose="020B0503020204020204" charset="-122"/>
                <a:sym typeface="+mn-ea"/>
              </a:rPr>
              <a:t>典型</a:t>
            </a:r>
            <a:endParaRPr lang="zh-CN" altLang="en-US" i="1">
              <a:latin typeface="微软雅黑" panose="020B0503020204020204" charset="-122"/>
              <a:ea typeface="微软雅黑" panose="020B0503020204020204" charset="-122"/>
              <a:cs typeface="微软雅黑" panose="020B0503020204020204" charset="-122"/>
              <a:sym typeface="+mn-ea"/>
            </a:endParaRPr>
          </a:p>
          <a:p>
            <a:pPr marL="342900" indent="-342900">
              <a:buFont typeface="Wingdings" panose="05000000000000000000" charset="0"/>
              <a:buChar char="Ø"/>
            </a:pPr>
            <a:r>
              <a:rPr lang="zh-CN" altLang="en-US" i="1">
                <a:latin typeface="微软雅黑" panose="020B0503020204020204" charset="-122"/>
                <a:ea typeface="微软雅黑" panose="020B0503020204020204" charset="-122"/>
                <a:cs typeface="微软雅黑" panose="020B0503020204020204" charset="-122"/>
                <a:sym typeface="+mn-ea"/>
              </a:rPr>
              <a:t>The iPhone is now the epitome of what a smartphone should be in many consumers eyes, and for good reason.</a:t>
            </a:r>
            <a:endParaRPr lang="zh-CN" altLang="en-US" i="1">
              <a:latin typeface="微软雅黑" panose="020B0503020204020204" charset="-122"/>
              <a:ea typeface="微软雅黑" panose="020B0503020204020204" charset="-122"/>
              <a:cs typeface="微软雅黑" panose="020B0503020204020204" charset="-122"/>
              <a:sym typeface="+mn-ea"/>
            </a:endParaRPr>
          </a:p>
          <a:p>
            <a:pPr marL="342900" indent="-342900">
              <a:buFont typeface="Wingdings" panose="05000000000000000000" charset="0"/>
              <a:buChar char="Ø"/>
            </a:pPr>
            <a:r>
              <a:rPr lang="zh-CN" altLang="en-US" i="1">
                <a:latin typeface="微软雅黑" panose="020B0503020204020204" charset="-122"/>
                <a:ea typeface="微软雅黑" panose="020B0503020204020204" charset="-122"/>
                <a:cs typeface="微软雅黑" panose="020B0503020204020204" charset="-122"/>
                <a:sym typeface="+mn-ea"/>
              </a:rPr>
              <a:t>iPhone现在已经成为许多消费者眼中智能手机的缩影。</a:t>
            </a:r>
            <a:endParaRPr lang="zh-CN" altLang="en-US" i="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8</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610" y="201930"/>
            <a:ext cx="8526780" cy="4711065"/>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4" name="文本框 3"/>
          <p:cNvSpPr txBox="1"/>
          <p:nvPr/>
        </p:nvSpPr>
        <p:spPr>
          <a:xfrm>
            <a:off x="1089660" y="361315"/>
            <a:ext cx="7745730" cy="2553335"/>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sym typeface="+mn-ea"/>
              </a:rPr>
              <a:t>   </a:t>
            </a:r>
            <a:r>
              <a:rPr lang="zh-CN" altLang="en-US" sz="2000">
                <a:latin typeface="微软雅黑" panose="020B0503020204020204" charset="-122"/>
                <a:ea typeface="微软雅黑" panose="020B0503020204020204" charset="-122"/>
                <a:cs typeface="微软雅黑" panose="020B0503020204020204" charset="-122"/>
                <a:sym typeface="+mn-ea"/>
              </a:rPr>
              <a:t>China will remain in close communication, coordination and cooperation with Japan to jointly protect the lives and health of the two peoples and make positive contributions to upholding regional and global public health security.</a:t>
            </a:r>
            <a:endParaRPr lang="zh-CN" altLang="en-US" sz="2000">
              <a:latin typeface="微软雅黑" panose="020B0503020204020204" charset="-122"/>
              <a:ea typeface="微软雅黑" panose="020B0503020204020204" charset="-122"/>
              <a:cs typeface="微软雅黑" panose="020B0503020204020204" charset="-122"/>
              <a:sym typeface="+mn-ea"/>
            </a:endParaRPr>
          </a:p>
          <a:p>
            <a:r>
              <a:rPr lang="zh-CN" altLang="en-US" sz="2000">
                <a:latin typeface="微软雅黑" panose="020B0503020204020204" charset="-122"/>
                <a:ea typeface="微软雅黑" panose="020B0503020204020204" charset="-122"/>
                <a:cs typeface="微软雅黑" panose="020B0503020204020204" charset="-122"/>
                <a:sym typeface="+mn-ea"/>
              </a:rPr>
              <a:t>   中方愿同日方继续保持密切沟通，加强协调合作，共同维护两国人民的生命安全和身体健康，为维护地区和世界的公共卫生安全作出积极贡献。---耿爽回应近期中日双方围绕抗击疫情的互动</a:t>
            </a:r>
            <a:endParaRPr lang="zh-CN" altLang="en-US" sz="2000">
              <a:latin typeface="微软雅黑" panose="020B0503020204020204" charset="-122"/>
              <a:ea typeface="微软雅黑" panose="020B0503020204020204" charset="-122"/>
              <a:cs typeface="微软雅黑" panose="020B0503020204020204" charset="-122"/>
              <a:sym typeface="+mn-ea"/>
            </a:endParaRPr>
          </a:p>
          <a:p>
            <a:endParaRPr lang="zh-CN" altLang="en-US" sz="200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439420" y="2606675"/>
            <a:ext cx="8258175" cy="2306955"/>
          </a:xfrm>
          <a:prstGeom prst="rect">
            <a:avLst/>
          </a:prstGeom>
          <a:noFill/>
        </p:spPr>
        <p:txBody>
          <a:bodyPr wrap="square" rtlCol="0" anchor="t">
            <a:spAutoFit/>
          </a:bodyPr>
          <a:p>
            <a:pPr marL="285750" indent="-285750">
              <a:buFont typeface="Wingdings" panose="05000000000000000000" charset="0"/>
              <a:buChar char="Ø"/>
            </a:pP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这句较长，翻译时候需要弄清楚句子内部逻辑关系，</a:t>
            </a:r>
            <a:r>
              <a:rPr lang="zh-CN" altLang="en-US">
                <a:latin typeface="微软雅黑" panose="020B0503020204020204" charset="-122"/>
                <a:ea typeface="微软雅黑" panose="020B0503020204020204" charset="-122"/>
                <a:cs typeface="微软雅黑" panose="020B0503020204020204" charset="-122"/>
                <a:sym typeface="+mn-ea"/>
              </a:rPr>
              <a:t>确定好主从关系，采用恰当的方式进行连接。</a:t>
            </a:r>
            <a:r>
              <a:rPr lang="zh-CN" altLang="en-US">
                <a:latin typeface="微软雅黑" panose="020B0503020204020204" charset="-122"/>
                <a:ea typeface="微软雅黑" panose="020B0503020204020204" charset="-122"/>
                <a:cs typeface="微软雅黑" panose="020B0503020204020204" charset="-122"/>
              </a:rPr>
              <a:t>这句话可分成四个小短句,（1）和（2）为句子主体，中方主要执行的事情，而（3）和（4）则是旨在达成的目标，用to do结构来连接（3）和（4）。</a:t>
            </a:r>
            <a:endParaRPr lang="zh-CN" altLang="en-US">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i="1">
                <a:latin typeface="微软雅黑" panose="020B0503020204020204" charset="-122"/>
                <a:ea typeface="微软雅黑" panose="020B0503020204020204" charset="-122"/>
                <a:cs typeface="微软雅黑" panose="020B0503020204020204" charset="-122"/>
              </a:rPr>
              <a:t>密切沟通：close communication</a:t>
            </a:r>
            <a:endParaRPr lang="zh-CN" altLang="en-US" i="1">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i="1">
                <a:latin typeface="微软雅黑" panose="020B0503020204020204" charset="-122"/>
                <a:ea typeface="微软雅黑" panose="020B0503020204020204" charset="-122"/>
                <a:cs typeface="微软雅黑" panose="020B0503020204020204" charset="-122"/>
              </a:rPr>
              <a:t>协调合作：coordination and cooperation /kəʊˌɔːdɪˈneɪʃn/ </a:t>
            </a:r>
            <a:endParaRPr lang="zh-CN" altLang="en-US" i="1">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i="1">
                <a:latin typeface="微软雅黑" panose="020B0503020204020204" charset="-122"/>
                <a:ea typeface="微软雅黑" panose="020B0503020204020204" charset="-122"/>
                <a:cs typeface="微软雅黑" panose="020B0503020204020204" charset="-122"/>
              </a:rPr>
              <a:t>支撑；鼓励：</a:t>
            </a:r>
            <a:r>
              <a:rPr lang="zh-CN" altLang="en-US" i="1">
                <a:latin typeface="微软雅黑" panose="020B0503020204020204" charset="-122"/>
                <a:ea typeface="微软雅黑" panose="020B0503020204020204" charset="-122"/>
                <a:cs typeface="微软雅黑" panose="020B0503020204020204" charset="-122"/>
                <a:sym typeface="+mn-ea"/>
              </a:rPr>
              <a:t>uphold</a:t>
            </a:r>
            <a:endParaRPr lang="zh-CN" altLang="en-US" i="1">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i="1">
                <a:latin typeface="微软雅黑" panose="020B0503020204020204" charset="-122"/>
                <a:ea typeface="微软雅黑" panose="020B0503020204020204" charset="-122"/>
                <a:cs typeface="微软雅黑" panose="020B0503020204020204" charset="-122"/>
              </a:rPr>
              <a:t>公共卫生安全：public health security</a:t>
            </a:r>
            <a:endParaRPr lang="zh-CN" altLang="en-US" i="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9</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610" y="194945"/>
            <a:ext cx="8526780" cy="4766310"/>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4" name="文本框 3"/>
          <p:cNvSpPr txBox="1"/>
          <p:nvPr/>
        </p:nvSpPr>
        <p:spPr>
          <a:xfrm>
            <a:off x="1089660" y="200660"/>
            <a:ext cx="7746365" cy="2368550"/>
          </a:xfrm>
          <a:prstGeom prst="rect">
            <a:avLst/>
          </a:prstGeom>
          <a:noFill/>
        </p:spPr>
        <p:txBody>
          <a:bodyPr wrap="square" rtlCol="0" anchor="t">
            <a:spAutoFit/>
          </a:bodyPr>
          <a:p>
            <a:r>
              <a:rPr lang="zh-CN" altLang="en-US" sz="2400" b="1">
                <a:latin typeface="微软雅黑" panose="020B0503020204020204" charset="-122"/>
                <a:ea typeface="微软雅黑" panose="020B0503020204020204" charset="-122"/>
                <a:cs typeface="微软雅黑" panose="020B0503020204020204" charset="-122"/>
              </a:rPr>
              <a:t>This is the time for facts, not fear.</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rPr>
              <a:t>This is the time for science, not rumors.</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rPr>
              <a:t>This is the time for solidarity, not stigma.</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rPr>
              <a:t>要事实，不要恐慌。要科学，不要谣言。要团结，不要污名。</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rPr>
              <a:t>               ---世界卫生组织总干事谭德塞</a:t>
            </a:r>
            <a:endParaRPr lang="zh-CN" altLang="en-US" sz="2000" b="1">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i="1">
                <a:latin typeface="微软雅黑" panose="020B0503020204020204" charset="-122"/>
                <a:ea typeface="微软雅黑" panose="020B0503020204020204" charset="-122"/>
                <a:cs typeface="微软雅黑" panose="020B0503020204020204" charset="-122"/>
              </a:rPr>
              <a:t>solidarity /ˌsɒlɪˈdærəti/ n. 团结，团结一致            </a:t>
            </a:r>
            <a:endParaRPr lang="zh-CN" altLang="en-US" i="1">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i="1">
                <a:latin typeface="微软雅黑" panose="020B0503020204020204" charset="-122"/>
                <a:ea typeface="微软雅黑" panose="020B0503020204020204" charset="-122"/>
                <a:cs typeface="微软雅黑" panose="020B0503020204020204" charset="-122"/>
              </a:rPr>
              <a:t>stigma /ˈstɪɡmə/ n. 柱头；耻辱；污名；烙印</a:t>
            </a:r>
            <a:endParaRPr lang="zh-CN" altLang="en-US" i="1">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309245" y="2636520"/>
            <a:ext cx="8526145" cy="2245360"/>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We </a:t>
            </a:r>
            <a:r>
              <a:rPr lang="zh-CN" altLang="en-US" sz="2000" b="1">
                <a:latin typeface="微软雅黑" panose="020B0503020204020204" charset="-122"/>
                <a:ea typeface="微软雅黑" panose="020B0503020204020204" charset="-122"/>
                <a:cs typeface="微软雅黑" panose="020B0503020204020204" charset="-122"/>
              </a:rPr>
              <a:t>would have seen</a:t>
            </a:r>
            <a:r>
              <a:rPr lang="zh-CN" altLang="en-US" sz="2000">
                <a:latin typeface="微软雅黑" panose="020B0503020204020204" charset="-122"/>
                <a:ea typeface="微软雅黑" panose="020B0503020204020204" charset="-122"/>
                <a:cs typeface="微软雅黑" panose="020B0503020204020204" charset="-122"/>
              </a:rPr>
              <a:t> many more cases outside China by now – and probably deaths – if it </a:t>
            </a:r>
            <a:r>
              <a:rPr lang="zh-CN" altLang="en-US" sz="2000" b="1">
                <a:latin typeface="微软雅黑" panose="020B0503020204020204" charset="-122"/>
                <a:ea typeface="微软雅黑" panose="020B0503020204020204" charset="-122"/>
                <a:cs typeface="微软雅黑" panose="020B0503020204020204" charset="-122"/>
              </a:rPr>
              <a:t>were </a:t>
            </a:r>
            <a:r>
              <a:rPr lang="zh-CN" altLang="en-US" sz="2000">
                <a:latin typeface="微软雅黑" panose="020B0503020204020204" charset="-122"/>
                <a:ea typeface="微软雅黑" panose="020B0503020204020204" charset="-122"/>
                <a:cs typeface="微软雅黑" panose="020B0503020204020204" charset="-122"/>
              </a:rPr>
              <a:t>not for the government</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s efforts, and the progress they have made to protect their own people and the people of the world.</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rPr>
              <a:t>    如果不是中国政府的努力，以及中国在保护本国人民和世界人民方面取得的进展，我们现在将会在中国以外的地方看到更多病患，甚至更多死亡病例。---世界卫生组织总干事谭德塞</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linds(horizontal)">
                                      <p:cBhvr>
                                        <p:cTn id="21" dur="500"/>
                                        <p:tgtEl>
                                          <p:spTgt spid="4">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linds(horizont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blinds(horizontal)">
                                      <p:cBhvr>
                                        <p:cTn id="29" dur="500"/>
                                        <p:tgtEl>
                                          <p:spTgt spid="4">
                                            <p:txEl>
                                              <p:pRg st="5" end="5"/>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linds(horizont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linds(horizontal)">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9</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8" name="文本框 7"/>
          <p:cNvSpPr txBox="1"/>
          <p:nvPr/>
        </p:nvSpPr>
        <p:spPr>
          <a:xfrm>
            <a:off x="1089025" y="492125"/>
            <a:ext cx="7746365" cy="3938270"/>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rPr>
              <a:t>   </a:t>
            </a:r>
            <a:r>
              <a:rPr lang="zh-CN" altLang="en-US" sz="2000" u="sng">
                <a:latin typeface="微软雅黑" panose="020B0503020204020204" charset="-122"/>
                <a:ea typeface="微软雅黑" panose="020B0503020204020204" charset="-122"/>
                <a:cs typeface="微软雅黑" panose="020B0503020204020204" charset="-122"/>
              </a:rPr>
              <a:t>The speed </a:t>
            </a:r>
            <a:r>
              <a:rPr lang="zh-CN" altLang="en-US" sz="2000">
                <a:latin typeface="微软雅黑" panose="020B0503020204020204" charset="-122"/>
                <a:ea typeface="微软雅黑" panose="020B0503020204020204" charset="-122"/>
                <a:cs typeface="微软雅黑" panose="020B0503020204020204" charset="-122"/>
              </a:rPr>
              <a:t>with which China detected the outbreak, isolated the virus, </a:t>
            </a:r>
            <a:r>
              <a:rPr lang="zh-CN" altLang="en-US" sz="2000" b="1">
                <a:latin typeface="微软雅黑" panose="020B0503020204020204" charset="-122"/>
                <a:ea typeface="微软雅黑" panose="020B0503020204020204" charset="-122"/>
                <a:cs typeface="微软雅黑" panose="020B0503020204020204" charset="-122"/>
              </a:rPr>
              <a:t>sequence</a:t>
            </a:r>
            <a:r>
              <a:rPr lang="zh-CN" altLang="en-US" sz="2000">
                <a:latin typeface="微软雅黑" panose="020B0503020204020204" charset="-122"/>
                <a:ea typeface="微软雅黑" panose="020B0503020204020204" charset="-122"/>
                <a:cs typeface="微软雅黑" panose="020B0503020204020204" charset="-122"/>
              </a:rPr>
              <a:t>d the </a:t>
            </a:r>
            <a:r>
              <a:rPr lang="zh-CN" altLang="en-US" sz="2000" b="1">
                <a:latin typeface="微软雅黑" panose="020B0503020204020204" charset="-122"/>
                <a:ea typeface="微软雅黑" panose="020B0503020204020204" charset="-122"/>
                <a:cs typeface="微软雅黑" panose="020B0503020204020204" charset="-122"/>
              </a:rPr>
              <a:t>genome</a:t>
            </a:r>
            <a:r>
              <a:rPr lang="zh-CN" altLang="en-US" sz="2000">
                <a:latin typeface="微软雅黑" panose="020B0503020204020204" charset="-122"/>
                <a:ea typeface="微软雅黑" panose="020B0503020204020204" charset="-122"/>
                <a:cs typeface="微软雅黑" panose="020B0503020204020204" charset="-122"/>
              </a:rPr>
              <a:t> and shared it with WHO and the world </a:t>
            </a:r>
            <a:r>
              <a:rPr lang="zh-CN" altLang="en-US" sz="2000" u="sng">
                <a:latin typeface="微软雅黑" panose="020B0503020204020204" charset="-122"/>
                <a:ea typeface="微软雅黑" panose="020B0503020204020204" charset="-122"/>
                <a:cs typeface="微软雅黑" panose="020B0503020204020204" charset="-122"/>
              </a:rPr>
              <a:t>are very impressive, and beyond words</a:t>
            </a:r>
            <a:r>
              <a:rPr lang="zh-CN" altLang="en-US" sz="2000">
                <a:latin typeface="微软雅黑" panose="020B0503020204020204" charset="-122"/>
                <a:ea typeface="微软雅黑" panose="020B0503020204020204" charset="-122"/>
                <a:cs typeface="微软雅黑" panose="020B0503020204020204" charset="-122"/>
              </a:rPr>
              <a:t>. So is China</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s </a:t>
            </a:r>
            <a:r>
              <a:rPr lang="zh-CN" altLang="en-US" sz="2000" b="1">
                <a:latin typeface="微软雅黑" panose="020B0503020204020204" charset="-122"/>
                <a:ea typeface="微软雅黑" panose="020B0503020204020204" charset="-122"/>
                <a:cs typeface="微软雅黑" panose="020B0503020204020204" charset="-122"/>
              </a:rPr>
              <a:t>commitment</a:t>
            </a:r>
            <a:r>
              <a:rPr lang="zh-CN" altLang="en-US" sz="2000">
                <a:latin typeface="微软雅黑" panose="020B0503020204020204" charset="-122"/>
                <a:ea typeface="微软雅黑" panose="020B0503020204020204" charset="-122"/>
                <a:cs typeface="微软雅黑" panose="020B0503020204020204" charset="-122"/>
              </a:rPr>
              <a:t> to</a:t>
            </a:r>
            <a:r>
              <a:rPr lang="zh-CN" altLang="en-US" sz="2000" b="1">
                <a:latin typeface="微软雅黑" panose="020B0503020204020204" charset="-122"/>
                <a:ea typeface="微软雅黑" panose="020B0503020204020204" charset="-122"/>
                <a:cs typeface="微软雅黑" panose="020B0503020204020204" charset="-122"/>
              </a:rPr>
              <a:t> transparency</a:t>
            </a:r>
            <a:r>
              <a:rPr lang="zh-CN" altLang="en-US" sz="2000">
                <a:latin typeface="微软雅黑" panose="020B0503020204020204" charset="-122"/>
                <a:ea typeface="微软雅黑" panose="020B0503020204020204" charset="-122"/>
                <a:cs typeface="微软雅黑" panose="020B0503020204020204" charset="-122"/>
              </a:rPr>
              <a:t> and to supporting other countries.</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rPr>
              <a:t>    中国发现疫情，分离病毒，进行基因测序并与世卫组织及全世界分享信息的速度令人钦佩，难以言表。中国对信息透明的承诺和对其他国家的支持亦是如此。---世界卫生组织总干事谭德塞。</a:t>
            </a:r>
            <a:endParaRPr lang="zh-CN" altLang="en-US" sz="2000">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i="1">
                <a:latin typeface="微软雅黑" panose="020B0503020204020204" charset="-122"/>
                <a:ea typeface="微软雅黑" panose="020B0503020204020204" charset="-122"/>
                <a:cs typeface="微软雅黑" panose="020B0503020204020204" charset="-122"/>
              </a:rPr>
              <a:t>sequence/ˈsiːkwəns/ vt. 按顺序排好</a:t>
            </a:r>
            <a:endParaRPr lang="zh-CN" altLang="en-US" i="1">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i="1">
                <a:latin typeface="微软雅黑" panose="020B0503020204020204" charset="-122"/>
                <a:ea typeface="微软雅黑" panose="020B0503020204020204" charset="-122"/>
                <a:cs typeface="微软雅黑" panose="020B0503020204020204" charset="-122"/>
              </a:rPr>
              <a:t>genome /ˈdʒiːnəʊm/ n. 基因组；染色体组</a:t>
            </a:r>
            <a:endParaRPr lang="zh-CN" altLang="en-US" i="1">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i="1">
                <a:latin typeface="微软雅黑" panose="020B0503020204020204" charset="-122"/>
                <a:ea typeface="微软雅黑" panose="020B0503020204020204" charset="-122"/>
                <a:cs typeface="微软雅黑" panose="020B0503020204020204" charset="-122"/>
              </a:rPr>
              <a:t>commitment /kəˈmɪtmənt/ n. 承诺，保证</a:t>
            </a:r>
            <a:endParaRPr lang="zh-CN" altLang="en-US" i="1">
              <a:latin typeface="微软雅黑" panose="020B0503020204020204" charset="-122"/>
              <a:ea typeface="微软雅黑" panose="020B0503020204020204" charset="-122"/>
              <a:cs typeface="微软雅黑" panose="020B0503020204020204" charset="-122"/>
            </a:endParaRPr>
          </a:p>
          <a:p>
            <a:pPr marL="342900" indent="-342900">
              <a:buFont typeface="Wingdings" panose="05000000000000000000" charset="0"/>
              <a:buChar char="Ø"/>
            </a:pPr>
            <a:r>
              <a:rPr lang="zh-CN" altLang="en-US" i="1">
                <a:latin typeface="微软雅黑" panose="020B0503020204020204" charset="-122"/>
                <a:ea typeface="微软雅黑" panose="020B0503020204020204" charset="-122"/>
                <a:cs typeface="微软雅黑" panose="020B0503020204020204" charset="-122"/>
              </a:rPr>
              <a:t>transparency /trænsˈpærənsi/ n. 透明，透明度</a:t>
            </a:r>
            <a:endParaRPr lang="zh-CN" altLang="en-US" i="1">
              <a:latin typeface="微软雅黑" panose="020B0503020204020204" charset="-122"/>
              <a:ea typeface="微软雅黑" panose="020B0503020204020204" charset="-122"/>
              <a:cs typeface="微软雅黑" panose="020B0503020204020204" charset="-122"/>
            </a:endParaRPr>
          </a:p>
          <a:p>
            <a:pPr marL="342900" indent="-342900"/>
            <a:endParaRPr lang="zh-CN" altLang="en-US" i="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linds(horizontal)">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 calcmode="lin" valueType="num">
                                      <p:cBhvr additive="base">
                                        <p:cTn id="2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additive="base">
                                        <p:cTn id="3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740" y="88265"/>
            <a:ext cx="666115" cy="344805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133350" y="198120"/>
            <a:ext cx="810260" cy="3338195"/>
          </a:xfrm>
          <a:prstGeom prst="rect">
            <a:avLst/>
          </a:prstGeom>
          <a:noFill/>
        </p:spPr>
        <p:txBody>
          <a:bodyPr wrap="square" rtlCol="0">
            <a:spAutoFit/>
          </a:bodyPr>
          <a:lstStyle/>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0</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4" name="文本框 3"/>
          <p:cNvSpPr txBox="1"/>
          <p:nvPr/>
        </p:nvSpPr>
        <p:spPr>
          <a:xfrm>
            <a:off x="1089660" y="361315"/>
            <a:ext cx="7745730" cy="1814830"/>
          </a:xfrm>
          <a:prstGeom prst="rect">
            <a:avLst/>
          </a:prstGeom>
          <a:noFill/>
        </p:spPr>
        <p:txBody>
          <a:bodyPr wrap="square" rtlCol="0" anchor="t">
            <a:spAutoFit/>
          </a:bodyPr>
          <a:p>
            <a:r>
              <a:rPr lang="zh-CN" altLang="en-US" sz="2400" b="1">
                <a:latin typeface="微软雅黑" panose="020B0503020204020204" charset="-122"/>
                <a:ea typeface="微软雅黑" panose="020B0503020204020204" charset="-122"/>
                <a:cs typeface="微软雅黑" panose="020B0503020204020204" charset="-122"/>
              </a:rPr>
              <a:t> China</a:t>
            </a: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s measures are not only protecting its people, but also protecting the people in the whole world.</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rPr>
              <a:t>中国采取的措施不仅是在保护中国人民，也是在保护世界人民。</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rPr>
              <a:t>                        --世界卫生组织总干事谭德塞。</a:t>
            </a:r>
            <a:endParaRPr lang="zh-CN" altLang="en-US" sz="2000" b="1">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1"/>
          <a:stretch>
            <a:fillRect/>
          </a:stretch>
        </p:blipFill>
        <p:spPr>
          <a:xfrm>
            <a:off x="1922780" y="2176145"/>
            <a:ext cx="5107940" cy="25342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740" y="88265"/>
            <a:ext cx="666115" cy="344805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133350" y="198120"/>
            <a:ext cx="810260" cy="3338195"/>
          </a:xfrm>
          <a:prstGeom prst="rect">
            <a:avLst/>
          </a:prstGeom>
          <a:noFill/>
        </p:spPr>
        <p:txBody>
          <a:bodyPr wrap="square" rtlCol="0">
            <a:spAutoFit/>
          </a:bodyPr>
          <a:lstStyle/>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0</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610" y="198120"/>
            <a:ext cx="8526780" cy="4726940"/>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4" name="文本框 3"/>
          <p:cNvSpPr txBox="1"/>
          <p:nvPr/>
        </p:nvSpPr>
        <p:spPr>
          <a:xfrm>
            <a:off x="1089660" y="198120"/>
            <a:ext cx="7745730" cy="4523105"/>
          </a:xfrm>
          <a:prstGeom prst="rect">
            <a:avLst/>
          </a:prstGeom>
          <a:noFill/>
        </p:spPr>
        <p:txBody>
          <a:bodyPr wrap="square" rtlCol="0" anchor="t">
            <a:spAutoFit/>
          </a:bodyPr>
          <a:p>
            <a:r>
              <a:rPr sz="2000">
                <a:latin typeface="微软雅黑" panose="020B0503020204020204" charset="-122"/>
                <a:ea typeface="微软雅黑" panose="020B0503020204020204" charset="-122"/>
                <a:cs typeface="微软雅黑" panose="020B0503020204020204" charset="-122"/>
              </a:rPr>
              <a:t>The history of civilization is a history of struggle against disease. Virus </a:t>
            </a:r>
            <a:r>
              <a:rPr sz="2000" b="1">
                <a:latin typeface="微软雅黑" panose="020B0503020204020204" charset="-122"/>
                <a:ea typeface="微软雅黑" panose="020B0503020204020204" charset="-122"/>
                <a:cs typeface="微软雅黑" panose="020B0503020204020204" charset="-122"/>
              </a:rPr>
              <a:t>respect</a:t>
            </a:r>
            <a:r>
              <a:rPr sz="2000">
                <a:latin typeface="微软雅黑" panose="020B0503020204020204" charset="-122"/>
                <a:ea typeface="微软雅黑" panose="020B0503020204020204" charset="-122"/>
                <a:cs typeface="微软雅黑" panose="020B0503020204020204" charset="-122"/>
              </a:rPr>
              <a:t>s no borders. That is why we have attached great importance to international health cooperation from the start of the outbreak. In the spirit of openness and transparency, we promptly </a:t>
            </a:r>
            <a:r>
              <a:rPr sz="2000" b="1">
                <a:latin typeface="微软雅黑" panose="020B0503020204020204" charset="-122"/>
                <a:ea typeface="微软雅黑" panose="020B0503020204020204" charset="-122"/>
                <a:cs typeface="微软雅黑" panose="020B0503020204020204" charset="-122"/>
              </a:rPr>
              <a:t>notified</a:t>
            </a:r>
            <a:r>
              <a:rPr sz="2000">
                <a:latin typeface="微软雅黑" panose="020B0503020204020204" charset="-122"/>
                <a:ea typeface="微软雅黑" panose="020B0503020204020204" charset="-122"/>
                <a:cs typeface="微软雅黑" panose="020B0503020204020204" charset="-122"/>
              </a:rPr>
              <a:t> the world about the outbreak and shared the genetic sequence of the virus. We have been working closely with WHO, invited international experts to </a:t>
            </a:r>
            <a:r>
              <a:rPr sz="2000" b="1">
                <a:latin typeface="微软雅黑" panose="020B0503020204020204" charset="-122"/>
                <a:ea typeface="微软雅黑" panose="020B0503020204020204" charset="-122"/>
                <a:cs typeface="微软雅黑" panose="020B0503020204020204" charset="-122"/>
              </a:rPr>
              <a:t>join our ranks,</a:t>
            </a:r>
            <a:r>
              <a:rPr sz="2000">
                <a:latin typeface="微软雅黑" panose="020B0503020204020204" charset="-122"/>
                <a:ea typeface="微软雅黑" panose="020B0503020204020204" charset="-122"/>
                <a:cs typeface="微软雅黑" panose="020B0503020204020204" charset="-122"/>
              </a:rPr>
              <a:t> and provided assistance and </a:t>
            </a:r>
            <a:r>
              <a:rPr sz="2000" b="1">
                <a:latin typeface="微软雅黑" panose="020B0503020204020204" charset="-122"/>
                <a:ea typeface="微软雅黑" panose="020B0503020204020204" charset="-122"/>
                <a:cs typeface="微软雅黑" panose="020B0503020204020204" charset="-122"/>
              </a:rPr>
              <a:t>facilitation</a:t>
            </a:r>
            <a:r>
              <a:rPr sz="2000">
                <a:latin typeface="微软雅黑" panose="020B0503020204020204" charset="-122"/>
                <a:ea typeface="微软雅黑" panose="020B0503020204020204" charset="-122"/>
                <a:cs typeface="微软雅黑" panose="020B0503020204020204" charset="-122"/>
              </a:rPr>
              <a:t> to foreign nationals in China.</a:t>
            </a:r>
            <a:endParaRPr sz="2000">
              <a:latin typeface="微软雅黑" panose="020B0503020204020204" charset="-122"/>
              <a:ea typeface="微软雅黑" panose="020B0503020204020204" charset="-122"/>
              <a:cs typeface="微软雅黑" panose="020B0503020204020204" charset="-122"/>
            </a:endParaRPr>
          </a:p>
          <a:p>
            <a:r>
              <a:rPr sz="2000">
                <a:latin typeface="微软雅黑" panose="020B0503020204020204" charset="-122"/>
                <a:ea typeface="微软雅黑" panose="020B0503020204020204" charset="-122"/>
                <a:cs typeface="微软雅黑" panose="020B0503020204020204" charset="-122"/>
              </a:rPr>
              <a:t>人类文明史就是一场与疾病的抗争史。病毒没有国界，中方从一开始就高度重视国际卫生合作，本着公开透明原则，及时向各方通报疫情信息，分享病毒基因序列，与世卫组织密切合作，邀请国际专家并肩工作，积极为在华外国公民提供协助和便利。</a:t>
            </a:r>
            <a:endParaRPr sz="2000">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rPr>
              <a:t>respect  vt. 遵守                               notify /ˈnəʊtɪfaɪ/  vt. 通告，通知；公布</a:t>
            </a:r>
            <a:endParaRPr lang="zh-CN" altLang="en-US" sz="1400" b="1" i="1">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rPr>
              <a:t>join one's ranks 加入...队伍/行列     facilitation /fəˌsɪlɪˈteɪʃn/ n. 简易化</a:t>
            </a:r>
            <a:endParaRPr lang="zh-CN" altLang="en-US" sz="1400" b="1" i="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740" y="88265"/>
            <a:ext cx="666115" cy="344805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133350" y="198120"/>
            <a:ext cx="810260" cy="3338195"/>
          </a:xfrm>
          <a:prstGeom prst="rect">
            <a:avLst/>
          </a:prstGeom>
          <a:noFill/>
        </p:spPr>
        <p:txBody>
          <a:bodyPr wrap="square" rtlCol="0">
            <a:spAutoFit/>
          </a:bodyPr>
          <a:lstStyle/>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4" name="文本框 3"/>
          <p:cNvSpPr txBox="1"/>
          <p:nvPr/>
        </p:nvSpPr>
        <p:spPr>
          <a:xfrm>
            <a:off x="1089660" y="361315"/>
            <a:ext cx="7745730" cy="1753235"/>
          </a:xfrm>
          <a:prstGeom prst="rect">
            <a:avLst/>
          </a:prstGeom>
          <a:noFill/>
        </p:spPr>
        <p:txBody>
          <a:bodyPr wrap="square" rtlCol="0" anchor="t">
            <a:spAutoFit/>
          </a:bodyPr>
          <a:p>
            <a:r>
              <a:rPr lang="zh-CN" altLang="en-US" sz="2400" b="1">
                <a:latin typeface="微软雅黑" panose="020B0503020204020204" charset="-122"/>
                <a:ea typeface="微软雅黑" panose="020B0503020204020204" charset="-122"/>
                <a:cs typeface="微软雅黑" panose="020B0503020204020204" charset="-122"/>
              </a:rPr>
              <a:t>To the people of Wuhan, it is recognized the world is in your debt.</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rPr>
              <a:t>武汉人民，世界欠你们一句感谢。</a:t>
            </a:r>
            <a:endParaRPr lang="zh-CN" altLang="en-US" sz="2000" b="1">
              <a:latin typeface="微软雅黑" panose="020B0503020204020204" charset="-122"/>
              <a:ea typeface="微软雅黑" panose="020B0503020204020204" charset="-122"/>
              <a:cs typeface="微软雅黑" panose="020B0503020204020204" charset="-122"/>
            </a:endParaRPr>
          </a:p>
          <a:p>
            <a:r>
              <a:rPr lang="en-US" altLang="zh-CN" sz="2000" b="1">
                <a:latin typeface="微软雅黑" panose="020B0503020204020204" charset="-122"/>
                <a:ea typeface="微软雅黑" panose="020B0503020204020204" charset="-122"/>
                <a:cs typeface="微软雅黑" panose="020B0503020204020204" charset="-122"/>
              </a:rPr>
              <a:t>       ---2月24日晚，</a:t>
            </a:r>
            <a:r>
              <a:rPr lang="zh-CN" altLang="en-US" sz="2000" b="1">
                <a:latin typeface="微软雅黑" panose="020B0503020204020204" charset="-122"/>
                <a:ea typeface="微软雅黑" panose="020B0503020204020204" charset="-122"/>
                <a:cs typeface="微软雅黑" panose="020B0503020204020204" charset="-122"/>
              </a:rPr>
              <a:t>世界卫生组织总干事高级顾问布鲁斯·艾尔沃德在</a:t>
            </a:r>
            <a:r>
              <a:rPr lang="en-US" altLang="zh-CN" sz="2000" b="1">
                <a:latin typeface="微软雅黑" panose="020B0503020204020204" charset="-122"/>
                <a:ea typeface="微软雅黑" panose="020B0503020204020204" charset="-122"/>
                <a:cs typeface="微软雅黑" panose="020B0503020204020204" charset="-122"/>
                <a:sym typeface="+mn-ea"/>
              </a:rPr>
              <a:t>北京新闻发布会</a:t>
            </a:r>
            <a:r>
              <a:rPr lang="zh-CN" altLang="en-US" sz="2000" b="1">
                <a:latin typeface="微软雅黑" panose="020B0503020204020204" charset="-122"/>
                <a:ea typeface="微软雅黑" panose="020B0503020204020204" charset="-122"/>
                <a:cs typeface="微软雅黑" panose="020B0503020204020204" charset="-122"/>
                <a:sym typeface="+mn-ea"/>
              </a:rPr>
              <a:t>发言</a:t>
            </a:r>
            <a:endParaRPr lang="zh-CN" altLang="en-US" sz="2000" b="1">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943610" y="2044700"/>
            <a:ext cx="4792980" cy="2861310"/>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sym typeface="+mn-ea"/>
              </a:rPr>
              <a:t>   </a:t>
            </a:r>
            <a:r>
              <a:rPr lang="zh-CN" altLang="en-US" sz="2000">
                <a:latin typeface="微软雅黑" panose="020B0503020204020204" charset="-122"/>
                <a:ea typeface="微软雅黑" panose="020B0503020204020204" charset="-122"/>
                <a:cs typeface="微软雅黑" panose="020B0503020204020204" charset="-122"/>
                <a:sym typeface="+mn-ea"/>
              </a:rPr>
              <a:t>   </a:t>
            </a:r>
            <a:r>
              <a:rPr lang="zh-CN" altLang="en-US" sz="2000">
                <a:latin typeface="微软雅黑" panose="020B0503020204020204" charset="-122"/>
                <a:ea typeface="微软雅黑" panose="020B0503020204020204" charset="-122"/>
                <a:cs typeface="微软雅黑" panose="020B0503020204020204" charset="-122"/>
              </a:rPr>
              <a:t>And behind every window of these skyscrapers we drove past, there were people. There were 15 million people who were staying put in one place for weeks at a time to stop this disease.</a:t>
            </a:r>
            <a:r>
              <a:rPr lang="en-US" altLang="zh-CN" sz="2000">
                <a:latin typeface="微软雅黑" panose="020B0503020204020204" charset="-122"/>
                <a:ea typeface="微软雅黑" panose="020B0503020204020204" charset="-122"/>
                <a:cs typeface="微软雅黑" panose="020B0503020204020204" charset="-122"/>
                <a:sym typeface="+mn-ea"/>
              </a:rPr>
              <a:t> </a:t>
            </a:r>
            <a:endParaRPr lang="en-US" altLang="zh-CN" sz="2000">
              <a:latin typeface="微软雅黑" panose="020B0503020204020204" charset="-122"/>
              <a:ea typeface="微软雅黑" panose="020B0503020204020204" charset="-122"/>
              <a:cs typeface="微软雅黑" panose="020B0503020204020204" charset="-122"/>
              <a:sym typeface="+mn-ea"/>
            </a:endParaRPr>
          </a:p>
          <a:p>
            <a:r>
              <a:rPr lang="en-US" altLang="zh-CN" sz="2000">
                <a:latin typeface="微软雅黑" panose="020B0503020204020204" charset="-122"/>
                <a:ea typeface="微软雅黑" panose="020B0503020204020204" charset="-122"/>
                <a:cs typeface="微软雅黑" panose="020B0503020204020204" charset="-122"/>
                <a:sym typeface="+mn-ea"/>
              </a:rPr>
              <a:t>    </a:t>
            </a:r>
            <a:r>
              <a:rPr lang="zh-CN" altLang="en-US" sz="2000">
                <a:latin typeface="微软雅黑" panose="020B0503020204020204" charset="-122"/>
                <a:ea typeface="微软雅黑" panose="020B0503020204020204" charset="-122"/>
                <a:cs typeface="微软雅黑" panose="020B0503020204020204" charset="-122"/>
                <a:sym typeface="+mn-ea"/>
              </a:rPr>
              <a:t>我们途经一座座高楼大厦，窗户后面，有1500万武汉人，他们几个星期都待在屋里，这一切只是为了阻止病毒的传播。</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p:nvPicPr>
        <p:blipFill>
          <a:blip r:embed="rId1"/>
          <a:stretch>
            <a:fillRect/>
          </a:stretch>
        </p:blipFill>
        <p:spPr>
          <a:xfrm>
            <a:off x="5543550" y="1938020"/>
            <a:ext cx="3197860" cy="2788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linds(horizontal)">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740" y="88265"/>
            <a:ext cx="666115" cy="344805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133350" y="198120"/>
            <a:ext cx="810260" cy="3338195"/>
          </a:xfrm>
          <a:prstGeom prst="rect">
            <a:avLst/>
          </a:prstGeom>
          <a:noFill/>
        </p:spPr>
        <p:txBody>
          <a:bodyPr wrap="square" rtlCol="0">
            <a:spAutoFit/>
          </a:bodyPr>
          <a:lstStyle/>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3" name="文本框 2"/>
          <p:cNvSpPr txBox="1"/>
          <p:nvPr/>
        </p:nvSpPr>
        <p:spPr>
          <a:xfrm>
            <a:off x="1089660" y="492125"/>
            <a:ext cx="7654290" cy="3753485"/>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sym typeface="+mn-ea"/>
              </a:rPr>
              <a:t>    </a:t>
            </a:r>
            <a:r>
              <a:rPr lang="zh-CN" altLang="en-US" sz="2000">
                <a:latin typeface="微软雅黑" panose="020B0503020204020204" charset="-122"/>
                <a:ea typeface="微软雅黑" panose="020B0503020204020204" charset="-122"/>
                <a:cs typeface="微软雅黑" panose="020B0503020204020204" charset="-122"/>
                <a:sym typeface="+mn-ea"/>
              </a:rPr>
              <a:t>And I just thought it's so important that we recognize that to the people of Wuhan, it is recognized, the world is </a:t>
            </a:r>
            <a:r>
              <a:rPr lang="zh-CN" altLang="en-US" sz="2000" b="1">
                <a:latin typeface="微软雅黑" panose="020B0503020204020204" charset="-122"/>
                <a:ea typeface="微软雅黑" panose="020B0503020204020204" charset="-122"/>
                <a:cs typeface="微软雅黑" panose="020B0503020204020204" charset="-122"/>
                <a:sym typeface="+mn-ea"/>
              </a:rPr>
              <a:t>in your debt</a:t>
            </a:r>
            <a:r>
              <a:rPr lang="zh-CN" altLang="en-US" sz="2000">
                <a:latin typeface="微软雅黑" panose="020B0503020204020204" charset="-122"/>
                <a:ea typeface="微软雅黑" panose="020B0503020204020204" charset="-122"/>
                <a:cs typeface="微软雅黑" panose="020B0503020204020204" charset="-122"/>
                <a:sym typeface="+mn-ea"/>
              </a:rPr>
              <a:t>. And when this disease finishes, hopefully, we will have a chance to thank the people in Wuhan for the role that they played in it, because many of us, many of the people here have suffered but the people of that city have gone through an extraordinary period.</a:t>
            </a:r>
            <a:endParaRPr lang="zh-CN" altLang="en-US" sz="2000">
              <a:latin typeface="微软雅黑" panose="020B0503020204020204" charset="-122"/>
              <a:ea typeface="微软雅黑" panose="020B0503020204020204" charset="-122"/>
              <a:cs typeface="微软雅黑" panose="020B0503020204020204" charset="-122"/>
              <a:sym typeface="+mn-ea"/>
            </a:endParaRPr>
          </a:p>
          <a:p>
            <a:r>
              <a:rPr lang="zh-CN" altLang="en-US" sz="2000">
                <a:latin typeface="微软雅黑" panose="020B0503020204020204" charset="-122"/>
                <a:ea typeface="微软雅黑" panose="020B0503020204020204" charset="-122"/>
                <a:cs typeface="微软雅黑" panose="020B0503020204020204" charset="-122"/>
                <a:sym typeface="+mn-ea"/>
              </a:rPr>
              <a:t>   我想这一点很重要，我们必须认识到，对武汉人民而言，世界欠你们一份情。当疫情结束时，希望我们有机会能够感谢武汉人民，为他们的付出和行动，这里的很多人都经受了苦难，但那座城市的人民所经历的是异常的磨难。</a:t>
            </a:r>
            <a:endParaRPr lang="zh-CN" altLang="en-US" sz="2000">
              <a:latin typeface="微软雅黑" panose="020B0503020204020204" charset="-122"/>
              <a:ea typeface="微软雅黑" panose="020B0503020204020204" charset="-122"/>
              <a:cs typeface="微软雅黑" panose="020B0503020204020204" charset="-122"/>
              <a:sym typeface="+mn-ea"/>
            </a:endParaRPr>
          </a:p>
          <a:p>
            <a:pPr marL="342900" indent="-342900">
              <a:buFont typeface="Wingdings" panose="05000000000000000000" charset="0"/>
              <a:buChar char="Ø"/>
            </a:pPr>
            <a:r>
              <a:rPr lang="zh-CN" altLang="en-US" b="1" i="1">
                <a:latin typeface="微软雅黑" panose="020B0503020204020204" charset="-122"/>
                <a:ea typeface="微软雅黑" panose="020B0503020204020204" charset="-122"/>
                <a:cs typeface="微软雅黑" panose="020B0503020204020204" charset="-122"/>
                <a:sym typeface="+mn-ea"/>
              </a:rPr>
              <a:t>in one's debt  受……的恩惠；欠</a:t>
            </a:r>
            <a:r>
              <a:rPr lang="en-US" altLang="zh-CN" b="1" i="1">
                <a:latin typeface="微软雅黑" panose="020B0503020204020204" charset="-122"/>
                <a:ea typeface="微软雅黑" panose="020B0503020204020204" charset="-122"/>
                <a:cs typeface="微软雅黑" panose="020B0503020204020204" charset="-122"/>
                <a:sym typeface="+mn-ea"/>
              </a:rPr>
              <a:t>...... </a:t>
            </a:r>
            <a:r>
              <a:rPr lang="zh-CN" altLang="en-US" b="1" i="1">
                <a:latin typeface="微软雅黑" panose="020B0503020204020204" charset="-122"/>
                <a:ea typeface="微软雅黑" panose="020B0503020204020204" charset="-122"/>
                <a:cs typeface="微软雅黑" panose="020B0503020204020204" charset="-122"/>
                <a:sym typeface="+mn-ea"/>
              </a:rPr>
              <a:t>一份情</a:t>
            </a:r>
            <a:endParaRPr lang="zh-CN" altLang="en-US" b="1" i="1">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linds(horizont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5991"/>
          </a:xfrm>
          <a:prstGeom prst="rect">
            <a:avLst/>
          </a:prstGeom>
          <a:noFill/>
        </p:spPr>
        <p:txBody>
          <a:bodyPr wrap="square" rtlCol="0">
            <a:spAutoFit/>
          </a:bodyPr>
          <a:lstStyle/>
          <a:p>
            <a:pPr algn="ctr">
              <a:defRPr/>
            </a:pPr>
            <a:r>
              <a:rPr lang="en-US" altLang="zh-CN" sz="13800" kern="0" dirty="0" smtClean="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zh-CN" altLang="en-US"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610" y="361315"/>
            <a:ext cx="8526780" cy="4445635"/>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pic>
        <p:nvPicPr>
          <p:cNvPr id="4" name="图片 3"/>
          <p:cNvPicPr>
            <a:picLocks noChangeAspect="1"/>
          </p:cNvPicPr>
          <p:nvPr/>
        </p:nvPicPr>
        <p:blipFill>
          <a:blip r:embed="rId1"/>
          <a:stretch>
            <a:fillRect/>
          </a:stretch>
        </p:blipFill>
        <p:spPr>
          <a:xfrm>
            <a:off x="1215390" y="361315"/>
            <a:ext cx="7371715" cy="43541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740" y="88265"/>
            <a:ext cx="666115" cy="344805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133350" y="198120"/>
            <a:ext cx="810260" cy="3338195"/>
          </a:xfrm>
          <a:prstGeom prst="rect">
            <a:avLst/>
          </a:prstGeom>
          <a:noFill/>
        </p:spPr>
        <p:txBody>
          <a:bodyPr wrap="square" rtlCol="0">
            <a:spAutoFit/>
          </a:bodyPr>
          <a:lstStyle/>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2</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4" name="文本框 3"/>
          <p:cNvSpPr txBox="1"/>
          <p:nvPr/>
        </p:nvSpPr>
        <p:spPr>
          <a:xfrm>
            <a:off x="1089660" y="444500"/>
            <a:ext cx="6909435" cy="768350"/>
          </a:xfrm>
          <a:prstGeom prst="rect">
            <a:avLst/>
          </a:prstGeom>
          <a:noFill/>
        </p:spPr>
        <p:txBody>
          <a:bodyPr wrap="square" rtlCol="0" anchor="t">
            <a:spAutoFit/>
          </a:bodyPr>
          <a:p>
            <a:r>
              <a:rPr lang="zh-CN" altLang="en-US" sz="2400" b="1">
                <a:latin typeface="微软雅黑" panose="020B0503020204020204" charset="-122"/>
                <a:ea typeface="微软雅黑" panose="020B0503020204020204" charset="-122"/>
                <a:cs typeface="微软雅黑" panose="020B0503020204020204" charset="-122"/>
              </a:rPr>
              <a:t>Heroes in harm</a:t>
            </a: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s way.</a:t>
            </a:r>
            <a:endParaRPr lang="zh-CN" altLang="en-US" sz="2000" b="1">
              <a:latin typeface="微软雅黑" panose="020B0503020204020204" charset="-122"/>
              <a:ea typeface="微软雅黑" panose="020B0503020204020204" charset="-122"/>
              <a:cs typeface="微软雅黑" panose="020B0503020204020204" charset="-122"/>
              <a:sym typeface="+mn-ea"/>
            </a:endParaRPr>
          </a:p>
          <a:p>
            <a:r>
              <a:rPr lang="zh-CN" altLang="en-US" sz="2000" b="1">
                <a:latin typeface="微软雅黑" panose="020B0503020204020204" charset="-122"/>
                <a:ea typeface="微软雅黑" panose="020B0503020204020204" charset="-122"/>
                <a:cs typeface="微软雅黑" panose="020B0503020204020204" charset="-122"/>
                <a:sym typeface="+mn-ea"/>
              </a:rPr>
              <a:t>最美逆行者。</a:t>
            </a:r>
            <a:endParaRPr lang="zh-CN" altLang="en-US" sz="2000" b="1">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308610" y="4395470"/>
            <a:ext cx="6184900" cy="398780"/>
          </a:xfrm>
          <a:prstGeom prst="rect">
            <a:avLst/>
          </a:prstGeom>
          <a:noFill/>
        </p:spPr>
        <p:txBody>
          <a:bodyPr wrap="square" rtlCol="0" anchor="t">
            <a:spAutoFit/>
          </a:bodyPr>
          <a:p>
            <a:r>
              <a:rPr lang="zh-CN" altLang="en-US" sz="2000" b="1">
                <a:latin typeface="微软雅黑" panose="020B0503020204020204" charset="-122"/>
                <a:ea typeface="微软雅黑" panose="020B0503020204020204" charset="-122"/>
              </a:rPr>
              <a:t>One of the heroes in harm's way: LI Lanjuan</a:t>
            </a:r>
            <a:endParaRPr lang="zh-CN" altLang="en-US" sz="2000" b="1">
              <a:latin typeface="微软雅黑" panose="020B0503020204020204" charset="-122"/>
              <a:ea typeface="微软雅黑" panose="020B0503020204020204" charset="-122"/>
            </a:endParaRPr>
          </a:p>
        </p:txBody>
      </p:sp>
      <p:pic>
        <p:nvPicPr>
          <p:cNvPr id="10" name="图片 9"/>
          <p:cNvPicPr>
            <a:picLocks noChangeAspect="1"/>
          </p:cNvPicPr>
          <p:nvPr>
            <p:custDataLst>
              <p:tags r:id="rId1"/>
            </p:custDataLst>
          </p:nvPr>
        </p:nvPicPr>
        <p:blipFill>
          <a:blip r:embed="rId2"/>
          <a:srcRect r="13197"/>
          <a:stretch>
            <a:fillRect/>
          </a:stretch>
        </p:blipFill>
        <p:spPr>
          <a:xfrm>
            <a:off x="1175385" y="1626870"/>
            <a:ext cx="4361815" cy="2768600"/>
          </a:xfrm>
          <a:prstGeom prst="rect">
            <a:avLst/>
          </a:prstGeom>
        </p:spPr>
      </p:pic>
      <p:sp>
        <p:nvSpPr>
          <p:cNvPr id="11" name="文本框 10"/>
          <p:cNvSpPr txBox="1"/>
          <p:nvPr/>
        </p:nvSpPr>
        <p:spPr>
          <a:xfrm>
            <a:off x="1089660" y="1228090"/>
            <a:ext cx="3787140" cy="398780"/>
          </a:xfrm>
          <a:prstGeom prst="rect">
            <a:avLst/>
          </a:prstGeom>
          <a:noFill/>
        </p:spPr>
        <p:txBody>
          <a:bodyPr wrap="square" rtlCol="0" anchor="t">
            <a:spAutoFit/>
          </a:bodyPr>
          <a:p>
            <a:pPr marL="342900" indent="-342900">
              <a:buFont typeface="Wingdings" panose="05000000000000000000" charset="0"/>
              <a:buChar char="Ø"/>
            </a:pPr>
            <a:r>
              <a:rPr lang="zh-CN" altLang="en-US" sz="2000" i="1">
                <a:latin typeface="微软雅黑" panose="020B0503020204020204" charset="-122"/>
                <a:ea typeface="微软雅黑" panose="020B0503020204020204" charset="-122"/>
                <a:cs typeface="微软雅黑" panose="020B0503020204020204" charset="-122"/>
              </a:rPr>
              <a:t>in harm's way 处于危险之中</a:t>
            </a:r>
            <a:endParaRPr lang="zh-CN" altLang="en-US" sz="2000" i="1">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5537200" y="885825"/>
            <a:ext cx="3298825" cy="3538220"/>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rPr>
              <a:t>    </a:t>
            </a:r>
            <a:r>
              <a:rPr lang="zh-CN" altLang="en-US" sz="2000">
                <a:latin typeface="微软雅黑" panose="020B0503020204020204" charset="-122"/>
                <a:ea typeface="微软雅黑" panose="020B0503020204020204" charset="-122"/>
              </a:rPr>
              <a:t>When she took off her protective </a:t>
            </a:r>
            <a:r>
              <a:rPr lang="zh-CN" altLang="en-US" sz="2000" b="1">
                <a:latin typeface="微软雅黑" panose="020B0503020204020204" charset="-122"/>
                <a:ea typeface="微软雅黑" panose="020B0503020204020204" charset="-122"/>
              </a:rPr>
              <a:t>goggles</a:t>
            </a:r>
            <a:r>
              <a:rPr lang="zh-CN" altLang="en-US" sz="2000">
                <a:latin typeface="微软雅黑" panose="020B0503020204020204" charset="-122"/>
                <a:ea typeface="微软雅黑" panose="020B0503020204020204" charset="-122"/>
              </a:rPr>
              <a:t>, there were two deep </a:t>
            </a:r>
            <a:r>
              <a:rPr lang="zh-CN" altLang="en-US" sz="2000" b="1">
                <a:latin typeface="微软雅黑" panose="020B0503020204020204" charset="-122"/>
                <a:ea typeface="微软雅黑" panose="020B0503020204020204" charset="-122"/>
              </a:rPr>
              <a:t>furrow</a:t>
            </a:r>
            <a:r>
              <a:rPr lang="zh-CN" altLang="en-US" sz="2000">
                <a:latin typeface="微软雅黑" panose="020B0503020204020204" charset="-122"/>
                <a:ea typeface="微软雅黑" panose="020B0503020204020204" charset="-122"/>
              </a:rPr>
              <a:t>s on her </a:t>
            </a:r>
            <a:r>
              <a:rPr lang="zh-CN" altLang="en-US" sz="2000" b="1">
                <a:latin typeface="微软雅黑" panose="020B0503020204020204" charset="-122"/>
                <a:ea typeface="微软雅黑" panose="020B0503020204020204" charset="-122"/>
              </a:rPr>
              <a:t>haggard</a:t>
            </a:r>
            <a:r>
              <a:rPr lang="zh-CN" altLang="en-US" sz="2000">
                <a:latin typeface="微软雅黑" panose="020B0503020204020204" charset="-122"/>
                <a:ea typeface="微软雅黑" panose="020B0503020204020204" charset="-122"/>
              </a:rPr>
              <a:t> face. People cannot help bursting into tears at the sight of this photo.</a:t>
            </a:r>
            <a:endParaRPr lang="zh-CN" altLang="en-US" sz="2000">
              <a:latin typeface="微软雅黑" panose="020B0503020204020204" charset="-122"/>
              <a:ea typeface="微软雅黑" panose="020B0503020204020204" charset="-122"/>
            </a:endParaRPr>
          </a:p>
          <a:p>
            <a:pPr marL="285750" indent="-285750" algn="l">
              <a:buClrTx/>
              <a:buSzTx/>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rPr>
              <a:t>goggle /ˈɡɒɡl/</a:t>
            </a:r>
            <a:endParaRPr lang="zh-CN" altLang="en-US" sz="1400" b="1" i="1">
              <a:latin typeface="微软雅黑" panose="020B0503020204020204" charset="-122"/>
              <a:ea typeface="微软雅黑" panose="020B0503020204020204" charset="-122"/>
              <a:cs typeface="微软雅黑" panose="020B0503020204020204" charset="-122"/>
            </a:endParaRPr>
          </a:p>
          <a:p>
            <a:pPr indent="0" algn="l">
              <a:buClrTx/>
              <a:buSzTx/>
              <a:buFont typeface="Wingdings" panose="05000000000000000000" charset="0"/>
              <a:buNone/>
            </a:pPr>
            <a:r>
              <a:rPr lang="zh-CN" altLang="en-US" sz="1400" b="1" i="1">
                <a:latin typeface="微软雅黑" panose="020B0503020204020204" charset="-122"/>
                <a:ea typeface="微软雅黑" panose="020B0503020204020204" charset="-122"/>
                <a:cs typeface="微软雅黑" panose="020B0503020204020204" charset="-122"/>
              </a:rPr>
              <a:t>            n. 护目镜；眼镜</a:t>
            </a:r>
            <a:endParaRPr lang="zh-CN" altLang="en-US" sz="1400" b="1" i="1">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rPr>
              <a:t>furrow /ˈfʌrəʊ/</a:t>
            </a:r>
            <a:endParaRPr lang="zh-CN" altLang="en-US" sz="1400" b="1" i="1">
              <a:latin typeface="微软雅黑" panose="020B0503020204020204" charset="-122"/>
              <a:ea typeface="微软雅黑" panose="020B0503020204020204" charset="-122"/>
              <a:cs typeface="微软雅黑" panose="020B0503020204020204" charset="-122"/>
            </a:endParaRPr>
          </a:p>
          <a:p>
            <a:pPr indent="0" algn="l">
              <a:buClrTx/>
              <a:buSzTx/>
              <a:buFont typeface="Wingdings" panose="05000000000000000000" charset="0"/>
              <a:buNone/>
            </a:pPr>
            <a:r>
              <a:rPr lang="zh-CN" altLang="en-US" sz="1400" b="1" i="1">
                <a:latin typeface="微软雅黑" panose="020B0503020204020204" charset="-122"/>
                <a:ea typeface="微软雅黑" panose="020B0503020204020204" charset="-122"/>
                <a:cs typeface="微软雅黑" panose="020B0503020204020204" charset="-122"/>
              </a:rPr>
              <a:t>           n. 皱纹；犁沟；车辙</a:t>
            </a:r>
            <a:endParaRPr lang="zh-CN" altLang="en-US" sz="1400" b="1" i="1">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rPr>
              <a:t>haggard /ˈhæɡəd/ </a:t>
            </a:r>
            <a:endParaRPr lang="zh-CN" altLang="en-US" sz="1400" b="1" i="1">
              <a:latin typeface="微软雅黑" panose="020B0503020204020204" charset="-122"/>
              <a:ea typeface="微软雅黑" panose="020B0503020204020204" charset="-122"/>
              <a:cs typeface="微软雅黑" panose="020B0503020204020204" charset="-122"/>
            </a:endParaRPr>
          </a:p>
          <a:p>
            <a:pPr indent="0" algn="l">
              <a:buClrTx/>
              <a:buSzTx/>
              <a:buFont typeface="Wingdings" panose="05000000000000000000" charset="0"/>
              <a:buNone/>
            </a:pPr>
            <a:r>
              <a:rPr lang="zh-CN" altLang="en-US" sz="1400" b="1" i="1">
                <a:latin typeface="微软雅黑" panose="020B0503020204020204" charset="-122"/>
                <a:ea typeface="微软雅黑" panose="020B0503020204020204" charset="-122"/>
                <a:cs typeface="微软雅黑" panose="020B0503020204020204" charset="-122"/>
              </a:rPr>
              <a:t>         adj. 憔悴的</a:t>
            </a:r>
            <a:endParaRPr lang="zh-CN" altLang="en-US" sz="1400" b="1" i="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blinds(horizontal)">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P spid="8" grpId="0"/>
      <p:bldP spid="8" grpId="1"/>
      <p:bldP spid="12" grpId="0"/>
      <p:bldP spid="1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740" y="88265"/>
            <a:ext cx="666115" cy="344805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133350" y="198120"/>
            <a:ext cx="810260" cy="3338195"/>
          </a:xfrm>
          <a:prstGeom prst="rect">
            <a:avLst/>
          </a:prstGeom>
          <a:noFill/>
        </p:spPr>
        <p:txBody>
          <a:bodyPr wrap="square" rtlCol="0">
            <a:spAutoFit/>
          </a:bodyPr>
          <a:lstStyle/>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2</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12" name="文本框 11"/>
          <p:cNvSpPr txBox="1"/>
          <p:nvPr/>
        </p:nvSpPr>
        <p:spPr>
          <a:xfrm>
            <a:off x="4152265" y="361315"/>
            <a:ext cx="4683125" cy="3661410"/>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rPr>
              <a:t>   </a:t>
            </a:r>
            <a:r>
              <a:rPr lang="zh-CN" altLang="en-US" sz="2000">
                <a:latin typeface="微软雅黑" panose="020B0503020204020204" charset="-122"/>
                <a:ea typeface="微软雅黑" panose="020B0503020204020204" charset="-122"/>
              </a:rPr>
              <a:t>On January 22, LI arrived in Wuhan and proposed that the central government should </a:t>
            </a:r>
            <a:r>
              <a:rPr lang="zh-CN" altLang="en-US" sz="2000" b="1">
                <a:latin typeface="微软雅黑" panose="020B0503020204020204" charset="-122"/>
                <a:ea typeface="微软雅黑" panose="020B0503020204020204" charset="-122"/>
              </a:rPr>
              <a:t>impose</a:t>
            </a:r>
            <a:r>
              <a:rPr lang="zh-CN" altLang="en-US" sz="2000">
                <a:latin typeface="微软雅黑" panose="020B0503020204020204" charset="-122"/>
                <a:ea typeface="微软雅黑" panose="020B0503020204020204" charset="-122"/>
              </a:rPr>
              <a:t> a lockdown in Wuhan after learning about the spread of the epidemic. On January 23, Wuhan was officially placed under lockdown. LI said，“The purpose of this lockdown is to </a:t>
            </a:r>
            <a:r>
              <a:rPr lang="zh-CN" altLang="en-US" sz="2000" b="1">
                <a:latin typeface="微软雅黑" panose="020B0503020204020204" charset="-122"/>
                <a:ea typeface="微软雅黑" panose="020B0503020204020204" charset="-122"/>
              </a:rPr>
              <a:t>rigorously</a:t>
            </a:r>
            <a:r>
              <a:rPr lang="zh-CN" altLang="en-US" sz="2000">
                <a:latin typeface="微软雅黑" panose="020B0503020204020204" charset="-122"/>
                <a:ea typeface="微软雅黑" panose="020B0503020204020204" charset="-122"/>
              </a:rPr>
              <a:t> contain the further spread of the epidemic.</a:t>
            </a:r>
            <a:r>
              <a:rPr lang="en-US" altLang="zh-CN" sz="2000">
                <a:latin typeface="微软雅黑" panose="020B0503020204020204" charset="-122"/>
                <a:ea typeface="微软雅黑" panose="020B0503020204020204" charset="-122"/>
              </a:rPr>
              <a:t>“</a:t>
            </a:r>
            <a:endParaRPr lang="en-US" altLang="zh-CN" sz="2000">
              <a:latin typeface="微软雅黑" panose="020B0503020204020204" charset="-122"/>
              <a:ea typeface="微软雅黑" panose="020B0503020204020204" charset="-122"/>
            </a:endParaRPr>
          </a:p>
          <a:p>
            <a:pPr marL="285750" indent="-285750">
              <a:buFont typeface="Wingdings" panose="05000000000000000000" charset="0"/>
              <a:buChar char="Ø"/>
            </a:pPr>
            <a:r>
              <a:rPr lang="en-US" altLang="zh-CN" sz="1600" b="1" i="1">
                <a:latin typeface="微软雅黑" panose="020B0503020204020204" charset="-122"/>
                <a:ea typeface="微软雅黑" panose="020B0503020204020204" charset="-122"/>
              </a:rPr>
              <a:t>impose/ɪmˈpəʊz/ v. 强加; 强制实行</a:t>
            </a:r>
            <a:endParaRPr lang="en-US" altLang="zh-CN" sz="1600" b="1" i="1">
              <a:latin typeface="微软雅黑" panose="020B0503020204020204" charset="-122"/>
              <a:ea typeface="微软雅黑" panose="020B0503020204020204" charset="-122"/>
            </a:endParaRPr>
          </a:p>
          <a:p>
            <a:pPr marL="285750" indent="-285750">
              <a:buFont typeface="Wingdings" panose="05000000000000000000" charset="0"/>
              <a:buChar char="Ø"/>
            </a:pPr>
            <a:r>
              <a:rPr lang="en-US" altLang="zh-CN" sz="1600" b="1" i="1">
                <a:latin typeface="微软雅黑" panose="020B0503020204020204" charset="-122"/>
                <a:ea typeface="微软雅黑" panose="020B0503020204020204" charset="-122"/>
              </a:rPr>
              <a:t>rigorously /ˈrɪɡərəsli/ adv. 严厉地</a:t>
            </a:r>
            <a:endParaRPr lang="en-US" altLang="zh-CN" sz="1600" b="1" i="1">
              <a:latin typeface="微软雅黑" panose="020B0503020204020204" charset="-122"/>
              <a:ea typeface="微软雅黑" panose="020B0503020204020204" charset="-122"/>
            </a:endParaRPr>
          </a:p>
        </p:txBody>
      </p:sp>
      <p:pic>
        <p:nvPicPr>
          <p:cNvPr id="13" name="图片 12"/>
          <p:cNvPicPr>
            <a:picLocks noChangeAspect="1"/>
          </p:cNvPicPr>
          <p:nvPr/>
        </p:nvPicPr>
        <p:blipFill>
          <a:blip r:embed="rId1"/>
          <a:stretch>
            <a:fillRect/>
          </a:stretch>
        </p:blipFill>
        <p:spPr>
          <a:xfrm>
            <a:off x="943610" y="361315"/>
            <a:ext cx="3208655" cy="4086225"/>
          </a:xfrm>
          <a:prstGeom prst="rect">
            <a:avLst/>
          </a:prstGeom>
        </p:spPr>
      </p:pic>
      <p:sp>
        <p:nvSpPr>
          <p:cNvPr id="8" name="文本框 7"/>
          <p:cNvSpPr txBox="1"/>
          <p:nvPr/>
        </p:nvSpPr>
        <p:spPr>
          <a:xfrm>
            <a:off x="308610" y="4395470"/>
            <a:ext cx="6184900" cy="398780"/>
          </a:xfrm>
          <a:prstGeom prst="rect">
            <a:avLst/>
          </a:prstGeom>
          <a:noFill/>
        </p:spPr>
        <p:txBody>
          <a:bodyPr wrap="square" rtlCol="0" anchor="t">
            <a:spAutoFit/>
          </a:bodyPr>
          <a:p>
            <a:r>
              <a:rPr lang="zh-CN" altLang="en-US" sz="2000" b="1">
                <a:latin typeface="微软雅黑" panose="020B0503020204020204" charset="-122"/>
                <a:ea typeface="微软雅黑" panose="020B0503020204020204" charset="-122"/>
              </a:rPr>
              <a:t>One of the heroes in harm's way: LI Lanjuan</a:t>
            </a:r>
            <a:endParaRPr lang="zh-CN" altLang="en-US" sz="2000" b="1">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P spid="12" grpId="0"/>
      <p:bldP spid="1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740" y="88265"/>
            <a:ext cx="666115" cy="344805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133350" y="198120"/>
            <a:ext cx="810260" cy="3338195"/>
          </a:xfrm>
          <a:prstGeom prst="rect">
            <a:avLst/>
          </a:prstGeom>
          <a:noFill/>
        </p:spPr>
        <p:txBody>
          <a:bodyPr wrap="square" rtlCol="0">
            <a:spAutoFit/>
          </a:bodyPr>
          <a:lstStyle/>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2</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9" name="文本框 8"/>
          <p:cNvSpPr txBox="1"/>
          <p:nvPr/>
        </p:nvSpPr>
        <p:spPr>
          <a:xfrm>
            <a:off x="1090295" y="438785"/>
            <a:ext cx="7745095" cy="1322070"/>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sym typeface="+mn-ea"/>
              </a:rPr>
              <a:t>      On February 1, LI and her emergency medical team from Shulan Hospital </a:t>
            </a:r>
            <a:r>
              <a:rPr lang="en-US" altLang="zh-CN" sz="2000" b="1">
                <a:latin typeface="微软雅黑" panose="020B0503020204020204" charset="-122"/>
                <a:ea typeface="微软雅黑" panose="020B0503020204020204" charset="-122"/>
                <a:sym typeface="+mn-ea"/>
              </a:rPr>
              <a:t>were geared up</a:t>
            </a:r>
            <a:r>
              <a:rPr lang="en-US" altLang="zh-CN" sz="2000">
                <a:latin typeface="微软雅黑" panose="020B0503020204020204" charset="-122"/>
                <a:ea typeface="微软雅黑" panose="020B0503020204020204" charset="-122"/>
                <a:sym typeface="+mn-ea"/>
              </a:rPr>
              <a:t> for their aid to Wuhan. She said,“We can bring our experience to Wuhan and we hope that </a:t>
            </a:r>
            <a:r>
              <a:rPr lang="en-US" altLang="zh-CN" sz="2000" b="1">
                <a:latin typeface="微软雅黑" panose="020B0503020204020204" charset="-122"/>
                <a:ea typeface="微软雅黑" panose="020B0503020204020204" charset="-122"/>
                <a:sym typeface="+mn-ea"/>
              </a:rPr>
              <a:t>critically</a:t>
            </a:r>
            <a:r>
              <a:rPr lang="en-US" altLang="zh-CN" sz="2000">
                <a:latin typeface="微软雅黑" panose="020B0503020204020204" charset="-122"/>
                <a:ea typeface="微软雅黑" panose="020B0503020204020204" charset="-122"/>
                <a:sym typeface="+mn-ea"/>
              </a:rPr>
              <a:t> ill patients can be treated in a timely manner.”</a:t>
            </a:r>
            <a:endParaRPr lang="zh-CN" altLang="en-US"/>
          </a:p>
        </p:txBody>
      </p:sp>
      <p:pic>
        <p:nvPicPr>
          <p:cNvPr id="14" name="图片 13"/>
          <p:cNvPicPr>
            <a:picLocks noChangeAspect="1"/>
          </p:cNvPicPr>
          <p:nvPr/>
        </p:nvPicPr>
        <p:blipFill>
          <a:blip r:embed="rId1"/>
          <a:stretch>
            <a:fillRect/>
          </a:stretch>
        </p:blipFill>
        <p:spPr>
          <a:xfrm>
            <a:off x="1154430" y="1761490"/>
            <a:ext cx="4930140" cy="2633980"/>
          </a:xfrm>
          <a:prstGeom prst="rect">
            <a:avLst/>
          </a:prstGeom>
        </p:spPr>
      </p:pic>
      <p:sp>
        <p:nvSpPr>
          <p:cNvPr id="15" name="文本框 14"/>
          <p:cNvSpPr txBox="1"/>
          <p:nvPr/>
        </p:nvSpPr>
        <p:spPr>
          <a:xfrm>
            <a:off x="308610" y="4395470"/>
            <a:ext cx="6184900" cy="398780"/>
          </a:xfrm>
          <a:prstGeom prst="rect">
            <a:avLst/>
          </a:prstGeom>
          <a:noFill/>
        </p:spPr>
        <p:txBody>
          <a:bodyPr wrap="square" rtlCol="0" anchor="t">
            <a:spAutoFit/>
          </a:bodyPr>
          <a:p>
            <a:r>
              <a:rPr lang="zh-CN" altLang="en-US" sz="2000" b="1">
                <a:latin typeface="微软雅黑" panose="020B0503020204020204" charset="-122"/>
                <a:ea typeface="微软雅黑" panose="020B0503020204020204" charset="-122"/>
              </a:rPr>
              <a:t>One of the heroes in harm's way: LI Lanjuan</a:t>
            </a:r>
            <a:endParaRPr lang="zh-CN" altLang="en-US" sz="2000" b="1">
              <a:latin typeface="微软雅黑" panose="020B0503020204020204" charset="-122"/>
              <a:ea typeface="微软雅黑" panose="020B0503020204020204" charset="-122"/>
            </a:endParaRPr>
          </a:p>
        </p:txBody>
      </p:sp>
      <p:sp>
        <p:nvSpPr>
          <p:cNvPr id="3" name="文本框 2"/>
          <p:cNvSpPr txBox="1"/>
          <p:nvPr/>
        </p:nvSpPr>
        <p:spPr>
          <a:xfrm>
            <a:off x="6164580" y="2030730"/>
            <a:ext cx="2670810" cy="1568450"/>
          </a:xfrm>
          <a:prstGeom prst="rect">
            <a:avLst/>
          </a:prstGeom>
          <a:noFill/>
        </p:spPr>
        <p:txBody>
          <a:bodyPr wrap="square" rtlCol="0" anchor="t">
            <a:spAutoFit/>
          </a:bodyPr>
          <a:p>
            <a:pPr marL="285750" indent="-285750">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gear/ɡɪə(r)/</a:t>
            </a:r>
            <a:endParaRPr lang="zh-CN" altLang="en-US" sz="1600" b="1" i="1">
              <a:latin typeface="微软雅黑" panose="020B0503020204020204" charset="-122"/>
              <a:ea typeface="微软雅黑" panose="020B0503020204020204" charset="-122"/>
              <a:cs typeface="微软雅黑" panose="020B0503020204020204" charset="-122"/>
            </a:endParaRPr>
          </a:p>
          <a:p>
            <a:pPr indent="0">
              <a:buFont typeface="Wingdings" panose="05000000000000000000" charset="0"/>
              <a:buNone/>
            </a:pPr>
            <a:r>
              <a:rPr lang="zh-CN" altLang="en-US" sz="1600" b="1" i="1">
                <a:latin typeface="微软雅黑" panose="020B0503020204020204" charset="-122"/>
                <a:ea typeface="微软雅黑" panose="020B0503020204020204" charset="-122"/>
                <a:cs typeface="微软雅黑" panose="020B0503020204020204" charset="-122"/>
              </a:rPr>
              <a:t>        v. 开始工作</a:t>
            </a:r>
            <a:r>
              <a:rPr lang="en-US" altLang="zh-CN" sz="1600" b="1" i="1">
                <a:latin typeface="微软雅黑" panose="020B0503020204020204" charset="-122"/>
                <a:ea typeface="微软雅黑" panose="020B0503020204020204" charset="-122"/>
                <a:cs typeface="微软雅黑" panose="020B0503020204020204" charset="-122"/>
              </a:rPr>
              <a:t>; </a:t>
            </a:r>
            <a:r>
              <a:rPr lang="zh-CN" altLang="en-US" sz="1600" b="1" i="1">
                <a:latin typeface="微软雅黑" panose="020B0503020204020204" charset="-122"/>
                <a:ea typeface="微软雅黑" panose="020B0503020204020204" charset="-122"/>
                <a:cs typeface="微软雅黑" panose="020B0503020204020204" charset="-122"/>
              </a:rPr>
              <a:t>开动</a:t>
            </a:r>
            <a:endParaRPr lang="zh-CN" altLang="en-US" sz="1600" b="1" i="1">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be geared up</a:t>
            </a:r>
            <a:endParaRPr lang="zh-CN" altLang="en-US" sz="1600" b="1" i="1">
              <a:latin typeface="微软雅黑" panose="020B0503020204020204" charset="-122"/>
              <a:ea typeface="微软雅黑" panose="020B0503020204020204" charset="-122"/>
              <a:cs typeface="微软雅黑" panose="020B0503020204020204" charset="-122"/>
            </a:endParaRPr>
          </a:p>
          <a:p>
            <a:pPr indent="0">
              <a:buFont typeface="Wingdings" panose="05000000000000000000" charset="0"/>
              <a:buNone/>
            </a:pPr>
            <a:r>
              <a:rPr lang="zh-CN" altLang="en-US" sz="1600" b="1" i="1">
                <a:latin typeface="微软雅黑" panose="020B0503020204020204" charset="-122"/>
                <a:ea typeface="微软雅黑" panose="020B0503020204020204" charset="-122"/>
                <a:cs typeface="微软雅黑" panose="020B0503020204020204" charset="-122"/>
              </a:rPr>
              <a:t>        准备就绪</a:t>
            </a:r>
            <a:endParaRPr lang="zh-CN" altLang="en-US" sz="1600" b="1" i="1">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critically/ˈkrɪtɪkli/ </a:t>
            </a:r>
            <a:endParaRPr lang="zh-CN" altLang="en-US" sz="1600" b="1" i="1">
              <a:latin typeface="微软雅黑" panose="020B0503020204020204" charset="-122"/>
              <a:ea typeface="微软雅黑" panose="020B0503020204020204" charset="-122"/>
              <a:cs typeface="微软雅黑" panose="020B0503020204020204" charset="-122"/>
            </a:endParaRPr>
          </a:p>
          <a:p>
            <a:pPr indent="0">
              <a:buFont typeface="Wingdings" panose="05000000000000000000" charset="0"/>
              <a:buNone/>
            </a:pPr>
            <a:r>
              <a:rPr lang="zh-CN" altLang="en-US" sz="1600" b="1" i="1">
                <a:latin typeface="微软雅黑" panose="020B0503020204020204" charset="-122"/>
                <a:ea typeface="微软雅黑" panose="020B0503020204020204" charset="-122"/>
                <a:cs typeface="微软雅黑" panose="020B0503020204020204" charset="-122"/>
              </a:rPr>
              <a:t>       adv. 危急地；严重地</a:t>
            </a:r>
            <a:endParaRPr lang="zh-CN" altLang="en-US" sz="1600" b="1" i="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P spid="9" grpId="0"/>
      <p:bldP spid="9" grpId="1"/>
      <p:bldP spid="3" grpId="0"/>
      <p:bldP spid="3"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740" y="88265"/>
            <a:ext cx="666115" cy="344805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133350" y="198120"/>
            <a:ext cx="810260" cy="3338195"/>
          </a:xfrm>
          <a:prstGeom prst="rect">
            <a:avLst/>
          </a:prstGeom>
          <a:noFill/>
        </p:spPr>
        <p:txBody>
          <a:bodyPr wrap="square" rtlCol="0">
            <a:spAutoFit/>
          </a:bodyPr>
          <a:lstStyle/>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2</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610" y="265430"/>
            <a:ext cx="8526780" cy="4645660"/>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9" name="文本框 8"/>
          <p:cNvSpPr txBox="1"/>
          <p:nvPr/>
        </p:nvSpPr>
        <p:spPr>
          <a:xfrm>
            <a:off x="1090295" y="265430"/>
            <a:ext cx="7745095" cy="4677410"/>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sym typeface="+mn-ea"/>
              </a:rPr>
              <a:t>      Scientists and researchers, who have been working day and night, isolated the first virus strain and developed the test </a:t>
            </a:r>
            <a:r>
              <a:rPr lang="en-US" altLang="zh-CN" sz="2000" b="1">
                <a:latin typeface="微软雅黑" panose="020B0503020204020204" charset="-122"/>
                <a:ea typeface="微软雅黑" panose="020B0503020204020204" charset="-122"/>
                <a:sym typeface="+mn-ea"/>
              </a:rPr>
              <a:t>reagent</a:t>
            </a:r>
            <a:r>
              <a:rPr lang="en-US" altLang="zh-CN" sz="2000">
                <a:latin typeface="微软雅黑" panose="020B0503020204020204" charset="-122"/>
                <a:ea typeface="微软雅黑" panose="020B0503020204020204" charset="-122"/>
                <a:sym typeface="+mn-ea"/>
              </a:rPr>
              <a:t> in less than seven days.</a:t>
            </a:r>
            <a:r>
              <a:rPr lang="en-US" altLang="zh-CN" sz="2000" b="1">
                <a:latin typeface="微软雅黑" panose="020B0503020204020204" charset="-122"/>
                <a:ea typeface="微软雅黑" panose="020B0503020204020204" charset="-122"/>
                <a:sym typeface="+mn-ea"/>
              </a:rPr>
              <a:t> Hailed</a:t>
            </a:r>
            <a:r>
              <a:rPr lang="en-US" altLang="zh-CN" sz="2000">
                <a:latin typeface="微软雅黑" panose="020B0503020204020204" charset="-122"/>
                <a:ea typeface="微软雅黑" panose="020B0503020204020204" charset="-122"/>
                <a:sym typeface="+mn-ea"/>
              </a:rPr>
              <a:t> as heroes in harm's way, over 20,000 healthcare workers in 100 plus medical teams </a:t>
            </a:r>
            <a:r>
              <a:rPr lang="en-US" altLang="zh-CN" sz="2000" b="1">
                <a:latin typeface="微软雅黑" panose="020B0503020204020204" charset="-122"/>
                <a:ea typeface="微软雅黑" panose="020B0503020204020204" charset="-122"/>
                <a:sym typeface="+mn-ea"/>
              </a:rPr>
              <a:t>converged</a:t>
            </a:r>
            <a:r>
              <a:rPr lang="en-US" altLang="zh-CN" sz="2000">
                <a:latin typeface="微软雅黑" panose="020B0503020204020204" charset="-122"/>
                <a:ea typeface="微软雅黑" panose="020B0503020204020204" charset="-122"/>
                <a:sym typeface="+mn-ea"/>
              </a:rPr>
              <a:t> in Hubei, the hardest hit province, from across the nation to support epidemic control. </a:t>
            </a:r>
            <a:r>
              <a:rPr lang="en-US" altLang="zh-CN" sz="2000" b="1">
                <a:latin typeface="微软雅黑" panose="020B0503020204020204" charset="-122"/>
                <a:ea typeface="微软雅黑" panose="020B0503020204020204" charset="-122"/>
                <a:sym typeface="+mn-ea"/>
              </a:rPr>
              <a:t>Exemplifying </a:t>
            </a:r>
            <a:r>
              <a:rPr lang="en-US" altLang="zh-CN" sz="2000">
                <a:latin typeface="微软雅黑" panose="020B0503020204020204" charset="-122"/>
                <a:ea typeface="微软雅黑" panose="020B0503020204020204" charset="-122"/>
                <a:sym typeface="+mn-ea"/>
              </a:rPr>
              <a:t>professional dedication, all medical workers are saving and protecting lives </a:t>
            </a:r>
            <a:r>
              <a:rPr lang="en-US" altLang="zh-CN" sz="2000" b="1">
                <a:latin typeface="微软雅黑" panose="020B0503020204020204" charset="-122"/>
                <a:ea typeface="微软雅黑" panose="020B0503020204020204" charset="-122"/>
                <a:sym typeface="+mn-ea"/>
              </a:rPr>
              <a:t>around the clock</a:t>
            </a:r>
            <a:r>
              <a:rPr lang="en-US" altLang="zh-CN" sz="2000">
                <a:latin typeface="微软雅黑" panose="020B0503020204020204" charset="-122"/>
                <a:ea typeface="微软雅黑" panose="020B0503020204020204" charset="-122"/>
                <a:sym typeface="+mn-ea"/>
              </a:rPr>
              <a:t> despite the risk of infection and </a:t>
            </a:r>
            <a:r>
              <a:rPr lang="en-US" altLang="zh-CN" sz="2000" b="1">
                <a:latin typeface="微软雅黑" panose="020B0503020204020204" charset="-122"/>
                <a:ea typeface="微软雅黑" panose="020B0503020204020204" charset="-122"/>
                <a:sym typeface="+mn-ea"/>
              </a:rPr>
              <a:t>exhaustion</a:t>
            </a:r>
            <a:r>
              <a:rPr lang="en-US" altLang="zh-CN" sz="2000">
                <a:latin typeface="微软雅黑" panose="020B0503020204020204" charset="-122"/>
                <a:ea typeface="微软雅黑" panose="020B0503020204020204" charset="-122"/>
                <a:sym typeface="+mn-ea"/>
              </a:rPr>
              <a:t> from overwork.</a:t>
            </a:r>
            <a:endParaRPr lang="en-US" altLang="zh-CN" sz="2000">
              <a:latin typeface="微软雅黑" panose="020B0503020204020204" charset="-122"/>
              <a:ea typeface="微软雅黑" panose="020B0503020204020204" charset="-122"/>
              <a:sym typeface="+mn-ea"/>
            </a:endParaRPr>
          </a:p>
          <a:p>
            <a:r>
              <a:rPr lang="en-US" altLang="zh-CN">
                <a:latin typeface="微软雅黑" panose="020B0503020204020204" charset="-122"/>
                <a:ea typeface="微软雅黑" panose="020B0503020204020204" charset="-122"/>
                <a:sym typeface="+mn-ea"/>
              </a:rPr>
              <a:t>科技人员不眠不休投入工作，不到7天就成功分离病毒毒株并研制出检测试剂。一百多支医疗队、两万多名医护人员从全国各地向湖北重灾区集结，被誉为当代“最美逆行者”。所有医护人员以高度的职业素养，夜以继日奋斗在救治一线，冒着被感染的危险拯救病人的生命，透支自己的健康守护他人的安宁。---王毅在慕尼黑全会议       </a:t>
            </a:r>
            <a:r>
              <a:rPr lang="zh-CN" altLang="en-US" sz="1400" b="1" i="1">
                <a:latin typeface="微软雅黑" panose="020B0503020204020204" charset="-122"/>
                <a:ea typeface="微软雅黑" panose="020B0503020204020204" charset="-122"/>
                <a:cs typeface="微软雅黑" panose="020B0503020204020204" charset="-122"/>
                <a:sym typeface="+mn-ea"/>
              </a:rPr>
              <a:t>exhaustion/ɪɡˈzɔːstʃən/n. 枯竭；精疲力竭</a:t>
            </a:r>
            <a:endParaRPr lang="zh-CN" altLang="en-US" sz="1400" b="1" i="1">
              <a:latin typeface="微软雅黑" panose="020B0503020204020204" charset="-122"/>
              <a:ea typeface="微软雅黑" panose="020B0503020204020204" charset="-122"/>
              <a:cs typeface="微软雅黑" panose="020B0503020204020204" charset="-122"/>
              <a:sym typeface="+mn-ea"/>
            </a:endParaRPr>
          </a:p>
          <a:p>
            <a:pPr marL="285750" indent="-285750" algn="l">
              <a:buClrTx/>
              <a:buSzTx/>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sym typeface="+mn-ea"/>
              </a:rPr>
              <a:t>reagent  /riˈeɪdʒənt/ n. 试剂；反应物      hail /heɪl/ vt. 致敬；招呼；向...欢呼  </a:t>
            </a:r>
            <a:endParaRPr lang="zh-CN" altLang="en-US" sz="1400" b="1" i="1">
              <a:latin typeface="微软雅黑" panose="020B0503020204020204" charset="-122"/>
              <a:ea typeface="微软雅黑" panose="020B0503020204020204" charset="-122"/>
              <a:cs typeface="微软雅黑" panose="020B0503020204020204" charset="-122"/>
              <a:sym typeface="+mn-ea"/>
            </a:endParaRPr>
          </a:p>
          <a:p>
            <a:pPr marL="285750" indent="-285750" algn="l">
              <a:buClrTx/>
              <a:buSzTx/>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sym typeface="+mn-ea"/>
              </a:rPr>
              <a:t>   converge/kənˈvɜːdʒ/ v. 聚集；靠拢      exemplify /ɪɡˈzemplɪfaɪ/ vt. 例证；例示</a:t>
            </a:r>
            <a:endParaRPr lang="zh-CN" altLang="en-US" sz="1400" b="1" i="1">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blinds(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additive="base">
                                        <p:cTn id="2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 calcmode="lin" valueType="num">
                                      <p:cBhvr additive="base">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740" y="88265"/>
            <a:ext cx="666115" cy="344805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133350" y="198120"/>
            <a:ext cx="810260" cy="3338195"/>
          </a:xfrm>
          <a:prstGeom prst="rect">
            <a:avLst/>
          </a:prstGeom>
          <a:noFill/>
        </p:spPr>
        <p:txBody>
          <a:bodyPr wrap="square" rtlCol="0">
            <a:spAutoFit/>
          </a:bodyPr>
          <a:lstStyle/>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3</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3" name="文本框 2"/>
          <p:cNvSpPr txBox="1"/>
          <p:nvPr/>
        </p:nvSpPr>
        <p:spPr>
          <a:xfrm>
            <a:off x="1089660" y="468630"/>
            <a:ext cx="7745730" cy="1137285"/>
          </a:xfrm>
          <a:prstGeom prst="rect">
            <a:avLst/>
          </a:prstGeom>
          <a:noFill/>
        </p:spPr>
        <p:txBody>
          <a:bodyPr wrap="square" rtlCol="0" anchor="t">
            <a:spAutoFit/>
          </a:bodyPr>
          <a:p>
            <a:r>
              <a:rPr lang="zh-CN" altLang="en-US" sz="2400" b="1">
                <a:latin typeface="微软雅黑" panose="020B0503020204020204" charset="-122"/>
                <a:ea typeface="微软雅黑" panose="020B0503020204020204" charset="-122"/>
                <a:cs typeface="微软雅黑" panose="020B0503020204020204" charset="-122"/>
                <a:sym typeface="+mn-ea"/>
              </a:rPr>
              <a:t>Adversity reveals true friendship. True gold can stand the test of fire.</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rPr>
              <a:t>患难见真情，烈火炼真金。---2020年2月 王毅接受路透社专访。</a:t>
            </a:r>
            <a:endParaRPr lang="zh-CN" altLang="en-US" sz="2000" b="1">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p:nvPicPr>
        <p:blipFill>
          <a:blip r:embed="rId1"/>
          <a:srcRect r="27629"/>
          <a:stretch>
            <a:fillRect/>
          </a:stretch>
        </p:blipFill>
        <p:spPr>
          <a:xfrm>
            <a:off x="1089660" y="1605280"/>
            <a:ext cx="2696210" cy="3074035"/>
          </a:xfrm>
          <a:prstGeom prst="rect">
            <a:avLst/>
          </a:prstGeom>
        </p:spPr>
      </p:pic>
      <p:sp>
        <p:nvSpPr>
          <p:cNvPr id="4" name="文本框 3"/>
          <p:cNvSpPr txBox="1"/>
          <p:nvPr/>
        </p:nvSpPr>
        <p:spPr>
          <a:xfrm>
            <a:off x="3778885" y="1605915"/>
            <a:ext cx="5056505" cy="3169285"/>
          </a:xfrm>
          <a:prstGeom prst="rect">
            <a:avLst/>
          </a:prstGeom>
          <a:noFill/>
        </p:spPr>
        <p:txBody>
          <a:bodyPr wrap="square" rtlCol="0" anchor="t">
            <a:spAutoFit/>
          </a:bodyPr>
          <a:p>
            <a:r>
              <a:rPr lang="zh-CN" altLang="en-US" sz="2000">
                <a:latin typeface="微软雅黑" panose="020B0503020204020204" charset="-122"/>
                <a:ea typeface="微软雅黑" panose="020B0503020204020204" charset="-122"/>
                <a:cs typeface="微软雅黑" panose="020B0503020204020204" charset="-122"/>
              </a:rPr>
              <a:t>  中国有句话，“烈火炼真金”。我们相信，经过这场疫情考验，中国人民将会更加坚强团结，中国经济将更加稳健可持续，全体中国人民会以更坚实步伐，实现全面小康，迈向现代化进程。中国还有一句话叫做“患难见真情”。在共同抗击疫情的斗争中，中国同各国之间的友谊和信任将得到加强和深化。各国都会意识到，我们身处一个地球村，国与国的命运已经紧密地联系在一起。 ---2020年2月14日，王毅接受路透社专访。</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740" y="88265"/>
            <a:ext cx="666115" cy="344805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133350" y="198120"/>
            <a:ext cx="810260" cy="3338195"/>
          </a:xfrm>
          <a:prstGeom prst="rect">
            <a:avLst/>
          </a:prstGeom>
          <a:noFill/>
        </p:spPr>
        <p:txBody>
          <a:bodyPr wrap="square" rtlCol="0">
            <a:spAutoFit/>
          </a:bodyPr>
          <a:lstStyle/>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3</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3" name="文本框 2"/>
          <p:cNvSpPr txBox="1"/>
          <p:nvPr/>
        </p:nvSpPr>
        <p:spPr>
          <a:xfrm>
            <a:off x="1089660" y="361315"/>
            <a:ext cx="7745730" cy="4431030"/>
          </a:xfrm>
          <a:prstGeom prst="rect">
            <a:avLst/>
          </a:prstGeom>
          <a:noFill/>
        </p:spPr>
        <p:txBody>
          <a:bodyPr wrap="square" rtlCol="0" anchor="t">
            <a:spAutoFit/>
          </a:bodyPr>
          <a:p>
            <a:r>
              <a:rPr lang="zh-CN" altLang="en-US" sz="2000">
                <a:latin typeface="微软雅黑" panose="020B0503020204020204" charset="-122"/>
                <a:ea typeface="微软雅黑" panose="020B0503020204020204" charset="-122"/>
                <a:cs typeface="微软雅黑" panose="020B0503020204020204" charset="-122"/>
              </a:rPr>
              <a:t>As an old saying goes in China, “real gold can endure the burning fire.” We believe, through the test of the outbreak, with more stability and </a:t>
            </a:r>
            <a:r>
              <a:rPr lang="zh-CN" altLang="en-US" sz="2000" b="1">
                <a:latin typeface="微软雅黑" panose="020B0503020204020204" charset="-122"/>
                <a:ea typeface="微软雅黑" panose="020B0503020204020204" charset="-122"/>
                <a:cs typeface="微软雅黑" panose="020B0503020204020204" charset="-122"/>
              </a:rPr>
              <a:t>sustainability</a:t>
            </a:r>
            <a:r>
              <a:rPr lang="zh-CN" altLang="en-US" sz="2000">
                <a:latin typeface="微软雅黑" panose="020B0503020204020204" charset="-122"/>
                <a:ea typeface="微软雅黑" panose="020B0503020204020204" charset="-122"/>
                <a:cs typeface="微软雅黑" panose="020B0503020204020204" charset="-122"/>
              </a:rPr>
              <a:t> of China</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s economy, all Chinese people will be stronger and more united to advance China into a </a:t>
            </a:r>
            <a:r>
              <a:rPr lang="zh-CN" altLang="en-US" sz="2000" b="1">
                <a:latin typeface="微软雅黑" panose="020B0503020204020204" charset="-122"/>
                <a:ea typeface="微软雅黑" panose="020B0503020204020204" charset="-122"/>
                <a:cs typeface="微软雅黑" panose="020B0503020204020204" charset="-122"/>
              </a:rPr>
              <a:t>moderately</a:t>
            </a:r>
            <a:r>
              <a:rPr lang="zh-CN" altLang="en-US" sz="2000">
                <a:latin typeface="微软雅黑" panose="020B0503020204020204" charset="-122"/>
                <a:ea typeface="微软雅黑" panose="020B0503020204020204" charset="-122"/>
                <a:cs typeface="微软雅黑" panose="020B0503020204020204" charset="-122"/>
              </a:rPr>
              <a:t> prosperous country and march for the modernization in more solid steps. There is another old saying going that “the trouble </a:t>
            </a:r>
            <a:r>
              <a:rPr lang="zh-CN" altLang="en-US" sz="2000" b="1">
                <a:latin typeface="微软雅黑" panose="020B0503020204020204" charset="-122"/>
                <a:ea typeface="微软雅黑" panose="020B0503020204020204" charset="-122"/>
                <a:cs typeface="微软雅黑" panose="020B0503020204020204" charset="-122"/>
              </a:rPr>
              <a:t>unveils</a:t>
            </a:r>
            <a:r>
              <a:rPr lang="zh-CN" altLang="en-US" sz="2000">
                <a:latin typeface="微软雅黑" panose="020B0503020204020204" charset="-122"/>
                <a:ea typeface="微软雅黑" panose="020B0503020204020204" charset="-122"/>
                <a:cs typeface="微软雅黑" panose="020B0503020204020204" charset="-122"/>
              </a:rPr>
              <a:t> the true friendship.” In the fight against outbreak, the friendship and </a:t>
            </a:r>
            <a:r>
              <a:rPr lang="zh-CN" altLang="en-US" sz="2000" b="1">
                <a:latin typeface="微软雅黑" panose="020B0503020204020204" charset="-122"/>
                <a:ea typeface="微软雅黑" panose="020B0503020204020204" charset="-122"/>
                <a:cs typeface="微软雅黑" panose="020B0503020204020204" charset="-122"/>
              </a:rPr>
              <a:t>mutual</a:t>
            </a:r>
            <a:r>
              <a:rPr lang="zh-CN" altLang="en-US" sz="2000">
                <a:latin typeface="微软雅黑" panose="020B0503020204020204" charset="-122"/>
                <a:ea typeface="微软雅黑" panose="020B0503020204020204" charset="-122"/>
                <a:cs typeface="微软雅黑" panose="020B0503020204020204" charset="-122"/>
              </a:rPr>
              <a:t> trust between China and other countries will be strengthened and deepened. Every country will come to realize that we are in one global village where the </a:t>
            </a:r>
            <a:r>
              <a:rPr lang="zh-CN" altLang="en-US" sz="2000" b="1">
                <a:latin typeface="微软雅黑" panose="020B0503020204020204" charset="-122"/>
                <a:ea typeface="微软雅黑" panose="020B0503020204020204" charset="-122"/>
                <a:cs typeface="微软雅黑" panose="020B0503020204020204" charset="-122"/>
              </a:rPr>
              <a:t>destinies</a:t>
            </a:r>
            <a:r>
              <a:rPr lang="zh-CN" altLang="en-US" sz="2000">
                <a:latin typeface="微软雅黑" panose="020B0503020204020204" charset="-122"/>
                <a:ea typeface="微软雅黑" panose="020B0503020204020204" charset="-122"/>
                <a:cs typeface="微软雅黑" panose="020B0503020204020204" charset="-122"/>
              </a:rPr>
              <a:t> of all countries are closely </a:t>
            </a:r>
            <a:r>
              <a:rPr lang="zh-CN" altLang="en-US" sz="2000" b="1">
                <a:latin typeface="微软雅黑" panose="020B0503020204020204" charset="-122"/>
                <a:ea typeface="微软雅黑" panose="020B0503020204020204" charset="-122"/>
                <a:cs typeface="微软雅黑" panose="020B0503020204020204" charset="-122"/>
              </a:rPr>
              <a:t>interwoven</a:t>
            </a:r>
            <a:r>
              <a:rPr lang="zh-CN" altLang="en-US" sz="2000">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rPr>
              <a:t>sustainability /səˌsteɪnəˈbɪləti/ n. 持续性; 可持续发展  unveil /ˌʌnˈveɪl/ v. 揭开；显露</a:t>
            </a:r>
            <a:endParaRPr lang="zh-CN" altLang="en-US" sz="1400" b="1" i="1">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rPr>
              <a:t>moderately /ˈmɒdərətli/ adv. 适度地；中庸地; 中等地  </a:t>
            </a:r>
            <a:r>
              <a:rPr lang="zh-CN" altLang="en-US" sz="1400" b="1" i="1">
                <a:latin typeface="微软雅黑" panose="020B0503020204020204" charset="-122"/>
                <a:ea typeface="微软雅黑" panose="020B0503020204020204" charset="-122"/>
                <a:cs typeface="微软雅黑" panose="020B0503020204020204" charset="-122"/>
                <a:sym typeface="+mn-ea"/>
              </a:rPr>
              <a:t> interwove交织; 交叉</a:t>
            </a:r>
            <a:endParaRPr lang="zh-CN" altLang="en-US" sz="1400" b="1" i="1">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rPr>
              <a:t>mutual/ˈmjuːtʃuəl/ adj. 共同的；相互的，彼此的</a:t>
            </a:r>
            <a:r>
              <a:rPr lang="zh-CN" altLang="en-US" sz="1400" b="1" i="1">
                <a:latin typeface="微软雅黑" panose="020B0503020204020204" charset="-122"/>
                <a:ea typeface="微软雅黑" panose="020B0503020204020204" charset="-122"/>
                <a:cs typeface="微软雅黑" panose="020B0503020204020204" charset="-122"/>
                <a:sym typeface="+mn-ea"/>
              </a:rPr>
              <a:t>           destiny /ˈdestəni/ n. 命运     </a:t>
            </a:r>
            <a:endParaRPr lang="zh-CN" altLang="en-US" sz="1400" b="1" i="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740" y="88265"/>
            <a:ext cx="666115" cy="344805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133350" y="198120"/>
            <a:ext cx="810260" cy="3338195"/>
          </a:xfrm>
          <a:prstGeom prst="rect">
            <a:avLst/>
          </a:prstGeom>
          <a:noFill/>
        </p:spPr>
        <p:txBody>
          <a:bodyPr wrap="square" rtlCol="0">
            <a:spAutoFit/>
          </a:bodyPr>
          <a:lstStyle/>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4</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3" name="文本框 2"/>
          <p:cNvSpPr txBox="1"/>
          <p:nvPr/>
        </p:nvSpPr>
        <p:spPr>
          <a:xfrm>
            <a:off x="1089660" y="349250"/>
            <a:ext cx="7745730" cy="1753235"/>
          </a:xfrm>
          <a:prstGeom prst="rect">
            <a:avLst/>
          </a:prstGeom>
          <a:noFill/>
        </p:spPr>
        <p:txBody>
          <a:bodyPr wrap="square" rtlCol="0" anchor="t">
            <a:spAutoFit/>
          </a:bodyPr>
          <a:p>
            <a:r>
              <a:rPr lang="zh-CN" altLang="en-US" sz="2400" b="1">
                <a:latin typeface="微软雅黑" panose="020B0503020204020204" charset="-122"/>
                <a:ea typeface="微软雅黑" panose="020B0503020204020204" charset="-122"/>
                <a:cs typeface="微软雅黑" panose="020B0503020204020204" charset="-122"/>
              </a:rPr>
              <a:t>Winter will eventually pass, and spring is sure to come.</a:t>
            </a:r>
            <a:endParaRPr lang="zh-CN" altLang="en-US" sz="2400" b="1">
              <a:latin typeface="微软雅黑" panose="020B0503020204020204" charset="-122"/>
              <a:ea typeface="微软雅黑" panose="020B0503020204020204" charset="-122"/>
              <a:cs typeface="微软雅黑" panose="020B0503020204020204" charset="-122"/>
            </a:endParaRPr>
          </a:p>
          <a:p>
            <a:endParaRPr lang="zh-CN" altLang="en-US" sz="2000" b="1">
              <a:latin typeface="微软雅黑" panose="020B0503020204020204" charset="-122"/>
              <a:ea typeface="微软雅黑" panose="020B0503020204020204" charset="-122"/>
              <a:cs typeface="微软雅黑" panose="020B0503020204020204" charset="-122"/>
              <a:sym typeface="+mn-ea"/>
            </a:endParaRPr>
          </a:p>
          <a:p>
            <a:r>
              <a:rPr lang="zh-CN" altLang="en-US" sz="2000" b="1">
                <a:latin typeface="微软雅黑" panose="020B0503020204020204" charset="-122"/>
                <a:ea typeface="微软雅黑" panose="020B0503020204020204" charset="-122"/>
                <a:cs typeface="微软雅黑" panose="020B0503020204020204" charset="-122"/>
                <a:sym typeface="+mn-ea"/>
              </a:rPr>
              <a:t>没有一个冬天不可逾越，没有一个春天不会到来。</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sym typeface="+mn-ea"/>
              </a:rPr>
              <a:t>        ---2020年2月15日，王毅在第56届慕尼黑全会议上的演讲。</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089660" y="2372360"/>
            <a:ext cx="7745730" cy="2245360"/>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严格彻底的防控措施正在显现效果。截至2月14日，全国除湖北以外的确诊病例已经连续12天下降，而湖北和武汉的疫情也正在得到更有效管控。这一事实表明，这场疫情总体上是可控的。治愈人数昨天超过了8000人，全国病亡率控制在2.29%，除湖北以外的病亡率则为0.55%。这一事实和数据表明，这场疫情总体上是可治的。正像习近平主席所说，我们完全有信心、有能力、有把握战胜这场疫情。黎明，正在到来；曙光，就在前方。</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740" y="88265"/>
            <a:ext cx="666115" cy="344805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133350" y="198120"/>
            <a:ext cx="810260" cy="3338195"/>
          </a:xfrm>
          <a:prstGeom prst="rect">
            <a:avLst/>
          </a:prstGeom>
          <a:noFill/>
        </p:spPr>
        <p:txBody>
          <a:bodyPr wrap="square" rtlCol="0">
            <a:spAutoFit/>
          </a:bodyPr>
          <a:lstStyle/>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4</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610" y="198120"/>
            <a:ext cx="8526780" cy="4714240"/>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4" name="文本框 3"/>
          <p:cNvSpPr txBox="1"/>
          <p:nvPr/>
        </p:nvSpPr>
        <p:spPr>
          <a:xfrm>
            <a:off x="1089660" y="266065"/>
            <a:ext cx="7891780" cy="4646295"/>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China</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s rigorous and thorough measures are </a:t>
            </a:r>
            <a:r>
              <a:rPr lang="zh-CN" altLang="en-US" sz="2000" b="1">
                <a:latin typeface="微软雅黑" panose="020B0503020204020204" charset="-122"/>
                <a:ea typeface="微软雅黑" panose="020B0503020204020204" charset="-122"/>
                <a:cs typeface="微软雅黑" panose="020B0503020204020204" charset="-122"/>
              </a:rPr>
              <a:t>paying off. </a:t>
            </a:r>
            <a:r>
              <a:rPr lang="zh-CN" altLang="en-US" sz="2000">
                <a:latin typeface="微软雅黑" panose="020B0503020204020204" charset="-122"/>
                <a:ea typeface="微软雅黑" panose="020B0503020204020204" charset="-122"/>
                <a:cs typeface="微软雅黑" panose="020B0503020204020204" charset="-122"/>
              </a:rPr>
              <a:t>As of 14 February, the number of confirmed cases outside Hubei has recorded a 12-day </a:t>
            </a:r>
            <a:r>
              <a:rPr lang="zh-CN" altLang="en-US" sz="2000" b="1">
                <a:latin typeface="微软雅黑" panose="020B0503020204020204" charset="-122"/>
                <a:ea typeface="微软雅黑" panose="020B0503020204020204" charset="-122"/>
                <a:cs typeface="微软雅黑" panose="020B0503020204020204" charset="-122"/>
              </a:rPr>
              <a:t>consecutive </a:t>
            </a:r>
            <a:r>
              <a:rPr lang="zh-CN" altLang="en-US" sz="2000">
                <a:latin typeface="微软雅黑" panose="020B0503020204020204" charset="-122"/>
                <a:ea typeface="微软雅黑" panose="020B0503020204020204" charset="-122"/>
                <a:cs typeface="微软雅黑" panose="020B0503020204020204" charset="-122"/>
              </a:rPr>
              <a:t>drop, and the situation in Hubei and Wuhan is being put under more effective </a:t>
            </a:r>
            <a:r>
              <a:rPr lang="zh-CN" altLang="en-US" sz="2000" b="1">
                <a:latin typeface="微软雅黑" panose="020B0503020204020204" charset="-122"/>
                <a:ea typeface="微软雅黑" panose="020B0503020204020204" charset="-122"/>
                <a:cs typeface="微软雅黑" panose="020B0503020204020204" charset="-122"/>
              </a:rPr>
              <a:t>containment</a:t>
            </a:r>
            <a:r>
              <a:rPr lang="zh-CN" altLang="en-US" sz="2000">
                <a:latin typeface="微软雅黑" panose="020B0503020204020204" charset="-122"/>
                <a:ea typeface="微软雅黑" panose="020B0503020204020204" charset="-122"/>
                <a:cs typeface="微软雅黑" panose="020B0503020204020204" charset="-122"/>
              </a:rPr>
              <a:t>. This shows that overall, the epidemic is controllable. The number of cured cases </a:t>
            </a:r>
            <a:r>
              <a:rPr lang="zh-CN" altLang="en-US" sz="2000" b="1">
                <a:latin typeface="微软雅黑" panose="020B0503020204020204" charset="-122"/>
                <a:ea typeface="微软雅黑" panose="020B0503020204020204" charset="-122"/>
                <a:cs typeface="微软雅黑" panose="020B0503020204020204" charset="-122"/>
              </a:rPr>
              <a:t>exceed</a:t>
            </a:r>
            <a:r>
              <a:rPr lang="zh-CN" altLang="en-US" sz="2000">
                <a:latin typeface="微软雅黑" panose="020B0503020204020204" charset="-122"/>
                <a:ea typeface="微软雅黑" panose="020B0503020204020204" charset="-122"/>
                <a:cs typeface="微软雅黑" panose="020B0503020204020204" charset="-122"/>
              </a:rPr>
              <a:t>ed 8,000 as of yesterday. The case </a:t>
            </a:r>
            <a:r>
              <a:rPr lang="zh-CN" altLang="en-US" sz="2000" b="1">
                <a:latin typeface="微软雅黑" panose="020B0503020204020204" charset="-122"/>
                <a:ea typeface="微软雅黑" panose="020B0503020204020204" charset="-122"/>
                <a:cs typeface="微软雅黑" panose="020B0503020204020204" charset="-122"/>
              </a:rPr>
              <a:t>fatality</a:t>
            </a:r>
            <a:r>
              <a:rPr lang="zh-CN" altLang="en-US" sz="2000">
                <a:latin typeface="微软雅黑" panose="020B0503020204020204" charset="-122"/>
                <a:ea typeface="微软雅黑" panose="020B0503020204020204" charset="-122"/>
                <a:cs typeface="微软雅黑" panose="020B0503020204020204" charset="-122"/>
              </a:rPr>
              <a:t> rate has been kept at around 2.29 percent nationwide, and 0.55 percent outside Hubei. These facts and figures demonstrate that the disease is largely curable. Just as President Xi Jinping said, we have full confidence, capacity and determination to defeat the epidemic. </a:t>
            </a:r>
            <a:r>
              <a:rPr lang="zh-CN" altLang="en-US" sz="2000" b="1">
                <a:latin typeface="微软雅黑" panose="020B0503020204020204" charset="-122"/>
                <a:ea typeface="微软雅黑" panose="020B0503020204020204" charset="-122"/>
                <a:cs typeface="微软雅黑" panose="020B0503020204020204" charset="-122"/>
              </a:rPr>
              <a:t>Dawn is breaking and we are seeing light coming through</a:t>
            </a:r>
            <a:r>
              <a:rPr lang="zh-CN" altLang="en-US" sz="2000">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rPr>
              <a:t>consecutive /kənˈsekjətɪv/adj. 连贯的；连续不断的  </a:t>
            </a:r>
            <a:endParaRPr lang="zh-CN" altLang="en-US" sz="1400" b="1" i="1">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sym typeface="+mn-ea"/>
              </a:rPr>
              <a:t>containment /kənˈteɪnmənt/ n. 控制，抑制；遏制</a:t>
            </a:r>
            <a:endParaRPr lang="zh-CN" altLang="en-US" sz="1400" b="1" i="1">
              <a:latin typeface="微软雅黑" panose="020B0503020204020204" charset="-122"/>
              <a:ea typeface="微软雅黑" panose="020B0503020204020204" charset="-122"/>
              <a:cs typeface="微软雅黑" panose="020B0503020204020204" charset="-122"/>
              <a:sym typeface="+mn-ea"/>
            </a:endParaRPr>
          </a:p>
          <a:p>
            <a:pPr marL="285750" indent="-285750" algn="l">
              <a:buClrTx/>
              <a:buSzTx/>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rPr>
              <a:t>exceed /ɪkˈsiːd/ v. 超过；胜过</a:t>
            </a:r>
            <a:r>
              <a:rPr lang="en-US" altLang="zh-CN" sz="1400" b="1" i="1">
                <a:latin typeface="微软雅黑" panose="020B0503020204020204" charset="-122"/>
                <a:ea typeface="微软雅黑" panose="020B0503020204020204" charset="-122"/>
                <a:cs typeface="微软雅黑" panose="020B0503020204020204" charset="-122"/>
              </a:rPr>
              <a:t>--</a:t>
            </a:r>
            <a:r>
              <a:rPr lang="zh-CN" altLang="en-US" sz="1400" b="1" i="1">
                <a:latin typeface="微软雅黑" panose="020B0503020204020204" charset="-122"/>
                <a:ea typeface="微软雅黑" panose="020B0503020204020204" charset="-122"/>
                <a:cs typeface="微软雅黑" panose="020B0503020204020204" charset="-122"/>
              </a:rPr>
              <a:t>excessive  adj. 过多的，极度的</a:t>
            </a:r>
            <a:endParaRPr lang="zh-CN" altLang="en-US" sz="1400" b="1" i="1">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rPr>
              <a:t>fatality  /fəˈtæləti/ n. 死亡；致命性 </a:t>
            </a:r>
            <a:r>
              <a:rPr lang="en-US" altLang="zh-CN" sz="1400" b="1" i="1">
                <a:latin typeface="微软雅黑" panose="020B0503020204020204" charset="-122"/>
                <a:ea typeface="微软雅黑" panose="020B0503020204020204" charset="-122"/>
                <a:cs typeface="微软雅黑" panose="020B0503020204020204" charset="-122"/>
              </a:rPr>
              <a:t>--</a:t>
            </a:r>
            <a:r>
              <a:rPr lang="zh-CN" altLang="en-US" sz="1400" b="1" i="1">
                <a:latin typeface="微软雅黑" panose="020B0503020204020204" charset="-122"/>
                <a:ea typeface="微软雅黑" panose="020B0503020204020204" charset="-122"/>
                <a:cs typeface="微软雅黑" panose="020B0503020204020204" charset="-122"/>
              </a:rPr>
              <a:t>fatal/ˈfeɪtl/ adj. 致命的；毁灭性的</a:t>
            </a:r>
            <a:endParaRPr lang="zh-CN" altLang="en-US" sz="1400" b="1" i="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740" y="88265"/>
            <a:ext cx="666115" cy="344805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133350" y="198120"/>
            <a:ext cx="810260" cy="3338195"/>
          </a:xfrm>
          <a:prstGeom prst="rect">
            <a:avLst/>
          </a:prstGeom>
          <a:noFill/>
        </p:spPr>
        <p:txBody>
          <a:bodyPr wrap="square" rtlCol="0">
            <a:spAutoFit/>
          </a:bodyPr>
          <a:lstStyle/>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4</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4" name="文本框 3"/>
          <p:cNvSpPr txBox="1"/>
          <p:nvPr/>
        </p:nvSpPr>
        <p:spPr>
          <a:xfrm>
            <a:off x="1089660" y="450850"/>
            <a:ext cx="7745095" cy="4092575"/>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rPr>
              <a:t>   </a:t>
            </a:r>
            <a:r>
              <a:rPr lang="en-US" altLang="zh-CN" sz="2000" b="1">
                <a:latin typeface="微软雅黑" panose="020B0503020204020204" charset="-122"/>
                <a:ea typeface="微软雅黑" panose="020B0503020204020204" charset="-122"/>
                <a:cs typeface="微软雅黑" panose="020B0503020204020204" charset="-122"/>
              </a:rPr>
              <a:t> </a:t>
            </a:r>
            <a:r>
              <a:rPr sz="2000" b="1">
                <a:latin typeface="微软雅黑" panose="020B0503020204020204" charset="-122"/>
                <a:ea typeface="微软雅黑" panose="020B0503020204020204" charset="-122"/>
                <a:cs typeface="微软雅黑" panose="020B0503020204020204" charset="-122"/>
              </a:rPr>
              <a:t>After the storm comes the rainbow</a:t>
            </a:r>
            <a:r>
              <a:rPr sz="2000">
                <a:latin typeface="微软雅黑" panose="020B0503020204020204" charset="-122"/>
                <a:ea typeface="微软雅黑" panose="020B0503020204020204" charset="-122"/>
                <a:cs typeface="微软雅黑" panose="020B0503020204020204" charset="-122"/>
              </a:rPr>
              <a:t>. We are confident that China will </a:t>
            </a:r>
            <a:r>
              <a:rPr sz="2000" b="1">
                <a:latin typeface="微软雅黑" panose="020B0503020204020204" charset="-122"/>
                <a:ea typeface="微软雅黑" panose="020B0503020204020204" charset="-122"/>
                <a:cs typeface="微软雅黑" panose="020B0503020204020204" charset="-122"/>
              </a:rPr>
              <a:t>emerge</a:t>
            </a:r>
            <a:r>
              <a:rPr sz="2000">
                <a:latin typeface="微软雅黑" panose="020B0503020204020204" charset="-122"/>
                <a:ea typeface="微软雅黑" panose="020B0503020204020204" charset="-122"/>
                <a:cs typeface="微软雅黑" panose="020B0503020204020204" charset="-122"/>
              </a:rPr>
              <a:t> stronger from the epidemic. Its</a:t>
            </a:r>
            <a:r>
              <a:rPr sz="2000" b="1">
                <a:latin typeface="微软雅黑" panose="020B0503020204020204" charset="-122"/>
                <a:ea typeface="微软雅黑" panose="020B0503020204020204" charset="-122"/>
                <a:cs typeface="微软雅黑" panose="020B0503020204020204" charset="-122"/>
              </a:rPr>
              <a:t> pent-up</a:t>
            </a:r>
            <a:r>
              <a:rPr sz="2000">
                <a:latin typeface="微软雅黑" panose="020B0503020204020204" charset="-122"/>
                <a:ea typeface="微软雅黑" panose="020B0503020204020204" charset="-122"/>
                <a:cs typeface="微软雅黑" panose="020B0503020204020204" charset="-122"/>
              </a:rPr>
              <a:t> consumer demand and growth potential will be quickly </a:t>
            </a:r>
            <a:r>
              <a:rPr sz="2000" b="1">
                <a:latin typeface="微软雅黑" panose="020B0503020204020204" charset="-122"/>
                <a:ea typeface="微软雅黑" panose="020B0503020204020204" charset="-122"/>
                <a:cs typeface="微软雅黑" panose="020B0503020204020204" charset="-122"/>
              </a:rPr>
              <a:t>unleashed</a:t>
            </a:r>
            <a:r>
              <a:rPr sz="2000">
                <a:latin typeface="微软雅黑" panose="020B0503020204020204" charset="-122"/>
                <a:ea typeface="微软雅黑" panose="020B0503020204020204" charset="-122"/>
                <a:cs typeface="微软雅黑" panose="020B0503020204020204" charset="-122"/>
              </a:rPr>
              <a:t> and China will enjoy more </a:t>
            </a:r>
            <a:r>
              <a:rPr sz="2000" b="1">
                <a:latin typeface="微软雅黑" panose="020B0503020204020204" charset="-122"/>
                <a:ea typeface="微软雅黑" panose="020B0503020204020204" charset="-122"/>
                <a:cs typeface="微软雅黑" panose="020B0503020204020204" charset="-122"/>
              </a:rPr>
              <a:t>sound</a:t>
            </a:r>
            <a:r>
              <a:rPr sz="2000">
                <a:latin typeface="微软雅黑" panose="020B0503020204020204" charset="-122"/>
                <a:ea typeface="微软雅黑" panose="020B0503020204020204" charset="-122"/>
                <a:cs typeface="微软雅黑" panose="020B0503020204020204" charset="-122"/>
              </a:rPr>
              <a:t> and </a:t>
            </a:r>
            <a:r>
              <a:rPr sz="2000" b="1">
                <a:latin typeface="微软雅黑" panose="020B0503020204020204" charset="-122"/>
                <a:ea typeface="微软雅黑" panose="020B0503020204020204" charset="-122"/>
                <a:cs typeface="微软雅黑" panose="020B0503020204020204" charset="-122"/>
              </a:rPr>
              <a:t>sustainable </a:t>
            </a:r>
            <a:r>
              <a:rPr sz="2000">
                <a:latin typeface="微软雅黑" panose="020B0503020204020204" charset="-122"/>
                <a:ea typeface="微软雅黑" panose="020B0503020204020204" charset="-122"/>
                <a:cs typeface="微软雅黑" panose="020B0503020204020204" charset="-122"/>
              </a:rPr>
              <a:t>economic and social development.</a:t>
            </a:r>
            <a:endParaRPr sz="2000">
              <a:latin typeface="微软雅黑" panose="020B0503020204020204" charset="-122"/>
              <a:ea typeface="微软雅黑" panose="020B0503020204020204" charset="-122"/>
              <a:cs typeface="微软雅黑" panose="020B0503020204020204" charset="-122"/>
            </a:endParaRPr>
          </a:p>
          <a:p>
            <a:r>
              <a:rPr sz="2000">
                <a:latin typeface="微软雅黑" panose="020B0503020204020204" charset="-122"/>
                <a:ea typeface="微软雅黑" panose="020B0503020204020204" charset="-122"/>
                <a:cs typeface="微软雅黑" panose="020B0503020204020204" charset="-122"/>
              </a:rPr>
              <a:t>   风雨之后总会有彩虹。相信在疫情得到控制后，中国将会浴火重生，积压的消费和增长潜力将快速释放，中国的经济社会发展将在更加健康和可持续的轨道上阔步前行。</a:t>
            </a:r>
            <a:r>
              <a:rPr lang="en-US" sz="2000">
                <a:latin typeface="微软雅黑" panose="020B0503020204020204" charset="-122"/>
                <a:ea typeface="微软雅黑" panose="020B0503020204020204" charset="-122"/>
                <a:cs typeface="微软雅黑" panose="020B0503020204020204" charset="-122"/>
              </a:rPr>
              <a:t>---</a:t>
            </a:r>
            <a:r>
              <a:rPr sz="2000">
                <a:latin typeface="微软雅黑" panose="020B0503020204020204" charset="-122"/>
                <a:ea typeface="微软雅黑" panose="020B0503020204020204" charset="-122"/>
                <a:cs typeface="微软雅黑" panose="020B0503020204020204" charset="-122"/>
              </a:rPr>
              <a:t>王毅在第56届慕尼黑全会议上的演讲</a:t>
            </a:r>
            <a:endParaRPr sz="2000">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emerge /ɪˈmɜːdʒ/ vi. 浮现；摆脱；暴露</a:t>
            </a:r>
            <a:endParaRPr lang="zh-CN" altLang="en-US" sz="1600" b="1" i="1">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pent-up /ˌpent ˈʌp/ adj. 被压抑的；幽闭的</a:t>
            </a:r>
            <a:endParaRPr lang="zh-CN" altLang="en-US" sz="1600" b="1" i="1">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unleash /ʌnˈliːʃ/ v. 发泄；解除束缚  --leash n. 皮带；束缚 v. 束缚；皮带绑住</a:t>
            </a:r>
            <a:endParaRPr lang="zh-CN" altLang="en-US" sz="1600" b="1" i="1">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sound   adj. 合理的；充足的；彻底的；熟睡的；健全的</a:t>
            </a:r>
            <a:endParaRPr lang="zh-CN" altLang="en-US" sz="1600" b="1" i="1">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sustainable  /səˈsteɪnəbl/ adj. 可持续的</a:t>
            </a:r>
            <a:endParaRPr lang="zh-CN" altLang="en-US" sz="1600" b="1" i="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740" y="88265"/>
            <a:ext cx="666115" cy="344805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133350" y="198120"/>
            <a:ext cx="810260" cy="3338195"/>
          </a:xfrm>
          <a:prstGeom prst="rect">
            <a:avLst/>
          </a:prstGeom>
          <a:noFill/>
        </p:spPr>
        <p:txBody>
          <a:bodyPr wrap="square" rtlCol="0">
            <a:spAutoFit/>
          </a:bodyPr>
          <a:lstStyle/>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5</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610" y="198120"/>
            <a:ext cx="8526780" cy="4732020"/>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3" name="文本框 2"/>
          <p:cNvSpPr txBox="1"/>
          <p:nvPr/>
        </p:nvSpPr>
        <p:spPr>
          <a:xfrm>
            <a:off x="1090295" y="198120"/>
            <a:ext cx="7745095" cy="1753235"/>
          </a:xfrm>
          <a:prstGeom prst="rect">
            <a:avLst/>
          </a:prstGeom>
          <a:noFill/>
        </p:spPr>
        <p:txBody>
          <a:bodyPr wrap="square" rtlCol="0" anchor="t">
            <a:spAutoFit/>
          </a:bodyPr>
          <a:p>
            <a:r>
              <a:rPr lang="zh-CN" altLang="en-US" sz="2400" b="1">
                <a:latin typeface="微软雅黑" panose="020B0503020204020204" charset="-122"/>
                <a:ea typeface="微软雅黑" panose="020B0503020204020204" charset="-122"/>
                <a:cs typeface="微软雅黑" panose="020B0503020204020204" charset="-122"/>
                <a:sym typeface="+mn-ea"/>
              </a:rPr>
              <a:t>No victory should be lightly announced until there is a complete win.</a:t>
            </a:r>
            <a:endParaRPr lang="zh-CN" altLang="en-US" sz="2000" b="1">
              <a:latin typeface="微软雅黑" panose="020B0503020204020204" charset="-122"/>
              <a:ea typeface="微软雅黑" panose="020B0503020204020204" charset="-122"/>
              <a:cs typeface="微软雅黑" panose="020B0503020204020204" charset="-122"/>
              <a:sym typeface="+mn-ea"/>
            </a:endParaRPr>
          </a:p>
          <a:p>
            <a:r>
              <a:rPr lang="zh-CN" altLang="en-US" sz="2000" b="1">
                <a:latin typeface="微软雅黑" panose="020B0503020204020204" charset="-122"/>
                <a:ea typeface="微软雅黑" panose="020B0503020204020204" charset="-122"/>
                <a:cs typeface="微软雅黑" panose="020B0503020204020204" charset="-122"/>
                <a:sym typeface="+mn-ea"/>
              </a:rPr>
              <a:t>不获全胜，决不轻言成功。</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sym typeface="+mn-ea"/>
              </a:rPr>
              <a:t>             ---2月23日，习近平在统筹推进新冠疫情防控和经济社会 </a:t>
            </a:r>
            <a:endParaRPr lang="zh-CN" altLang="en-US" sz="2000" b="1">
              <a:latin typeface="微软雅黑" panose="020B0503020204020204" charset="-122"/>
              <a:ea typeface="微软雅黑" panose="020B0503020204020204" charset="-122"/>
              <a:cs typeface="微软雅黑" panose="020B0503020204020204" charset="-122"/>
              <a:sym typeface="+mn-ea"/>
            </a:endParaRPr>
          </a:p>
          <a:p>
            <a:r>
              <a:rPr lang="zh-CN" altLang="en-US" sz="2000" b="1">
                <a:latin typeface="微软雅黑" panose="020B0503020204020204" charset="-122"/>
                <a:ea typeface="微软雅黑" panose="020B0503020204020204" charset="-122"/>
                <a:cs typeface="微软雅黑" panose="020B0503020204020204" charset="-122"/>
                <a:sym typeface="+mn-ea"/>
              </a:rPr>
              <a:t>                  发展工作部署会议上的重要讲话。</a:t>
            </a:r>
            <a:endParaRPr lang="zh-CN" altLang="en-US"/>
          </a:p>
        </p:txBody>
      </p:sp>
      <p:sp>
        <p:nvSpPr>
          <p:cNvPr id="8" name="文本框 7"/>
          <p:cNvSpPr txBox="1"/>
          <p:nvPr/>
        </p:nvSpPr>
        <p:spPr>
          <a:xfrm>
            <a:off x="1090295" y="1951355"/>
            <a:ext cx="7745095" cy="3046095"/>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At such a time it is even more important to view China's development in a comprehensive, </a:t>
            </a:r>
            <a:r>
              <a:rPr lang="zh-CN" altLang="en-US" sz="2000" b="1">
                <a:latin typeface="微软雅黑" panose="020B0503020204020204" charset="-122"/>
                <a:ea typeface="微软雅黑" panose="020B0503020204020204" charset="-122"/>
                <a:cs typeface="微软雅黑" panose="020B0503020204020204" charset="-122"/>
              </a:rPr>
              <a:t>dialectical</a:t>
            </a:r>
            <a:r>
              <a:rPr lang="zh-CN" altLang="en-US" sz="2000">
                <a:latin typeface="微软雅黑" panose="020B0503020204020204" charset="-122"/>
                <a:ea typeface="微软雅黑" panose="020B0503020204020204" charset="-122"/>
                <a:cs typeface="微软雅黑" panose="020B0503020204020204" charset="-122"/>
              </a:rPr>
              <a:t> and long-term perspective, and to strengthen and firm up confidence. In general, the </a:t>
            </a:r>
            <a:r>
              <a:rPr lang="zh-CN" altLang="en-US" sz="2000" b="1">
                <a:latin typeface="微软雅黑" panose="020B0503020204020204" charset="-122"/>
                <a:ea typeface="微软雅黑" panose="020B0503020204020204" charset="-122"/>
                <a:cs typeface="微软雅黑" panose="020B0503020204020204" charset="-122"/>
              </a:rPr>
              <a:t>fundamentals </a:t>
            </a:r>
            <a:r>
              <a:rPr lang="zh-CN" altLang="en-US" sz="2000">
                <a:latin typeface="微软雅黑" panose="020B0503020204020204" charset="-122"/>
                <a:ea typeface="微软雅黑" panose="020B0503020204020204" charset="-122"/>
                <a:cs typeface="微软雅黑" panose="020B0503020204020204" charset="-122"/>
              </a:rPr>
              <a:t>of China's long-term sound economic growth remain unchanged.</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rPr>
              <a:t>越是在这个时候，越要用全面、辩证、长远的眼光看待我国发展，越要增强信心、坚定信心。综合起来看，我国经济长期向好的基本面没有改变，疫情的冲击是短期的、总体上是可控的。</a:t>
            </a:r>
            <a:endParaRPr lang="zh-CN" altLang="en-US" sz="2000">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dialectical /ˌdaɪəˈlektɪkl/ adj. 辩证的；辩证法的；方言的</a:t>
            </a:r>
            <a:endParaRPr lang="zh-CN" altLang="en-US" sz="1600" b="1" i="1">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fundamental  /ˌfʌndəˈmentl/ adj. 基本的，根本的 n. 基本;根本</a:t>
            </a:r>
            <a:endParaRPr lang="zh-CN" altLang="en-US" sz="1600" b="1" i="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linds(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additive="base">
                                        <p:cTn id="2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 calcmode="lin" valueType="num">
                                      <p:cBhvr additive="base">
                                        <p:cTn id="3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5991"/>
          </a:xfrm>
          <a:prstGeom prst="rect">
            <a:avLst/>
          </a:prstGeom>
          <a:noFill/>
        </p:spPr>
        <p:txBody>
          <a:bodyPr wrap="square" rtlCol="0">
            <a:spAutoFit/>
          </a:bodyPr>
          <a:lstStyle/>
          <a:p>
            <a:pPr algn="ctr">
              <a:defRPr/>
            </a:pPr>
            <a:r>
              <a:rPr lang="en-US" altLang="zh-CN" sz="13800" kern="0" dirty="0" smtClean="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zh-CN" altLang="en-US"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610" y="198755"/>
            <a:ext cx="8526780" cy="4731385"/>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3" name="文本框 2"/>
          <p:cNvSpPr txBox="1"/>
          <p:nvPr/>
        </p:nvSpPr>
        <p:spPr>
          <a:xfrm>
            <a:off x="1089660" y="277495"/>
            <a:ext cx="7666990" cy="2922905"/>
          </a:xfrm>
          <a:prstGeom prst="rect">
            <a:avLst/>
          </a:prstGeom>
          <a:noFill/>
        </p:spPr>
        <p:txBody>
          <a:bodyPr wrap="square" rtlCol="0" anchor="t">
            <a:spAutoFit/>
          </a:bodyPr>
          <a:p>
            <a:r>
              <a:rPr lang="zh-CN" altLang="en-US" sz="2400" b="1">
                <a:solidFill>
                  <a:schemeClr val="tx1"/>
                </a:solidFill>
                <a:latin typeface="微软雅黑" panose="020B0503020204020204" charset="-122"/>
                <a:ea typeface="微软雅黑" panose="020B0503020204020204" charset="-122"/>
                <a:cs typeface="微软雅黑" panose="020B0503020204020204" charset="-122"/>
              </a:rPr>
              <a:t>The Chinese nation has experienced many ordeals in its history, but it has never been overwhelmed.</a:t>
            </a:r>
            <a:endParaRPr lang="zh-CN" altLang="en-US" sz="2000" b="1">
              <a:latin typeface="微软雅黑" panose="020B0503020204020204" charset="-122"/>
              <a:ea typeface="微软雅黑" panose="020B0503020204020204" charset="-122"/>
              <a:cs typeface="微软雅黑" panose="020B0503020204020204" charset="-122"/>
            </a:endParaRPr>
          </a:p>
          <a:p>
            <a:endParaRPr lang="zh-CN" altLang="en-US" sz="2000" b="1">
              <a:latin typeface="微软雅黑" panose="020B0503020204020204" charset="-122"/>
              <a:ea typeface="微软雅黑" panose="020B0503020204020204" charset="-122"/>
              <a:cs typeface="微软雅黑" panose="020B0503020204020204" charset="-122"/>
              <a:sym typeface="+mn-ea"/>
            </a:endParaRPr>
          </a:p>
          <a:p>
            <a:r>
              <a:rPr lang="zh-CN" altLang="en-US" sz="2000" b="1">
                <a:latin typeface="微软雅黑" panose="020B0503020204020204" charset="-122"/>
                <a:ea typeface="微软雅黑" panose="020B0503020204020204" charset="-122"/>
                <a:cs typeface="微软雅黑" panose="020B0503020204020204" charset="-122"/>
                <a:sym typeface="+mn-ea"/>
              </a:rPr>
              <a:t>中华民族历史上经历过很多磨难，但从来没有被压垮过。</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rPr>
              <a:t>        ---2020年2月23日，习近平在统筹推进新冠肺炎疫情防控和   </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rPr>
              <a:t>             经济社会发展工作部署上的重要讲话。</a:t>
            </a:r>
            <a:endParaRPr lang="zh-CN" altLang="en-US">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ordeal /ɔːˈdiːl/ n. 折磨；严酷的考验；痛苦的经验</a:t>
            </a:r>
            <a:endParaRPr lang="zh-CN" altLang="en-US" sz="1600" b="1" i="1">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overwhelm /ˌəʊvəˈwelm/ vt. 淹没；压倒；受打击；覆盖；压垮 </a:t>
            </a:r>
            <a:r>
              <a:rPr lang="zh-CN" altLang="en-US" sz="1600">
                <a:latin typeface="微软雅黑" panose="020B0503020204020204" charset="-122"/>
                <a:ea typeface="微软雅黑" panose="020B0503020204020204" charset="-122"/>
                <a:cs typeface="微软雅黑" panose="020B0503020204020204" charset="-122"/>
              </a:rPr>
              <a:t> </a:t>
            </a:r>
            <a:endParaRPr lang="zh-CN" altLang="en-US" sz="16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345440" y="3261995"/>
            <a:ext cx="8453120" cy="1630045"/>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The Chinese nation has experienced many ordeals in its history, but it has never been overwhelmed. Instead, it has become more and more courageous, growing up and rising up from the hardships.   </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sym typeface="+mn-ea"/>
              </a:rPr>
              <a:t>中华民族历史上经历过很多磨难，但从来没有被压垮过，而是愈挫愈勇，不断在磨难中成长、从磨难中奋起。</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blinds(horizontal)">
                                      <p:cBhvr>
                                        <p:cTn id="3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740" y="88265"/>
            <a:ext cx="666115" cy="344805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133350" y="198120"/>
            <a:ext cx="810260" cy="3338195"/>
          </a:xfrm>
          <a:prstGeom prst="rect">
            <a:avLst/>
          </a:prstGeom>
          <a:noFill/>
        </p:spPr>
        <p:txBody>
          <a:bodyPr wrap="square" rtlCol="0">
            <a:spAutoFit/>
          </a:bodyPr>
          <a:lstStyle/>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a:p>
            <a:pPr algn="ctr" fontAlgn="auto">
              <a:lnSpc>
                <a:spcPts val="12660"/>
              </a:lnSpc>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5</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4" name="文本框 3"/>
          <p:cNvSpPr txBox="1"/>
          <p:nvPr/>
        </p:nvSpPr>
        <p:spPr>
          <a:xfrm>
            <a:off x="1089660" y="436880"/>
            <a:ext cx="7745730" cy="3784600"/>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The COVID-19 outbreak is a major public health emergency that has spread in the fastest speed, caused the most </a:t>
            </a:r>
            <a:r>
              <a:rPr lang="zh-CN" altLang="en-US" sz="2000" b="1">
                <a:latin typeface="微软雅黑" panose="020B0503020204020204" charset="-122"/>
                <a:ea typeface="微软雅黑" panose="020B0503020204020204" charset="-122"/>
                <a:cs typeface="微软雅黑" panose="020B0503020204020204" charset="-122"/>
              </a:rPr>
              <a:t>extensive</a:t>
            </a:r>
            <a:r>
              <a:rPr lang="zh-CN" altLang="en-US" sz="2000">
                <a:latin typeface="微软雅黑" panose="020B0503020204020204" charset="-122"/>
                <a:ea typeface="微软雅黑" panose="020B0503020204020204" charset="-122"/>
                <a:cs typeface="微软雅黑" panose="020B0503020204020204" charset="-122"/>
              </a:rPr>
              <a:t> infection and is the most difficult to </a:t>
            </a:r>
            <a:r>
              <a:rPr lang="zh-CN" altLang="en-US" sz="2000" b="1">
                <a:latin typeface="微软雅黑" panose="020B0503020204020204" charset="-122"/>
                <a:ea typeface="微软雅黑" panose="020B0503020204020204" charset="-122"/>
                <a:cs typeface="微软雅黑" panose="020B0503020204020204" charset="-122"/>
              </a:rPr>
              <a:t>contain</a:t>
            </a:r>
            <a:r>
              <a:rPr lang="zh-CN" altLang="en-US" sz="2000">
                <a:latin typeface="微软雅黑" panose="020B0503020204020204" charset="-122"/>
                <a:ea typeface="微软雅黑" panose="020B0503020204020204" charset="-122"/>
                <a:cs typeface="微软雅黑" panose="020B0503020204020204" charset="-122"/>
              </a:rPr>
              <a:t> in the country since the founding of the People's Republic of China. This is both a </a:t>
            </a:r>
            <a:r>
              <a:rPr lang="zh-CN" altLang="en-US" sz="2000" b="1">
                <a:latin typeface="微软雅黑" panose="020B0503020204020204" charset="-122"/>
                <a:ea typeface="微软雅黑" panose="020B0503020204020204" charset="-122"/>
                <a:cs typeface="微软雅黑" panose="020B0503020204020204" charset="-122"/>
              </a:rPr>
              <a:t>crisis</a:t>
            </a:r>
            <a:r>
              <a:rPr lang="zh-CN" altLang="en-US" sz="2000">
                <a:latin typeface="微软雅黑" panose="020B0503020204020204" charset="-122"/>
                <a:ea typeface="微软雅黑" panose="020B0503020204020204" charset="-122"/>
                <a:cs typeface="微软雅黑" panose="020B0503020204020204" charset="-122"/>
              </a:rPr>
              <a:t> and a big test for us.</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sym typeface="+mn-ea"/>
              </a:rPr>
              <a:t>   这次新冠肺炎疫情，是新中国成立以来在我国发生的传播速度最快、感染范围最广、防控难度最大的一次重大突发公共卫生事件。对我们来说，这是一次危机，也是一次大考。--- 习近平在统筹推进新冠疫情防控和经济社会 </a:t>
            </a:r>
            <a:r>
              <a:rPr lang="zh-CN" altLang="en-US" sz="2000">
                <a:latin typeface="微软雅黑" panose="020B0503020204020204" charset="-122"/>
                <a:ea typeface="微软雅黑" panose="020B0503020204020204" charset="-122"/>
                <a:cs typeface="微软雅黑" panose="020B0503020204020204" charset="-122"/>
              </a:rPr>
              <a:t>发展工作部署会议上的重要讲话。</a:t>
            </a:r>
            <a:endParaRPr lang="zh-CN" altLang="en-US" sz="2000">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extensive /ɪkˈstensɪv/ adj. 广泛的；大量的；广阔的</a:t>
            </a:r>
            <a:endParaRPr lang="zh-CN" altLang="en-US" sz="1600" b="1" i="1">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contain /kənˈteɪn/ v. 控制；</a:t>
            </a:r>
            <a:r>
              <a:rPr lang="zh-CN" altLang="en-US" sz="1600" b="1" i="1">
                <a:latin typeface="微软雅黑" panose="020B0503020204020204" charset="-122"/>
                <a:ea typeface="微软雅黑" panose="020B0503020204020204" charset="-122"/>
                <a:cs typeface="微软雅黑" panose="020B0503020204020204" charset="-122"/>
                <a:sym typeface="+mn-ea"/>
              </a:rPr>
              <a:t>包含；</a:t>
            </a:r>
            <a:r>
              <a:rPr lang="zh-CN" altLang="en-US" sz="1600" b="1" i="1">
                <a:latin typeface="微软雅黑" panose="020B0503020204020204" charset="-122"/>
                <a:ea typeface="微软雅黑" panose="020B0503020204020204" charset="-122"/>
                <a:cs typeface="微软雅黑" panose="020B0503020204020204" charset="-122"/>
              </a:rPr>
              <a:t>容纳</a:t>
            </a:r>
            <a:endParaRPr lang="zh-CN" altLang="en-US" sz="1600" b="1" i="1">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crisis /ˈkraɪsɪs/ n. 危机；危险期；决定性时刻</a:t>
            </a:r>
            <a:endParaRPr lang="zh-CN" altLang="en-US" sz="1600" b="1" i="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descr="2-3.png"/>
          <p:cNvPicPr preferRelativeResize="0"/>
          <p:nvPr/>
        </p:nvPicPr>
        <p:blipFill>
          <a:blip r:embed="rId1">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0" y="-1932940"/>
            <a:ext cx="9034145" cy="707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矩形 57"/>
          <p:cNvSpPr/>
          <p:nvPr/>
        </p:nvSpPr>
        <p:spPr>
          <a:xfrm>
            <a:off x="2897505" y="3253740"/>
            <a:ext cx="3585845" cy="887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defTabSz="914400"/>
            <a:r>
              <a:rPr lang="en-US" altLang="zh-CN" sz="5400" b="1" dirty="0">
                <a:solidFill>
                  <a:srgbClr val="FF0000"/>
                </a:solidFill>
                <a:effectLst>
                  <a:outerShdw blurRad="38100" dist="38100" dir="2700000" algn="tl">
                    <a:srgbClr val="000000">
                      <a:alpha val="43137"/>
                    </a:srgbClr>
                  </a:outerShdw>
                  <a:reflection blurRad="25400" stA="30000" endPos="30000" dist="50800" dir="5400000" sy="-100000" algn="bl" rotWithShape="0"/>
                </a:effectLst>
                <a:latin typeface="华康海报体W12(P)" pitchFamily="82" charset="-122"/>
                <a:ea typeface="华康海报体W12(P)" pitchFamily="82" charset="-122"/>
              </a:rPr>
              <a:t>Thank you!</a:t>
            </a:r>
            <a:endParaRPr lang="en-US" altLang="zh-CN" sz="5400" b="1" dirty="0">
              <a:solidFill>
                <a:srgbClr val="FF0000"/>
              </a:solidFill>
              <a:effectLst>
                <a:outerShdw blurRad="38100" dist="38100" dir="2700000" algn="tl">
                  <a:srgbClr val="000000">
                    <a:alpha val="43137"/>
                  </a:srgbClr>
                </a:outerShdw>
                <a:reflection blurRad="25400" stA="30000" endPos="30000" dist="50800" dir="5400000" sy="-100000" algn="bl" rotWithShape="0"/>
              </a:effectLst>
              <a:latin typeface="华康海报体W12(P)" pitchFamily="82" charset="-122"/>
              <a:ea typeface="华康海报体W12(P)" pitchFamily="82" charset="-122"/>
            </a:endParaRPr>
          </a:p>
        </p:txBody>
      </p:sp>
      <p:cxnSp>
        <p:nvCxnSpPr>
          <p:cNvPr id="61" name="直接连接符 60"/>
          <p:cNvCxnSpPr/>
          <p:nvPr/>
        </p:nvCxnSpPr>
        <p:spPr>
          <a:xfrm>
            <a:off x="3056466" y="4140617"/>
            <a:ext cx="2952328" cy="0"/>
          </a:xfrm>
          <a:prstGeom prst="line">
            <a:avLst/>
          </a:prstGeom>
          <a:ln>
            <a:solidFill>
              <a:srgbClr val="FF0000">
                <a:alpha val="78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3315335" y="1092835"/>
            <a:ext cx="2976245" cy="15462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58"/>
                                        </p:tgtEl>
                                        <p:attrNameLst>
                                          <p:attrName>style.visibility</p:attrName>
                                        </p:attrNameLst>
                                      </p:cBhvr>
                                      <p:to>
                                        <p:strVal val="visible"/>
                                      </p:to>
                                    </p:set>
                                    <p:animScale>
                                      <p:cBhvr>
                                        <p:cTn id="7"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8"/>
                                        </p:tgtEl>
                                        <p:attrNameLst>
                                          <p:attrName>ppt_x</p:attrName>
                                          <p:attrName>ppt_y</p:attrName>
                                        </p:attrNameLst>
                                      </p:cBhvr>
                                    </p:animMotion>
                                    <p:animEffect transition="in" filter="fade">
                                      <p:cBhvr>
                                        <p:cTn id="9" dur="1000"/>
                                        <p:tgtEl>
                                          <p:spTgt spid="58"/>
                                        </p:tgtEl>
                                      </p:cBhvr>
                                    </p:animEffect>
                                  </p:childTnLst>
                                </p:cTn>
                              </p:par>
                            </p:childTnLst>
                          </p:cTn>
                        </p:par>
                        <p:par>
                          <p:cTn id="10" fill="hold">
                            <p:stCondLst>
                              <p:cond delay="1899"/>
                            </p:stCondLst>
                            <p:childTnLst>
                              <p:par>
                                <p:cTn id="11" presetID="22" presetClass="entr" presetSubtype="8"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wipe(left)">
                                      <p:cBhvr>
                                        <p:cTn id="13" dur="500"/>
                                        <p:tgtEl>
                                          <p:spTgt spid="61"/>
                                        </p:tgtEl>
                                      </p:cBhvr>
                                    </p:animEffect>
                                  </p:childTnLst>
                                </p:cTn>
                              </p:par>
                              <p:par>
                                <p:cTn id="14" presetID="10" presetClass="entr" presetSubtype="0" fill="hold" nodeType="withEffect">
                                  <p:stCondLst>
                                    <p:cond delay="60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600"/>
                                        <p:tgtEl>
                                          <p:spTgt spid="63"/>
                                        </p:tgtEl>
                                      </p:cBhvr>
                                    </p:animEffect>
                                  </p:childTnLst>
                                </p:cTn>
                              </p:par>
                              <p:par>
                                <p:cTn id="17" presetID="8" presetClass="emph" presetSubtype="0" repeatCount="indefinite" fill="hold" nodeType="withEffect">
                                  <p:stCondLst>
                                    <p:cond delay="600"/>
                                  </p:stCondLst>
                                  <p:childTnLst>
                                    <p:animRot by="21600000">
                                      <p:cBhvr>
                                        <p:cTn id="18" dur="12500" fill="hold"/>
                                        <p:tgtEl>
                                          <p:spTgt spid="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5991"/>
          </a:xfrm>
          <a:prstGeom prst="rect">
            <a:avLst/>
          </a:prstGeom>
          <a:noFill/>
        </p:spPr>
        <p:txBody>
          <a:bodyPr wrap="square" rtlCol="0">
            <a:spAutoFit/>
          </a:bodyPr>
          <a:lstStyle/>
          <a:p>
            <a:pPr algn="ctr">
              <a:defRPr/>
            </a:pPr>
            <a:r>
              <a:rPr lang="en-US" altLang="zh-CN" sz="13800" kern="0" dirty="0" smtClean="0">
                <a:pattFill prst="horzBrick">
                  <a:fgClr>
                    <a:srgbClr val="FAE6D2"/>
                  </a:fgClr>
                  <a:bgClr>
                    <a:schemeClr val="bg1"/>
                  </a:bgClr>
                </a:pattFill>
                <a:latin typeface="时尚中黑简体" panose="01010104010101010101" pitchFamily="2" charset="-122"/>
                <a:ea typeface="时尚中黑简体" panose="01010104010101010101" pitchFamily="2" charset="-122"/>
              </a:rPr>
              <a:t>1</a:t>
            </a:r>
            <a:endParaRPr lang="zh-CN" altLang="en-US"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610" y="206375"/>
            <a:ext cx="8526780" cy="4705985"/>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3" name="文本框 2"/>
          <p:cNvSpPr txBox="1"/>
          <p:nvPr/>
        </p:nvSpPr>
        <p:spPr>
          <a:xfrm>
            <a:off x="1090295" y="206375"/>
            <a:ext cx="7745730" cy="2553335"/>
          </a:xfrm>
          <a:prstGeom prst="rect">
            <a:avLst/>
          </a:prstGeom>
          <a:noFill/>
        </p:spPr>
        <p:txBody>
          <a:bodyPr wrap="square" rtlCol="0" anchor="t">
            <a:spAutoFit/>
          </a:bodyPr>
          <a:p>
            <a:r>
              <a:rPr lang="en-US" altLang="zh-CN" sz="2000">
                <a:solidFill>
                  <a:schemeClr val="tx1"/>
                </a:solidFill>
                <a:latin typeface="微软雅黑" panose="020B0503020204020204" charset="-122"/>
                <a:ea typeface="微软雅黑" panose="020B0503020204020204" charset="-122"/>
                <a:cs typeface="微软雅黑" panose="020B0503020204020204" charset="-122"/>
              </a:rPr>
              <a:t>   </a:t>
            </a:r>
            <a:r>
              <a:rPr lang="zh-CN" altLang="en-US" sz="2000">
                <a:solidFill>
                  <a:schemeClr val="tx1"/>
                </a:solidFill>
                <a:latin typeface="微软雅黑" panose="020B0503020204020204" charset="-122"/>
                <a:ea typeface="微软雅黑" panose="020B0503020204020204" charset="-122"/>
                <a:cs typeface="微软雅黑" panose="020B0503020204020204" charset="-122"/>
              </a:rPr>
              <a:t>The Chinese nation has been through all kinds of trials and </a:t>
            </a:r>
            <a:r>
              <a:rPr lang="zh-CN" altLang="en-US" sz="2000" b="1">
                <a:solidFill>
                  <a:schemeClr val="tx1"/>
                </a:solidFill>
                <a:latin typeface="微软雅黑" panose="020B0503020204020204" charset="-122"/>
                <a:ea typeface="微软雅黑" panose="020B0503020204020204" charset="-122"/>
                <a:cs typeface="微软雅黑" panose="020B0503020204020204" charset="-122"/>
              </a:rPr>
              <a:t>tribulations</a:t>
            </a:r>
            <a:r>
              <a:rPr lang="zh-CN" altLang="en-US" sz="2000">
                <a:solidFill>
                  <a:schemeClr val="tx1"/>
                </a:solidFill>
                <a:latin typeface="微软雅黑" panose="020B0503020204020204" charset="-122"/>
                <a:ea typeface="微软雅黑" panose="020B0503020204020204" charset="-122"/>
                <a:cs typeface="微软雅黑" panose="020B0503020204020204" charset="-122"/>
              </a:rPr>
              <a:t> in its history, which forged a national character of perseverance and </a:t>
            </a:r>
            <a:r>
              <a:rPr lang="zh-CN" altLang="en-US" sz="2000" b="1">
                <a:solidFill>
                  <a:schemeClr val="tx1"/>
                </a:solidFill>
                <a:latin typeface="微软雅黑" panose="020B0503020204020204" charset="-122"/>
                <a:ea typeface="微软雅黑" panose="020B0503020204020204" charset="-122"/>
                <a:cs typeface="微软雅黑" panose="020B0503020204020204" charset="-122"/>
              </a:rPr>
              <a:t>resilience</a:t>
            </a:r>
            <a:r>
              <a:rPr lang="zh-CN" altLang="en-US" sz="2000">
                <a:solidFill>
                  <a:schemeClr val="tx1"/>
                </a:solidFill>
                <a:latin typeface="微软雅黑" panose="020B0503020204020204" charset="-122"/>
                <a:ea typeface="微软雅黑" panose="020B0503020204020204" charset="-122"/>
                <a:cs typeface="微软雅黑" panose="020B0503020204020204" charset="-122"/>
              </a:rPr>
              <a:t>. Fighting this epidemic will be no exception. It will only make us stronger and more </a:t>
            </a:r>
            <a:r>
              <a:rPr lang="zh-CN" altLang="en-US" sz="2000" b="1">
                <a:solidFill>
                  <a:schemeClr val="tx1"/>
                </a:solidFill>
                <a:latin typeface="微软雅黑" panose="020B0503020204020204" charset="-122"/>
                <a:ea typeface="微软雅黑" panose="020B0503020204020204" charset="-122"/>
                <a:cs typeface="微软雅黑" panose="020B0503020204020204" charset="-122"/>
              </a:rPr>
              <a:t>tenacious</a:t>
            </a:r>
            <a:r>
              <a:rPr lang="zh-CN" altLang="en-US" sz="2000">
                <a:solidFill>
                  <a:schemeClr val="tx1"/>
                </a:solidFill>
                <a:latin typeface="微软雅黑" panose="020B0503020204020204" charset="-122"/>
                <a:ea typeface="微软雅黑" panose="020B0503020204020204" charset="-122"/>
                <a:cs typeface="微软雅黑" panose="020B0503020204020204" charset="-122"/>
              </a:rPr>
              <a:t>. Our country will march on in more determined </a:t>
            </a:r>
            <a:r>
              <a:rPr lang="zh-CN" altLang="en-US" sz="2000" b="1">
                <a:solidFill>
                  <a:schemeClr val="tx1"/>
                </a:solidFill>
                <a:latin typeface="微软雅黑" panose="020B0503020204020204" charset="-122"/>
                <a:ea typeface="微软雅黑" panose="020B0503020204020204" charset="-122"/>
                <a:cs typeface="微软雅黑" panose="020B0503020204020204" charset="-122"/>
              </a:rPr>
              <a:t>strides</a:t>
            </a:r>
            <a:r>
              <a:rPr lang="zh-CN" altLang="en-US" sz="2000">
                <a:solidFill>
                  <a:schemeClr val="tx1"/>
                </a:solidFill>
                <a:latin typeface="微软雅黑" panose="020B0503020204020204" charset="-122"/>
                <a:ea typeface="微软雅黑" panose="020B0503020204020204" charset="-122"/>
                <a:cs typeface="微软雅黑" panose="020B0503020204020204" charset="-122"/>
              </a:rPr>
              <a:t> to </a:t>
            </a:r>
            <a:r>
              <a:rPr lang="zh-CN" altLang="en-US" sz="2000" b="1">
                <a:solidFill>
                  <a:schemeClr val="tx1"/>
                </a:solidFill>
                <a:latin typeface="微软雅黑" panose="020B0503020204020204" charset="-122"/>
                <a:ea typeface="微软雅黑" panose="020B0503020204020204" charset="-122"/>
                <a:cs typeface="微软雅黑" panose="020B0503020204020204" charset="-122"/>
              </a:rPr>
              <a:t>usher</a:t>
            </a:r>
            <a:r>
              <a:rPr lang="zh-CN" altLang="en-US" sz="2000">
                <a:solidFill>
                  <a:schemeClr val="tx1"/>
                </a:solidFill>
                <a:latin typeface="微软雅黑" panose="020B0503020204020204" charset="-122"/>
                <a:ea typeface="微软雅黑" panose="020B0503020204020204" charset="-122"/>
                <a:cs typeface="微软雅黑" panose="020B0503020204020204" charset="-122"/>
              </a:rPr>
              <a:t> in moderate </a:t>
            </a:r>
            <a:r>
              <a:rPr lang="zh-CN" altLang="en-US" sz="2000" b="1">
                <a:solidFill>
                  <a:schemeClr val="tx1"/>
                </a:solidFill>
                <a:latin typeface="微软雅黑" panose="020B0503020204020204" charset="-122"/>
                <a:ea typeface="微软雅黑" panose="020B0503020204020204" charset="-122"/>
                <a:cs typeface="微软雅黑" panose="020B0503020204020204" charset="-122"/>
              </a:rPr>
              <a:t>prosperity</a:t>
            </a:r>
            <a:r>
              <a:rPr lang="zh-CN" altLang="en-US" sz="2000">
                <a:solidFill>
                  <a:schemeClr val="tx1"/>
                </a:solidFill>
                <a:latin typeface="微软雅黑" panose="020B0503020204020204" charset="-122"/>
                <a:ea typeface="微软雅黑" panose="020B0503020204020204" charset="-122"/>
                <a:cs typeface="微软雅黑" panose="020B0503020204020204" charset="-122"/>
              </a:rPr>
              <a:t> in all respects, to </a:t>
            </a:r>
            <a:r>
              <a:rPr lang="zh-CN" altLang="en-US" sz="2000" b="1">
                <a:solidFill>
                  <a:schemeClr val="tx1"/>
                </a:solidFill>
                <a:latin typeface="微软雅黑" panose="020B0503020204020204" charset="-122"/>
                <a:ea typeface="微软雅黑" panose="020B0503020204020204" charset="-122"/>
                <a:cs typeface="微软雅黑" panose="020B0503020204020204" charset="-122"/>
              </a:rPr>
              <a:t>eradicate</a:t>
            </a:r>
            <a:r>
              <a:rPr lang="zh-CN" altLang="en-US" sz="2000">
                <a:solidFill>
                  <a:schemeClr val="tx1"/>
                </a:solidFill>
                <a:latin typeface="微软雅黑" panose="020B0503020204020204" charset="-122"/>
                <a:ea typeface="微软雅黑" panose="020B0503020204020204" charset="-122"/>
                <a:cs typeface="微软雅黑" panose="020B0503020204020204" charset="-122"/>
              </a:rPr>
              <a:t> absolute poverty, and to realize the </a:t>
            </a:r>
            <a:r>
              <a:rPr lang="zh-CN" altLang="en-US" sz="2000" b="1">
                <a:solidFill>
                  <a:schemeClr val="tx1"/>
                </a:solidFill>
                <a:latin typeface="微软雅黑" panose="020B0503020204020204" charset="-122"/>
                <a:ea typeface="微软雅黑" panose="020B0503020204020204" charset="-122"/>
                <a:cs typeface="微软雅黑" panose="020B0503020204020204" charset="-122"/>
              </a:rPr>
              <a:t>rejuvenation</a:t>
            </a:r>
            <a:r>
              <a:rPr lang="zh-CN" altLang="en-US" sz="2000">
                <a:solidFill>
                  <a:schemeClr val="tx1"/>
                </a:solidFill>
                <a:latin typeface="微软雅黑" panose="020B0503020204020204" charset="-122"/>
                <a:ea typeface="微软雅黑" panose="020B0503020204020204" charset="-122"/>
                <a:cs typeface="微软雅黑" panose="020B0503020204020204" charset="-122"/>
              </a:rPr>
              <a:t> of the Chinese nation.</a:t>
            </a:r>
            <a:endParaRPr lang="zh-CN" altLang="en-US" sz="200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308610" y="2663825"/>
            <a:ext cx="8527415" cy="2183765"/>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中华民族历史上曾经历过各种艰难困苦，这恰恰培育了我们百折不挠的民族精神。这场疫情同样将强健我们的筋骨，磨炼我们的意志，让中国以更坚实的步伐，实现全面小康，摆脱绝对贫困，迈向中华民族的伟大复兴。---2020年2月15日，王毅在第56届慕尼黑全会议上的演讲。</a:t>
            </a:r>
            <a:endParaRPr lang="zh-CN" altLang="en-US" sz="2000">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rPr>
              <a:t>tribulation /ˌtrɪbjuˈleɪʃn/n. 苦难；磨难；忧患    resilience /rɪˈzɪliəns/ n. 恢复力；弹力；顺应力</a:t>
            </a:r>
            <a:endParaRPr lang="zh-CN" altLang="en-US" sz="1400" b="1" i="1">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rPr>
              <a:t>tenacious /təˈneɪʃəs/adj. 顽强的；坚韧的          stride  /straɪd/ n. 大步；步幅；进展</a:t>
            </a:r>
            <a:endParaRPr lang="zh-CN" altLang="en-US" sz="1400" b="1" i="1">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rPr>
              <a:t>usher /ˈʌʃə(r)/ vt. 引导，招待；迎接；开辟        prosperity /prɒˈsperəti/ n. 繁荣，成功</a:t>
            </a:r>
            <a:endParaRPr lang="zh-CN" altLang="en-US" sz="1400" b="1" i="1">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rPr>
              <a:t>eradicate /ɪˈrædɪkeɪt/ vt. 根除，根绝；消灭    rejuvenation /rɪˌdʒuːvəˈneɪʃn/ n.复兴，恢复活力</a:t>
            </a:r>
            <a:endParaRPr lang="zh-CN" altLang="en-US" sz="1400" b="1" i="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linds(horizontal)">
                                      <p:cBhvr>
                                        <p:cTn id="23" dur="500"/>
                                        <p:tgtEl>
                                          <p:spTgt spid="4">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linds(horizontal)">
                                      <p:cBhvr>
                                        <p:cTn id="26" dur="500"/>
                                        <p:tgtEl>
                                          <p:spTgt spid="4">
                                            <p:txEl>
                                              <p:pRg st="2" end="2"/>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linds(horizontal)">
                                      <p:cBhvr>
                                        <p:cTn id="29" dur="500"/>
                                        <p:tgtEl>
                                          <p:spTgt spid="4">
                                            <p:txEl>
                                              <p:pRg st="3" end="3"/>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linds(horizont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2</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3" name="文本框 2"/>
          <p:cNvSpPr txBox="1"/>
          <p:nvPr/>
        </p:nvSpPr>
        <p:spPr>
          <a:xfrm>
            <a:off x="1089660" y="405765"/>
            <a:ext cx="7745730" cy="2183765"/>
          </a:xfrm>
          <a:prstGeom prst="rect">
            <a:avLst/>
          </a:prstGeom>
          <a:noFill/>
        </p:spPr>
        <p:txBody>
          <a:bodyPr wrap="square" rtlCol="0" anchor="t">
            <a:spAutoFit/>
          </a:bodyPr>
          <a:p>
            <a:r>
              <a:rPr lang="zh-CN" altLang="en-US" sz="2400" b="1">
                <a:latin typeface="微软雅黑" panose="020B0503020204020204" charset="-122"/>
                <a:ea typeface="微软雅黑" panose="020B0503020204020204" charset="-122"/>
                <a:cs typeface="微软雅黑" panose="020B0503020204020204" charset="-122"/>
              </a:rPr>
              <a:t>We resolve to protect the city of Wuhan, protect Hubei province, and protect every fellow countryman who is struggling with the virus.</a:t>
            </a:r>
            <a:endParaRPr lang="zh-CN" altLang="en-US" sz="2400" b="1">
              <a:latin typeface="微软雅黑" panose="020B0503020204020204" charset="-122"/>
              <a:ea typeface="微软雅黑" panose="020B0503020204020204" charset="-122"/>
              <a:cs typeface="微软雅黑" panose="020B0503020204020204" charset="-122"/>
            </a:endParaRPr>
          </a:p>
          <a:p>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sym typeface="+mn-ea"/>
              </a:rPr>
              <a:t>我们决心守护武汉，守护湖北，守护与病毒抗争的每一位骨肉同胞。</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rPr>
              <a:t>        ---2020年2月15日，王毅在第56届慕尼黑全会议上的演讲。</a:t>
            </a:r>
            <a:endParaRPr lang="zh-CN" altLang="en-US" sz="2000" b="1">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p:nvPicPr>
        <p:blipFill>
          <a:blip r:embed="rId1"/>
          <a:stretch>
            <a:fillRect/>
          </a:stretch>
        </p:blipFill>
        <p:spPr>
          <a:xfrm>
            <a:off x="308610" y="2590165"/>
            <a:ext cx="5249545" cy="2204085"/>
          </a:xfrm>
          <a:prstGeom prst="rect">
            <a:avLst/>
          </a:prstGeom>
        </p:spPr>
      </p:pic>
      <p:sp>
        <p:nvSpPr>
          <p:cNvPr id="4" name="文本框 3"/>
          <p:cNvSpPr txBox="1"/>
          <p:nvPr/>
        </p:nvSpPr>
        <p:spPr>
          <a:xfrm>
            <a:off x="5676900" y="2768600"/>
            <a:ext cx="3027680" cy="953135"/>
          </a:xfrm>
          <a:prstGeom prst="rect">
            <a:avLst/>
          </a:prstGeom>
          <a:noFill/>
        </p:spPr>
        <p:txBody>
          <a:bodyPr wrap="square" rtlCol="0" anchor="t">
            <a:spAutoFit/>
          </a:bodyPr>
          <a:p>
            <a:pPr marL="285750" indent="-285750" algn="l">
              <a:buClrTx/>
              <a:buSzTx/>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rPr>
              <a:t>resolve /rɪˈzɒlv/ v. 决定; 解决</a:t>
            </a:r>
            <a:endParaRPr lang="zh-CN" altLang="en-US" sz="1400" b="1" i="1">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rPr>
              <a:t>countryman n. 同胞</a:t>
            </a:r>
            <a:endParaRPr lang="zh-CN" altLang="en-US" sz="1400" b="1" i="1">
              <a:latin typeface="微软雅黑" panose="020B0503020204020204" charset="-122"/>
              <a:ea typeface="微软雅黑" panose="020B0503020204020204" charset="-122"/>
              <a:cs typeface="微软雅黑" panose="020B0503020204020204" charset="-122"/>
            </a:endParaRPr>
          </a:p>
          <a:p>
            <a:pPr marL="285750" indent="-285750" algn="l">
              <a:buClrTx/>
              <a:buSzTx/>
              <a:buFont typeface="Wingdings" panose="05000000000000000000" charset="0"/>
              <a:buChar char="Ø"/>
            </a:pPr>
            <a:r>
              <a:rPr lang="zh-CN" altLang="en-US" sz="1400" b="1" i="1">
                <a:latin typeface="微软雅黑" panose="020B0503020204020204" charset="-122"/>
                <a:ea typeface="微软雅黑" panose="020B0503020204020204" charset="-122"/>
                <a:cs typeface="微软雅黑" panose="020B0503020204020204" charset="-122"/>
              </a:rPr>
              <a:t>fellow countryman</a:t>
            </a:r>
            <a:endParaRPr lang="zh-CN" altLang="en-US" sz="1400" b="1" i="1">
              <a:latin typeface="微软雅黑" panose="020B0503020204020204" charset="-122"/>
              <a:ea typeface="微软雅黑" panose="020B0503020204020204" charset="-122"/>
              <a:cs typeface="微软雅黑" panose="020B0503020204020204" charset="-122"/>
            </a:endParaRPr>
          </a:p>
          <a:p>
            <a:pPr indent="0" algn="l">
              <a:buClrTx/>
              <a:buSzTx/>
              <a:buFont typeface="Wingdings" panose="05000000000000000000" charset="0"/>
              <a:buNone/>
            </a:pPr>
            <a:r>
              <a:rPr lang="zh-CN" altLang="en-US" sz="1400" b="1" i="1">
                <a:latin typeface="微软雅黑" panose="020B0503020204020204" charset="-122"/>
                <a:ea typeface="微软雅黑" panose="020B0503020204020204" charset="-122"/>
                <a:cs typeface="微软雅黑" panose="020B0503020204020204" charset="-122"/>
              </a:rPr>
              <a:t>       同胞</a:t>
            </a:r>
            <a:r>
              <a:rPr lang="en-US" altLang="zh-CN" sz="1400" b="1" i="1">
                <a:latin typeface="微软雅黑" panose="020B0503020204020204" charset="-122"/>
                <a:ea typeface="微软雅黑" panose="020B0503020204020204" charset="-122"/>
                <a:cs typeface="微软雅黑" panose="020B0503020204020204" charset="-122"/>
              </a:rPr>
              <a:t>; </a:t>
            </a:r>
            <a:r>
              <a:rPr lang="zh-CN" altLang="en-US" sz="1400" b="1" i="1">
                <a:latin typeface="微软雅黑" panose="020B0503020204020204" charset="-122"/>
                <a:ea typeface="微软雅黑" panose="020B0503020204020204" charset="-122"/>
                <a:cs typeface="微软雅黑" panose="020B0503020204020204" charset="-122"/>
              </a:rPr>
              <a:t>同乡</a:t>
            </a:r>
            <a:r>
              <a:rPr lang="en-US" altLang="zh-CN" sz="1400" b="1" i="1">
                <a:latin typeface="微软雅黑" panose="020B0503020204020204" charset="-122"/>
                <a:ea typeface="微软雅黑" panose="020B0503020204020204" charset="-122"/>
                <a:cs typeface="微软雅黑" panose="020B0503020204020204" charset="-122"/>
              </a:rPr>
              <a:t>; </a:t>
            </a:r>
            <a:r>
              <a:rPr lang="zh-CN" altLang="en-US" sz="1400" b="1" i="1">
                <a:latin typeface="微软雅黑" panose="020B0503020204020204" charset="-122"/>
                <a:ea typeface="微软雅黑" panose="020B0503020204020204" charset="-122"/>
                <a:cs typeface="微软雅黑" panose="020B0503020204020204" charset="-122"/>
              </a:rPr>
              <a:t>手足同胞</a:t>
            </a:r>
            <a:r>
              <a:rPr lang="en-US" altLang="zh-CN" sz="1400" b="1" i="1">
                <a:latin typeface="微软雅黑" panose="020B0503020204020204" charset="-122"/>
                <a:ea typeface="微软雅黑" panose="020B0503020204020204" charset="-122"/>
                <a:cs typeface="微软雅黑" panose="020B0503020204020204" charset="-122"/>
              </a:rPr>
              <a:t>;</a:t>
            </a:r>
            <a:endParaRPr lang="en-US" altLang="zh-CN" sz="1400" b="1" i="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blinds(horizontal)">
                                      <p:cBhvr>
                                        <p:cTn id="23" dur="500"/>
                                        <p:tgtEl>
                                          <p:spTgt spid="4">
                                            <p:txEl>
                                              <p:pRg st="0" end="0"/>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blinds(horizontal)">
                                      <p:cBhvr>
                                        <p:cTn id="26" dur="500"/>
                                        <p:tgtEl>
                                          <p:spTgt spid="4">
                                            <p:txEl>
                                              <p:pRg st="1" end="1"/>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blinds(horizontal)">
                                      <p:cBhvr>
                                        <p:cTn id="29" dur="500"/>
                                        <p:tgtEl>
                                          <p:spTgt spid="4">
                                            <p:txEl>
                                              <p:pRg st="2" end="2"/>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linds(horizontal)">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2</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4" name="文本框 3"/>
          <p:cNvSpPr txBox="1"/>
          <p:nvPr/>
        </p:nvSpPr>
        <p:spPr>
          <a:xfrm>
            <a:off x="1089660" y="467995"/>
            <a:ext cx="7745095" cy="3969385"/>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rPr>
              <a:t>     T</a:t>
            </a:r>
            <a:r>
              <a:rPr lang="zh-CN" altLang="en-US" sz="2000">
                <a:latin typeface="微软雅黑" panose="020B0503020204020204" charset="-122"/>
                <a:ea typeface="微软雅黑" panose="020B0503020204020204" charset="-122"/>
              </a:rPr>
              <a:t>he Chinese government is engaged in a </a:t>
            </a:r>
            <a:r>
              <a:rPr lang="zh-CN" altLang="en-US" sz="2000" b="1">
                <a:latin typeface="微软雅黑" panose="020B0503020204020204" charset="-122"/>
                <a:ea typeface="微软雅黑" panose="020B0503020204020204" charset="-122"/>
              </a:rPr>
              <a:t>vigorous</a:t>
            </a:r>
            <a:r>
              <a:rPr lang="zh-CN" altLang="en-US" sz="2000">
                <a:latin typeface="微软雅黑" panose="020B0503020204020204" charset="-122"/>
                <a:ea typeface="微软雅黑" panose="020B0503020204020204" charset="-122"/>
              </a:rPr>
              <a:t> effort to </a:t>
            </a:r>
            <a:r>
              <a:rPr lang="zh-CN" altLang="en-US" sz="2000" b="1">
                <a:latin typeface="微软雅黑" panose="020B0503020204020204" charset="-122"/>
                <a:ea typeface="微软雅黑" panose="020B0503020204020204" charset="-122"/>
              </a:rPr>
              <a:t>combat</a:t>
            </a:r>
            <a:r>
              <a:rPr lang="zh-CN" altLang="en-US" sz="2000">
                <a:latin typeface="微软雅黑" panose="020B0503020204020204" charset="-122"/>
                <a:ea typeface="微软雅黑" panose="020B0503020204020204" charset="-122"/>
              </a:rPr>
              <a:t> the sudden outbreak of a novel virus. The 1.4 billion Chinese people are united as one in fighting this “war without smoke”. We resolve to protect the city of Wuhan, protect Hubei province, and protect every fellow countryman who is struggling with the virus. And we are determined to fight and win this battle.</a:t>
            </a:r>
            <a:endParaRPr lang="zh-CN" altLang="en-US" sz="2000">
              <a:latin typeface="微软雅黑" panose="020B0503020204020204" charset="-122"/>
              <a:ea typeface="微软雅黑" panose="020B0503020204020204" charset="-122"/>
            </a:endParaRPr>
          </a:p>
          <a:p>
            <a:r>
              <a:rPr lang="zh-CN" altLang="en-US" sz="2000">
                <a:latin typeface="微软雅黑" panose="020B0503020204020204" charset="-122"/>
                <a:ea typeface="微软雅黑" panose="020B0503020204020204" charset="-122"/>
              </a:rPr>
              <a:t>中国政府正全力抗击一场突如其来的新型疫情</a:t>
            </a:r>
            <a:r>
              <a:rPr lang="en-US" altLang="zh-CN" sz="2000">
                <a:latin typeface="微软雅黑" panose="020B0503020204020204" charset="-122"/>
                <a:ea typeface="微软雅黑" panose="020B0503020204020204" charset="-122"/>
              </a:rPr>
              <a:t>. </a:t>
            </a:r>
            <a:r>
              <a:rPr lang="zh-CN" altLang="en-US" sz="2000">
                <a:latin typeface="微软雅黑" panose="020B0503020204020204" charset="-122"/>
                <a:ea typeface="微软雅黑" panose="020B0503020204020204" charset="-122"/>
              </a:rPr>
              <a:t>14亿中国人民团结一心，投身到这场没有硝烟的战争之中。我们决心守护武汉，守护湖北，守护与病毒抗争的每一位骨肉同胞，坚决打赢这场疫情阻击战。</a:t>
            </a:r>
            <a:endParaRPr lang="zh-CN" altLang="en-US" sz="2000">
              <a:latin typeface="微软雅黑" panose="020B0503020204020204" charset="-122"/>
              <a:ea typeface="微软雅黑" panose="020B0503020204020204" charset="-122"/>
            </a:endParaRPr>
          </a:p>
          <a:p>
            <a:r>
              <a:rPr lang="zh-CN" altLang="en-US" sz="2000">
                <a:latin typeface="微软雅黑" panose="020B0503020204020204" charset="-122"/>
                <a:ea typeface="微软雅黑" panose="020B0503020204020204" charset="-122"/>
              </a:rPr>
              <a:t>--- 王毅在第56届慕尼黑全会议上的演讲。</a:t>
            </a:r>
            <a:endParaRPr lang="zh-CN" altLang="en-US" sz="2000">
              <a:latin typeface="微软雅黑" panose="020B0503020204020204" charset="-122"/>
              <a:ea typeface="微软雅黑" panose="020B0503020204020204" charset="-122"/>
            </a:endParaRPr>
          </a:p>
          <a:p>
            <a:pPr marL="342900" indent="-342900">
              <a:buFont typeface="Wingdings" panose="05000000000000000000" charset="0"/>
              <a:buChar char="Ø"/>
            </a:pPr>
            <a:r>
              <a:rPr lang="zh-CN" altLang="en-US" sz="1600" b="1" i="1">
                <a:latin typeface="微软雅黑" panose="020B0503020204020204" charset="-122"/>
                <a:ea typeface="微软雅黑" panose="020B0503020204020204" charset="-122"/>
              </a:rPr>
              <a:t>vigorous /ˈvɪɡərəs/ adj. 有力的；精力充沛的</a:t>
            </a:r>
            <a:endParaRPr lang="zh-CN" altLang="en-US" sz="1600" b="1" i="1">
              <a:latin typeface="微软雅黑" panose="020B0503020204020204" charset="-122"/>
              <a:ea typeface="微软雅黑" panose="020B0503020204020204" charset="-122"/>
            </a:endParaRPr>
          </a:p>
          <a:p>
            <a:pPr marL="342900" indent="-342900">
              <a:buFont typeface="Wingdings" panose="05000000000000000000" charset="0"/>
              <a:buChar char="Ø"/>
            </a:pPr>
            <a:r>
              <a:rPr lang="zh-CN" altLang="en-US" sz="1600" b="1" i="1">
                <a:latin typeface="微软雅黑" panose="020B0503020204020204" charset="-122"/>
                <a:ea typeface="微软雅黑" panose="020B0503020204020204" charset="-122"/>
              </a:rPr>
              <a:t>combat /ˈkɒmbæt/ n. 战斗；搏斗</a:t>
            </a:r>
            <a:endParaRPr lang="zh-CN" altLang="en-US" sz="1600" b="1" i="1">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blinds(horizontal)">
                                      <p:cBhvr>
                                        <p:cTn id="23" dur="500"/>
                                        <p:tgtEl>
                                          <p:spTgt spid="4">
                                            <p:txEl>
                                              <p:pRg st="3" end="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3</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3" name="文本框 2"/>
          <p:cNvSpPr txBox="1"/>
          <p:nvPr/>
        </p:nvSpPr>
        <p:spPr>
          <a:xfrm>
            <a:off x="1089660" y="349250"/>
            <a:ext cx="7745730" cy="768350"/>
          </a:xfrm>
          <a:prstGeom prst="rect">
            <a:avLst/>
          </a:prstGeom>
          <a:noFill/>
        </p:spPr>
        <p:txBody>
          <a:bodyPr wrap="square" rtlCol="0" anchor="t">
            <a:spAutoFit/>
          </a:bodyPr>
          <a:p>
            <a:r>
              <a:rPr lang="zh-CN" altLang="en-US" sz="2400" b="1">
                <a:latin typeface="微软雅黑" panose="020B0503020204020204" charset="-122"/>
                <a:ea typeface="微软雅黑" panose="020B0503020204020204" charset="-122"/>
                <a:cs typeface="微软雅黑" panose="020B0503020204020204" charset="-122"/>
              </a:rPr>
              <a:t>A race against time, leave no one behind.</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sym typeface="+mn-ea"/>
              </a:rPr>
              <a:t>应收尽收，刻不容缓！</a:t>
            </a:r>
            <a:endParaRPr lang="zh-CN" altLang="en-US" sz="2000" b="1">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089660" y="1132840"/>
            <a:ext cx="7745730" cy="3661410"/>
          </a:xfrm>
          <a:prstGeom prst="rect">
            <a:avLst/>
          </a:prstGeom>
          <a:noFill/>
        </p:spPr>
        <p:txBody>
          <a:bodyPr wrap="square" rtlCol="0" anchor="t">
            <a:spAutoFit/>
          </a:bodyPr>
          <a:p>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As many world leaders noted, it is admirable that the Chinese government and people have shown firm resolve in dealing with the </a:t>
            </a:r>
            <a:r>
              <a:rPr lang="zh-CN" altLang="en-US" sz="2000" b="1">
                <a:latin typeface="微软雅黑" panose="020B0503020204020204" charset="-122"/>
                <a:ea typeface="微软雅黑" panose="020B0503020204020204" charset="-122"/>
                <a:cs typeface="微软雅黑" panose="020B0503020204020204" charset="-122"/>
              </a:rPr>
              <a:t>epidemic</a:t>
            </a:r>
            <a:r>
              <a:rPr lang="zh-CN" altLang="en-US" sz="2000">
                <a:latin typeface="微软雅黑" panose="020B0503020204020204" charset="-122"/>
                <a:ea typeface="微软雅黑" panose="020B0503020204020204" charset="-122"/>
                <a:cs typeface="微软雅黑" panose="020B0503020204020204" charset="-122"/>
              </a:rPr>
              <a:t>. The high speed and massive </a:t>
            </a:r>
            <a:r>
              <a:rPr lang="zh-CN" altLang="en-US" sz="2000" b="1">
                <a:latin typeface="微软雅黑" panose="020B0503020204020204" charset="-122"/>
                <a:ea typeface="微软雅黑" panose="020B0503020204020204" charset="-122"/>
                <a:cs typeface="微软雅黑" panose="020B0503020204020204" charset="-122"/>
              </a:rPr>
              <a:t>scale</a:t>
            </a:r>
            <a:r>
              <a:rPr lang="zh-CN" altLang="en-US" sz="2000">
                <a:latin typeface="微软雅黑" panose="020B0503020204020204" charset="-122"/>
                <a:ea typeface="微软雅黑" panose="020B0503020204020204" charset="-122"/>
                <a:cs typeface="微软雅黑" panose="020B0503020204020204" charset="-122"/>
              </a:rPr>
              <a:t> of China</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s response are rarely seen in the world. China</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s speed, scale and efficiency all demonstrate the strengths of China</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s system.</a:t>
            </a:r>
            <a:endParaRPr lang="zh-CN" altLang="en-US" sz="2000">
              <a:latin typeface="微软雅黑" panose="020B0503020204020204" charset="-122"/>
              <a:ea typeface="微软雅黑" panose="020B0503020204020204" charset="-122"/>
              <a:cs typeface="微软雅黑" panose="020B0503020204020204" charset="-122"/>
            </a:endParaRPr>
          </a:p>
          <a:p>
            <a:r>
              <a:rPr lang="zh-CN" altLang="en-US" sz="2000">
                <a:latin typeface="微软雅黑" panose="020B0503020204020204" charset="-122"/>
                <a:ea typeface="微软雅黑" panose="020B0503020204020204" charset="-122"/>
                <a:cs typeface="微软雅黑" panose="020B0503020204020204" charset="-122"/>
              </a:rPr>
              <a:t>   正如许多国家领导人所说，中国人民战胜疫情的决心令人惊叹，中方行动速度之快、规模之大，世所罕见，展示出的中国速度、中国规模、中国效率显示了中国制度的优势。--- 王毅在第56届慕尼黑全会议上的演讲。</a:t>
            </a:r>
            <a:endParaRPr lang="zh-CN" altLang="en-US" sz="2000">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epidemic /ˌepɪˈdemɪk/ adj. 流行的；传染性的 n. 传染病；流行病</a:t>
            </a:r>
            <a:endParaRPr lang="zh-CN" altLang="en-US" sz="1600" b="1" i="1">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sz="1600" b="1" i="1">
                <a:latin typeface="微软雅黑" panose="020B0503020204020204" charset="-122"/>
                <a:ea typeface="微软雅黑" panose="020B0503020204020204" charset="-122"/>
                <a:cs typeface="微软雅黑" panose="020B0503020204020204" charset="-122"/>
              </a:rPr>
              <a:t>scale /skeɪl/ n. 规模；比例</a:t>
            </a:r>
            <a:endParaRPr lang="zh-CN" altLang="en-US" sz="1600" b="1" i="1">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blinds(horizontal)">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linds(horizontal)">
                                      <p:cBhvr>
                                        <p:cTn id="28" dur="500"/>
                                        <p:tgtEl>
                                          <p:spTgt spid="4">
                                            <p:txEl>
                                              <p:pRg st="2" end="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blinds(horizontal)">
                                      <p:cBhvr>
                                        <p:cTn id="3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445" y="88409"/>
            <a:ext cx="666328" cy="2132120"/>
          </a:xfrm>
          <a:prstGeom prst="rect">
            <a:avLst/>
          </a:prstGeom>
          <a:solidFill>
            <a:srgbClr val="FF0000"/>
          </a:solidFill>
          <a:ln w="25400" cap="flat" cmpd="sng" algn="ctr">
            <a:noFill/>
            <a:prstDash val="solid"/>
          </a:ln>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5" name="TextBox 4"/>
          <p:cNvSpPr txBox="1"/>
          <p:nvPr/>
        </p:nvSpPr>
        <p:spPr>
          <a:xfrm>
            <a:off x="308685" y="277763"/>
            <a:ext cx="666328" cy="2214880"/>
          </a:xfrm>
          <a:prstGeom prst="rect">
            <a:avLst/>
          </a:prstGeom>
          <a:noFill/>
        </p:spPr>
        <p:txBody>
          <a:bodyPr wrap="square" rtlCol="0">
            <a:spAutoFit/>
          </a:bodyPr>
          <a:lstStyle/>
          <a:p>
            <a:pPr algn="ctr">
              <a:defRPr/>
            </a:pPr>
            <a:r>
              <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rPr>
              <a:t>4</a:t>
            </a:r>
            <a:endParaRPr lang="en-US" altLang="zh-CN" sz="13800" kern="0" dirty="0">
              <a:pattFill prst="horzBrick">
                <a:fgClr>
                  <a:srgbClr val="FAE6D2"/>
                </a:fgClr>
                <a:bgClr>
                  <a:schemeClr val="bg1"/>
                </a:bgClr>
              </a:pattFill>
              <a:latin typeface="时尚中黑简体" panose="01010104010101010101" pitchFamily="2" charset="-122"/>
              <a:ea typeface="时尚中黑简体" panose="01010104010101010101" pitchFamily="2" charset="-122"/>
            </a:endParaRPr>
          </a:p>
        </p:txBody>
      </p:sp>
      <p:cxnSp>
        <p:nvCxnSpPr>
          <p:cNvPr id="6" name="直接连接符 5"/>
          <p:cNvCxnSpPr/>
          <p:nvPr/>
        </p:nvCxnSpPr>
        <p:spPr>
          <a:xfrm>
            <a:off x="1089402" y="361459"/>
            <a:ext cx="0" cy="2132120"/>
          </a:xfrm>
          <a:prstGeom prst="line">
            <a:avLst/>
          </a:prstGeom>
          <a:noFill/>
          <a:ln w="9525" cap="flat" cmpd="sng" algn="ctr">
            <a:solidFill>
              <a:srgbClr val="FF0000"/>
            </a:solidFill>
            <a:prstDash val="solid"/>
          </a:ln>
          <a:effectLst/>
        </p:spPr>
      </p:cxnSp>
      <p:sp>
        <p:nvSpPr>
          <p:cNvPr id="7" name="矩形 6"/>
          <p:cNvSpPr/>
          <p:nvPr/>
        </p:nvSpPr>
        <p:spPr>
          <a:xfrm>
            <a:off x="308730" y="349229"/>
            <a:ext cx="8526540" cy="4445042"/>
          </a:xfrm>
          <a:prstGeom prst="rect">
            <a:avLst/>
          </a:prstGeom>
          <a:noFill/>
          <a:ln w="28575" cap="flat" cmpd="sng" algn="ctr">
            <a:solidFill>
              <a:srgbClr val="FF0000"/>
            </a:solidFill>
            <a:prstDash val="sysDash"/>
          </a:ln>
          <a:effectLst>
            <a:innerShdw blurRad="114300">
              <a:prstClr val="black"/>
            </a:innerShdw>
          </a:effectLst>
        </p:spPr>
        <p:txBody>
          <a:bodyPr rtlCol="0" anchor="ctr"/>
          <a:lstStyle/>
          <a:p>
            <a:pPr algn="ctr">
              <a:defRPr/>
            </a:pPr>
            <a:endParaRPr lang="zh-CN" altLang="en-US" kern="0">
              <a:solidFill>
                <a:sysClr val="window" lastClr="FFFFFF"/>
              </a:solidFill>
              <a:ea typeface="微软雅黑" panose="020B0503020204020204" charset="-122"/>
            </a:endParaRPr>
          </a:p>
        </p:txBody>
      </p:sp>
      <p:sp>
        <p:nvSpPr>
          <p:cNvPr id="3" name="文本框 2"/>
          <p:cNvSpPr txBox="1"/>
          <p:nvPr/>
        </p:nvSpPr>
        <p:spPr>
          <a:xfrm>
            <a:off x="1089660" y="361315"/>
            <a:ext cx="7745730" cy="1722120"/>
          </a:xfrm>
          <a:prstGeom prst="rect">
            <a:avLst/>
          </a:prstGeom>
          <a:noFill/>
        </p:spPr>
        <p:txBody>
          <a:bodyPr wrap="square" rtlCol="0" anchor="t">
            <a:spAutoFit/>
          </a:bodyPr>
          <a:p>
            <a:r>
              <a:rPr lang="zh-CN" altLang="en-US" sz="2400" b="1">
                <a:latin typeface="微软雅黑" panose="020B0503020204020204" charset="-122"/>
                <a:ea typeface="微软雅黑" panose="020B0503020204020204" charset="-122"/>
                <a:cs typeface="微软雅黑" panose="020B0503020204020204" charset="-122"/>
              </a:rPr>
              <a:t>Wuhan is not an isolated island and is not fighting alone.</a:t>
            </a:r>
            <a:endParaRPr lang="zh-CN" altLang="en-US" sz="2000" b="1">
              <a:latin typeface="微软雅黑" panose="020B0503020204020204" charset="-122"/>
              <a:ea typeface="微软雅黑" panose="020B0503020204020204" charset="-122"/>
              <a:cs typeface="微软雅黑" panose="020B0503020204020204" charset="-122"/>
              <a:sym typeface="+mn-ea"/>
            </a:endParaRPr>
          </a:p>
          <a:p>
            <a:r>
              <a:rPr lang="zh-CN" altLang="en-US" sz="2000" b="1">
                <a:latin typeface="微软雅黑" panose="020B0503020204020204" charset="-122"/>
                <a:ea typeface="微软雅黑" panose="020B0503020204020204" charset="-122"/>
                <a:cs typeface="微软雅黑" panose="020B0503020204020204" charset="-122"/>
                <a:sym typeface="+mn-ea"/>
              </a:rPr>
              <a:t>武汉不是“孤岛”，武汉不是孤军作战。</a:t>
            </a:r>
            <a:endParaRPr lang="zh-CN" altLang="en-US" sz="2000" b="1">
              <a:latin typeface="微软雅黑" panose="020B0503020204020204" charset="-122"/>
              <a:ea typeface="微软雅黑" panose="020B0503020204020204" charset="-122"/>
              <a:cs typeface="微软雅黑" panose="020B0503020204020204" charset="-122"/>
            </a:endParaRPr>
          </a:p>
          <a:p>
            <a:r>
              <a:rPr lang="zh-CN" altLang="en-US" sz="2000" b="1">
                <a:latin typeface="微软雅黑" panose="020B0503020204020204" charset="-122"/>
                <a:ea typeface="微软雅黑" panose="020B0503020204020204" charset="-122"/>
                <a:cs typeface="微软雅黑" panose="020B0503020204020204" charset="-122"/>
              </a:rPr>
              <a:t>       ---中央指导组成员，国务院副秘书长丁向阳。</a:t>
            </a:r>
            <a:endParaRPr lang="zh-CN" altLang="en-US" sz="2000" b="1">
              <a:latin typeface="微软雅黑" panose="020B0503020204020204" charset="-122"/>
              <a:ea typeface="微软雅黑" panose="020B0503020204020204" charset="-122"/>
              <a:cs typeface="微软雅黑" panose="020B0503020204020204" charset="-122"/>
            </a:endParaRPr>
          </a:p>
          <a:p>
            <a:pPr marL="285750" indent="-285750">
              <a:buFont typeface="Wingdings" panose="05000000000000000000" charset="0"/>
              <a:buChar char="Ø"/>
            </a:pPr>
            <a:r>
              <a:rPr lang="zh-CN" altLang="en-US" i="1">
                <a:latin typeface="微软雅黑" panose="020B0503020204020204" charset="-122"/>
                <a:ea typeface="微软雅黑" panose="020B0503020204020204" charset="-122"/>
                <a:cs typeface="微软雅黑" panose="020B0503020204020204" charset="-122"/>
              </a:rPr>
              <a:t>isolate /ˈaɪsəleɪt/ v. 使</a:t>
            </a:r>
            <a:r>
              <a:rPr lang="en-US" altLang="zh-CN" i="1">
                <a:latin typeface="微软雅黑" panose="020B0503020204020204" charset="-122"/>
                <a:ea typeface="微软雅黑" panose="020B0503020204020204" charset="-122"/>
                <a:cs typeface="微软雅黑" panose="020B0503020204020204" charset="-122"/>
              </a:rPr>
              <a:t>...</a:t>
            </a:r>
            <a:r>
              <a:rPr lang="zh-CN" altLang="en-US" i="1">
                <a:latin typeface="微软雅黑" panose="020B0503020204020204" charset="-122"/>
                <a:ea typeface="微软雅黑" panose="020B0503020204020204" charset="-122"/>
                <a:cs typeface="微软雅黑" panose="020B0503020204020204" charset="-122"/>
              </a:rPr>
              <a:t>隔离，孤立，脱离</a:t>
            </a:r>
            <a:endParaRPr lang="zh-CN" altLang="en-US" i="1">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p:nvPicPr>
        <p:blipFill>
          <a:blip r:embed="rId1"/>
          <a:srcRect b="13299"/>
          <a:stretch>
            <a:fillRect/>
          </a:stretch>
        </p:blipFill>
        <p:spPr>
          <a:xfrm>
            <a:off x="1227455" y="2220595"/>
            <a:ext cx="7470140" cy="24326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p:bldLst>
  </p:timing>
</p:sld>
</file>

<file path=ppt/tags/tag1.xml><?xml version="1.0" encoding="utf-8"?>
<p:tagLst xmlns:p="http://schemas.openxmlformats.org/presentationml/2006/main">
  <p:tag name="REFSHAPE" val="854821068"/>
  <p:tag name="KSO_WM_UNIT_PLACING_PICTURE_USER_VIEWPORT" val="{&quot;height&quot;:5445,&quot;width&quot;:960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18194</Words>
  <Application>WPS 演示</Application>
  <PresentationFormat>全屏显示(16:9)</PresentationFormat>
  <Paragraphs>394</Paragraphs>
  <Slides>41</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41</vt:i4>
      </vt:variant>
    </vt:vector>
  </HeadingPairs>
  <TitlesOfParts>
    <vt:vector size="55" baseType="lpstr">
      <vt:lpstr>Arial</vt:lpstr>
      <vt:lpstr>宋体</vt:lpstr>
      <vt:lpstr>Wingdings</vt:lpstr>
      <vt:lpstr>Calibri</vt:lpstr>
      <vt:lpstr>华康海报体W12(P)</vt:lpstr>
      <vt:lpstr>时尚中黑简体</vt:lpstr>
      <vt:lpstr>微软雅黑</vt:lpstr>
      <vt:lpstr>Wingdings</vt:lpstr>
      <vt:lpstr>Arial Unicode MS</vt:lpstr>
      <vt:lpstr>Times New Roman</vt:lpstr>
      <vt:lpstr>HelveticaNeue</vt:lpstr>
      <vt:lpstr>Corbel</vt:lpstr>
      <vt:lpstr>华文新魏</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玖锡</dc:creator>
  <cp:lastModifiedBy>南山有谷堆</cp:lastModifiedBy>
  <cp:revision>46</cp:revision>
  <dcterms:created xsi:type="dcterms:W3CDTF">2013-04-23T15:24:00Z</dcterms:created>
  <dcterms:modified xsi:type="dcterms:W3CDTF">2020-03-04T02:40:30Z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