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0"/>
  </p:handoutMasterIdLst>
  <p:sldIdLst>
    <p:sldId id="635" r:id="rId3"/>
    <p:sldId id="358" r:id="rId5"/>
    <p:sldId id="264" r:id="rId6"/>
    <p:sldId id="521" r:id="rId7"/>
    <p:sldId id="539" r:id="rId8"/>
    <p:sldId id="520" r:id="rId9"/>
    <p:sldId id="352" r:id="rId10"/>
    <p:sldId id="355" r:id="rId11"/>
    <p:sldId id="356" r:id="rId12"/>
    <p:sldId id="538" r:id="rId13"/>
    <p:sldId id="524" r:id="rId14"/>
    <p:sldId id="409" r:id="rId15"/>
    <p:sldId id="410" r:id="rId16"/>
    <p:sldId id="414" r:id="rId17"/>
    <p:sldId id="415" r:id="rId18"/>
    <p:sldId id="416" r:id="rId19"/>
    <p:sldId id="417" r:id="rId20"/>
    <p:sldId id="418" r:id="rId21"/>
    <p:sldId id="419" r:id="rId22"/>
    <p:sldId id="420" r:id="rId23"/>
    <p:sldId id="421" r:id="rId24"/>
    <p:sldId id="422" r:id="rId25"/>
    <p:sldId id="540" r:id="rId26"/>
    <p:sldId id="548" r:id="rId27"/>
    <p:sldId id="543" r:id="rId28"/>
    <p:sldId id="545" r:id="rId29"/>
    <p:sldId id="544" r:id="rId30"/>
    <p:sldId id="546" r:id="rId31"/>
    <p:sldId id="617" r:id="rId32"/>
    <p:sldId id="535" r:id="rId33"/>
    <p:sldId id="549" r:id="rId34"/>
    <p:sldId id="541" r:id="rId35"/>
    <p:sldId id="406" r:id="rId36"/>
    <p:sldId id="353" r:id="rId37"/>
    <p:sldId id="553" r:id="rId38"/>
    <p:sldId id="403" r:id="rId39"/>
    <p:sldId id="405" r:id="rId40"/>
    <p:sldId id="404" r:id="rId41"/>
    <p:sldId id="615" r:id="rId42"/>
    <p:sldId id="514" r:id="rId43"/>
    <p:sldId id="554" r:id="rId44"/>
    <p:sldId id="517" r:id="rId45"/>
    <p:sldId id="614" r:id="rId46"/>
    <p:sldId id="616" r:id="rId47"/>
    <p:sldId id="527" r:id="rId48"/>
    <p:sldId id="528" r:id="rId4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00"/>
    <a:srgbClr val="3992DB"/>
    <a:srgbClr val="005DA2"/>
    <a:srgbClr val="0F1836"/>
    <a:srgbClr val="FDFDFD"/>
    <a:srgbClr val="D9D9D9"/>
    <a:srgbClr val="DCD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35" autoAdjust="0"/>
    <p:restoredTop sz="94660" autoAdjust="0"/>
  </p:normalViewPr>
  <p:slideViewPr>
    <p:cSldViewPr>
      <p:cViewPr varScale="1">
        <p:scale>
          <a:sx n="117" d="100"/>
          <a:sy n="117" d="100"/>
        </p:scale>
        <p:origin x="378" y="96"/>
      </p:cViewPr>
      <p:guideLst>
        <p:guide orient="horz" pos="1620"/>
        <p:guide pos="3013"/>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3810" y="-90"/>
      </p:cViewPr>
      <p:guideLst>
        <p:guide orient="horz" pos="2880"/>
        <p:guide pos="22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66"/>
            <a:ext cx="9144001" cy="5146366"/>
          </a:xfrm>
          <a:prstGeom prst="rect">
            <a:avLst/>
          </a:prstGeom>
        </p:spPr>
      </p:pic>
      <p:cxnSp>
        <p:nvCxnSpPr>
          <p:cNvPr id="7" name="直接连接符 6"/>
          <p:cNvCxnSpPr/>
          <p:nvPr userDrawn="1"/>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8" name="TextBox 15"/>
          <p:cNvSpPr txBox="1"/>
          <p:nvPr userDrawn="1"/>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accent1"/>
                </a:solidFill>
                <a:latin typeface="微软雅黑 Light" panose="020B0502040204020203" pitchFamily="34" charset="-122"/>
                <a:ea typeface="微软雅黑 Light" panose="020B0502040204020203" pitchFamily="34" charset="-122"/>
              </a:rPr>
            </a:fld>
            <a:r>
              <a:rPr lang="zh-CN" altLang="en-US" sz="1800" b="0" dirty="0">
                <a:solidFill>
                  <a:schemeClr val="accent1"/>
                </a:solidFill>
                <a:latin typeface="微软雅黑 Light" panose="020B0502040204020203" pitchFamily="34" charset="-122"/>
                <a:ea typeface="微软雅黑 Light" panose="020B0502040204020203" pitchFamily="34" charset="-122"/>
              </a:rPr>
              <a:t> </a:t>
            </a:r>
            <a:endParaRPr lang="zh-CN" altLang="en-US" sz="1800" b="0" dirty="0">
              <a:solidFill>
                <a:schemeClr val="accent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66"/>
            <a:ext cx="9144001" cy="5146366"/>
          </a:xfrm>
          <a:prstGeom prst="rect">
            <a:avLst/>
          </a:prstGeom>
        </p:spPr>
      </p:pic>
    </p:spTree>
  </p:cSld>
  <p:clrMapOvr>
    <a:masterClrMapping/>
  </p:clrMapOvr>
  <p:transition spd="slow" advTm="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66"/>
            <a:ext cx="9144001" cy="5146366"/>
          </a:xfrm>
          <a:prstGeom prst="rect">
            <a:avLst/>
          </a:prstGeom>
        </p:spPr>
      </p:pic>
    </p:spTree>
  </p:cSld>
  <p:clrMapOvr>
    <a:masterClrMapping/>
  </p:clrMapOvr>
  <p:transition spd="slow" advTm="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Tm="0">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9.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9.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3298850" y="2040657"/>
            <a:ext cx="1446610" cy="141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感恩遇见，相互成就，本课件资料仅供您个人参考、教学使用，严禁自行在网络传播，违者依知识产权法追究法律责任。</a:t>
            </a:r>
            <a:endParaRPr kumimoji="1" lang="en-US" altLang="zh-CN"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1" lang="en-US" altLang="zh-CN"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更多教学资源请关注</a:t>
            </a:r>
            <a:endParaRPr kumimoji="1" lang="en-US" altLang="zh-CN"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公众号：溯恩高中英语</a:t>
            </a:r>
            <a:endParaRPr kumimoji="1" lang="zh-CN" altLang="en-US"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49726" y="2352080"/>
            <a:ext cx="777553" cy="77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4784303" y="2040658"/>
            <a:ext cx="1234307" cy="5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425"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rPr>
              <a:t>知识产权声明</a:t>
            </a:r>
            <a:endParaRPr kumimoji="1" lang="zh-CN" altLang="en-US" sz="1425"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endParaRPr>
          </a:p>
        </p:txBody>
      </p:sp>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0161" y="1131765"/>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02</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427605" y="1959610"/>
            <a:ext cx="6860540" cy="560705"/>
          </a:xfrm>
          <a:prstGeom prst="rect">
            <a:avLst/>
          </a:prstGeom>
          <a:noFill/>
        </p:spPr>
        <p:txBody>
          <a:bodyPr wrap="square" lIns="68584" tIns="34291" rIns="68584" bIns="34291" rtlCol="0">
            <a:spAutoFit/>
          </a:bodyPr>
          <a:lstStyle/>
          <a:p>
            <a:r>
              <a:rPr sz="3200" b="1" dirty="0">
                <a:solidFill>
                  <a:schemeClr val="tx1">
                    <a:lumMod val="75000"/>
                    <a:lumOff val="25000"/>
                  </a:schemeClr>
                </a:solidFill>
                <a:latin typeface="微软雅黑" panose="020B0503020204020204" pitchFamily="34" charset="-122"/>
                <a:ea typeface="微软雅黑" panose="020B0503020204020204" pitchFamily="34" charset="-122"/>
              </a:rPr>
              <a:t>Why is </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s</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elf-</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d</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iscipline </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i</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mportant</a:t>
            </a:r>
            <a:endParaRPr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35406" y="1466279"/>
            <a:ext cx="3075708" cy="314325"/>
          </a:xfrm>
          <a:prstGeom prst="rect">
            <a:avLst/>
          </a:prstGeom>
          <a:noFill/>
        </p:spPr>
        <p:txBody>
          <a:bodyPr wrap="square" lIns="68584" tIns="34291" rIns="68584" bIns="34291" rtlCol="0">
            <a:spAutoFit/>
          </a:bodyPr>
          <a:lstStyle/>
          <a:p>
            <a:pPr eaLnBrk="0" hangingPunct="0"/>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Reading, listening, speaking</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2" name="组合 21"/>
          <p:cNvGrpSpPr/>
          <p:nvPr/>
        </p:nvGrpSpPr>
        <p:grpSpPr>
          <a:xfrm>
            <a:off x="244991" y="1777740"/>
            <a:ext cx="432833" cy="432834"/>
            <a:chOff x="4139952" y="1274820"/>
            <a:chExt cx="432833" cy="432834"/>
          </a:xfrm>
        </p:grpSpPr>
        <p:sp>
          <p:nvSpPr>
            <p:cNvPr id="23"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4"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文本框 1"/>
          <p:cNvSpPr txBox="1"/>
          <p:nvPr/>
        </p:nvSpPr>
        <p:spPr>
          <a:xfrm>
            <a:off x="469265" y="3392170"/>
            <a:ext cx="7341870" cy="398780"/>
          </a:xfrm>
          <a:prstGeom prst="rect">
            <a:avLst/>
          </a:prstGeom>
          <a:noFill/>
        </p:spPr>
        <p:txBody>
          <a:bodyPr wrap="none" rtlCol="0" anchor="t">
            <a:spAutoFit/>
          </a:bodyPr>
          <a:p>
            <a:pPr marL="342900" indent="-342900" algn="l">
              <a:buFont typeface="Wingdings" panose="05000000000000000000" charset="0"/>
              <a:buChar char="Ø"/>
            </a:pPr>
            <a:r>
              <a:rPr lang="zh-CN" altLang="en-US" sz="2000" dirty="0" smtClean="0">
                <a:solidFill>
                  <a:schemeClr val="tx1"/>
                </a:solidFill>
                <a:latin typeface="微软雅黑" panose="020B0503020204020204" pitchFamily="34" charset="-122"/>
                <a:ea typeface="微软雅黑" panose="020B0503020204020204" pitchFamily="34" charset="-122"/>
                <a:sym typeface="+mn-ea"/>
              </a:rPr>
              <a:t>Do you think it is important to be self-disciplined? Why?</a:t>
            </a:r>
            <a:endParaRPr lang="zh-CN" altLang="en-US" sz="2000" dirty="0" smtClean="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0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49"/>
                                        </p:tgtEl>
                                        <p:attrNameLst>
                                          <p:attrName>style.visibility</p:attrName>
                                        </p:attrNameLst>
                                      </p:cBhvr>
                                      <p:to>
                                        <p:strVal val="visible"/>
                                      </p:to>
                                    </p:set>
                                    <p:animEffect transition="in" filter="wipe(left)">
                                      <p:cBhvr>
                                        <p:cTn id="17" dur="200"/>
                                        <p:tgtEl>
                                          <p:spTgt spid="49"/>
                                        </p:tgtEl>
                                      </p:cBhvr>
                                    </p:animEffect>
                                  </p:childTnLst>
                                </p:cTn>
                              </p:par>
                              <p:par>
                                <p:cTn id="18" presetID="36" presetClass="emph" presetSubtype="0" fill="hold" grpId="1" nodeType="withEffect">
                                  <p:stCondLst>
                                    <p:cond delay="0"/>
                                  </p:stCondLst>
                                  <p:iterate type="lt">
                                    <p:tmPct val="30000"/>
                                  </p:iterate>
                                  <p:childTnLst>
                                    <p:animScale>
                                      <p:cBhvr>
                                        <p:cTn id="19" dur="50" autoRev="1" fill="hold">
                                          <p:stCondLst>
                                            <p:cond delay="0"/>
                                          </p:stCondLst>
                                        </p:cTn>
                                        <p:tgtEl>
                                          <p:spTgt spid="49"/>
                                        </p:tgtEl>
                                      </p:cBhvr>
                                      <p:to x="80000" y="100000"/>
                                    </p:animScale>
                                    <p:anim by="(#ppt_w*0.10)" calcmode="lin" valueType="num">
                                      <p:cBhvr>
                                        <p:cTn id="20" dur="50" autoRev="1" fill="hold">
                                          <p:stCondLst>
                                            <p:cond delay="0"/>
                                          </p:stCondLst>
                                        </p:cTn>
                                        <p:tgtEl>
                                          <p:spTgt spid="49"/>
                                        </p:tgtEl>
                                        <p:attrNameLst>
                                          <p:attrName>ppt_x</p:attrName>
                                        </p:attrNameLst>
                                      </p:cBhvr>
                                    </p:anim>
                                    <p:anim by="(-#ppt_w*0.10)" calcmode="lin" valueType="num">
                                      <p:cBhvr>
                                        <p:cTn id="21" dur="50" autoRev="1" fill="hold">
                                          <p:stCondLst>
                                            <p:cond delay="0"/>
                                          </p:stCondLst>
                                        </p:cTn>
                                        <p:tgtEl>
                                          <p:spTgt spid="49"/>
                                        </p:tgtEl>
                                        <p:attrNameLst>
                                          <p:attrName>ppt_y</p:attrName>
                                        </p:attrNameLst>
                                      </p:cBhvr>
                                    </p:anim>
                                    <p:animRot by="-480000">
                                      <p:cBhvr>
                                        <p:cTn id="22" dur="50" autoRev="1" fill="hold">
                                          <p:stCondLst>
                                            <p:cond delay="0"/>
                                          </p:stCondLst>
                                        </p:cTn>
                                        <p:tgtEl>
                                          <p:spTgt spid="49"/>
                                        </p:tgtEl>
                                        <p:attrNameLst>
                                          <p:attrName>r</p:attrName>
                                        </p:attrNameLst>
                                      </p:cBhvr>
                                    </p:animRot>
                                  </p:childTnLst>
                                </p:cTn>
                              </p:par>
                            </p:childTnLst>
                          </p:cTn>
                        </p:par>
                        <p:par>
                          <p:cTn id="23" fill="hold">
                            <p:stCondLst>
                              <p:cond delay="2859"/>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50"/>
                                        </p:tgtEl>
                                        <p:attrNameLst>
                                          <p:attrName>style.visibility</p:attrName>
                                        </p:attrNameLst>
                                      </p:cBhvr>
                                      <p:to>
                                        <p:strVal val="visible"/>
                                      </p:to>
                                    </p:set>
                                    <p:animEffect transition="in" filter="wipe(left)">
                                      <p:cBhvr>
                                        <p:cTn id="26" dur="200"/>
                                        <p:tgtEl>
                                          <p:spTgt spid="50"/>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50"/>
                                        </p:tgtEl>
                                      </p:cBhvr>
                                      <p:to x="80000" y="100000"/>
                                    </p:animScale>
                                    <p:anim by="(#ppt_w*0.10)" calcmode="lin" valueType="num">
                                      <p:cBhvr>
                                        <p:cTn id="29" dur="50" autoRev="1" fill="hold">
                                          <p:stCondLst>
                                            <p:cond delay="0"/>
                                          </p:stCondLst>
                                        </p:cTn>
                                        <p:tgtEl>
                                          <p:spTgt spid="50"/>
                                        </p:tgtEl>
                                        <p:attrNameLst>
                                          <p:attrName>ppt_x</p:attrName>
                                        </p:attrNameLst>
                                      </p:cBhvr>
                                    </p:anim>
                                    <p:anim by="(-#ppt_w*0.10)" calcmode="lin" valueType="num">
                                      <p:cBhvr>
                                        <p:cTn id="30" dur="50" autoRev="1" fill="hold">
                                          <p:stCondLst>
                                            <p:cond delay="0"/>
                                          </p:stCondLst>
                                        </p:cTn>
                                        <p:tgtEl>
                                          <p:spTgt spid="50"/>
                                        </p:tgtEl>
                                        <p:attrNameLst>
                                          <p:attrName>ppt_y</p:attrName>
                                        </p:attrNameLst>
                                      </p:cBhvr>
                                    </p:anim>
                                    <p:animRot by="-480000">
                                      <p:cBhvr>
                                        <p:cTn id="31"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pic>
        <p:nvPicPr>
          <p:cNvPr id="2" name="Why is Self-Discipline Important？">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21970" y="1144905"/>
            <a:ext cx="8140065" cy="3824605"/>
          </a:xfrm>
          <a:prstGeom prst="rect">
            <a:avLst/>
          </a:prstGeom>
        </p:spPr>
      </p:pic>
      <p:pic>
        <p:nvPicPr>
          <p:cNvPr id="7" name="图片 6" descr="水印"/>
          <p:cNvPicPr>
            <a:picLocks noChangeAspect="1"/>
          </p:cNvPicPr>
          <p:nvPr userDrawn="1"/>
        </p:nvPicPr>
        <p:blipFill>
          <a:blip r:embed="rId5"/>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6" fill="hold" display="1">
                  <p:stCondLst>
                    <p:cond delay="indefinite"/>
                  </p:stCondLst>
                  <p:endCondLst>
                    <p:cond evt="onNext">
                      <p:tgtEl>
                        <p:sldTgt/>
                      </p:tgtEl>
                    </p:cond>
                    <p:cond evt="onPrev">
                      <p:tgtEl>
                        <p:sldTgt/>
                      </p:tgtEl>
                    </p:cond>
                  </p:end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additive="base">
                                        <p:cTn id="31"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4" grpId="0" bldLvl="0" animBg="1"/>
      <p:bldP spid="5" grpId="0" bldLvl="0" animBg="1"/>
      <p:bldP spid="6" grpId="0" bldLvl="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b="1">
              <a:solidFill>
                <a:srgbClr val="002060"/>
              </a:solidFill>
            </a:endParaRPr>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18" name="文本框 17"/>
          <p:cNvSpPr txBox="1"/>
          <p:nvPr/>
        </p:nvSpPr>
        <p:spPr>
          <a:xfrm>
            <a:off x="334010" y="1053465"/>
            <a:ext cx="8527415" cy="193802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If you have been following this channel for a while you might get the idea that I like structure. And I do. I love productivity,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and I try to be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When some people hear, they think that it's boring. They equate a disciplined life of structure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Before I get into my thoughts on the topic I want to tell you a story.</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34645" y="2991485"/>
            <a:ext cx="8526780" cy="193802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如果你看这频道有一阵子了，你可能会发现我不只喜欢做事有结构性而且也确实做得到。我做事喜欢有效率、有组织性、有先后顺序，我也很努力地当个自律的人。有些人一听到自律，就会觉得很乏味。他们把自律的生活当作是一种情感上的束博。在我发表自己对自律的看法前，我想先告诉你们一个故事。</a:t>
            </a:r>
            <a:endParaRPr lang="zh-CN" altLang="en-US"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productivity /ˌprɒdʌkˈtɪvəti/ n. 生产力；生产率；生产能力</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equate /ɪˈkweɪt/ vt. 使相等；视为平等 vi. 等同</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entrapment  /ɪnˈtræpmənt/ n. 诱捕；圈套；截留</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5138420" y="1659890"/>
            <a:ext cx="338137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as disciplined as possible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407670" y="1659890"/>
            <a:ext cx="2571750" cy="398780"/>
          </a:xfrm>
          <a:prstGeom prst="rect">
            <a:avLst/>
          </a:prstGeom>
          <a:noFill/>
        </p:spPr>
        <p:txBody>
          <a:bodyPr wrap="none" rtlCol="0" anchor="t">
            <a:spAutoFit/>
          </a:bodyPr>
          <a:p>
            <a:pPr algn="l"/>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organzation, order</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4190365" y="2286000"/>
            <a:ext cx="346202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to feelings of entrapment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21" grpId="0"/>
      <p:bldP spid="21" grpId="1"/>
      <p:bldP spid="20" grpId="0"/>
      <p:bldP spid="20" grpId="1"/>
      <p:bldP spid="22" grpId="0"/>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977265"/>
            <a:ext cx="8527415" cy="255333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So its a hot sunny day out and there is this bee and her name is Bertha. Bertha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by her hive with some other bees. Just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Like the other bees, Bertha may have some aspirations doing great things one day. I can't really say. Bees probably don't have that ability to think those kind of thoughts. Suddenly a bear starts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her hive. The bear is hungry for some honey and bee eggs. In an attempt to save her hive, Bertha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522605" y="4661535"/>
            <a:ext cx="7111365" cy="33718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buzz /bʌz/ v. 发出嗡嗡声；发出蜂鸣声   </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4645" y="3462655"/>
            <a:ext cx="854710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在某一个天气炎热的日子，有一只叫Bertha的蜜蜂。Bertha在她的蜂窝附近和其他蜜蜂嗡嗡叫，轻松快乐地玩耍。Bertha像其他蜜蜂一样也有着远大的抱负。其实也不能这样说啦! 蜜蜂应该不会想那么多。突然，有只熊慢慢开始走向她的蜂窝。这只熊肚子饿了，想吃些蜂蜜和蜂蛹。Bertha为了拯救她的蜂窝，去叮了那只熊。</a:t>
            </a:r>
            <a:endParaRPr lang="zh-CN" altLang="en-US"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729865" y="1297940"/>
            <a:ext cx="146050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is buzzing</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023620" y="1595755"/>
            <a:ext cx="433578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relaxing and having a good time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6503670" y="2508250"/>
            <a:ext cx="172656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to approach</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4615180" y="3131820"/>
            <a:ext cx="208661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stings the bear</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3" grpId="0"/>
      <p:bldP spid="13" grpId="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1053465"/>
            <a:ext cx="8527415" cy="255333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But its skin is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once she tries to pull her sting out she dismembers herself and dies. The sad part about the story is that Bertha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Through years of evolutionary wiring she is evolved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It's a biological reaction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She has no idea that her sting will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，and that she will die. If she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she</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 she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and saved her own life.</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34010" y="4498340"/>
            <a:ext cx="8528050" cy="58356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dismember /dɪsˈmembə(r)/vt. 肢解，割断手足；分割</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evolutionary /ˌiːvəˈluːʃənri/ adj. 进化的；发展的</a:t>
            </a:r>
            <a:r>
              <a:rPr lang="en-US" altLang="zh-CN" sz="1600" i="1" dirty="0" smtClean="0">
                <a:solidFill>
                  <a:schemeClr val="tx1"/>
                </a:solidFill>
                <a:latin typeface="微软雅黑" panose="020B0503020204020204" pitchFamily="34" charset="-122"/>
                <a:ea typeface="微软雅黑" panose="020B0503020204020204" pitchFamily="34" charset="-122"/>
              </a:rPr>
              <a:t>---</a:t>
            </a:r>
            <a:r>
              <a:rPr lang="zh-CN" altLang="en-US" sz="1600" i="1" dirty="0" smtClean="0">
                <a:solidFill>
                  <a:schemeClr val="tx1"/>
                </a:solidFill>
                <a:latin typeface="微软雅黑" panose="020B0503020204020204" pitchFamily="34" charset="-122"/>
                <a:ea typeface="微软雅黑" panose="020B0503020204020204" pitchFamily="34" charset="-122"/>
              </a:rPr>
              <a:t>evolve /ɪˈvɒlv/ vt. 发展；进化</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377565"/>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但熊的皮肤太厚了，当她试着把针拔出来时，她自己肢解死掉了。这个故事悲伤的地方在于Bertha毫无选择权。多年的生物演化使她本能性地去叮敌人。这是对危险状况的本能反应。她完全不知道自己的针会卡在敌人身上，而且自己还会死。如果他知道这么做会致死的话，她可能早就飞走活下来了。</a:t>
            </a:r>
            <a:endParaRPr lang="zh-CN" altLang="en-US"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485390" y="1053465"/>
            <a:ext cx="177419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so thick that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2108835" y="1673225"/>
            <a:ext cx="196151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had no choice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3512820" y="1976755"/>
            <a:ext cx="179832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sting threats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857885" y="2259965"/>
            <a:ext cx="274701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dangerous situation</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407035" y="2576195"/>
            <a:ext cx="135826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get stuck</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5763260" y="2576195"/>
            <a:ext cx="16014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had known</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407035" y="2900680"/>
            <a:ext cx="22872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would have died</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9" name="文本框 18"/>
          <p:cNvSpPr txBox="1"/>
          <p:nvPr/>
        </p:nvSpPr>
        <p:spPr>
          <a:xfrm>
            <a:off x="3162935" y="2900680"/>
            <a:ext cx="315658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might have flown away</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pic>
        <p:nvPicPr>
          <p:cNvPr id="12" name="图片 11"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linds(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linds(horizont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4" grpId="0"/>
      <p:bldP spid="14" grpId="1"/>
      <p:bldP spid="15" grpId="0"/>
      <p:bldP spid="15" grpId="1"/>
      <p:bldP spid="17" grpId="0"/>
      <p:bldP spid="17" grpId="1"/>
      <p:bldP spid="18" grpId="0"/>
      <p:bldP spid="18" grpId="1"/>
      <p:bldP spid="19" grpId="0"/>
      <p:bldP spid="19"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1053465"/>
            <a:ext cx="8527415" cy="224536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Bees are prisoners of their own biology. Unlike bees, humans have the ability to override their biology. Through Self-Discipline. Lets say that someone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to be in a deep and loving relationship.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that they love. And have a healthy body. Along each step of that journey they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 such as porn, junk food or video games.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35280" y="4417695"/>
            <a:ext cx="8528050" cy="58356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override /ˌəʊvəˈraɪd/ vt. 推翻；超驰控制</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sz="1600" i="1" dirty="0" smtClean="0">
                <a:solidFill>
                  <a:schemeClr val="tx1"/>
                </a:solidFill>
                <a:latin typeface="微软雅黑" panose="020B0503020204020204" pitchFamily="34" charset="-122"/>
                <a:ea typeface="微软雅黑" panose="020B0503020204020204" pitchFamily="34" charset="-122"/>
              </a:rPr>
              <a:t>tempt /tempt/ vt. 诱惑</a:t>
            </a:r>
            <a:endParaRPr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218815"/>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蜜蜂被自己的生物本能限制住。而人们不像蜜蜂，我们有能力不被本能控制住。而那能力就是自律。举例来说: 有一个人想要来一段海枯石烂的感情。想要有意义而且自己又喜欢的工作。想要有健康的身体。而在达到这些目标的路上，每一步都会被短暂的快乐给诱惑，像是a片、垃圾食物、电玩。</a:t>
            </a:r>
            <a:endParaRPr lang="zh-CN" altLang="en-US"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338830" y="1699895"/>
            <a:ext cx="296227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has long-term desires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3886835" y="1976755"/>
            <a:ext cx="358902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create a meaningful career</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1438275" y="2597785"/>
            <a:ext cx="486283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are tempted by short term pleasures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1053465"/>
            <a:ext cx="8527415" cy="255333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Deep down they really want the life that comes in the long term. Yet they keep succumbing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The only difference between these two positions is Self-Discipline. We're luck that as humans we have the ability to practice Self-Discipline. It gives us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what we truly want in life and allows us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 or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dirty="0" smtClean="0">
                <a:solidFill>
                  <a:srgbClr val="002060"/>
                </a:solidFill>
                <a:latin typeface="微软雅黑" panose="020B0503020204020204" pitchFamily="34" charset="-122"/>
                <a:ea typeface="微软雅黑" panose="020B0503020204020204" pitchFamily="34" charset="-122"/>
              </a:rPr>
              <a:t>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around us. And I think that is a pretty amazing and powerful thought.</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34645" y="4660265"/>
            <a:ext cx="8528050" cy="33718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succumb /səˈkʌm/ vi. 屈服；被压垮      societal /səˈsaɪətl/ adj. 社会的</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26390" y="3529330"/>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内心深处，人们想要的人生都是需要长期自律才能达到的，但他们还是会屈服于短暂的快乐。短暂快乐和长期幸福的人生，两者的差别就是在于有没有自律。我们人类很幸运的有能力去培养自律。自律带给我们自由，让我们达成人生目标，让我们不受生物本能还有群体控制。而我觉得自律一种很神奇而且又有力量的思想。</a:t>
            </a:r>
            <a:endParaRPr lang="zh-CN" altLang="en-US"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081905" y="1335405"/>
            <a:ext cx="285115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short-term pleasures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3364230" y="2277745"/>
            <a:ext cx="314515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the freedom to achieve </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942080" y="2619375"/>
            <a:ext cx="399097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to break free of the biological</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522605" y="2915920"/>
            <a:ext cx="195199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societal cages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ppt_x</p:attrName>
                                        </p:attrNameLst>
                                      </p:cBhvr>
                                      <p:tavLst>
                                        <p:tav tm="0">
                                          <p:val>
                                            <p:strVal val="#ppt_x-.2"/>
                                          </p:val>
                                        </p:tav>
                                        <p:tav tm="100000">
                                          <p:val>
                                            <p:strVal val="#ppt_x"/>
                                          </p:val>
                                        </p:tav>
                                      </p:tavLst>
                                    </p:anim>
                                    <p:anim calcmode="lin" valueType="num">
                                      <p:cBhvr>
                                        <p:cTn id="5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1053465"/>
            <a:ext cx="8606155" cy="224536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But it's not so simple. Companies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our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and use this against us by using supernormal stimuli. An example of supernormal stimuli is junk food. Our ancestors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fat and salty food, because it was so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at the time. But now companies have genetically engineered food to include more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than ever before in order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07975" y="4497705"/>
            <a:ext cx="8528050" cy="58356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stimuli  /'stɪmjʊlaɪ/ n. 刺激；刺激物；促进因素（stimulus的复数）</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genetically /dʒəˈnetɪkli/ adv. 从遗传学角度；从基因方面</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26390" y="3298825"/>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但自律也不是很简单的事。企业发现我们的生物本能反应，然后利用这点给我们"超常刺激"。"超常刺激"的其中一个例子就是垃圾食物。我们的祖先偏向去找又油又咸的食物来享用，因为当时很少这种东西。但现在企业利用这点把食物改造，让他们比起以前有更多的油脂和盐分，让我们更想吃。</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139690" y="1053465"/>
            <a:ext cx="176530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are aware of</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7564120" y="1053465"/>
            <a:ext cx="10934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natural</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422910" y="1350645"/>
            <a:ext cx="267779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biological reactions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1927225" y="1976755"/>
            <a:ext cx="443166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were wired to seek out and enjoy</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2994660" y="2260600"/>
            <a:ext cx="69215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rare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6223635" y="2568575"/>
            <a:ext cx="187134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fats and salts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3522980" y="2900045"/>
            <a:ext cx="376809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make us desire it even more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p:cTn id="3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3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ppt_x</p:attrName>
                                        </p:attrNameLst>
                                      </p:cBhvr>
                                      <p:tavLst>
                                        <p:tav tm="0">
                                          <p:val>
                                            <p:strVal val="#ppt_x-.2"/>
                                          </p:val>
                                        </p:tav>
                                        <p:tav tm="100000">
                                          <p:val>
                                            <p:strVal val="#ppt_x"/>
                                          </p:val>
                                        </p:tav>
                                      </p:tavLst>
                                    </p:anim>
                                    <p:anim calcmode="lin" valueType="num">
                                      <p:cBhvr>
                                        <p:cTn id="5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ppt_x</p:attrName>
                                        </p:attrNameLst>
                                      </p:cBhvr>
                                      <p:tavLst>
                                        <p:tav tm="0">
                                          <p:val>
                                            <p:strVal val="#ppt_x-.2"/>
                                          </p:val>
                                        </p:tav>
                                        <p:tav tm="100000">
                                          <p:val>
                                            <p:strVal val="#ppt_x"/>
                                          </p:val>
                                        </p:tav>
                                      </p:tavLst>
                                    </p:anim>
                                    <p:anim calcmode="lin" valueType="num">
                                      <p:cBhvr>
                                        <p:cTn id="5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1000" fill="hold"/>
                                        <p:tgtEl>
                                          <p:spTgt spid="15"/>
                                        </p:tgtEl>
                                        <p:attrNameLst>
                                          <p:attrName>ppt_x</p:attrName>
                                        </p:attrNameLst>
                                      </p:cBhvr>
                                      <p:tavLst>
                                        <p:tav tm="0">
                                          <p:val>
                                            <p:strVal val="#ppt_x-.2"/>
                                          </p:val>
                                        </p:tav>
                                        <p:tav tm="100000">
                                          <p:val>
                                            <p:strVal val="#ppt_x"/>
                                          </p:val>
                                        </p:tav>
                                      </p:tavLst>
                                    </p:anim>
                                    <p:anim calcmode="lin" valueType="num">
                                      <p:cBhvr>
                                        <p:cTn id="6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9"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1000" fill="hold"/>
                                        <p:tgtEl>
                                          <p:spTgt spid="16"/>
                                        </p:tgtEl>
                                        <p:attrNameLst>
                                          <p:attrName>ppt_x</p:attrName>
                                        </p:attrNameLst>
                                      </p:cBhvr>
                                      <p:tavLst>
                                        <p:tav tm="0">
                                          <p:val>
                                            <p:strVal val="#ppt_x-.2"/>
                                          </p:val>
                                        </p:tav>
                                        <p:tav tm="100000">
                                          <p:val>
                                            <p:strVal val="#ppt_x"/>
                                          </p:val>
                                        </p:tav>
                                      </p:tavLst>
                                    </p:anim>
                                    <p:anim calcmode="lin" valueType="num">
                                      <p:cBhvr>
                                        <p:cTn id="7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2" grpId="0"/>
      <p:bldP spid="12" grpId="1"/>
      <p:bldP spid="13" grpId="0"/>
      <p:bldP spid="13" grpId="1"/>
      <p:bldP spid="14" grpId="0"/>
      <p:bldP spid="14" grpId="1"/>
      <p:bldP spid="15" grpId="0"/>
      <p:bldP spid="15"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26390" y="1166495"/>
            <a:ext cx="8606155" cy="163004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Social Media and the internet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is another form of supernormal stimuli. Humans are biological wired to seek out novelty. For our ancestors</a:t>
            </a:r>
            <a:r>
              <a:rPr lang="en-US" altLang="zh-CN" sz="2000" b="1" dirty="0" smtClean="0">
                <a:solidFill>
                  <a:srgbClr val="002060"/>
                </a:solidFill>
                <a:latin typeface="微软雅黑" panose="020B0503020204020204" pitchFamily="34" charset="-122"/>
                <a:ea typeface="微软雅黑" panose="020B0503020204020204" pitchFamily="34" charset="-122"/>
              </a:rPr>
              <a:t>,</a:t>
            </a:r>
            <a:r>
              <a:rPr lang="zh-CN" altLang="en-US" sz="2000" b="1" dirty="0" smtClean="0">
                <a:solidFill>
                  <a:srgbClr val="002060"/>
                </a:solidFill>
                <a:latin typeface="微软雅黑" panose="020B0503020204020204" pitchFamily="34" charset="-122"/>
                <a:ea typeface="微软雅黑" panose="020B0503020204020204" pitchFamily="34" charset="-122"/>
              </a:rPr>
              <a:t> novelty could lead to more knowledge about the world, which could lead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which helped us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 It has its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34010" y="4226560"/>
            <a:ext cx="8528050" cy="58356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novelty  /ˈnɒvlti/ n. 新奇；新奇的事物</a:t>
            </a:r>
            <a:r>
              <a:rPr lang="en-US" altLang="zh-CN" sz="1600" i="1" dirty="0" smtClean="0">
                <a:solidFill>
                  <a:schemeClr val="tx1"/>
                </a:solidFill>
                <a:latin typeface="微软雅黑" panose="020B0503020204020204" pitchFamily="34" charset="-122"/>
                <a:ea typeface="微软雅黑" panose="020B0503020204020204" pitchFamily="34" charset="-122"/>
              </a:rPr>
              <a:t>----novel  adj. 新奇的 n. 小说 </a:t>
            </a:r>
            <a:endParaRPr lang="en-US" altLang="zh-CN"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thrive /θraɪv/ vi. 繁荣，兴旺；茁壮成长</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072130"/>
            <a:ext cx="8526780" cy="92202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社群媒体跟网络也是另一种"超常刺激"。人类被赋予寻找新奇事物的本能。对我们的祖先来说，新奇的东西会让他们更了解着个世界，这让他们更有智慧，也让人类得以兴旺。这是有用处的能力。</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4622165" y="1166495"/>
            <a:ext cx="152273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as a whole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878205" y="2397760"/>
            <a:ext cx="256921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 thrive as a species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4951730" y="2397760"/>
            <a:ext cx="15252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usefulness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5116195" y="2119630"/>
            <a:ext cx="19316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more wisdom</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pic>
        <p:nvPicPr>
          <p:cNvPr id="14" name="图片 13"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ppt_x</p:attrName>
                                        </p:attrNameLst>
                                      </p:cBhvr>
                                      <p:tavLst>
                                        <p:tav tm="0">
                                          <p:val>
                                            <p:strVal val="#ppt_x-.2"/>
                                          </p:val>
                                        </p:tav>
                                        <p:tav tm="100000">
                                          <p:val>
                                            <p:strVal val="#ppt_x"/>
                                          </p:val>
                                        </p:tav>
                                      </p:tavLst>
                                    </p:anim>
                                    <p:anim calcmode="lin" valueType="num">
                                      <p:cBhvr>
                                        <p:cTn id="3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ppt_x</p:attrName>
                                        </p:attrNameLst>
                                      </p:cBhvr>
                                      <p:tavLst>
                                        <p:tav tm="0">
                                          <p:val>
                                            <p:strVal val="#ppt_x-.2"/>
                                          </p:val>
                                        </p:tav>
                                        <p:tav tm="100000">
                                          <p:val>
                                            <p:strVal val="#ppt_x"/>
                                          </p:val>
                                        </p:tav>
                                      </p:tavLst>
                                    </p:anim>
                                    <p:anim calcmode="lin" valueType="num">
                                      <p:cBhvr>
                                        <p:cTn id="4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ppt_x</p:attrName>
                                        </p:attrNameLst>
                                      </p:cBhvr>
                                      <p:tavLst>
                                        <p:tav tm="0">
                                          <p:val>
                                            <p:strVal val="#ppt_x-.2"/>
                                          </p:val>
                                        </p:tav>
                                        <p:tav tm="100000">
                                          <p:val>
                                            <p:strVal val="#ppt_x"/>
                                          </p:val>
                                        </p:tav>
                                      </p:tavLst>
                                    </p:anim>
                                    <p:anim calcmode="lin" valueType="num">
                                      <p:cBhvr>
                                        <p:cTn id="5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3" grpId="0"/>
      <p:bldP spid="13" grpId="1"/>
      <p:bldP spid="11" grpId="0"/>
      <p:bldP spid="11" grpId="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26390" y="1166495"/>
            <a:ext cx="8606155" cy="163004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However the internet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to take advantage of this desire for novelty by showing you more novelty than you can ever</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Every page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more pages, with more novelty. And every video to a video with even more novelty. Video games do the same thing.</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072130"/>
            <a:ext cx="8526780" cy="92202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然而，网络就是利用我们对于新事物的渴望去</a:t>
            </a:r>
            <a:r>
              <a:rPr lang="zh-CN" dirty="0" smtClean="0">
                <a:solidFill>
                  <a:schemeClr val="tx1"/>
                </a:solidFill>
                <a:latin typeface="微软雅黑" panose="020B0503020204020204" pitchFamily="34" charset="-122"/>
                <a:ea typeface="微软雅黑" panose="020B0503020204020204" pitchFamily="34" charset="-122"/>
              </a:rPr>
              <a:t>设计的</a:t>
            </a:r>
            <a:r>
              <a:rPr dirty="0" smtClean="0">
                <a:solidFill>
                  <a:schemeClr val="tx1"/>
                </a:solidFill>
                <a:latin typeface="微软雅黑" panose="020B0503020204020204" pitchFamily="34" charset="-122"/>
                <a:ea typeface="微软雅黑" panose="020B0503020204020204" pitchFamily="34" charset="-122"/>
              </a:rPr>
              <a:t>，网络让我们看到连作梦都想不到的新奇事物。每一个页，都有更多的连结，带领我们探索更多新事物。一部一部影片给我们更多的惊奇。电玩也是一样的道理。</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496945" y="1166495"/>
            <a:ext cx="256603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has been designed</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076325" y="1781810"/>
            <a:ext cx="134366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dream of</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4190365" y="1781810"/>
            <a:ext cx="163258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links out to</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2750" b="14735"/>
          <a:stretch>
            <a:fillRect/>
          </a:stretch>
        </p:blipFill>
        <p:spPr>
          <a:xfrm>
            <a:off x="0" y="0"/>
            <a:ext cx="9144000" cy="5145088"/>
          </a:xfrm>
          <a:prstGeom prst="rect">
            <a:avLst/>
          </a:prstGeom>
        </p:spPr>
      </p:pic>
      <p:sp>
        <p:nvSpPr>
          <p:cNvPr id="44" name="Rectangle 4"/>
          <p:cNvSpPr txBox="1">
            <a:spLocks noChangeArrowheads="1"/>
          </p:cNvSpPr>
          <p:nvPr/>
        </p:nvSpPr>
        <p:spPr>
          <a:xfrm rot="21120000">
            <a:off x="2706370" y="2777490"/>
            <a:ext cx="3695700" cy="1863725"/>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zh-CN" altLang="en-US" sz="2400" b="1" dirty="0">
                <a:solidFill>
                  <a:schemeClr val="tx1">
                    <a:lumMod val="75000"/>
                    <a:lumOff val="25000"/>
                  </a:schemeClr>
                </a:solidFill>
                <a:latin typeface="Brush Script Std" panose="03060802040607070404" charset="0"/>
                <a:ea typeface="华文仿宋" panose="02010600040101010101" charset="-122"/>
                <a:cs typeface="Brush Script Std" panose="03060802040607070404" charset="0"/>
              </a:rPr>
              <a:t>Self-discipline can bring real freedom</a:t>
            </a:r>
            <a:r>
              <a:rPr lang="en-US" altLang="zh-CN" sz="2400" b="1" dirty="0">
                <a:solidFill>
                  <a:schemeClr val="tx1">
                    <a:lumMod val="75000"/>
                    <a:lumOff val="25000"/>
                  </a:schemeClr>
                </a:solidFill>
                <a:latin typeface="Brush Script Std" panose="03060802040607070404" charset="0"/>
                <a:ea typeface="华文仿宋" panose="02010600040101010101" charset="-122"/>
                <a:cs typeface="Brush Script Std" panose="03060802040607070404" charset="0"/>
              </a:rPr>
              <a:t>,and learning online calls for  perseverance.</a:t>
            </a:r>
            <a:endParaRPr lang="en-US" altLang="zh-CN" sz="2400" b="1" dirty="0">
              <a:solidFill>
                <a:schemeClr val="tx1">
                  <a:lumMod val="75000"/>
                  <a:lumOff val="25000"/>
                </a:schemeClr>
              </a:solidFill>
              <a:latin typeface="Brush Script Std" panose="03060802040607070404" charset="0"/>
              <a:ea typeface="华文仿宋" panose="02010600040101010101" charset="-122"/>
              <a:cs typeface="Brush Script Std" panose="03060802040607070404" charset="0"/>
            </a:endParaRPr>
          </a:p>
          <a:p>
            <a:pPr marL="0" indent="0" algn="l">
              <a:buNone/>
            </a:pP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800" b="1" dirty="0">
                <a:solidFill>
                  <a:schemeClr val="tx1">
                    <a:lumMod val="75000"/>
                    <a:lumOff val="25000"/>
                  </a:schemeClr>
                </a:solidFill>
                <a:latin typeface="华文行楷" panose="02010800040101010101" charset="-122"/>
                <a:ea typeface="华文行楷" panose="02010800040101010101" charset="-122"/>
                <a:cs typeface="华文行楷" panose="02010800040101010101" charset="-122"/>
              </a:rPr>
              <a:t>——</a:t>
            </a:r>
            <a:r>
              <a:rPr lang="zh-CN" altLang="en-US" sz="1800" b="1" dirty="0">
                <a:solidFill>
                  <a:schemeClr val="tx1">
                    <a:lumMod val="75000"/>
                    <a:lumOff val="25000"/>
                  </a:schemeClr>
                </a:solidFill>
                <a:latin typeface="华文行楷" panose="02010800040101010101" charset="-122"/>
                <a:ea typeface="华文行楷" panose="02010800040101010101" charset="-122"/>
                <a:cs typeface="华文行楷" panose="02010800040101010101" charset="-122"/>
              </a:rPr>
              <a:t>浙江省常山一中   吴俊峰</a:t>
            </a:r>
            <a:endParaRPr lang="zh-CN" altLang="en-US" sz="1800" b="1" dirty="0">
              <a:solidFill>
                <a:schemeClr val="tx1">
                  <a:lumMod val="75000"/>
                  <a:lumOff val="25000"/>
                </a:schemeClr>
              </a:solidFill>
              <a:latin typeface="华文行楷" panose="02010800040101010101" charset="-122"/>
              <a:ea typeface="华文行楷" panose="02010800040101010101" charset="-122"/>
              <a:cs typeface="华文行楷" panose="02010800040101010101" charset="-122"/>
            </a:endParaRPr>
          </a:p>
        </p:txBody>
      </p:sp>
      <p:cxnSp>
        <p:nvCxnSpPr>
          <p:cNvPr id="46" name="直接连接符 5"/>
          <p:cNvCxnSpPr>
            <a:cxnSpLocks noChangeShapeType="1"/>
          </p:cNvCxnSpPr>
          <p:nvPr/>
        </p:nvCxnSpPr>
        <p:spPr bwMode="auto">
          <a:xfrm flipH="1">
            <a:off x="492760" y="2211705"/>
            <a:ext cx="2783205" cy="2667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图片 3"/>
          <p:cNvPicPr>
            <a:picLocks noChangeAspect="1"/>
          </p:cNvPicPr>
          <p:nvPr/>
        </p:nvPicPr>
        <p:blipFill>
          <a:blip r:embed="rId2"/>
          <a:srcRect l="27951" r="40410" b="67295"/>
          <a:stretch>
            <a:fillRect/>
          </a:stretch>
        </p:blipFill>
        <p:spPr>
          <a:xfrm>
            <a:off x="0" y="0"/>
            <a:ext cx="2493645" cy="1536065"/>
          </a:xfrm>
          <a:prstGeom prst="rect">
            <a:avLst/>
          </a:prstGeom>
        </p:spPr>
      </p:pic>
      <p:sp>
        <p:nvSpPr>
          <p:cNvPr id="47" name="矩形 9"/>
          <p:cNvSpPr>
            <a:spLocks noChangeArrowheads="1"/>
          </p:cNvSpPr>
          <p:nvPr/>
        </p:nvSpPr>
        <p:spPr bwMode="auto">
          <a:xfrm>
            <a:off x="-314" y="1331074"/>
            <a:ext cx="380044"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nvGrpSpPr>
          <p:cNvPr id="7" name="Group 66"/>
          <p:cNvGrpSpPr/>
          <p:nvPr/>
        </p:nvGrpSpPr>
        <p:grpSpPr bwMode="auto">
          <a:xfrm>
            <a:off x="-39370" y="-58420"/>
            <a:ext cx="3385820" cy="1811655"/>
            <a:chOff x="720" y="839"/>
            <a:chExt cx="3740" cy="3146"/>
          </a:xfrm>
          <a:solidFill>
            <a:schemeClr val="tx2">
              <a:lumMod val="40000"/>
              <a:lumOff val="60000"/>
            </a:schemeClr>
          </a:solidFill>
        </p:grpSpPr>
        <p:sp>
          <p:nvSpPr>
            <p:cNvPr id="8" name="Freeform 67"/>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bg1">
                  <a:lumMod val="95000"/>
                </a:schemeClr>
              </a:solidFill>
              <a:prstDash val="solid"/>
              <a:round/>
            </a:ln>
          </p:spPr>
          <p:txBody>
            <a:bodyPr/>
            <a:p>
              <a:endParaRPr lang="zh-CN" altLang="en-US"/>
            </a:p>
          </p:txBody>
        </p:sp>
        <p:sp>
          <p:nvSpPr>
            <p:cNvPr id="9" name="Freeform 68"/>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bg1">
                  <a:lumMod val="95000"/>
                </a:schemeClr>
              </a:solidFill>
              <a:prstDash val="solid"/>
              <a:round/>
            </a:ln>
          </p:spPr>
          <p:txBody>
            <a:bodyPr/>
            <a:p>
              <a:endParaRPr lang="zh-CN" altLang="en-US"/>
            </a:p>
          </p:txBody>
        </p:sp>
        <p:sp>
          <p:nvSpPr>
            <p:cNvPr id="10" name="Freeform 69"/>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bg1">
                  <a:lumMod val="95000"/>
                </a:schemeClr>
              </a:solidFill>
              <a:prstDash val="solid"/>
              <a:round/>
            </a:ln>
          </p:spPr>
          <p:txBody>
            <a:bodyPr/>
            <a:p>
              <a:endParaRPr lang="zh-CN" altLang="en-US"/>
            </a:p>
          </p:txBody>
        </p:sp>
        <p:sp>
          <p:nvSpPr>
            <p:cNvPr id="11" name="Freeform 70"/>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bg1">
                  <a:lumMod val="95000"/>
                </a:schemeClr>
              </a:solidFill>
              <a:prstDash val="solid"/>
              <a:round/>
            </a:ln>
          </p:spPr>
          <p:txBody>
            <a:bodyPr/>
            <a:p>
              <a:endParaRPr lang="zh-CN" altLang="en-US"/>
            </a:p>
          </p:txBody>
        </p:sp>
        <p:sp>
          <p:nvSpPr>
            <p:cNvPr id="12" name="Freeform 71"/>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bg1">
                  <a:lumMod val="95000"/>
                </a:schemeClr>
              </a:solidFill>
              <a:prstDash val="solid"/>
              <a:round/>
            </a:ln>
          </p:spPr>
          <p:txBody>
            <a:bodyPr/>
            <a:p>
              <a:endParaRPr lang="zh-CN" altLang="en-US"/>
            </a:p>
          </p:txBody>
        </p:sp>
        <p:sp>
          <p:nvSpPr>
            <p:cNvPr id="13" name="Freeform 72"/>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bg1">
                  <a:lumMod val="95000"/>
                </a:schemeClr>
              </a:solidFill>
              <a:prstDash val="solid"/>
              <a:round/>
            </a:ln>
          </p:spPr>
          <p:txBody>
            <a:bodyPr/>
            <a:p>
              <a:endParaRPr lang="zh-CN" altLang="en-US"/>
            </a:p>
          </p:txBody>
        </p:sp>
        <p:sp>
          <p:nvSpPr>
            <p:cNvPr id="14" name="Freeform 73"/>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bg1">
                  <a:lumMod val="95000"/>
                </a:schemeClr>
              </a:solidFill>
              <a:prstDash val="solid"/>
              <a:round/>
            </a:ln>
          </p:spPr>
          <p:txBody>
            <a:bodyPr/>
            <a:p>
              <a:endParaRPr lang="zh-CN" altLang="en-US"/>
            </a:p>
          </p:txBody>
        </p:sp>
        <p:sp>
          <p:nvSpPr>
            <p:cNvPr id="15" name="Freeform 74"/>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bg1">
                  <a:lumMod val="95000"/>
                </a:schemeClr>
              </a:solidFill>
              <a:prstDash val="solid"/>
              <a:round/>
            </a:ln>
          </p:spPr>
          <p:txBody>
            <a:bodyPr/>
            <a:p>
              <a:endParaRPr lang="zh-CN" altLang="en-US"/>
            </a:p>
          </p:txBody>
        </p:sp>
        <p:sp>
          <p:nvSpPr>
            <p:cNvPr id="16" name="Freeform 75"/>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bg1">
                  <a:lumMod val="95000"/>
                </a:schemeClr>
              </a:solidFill>
              <a:prstDash val="solid"/>
              <a:round/>
            </a:ln>
          </p:spPr>
          <p:txBody>
            <a:bodyPr/>
            <a:p>
              <a:endParaRPr lang="zh-CN" altLang="en-US"/>
            </a:p>
          </p:txBody>
        </p:sp>
        <p:sp>
          <p:nvSpPr>
            <p:cNvPr id="17" name="Freeform 76"/>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bg1">
                  <a:lumMod val="95000"/>
                </a:schemeClr>
              </a:solidFill>
              <a:prstDash val="solid"/>
              <a:round/>
            </a:ln>
          </p:spPr>
          <p:txBody>
            <a:bodyPr/>
            <a:p>
              <a:endParaRPr lang="zh-CN" altLang="en-US"/>
            </a:p>
          </p:txBody>
        </p:sp>
        <p:sp>
          <p:nvSpPr>
            <p:cNvPr id="18" name="Freeform 77"/>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bg1">
                  <a:lumMod val="95000"/>
                </a:schemeClr>
              </a:solidFill>
              <a:prstDash val="solid"/>
              <a:round/>
            </a:ln>
          </p:spPr>
          <p:txBody>
            <a:bodyPr/>
            <a:p>
              <a:endParaRPr lang="zh-CN" altLang="en-US"/>
            </a:p>
          </p:txBody>
        </p:sp>
        <p:sp>
          <p:nvSpPr>
            <p:cNvPr id="19" name="Freeform 78"/>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bg1">
                  <a:lumMod val="95000"/>
                </a:schemeClr>
              </a:solidFill>
              <a:prstDash val="solid"/>
              <a:round/>
            </a:ln>
          </p:spPr>
          <p:txBody>
            <a:bodyPr/>
            <a:p>
              <a:endParaRPr lang="zh-CN" altLang="en-US"/>
            </a:p>
          </p:txBody>
        </p:sp>
        <p:sp>
          <p:nvSpPr>
            <p:cNvPr id="20" name="Freeform 79"/>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bg1">
                  <a:lumMod val="95000"/>
                </a:schemeClr>
              </a:solidFill>
              <a:prstDash val="solid"/>
              <a:round/>
            </a:ln>
          </p:spPr>
          <p:txBody>
            <a:bodyPr/>
            <a:p>
              <a:endParaRPr lang="zh-CN" altLang="en-US"/>
            </a:p>
          </p:txBody>
        </p:sp>
        <p:sp>
          <p:nvSpPr>
            <p:cNvPr id="21" name="Freeform 80"/>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bg1">
                  <a:lumMod val="95000"/>
                </a:schemeClr>
              </a:solidFill>
              <a:prstDash val="solid"/>
              <a:round/>
            </a:ln>
          </p:spPr>
          <p:txBody>
            <a:bodyPr/>
            <a:p>
              <a:endParaRPr lang="zh-CN" altLang="en-US"/>
            </a:p>
          </p:txBody>
        </p:sp>
        <p:sp>
          <p:nvSpPr>
            <p:cNvPr id="22" name="Freeform 81"/>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bg1">
                  <a:lumMod val="95000"/>
                </a:schemeClr>
              </a:solidFill>
              <a:prstDash val="solid"/>
              <a:round/>
            </a:ln>
          </p:spPr>
          <p:txBody>
            <a:bodyPr/>
            <a:p>
              <a:endParaRPr lang="zh-CN" altLang="en-US"/>
            </a:p>
          </p:txBody>
        </p:sp>
        <p:sp>
          <p:nvSpPr>
            <p:cNvPr id="23" name="Freeform 82"/>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bg1">
                  <a:lumMod val="95000"/>
                </a:schemeClr>
              </a:solidFill>
              <a:prstDash val="solid"/>
              <a:round/>
            </a:ln>
          </p:spPr>
          <p:txBody>
            <a:bodyPr/>
            <a:p>
              <a:endParaRPr lang="zh-CN" altLang="en-US"/>
            </a:p>
          </p:txBody>
        </p:sp>
        <p:sp>
          <p:nvSpPr>
            <p:cNvPr id="24" name="Freeform 83"/>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bg1">
                  <a:lumMod val="95000"/>
                </a:schemeClr>
              </a:solidFill>
              <a:prstDash val="solid"/>
              <a:round/>
            </a:ln>
          </p:spPr>
          <p:txBody>
            <a:bodyPr/>
            <a:p>
              <a:endParaRPr lang="zh-CN" altLang="en-US"/>
            </a:p>
          </p:txBody>
        </p:sp>
        <p:sp>
          <p:nvSpPr>
            <p:cNvPr id="25" name="Freeform 84"/>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bg1">
                  <a:lumMod val="95000"/>
                </a:schemeClr>
              </a:solidFill>
              <a:prstDash val="solid"/>
              <a:round/>
            </a:ln>
          </p:spPr>
          <p:txBody>
            <a:bodyPr/>
            <a:p>
              <a:endParaRPr lang="zh-CN" altLang="en-US"/>
            </a:p>
          </p:txBody>
        </p:sp>
        <p:sp>
          <p:nvSpPr>
            <p:cNvPr id="26" name="Freeform 85"/>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bg1">
                  <a:lumMod val="95000"/>
                </a:schemeClr>
              </a:solidFill>
              <a:prstDash val="solid"/>
              <a:round/>
            </a:ln>
          </p:spPr>
          <p:txBody>
            <a:bodyPr/>
            <a:p>
              <a:endParaRPr lang="zh-CN" altLang="en-US"/>
            </a:p>
          </p:txBody>
        </p:sp>
        <p:sp>
          <p:nvSpPr>
            <p:cNvPr id="27" name="Freeform 86"/>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bg1">
                  <a:lumMod val="95000"/>
                </a:schemeClr>
              </a:solidFill>
              <a:prstDash val="solid"/>
              <a:round/>
            </a:ln>
          </p:spPr>
          <p:txBody>
            <a:bodyPr/>
            <a:p>
              <a:endParaRPr lang="zh-CN" altLang="en-US"/>
            </a:p>
          </p:txBody>
        </p:sp>
        <p:sp>
          <p:nvSpPr>
            <p:cNvPr id="28" name="Freeform 87"/>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bg1">
                  <a:lumMod val="95000"/>
                </a:schemeClr>
              </a:solidFill>
              <a:prstDash val="solid"/>
              <a:round/>
            </a:ln>
          </p:spPr>
          <p:txBody>
            <a:bodyPr/>
            <a:p>
              <a:endParaRPr lang="zh-CN" altLang="en-US"/>
            </a:p>
          </p:txBody>
        </p:sp>
        <p:sp>
          <p:nvSpPr>
            <p:cNvPr id="29" name="Freeform 88"/>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bg1">
                  <a:lumMod val="95000"/>
                </a:schemeClr>
              </a:solidFill>
              <a:prstDash val="solid"/>
              <a:round/>
            </a:ln>
          </p:spPr>
          <p:txBody>
            <a:bodyPr/>
            <a:p>
              <a:endParaRPr lang="zh-CN" altLang="en-US"/>
            </a:p>
          </p:txBody>
        </p:sp>
        <p:sp>
          <p:nvSpPr>
            <p:cNvPr id="30" name="Freeform 89"/>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bg1">
                  <a:lumMod val="95000"/>
                </a:schemeClr>
              </a:solidFill>
              <a:prstDash val="solid"/>
              <a:round/>
            </a:ln>
          </p:spPr>
          <p:txBody>
            <a:bodyPr/>
            <a:p>
              <a:endParaRPr lang="zh-CN" altLang="en-US"/>
            </a:p>
          </p:txBody>
        </p:sp>
        <p:sp>
          <p:nvSpPr>
            <p:cNvPr id="31" name="Freeform 90"/>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bg1">
                  <a:lumMod val="95000"/>
                </a:schemeClr>
              </a:solidFill>
              <a:prstDash val="solid"/>
              <a:round/>
            </a:ln>
          </p:spPr>
          <p:txBody>
            <a:bodyPr/>
            <a:p>
              <a:endParaRPr lang="zh-CN" altLang="en-US"/>
            </a:p>
          </p:txBody>
        </p:sp>
        <p:sp>
          <p:nvSpPr>
            <p:cNvPr id="32" name="Freeform 91"/>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bg1">
                  <a:lumMod val="95000"/>
                </a:schemeClr>
              </a:solidFill>
              <a:prstDash val="solid"/>
              <a:round/>
            </a:ln>
          </p:spPr>
          <p:txBody>
            <a:bodyPr/>
            <a:p>
              <a:endParaRPr lang="zh-CN" altLang="en-US"/>
            </a:p>
          </p:txBody>
        </p:sp>
        <p:sp>
          <p:nvSpPr>
            <p:cNvPr id="33" name="Freeform 92"/>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bg1">
                  <a:lumMod val="95000"/>
                </a:schemeClr>
              </a:solidFill>
              <a:prstDash val="solid"/>
              <a:round/>
            </a:ln>
          </p:spPr>
          <p:txBody>
            <a:bodyPr/>
            <a:p>
              <a:endParaRPr lang="zh-CN" altLang="en-US"/>
            </a:p>
          </p:txBody>
        </p:sp>
        <p:sp>
          <p:nvSpPr>
            <p:cNvPr id="34" name="Freeform 93"/>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bg1">
                  <a:lumMod val="95000"/>
                </a:schemeClr>
              </a:solidFill>
              <a:prstDash val="solid"/>
              <a:round/>
            </a:ln>
          </p:spPr>
          <p:txBody>
            <a:bodyPr/>
            <a:p>
              <a:endParaRPr lang="zh-CN" altLang="en-US"/>
            </a:p>
          </p:txBody>
        </p:sp>
        <p:sp>
          <p:nvSpPr>
            <p:cNvPr id="35" name="Freeform 94"/>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bg1">
                  <a:lumMod val="95000"/>
                </a:schemeClr>
              </a:solidFill>
              <a:prstDash val="solid"/>
              <a:round/>
            </a:ln>
          </p:spPr>
          <p:txBody>
            <a:bodyPr/>
            <a:p>
              <a:endParaRPr lang="zh-CN" altLang="en-US"/>
            </a:p>
          </p:txBody>
        </p:sp>
        <p:sp>
          <p:nvSpPr>
            <p:cNvPr id="36" name="Freeform 95"/>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bg1">
                  <a:lumMod val="95000"/>
                </a:schemeClr>
              </a:solidFill>
              <a:prstDash val="solid"/>
              <a:round/>
            </a:ln>
          </p:spPr>
          <p:txBody>
            <a:bodyPr/>
            <a:p>
              <a:endParaRPr lang="zh-CN" altLang="en-US"/>
            </a:p>
          </p:txBody>
        </p:sp>
        <p:sp>
          <p:nvSpPr>
            <p:cNvPr id="37" name="Freeform 96"/>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bg1">
                  <a:lumMod val="95000"/>
                </a:schemeClr>
              </a:solidFill>
              <a:prstDash val="solid"/>
              <a:round/>
            </a:ln>
          </p:spPr>
          <p:txBody>
            <a:bodyPr/>
            <a:p>
              <a:endParaRPr lang="zh-CN" altLang="en-US"/>
            </a:p>
          </p:txBody>
        </p:sp>
        <p:sp>
          <p:nvSpPr>
            <p:cNvPr id="38" name="Freeform 97"/>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bg1">
                  <a:lumMod val="95000"/>
                </a:schemeClr>
              </a:solidFill>
              <a:prstDash val="solid"/>
              <a:round/>
            </a:ln>
          </p:spPr>
          <p:txBody>
            <a:bodyPr/>
            <a:p>
              <a:endParaRPr lang="zh-CN" altLang="en-US"/>
            </a:p>
          </p:txBody>
        </p:sp>
        <p:sp>
          <p:nvSpPr>
            <p:cNvPr id="39" name="Freeform 98"/>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bg1">
                  <a:lumMod val="95000"/>
                </a:schemeClr>
              </a:solidFill>
              <a:prstDash val="solid"/>
              <a:round/>
            </a:ln>
          </p:spPr>
          <p:txBody>
            <a:bodyPr/>
            <a:p>
              <a:endParaRPr lang="zh-CN" altLang="en-US"/>
            </a:p>
          </p:txBody>
        </p:sp>
        <p:sp>
          <p:nvSpPr>
            <p:cNvPr id="40" name="Freeform 99"/>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bg1">
                  <a:lumMod val="95000"/>
                </a:schemeClr>
              </a:solidFill>
              <a:prstDash val="solid"/>
              <a:round/>
            </a:ln>
          </p:spPr>
          <p:txBody>
            <a:bodyPr/>
            <a:p>
              <a:endParaRPr lang="zh-CN" altLang="en-US"/>
            </a:p>
          </p:txBody>
        </p:sp>
        <p:sp>
          <p:nvSpPr>
            <p:cNvPr id="41" name="Freeform 100"/>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bg1">
                  <a:lumMod val="95000"/>
                </a:schemeClr>
              </a:solidFill>
              <a:prstDash val="solid"/>
              <a:round/>
            </a:ln>
          </p:spPr>
          <p:txBody>
            <a:bodyPr/>
            <a:p>
              <a:endParaRPr lang="zh-CN" altLang="en-US"/>
            </a:p>
          </p:txBody>
        </p:sp>
        <p:sp>
          <p:nvSpPr>
            <p:cNvPr id="42" name="Freeform 101"/>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bg1">
                  <a:lumMod val="95000"/>
                </a:schemeClr>
              </a:solidFill>
              <a:prstDash val="solid"/>
              <a:round/>
            </a:ln>
          </p:spPr>
          <p:txBody>
            <a:bodyPr/>
            <a:p>
              <a:endParaRPr lang="zh-CN" altLang="en-US"/>
            </a:p>
          </p:txBody>
        </p:sp>
        <p:sp>
          <p:nvSpPr>
            <p:cNvPr id="5" name="Freeform 102"/>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bg1">
                  <a:lumMod val="95000"/>
                </a:schemeClr>
              </a:solidFill>
              <a:prstDash val="solid"/>
              <a:round/>
            </a:ln>
          </p:spPr>
          <p:txBody>
            <a:bodyPr/>
            <a:p>
              <a:endParaRPr lang="zh-CN" altLang="en-US"/>
            </a:p>
          </p:txBody>
        </p:sp>
        <p:sp>
          <p:nvSpPr>
            <p:cNvPr id="6" name="Freeform 103"/>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bg1">
                  <a:lumMod val="95000"/>
                </a:schemeClr>
              </a:solidFill>
              <a:prstDash val="solid"/>
              <a:round/>
            </a:ln>
          </p:spPr>
          <p:txBody>
            <a:bodyPr/>
            <a:p>
              <a:endParaRPr lang="zh-CN" altLang="en-US"/>
            </a:p>
          </p:txBody>
        </p:sp>
        <p:sp>
          <p:nvSpPr>
            <p:cNvPr id="45" name="Freeform 104"/>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bg1">
                  <a:lumMod val="95000"/>
                </a:schemeClr>
              </a:solidFill>
              <a:prstDash val="solid"/>
              <a:round/>
            </a:ln>
          </p:spPr>
          <p:txBody>
            <a:bodyPr/>
            <a:p>
              <a:endParaRPr lang="zh-CN" altLang="en-US"/>
            </a:p>
          </p:txBody>
        </p:sp>
        <p:sp>
          <p:nvSpPr>
            <p:cNvPr id="48" name="Freeform 105"/>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bg1">
                  <a:lumMod val="95000"/>
                </a:schemeClr>
              </a:solidFill>
              <a:prstDash val="solid"/>
              <a:round/>
            </a:ln>
          </p:spPr>
          <p:txBody>
            <a:bodyPr/>
            <a:p>
              <a:endParaRPr lang="zh-CN" altLang="en-US"/>
            </a:p>
          </p:txBody>
        </p:sp>
        <p:sp>
          <p:nvSpPr>
            <p:cNvPr id="64" name="Freeform 106"/>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bg1">
                  <a:lumMod val="95000"/>
                </a:schemeClr>
              </a:solidFill>
              <a:prstDash val="solid"/>
              <a:round/>
            </a:ln>
          </p:spPr>
          <p:txBody>
            <a:bodyPr/>
            <a:p>
              <a:endParaRPr lang="zh-CN" altLang="en-US"/>
            </a:p>
          </p:txBody>
        </p:sp>
        <p:sp>
          <p:nvSpPr>
            <p:cNvPr id="65" name="Freeform 107"/>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bg1">
                  <a:lumMod val="95000"/>
                </a:schemeClr>
              </a:solidFill>
              <a:prstDash val="solid"/>
              <a:round/>
            </a:ln>
          </p:spPr>
          <p:txBody>
            <a:bodyPr/>
            <a:p>
              <a:endParaRPr lang="zh-CN" altLang="en-US"/>
            </a:p>
          </p:txBody>
        </p:sp>
        <p:sp>
          <p:nvSpPr>
            <p:cNvPr id="66" name="Freeform 108"/>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bg1">
                  <a:lumMod val="95000"/>
                </a:schemeClr>
              </a:solidFill>
              <a:prstDash val="solid"/>
              <a:round/>
            </a:ln>
          </p:spPr>
          <p:txBody>
            <a:bodyPr/>
            <a:p>
              <a:endParaRPr lang="zh-CN" altLang="en-US"/>
            </a:p>
          </p:txBody>
        </p:sp>
        <p:sp>
          <p:nvSpPr>
            <p:cNvPr id="67" name="Freeform 109"/>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bg1">
                  <a:lumMod val="95000"/>
                </a:schemeClr>
              </a:solidFill>
              <a:prstDash val="solid"/>
              <a:round/>
            </a:ln>
          </p:spPr>
          <p:txBody>
            <a:bodyPr/>
            <a:p>
              <a:endParaRPr lang="zh-CN" altLang="en-US"/>
            </a:p>
          </p:txBody>
        </p:sp>
        <p:sp>
          <p:nvSpPr>
            <p:cNvPr id="68" name="Freeform 110"/>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bg1">
                  <a:lumMod val="95000"/>
                </a:schemeClr>
              </a:solidFill>
              <a:prstDash val="solid"/>
              <a:round/>
            </a:ln>
          </p:spPr>
          <p:txBody>
            <a:bodyPr/>
            <a:p>
              <a:endParaRPr lang="zh-CN" altLang="en-US"/>
            </a:p>
          </p:txBody>
        </p:sp>
        <p:sp>
          <p:nvSpPr>
            <p:cNvPr id="69" name="Freeform 111"/>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bg1">
                  <a:lumMod val="95000"/>
                </a:schemeClr>
              </a:solidFill>
              <a:prstDash val="solid"/>
              <a:round/>
            </a:ln>
          </p:spPr>
          <p:txBody>
            <a:bodyPr/>
            <a:p>
              <a:endParaRPr lang="zh-CN" altLang="en-US"/>
            </a:p>
          </p:txBody>
        </p:sp>
        <p:sp>
          <p:nvSpPr>
            <p:cNvPr id="70" name="Freeform 112"/>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bg1">
                  <a:lumMod val="95000"/>
                </a:schemeClr>
              </a:solidFill>
              <a:prstDash val="solid"/>
              <a:round/>
            </a:ln>
          </p:spPr>
          <p:txBody>
            <a:bodyPr/>
            <a:p>
              <a:endParaRPr lang="zh-CN" altLang="en-US"/>
            </a:p>
          </p:txBody>
        </p:sp>
        <p:sp>
          <p:nvSpPr>
            <p:cNvPr id="71" name="Freeform 113"/>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bg1">
                  <a:lumMod val="95000"/>
                </a:schemeClr>
              </a:solidFill>
              <a:prstDash val="solid"/>
              <a:round/>
            </a:ln>
          </p:spPr>
          <p:txBody>
            <a:bodyPr/>
            <a:p>
              <a:endParaRPr lang="zh-CN" altLang="en-US"/>
            </a:p>
          </p:txBody>
        </p:sp>
        <p:sp>
          <p:nvSpPr>
            <p:cNvPr id="72" name="Freeform 114"/>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bg1">
                  <a:lumMod val="95000"/>
                </a:schemeClr>
              </a:solidFill>
              <a:prstDash val="solid"/>
              <a:round/>
            </a:ln>
          </p:spPr>
          <p:txBody>
            <a:bodyPr/>
            <a:p>
              <a:endParaRPr lang="zh-CN" altLang="en-US"/>
            </a:p>
          </p:txBody>
        </p:sp>
        <p:sp>
          <p:nvSpPr>
            <p:cNvPr id="73" name="Freeform 115"/>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bg1">
                  <a:lumMod val="95000"/>
                </a:schemeClr>
              </a:solidFill>
              <a:prstDash val="solid"/>
              <a:round/>
            </a:ln>
          </p:spPr>
          <p:txBody>
            <a:bodyPr/>
            <a:p>
              <a:endParaRPr lang="zh-CN" altLang="en-US"/>
            </a:p>
          </p:txBody>
        </p:sp>
        <p:sp>
          <p:nvSpPr>
            <p:cNvPr id="74" name="Freeform 116"/>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bg1">
                  <a:lumMod val="95000"/>
                </a:schemeClr>
              </a:solidFill>
              <a:prstDash val="solid"/>
              <a:round/>
            </a:ln>
          </p:spPr>
          <p:txBody>
            <a:bodyPr/>
            <a:p>
              <a:endParaRPr lang="zh-CN" altLang="en-US"/>
            </a:p>
          </p:txBody>
        </p:sp>
        <p:sp>
          <p:nvSpPr>
            <p:cNvPr id="75" name="Freeform 117"/>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bg1">
                  <a:lumMod val="95000"/>
                </a:schemeClr>
              </a:solidFill>
              <a:prstDash val="solid"/>
              <a:round/>
            </a:ln>
          </p:spPr>
          <p:txBody>
            <a:bodyPr/>
            <a:p>
              <a:endParaRPr lang="zh-CN" altLang="en-US"/>
            </a:p>
          </p:txBody>
        </p:sp>
        <p:sp>
          <p:nvSpPr>
            <p:cNvPr id="76" name="Freeform 118"/>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bg1">
                  <a:lumMod val="95000"/>
                </a:schemeClr>
              </a:solidFill>
              <a:prstDash val="solid"/>
              <a:round/>
            </a:ln>
          </p:spPr>
          <p:txBody>
            <a:bodyPr/>
            <a:p>
              <a:endParaRPr lang="zh-CN" altLang="en-US"/>
            </a:p>
          </p:txBody>
        </p:sp>
        <p:sp>
          <p:nvSpPr>
            <p:cNvPr id="77" name="Freeform 119"/>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bg1">
                  <a:lumMod val="95000"/>
                </a:schemeClr>
              </a:solidFill>
              <a:prstDash val="solid"/>
              <a:round/>
            </a:ln>
          </p:spPr>
          <p:txBody>
            <a:bodyPr/>
            <a:p>
              <a:endParaRPr lang="zh-CN" altLang="en-US"/>
            </a:p>
          </p:txBody>
        </p:sp>
        <p:sp>
          <p:nvSpPr>
            <p:cNvPr id="78" name="Freeform 120"/>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bg1">
                  <a:lumMod val="95000"/>
                </a:schemeClr>
              </a:solidFill>
              <a:prstDash val="solid"/>
              <a:round/>
            </a:ln>
          </p:spPr>
          <p:txBody>
            <a:bodyPr/>
            <a:p>
              <a:endParaRPr lang="zh-CN" altLang="en-US"/>
            </a:p>
          </p:txBody>
        </p:sp>
        <p:sp>
          <p:nvSpPr>
            <p:cNvPr id="79" name="Freeform 121"/>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bg1">
                  <a:lumMod val="95000"/>
                </a:schemeClr>
              </a:solidFill>
              <a:prstDash val="solid"/>
              <a:round/>
            </a:ln>
          </p:spPr>
          <p:txBody>
            <a:bodyPr/>
            <a:p>
              <a:endParaRPr lang="zh-CN" altLang="en-US"/>
            </a:p>
          </p:txBody>
        </p:sp>
        <p:sp>
          <p:nvSpPr>
            <p:cNvPr id="80" name="Freeform 122"/>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bg1">
                  <a:lumMod val="95000"/>
                </a:schemeClr>
              </a:solidFill>
              <a:prstDash val="solid"/>
              <a:round/>
            </a:ln>
          </p:spPr>
          <p:txBody>
            <a:bodyPr/>
            <a:p>
              <a:endParaRPr lang="zh-CN" altLang="en-US"/>
            </a:p>
          </p:txBody>
        </p:sp>
        <p:sp>
          <p:nvSpPr>
            <p:cNvPr id="81" name="Freeform 123"/>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bg1">
                  <a:lumMod val="95000"/>
                </a:schemeClr>
              </a:solidFill>
              <a:prstDash val="solid"/>
              <a:round/>
            </a:ln>
          </p:spPr>
          <p:txBody>
            <a:bodyPr/>
            <a:p>
              <a:endParaRPr lang="zh-CN" altLang="en-US"/>
            </a:p>
          </p:txBody>
        </p:sp>
        <p:sp>
          <p:nvSpPr>
            <p:cNvPr id="82" name="Freeform 124"/>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bg1">
                  <a:lumMod val="95000"/>
                </a:schemeClr>
              </a:solidFill>
              <a:prstDash val="solid"/>
              <a:round/>
            </a:ln>
          </p:spPr>
          <p:txBody>
            <a:bodyPr/>
            <a:p>
              <a:endParaRPr lang="zh-CN" altLang="en-US"/>
            </a:p>
          </p:txBody>
        </p:sp>
        <p:sp>
          <p:nvSpPr>
            <p:cNvPr id="83" name="Freeform 125"/>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bg1">
                  <a:lumMod val="95000"/>
                </a:schemeClr>
              </a:solidFill>
              <a:prstDash val="solid"/>
              <a:round/>
            </a:ln>
          </p:spPr>
          <p:txBody>
            <a:bodyPr/>
            <a:p>
              <a:endParaRPr lang="zh-CN" altLang="en-US"/>
            </a:p>
          </p:txBody>
        </p:sp>
        <p:sp>
          <p:nvSpPr>
            <p:cNvPr id="84" name="Freeform 126"/>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bg1">
                  <a:lumMod val="95000"/>
                </a:schemeClr>
              </a:solidFill>
              <a:prstDash val="solid"/>
              <a:round/>
            </a:ln>
          </p:spPr>
          <p:txBody>
            <a:bodyPr/>
            <a:p>
              <a:endParaRPr lang="zh-CN" altLang="en-US"/>
            </a:p>
          </p:txBody>
        </p:sp>
        <p:sp>
          <p:nvSpPr>
            <p:cNvPr id="85" name="Freeform 127"/>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lumMod val="95000"/>
                </a:schemeClr>
              </a:solidFill>
              <a:prstDash val="solid"/>
              <a:round/>
            </a:ln>
          </p:spPr>
          <p:txBody>
            <a:bodyPr/>
            <a:p>
              <a:endParaRPr lang="zh-CN" altLang="en-US"/>
            </a:p>
          </p:txBody>
        </p:sp>
        <p:sp>
          <p:nvSpPr>
            <p:cNvPr id="86" name="Freeform 128"/>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bg1">
                  <a:lumMod val="95000"/>
                </a:schemeClr>
              </a:solidFill>
              <a:prstDash val="solid"/>
              <a:round/>
            </a:ln>
          </p:spPr>
          <p:txBody>
            <a:bodyPr/>
            <a:p>
              <a:endParaRPr lang="zh-CN" altLang="en-US"/>
            </a:p>
          </p:txBody>
        </p:sp>
      </p:grpSp>
      <p:sp>
        <p:nvSpPr>
          <p:cNvPr id="43" name="Rectangle 3"/>
          <p:cNvSpPr txBox="1">
            <a:spLocks noChangeArrowheads="1"/>
          </p:cNvSpPr>
          <p:nvPr/>
        </p:nvSpPr>
        <p:spPr>
          <a:xfrm>
            <a:off x="0" y="939165"/>
            <a:ext cx="7804150" cy="1136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b="1" dirty="0">
                <a:solidFill>
                  <a:schemeClr val="accent1"/>
                </a:solidFill>
                <a:latin typeface="微软雅黑" panose="020B0503020204020204" pitchFamily="34" charset="-122"/>
                <a:ea typeface="微软雅黑" panose="020B0503020204020204" pitchFamily="34" charset="-122"/>
              </a:rPr>
              <a:t>自律方得自由，网课更需坚守</a:t>
            </a:r>
            <a:endParaRPr lang="zh-CN" altLang="en-US" b="1" dirty="0">
              <a:solidFill>
                <a:schemeClr val="accent1"/>
              </a:solidFill>
              <a:latin typeface="微软雅黑" panose="020B0503020204020204" pitchFamily="34" charset="-122"/>
              <a:ea typeface="微软雅黑" panose="020B0503020204020204" pitchFamily="34" charset="-122"/>
            </a:endParaRPr>
          </a:p>
        </p:txBody>
      </p:sp>
      <p:pic>
        <p:nvPicPr>
          <p:cNvPr id="3" name="图片 2" descr="水印"/>
          <p:cNvPicPr>
            <a:picLocks noChangeAspect="1"/>
          </p:cNvPicPr>
          <p:nvPr userDrawn="1"/>
        </p:nvPicPr>
        <p:blipFill>
          <a:blip r:embed="rId3"/>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par>
                          <p:cTn id="16" fill="hold">
                            <p:stCondLst>
                              <p:cond delay="1600"/>
                            </p:stCondLst>
                            <p:childTnLst>
                              <p:par>
                                <p:cTn id="17" presetID="22" presetClass="entr" presetSubtype="2"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1000"/>
                                        <p:tgtEl>
                                          <p:spTgt spid="46"/>
                                        </p:tgtEl>
                                      </p:cBhvr>
                                    </p:animEffect>
                                  </p:childTnLst>
                                </p:cTn>
                              </p:par>
                            </p:childTnLst>
                          </p:cTn>
                        </p:par>
                        <p:par>
                          <p:cTn id="20" fill="hold">
                            <p:stCondLst>
                              <p:cond delay="2600"/>
                            </p:stCondLst>
                            <p:childTnLst>
                              <p:par>
                                <p:cTn id="21" presetID="53" presetClass="entr" presetSubtype="16" fill="hold" grpId="0" nodeType="afterEffect">
                                  <p:stCondLst>
                                    <p:cond delay="0"/>
                                  </p:stCondLst>
                                  <p:iterate type="lt">
                                    <p:tmPct val="7000"/>
                                  </p:iterate>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4" grpId="0"/>
      <p:bldP spid="47" grpId="0" bldLvl="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15595" y="1053465"/>
            <a:ext cx="8448675" cy="193802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Some evolutionary psychologists believe that video games, like first-person shooters and massively multiplayer open role-playing games</a:t>
            </a:r>
            <a:r>
              <a:rPr lang="en-US" sz="2000" b="1" dirty="0" smtClean="0">
                <a:solidFill>
                  <a:srgbClr val="002060"/>
                </a:solidFill>
                <a:latin typeface="微软雅黑" panose="020B0503020204020204" pitchFamily="34" charset="-122"/>
                <a:ea typeface="微软雅黑" panose="020B0503020204020204" pitchFamily="34" charset="-122"/>
              </a:rPr>
              <a:t>,</a:t>
            </a:r>
            <a:r>
              <a:rPr sz="2000" b="1" dirty="0" smtClean="0">
                <a:solidFill>
                  <a:srgbClr val="002060"/>
                </a:solidFill>
                <a:latin typeface="微软雅黑" panose="020B0503020204020204" pitchFamily="34" charset="-122"/>
                <a:ea typeface="微软雅黑" panose="020B0503020204020204" pitchFamily="34" charset="-122"/>
              </a:rPr>
              <a:t> imitate environments that will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the ones that our ancestors navigated in the past but supernormal versions of them. Yet we can get greater feelings of </a:t>
            </a:r>
            <a:endParaRPr sz="2000" b="1" dirty="0" smtClean="0">
              <a:solidFill>
                <a:srgbClr val="002060"/>
              </a:solidFill>
              <a:latin typeface="微软雅黑" panose="020B0503020204020204" pitchFamily="34" charset="-122"/>
              <a:ea typeface="微软雅黑" panose="020B0503020204020204" pitchFamily="34" charset="-122"/>
            </a:endParaRPr>
          </a:p>
          <a:p>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in video games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 </a:t>
            </a:r>
            <a:endParaRPr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24485" y="4161155"/>
            <a:ext cx="8528050" cy="82994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massively /ˈmæsɪvli/ adv. 大量地；沉重地</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imitate  /ˈɪmɪteɪt/ vt. 模仿，仿效；仿制</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navigate /ˈnævɪɡeɪt/ v. 导航；航行，驾驶；找到正确的应对方法</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2962275"/>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有些演化心理学家认为，电玩游戏，像是第一人称射击游戏(以玩家的视角进行)和在线多人角色扮演游戏，就是揣摩了我们的祖先在以前在探索新事物的环境，但是已经远远超越于祖先寻找新东西的刺激。我们可以轻松地在电玩中得到满满的成就感。</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343015" y="1715770"/>
            <a:ext cx="177609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be similar to</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407670" y="2592705"/>
            <a:ext cx="228409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accomplishment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4775835" y="2592705"/>
            <a:ext cx="265430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with a lot less work</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47345" y="1053465"/>
            <a:ext cx="8448675" cy="193802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The advent of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on the screen in video games is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that companies are aware that it will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 So not only are we sabotaged by our own biology. But we are being target</a:t>
            </a:r>
            <a:r>
              <a:rPr lang="en-US" sz="2000" b="1" dirty="0" smtClean="0">
                <a:solidFill>
                  <a:srgbClr val="002060"/>
                </a:solidFill>
                <a:latin typeface="微软雅黑" panose="020B0503020204020204" pitchFamily="34" charset="-122"/>
                <a:ea typeface="微软雅黑" panose="020B0503020204020204" pitchFamily="34" charset="-122"/>
              </a:rPr>
              <a:t>ed</a:t>
            </a:r>
            <a:r>
              <a:rPr sz="2000" b="1" dirty="0" smtClean="0">
                <a:solidFill>
                  <a:srgbClr val="002060"/>
                </a:solidFill>
                <a:latin typeface="微软雅黑" panose="020B0503020204020204" pitchFamily="34" charset="-122"/>
                <a:ea typeface="微软雅黑" panose="020B0503020204020204" pitchFamily="34" charset="-122"/>
              </a:rPr>
              <a:t> by cooperation's seeking to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us and</a:t>
            </a:r>
            <a:endParaRPr sz="2000" b="1" dirty="0" smtClean="0">
              <a:solidFill>
                <a:srgbClr val="002060"/>
              </a:solidFill>
              <a:latin typeface="微软雅黑" panose="020B0503020204020204" pitchFamily="34" charset="-122"/>
              <a:ea typeface="微软雅黑" panose="020B0503020204020204" pitchFamily="34" charset="-122"/>
            </a:endParaRPr>
          </a:p>
          <a:p>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a:t>
            </a:r>
            <a:endParaRPr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47345" y="3949700"/>
            <a:ext cx="8528050" cy="82994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advent /ˈædvent/ n. 到来；出现</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sabotage /ˈsæbətɑːʒ/ v. 妨害；蓄意破坏</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target  /ˈtɑːɡɪt/ n. 目标；靶子 v. 把...作为目标</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027680"/>
            <a:ext cx="8526780" cy="92202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在电玩世界，目标达成的通知接连不断地出现在屏幕上，这就明确证明出，企业知道这会让玩家有动力继续玩。我们不只被自己的生物本能控制。还被企业利用我们的本能去占便宜。</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549525" y="1053465"/>
            <a:ext cx="311721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constant achievements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5806440" y="1053465"/>
            <a:ext cx="167259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showing up</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745865" y="1350010"/>
            <a:ext cx="206057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good evidence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2675255" y="1669415"/>
            <a:ext cx="436626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motivate players to keep playing</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5186680" y="2290445"/>
            <a:ext cx="248412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take advantage of</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522605" y="2592705"/>
            <a:ext cx="189293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make a profit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ppt_x</p:attrName>
                                        </p:attrNameLst>
                                      </p:cBhvr>
                                      <p:tavLst>
                                        <p:tav tm="0">
                                          <p:val>
                                            <p:strVal val="#ppt_x-.2"/>
                                          </p:val>
                                        </p:tav>
                                        <p:tav tm="100000">
                                          <p:val>
                                            <p:strVal val="#ppt_x"/>
                                          </p:val>
                                        </p:tav>
                                      </p:tavLst>
                                    </p:anim>
                                    <p:anim calcmode="lin" valueType="num">
                                      <p:cBhvr>
                                        <p:cTn id="5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ppt_x</p:attrName>
                                        </p:attrNameLst>
                                      </p:cBhvr>
                                      <p:tavLst>
                                        <p:tav tm="0">
                                          <p:val>
                                            <p:strVal val="#ppt_x-.2"/>
                                          </p:val>
                                        </p:tav>
                                        <p:tav tm="100000">
                                          <p:val>
                                            <p:strVal val="#ppt_x"/>
                                          </p:val>
                                        </p:tav>
                                      </p:tavLst>
                                    </p:anim>
                                    <p:anim calcmode="lin" valueType="num">
                                      <p:cBhvr>
                                        <p:cTn id="5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1000" fill="hold"/>
                                        <p:tgtEl>
                                          <p:spTgt spid="15"/>
                                        </p:tgtEl>
                                        <p:attrNameLst>
                                          <p:attrName>ppt_x</p:attrName>
                                        </p:attrNameLst>
                                      </p:cBhvr>
                                      <p:tavLst>
                                        <p:tav tm="0">
                                          <p:val>
                                            <p:strVal val="#ppt_x-.2"/>
                                          </p:val>
                                        </p:tav>
                                        <p:tav tm="100000">
                                          <p:val>
                                            <p:strVal val="#ppt_x"/>
                                          </p:val>
                                        </p:tav>
                                      </p:tavLst>
                                    </p:anim>
                                    <p:anim calcmode="lin" valueType="num">
                                      <p:cBhvr>
                                        <p:cTn id="6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P spid="13" grpId="0"/>
      <p:bldP spid="13" grpId="1"/>
      <p:bldP spid="14" grpId="0"/>
      <p:bldP spid="14" grpId="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47345" y="1296035"/>
            <a:ext cx="8448675" cy="101473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en-US" altLang="zh-CN"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you and I are not like the bee, because we are not cased by our own biology. With Self-Dicipline — We can live the life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 We have the choice</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a:t>
            </a:r>
            <a:endParaRPr sz="2000" b="1" dirty="0" smtClean="0">
              <a:solidFill>
                <a:srgbClr val="00206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47345" y="2698750"/>
            <a:ext cx="8526780" cy="64516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从好处来看，你跟我，我们不像蜜蜂被自己的本能控制。只要有自律，我们就可以活出自己想要人生。我们可以选择拥有自由！</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07060" y="1296035"/>
            <a:ext cx="224917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On the plus side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852295" y="1911985"/>
            <a:ext cx="192913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we truly want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6651625" y="1911985"/>
            <a:ext cx="142748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to be free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713105" y="3681095"/>
            <a:ext cx="5389245" cy="33718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latin typeface="微软雅黑" panose="020B0503020204020204" pitchFamily="34" charset="-122"/>
                <a:ea typeface="微软雅黑" panose="020B0503020204020204" pitchFamily="34" charset="-122"/>
              </a:rPr>
              <a:t>case   n. 情况；实例；箱vt. 包围；把…装于容器中</a:t>
            </a:r>
            <a:endParaRPr lang="zh-CN" altLang="en-US" sz="1600" i="1" dirty="0" smtClean="0">
              <a:latin typeface="微软雅黑" panose="020B0503020204020204" pitchFamily="34" charset="-122"/>
              <a:ea typeface="微软雅黑" panose="020B0503020204020204" pitchFamily="34" charset="-122"/>
            </a:endParaRPr>
          </a:p>
        </p:txBody>
      </p:sp>
      <p:pic>
        <p:nvPicPr>
          <p:cNvPr id="13" name="图片 12"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29844" y="984445"/>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03</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242185" y="1812290"/>
            <a:ext cx="7054850" cy="560705"/>
          </a:xfrm>
          <a:prstGeom prst="rect">
            <a:avLst/>
          </a:prstGeom>
          <a:noFill/>
        </p:spPr>
        <p:txBody>
          <a:bodyPr wrap="square" lIns="68584" tIns="34291" rIns="68584" bIns="34291" rtlCol="0">
            <a:spAutoFit/>
          </a:bodyPr>
          <a:lstStyle/>
          <a:p>
            <a:r>
              <a:rPr sz="3200" b="1" dirty="0">
                <a:solidFill>
                  <a:schemeClr val="tx1">
                    <a:lumMod val="75000"/>
                    <a:lumOff val="25000"/>
                  </a:schemeClr>
                </a:solidFill>
                <a:latin typeface="微软雅黑" panose="020B0503020204020204" pitchFamily="34" charset="-122"/>
                <a:ea typeface="微软雅黑" panose="020B0503020204020204" pitchFamily="34" charset="-122"/>
              </a:rPr>
              <a:t>Tips on </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d</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evel</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o</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p</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ing</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s</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elf-</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d</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iscipline</a:t>
            </a:r>
            <a:endParaRPr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75411" y="1318959"/>
            <a:ext cx="3075708" cy="314325"/>
          </a:xfrm>
          <a:prstGeom prst="rect">
            <a:avLst/>
          </a:prstGeom>
          <a:noFill/>
        </p:spPr>
        <p:txBody>
          <a:bodyPr wrap="square" lIns="68584" tIns="34291" rIns="68584" bIns="34291" rtlCol="0">
            <a:spAutoFit/>
          </a:bodyPr>
          <a:lstStyle/>
          <a:p>
            <a:pPr eaLnBrk="0" hangingPunct="0"/>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Think</a:t>
            </a:r>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ing</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组合 12"/>
          <p:cNvGrpSpPr/>
          <p:nvPr/>
        </p:nvGrpSpPr>
        <p:grpSpPr>
          <a:xfrm>
            <a:off x="155193" y="1665103"/>
            <a:ext cx="432048" cy="432048"/>
            <a:chOff x="4788024" y="1275213"/>
            <a:chExt cx="432048" cy="432048"/>
          </a:xfrm>
        </p:grpSpPr>
        <p:sp>
          <p:nvSpPr>
            <p:cNvPr id="14"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5"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文本框 1"/>
          <p:cNvSpPr txBox="1"/>
          <p:nvPr/>
        </p:nvSpPr>
        <p:spPr>
          <a:xfrm>
            <a:off x="248285" y="2913380"/>
            <a:ext cx="8646795" cy="1938020"/>
          </a:xfrm>
          <a:prstGeom prst="rect">
            <a:avLst/>
          </a:prstGeom>
          <a:noFill/>
        </p:spPr>
        <p:txBody>
          <a:bodyPr wrap="square" rtlCol="0" anchor="t">
            <a:spAutoFit/>
          </a:bodyPr>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It's a difficult time but also offers a good opportunity for all students to challenge and develop themselves. To be more competitive in the future, students have to learn how to acquire knowledge actively and how to manage themselves. </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And self-discipline is the magic power that makes a person virtually unstoppable! What behaviors support self-discipline?</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49"/>
                                        </p:tgtEl>
                                        <p:attrNameLst>
                                          <p:attrName>style.visibility</p:attrName>
                                        </p:attrNameLst>
                                      </p:cBhvr>
                                      <p:to>
                                        <p:strVal val="visible"/>
                                      </p:to>
                                    </p:set>
                                    <p:animEffect transition="in" filter="wipe(left)">
                                      <p:cBhvr>
                                        <p:cTn id="17" dur="200"/>
                                        <p:tgtEl>
                                          <p:spTgt spid="49"/>
                                        </p:tgtEl>
                                      </p:cBhvr>
                                    </p:animEffect>
                                  </p:childTnLst>
                                </p:cTn>
                              </p:par>
                              <p:par>
                                <p:cTn id="18" presetID="36" presetClass="emph" presetSubtype="0" fill="hold" grpId="1" nodeType="withEffect">
                                  <p:stCondLst>
                                    <p:cond delay="0"/>
                                  </p:stCondLst>
                                  <p:iterate type="lt">
                                    <p:tmPct val="30000"/>
                                  </p:iterate>
                                  <p:childTnLst>
                                    <p:animScale>
                                      <p:cBhvr>
                                        <p:cTn id="19" dur="50" autoRev="1" fill="hold">
                                          <p:stCondLst>
                                            <p:cond delay="0"/>
                                          </p:stCondLst>
                                        </p:cTn>
                                        <p:tgtEl>
                                          <p:spTgt spid="49"/>
                                        </p:tgtEl>
                                      </p:cBhvr>
                                      <p:to x="80000" y="100000"/>
                                    </p:animScale>
                                    <p:anim by="(#ppt_w*0.10)" calcmode="lin" valueType="num">
                                      <p:cBhvr>
                                        <p:cTn id="20" dur="50" autoRev="1" fill="hold">
                                          <p:stCondLst>
                                            <p:cond delay="0"/>
                                          </p:stCondLst>
                                        </p:cTn>
                                        <p:tgtEl>
                                          <p:spTgt spid="49"/>
                                        </p:tgtEl>
                                        <p:attrNameLst>
                                          <p:attrName>ppt_x</p:attrName>
                                        </p:attrNameLst>
                                      </p:cBhvr>
                                    </p:anim>
                                    <p:anim by="(-#ppt_w*0.10)" calcmode="lin" valueType="num">
                                      <p:cBhvr>
                                        <p:cTn id="21" dur="50" autoRev="1" fill="hold">
                                          <p:stCondLst>
                                            <p:cond delay="0"/>
                                          </p:stCondLst>
                                        </p:cTn>
                                        <p:tgtEl>
                                          <p:spTgt spid="49"/>
                                        </p:tgtEl>
                                        <p:attrNameLst>
                                          <p:attrName>ppt_y</p:attrName>
                                        </p:attrNameLst>
                                      </p:cBhvr>
                                    </p:anim>
                                    <p:animRot by="-480000">
                                      <p:cBhvr>
                                        <p:cTn id="22" dur="50" autoRev="1" fill="hold">
                                          <p:stCondLst>
                                            <p:cond delay="0"/>
                                          </p:stCondLst>
                                        </p:cTn>
                                        <p:tgtEl>
                                          <p:spTgt spid="49"/>
                                        </p:tgtEl>
                                        <p:attrNameLst>
                                          <p:attrName>r</p:attrName>
                                        </p:attrNameLst>
                                      </p:cBhvr>
                                    </p:animRot>
                                  </p:childTnLst>
                                </p:cTn>
                              </p:par>
                            </p:childTnLst>
                          </p:cTn>
                        </p:par>
                        <p:par>
                          <p:cTn id="23" fill="hold">
                            <p:stCondLst>
                              <p:cond delay="3079"/>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50"/>
                                        </p:tgtEl>
                                        <p:attrNameLst>
                                          <p:attrName>style.visibility</p:attrName>
                                        </p:attrNameLst>
                                      </p:cBhvr>
                                      <p:to>
                                        <p:strVal val="visible"/>
                                      </p:to>
                                    </p:set>
                                    <p:animEffect transition="in" filter="wipe(left)">
                                      <p:cBhvr>
                                        <p:cTn id="26" dur="200"/>
                                        <p:tgtEl>
                                          <p:spTgt spid="50"/>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50"/>
                                        </p:tgtEl>
                                      </p:cBhvr>
                                      <p:to x="80000" y="100000"/>
                                    </p:animScale>
                                    <p:anim by="(#ppt_w*0.10)" calcmode="lin" valueType="num">
                                      <p:cBhvr>
                                        <p:cTn id="29" dur="50" autoRev="1" fill="hold">
                                          <p:stCondLst>
                                            <p:cond delay="0"/>
                                          </p:stCondLst>
                                        </p:cTn>
                                        <p:tgtEl>
                                          <p:spTgt spid="50"/>
                                        </p:tgtEl>
                                        <p:attrNameLst>
                                          <p:attrName>ppt_x</p:attrName>
                                        </p:attrNameLst>
                                      </p:cBhvr>
                                    </p:anim>
                                    <p:anim by="(-#ppt_w*0.10)" calcmode="lin" valueType="num">
                                      <p:cBhvr>
                                        <p:cTn id="30" dur="50" autoRev="1" fill="hold">
                                          <p:stCondLst>
                                            <p:cond delay="0"/>
                                          </p:stCondLst>
                                        </p:cTn>
                                        <p:tgtEl>
                                          <p:spTgt spid="50"/>
                                        </p:tgtEl>
                                        <p:attrNameLst>
                                          <p:attrName>ppt_y</p:attrName>
                                        </p:attrNameLst>
                                      </p:cBhvr>
                                    </p:anim>
                                    <p:animRot by="-480000">
                                      <p:cBhvr>
                                        <p:cTn id="31"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5166"/>
          <p:cNvSpPr/>
          <p:nvPr/>
        </p:nvSpPr>
        <p:spPr>
          <a:xfrm>
            <a:off x="1472539" y="1888126"/>
            <a:ext cx="1218057" cy="1079113"/>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125" y="12945"/>
                </a:lnTo>
                <a:lnTo>
                  <a:pt x="0" y="21600"/>
                </a:lnTo>
                <a:lnTo>
                  <a:pt x="21600" y="7769"/>
                </a:lnTo>
                <a:lnTo>
                  <a:pt x="17131" y="0"/>
                </a:lnTo>
                <a:close/>
              </a:path>
            </a:pathLst>
          </a:custGeom>
          <a:solidFill>
            <a:schemeClr val="bg1">
              <a:lumMod val="85000"/>
            </a:schemeClr>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5" name="Shape 5167"/>
          <p:cNvSpPr/>
          <p:nvPr/>
        </p:nvSpPr>
        <p:spPr>
          <a:xfrm>
            <a:off x="1103149" y="2527893"/>
            <a:ext cx="1961434" cy="1123417"/>
          </a:xfrm>
          <a:custGeom>
            <a:avLst/>
            <a:gdLst/>
            <a:ahLst/>
            <a:cxnLst>
              <a:cxn ang="0">
                <a:pos x="wd2" y="hd2"/>
              </a:cxn>
              <a:cxn ang="5400000">
                <a:pos x="wd2" y="hd2"/>
              </a:cxn>
              <a:cxn ang="10800000">
                <a:pos x="wd2" y="hd2"/>
              </a:cxn>
              <a:cxn ang="16200000">
                <a:pos x="wd2" y="hd2"/>
              </a:cxn>
            </a:cxnLst>
            <a:rect l="0" t="0" r="r" b="b"/>
            <a:pathLst>
              <a:path w="21600" h="21600" extrusionOk="0">
                <a:moveTo>
                  <a:pt x="19039" y="0"/>
                </a:moveTo>
                <a:lnTo>
                  <a:pt x="2561" y="13286"/>
                </a:lnTo>
                <a:lnTo>
                  <a:pt x="0" y="21600"/>
                </a:lnTo>
                <a:lnTo>
                  <a:pt x="21600" y="8314"/>
                </a:lnTo>
                <a:cubicBezTo>
                  <a:pt x="21600" y="8314"/>
                  <a:pt x="19039" y="0"/>
                  <a:pt x="19039" y="0"/>
                </a:cubicBezTo>
                <a:close/>
              </a:path>
            </a:pathLst>
          </a:custGeom>
          <a:solidFill>
            <a:schemeClr val="bg1">
              <a:lumMod val="85000"/>
            </a:schemeClr>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6" name="Shape 5168"/>
          <p:cNvSpPr/>
          <p:nvPr/>
        </p:nvSpPr>
        <p:spPr>
          <a:xfrm>
            <a:off x="733759" y="3221594"/>
            <a:ext cx="2704811" cy="1123412"/>
          </a:xfrm>
          <a:custGeom>
            <a:avLst/>
            <a:gdLst/>
            <a:ahLst/>
            <a:cxnLst>
              <a:cxn ang="0">
                <a:pos x="wd2" y="hd2"/>
              </a:cxn>
              <a:cxn ang="5400000">
                <a:pos x="wd2" y="hd2"/>
              </a:cxn>
              <a:cxn ang="10800000">
                <a:pos x="wd2" y="hd2"/>
              </a:cxn>
              <a:cxn ang="16200000">
                <a:pos x="wd2" y="hd2"/>
              </a:cxn>
            </a:cxnLst>
            <a:rect l="0" t="0" r="r" b="b"/>
            <a:pathLst>
              <a:path w="21600" h="21600" extrusionOk="0">
                <a:moveTo>
                  <a:pt x="19743" y="0"/>
                </a:moveTo>
                <a:lnTo>
                  <a:pt x="1857" y="13286"/>
                </a:lnTo>
                <a:lnTo>
                  <a:pt x="0" y="21600"/>
                </a:lnTo>
                <a:lnTo>
                  <a:pt x="21600" y="8314"/>
                </a:lnTo>
                <a:cubicBezTo>
                  <a:pt x="21600" y="8314"/>
                  <a:pt x="19743" y="0"/>
                  <a:pt x="19743" y="0"/>
                </a:cubicBezTo>
                <a:close/>
              </a:path>
            </a:pathLst>
          </a:custGeom>
          <a:solidFill>
            <a:schemeClr val="bg1">
              <a:lumMod val="85000"/>
            </a:schemeClr>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7" name="Shape 5169"/>
          <p:cNvSpPr/>
          <p:nvPr/>
        </p:nvSpPr>
        <p:spPr>
          <a:xfrm>
            <a:off x="355779" y="3915294"/>
            <a:ext cx="3448181" cy="1123407"/>
          </a:xfrm>
          <a:custGeom>
            <a:avLst/>
            <a:gdLst/>
            <a:ahLst/>
            <a:cxnLst>
              <a:cxn ang="0">
                <a:pos x="wd2" y="hd2"/>
              </a:cxn>
              <a:cxn ang="5400000">
                <a:pos x="wd2" y="hd2"/>
              </a:cxn>
              <a:cxn ang="10800000">
                <a:pos x="wd2" y="hd2"/>
              </a:cxn>
              <a:cxn ang="16200000">
                <a:pos x="wd2" y="hd2"/>
              </a:cxn>
            </a:cxnLst>
            <a:rect l="0" t="0" r="r" b="b"/>
            <a:pathLst>
              <a:path w="21600" h="21600" extrusionOk="0">
                <a:moveTo>
                  <a:pt x="1457" y="13286"/>
                </a:moveTo>
                <a:lnTo>
                  <a:pt x="0" y="21600"/>
                </a:lnTo>
                <a:lnTo>
                  <a:pt x="21600" y="8314"/>
                </a:lnTo>
                <a:lnTo>
                  <a:pt x="20143" y="0"/>
                </a:lnTo>
                <a:cubicBezTo>
                  <a:pt x="20143" y="0"/>
                  <a:pt x="1457" y="13286"/>
                  <a:pt x="1457" y="13286"/>
                </a:cubicBezTo>
                <a:close/>
              </a:path>
            </a:pathLst>
          </a:custGeom>
          <a:solidFill>
            <a:schemeClr val="bg1">
              <a:lumMod val="85000"/>
            </a:schemeClr>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grpSp>
        <p:nvGrpSpPr>
          <p:cNvPr id="38" name="组合 37"/>
          <p:cNvGrpSpPr/>
          <p:nvPr/>
        </p:nvGrpSpPr>
        <p:grpSpPr>
          <a:xfrm>
            <a:off x="1841930" y="1589176"/>
            <a:ext cx="857881" cy="735467"/>
            <a:chOff x="2313735" y="1108481"/>
            <a:chExt cx="857881" cy="735467"/>
          </a:xfrm>
        </p:grpSpPr>
        <p:sp>
          <p:nvSpPr>
            <p:cNvPr id="4" name="Shape 5171"/>
            <p:cNvSpPr/>
            <p:nvPr/>
          </p:nvSpPr>
          <p:spPr>
            <a:xfrm>
              <a:off x="2313735" y="1108481"/>
              <a:ext cx="849654" cy="6870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cap="flat">
              <a:noFill/>
              <a:miter lim="400000"/>
            </a:ln>
            <a:effectLst/>
          </p:spPr>
          <p:txBody>
            <a:bodyPr wrap="square" lIns="0" tIns="0" rIns="0" bIns="0" numCol="1" anchor="t">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9" name="Shape 5176"/>
            <p:cNvSpPr/>
            <p:nvPr/>
          </p:nvSpPr>
          <p:spPr>
            <a:xfrm>
              <a:off x="2329102" y="1491630"/>
              <a:ext cx="842514"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5</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1472539" y="2527893"/>
            <a:ext cx="1589745" cy="432411"/>
            <a:chOff x="1944344" y="2047198"/>
            <a:chExt cx="1589745" cy="432411"/>
          </a:xfrm>
        </p:grpSpPr>
        <p:sp>
          <p:nvSpPr>
            <p:cNvPr id="6" name="Shape 5173"/>
            <p:cNvSpPr/>
            <p:nvPr/>
          </p:nvSpPr>
          <p:spPr>
            <a:xfrm>
              <a:off x="1944344" y="2047198"/>
              <a:ext cx="1589745" cy="432411"/>
            </a:xfrm>
            <a:custGeom>
              <a:avLst/>
              <a:gdLst/>
              <a:ahLst/>
              <a:cxnLst>
                <a:cxn ang="0">
                  <a:pos x="wd2" y="hd2"/>
                </a:cxn>
                <a:cxn ang="5400000">
                  <a:pos x="wd2" y="hd2"/>
                </a:cxn>
                <a:cxn ang="10800000">
                  <a:pos x="wd2" y="hd2"/>
                </a:cxn>
                <a:cxn ang="16200000">
                  <a:pos x="wd2" y="hd2"/>
                </a:cxn>
              </a:cxnLst>
              <a:rect l="0" t="0" r="r" b="b"/>
              <a:pathLst>
                <a:path w="21600" h="21600" extrusionOk="0">
                  <a:moveTo>
                    <a:pt x="3160" y="0"/>
                  </a:moveTo>
                  <a:lnTo>
                    <a:pt x="0" y="21600"/>
                  </a:lnTo>
                  <a:lnTo>
                    <a:pt x="21600" y="21600"/>
                  </a:lnTo>
                  <a:lnTo>
                    <a:pt x="18440" y="0"/>
                  </a:lnTo>
                  <a:cubicBezTo>
                    <a:pt x="18440" y="0"/>
                    <a:pt x="3160" y="0"/>
                    <a:pt x="3160" y="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0" name="Shape 5177"/>
            <p:cNvSpPr/>
            <p:nvPr/>
          </p:nvSpPr>
          <p:spPr>
            <a:xfrm>
              <a:off x="2191740" y="2087244"/>
              <a:ext cx="1099552"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4</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103150" y="3221593"/>
            <a:ext cx="2333121" cy="432412"/>
            <a:chOff x="1574955" y="2740898"/>
            <a:chExt cx="2333121" cy="432412"/>
          </a:xfrm>
        </p:grpSpPr>
        <p:sp>
          <p:nvSpPr>
            <p:cNvPr id="5" name="Shape 5172"/>
            <p:cNvSpPr/>
            <p:nvPr/>
          </p:nvSpPr>
          <p:spPr>
            <a:xfrm>
              <a:off x="1574955" y="2740898"/>
              <a:ext cx="2333121" cy="432412"/>
            </a:xfrm>
            <a:custGeom>
              <a:avLst/>
              <a:gdLst/>
              <a:ahLst/>
              <a:cxnLst>
                <a:cxn ang="0">
                  <a:pos x="wd2" y="hd2"/>
                </a:cxn>
                <a:cxn ang="5400000">
                  <a:pos x="wd2" y="hd2"/>
                </a:cxn>
                <a:cxn ang="10800000">
                  <a:pos x="wd2" y="hd2"/>
                </a:cxn>
                <a:cxn ang="16200000">
                  <a:pos x="wd2" y="hd2"/>
                </a:cxn>
              </a:cxnLst>
              <a:rect l="0" t="0" r="r" b="b"/>
              <a:pathLst>
                <a:path w="21600" h="21600" extrusionOk="0">
                  <a:moveTo>
                    <a:pt x="2153" y="0"/>
                  </a:moveTo>
                  <a:lnTo>
                    <a:pt x="0" y="21600"/>
                  </a:lnTo>
                  <a:lnTo>
                    <a:pt x="21600" y="21600"/>
                  </a:lnTo>
                  <a:lnTo>
                    <a:pt x="19447" y="0"/>
                  </a:lnTo>
                  <a:cubicBezTo>
                    <a:pt x="19447" y="0"/>
                    <a:pt x="2153" y="0"/>
                    <a:pt x="2153" y="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1" name="Shape 5178"/>
            <p:cNvSpPr/>
            <p:nvPr/>
          </p:nvSpPr>
          <p:spPr>
            <a:xfrm>
              <a:off x="1815028" y="2780945"/>
              <a:ext cx="1849246"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3</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733760" y="3915293"/>
            <a:ext cx="3076490" cy="432407"/>
            <a:chOff x="1205565" y="3434598"/>
            <a:chExt cx="3076490" cy="432407"/>
          </a:xfrm>
        </p:grpSpPr>
        <p:sp>
          <p:nvSpPr>
            <p:cNvPr id="7" name="Shape 5174"/>
            <p:cNvSpPr/>
            <p:nvPr/>
          </p:nvSpPr>
          <p:spPr>
            <a:xfrm>
              <a:off x="1205565" y="3434598"/>
              <a:ext cx="3076490" cy="432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67" y="0"/>
                  </a:lnTo>
                  <a:lnTo>
                    <a:pt x="1633" y="0"/>
                  </a:lnTo>
                  <a:lnTo>
                    <a:pt x="0" y="21600"/>
                  </a:lnTo>
                  <a:cubicBezTo>
                    <a:pt x="0" y="21600"/>
                    <a:pt x="21600" y="21600"/>
                    <a:pt x="21600" y="2160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2" name="Shape 5179"/>
            <p:cNvSpPr/>
            <p:nvPr/>
          </p:nvSpPr>
          <p:spPr>
            <a:xfrm>
              <a:off x="1422332" y="3474643"/>
              <a:ext cx="2634639"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369115" y="4606345"/>
            <a:ext cx="3819870" cy="432407"/>
            <a:chOff x="827585" y="4118665"/>
            <a:chExt cx="3819870" cy="432407"/>
          </a:xfrm>
        </p:grpSpPr>
        <p:sp>
          <p:nvSpPr>
            <p:cNvPr id="8" name="Shape 5175"/>
            <p:cNvSpPr/>
            <p:nvPr/>
          </p:nvSpPr>
          <p:spPr>
            <a:xfrm>
              <a:off x="827585" y="4118665"/>
              <a:ext cx="3819870" cy="432407"/>
            </a:xfrm>
            <a:custGeom>
              <a:avLst/>
              <a:gdLst/>
              <a:ahLst/>
              <a:cxnLst>
                <a:cxn ang="0">
                  <a:pos x="wd2" y="hd2"/>
                </a:cxn>
                <a:cxn ang="5400000">
                  <a:pos x="wd2" y="hd2"/>
                </a:cxn>
                <a:cxn ang="10800000">
                  <a:pos x="wd2" y="hd2"/>
                </a:cxn>
                <a:cxn ang="16200000">
                  <a:pos x="wd2" y="hd2"/>
                </a:cxn>
              </a:cxnLst>
              <a:rect l="0" t="0" r="r" b="b"/>
              <a:pathLst>
                <a:path w="21600" h="21600" extrusionOk="0">
                  <a:moveTo>
                    <a:pt x="1315" y="0"/>
                  </a:moveTo>
                  <a:lnTo>
                    <a:pt x="0" y="21600"/>
                  </a:lnTo>
                  <a:lnTo>
                    <a:pt x="21600" y="21600"/>
                  </a:lnTo>
                  <a:lnTo>
                    <a:pt x="20285" y="0"/>
                  </a:lnTo>
                  <a:cubicBezTo>
                    <a:pt x="20285" y="0"/>
                    <a:pt x="1315" y="0"/>
                    <a:pt x="1315" y="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3" name="Shape 5180"/>
            <p:cNvSpPr/>
            <p:nvPr/>
          </p:nvSpPr>
          <p:spPr>
            <a:xfrm>
              <a:off x="1072475" y="4158709"/>
              <a:ext cx="3334354"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1</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18" name="Round Same Side Corner Rectangle 67"/>
          <p:cNvSpPr/>
          <p:nvPr/>
        </p:nvSpPr>
        <p:spPr>
          <a:xfrm rot="10800000" flipH="1">
            <a:off x="4632107" y="1580389"/>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sp>
        <p:nvSpPr>
          <p:cNvPr id="19" name="Round Same Side Corner Rectangle 68"/>
          <p:cNvSpPr/>
          <p:nvPr/>
        </p:nvSpPr>
        <p:spPr>
          <a:xfrm rot="10800000" flipH="1">
            <a:off x="4630467" y="2361679"/>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sp>
        <p:nvSpPr>
          <p:cNvPr id="20" name="Round Same Side Corner Rectangle 69"/>
          <p:cNvSpPr/>
          <p:nvPr/>
        </p:nvSpPr>
        <p:spPr>
          <a:xfrm rot="10800000" flipH="1">
            <a:off x="4632107" y="3071811"/>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grpSp>
        <p:nvGrpSpPr>
          <p:cNvPr id="39" name="组合 38"/>
          <p:cNvGrpSpPr/>
          <p:nvPr/>
        </p:nvGrpSpPr>
        <p:grpSpPr>
          <a:xfrm>
            <a:off x="4769408" y="1567739"/>
            <a:ext cx="4520564" cy="581660"/>
            <a:chOff x="5228513" y="1109269"/>
            <a:chExt cx="4520564" cy="581660"/>
          </a:xfrm>
        </p:grpSpPr>
        <p:sp>
          <p:nvSpPr>
            <p:cNvPr id="21" name="TextBox 20"/>
            <p:cNvSpPr txBox="1"/>
            <p:nvPr/>
          </p:nvSpPr>
          <p:spPr>
            <a:xfrm>
              <a:off x="5718097" y="1214044"/>
              <a:ext cx="4030980"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Monitor your progress.</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Rectangle 71"/>
            <p:cNvSpPr/>
            <p:nvPr/>
          </p:nvSpPr>
          <p:spPr>
            <a:xfrm>
              <a:off x="5228513" y="1109269"/>
              <a:ext cx="489585" cy="218440"/>
            </a:xfrm>
            <a:prstGeom prst="rect">
              <a:avLst/>
            </a:prstGeom>
          </p:spPr>
          <p:txBody>
            <a:bodyPr wrap="none" lIns="34290" tIns="17145" rIns="34290" bIns="17145">
              <a:spAutoFit/>
            </a:bodyPr>
            <a:lstStyle/>
            <a:p>
              <a:pPr algn="l"/>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step</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5</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4769408" y="2327650"/>
            <a:ext cx="3609339" cy="616585"/>
            <a:chOff x="5228513" y="1869180"/>
            <a:chExt cx="3609339" cy="616585"/>
          </a:xfrm>
        </p:grpSpPr>
        <p:sp>
          <p:nvSpPr>
            <p:cNvPr id="23" name="TextBox 22"/>
            <p:cNvSpPr txBox="1"/>
            <p:nvPr/>
          </p:nvSpPr>
          <p:spPr>
            <a:xfrm>
              <a:off x="5718097" y="2008880"/>
              <a:ext cx="3119755"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Replace old habits.</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Rectangle 73"/>
            <p:cNvSpPr/>
            <p:nvPr/>
          </p:nvSpPr>
          <p:spPr>
            <a:xfrm>
              <a:off x="5228513" y="1869180"/>
              <a:ext cx="489585" cy="218440"/>
            </a:xfrm>
            <a:prstGeom prst="rect">
              <a:avLst/>
            </a:prstGeom>
          </p:spPr>
          <p:txBody>
            <a:bodyPr wrap="none" lIns="34290" tIns="17145" rIns="34290" bIns="17145">
              <a:spAutoFit/>
            </a:bodyPr>
            <a:lstStyle/>
            <a:p>
              <a:pPr algn="l"/>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step</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4</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769408" y="3087561"/>
            <a:ext cx="3361464" cy="588168"/>
            <a:chOff x="5228513" y="2629091"/>
            <a:chExt cx="3361464" cy="588168"/>
          </a:xfrm>
        </p:grpSpPr>
        <p:sp>
          <p:nvSpPr>
            <p:cNvPr id="25" name="TextBox 24"/>
            <p:cNvSpPr txBox="1"/>
            <p:nvPr/>
          </p:nvSpPr>
          <p:spPr>
            <a:xfrm>
              <a:off x="5718097" y="2740374"/>
              <a:ext cx="2871880"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Identify obstacles.</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Rectangle 75"/>
            <p:cNvSpPr/>
            <p:nvPr/>
          </p:nvSpPr>
          <p:spPr>
            <a:xfrm>
              <a:off x="5228513" y="2629091"/>
              <a:ext cx="489585" cy="218440"/>
            </a:xfrm>
            <a:prstGeom prst="rect">
              <a:avLst/>
            </a:prstGeom>
          </p:spPr>
          <p:txBody>
            <a:bodyPr wrap="none" lIns="34290" tIns="17145" rIns="34290" bIns="17145">
              <a:spAutoFit/>
            </a:bodyPr>
            <a:lstStyle/>
            <a:p>
              <a:pPr algn="l"/>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step</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3</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7" name="Round Same Side Corner Rectangle 76"/>
          <p:cNvSpPr/>
          <p:nvPr/>
        </p:nvSpPr>
        <p:spPr>
          <a:xfrm rot="10800000" flipH="1">
            <a:off x="4630467" y="3792299"/>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sp>
        <p:nvSpPr>
          <p:cNvPr id="28" name="Round Same Side Corner Rectangle 77"/>
          <p:cNvSpPr/>
          <p:nvPr/>
        </p:nvSpPr>
        <p:spPr>
          <a:xfrm rot="10800000" flipH="1">
            <a:off x="4632107" y="4502431"/>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grpSp>
        <p:nvGrpSpPr>
          <p:cNvPr id="42" name="组合 41"/>
          <p:cNvGrpSpPr/>
          <p:nvPr/>
        </p:nvGrpSpPr>
        <p:grpSpPr>
          <a:xfrm>
            <a:off x="4769408" y="3758270"/>
            <a:ext cx="4031614" cy="611505"/>
            <a:chOff x="5228513" y="3299800"/>
            <a:chExt cx="4031614" cy="611505"/>
          </a:xfrm>
        </p:grpSpPr>
        <p:sp>
          <p:nvSpPr>
            <p:cNvPr id="29" name="TextBox 28"/>
            <p:cNvSpPr txBox="1"/>
            <p:nvPr/>
          </p:nvSpPr>
          <p:spPr>
            <a:xfrm>
              <a:off x="5718097" y="3434420"/>
              <a:ext cx="3542030"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Find your motivation.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Rectangle 79"/>
            <p:cNvSpPr/>
            <p:nvPr/>
          </p:nvSpPr>
          <p:spPr>
            <a:xfrm>
              <a:off x="5228513" y="3299800"/>
              <a:ext cx="489585" cy="218440"/>
            </a:xfrm>
            <a:prstGeom prst="rect">
              <a:avLst/>
            </a:prstGeom>
          </p:spPr>
          <p:txBody>
            <a:bodyPr wrap="none" lIns="34290" tIns="17145" rIns="34290" bIns="17145">
              <a:spAutoFit/>
            </a:bodyPr>
            <a:lstStyle/>
            <a:p>
              <a:pPr algn="l"/>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step</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2</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4769408" y="4502464"/>
            <a:ext cx="3361464" cy="476885"/>
            <a:chOff x="5228513" y="4043994"/>
            <a:chExt cx="3361464" cy="476885"/>
          </a:xfrm>
        </p:grpSpPr>
        <p:sp>
          <p:nvSpPr>
            <p:cNvPr id="31" name="TextBox 30"/>
            <p:cNvSpPr txBox="1"/>
            <p:nvPr/>
          </p:nvSpPr>
          <p:spPr>
            <a:xfrm>
              <a:off x="5718097" y="4043994"/>
              <a:ext cx="2871880"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Choose a goal.</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Rectangle 81"/>
            <p:cNvSpPr/>
            <p:nvPr/>
          </p:nvSpPr>
          <p:spPr>
            <a:xfrm>
              <a:off x="5228513" y="4059711"/>
              <a:ext cx="489585" cy="218440"/>
            </a:xfrm>
            <a:prstGeom prst="rect">
              <a:avLst/>
            </a:prstGeom>
          </p:spPr>
          <p:txBody>
            <a:bodyPr wrap="none" lIns="34290" tIns="17145" rIns="34290" bIns="17145">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step1</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4" name="Title 1"/>
          <p:cNvSpPr txBox="1"/>
          <p:nvPr/>
        </p:nvSpPr>
        <p:spPr>
          <a:xfrm>
            <a:off x="857885" y="200025"/>
            <a:ext cx="639762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To develop self-discipline, follow these steps: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48920" y="579755"/>
            <a:ext cx="8551545" cy="953135"/>
          </a:xfrm>
          <a:prstGeom prst="rect">
            <a:avLst/>
          </a:prstGeom>
          <a:noFill/>
        </p:spPr>
        <p:txBody>
          <a:bodyPr wrap="square" rtlCol="0" anchor="t">
            <a:spAutoFit/>
          </a:bodyPr>
          <a:p>
            <a:r>
              <a:rPr lang="en-US" altLang="zh-CN" sz="1400" b="1" i="1" dirty="0" smtClean="0">
                <a:solidFill>
                  <a:schemeClr val="tx1"/>
                </a:solidFill>
                <a:latin typeface="微软雅黑" panose="020B0503020204020204" pitchFamily="34" charset="-122"/>
                <a:ea typeface="微软雅黑" panose="020B0503020204020204" pitchFamily="34" charset="-122"/>
                <a:sym typeface="+mn-ea"/>
              </a:rPr>
              <a:t>    </a:t>
            </a:r>
            <a:r>
              <a:rPr lang="zh-CN" altLang="en-US" sz="1400" b="1" i="1" dirty="0" smtClean="0">
                <a:solidFill>
                  <a:schemeClr val="tx1"/>
                </a:solidFill>
                <a:latin typeface="微软雅黑" panose="020B0503020204020204" pitchFamily="34" charset="-122"/>
                <a:ea typeface="微软雅黑" panose="020B0503020204020204" pitchFamily="34" charset="-122"/>
                <a:sym typeface="+mn-ea"/>
              </a:rPr>
              <a:t>Self-discipline is an essential quality, and it's a key differentiator between people who are successful in life and those who aren't. </a:t>
            </a:r>
            <a:r>
              <a:rPr lang="en-US" altLang="zh-CN" sz="1400" b="1" i="1" dirty="0" smtClean="0">
                <a:solidFill>
                  <a:schemeClr val="tx1"/>
                </a:solidFill>
                <a:latin typeface="微软雅黑" panose="020B0503020204020204" pitchFamily="34" charset="-122"/>
                <a:ea typeface="微软雅黑" panose="020B0503020204020204" pitchFamily="34" charset="-122"/>
                <a:sym typeface="+mn-ea"/>
              </a:rPr>
              <a:t>It</a:t>
            </a:r>
            <a:r>
              <a:rPr lang="zh-CN" altLang="en-US" sz="1400" b="1" i="1" dirty="0" smtClean="0">
                <a:solidFill>
                  <a:schemeClr val="tx1"/>
                </a:solidFill>
                <a:latin typeface="微软雅黑" panose="020B0503020204020204" pitchFamily="34" charset="-122"/>
                <a:ea typeface="微软雅黑" panose="020B0503020204020204" pitchFamily="34" charset="-122"/>
              </a:rPr>
              <a:t> is what enables us to do high-quality work, even when we're tired. </a:t>
            </a:r>
            <a:r>
              <a:rPr lang="en-US" altLang="zh-CN" sz="1400" b="1" i="1" dirty="0" smtClean="0">
                <a:solidFill>
                  <a:schemeClr val="tx1"/>
                </a:solidFill>
                <a:latin typeface="微软雅黑" panose="020B0503020204020204" pitchFamily="34" charset="-122"/>
                <a:ea typeface="微软雅黑" panose="020B0503020204020204" pitchFamily="34" charset="-122"/>
              </a:rPr>
              <a:t>I</a:t>
            </a:r>
            <a:r>
              <a:rPr lang="zh-CN" altLang="en-US" sz="1400" b="1" i="1" dirty="0" smtClean="0">
                <a:solidFill>
                  <a:schemeClr val="tx1"/>
                </a:solidFill>
                <a:latin typeface="微软雅黑" panose="020B0503020204020204" pitchFamily="34" charset="-122"/>
                <a:ea typeface="微软雅黑" panose="020B0503020204020204" pitchFamily="34" charset="-122"/>
              </a:rPr>
              <a:t>t helps us to stay professional, even when we're not feeling great.  Make sure that you develop it!</a:t>
            </a:r>
            <a:endParaRPr lang="zh-CN" altLang="en-US" sz="1400" b="1" i="1"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4"/>
                                        </p:tgtEl>
                                      </p:cBhvr>
                                    </p:animEffect>
                                  </p:childTnLst>
                                </p:cTn>
                              </p:par>
                            </p:childTnLst>
                          </p:cTn>
                        </p:par>
                        <p:par>
                          <p:cTn id="12" fill="hold">
                            <p:stCondLst>
                              <p:cond delay="2799"/>
                            </p:stCondLst>
                            <p:childTnLst>
                              <p:par>
                                <p:cTn id="13" presetID="22" presetClass="entr" presetSubtype="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500"/>
                                        <p:tgtEl>
                                          <p:spTgt spid="33"/>
                                        </p:tgtEl>
                                      </p:cBhvr>
                                    </p:animEffect>
                                  </p:childTnLst>
                                </p:cTn>
                              </p:par>
                            </p:childTnLst>
                          </p:cTn>
                        </p:par>
                        <p:par>
                          <p:cTn id="16" fill="hold">
                            <p:stCondLst>
                              <p:cond delay="3299"/>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799"/>
                            </p:stCondLst>
                            <p:childTnLst>
                              <p:par>
                                <p:cTn id="21" presetID="22" presetClass="entr" presetSubtype="2"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right)">
                                      <p:cBhvr>
                                        <p:cTn id="23" dur="500"/>
                                        <p:tgtEl>
                                          <p:spTgt spid="35"/>
                                        </p:tgtEl>
                                      </p:cBhvr>
                                    </p:animEffect>
                                  </p:childTnLst>
                                </p:cTn>
                              </p:par>
                            </p:childTnLst>
                          </p:cTn>
                        </p:par>
                        <p:par>
                          <p:cTn id="24" fill="hold">
                            <p:stCondLst>
                              <p:cond delay="4299"/>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4799"/>
                            </p:stCondLst>
                            <p:childTnLst>
                              <p:par>
                                <p:cTn id="29" presetID="22" presetClass="entr" presetSubtype="2"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right)">
                                      <p:cBhvr>
                                        <p:cTn id="31" dur="500"/>
                                        <p:tgtEl>
                                          <p:spTgt spid="36"/>
                                        </p:tgtEl>
                                      </p:cBhvr>
                                    </p:animEffect>
                                  </p:childTnLst>
                                </p:cTn>
                              </p:par>
                            </p:childTnLst>
                          </p:cTn>
                        </p:par>
                        <p:par>
                          <p:cTn id="32" fill="hold">
                            <p:stCondLst>
                              <p:cond delay="5299"/>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799"/>
                            </p:stCondLst>
                            <p:childTnLst>
                              <p:par>
                                <p:cTn id="37" presetID="22" presetClass="entr" presetSubtype="2"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right)">
                                      <p:cBhvr>
                                        <p:cTn id="39" dur="500"/>
                                        <p:tgtEl>
                                          <p:spTgt spid="37"/>
                                        </p:tgtEl>
                                      </p:cBhvr>
                                    </p:animEffect>
                                  </p:childTnLst>
                                </p:cTn>
                              </p:par>
                            </p:childTnLst>
                          </p:cTn>
                        </p:par>
                        <p:par>
                          <p:cTn id="40" fill="hold">
                            <p:stCondLst>
                              <p:cond delay="6299"/>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par>
                          <p:cTn id="44" fill="hold">
                            <p:stCondLst>
                              <p:cond delay="6799"/>
                            </p:stCondLst>
                            <p:childTnLst>
                              <p:par>
                                <p:cTn id="45" presetID="22" presetClass="entr" presetSubtype="4"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childTnLst>
                          </p:cTn>
                        </p:par>
                        <p:par>
                          <p:cTn id="48" fill="hold">
                            <p:stCondLst>
                              <p:cond delay="7299"/>
                            </p:stCondLst>
                            <p:childTnLst>
                              <p:par>
                                <p:cTn id="49" presetID="22" presetClass="entr" presetSubtype="1"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par>
                          <p:cTn id="52" fill="hold">
                            <p:stCondLst>
                              <p:cond delay="7799"/>
                            </p:stCondLst>
                            <p:childTnLst>
                              <p:par>
                                <p:cTn id="53" presetID="22" presetClass="entr" presetSubtype="8"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par>
                          <p:cTn id="56" fill="hold">
                            <p:stCondLst>
                              <p:cond delay="8299"/>
                            </p:stCondLst>
                            <p:childTnLst>
                              <p:par>
                                <p:cTn id="57" presetID="22" presetClass="entr" presetSubtype="1"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500"/>
                                        <p:tgtEl>
                                          <p:spTgt spid="19"/>
                                        </p:tgtEl>
                                      </p:cBhvr>
                                    </p:animEffect>
                                  </p:childTnLst>
                                </p:cTn>
                              </p:par>
                            </p:childTnLst>
                          </p:cTn>
                        </p:par>
                        <p:par>
                          <p:cTn id="60" fill="hold">
                            <p:stCondLst>
                              <p:cond delay="8799"/>
                            </p:stCondLst>
                            <p:childTnLst>
                              <p:par>
                                <p:cTn id="61" presetID="22" presetClass="entr" presetSubtype="8"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par>
                          <p:cTn id="64" fill="hold">
                            <p:stCondLst>
                              <p:cond delay="9299"/>
                            </p:stCondLst>
                            <p:childTnLst>
                              <p:par>
                                <p:cTn id="65" presetID="22" presetClass="entr" presetSubtype="1"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par>
                          <p:cTn id="68" fill="hold">
                            <p:stCondLst>
                              <p:cond delay="9799"/>
                            </p:stCondLst>
                            <p:childTnLst>
                              <p:par>
                                <p:cTn id="69" presetID="22" presetClass="entr" presetSubtype="8" fill="hold"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left)">
                                      <p:cBhvr>
                                        <p:cTn id="71" dur="500"/>
                                        <p:tgtEl>
                                          <p:spTgt spid="41"/>
                                        </p:tgtEl>
                                      </p:cBhvr>
                                    </p:animEffect>
                                  </p:childTnLst>
                                </p:cTn>
                              </p:par>
                            </p:childTnLst>
                          </p:cTn>
                        </p:par>
                        <p:par>
                          <p:cTn id="72" fill="hold">
                            <p:stCondLst>
                              <p:cond delay="10299"/>
                            </p:stCondLst>
                            <p:childTnLst>
                              <p:par>
                                <p:cTn id="73" presetID="22" presetClass="entr" presetSubtype="1"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up)">
                                      <p:cBhvr>
                                        <p:cTn id="75" dur="500"/>
                                        <p:tgtEl>
                                          <p:spTgt spid="27"/>
                                        </p:tgtEl>
                                      </p:cBhvr>
                                    </p:animEffect>
                                  </p:childTnLst>
                                </p:cTn>
                              </p:par>
                            </p:childTnLst>
                          </p:cTn>
                        </p:par>
                        <p:par>
                          <p:cTn id="76" fill="hold">
                            <p:stCondLst>
                              <p:cond delay="10799"/>
                            </p:stCondLst>
                            <p:childTnLst>
                              <p:par>
                                <p:cTn id="77" presetID="22" presetClass="entr" presetSubtype="8"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left)">
                                      <p:cBhvr>
                                        <p:cTn id="79" dur="500"/>
                                        <p:tgtEl>
                                          <p:spTgt spid="42"/>
                                        </p:tgtEl>
                                      </p:cBhvr>
                                    </p:animEffect>
                                  </p:childTnLst>
                                </p:cTn>
                              </p:par>
                            </p:childTnLst>
                          </p:cTn>
                        </p:par>
                        <p:par>
                          <p:cTn id="80" fill="hold">
                            <p:stCondLst>
                              <p:cond delay="11299"/>
                            </p:stCondLst>
                            <p:childTnLst>
                              <p:par>
                                <p:cTn id="81" presetID="22" presetClass="entr" presetSubtype="1"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up)">
                                      <p:cBhvr>
                                        <p:cTn id="83" dur="500"/>
                                        <p:tgtEl>
                                          <p:spTgt spid="28"/>
                                        </p:tgtEl>
                                      </p:cBhvr>
                                    </p:animEffect>
                                  </p:childTnLst>
                                </p:cTn>
                              </p:par>
                            </p:childTnLst>
                          </p:cTn>
                        </p:par>
                        <p:par>
                          <p:cTn id="84" fill="hold">
                            <p:stCondLst>
                              <p:cond delay="11799"/>
                            </p:stCondLst>
                            <p:childTnLst>
                              <p:par>
                                <p:cTn id="85" presetID="22" presetClass="entr" presetSubtype="8" fill="hold"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left)">
                                      <p:cBhvr>
                                        <p:cTn id="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19" grpId="0" bldLvl="0" animBg="1"/>
      <p:bldP spid="20" grpId="0" bldLvl="0" animBg="1"/>
      <p:bldP spid="27" grpId="0" bldLvl="0" animBg="1"/>
      <p:bldP spid="28" grpId="0" bldLvl="0" animBg="1"/>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68020" y="16954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5 </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97180" y="1432560"/>
            <a:ext cx="6698615" cy="1938020"/>
          </a:xfrm>
          <a:prstGeom prst="rect">
            <a:avLst/>
          </a:prstGeom>
          <a:noFill/>
        </p:spPr>
        <p:txBody>
          <a:bodyPr wrap="square" rtlCol="0" anchor="t">
            <a:spAutoFit/>
          </a:bodyPr>
          <a:p>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A good sleep makes you energetic enough to deal with the work and study. It also has been shown to improve problem-solving skills and enhance memory performance.</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Sleep early and wake up early so that you can be more productive in class</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775200"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4457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01</a:t>
            </a:r>
            <a:r>
              <a:rPr lang="en-US" altLang="zh-CN" sz="1600" dirty="0">
                <a:solidFill>
                  <a:schemeClr val="bg1"/>
                </a:solidFill>
              </a:rPr>
              <a:t>.</a:t>
            </a:r>
            <a:r>
              <a:rPr lang="zh-CN" altLang="en-US" sz="1600" dirty="0">
                <a:solidFill>
                  <a:schemeClr val="bg1"/>
                </a:solidFill>
              </a:rPr>
              <a:t> Have a good sleep</a:t>
            </a:r>
            <a:r>
              <a:rPr lang="zh-CN" altLang="en-US" sz="1600" dirty="0">
                <a:solidFill>
                  <a:schemeClr val="bg1"/>
                </a:solidFill>
                <a:sym typeface="+mn-ea"/>
              </a:rPr>
              <a:t>早睡早起</a:t>
            </a:r>
            <a:endParaRPr lang="zh-CN" altLang="en-US" sz="1600" dirty="0">
              <a:solidFill>
                <a:schemeClr val="bg1"/>
              </a:solidFill>
              <a:sym typeface="+mn-ea"/>
            </a:endParaRPr>
          </a:p>
        </p:txBody>
      </p:sp>
      <p:sp>
        <p:nvSpPr>
          <p:cNvPr id="11" name="Parallelogram 21"/>
          <p:cNvSpPr/>
          <p:nvPr/>
        </p:nvSpPr>
        <p:spPr>
          <a:xfrm>
            <a:off x="7136070" y="-2866"/>
            <a:ext cx="1658880" cy="3606733"/>
          </a:xfrm>
          <a:prstGeom prst="parallelogram">
            <a:avLst/>
          </a:prstGeom>
          <a:solidFill>
            <a:schemeClr val="accent1">
              <a:alpha val="7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Parallelogram 22"/>
          <p:cNvSpPr/>
          <p:nvPr/>
        </p:nvSpPr>
        <p:spPr>
          <a:xfrm>
            <a:off x="7596336" y="1536767"/>
            <a:ext cx="1658880" cy="3606733"/>
          </a:xfrm>
          <a:prstGeom prst="parallelogram">
            <a:avLst/>
          </a:prstGeom>
          <a:solidFill>
            <a:schemeClr val="accent1">
              <a:alpha val="7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20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7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3200"/>
                            </p:stCondLst>
                            <p:childTnLst>
                              <p:par>
                                <p:cTn id="24" presetID="2" presetClass="entr" presetSubtype="3"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P spid="11" grpId="0" bldLvl="0" animBg="1"/>
      <p:bldP spid="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5 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4645" y="1207770"/>
            <a:ext cx="8425815" cy="2245360"/>
          </a:xfrm>
          <a:prstGeom prst="rect">
            <a:avLst/>
          </a:prstGeom>
          <a:noFill/>
        </p:spPr>
        <p:txBody>
          <a:bodyPr wrap="square" rtlCol="0" anchor="t">
            <a:spAutoFit/>
          </a:bodyPr>
          <a:p>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A study plan is an effective way to help you navigate through your whole semester, and hold you accountable for your own learning outcomes. </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Study plans are particularly important for online students, since you need to have self-discipline and determination to complete your studies without the constant reminders of an instructor.</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775200"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4457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a:t>
            </a:r>
            <a:r>
              <a:rPr lang="en-US" altLang="zh-CN" sz="1600" dirty="0">
                <a:solidFill>
                  <a:schemeClr val="bg1"/>
                </a:solidFill>
              </a:rPr>
              <a:t>2.</a:t>
            </a:r>
            <a:r>
              <a:rPr lang="zh-CN" altLang="en-US" sz="1600" dirty="0">
                <a:solidFill>
                  <a:schemeClr val="bg1"/>
                </a:solidFill>
              </a:rPr>
              <a:t> Make a study plan 制定学习计划</a:t>
            </a:r>
            <a:endParaRPr lang="zh-CN" altLang="en-US" sz="1600" dirty="0">
              <a:solidFill>
                <a:schemeClr val="bg1"/>
              </a:solidFill>
            </a:endParaRPr>
          </a:p>
        </p:txBody>
      </p:sp>
      <p:sp>
        <p:nvSpPr>
          <p:cNvPr id="2" name="文本框 1"/>
          <p:cNvSpPr txBox="1"/>
          <p:nvPr/>
        </p:nvSpPr>
        <p:spPr>
          <a:xfrm>
            <a:off x="453390" y="3608705"/>
            <a:ext cx="6163945" cy="306705"/>
          </a:xfrm>
          <a:prstGeom prst="rect">
            <a:avLst/>
          </a:prstGeom>
          <a:noFill/>
        </p:spPr>
        <p:txBody>
          <a:bodyPr wrap="square" rtlCol="0" anchor="t">
            <a:spAutoFit/>
          </a:bodyPr>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accountable  adj. 有责任的；有解释义务的；可解释的</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15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6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5 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47345" y="1430020"/>
            <a:ext cx="8449310" cy="1383665"/>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Acknowledge your shortcomings, whatever they may be. Too often people either try to pretend their vulnerabilities don</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t exist or cover up any pitfalls in their lives. </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Own up to your flaws. You can</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t overcome them until you do.</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775200"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4457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a:t>
            </a:r>
            <a:r>
              <a:rPr lang="en-US" altLang="zh-CN" sz="1600" dirty="0">
                <a:solidFill>
                  <a:schemeClr val="bg1"/>
                </a:solidFill>
              </a:rPr>
              <a:t>3.</a:t>
            </a:r>
            <a:r>
              <a:rPr lang="zh-CN" altLang="en-US" sz="1600" dirty="0">
                <a:solidFill>
                  <a:schemeClr val="bg1"/>
                </a:solidFill>
              </a:rPr>
              <a:t> Know Your Weakness 了解自己的弱点</a:t>
            </a:r>
            <a:endParaRPr lang="zh-CN" altLang="en-US" sz="1600" dirty="0">
              <a:solidFill>
                <a:schemeClr val="bg1"/>
              </a:solidFill>
            </a:endParaRPr>
          </a:p>
        </p:txBody>
      </p:sp>
      <p:sp>
        <p:nvSpPr>
          <p:cNvPr id="2" name="文本框 1"/>
          <p:cNvSpPr txBox="1"/>
          <p:nvPr/>
        </p:nvSpPr>
        <p:spPr>
          <a:xfrm>
            <a:off x="334645" y="3663950"/>
            <a:ext cx="8065770" cy="953135"/>
          </a:xfrm>
          <a:prstGeom prst="rect">
            <a:avLst/>
          </a:prstGeom>
          <a:noFill/>
        </p:spPr>
        <p:txBody>
          <a:bodyPr wrap="square" rtlCol="0" anchor="t">
            <a:spAutoFit/>
          </a:bodyPr>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vulnerability  /ˌvʌlnərəˈbɪləti/n. 易损性；弱点</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 pitfall /ˈpɪtfɔːl/ n. 陷阱，圈套；缺陷；诱惑</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Own up to your flaws 承认你的缺点</a:t>
            </a:r>
            <a:r>
              <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rPr>
              <a:t>---own up to 承认；承认错误，坦白</a:t>
            </a:r>
            <a:endPar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rPr>
              <a:t>flaw /flɔː/ n. 瑕疵，缺点；裂缝，裂纹</a:t>
            </a:r>
            <a:endPar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15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6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4645" y="1132840"/>
            <a:ext cx="8449310" cy="2553335"/>
          </a:xfrm>
          <a:prstGeom prst="rect">
            <a:avLst/>
          </a:prstGeom>
          <a:noFill/>
        </p:spPr>
        <p:txBody>
          <a:bodyPr wrap="square" rtlCol="0" anchor="t">
            <a:spAutoFit/>
          </a:bodyPr>
          <a:p>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Give yourself something excit</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ing </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by planning a reward when you accomplish your goals. Just like when you were a little kid and got a treat for good behavior, having something to look forward to gives you the motivation to succeed.</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Anticipation is powerful. It gives you something to obsess over and focus on, so you</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re not only thinking of what you are trying to change. And when you achieve your goal, find a new goal and a new reward to keep yourself moving forward.</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5889625"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5854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a:t>
            </a:r>
            <a:r>
              <a:rPr lang="en-US" altLang="zh-CN" sz="1600" dirty="0">
                <a:solidFill>
                  <a:schemeClr val="bg1"/>
                </a:solidFill>
              </a:rPr>
              <a:t>4.</a:t>
            </a:r>
            <a:r>
              <a:rPr lang="zh-CN" altLang="en-US" sz="1600" dirty="0">
                <a:solidFill>
                  <a:schemeClr val="bg1"/>
                </a:solidFill>
              </a:rPr>
              <a:t> Take a break &amp; reward yourself  </a:t>
            </a:r>
            <a:r>
              <a:rPr lang="zh-CN" altLang="en-US" sz="1600" dirty="0">
                <a:solidFill>
                  <a:schemeClr val="bg1"/>
                </a:solidFill>
                <a:sym typeface="+mn-ea"/>
              </a:rPr>
              <a:t>适当放松及奖励自己</a:t>
            </a:r>
            <a:endParaRPr lang="zh-CN" altLang="en-US" sz="1600" dirty="0">
              <a:solidFill>
                <a:schemeClr val="bg1"/>
              </a:solidFill>
              <a:sym typeface="+mn-ea"/>
            </a:endParaRPr>
          </a:p>
        </p:txBody>
      </p:sp>
      <p:sp>
        <p:nvSpPr>
          <p:cNvPr id="2" name="文本框 1"/>
          <p:cNvSpPr txBox="1"/>
          <p:nvPr/>
        </p:nvSpPr>
        <p:spPr>
          <a:xfrm>
            <a:off x="436245" y="4037330"/>
            <a:ext cx="7283450" cy="521970"/>
          </a:xfrm>
          <a:prstGeom prst="rect">
            <a:avLst/>
          </a:prstGeom>
          <a:noFill/>
        </p:spPr>
        <p:txBody>
          <a:bodyPr wrap="square" rtlCol="0" anchor="t">
            <a:spAutoFit/>
          </a:bodyPr>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anticipation  /ænˌtɪsɪˈpeɪʃn/  n. 预料，预期；预感；预知；盼望，希望</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obsess /əbˈses/ v. 使痴迷，使迷恋；使心神不宁</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15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6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69950" y="16954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5 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4645" y="1053465"/>
            <a:ext cx="8449310" cy="2614930"/>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Like the saying goes, “out of sight, out of mind.” By simply removing your biggest temptations from your environment, you will greatly improve your self-discipline.</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If you want to eat healthier, don't buy junk food. If you want to improve your productivity at work, turn off notifications and silence your cell phone. The fewer distractions you have, the more focused you will be on accomplishing your goals. Set yourself up for success by ditching bad influences.</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775200"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4457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a:t>
            </a:r>
            <a:r>
              <a:rPr lang="en-US" altLang="zh-CN" sz="1600" dirty="0">
                <a:solidFill>
                  <a:schemeClr val="bg1"/>
                </a:solidFill>
              </a:rPr>
              <a:t>5.</a:t>
            </a:r>
            <a:r>
              <a:rPr lang="zh-CN" altLang="en-US" sz="1600" dirty="0">
                <a:solidFill>
                  <a:schemeClr val="bg1"/>
                </a:solidFill>
              </a:rPr>
              <a:t> Remove Temptation 消除诱惑</a:t>
            </a:r>
            <a:endParaRPr lang="zh-CN" altLang="en-US" sz="1600" dirty="0">
              <a:solidFill>
                <a:schemeClr val="bg1"/>
              </a:solidFill>
            </a:endParaRPr>
          </a:p>
        </p:txBody>
      </p:sp>
      <p:sp>
        <p:nvSpPr>
          <p:cNvPr id="2" name="文本框 1"/>
          <p:cNvSpPr txBox="1"/>
          <p:nvPr/>
        </p:nvSpPr>
        <p:spPr>
          <a:xfrm>
            <a:off x="334645" y="3976370"/>
            <a:ext cx="4385945" cy="737235"/>
          </a:xfrm>
          <a:prstGeom prst="rect">
            <a:avLst/>
          </a:prstGeom>
          <a:noFill/>
        </p:spPr>
        <p:txBody>
          <a:bodyPr wrap="square" rtlCol="0" anchor="t">
            <a:spAutoFit/>
          </a:bodyPr>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notification /ˌnəʊtɪfɪˈkeɪʃn/  n. 通知；通告</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 distraction /dɪˈstrækʃn/ </a:t>
            </a:r>
            <a:r>
              <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rPr>
              <a:t>n. </a:t>
            </a: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分心；干扰；分神</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ditch /dɪtʃ/ v. 掘沟，修渠；摆脱，抛弃，丢弃</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4803775" y="3437890"/>
            <a:ext cx="3873500" cy="1588135"/>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15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6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p:nvPr/>
        </p:nvSpPr>
        <p:spPr>
          <a:xfrm>
            <a:off x="611560" y="429469"/>
            <a:ext cx="2256285" cy="49678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zh-CN" b="1" dirty="0">
                <a:solidFill>
                  <a:schemeClr val="accent1"/>
                </a:solidFill>
                <a:latin typeface="微软雅黑" panose="020B0503020204020204" pitchFamily="34" charset="-122"/>
                <a:ea typeface="微软雅黑" panose="020B0503020204020204" pitchFamily="34" charset="-122"/>
              </a:rPr>
              <a:t>Contents</a:t>
            </a:r>
            <a:endParaRPr lang="en-US" altLang="zh-CN" b="1" dirty="0">
              <a:solidFill>
                <a:schemeClr val="accent1"/>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1059582"/>
            <a:ext cx="764985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339753" y="1419622"/>
            <a:ext cx="894259" cy="489631"/>
            <a:chOff x="2215144" y="927951"/>
            <a:chExt cx="1244730" cy="897673"/>
          </a:xfrm>
        </p:grpSpPr>
        <p:sp>
          <p:nvSpPr>
            <p:cNvPr id="46" name="平行四边形 45"/>
            <p:cNvSpPr/>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47" name="文本框 9"/>
            <p:cNvSpPr txBox="1"/>
            <p:nvPr/>
          </p:nvSpPr>
          <p:spPr>
            <a:xfrm>
              <a:off x="2393075" y="927951"/>
              <a:ext cx="1066799" cy="816504"/>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grpSp>
      <p:grpSp>
        <p:nvGrpSpPr>
          <p:cNvPr id="48" name="组合 47"/>
          <p:cNvGrpSpPr/>
          <p:nvPr/>
        </p:nvGrpSpPr>
        <p:grpSpPr>
          <a:xfrm>
            <a:off x="2339753" y="2099236"/>
            <a:ext cx="894259" cy="504163"/>
            <a:chOff x="2215144" y="1952311"/>
            <a:chExt cx="1244730" cy="924318"/>
          </a:xfrm>
        </p:grpSpPr>
        <p:sp>
          <p:nvSpPr>
            <p:cNvPr id="49" name="平行四边形 48"/>
            <p:cNvSpPr/>
            <p:nvPr/>
          </p:nvSpPr>
          <p:spPr>
            <a:xfrm>
              <a:off x="2215144" y="2033848"/>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0" name="文本框 10"/>
            <p:cNvSpPr txBox="1"/>
            <p:nvPr/>
          </p:nvSpPr>
          <p:spPr>
            <a:xfrm>
              <a:off x="2393075" y="1952311"/>
              <a:ext cx="1066799" cy="816508"/>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grpSp>
      <p:grpSp>
        <p:nvGrpSpPr>
          <p:cNvPr id="51" name="组合 50"/>
          <p:cNvGrpSpPr/>
          <p:nvPr/>
        </p:nvGrpSpPr>
        <p:grpSpPr>
          <a:xfrm>
            <a:off x="2339753" y="2801084"/>
            <a:ext cx="894259" cy="496081"/>
            <a:chOff x="2215144" y="3018134"/>
            <a:chExt cx="1244730" cy="909499"/>
          </a:xfrm>
        </p:grpSpPr>
        <p:sp>
          <p:nvSpPr>
            <p:cNvPr id="52" name="平行四边形 51"/>
            <p:cNvSpPr/>
            <p:nvPr/>
          </p:nvSpPr>
          <p:spPr>
            <a:xfrm>
              <a:off x="2215144" y="3084852"/>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3" name="文本框 11"/>
            <p:cNvSpPr txBox="1"/>
            <p:nvPr/>
          </p:nvSpPr>
          <p:spPr>
            <a:xfrm>
              <a:off x="2393075" y="3018134"/>
              <a:ext cx="1066799" cy="816505"/>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grpSp>
      <p:grpSp>
        <p:nvGrpSpPr>
          <p:cNvPr id="54" name="组合 53"/>
          <p:cNvGrpSpPr/>
          <p:nvPr/>
        </p:nvGrpSpPr>
        <p:grpSpPr>
          <a:xfrm>
            <a:off x="2339753" y="3483574"/>
            <a:ext cx="894259" cy="508134"/>
            <a:chOff x="2215144" y="4047039"/>
            <a:chExt cx="1244730" cy="931598"/>
          </a:xfrm>
        </p:grpSpPr>
        <p:sp>
          <p:nvSpPr>
            <p:cNvPr id="55" name="平行四边形 54"/>
            <p:cNvSpPr/>
            <p:nvPr/>
          </p:nvSpPr>
          <p:spPr>
            <a:xfrm>
              <a:off x="2215144" y="4135856"/>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6" name="文本框 12"/>
            <p:cNvSpPr txBox="1"/>
            <p:nvPr/>
          </p:nvSpPr>
          <p:spPr>
            <a:xfrm>
              <a:off x="2393075" y="4047039"/>
              <a:ext cx="1066799" cy="816506"/>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grpSp>
      <p:grpSp>
        <p:nvGrpSpPr>
          <p:cNvPr id="57" name="组合 56"/>
          <p:cNvGrpSpPr/>
          <p:nvPr/>
        </p:nvGrpSpPr>
        <p:grpSpPr>
          <a:xfrm>
            <a:off x="2339752" y="4183115"/>
            <a:ext cx="884486" cy="502735"/>
            <a:chOff x="2215144" y="5107938"/>
            <a:chExt cx="1231128" cy="921702"/>
          </a:xfrm>
        </p:grpSpPr>
        <p:sp>
          <p:nvSpPr>
            <p:cNvPr id="58" name="平行四边形 57"/>
            <p:cNvSpPr/>
            <p:nvPr/>
          </p:nvSpPr>
          <p:spPr>
            <a:xfrm>
              <a:off x="2215144" y="5186859"/>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9" name="文本框 13"/>
            <p:cNvSpPr txBox="1"/>
            <p:nvPr/>
          </p:nvSpPr>
          <p:spPr>
            <a:xfrm>
              <a:off x="2379473" y="5107938"/>
              <a:ext cx="1066799" cy="816510"/>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05</a:t>
              </a:r>
              <a:endParaRPr lang="zh-CN" altLang="en-US" sz="2800" dirty="0">
                <a:solidFill>
                  <a:schemeClr val="bg1"/>
                </a:solidFill>
                <a:latin typeface="Impact" panose="020B0806030902050204" pitchFamily="34" charset="0"/>
              </a:endParaRPr>
            </a:p>
          </p:txBody>
        </p:sp>
      </p:grpSp>
      <p:grpSp>
        <p:nvGrpSpPr>
          <p:cNvPr id="60" name="组合 59"/>
          <p:cNvGrpSpPr/>
          <p:nvPr/>
        </p:nvGrpSpPr>
        <p:grpSpPr>
          <a:xfrm>
            <a:off x="3018790" y="1433195"/>
            <a:ext cx="4937125" cy="459740"/>
            <a:chOff x="4315150" y="953426"/>
            <a:chExt cx="3857250" cy="540057"/>
          </a:xfrm>
        </p:grpSpPr>
        <p:sp>
          <p:nvSpPr>
            <p:cNvPr id="61" name="矩形 60"/>
            <p:cNvSpPr/>
            <p:nvPr/>
          </p:nvSpPr>
          <p:spPr>
            <a:xfrm>
              <a:off x="4521525" y="1036234"/>
              <a:ext cx="3537585"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Self-discipline and freedom</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平行四边形 61"/>
            <p:cNvSpPr/>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3" name="组合 62"/>
          <p:cNvGrpSpPr/>
          <p:nvPr/>
        </p:nvGrpSpPr>
        <p:grpSpPr>
          <a:xfrm>
            <a:off x="3018790" y="2127250"/>
            <a:ext cx="4937760" cy="459740"/>
            <a:chOff x="4315150" y="1647579"/>
            <a:chExt cx="3857250" cy="540057"/>
          </a:xfrm>
        </p:grpSpPr>
        <p:sp>
          <p:nvSpPr>
            <p:cNvPr id="64" name="矩形 63"/>
            <p:cNvSpPr/>
            <p:nvPr/>
          </p:nvSpPr>
          <p:spPr>
            <a:xfrm>
              <a:off x="4521505" y="1714713"/>
              <a:ext cx="3185108"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Why is self-discipline important？</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平行四边形 64"/>
            <p:cNvSpPr/>
            <p:nvPr/>
          </p:nvSpPr>
          <p:spPr>
            <a:xfrm>
              <a:off x="4315150" y="1647579"/>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6" name="组合 65"/>
          <p:cNvGrpSpPr/>
          <p:nvPr/>
        </p:nvGrpSpPr>
        <p:grpSpPr>
          <a:xfrm>
            <a:off x="3018790" y="2821305"/>
            <a:ext cx="4937125" cy="459740"/>
            <a:chOff x="4315150" y="2341731"/>
            <a:chExt cx="3857250" cy="540057"/>
          </a:xfrm>
        </p:grpSpPr>
        <p:sp>
          <p:nvSpPr>
            <p:cNvPr id="67" name="矩形 66"/>
            <p:cNvSpPr/>
            <p:nvPr/>
          </p:nvSpPr>
          <p:spPr>
            <a:xfrm>
              <a:off x="4521035" y="2424530"/>
              <a:ext cx="3147318"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Tips on devel</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o</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ping self-discipline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8" name="平行四边形 67"/>
            <p:cNvSpPr/>
            <p:nvPr/>
          </p:nvSpPr>
          <p:spPr>
            <a:xfrm>
              <a:off x="4315150" y="2341731"/>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9" name="组合 68"/>
          <p:cNvGrpSpPr/>
          <p:nvPr/>
        </p:nvGrpSpPr>
        <p:grpSpPr>
          <a:xfrm>
            <a:off x="3018790" y="3515360"/>
            <a:ext cx="4937125" cy="459740"/>
            <a:chOff x="4315150" y="3035884"/>
            <a:chExt cx="3857250" cy="540057"/>
          </a:xfrm>
        </p:grpSpPr>
        <p:sp>
          <p:nvSpPr>
            <p:cNvPr id="70" name="矩形 69"/>
            <p:cNvSpPr/>
            <p:nvPr/>
          </p:nvSpPr>
          <p:spPr>
            <a:xfrm>
              <a:off x="4527981" y="3103018"/>
              <a:ext cx="3576948"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How to improve the online lessons</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1" name="平行四边形 70"/>
            <p:cNvSpPr/>
            <p:nvPr/>
          </p:nvSpPr>
          <p:spPr>
            <a:xfrm>
              <a:off x="4315150" y="3035884"/>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72" name="组合 71"/>
          <p:cNvGrpSpPr/>
          <p:nvPr/>
        </p:nvGrpSpPr>
        <p:grpSpPr>
          <a:xfrm>
            <a:off x="3018790" y="4209415"/>
            <a:ext cx="4937125" cy="459740"/>
            <a:chOff x="4315150" y="3730038"/>
            <a:chExt cx="3857250" cy="540057"/>
          </a:xfrm>
        </p:grpSpPr>
        <p:sp>
          <p:nvSpPr>
            <p:cNvPr id="73" name="矩形 72"/>
            <p:cNvSpPr/>
            <p:nvPr/>
          </p:nvSpPr>
          <p:spPr>
            <a:xfrm>
              <a:off x="4528152" y="3816432"/>
              <a:ext cx="2827146"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Views on your online learning</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平行四边形 73"/>
            <p:cNvSpPr/>
            <p:nvPr/>
          </p:nvSpPr>
          <p:spPr>
            <a:xfrm>
              <a:off x="4315150" y="3730038"/>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34" name="组合 33"/>
          <p:cNvGrpSpPr/>
          <p:nvPr/>
        </p:nvGrpSpPr>
        <p:grpSpPr>
          <a:xfrm>
            <a:off x="7956376" y="490833"/>
            <a:ext cx="432048" cy="432834"/>
            <a:chOff x="6084168" y="1274820"/>
            <a:chExt cx="432048" cy="432834"/>
          </a:xfrm>
        </p:grpSpPr>
        <p:sp>
          <p:nvSpPr>
            <p:cNvPr id="3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7" name="组合 36"/>
          <p:cNvGrpSpPr/>
          <p:nvPr/>
        </p:nvGrpSpPr>
        <p:grpSpPr>
          <a:xfrm>
            <a:off x="6660232" y="491226"/>
            <a:ext cx="432048" cy="432048"/>
            <a:chOff x="4788024" y="1275213"/>
            <a:chExt cx="432048" cy="432048"/>
          </a:xfrm>
        </p:grpSpPr>
        <p:sp>
          <p:nvSpPr>
            <p:cNvPr id="3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0" name="组合 39"/>
          <p:cNvGrpSpPr/>
          <p:nvPr/>
        </p:nvGrpSpPr>
        <p:grpSpPr>
          <a:xfrm>
            <a:off x="7308304" y="490833"/>
            <a:ext cx="432833" cy="432834"/>
            <a:chOff x="5436096" y="1274820"/>
            <a:chExt cx="432833" cy="432834"/>
          </a:xfrm>
        </p:grpSpPr>
        <p:sp>
          <p:nvSpPr>
            <p:cNvPr id="41"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4" name="组合 43"/>
          <p:cNvGrpSpPr/>
          <p:nvPr/>
        </p:nvGrpSpPr>
        <p:grpSpPr>
          <a:xfrm>
            <a:off x="5364088" y="490833"/>
            <a:ext cx="432833" cy="432834"/>
            <a:chOff x="3491880" y="1274820"/>
            <a:chExt cx="432833" cy="432834"/>
          </a:xfrm>
        </p:grpSpPr>
        <p:sp>
          <p:nvSpPr>
            <p:cNvPr id="75"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76"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77" name="组合 76"/>
          <p:cNvGrpSpPr/>
          <p:nvPr/>
        </p:nvGrpSpPr>
        <p:grpSpPr>
          <a:xfrm>
            <a:off x="6012160" y="490833"/>
            <a:ext cx="432833" cy="432834"/>
            <a:chOff x="4139952" y="1274820"/>
            <a:chExt cx="432833" cy="432834"/>
          </a:xfrm>
        </p:grpSpPr>
        <p:sp>
          <p:nvSpPr>
            <p:cNvPr id="78"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79"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par>
                                <p:cTn id="18" presetID="53" presetClass="entr" presetSubtype="16" fill="hold" nodeType="withEffect">
                                  <p:stCondLst>
                                    <p:cond delay="20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par>
                                <p:cTn id="23" presetID="53" presetClass="entr" presetSubtype="16" fill="hold" nodeType="withEffect">
                                  <p:stCondLst>
                                    <p:cond delay="4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par>
                                <p:cTn id="28" presetID="53" presetClass="entr" presetSubtype="16" fill="hold" nodeType="withEffect">
                                  <p:stCondLst>
                                    <p:cond delay="60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par>
                                <p:cTn id="33" presetID="53" presetClass="entr" presetSubtype="16" fill="hold" nodeType="withEffect">
                                  <p:stCondLst>
                                    <p:cond delay="80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0-#ppt_w/2"/>
                                          </p:val>
                                        </p:tav>
                                        <p:tav tm="100000">
                                          <p:val>
                                            <p:strVal val="#ppt_x"/>
                                          </p:val>
                                        </p:tav>
                                      </p:tavLst>
                                    </p:anim>
                                    <p:anim calcmode="lin" valueType="num">
                                      <p:cBhvr additive="base">
                                        <p:cTn id="42" dur="500" fill="hold"/>
                                        <p:tgtEl>
                                          <p:spTgt spid="4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500" fill="hold"/>
                                        <p:tgtEl>
                                          <p:spTgt spid="60"/>
                                        </p:tgtEl>
                                        <p:attrNameLst>
                                          <p:attrName>ppt_x</p:attrName>
                                        </p:attrNameLst>
                                      </p:cBhvr>
                                      <p:tavLst>
                                        <p:tav tm="0">
                                          <p:val>
                                            <p:strVal val="1+#ppt_w/2"/>
                                          </p:val>
                                        </p:tav>
                                        <p:tav tm="100000">
                                          <p:val>
                                            <p:strVal val="#ppt_x"/>
                                          </p:val>
                                        </p:tav>
                                      </p:tavLst>
                                    </p:anim>
                                    <p:anim calcmode="lin" valueType="num">
                                      <p:cBhvr additive="base">
                                        <p:cTn id="46" dur="500" fill="hold"/>
                                        <p:tgtEl>
                                          <p:spTgt spid="60"/>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2" presetClass="entr" presetSubtype="8"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0-#ppt_w/2"/>
                                          </p:val>
                                        </p:tav>
                                        <p:tav tm="100000">
                                          <p:val>
                                            <p:strVal val="#ppt_x"/>
                                          </p:val>
                                        </p:tav>
                                      </p:tavLst>
                                    </p:anim>
                                    <p:anim calcmode="lin" valueType="num">
                                      <p:cBhvr additive="base">
                                        <p:cTn id="51" dur="500" fill="hold"/>
                                        <p:tgtEl>
                                          <p:spTgt spid="48"/>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63"/>
                                        </p:tgtEl>
                                        <p:attrNameLst>
                                          <p:attrName>style.visibility</p:attrName>
                                        </p:attrNameLst>
                                      </p:cBhvr>
                                      <p:to>
                                        <p:strVal val="visible"/>
                                      </p:to>
                                    </p:set>
                                    <p:anim calcmode="lin" valueType="num">
                                      <p:cBhvr additive="base">
                                        <p:cTn id="54" dur="500" fill="hold"/>
                                        <p:tgtEl>
                                          <p:spTgt spid="63"/>
                                        </p:tgtEl>
                                        <p:attrNameLst>
                                          <p:attrName>ppt_x</p:attrName>
                                        </p:attrNameLst>
                                      </p:cBhvr>
                                      <p:tavLst>
                                        <p:tav tm="0">
                                          <p:val>
                                            <p:strVal val="1+#ppt_w/2"/>
                                          </p:val>
                                        </p:tav>
                                        <p:tav tm="100000">
                                          <p:val>
                                            <p:strVal val="#ppt_x"/>
                                          </p:val>
                                        </p:tav>
                                      </p:tavLst>
                                    </p:anim>
                                    <p:anim calcmode="lin" valueType="num">
                                      <p:cBhvr additive="base">
                                        <p:cTn id="55" dur="500" fill="hold"/>
                                        <p:tgtEl>
                                          <p:spTgt spid="63"/>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additive="base">
                                        <p:cTn id="59" dur="500" fill="hold"/>
                                        <p:tgtEl>
                                          <p:spTgt spid="51"/>
                                        </p:tgtEl>
                                        <p:attrNameLst>
                                          <p:attrName>ppt_x</p:attrName>
                                        </p:attrNameLst>
                                      </p:cBhvr>
                                      <p:tavLst>
                                        <p:tav tm="0">
                                          <p:val>
                                            <p:strVal val="0-#ppt_w/2"/>
                                          </p:val>
                                        </p:tav>
                                        <p:tav tm="100000">
                                          <p:val>
                                            <p:strVal val="#ppt_x"/>
                                          </p:val>
                                        </p:tav>
                                      </p:tavLst>
                                    </p:anim>
                                    <p:anim calcmode="lin" valueType="num">
                                      <p:cBhvr additive="base">
                                        <p:cTn id="60" dur="500" fill="hold"/>
                                        <p:tgtEl>
                                          <p:spTgt spid="51"/>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cBhvr additive="base">
                                        <p:cTn id="63" dur="500" fill="hold"/>
                                        <p:tgtEl>
                                          <p:spTgt spid="66"/>
                                        </p:tgtEl>
                                        <p:attrNameLst>
                                          <p:attrName>ppt_x</p:attrName>
                                        </p:attrNameLst>
                                      </p:cBhvr>
                                      <p:tavLst>
                                        <p:tav tm="0">
                                          <p:val>
                                            <p:strVal val="1+#ppt_w/2"/>
                                          </p:val>
                                        </p:tav>
                                        <p:tav tm="100000">
                                          <p:val>
                                            <p:strVal val="#ppt_x"/>
                                          </p:val>
                                        </p:tav>
                                      </p:tavLst>
                                    </p:anim>
                                    <p:anim calcmode="lin" valueType="num">
                                      <p:cBhvr additive="base">
                                        <p:cTn id="64" dur="500" fill="hold"/>
                                        <p:tgtEl>
                                          <p:spTgt spid="66"/>
                                        </p:tgtEl>
                                        <p:attrNameLst>
                                          <p:attrName>ppt_y</p:attrName>
                                        </p:attrNameLst>
                                      </p:cBhvr>
                                      <p:tavLst>
                                        <p:tav tm="0">
                                          <p:val>
                                            <p:strVal val="#ppt_y"/>
                                          </p:val>
                                        </p:tav>
                                        <p:tav tm="100000">
                                          <p:val>
                                            <p:strVal val="#ppt_y"/>
                                          </p:val>
                                        </p:tav>
                                      </p:tavLst>
                                    </p:anim>
                                  </p:childTnLst>
                                </p:cTn>
                              </p:par>
                            </p:childTnLst>
                          </p:cTn>
                        </p:par>
                        <p:par>
                          <p:cTn id="65" fill="hold">
                            <p:stCondLst>
                              <p:cond delay="3000"/>
                            </p:stCondLst>
                            <p:childTnLst>
                              <p:par>
                                <p:cTn id="66" presetID="2" presetClass="entr" presetSubtype="8" fill="hold" nodeType="afterEffect">
                                  <p:stCondLst>
                                    <p:cond delay="0"/>
                                  </p:stCondLst>
                                  <p:childTnLst>
                                    <p:set>
                                      <p:cBhvr>
                                        <p:cTn id="67" dur="1" fill="hold">
                                          <p:stCondLst>
                                            <p:cond delay="0"/>
                                          </p:stCondLst>
                                        </p:cTn>
                                        <p:tgtEl>
                                          <p:spTgt spid="54"/>
                                        </p:tgtEl>
                                        <p:attrNameLst>
                                          <p:attrName>style.visibility</p:attrName>
                                        </p:attrNameLst>
                                      </p:cBhvr>
                                      <p:to>
                                        <p:strVal val="visible"/>
                                      </p:to>
                                    </p:set>
                                    <p:anim calcmode="lin" valueType="num">
                                      <p:cBhvr additive="base">
                                        <p:cTn id="68" dur="500" fill="hold"/>
                                        <p:tgtEl>
                                          <p:spTgt spid="54"/>
                                        </p:tgtEl>
                                        <p:attrNameLst>
                                          <p:attrName>ppt_x</p:attrName>
                                        </p:attrNameLst>
                                      </p:cBhvr>
                                      <p:tavLst>
                                        <p:tav tm="0">
                                          <p:val>
                                            <p:strVal val="0-#ppt_w/2"/>
                                          </p:val>
                                        </p:tav>
                                        <p:tav tm="100000">
                                          <p:val>
                                            <p:strVal val="#ppt_x"/>
                                          </p:val>
                                        </p:tav>
                                      </p:tavLst>
                                    </p:anim>
                                    <p:anim calcmode="lin" valueType="num">
                                      <p:cBhvr additive="base">
                                        <p:cTn id="69" dur="500" fill="hold"/>
                                        <p:tgtEl>
                                          <p:spTgt spid="54"/>
                                        </p:tgtEl>
                                        <p:attrNameLst>
                                          <p:attrName>ppt_y</p:attrName>
                                        </p:attrNameLst>
                                      </p:cBhvr>
                                      <p:tavLst>
                                        <p:tav tm="0">
                                          <p:val>
                                            <p:strVal val="#ppt_y"/>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69"/>
                                        </p:tgtEl>
                                        <p:attrNameLst>
                                          <p:attrName>style.visibility</p:attrName>
                                        </p:attrNameLst>
                                      </p:cBhvr>
                                      <p:to>
                                        <p:strVal val="visible"/>
                                      </p:to>
                                    </p:set>
                                    <p:anim calcmode="lin" valueType="num">
                                      <p:cBhvr additive="base">
                                        <p:cTn id="72" dur="500" fill="hold"/>
                                        <p:tgtEl>
                                          <p:spTgt spid="69"/>
                                        </p:tgtEl>
                                        <p:attrNameLst>
                                          <p:attrName>ppt_x</p:attrName>
                                        </p:attrNameLst>
                                      </p:cBhvr>
                                      <p:tavLst>
                                        <p:tav tm="0">
                                          <p:val>
                                            <p:strVal val="1+#ppt_w/2"/>
                                          </p:val>
                                        </p:tav>
                                        <p:tav tm="100000">
                                          <p:val>
                                            <p:strVal val="#ppt_x"/>
                                          </p:val>
                                        </p:tav>
                                      </p:tavLst>
                                    </p:anim>
                                    <p:anim calcmode="lin" valueType="num">
                                      <p:cBhvr additive="base">
                                        <p:cTn id="73" dur="500" fill="hold"/>
                                        <p:tgtEl>
                                          <p:spTgt spid="69"/>
                                        </p:tgtEl>
                                        <p:attrNameLst>
                                          <p:attrName>ppt_y</p:attrName>
                                        </p:attrNameLst>
                                      </p:cBhvr>
                                      <p:tavLst>
                                        <p:tav tm="0">
                                          <p:val>
                                            <p:strVal val="#ppt_y"/>
                                          </p:val>
                                        </p:tav>
                                        <p:tav tm="100000">
                                          <p:val>
                                            <p:strVal val="#ppt_y"/>
                                          </p:val>
                                        </p:tav>
                                      </p:tavLst>
                                    </p:anim>
                                  </p:childTnLst>
                                </p:cTn>
                              </p:par>
                            </p:childTnLst>
                          </p:cTn>
                        </p:par>
                        <p:par>
                          <p:cTn id="74" fill="hold">
                            <p:stCondLst>
                              <p:cond delay="3500"/>
                            </p:stCondLst>
                            <p:childTnLst>
                              <p:par>
                                <p:cTn id="75" presetID="2" presetClass="entr" presetSubtype="8" fill="hold" nodeType="after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additive="base">
                                        <p:cTn id="77" dur="500" fill="hold"/>
                                        <p:tgtEl>
                                          <p:spTgt spid="57"/>
                                        </p:tgtEl>
                                        <p:attrNameLst>
                                          <p:attrName>ppt_x</p:attrName>
                                        </p:attrNameLst>
                                      </p:cBhvr>
                                      <p:tavLst>
                                        <p:tav tm="0">
                                          <p:val>
                                            <p:strVal val="0-#ppt_w/2"/>
                                          </p:val>
                                        </p:tav>
                                        <p:tav tm="100000">
                                          <p:val>
                                            <p:strVal val="#ppt_x"/>
                                          </p:val>
                                        </p:tav>
                                      </p:tavLst>
                                    </p:anim>
                                    <p:anim calcmode="lin" valueType="num">
                                      <p:cBhvr additive="base">
                                        <p:cTn id="78" dur="500" fill="hold"/>
                                        <p:tgtEl>
                                          <p:spTgt spid="57"/>
                                        </p:tgtEl>
                                        <p:attrNameLst>
                                          <p:attrName>ppt_y</p:attrName>
                                        </p:attrNameLst>
                                      </p:cBhvr>
                                      <p:tavLst>
                                        <p:tav tm="0">
                                          <p:val>
                                            <p:strVal val="#ppt_y"/>
                                          </p:val>
                                        </p:tav>
                                        <p:tav tm="100000">
                                          <p:val>
                                            <p:strVal val="#ppt_y"/>
                                          </p:val>
                                        </p:tav>
                                      </p:tavLst>
                                    </p:anim>
                                  </p:childTnLst>
                                </p:cTn>
                              </p:par>
                              <p:par>
                                <p:cTn id="79" presetID="2" presetClass="entr" presetSubtype="2" fill="hold" nodeType="with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additive="base">
                                        <p:cTn id="81" dur="500" fill="hold"/>
                                        <p:tgtEl>
                                          <p:spTgt spid="72"/>
                                        </p:tgtEl>
                                        <p:attrNameLst>
                                          <p:attrName>ppt_x</p:attrName>
                                        </p:attrNameLst>
                                      </p:cBhvr>
                                      <p:tavLst>
                                        <p:tav tm="0">
                                          <p:val>
                                            <p:strVal val="1+#ppt_w/2"/>
                                          </p:val>
                                        </p:tav>
                                        <p:tav tm="100000">
                                          <p:val>
                                            <p:strVal val="#ppt_x"/>
                                          </p:val>
                                        </p:tav>
                                      </p:tavLst>
                                    </p:anim>
                                    <p:anim calcmode="lin" valueType="num">
                                      <p:cBhvr additive="base">
                                        <p:cTn id="82"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524319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Make sure that the goal you set is SMART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H="1">
            <a:off x="2822029" y="3972243"/>
            <a:ext cx="1756048"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78077" y="3972243"/>
            <a:ext cx="1756048"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6200000" flipV="1">
            <a:off x="3700055" y="3094220"/>
            <a:ext cx="1756045"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2700000" flipH="1">
            <a:off x="3079195" y="3351386"/>
            <a:ext cx="1756048"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900000">
            <a:off x="4320911" y="3351386"/>
            <a:ext cx="1756048"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278890" y="3424555"/>
            <a:ext cx="140843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17" name="TextBox 16"/>
          <p:cNvSpPr txBox="1"/>
          <p:nvPr/>
        </p:nvSpPr>
        <p:spPr>
          <a:xfrm>
            <a:off x="1444625" y="3670935"/>
            <a:ext cx="1076960" cy="60388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Specific</a:t>
            </a:r>
            <a:endParaRPr lang="zh-CN" altLang="en-US"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具体的</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3463939" y="2546963"/>
            <a:ext cx="2237712" cy="2948289"/>
            <a:chOff x="3815003" y="3087488"/>
            <a:chExt cx="2237712" cy="2948289"/>
          </a:xfrm>
        </p:grpSpPr>
        <p:sp>
          <p:nvSpPr>
            <p:cNvPr id="19" name="椭圆 18"/>
            <p:cNvSpPr/>
            <p:nvPr/>
          </p:nvSpPr>
          <p:spPr>
            <a:xfrm>
              <a:off x="3993415" y="3271064"/>
              <a:ext cx="1872208" cy="1872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3815003" y="3087488"/>
              <a:ext cx="2237712" cy="2948289"/>
              <a:chOff x="3692888" y="2889538"/>
              <a:chExt cx="2473262" cy="3258636"/>
            </a:xfrm>
          </p:grpSpPr>
          <p:sp>
            <p:nvSpPr>
              <p:cNvPr id="21" name="椭圆 4"/>
              <p:cNvSpPr/>
              <p:nvPr/>
            </p:nvSpPr>
            <p:spPr>
              <a:xfrm>
                <a:off x="3692888" y="2889538"/>
                <a:ext cx="2473262" cy="2473262"/>
              </a:xfrm>
              <a:custGeom>
                <a:avLst/>
                <a:gdLst/>
                <a:ahLst/>
                <a:cxnLst/>
                <a:rect l="l" t="t" r="r" b="b"/>
                <a:pathLst>
                  <a:path w="2473262" h="2473262">
                    <a:moveTo>
                      <a:pt x="1236631" y="235688"/>
                    </a:moveTo>
                    <a:cubicBezTo>
                      <a:pt x="683825" y="235688"/>
                      <a:pt x="235688" y="683825"/>
                      <a:pt x="235688" y="1236631"/>
                    </a:cubicBezTo>
                    <a:cubicBezTo>
                      <a:pt x="235688" y="1789437"/>
                      <a:pt x="683825" y="2237574"/>
                      <a:pt x="1236631" y="2237574"/>
                    </a:cubicBezTo>
                    <a:cubicBezTo>
                      <a:pt x="1789437" y="2237574"/>
                      <a:pt x="2237574" y="1789437"/>
                      <a:pt x="2237574" y="1236631"/>
                    </a:cubicBezTo>
                    <a:cubicBezTo>
                      <a:pt x="2237574" y="683825"/>
                      <a:pt x="1789437" y="235688"/>
                      <a:pt x="1236631" y="235688"/>
                    </a:cubicBezTo>
                    <a:close/>
                    <a:moveTo>
                      <a:pt x="1236631" y="0"/>
                    </a:moveTo>
                    <a:cubicBezTo>
                      <a:pt x="1919603" y="0"/>
                      <a:pt x="2473262" y="553659"/>
                      <a:pt x="2473262" y="1236631"/>
                    </a:cubicBezTo>
                    <a:cubicBezTo>
                      <a:pt x="2473262" y="1919603"/>
                      <a:pt x="1919603" y="2473262"/>
                      <a:pt x="1236631" y="2473262"/>
                    </a:cubicBezTo>
                    <a:cubicBezTo>
                      <a:pt x="553659" y="2473262"/>
                      <a:pt x="0" y="1919603"/>
                      <a:pt x="0" y="1236631"/>
                    </a:cubicBezTo>
                    <a:cubicBezTo>
                      <a:pt x="0" y="553659"/>
                      <a:pt x="553659" y="0"/>
                      <a:pt x="12366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4710544" y="5261738"/>
                <a:ext cx="437950" cy="8864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3" name="Rectangle 11"/>
          <p:cNvSpPr>
            <a:spLocks noChangeArrowheads="1"/>
          </p:cNvSpPr>
          <p:nvPr/>
        </p:nvSpPr>
        <p:spPr bwMode="gray">
          <a:xfrm>
            <a:off x="3836056" y="3376032"/>
            <a:ext cx="1463708" cy="706755"/>
          </a:xfrm>
          <a:prstGeom prst="rect">
            <a:avLst/>
          </a:prstGeom>
          <a:noFill/>
          <a:ln>
            <a:noFill/>
          </a:ln>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SMART </a:t>
            </a:r>
            <a:r>
              <a:rPr lang="en-US" altLang="zh-CN" sz="2000" b="1" dirty="0">
                <a:solidFill>
                  <a:schemeClr val="bg1"/>
                </a:solidFill>
                <a:latin typeface="微软雅黑" panose="020B0503020204020204" pitchFamily="34" charset="-122"/>
                <a:ea typeface="微软雅黑" panose="020B0503020204020204" pitchFamily="34" charset="-122"/>
              </a:rPr>
              <a:t>Goal</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4" name="椭圆 23"/>
          <p:cNvSpPr/>
          <p:nvPr/>
        </p:nvSpPr>
        <p:spPr>
          <a:xfrm>
            <a:off x="1884680" y="1707515"/>
            <a:ext cx="146304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25" name="椭圆 24"/>
          <p:cNvSpPr/>
          <p:nvPr/>
        </p:nvSpPr>
        <p:spPr>
          <a:xfrm>
            <a:off x="3700145" y="1055370"/>
            <a:ext cx="167132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35" name="椭圆 34"/>
          <p:cNvSpPr/>
          <p:nvPr/>
        </p:nvSpPr>
        <p:spPr>
          <a:xfrm>
            <a:off x="5652135" y="1707515"/>
            <a:ext cx="157480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36" name="椭圆 35"/>
          <p:cNvSpPr/>
          <p:nvPr/>
        </p:nvSpPr>
        <p:spPr>
          <a:xfrm>
            <a:off x="6456680" y="3424555"/>
            <a:ext cx="166878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37" name="TextBox 36"/>
          <p:cNvSpPr txBox="1"/>
          <p:nvPr/>
        </p:nvSpPr>
        <p:spPr>
          <a:xfrm>
            <a:off x="1912620" y="1948180"/>
            <a:ext cx="1435100" cy="60388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Measurable</a:t>
            </a:r>
            <a:endParaRPr lang="zh-CN" altLang="en-US"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有措施的</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3836035" y="1296035"/>
            <a:ext cx="1328420" cy="60388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Attainable</a:t>
            </a:r>
            <a:endParaRPr lang="zh-CN" altLang="en-US"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可达成的</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5701665" y="1948180"/>
            <a:ext cx="1503680" cy="60388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Relevant</a:t>
            </a:r>
            <a:endParaRPr lang="zh-CN" altLang="en-US"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相关的</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6334125" y="3670935"/>
            <a:ext cx="1987550" cy="60388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Time-bound</a:t>
            </a:r>
            <a:endParaRPr lang="zh-CN" altLang="en-US"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限时的</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434340" y="852170"/>
            <a:ext cx="3207385" cy="499745"/>
            <a:chOff x="539552" y="1182027"/>
            <a:chExt cx="2913592" cy="246313"/>
          </a:xfrm>
        </p:grpSpPr>
        <p:sp>
          <p:nvSpPr>
            <p:cNvPr id="41" name="TextBox 40"/>
            <p:cNvSpPr txBox="1"/>
            <p:nvPr/>
          </p:nvSpPr>
          <p:spPr>
            <a:xfrm>
              <a:off x="728900" y="1182027"/>
              <a:ext cx="2724244" cy="246313"/>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sz="1400" b="1" dirty="0"/>
                <a:t> </a:t>
              </a:r>
              <a:r>
                <a:rPr lang="en-US" sz="1400" b="1" dirty="0"/>
                <a:t>C</a:t>
              </a:r>
              <a:r>
                <a:rPr sz="1400" b="1" dirty="0"/>
                <a:t>hoos</a:t>
              </a:r>
              <a:r>
                <a:rPr lang="en-US" sz="1400" b="1" dirty="0"/>
                <a:t>e</a:t>
              </a:r>
              <a:r>
                <a:rPr sz="1400" b="1" dirty="0"/>
                <a:t> just one goal that you want to focus on to develop your self-discipline.</a:t>
              </a:r>
              <a:endParaRPr sz="1400" b="1" dirty="0"/>
            </a:p>
          </p:txBody>
        </p:sp>
        <p:sp>
          <p:nvSpPr>
            <p:cNvPr id="42" name="矩形 41"/>
            <p:cNvSpPr/>
            <p:nvPr/>
          </p:nvSpPr>
          <p:spPr>
            <a:xfrm>
              <a:off x="539552" y="1203485"/>
              <a:ext cx="120566" cy="120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gr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53" presetClass="entr" presetSubtype="16"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300" fill="hold"/>
                                        <p:tgtEl>
                                          <p:spTgt spid="16"/>
                                        </p:tgtEl>
                                        <p:attrNameLst>
                                          <p:attrName>ppt_w</p:attrName>
                                        </p:attrNameLst>
                                      </p:cBhvr>
                                      <p:tavLst>
                                        <p:tav tm="0">
                                          <p:val>
                                            <p:fltVal val="0"/>
                                          </p:val>
                                        </p:tav>
                                        <p:tav tm="100000">
                                          <p:val>
                                            <p:strVal val="#ppt_w"/>
                                          </p:val>
                                        </p:tav>
                                      </p:tavLst>
                                    </p:anim>
                                    <p:anim calcmode="lin" valueType="num">
                                      <p:cBhvr>
                                        <p:cTn id="51" dur="300" fill="hold"/>
                                        <p:tgtEl>
                                          <p:spTgt spid="16"/>
                                        </p:tgtEl>
                                        <p:attrNameLst>
                                          <p:attrName>ppt_h</p:attrName>
                                        </p:attrNameLst>
                                      </p:cBhvr>
                                      <p:tavLst>
                                        <p:tav tm="0">
                                          <p:val>
                                            <p:fltVal val="0"/>
                                          </p:val>
                                        </p:tav>
                                        <p:tav tm="100000">
                                          <p:val>
                                            <p:strVal val="#ppt_h"/>
                                          </p:val>
                                        </p:tav>
                                      </p:tavLst>
                                    </p:anim>
                                    <p:animEffect transition="in" filter="fade">
                                      <p:cBhvr>
                                        <p:cTn id="52" dur="300"/>
                                        <p:tgtEl>
                                          <p:spTgt spid="1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4000"/>
                            </p:stCondLst>
                            <p:childTnLst>
                              <p:par>
                                <p:cTn id="59" presetID="53" presetClass="entr" presetSubtype="16"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300" fill="hold"/>
                                        <p:tgtEl>
                                          <p:spTgt spid="24"/>
                                        </p:tgtEl>
                                        <p:attrNameLst>
                                          <p:attrName>ppt_w</p:attrName>
                                        </p:attrNameLst>
                                      </p:cBhvr>
                                      <p:tavLst>
                                        <p:tav tm="0">
                                          <p:val>
                                            <p:fltVal val="0"/>
                                          </p:val>
                                        </p:tav>
                                        <p:tav tm="100000">
                                          <p:val>
                                            <p:strVal val="#ppt_w"/>
                                          </p:val>
                                        </p:tav>
                                      </p:tavLst>
                                    </p:anim>
                                    <p:anim calcmode="lin" valueType="num">
                                      <p:cBhvr>
                                        <p:cTn id="62" dur="300" fill="hold"/>
                                        <p:tgtEl>
                                          <p:spTgt spid="24"/>
                                        </p:tgtEl>
                                        <p:attrNameLst>
                                          <p:attrName>ppt_h</p:attrName>
                                        </p:attrNameLst>
                                      </p:cBhvr>
                                      <p:tavLst>
                                        <p:tav tm="0">
                                          <p:val>
                                            <p:fltVal val="0"/>
                                          </p:val>
                                        </p:tav>
                                        <p:tav tm="100000">
                                          <p:val>
                                            <p:strVal val="#ppt_h"/>
                                          </p:val>
                                        </p:tav>
                                      </p:tavLst>
                                    </p:anim>
                                    <p:animEffect transition="in" filter="fade">
                                      <p:cBhvr>
                                        <p:cTn id="63" dur="300"/>
                                        <p:tgtEl>
                                          <p:spTgt spid="2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p:cTn id="66" dur="500" fill="hold"/>
                                        <p:tgtEl>
                                          <p:spTgt spid="37"/>
                                        </p:tgtEl>
                                        <p:attrNameLst>
                                          <p:attrName>ppt_w</p:attrName>
                                        </p:attrNameLst>
                                      </p:cBhvr>
                                      <p:tavLst>
                                        <p:tav tm="0">
                                          <p:val>
                                            <p:fltVal val="0"/>
                                          </p:val>
                                        </p:tav>
                                        <p:tav tm="100000">
                                          <p:val>
                                            <p:strVal val="#ppt_w"/>
                                          </p:val>
                                        </p:tav>
                                      </p:tavLst>
                                    </p:anim>
                                    <p:anim calcmode="lin" valueType="num">
                                      <p:cBhvr>
                                        <p:cTn id="67" dur="500" fill="hold"/>
                                        <p:tgtEl>
                                          <p:spTgt spid="37"/>
                                        </p:tgtEl>
                                        <p:attrNameLst>
                                          <p:attrName>ppt_h</p:attrName>
                                        </p:attrNameLst>
                                      </p:cBhvr>
                                      <p:tavLst>
                                        <p:tav tm="0">
                                          <p:val>
                                            <p:fltVal val="0"/>
                                          </p:val>
                                        </p:tav>
                                        <p:tav tm="100000">
                                          <p:val>
                                            <p:strVal val="#ppt_h"/>
                                          </p:val>
                                        </p:tav>
                                      </p:tavLst>
                                    </p:anim>
                                    <p:animEffect transition="in" filter="fade">
                                      <p:cBhvr>
                                        <p:cTn id="68" dur="500"/>
                                        <p:tgtEl>
                                          <p:spTgt spid="37"/>
                                        </p:tgtEl>
                                      </p:cBhvr>
                                    </p:animEffect>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300" fill="hold"/>
                                        <p:tgtEl>
                                          <p:spTgt spid="25"/>
                                        </p:tgtEl>
                                        <p:attrNameLst>
                                          <p:attrName>ppt_w</p:attrName>
                                        </p:attrNameLst>
                                      </p:cBhvr>
                                      <p:tavLst>
                                        <p:tav tm="0">
                                          <p:val>
                                            <p:fltVal val="0"/>
                                          </p:val>
                                        </p:tav>
                                        <p:tav tm="100000">
                                          <p:val>
                                            <p:strVal val="#ppt_w"/>
                                          </p:val>
                                        </p:tav>
                                      </p:tavLst>
                                    </p:anim>
                                    <p:anim calcmode="lin" valueType="num">
                                      <p:cBhvr>
                                        <p:cTn id="73" dur="300" fill="hold"/>
                                        <p:tgtEl>
                                          <p:spTgt spid="25"/>
                                        </p:tgtEl>
                                        <p:attrNameLst>
                                          <p:attrName>ppt_h</p:attrName>
                                        </p:attrNameLst>
                                      </p:cBhvr>
                                      <p:tavLst>
                                        <p:tav tm="0">
                                          <p:val>
                                            <p:fltVal val="0"/>
                                          </p:val>
                                        </p:tav>
                                        <p:tav tm="100000">
                                          <p:val>
                                            <p:strVal val="#ppt_h"/>
                                          </p:val>
                                        </p:tav>
                                      </p:tavLst>
                                    </p:anim>
                                    <p:animEffect transition="in" filter="fade">
                                      <p:cBhvr>
                                        <p:cTn id="74" dur="300"/>
                                        <p:tgtEl>
                                          <p:spTgt spid="2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p:cTn id="77" dur="500" fill="hold"/>
                                        <p:tgtEl>
                                          <p:spTgt spid="38"/>
                                        </p:tgtEl>
                                        <p:attrNameLst>
                                          <p:attrName>ppt_w</p:attrName>
                                        </p:attrNameLst>
                                      </p:cBhvr>
                                      <p:tavLst>
                                        <p:tav tm="0">
                                          <p:val>
                                            <p:fltVal val="0"/>
                                          </p:val>
                                        </p:tav>
                                        <p:tav tm="100000">
                                          <p:val>
                                            <p:strVal val="#ppt_w"/>
                                          </p:val>
                                        </p:tav>
                                      </p:tavLst>
                                    </p:anim>
                                    <p:anim calcmode="lin" valueType="num">
                                      <p:cBhvr>
                                        <p:cTn id="78" dur="500" fill="hold"/>
                                        <p:tgtEl>
                                          <p:spTgt spid="38"/>
                                        </p:tgtEl>
                                        <p:attrNameLst>
                                          <p:attrName>ppt_h</p:attrName>
                                        </p:attrNameLst>
                                      </p:cBhvr>
                                      <p:tavLst>
                                        <p:tav tm="0">
                                          <p:val>
                                            <p:fltVal val="0"/>
                                          </p:val>
                                        </p:tav>
                                        <p:tav tm="100000">
                                          <p:val>
                                            <p:strVal val="#ppt_h"/>
                                          </p:val>
                                        </p:tav>
                                      </p:tavLst>
                                    </p:anim>
                                    <p:animEffect transition="in" filter="fade">
                                      <p:cBhvr>
                                        <p:cTn id="79" dur="500"/>
                                        <p:tgtEl>
                                          <p:spTgt spid="38"/>
                                        </p:tgtEl>
                                      </p:cBhvr>
                                    </p:animEffect>
                                  </p:childTnLst>
                                </p:cTn>
                              </p:par>
                            </p:childTnLst>
                          </p:cTn>
                        </p:par>
                        <p:par>
                          <p:cTn id="80" fill="hold">
                            <p:stCondLst>
                              <p:cond delay="5000"/>
                            </p:stCondLst>
                            <p:childTnLst>
                              <p:par>
                                <p:cTn id="81" presetID="53" presetClass="entr" presetSubtype="16" fill="hold" grpId="0" nodeType="after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300" fill="hold"/>
                                        <p:tgtEl>
                                          <p:spTgt spid="35"/>
                                        </p:tgtEl>
                                        <p:attrNameLst>
                                          <p:attrName>ppt_w</p:attrName>
                                        </p:attrNameLst>
                                      </p:cBhvr>
                                      <p:tavLst>
                                        <p:tav tm="0">
                                          <p:val>
                                            <p:fltVal val="0"/>
                                          </p:val>
                                        </p:tav>
                                        <p:tav tm="100000">
                                          <p:val>
                                            <p:strVal val="#ppt_w"/>
                                          </p:val>
                                        </p:tav>
                                      </p:tavLst>
                                    </p:anim>
                                    <p:anim calcmode="lin" valueType="num">
                                      <p:cBhvr>
                                        <p:cTn id="84" dur="300" fill="hold"/>
                                        <p:tgtEl>
                                          <p:spTgt spid="35"/>
                                        </p:tgtEl>
                                        <p:attrNameLst>
                                          <p:attrName>ppt_h</p:attrName>
                                        </p:attrNameLst>
                                      </p:cBhvr>
                                      <p:tavLst>
                                        <p:tav tm="0">
                                          <p:val>
                                            <p:fltVal val="0"/>
                                          </p:val>
                                        </p:tav>
                                        <p:tav tm="100000">
                                          <p:val>
                                            <p:strVal val="#ppt_h"/>
                                          </p:val>
                                        </p:tav>
                                      </p:tavLst>
                                    </p:anim>
                                    <p:animEffect transition="in" filter="fade">
                                      <p:cBhvr>
                                        <p:cTn id="85" dur="300"/>
                                        <p:tgtEl>
                                          <p:spTgt spid="35"/>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500" fill="hold"/>
                                        <p:tgtEl>
                                          <p:spTgt spid="39"/>
                                        </p:tgtEl>
                                        <p:attrNameLst>
                                          <p:attrName>ppt_w</p:attrName>
                                        </p:attrNameLst>
                                      </p:cBhvr>
                                      <p:tavLst>
                                        <p:tav tm="0">
                                          <p:val>
                                            <p:fltVal val="0"/>
                                          </p:val>
                                        </p:tav>
                                        <p:tav tm="100000">
                                          <p:val>
                                            <p:strVal val="#ppt_w"/>
                                          </p:val>
                                        </p:tav>
                                      </p:tavLst>
                                    </p:anim>
                                    <p:anim calcmode="lin" valueType="num">
                                      <p:cBhvr>
                                        <p:cTn id="89" dur="500" fill="hold"/>
                                        <p:tgtEl>
                                          <p:spTgt spid="39"/>
                                        </p:tgtEl>
                                        <p:attrNameLst>
                                          <p:attrName>ppt_h</p:attrName>
                                        </p:attrNameLst>
                                      </p:cBhvr>
                                      <p:tavLst>
                                        <p:tav tm="0">
                                          <p:val>
                                            <p:fltVal val="0"/>
                                          </p:val>
                                        </p:tav>
                                        <p:tav tm="100000">
                                          <p:val>
                                            <p:strVal val="#ppt_h"/>
                                          </p:val>
                                        </p:tav>
                                      </p:tavLst>
                                    </p:anim>
                                    <p:animEffect transition="in" filter="fade">
                                      <p:cBhvr>
                                        <p:cTn id="90" dur="500"/>
                                        <p:tgtEl>
                                          <p:spTgt spid="39"/>
                                        </p:tgtEl>
                                      </p:cBhvr>
                                    </p:animEffect>
                                  </p:childTnLst>
                                </p:cTn>
                              </p:par>
                            </p:childTnLst>
                          </p:cTn>
                        </p:par>
                        <p:par>
                          <p:cTn id="91" fill="hold">
                            <p:stCondLst>
                              <p:cond delay="5500"/>
                            </p:stCondLst>
                            <p:childTnLst>
                              <p:par>
                                <p:cTn id="92" presetID="53" presetClass="entr" presetSubtype="16"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p:cTn id="94" dur="300" fill="hold"/>
                                        <p:tgtEl>
                                          <p:spTgt spid="36"/>
                                        </p:tgtEl>
                                        <p:attrNameLst>
                                          <p:attrName>ppt_w</p:attrName>
                                        </p:attrNameLst>
                                      </p:cBhvr>
                                      <p:tavLst>
                                        <p:tav tm="0">
                                          <p:val>
                                            <p:fltVal val="0"/>
                                          </p:val>
                                        </p:tav>
                                        <p:tav tm="100000">
                                          <p:val>
                                            <p:strVal val="#ppt_w"/>
                                          </p:val>
                                        </p:tav>
                                      </p:tavLst>
                                    </p:anim>
                                    <p:anim calcmode="lin" valueType="num">
                                      <p:cBhvr>
                                        <p:cTn id="95" dur="300" fill="hold"/>
                                        <p:tgtEl>
                                          <p:spTgt spid="36"/>
                                        </p:tgtEl>
                                        <p:attrNameLst>
                                          <p:attrName>ppt_h</p:attrName>
                                        </p:attrNameLst>
                                      </p:cBhvr>
                                      <p:tavLst>
                                        <p:tav tm="0">
                                          <p:val>
                                            <p:fltVal val="0"/>
                                          </p:val>
                                        </p:tav>
                                        <p:tav tm="100000">
                                          <p:val>
                                            <p:strVal val="#ppt_h"/>
                                          </p:val>
                                        </p:tav>
                                      </p:tavLst>
                                    </p:anim>
                                    <p:animEffect transition="in" filter="fade">
                                      <p:cBhvr>
                                        <p:cTn id="96" dur="300"/>
                                        <p:tgtEl>
                                          <p:spTgt spid="36"/>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 calcmode="lin" valueType="num">
                                      <p:cBhvr>
                                        <p:cTn id="99" dur="500" fill="hold"/>
                                        <p:tgtEl>
                                          <p:spTgt spid="40"/>
                                        </p:tgtEl>
                                        <p:attrNameLst>
                                          <p:attrName>ppt_w</p:attrName>
                                        </p:attrNameLst>
                                      </p:cBhvr>
                                      <p:tavLst>
                                        <p:tav tm="0">
                                          <p:val>
                                            <p:fltVal val="0"/>
                                          </p:val>
                                        </p:tav>
                                        <p:tav tm="100000">
                                          <p:val>
                                            <p:strVal val="#ppt_w"/>
                                          </p:val>
                                        </p:tav>
                                      </p:tavLst>
                                    </p:anim>
                                    <p:anim calcmode="lin" valueType="num">
                                      <p:cBhvr>
                                        <p:cTn id="100" dur="500" fill="hold"/>
                                        <p:tgtEl>
                                          <p:spTgt spid="40"/>
                                        </p:tgtEl>
                                        <p:attrNameLst>
                                          <p:attrName>ppt_h</p:attrName>
                                        </p:attrNameLst>
                                      </p:cBhvr>
                                      <p:tavLst>
                                        <p:tav tm="0">
                                          <p:val>
                                            <p:fltVal val="0"/>
                                          </p:val>
                                        </p:tav>
                                        <p:tav tm="100000">
                                          <p:val>
                                            <p:strVal val="#ppt_h"/>
                                          </p:val>
                                        </p:tav>
                                      </p:tavLst>
                                    </p:anim>
                                    <p:animEffect transition="in" filter="fade">
                                      <p:cBhvr>
                                        <p:cTn id="101" dur="500"/>
                                        <p:tgtEl>
                                          <p:spTgt spid="40"/>
                                        </p:tgtEl>
                                      </p:cBhvr>
                                    </p:animEffect>
                                  </p:childTnLst>
                                </p:cTn>
                              </p:par>
                            </p:childTnLst>
                          </p:cTn>
                        </p:par>
                        <p:par>
                          <p:cTn id="102" fill="hold">
                            <p:stCondLst>
                              <p:cond delay="6000"/>
                            </p:stCondLst>
                            <p:childTnLst>
                              <p:par>
                                <p:cTn id="103" presetID="22" presetClass="entr" presetSubtype="8" fill="hold" nodeType="after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wipe(left)">
                                      <p:cBhvr>
                                        <p:cTn id="10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bldLvl="0" animBg="1"/>
      <p:bldP spid="17" grpId="0"/>
      <p:bldP spid="23" grpId="0"/>
      <p:bldP spid="24" grpId="0" bldLvl="0" animBg="1"/>
      <p:bldP spid="25" grpId="0" bldLvl="0" animBg="1"/>
      <p:bldP spid="35" grpId="0" bldLvl="0" animBg="1"/>
      <p:bldP spid="36" grpId="0" bldLvl="0" animBg="1"/>
      <p:bldP spid="37" grpId="0"/>
      <p:bldP spid="38"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85"/>
          <p:cNvSpPr/>
          <p:nvPr/>
        </p:nvSpPr>
        <p:spPr>
          <a:xfrm>
            <a:off x="4650221" y="1178940"/>
            <a:ext cx="3103813" cy="1017139"/>
          </a:xfrm>
          <a:prstGeom prst="line">
            <a:avLst/>
          </a:prstGeom>
          <a:ln w="12700">
            <a:solidFill>
              <a:srgbClr val="A6AAA9"/>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4" name="Shape 1786"/>
          <p:cNvSpPr/>
          <p:nvPr/>
        </p:nvSpPr>
        <p:spPr>
          <a:xfrm>
            <a:off x="4654672" y="1178939"/>
            <a:ext cx="1561255" cy="1017140"/>
          </a:xfrm>
          <a:prstGeom prst="line">
            <a:avLst/>
          </a:prstGeom>
          <a:ln w="12700">
            <a:solidFill>
              <a:srgbClr val="A6AAA9"/>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5" name="Shape 1788"/>
          <p:cNvSpPr/>
          <p:nvPr/>
        </p:nvSpPr>
        <p:spPr>
          <a:xfrm flipH="1">
            <a:off x="3095554" y="1178939"/>
            <a:ext cx="1555238" cy="1011620"/>
          </a:xfrm>
          <a:prstGeom prst="line">
            <a:avLst/>
          </a:prstGeom>
          <a:ln w="12700">
            <a:solidFill>
              <a:srgbClr val="A6AAA9"/>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6" name="Shape 1789"/>
          <p:cNvSpPr/>
          <p:nvPr/>
        </p:nvSpPr>
        <p:spPr>
          <a:xfrm flipH="1">
            <a:off x="1540889" y="1178939"/>
            <a:ext cx="3109333" cy="1022660"/>
          </a:xfrm>
          <a:prstGeom prst="line">
            <a:avLst/>
          </a:prstGeom>
          <a:ln w="12700">
            <a:solidFill>
              <a:srgbClr val="A6AAA9"/>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7" name="Shape 1794"/>
          <p:cNvSpPr/>
          <p:nvPr/>
        </p:nvSpPr>
        <p:spPr>
          <a:xfrm>
            <a:off x="182245" y="2052320"/>
            <a:ext cx="1847850" cy="3091815"/>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2700">
            <a:miter lim="400000"/>
          </a:ln>
        </p:spPr>
        <p:txBody>
          <a:bodyPr lIns="14288" tIns="14288" rIns="14288" bIns="14288" anchor="ctr"/>
          <a:lstStyle/>
          <a:p>
            <a:pPr lvl="0"/>
            <a:endParaRPr sz="1300"/>
          </a:p>
        </p:txBody>
      </p:sp>
      <p:sp>
        <p:nvSpPr>
          <p:cNvPr id="8" name="Shape 1796"/>
          <p:cNvSpPr/>
          <p:nvPr/>
        </p:nvSpPr>
        <p:spPr>
          <a:xfrm>
            <a:off x="2463800" y="2009775"/>
            <a:ext cx="2016760" cy="3133090"/>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2700">
            <a:miter lim="400000"/>
          </a:ln>
        </p:spPr>
        <p:txBody>
          <a:bodyPr lIns="14288" tIns="14288" rIns="14288" bIns="14288" anchor="ctr"/>
          <a:lstStyle/>
          <a:p>
            <a:pPr lvl="0"/>
            <a:endParaRPr sz="1300"/>
          </a:p>
        </p:txBody>
      </p:sp>
      <p:sp>
        <p:nvSpPr>
          <p:cNvPr id="10" name="Shape 1800"/>
          <p:cNvSpPr/>
          <p:nvPr/>
        </p:nvSpPr>
        <p:spPr>
          <a:xfrm>
            <a:off x="5092065" y="2009775"/>
            <a:ext cx="1882775" cy="3133725"/>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2700">
            <a:miter lim="400000"/>
          </a:ln>
        </p:spPr>
        <p:txBody>
          <a:bodyPr lIns="14288" tIns="14288" rIns="14288" bIns="14288" anchor="ctr"/>
          <a:lstStyle/>
          <a:p>
            <a:pPr lvl="0"/>
            <a:endParaRPr sz="1300"/>
          </a:p>
        </p:txBody>
      </p:sp>
      <p:sp>
        <p:nvSpPr>
          <p:cNvPr id="11" name="Shape 1802"/>
          <p:cNvSpPr/>
          <p:nvPr/>
        </p:nvSpPr>
        <p:spPr>
          <a:xfrm>
            <a:off x="7235190" y="2052320"/>
            <a:ext cx="1815465" cy="3089910"/>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2700">
            <a:miter lim="400000"/>
          </a:ln>
        </p:spPr>
        <p:txBody>
          <a:bodyPr lIns="14288" tIns="14288" rIns="14288" bIns="14288" anchor="ctr"/>
          <a:lstStyle/>
          <a:p>
            <a:pPr lvl="0"/>
            <a:endParaRPr sz="1300"/>
          </a:p>
        </p:txBody>
      </p:sp>
      <p:grpSp>
        <p:nvGrpSpPr>
          <p:cNvPr id="13" name="Group 33"/>
          <p:cNvGrpSpPr/>
          <p:nvPr/>
        </p:nvGrpSpPr>
        <p:grpSpPr>
          <a:xfrm>
            <a:off x="4198781" y="765882"/>
            <a:ext cx="893356" cy="893356"/>
            <a:chOff x="5526407" y="1696816"/>
            <a:chExt cx="1191141" cy="119114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grpSpPr>
        <p:sp>
          <p:nvSpPr>
            <p:cNvPr id="14" name="Shape 1790"/>
            <p:cNvSpPr/>
            <p:nvPr/>
          </p:nvSpPr>
          <p:spPr>
            <a:xfrm>
              <a:off x="5526407" y="1696816"/>
              <a:ext cx="1191141" cy="1191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19050" tIns="19050" rIns="19050" bIns="19050" anchor="ctr"/>
            <a:lstStyle/>
            <a:p>
              <a:pPr lvl="0"/>
              <a:endParaRPr sz="1300"/>
            </a:p>
          </p:txBody>
        </p:sp>
        <p:sp>
          <p:nvSpPr>
            <p:cNvPr id="15" name="Shape 1804"/>
            <p:cNvSpPr/>
            <p:nvPr/>
          </p:nvSpPr>
          <p:spPr>
            <a:xfrm>
              <a:off x="5902228" y="2068264"/>
              <a:ext cx="448246" cy="448246"/>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002060"/>
            </a:solidFill>
            <a:ln w="12700">
              <a:miter lim="400000"/>
            </a:ln>
          </p:spPr>
          <p:txBody>
            <a:bodyPr lIns="0" tIns="0" rIns="0" bIns="0" anchor="ctr"/>
            <a:lstStyle/>
            <a:p>
              <a:pPr lvl="0"/>
              <a:endParaRPr sz="1300"/>
            </a:p>
          </p:txBody>
        </p:sp>
      </p:grpSp>
      <p:sp>
        <p:nvSpPr>
          <p:cNvPr id="17" name="Text Placeholder 3"/>
          <p:cNvSpPr txBox="1"/>
          <p:nvPr/>
        </p:nvSpPr>
        <p:spPr>
          <a:xfrm>
            <a:off x="2464435" y="2383155"/>
            <a:ext cx="2016125" cy="2605405"/>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srgbClr val="002060"/>
                </a:solidFill>
                <a:latin typeface="微软雅黑" panose="020B0503020204020204" pitchFamily="34" charset="-122"/>
                <a:ea typeface="微软雅黑" panose="020B0503020204020204" pitchFamily="34" charset="-122"/>
              </a:rPr>
              <a:t>Identify your time wasters (social media, purposeless web browsing) and vow not to participate when you should be studying.</a:t>
            </a:r>
            <a:endParaRPr lang="zh-CN" altLang="en-US" sz="1600" b="1" dirty="0">
              <a:solidFill>
                <a:srgbClr val="002060"/>
              </a:solidFill>
              <a:latin typeface="微软雅黑" panose="020B0503020204020204" pitchFamily="34" charset="-122"/>
              <a:ea typeface="微软雅黑" panose="020B0503020204020204" pitchFamily="34" charset="-122"/>
            </a:endParaRPr>
          </a:p>
        </p:txBody>
      </p:sp>
      <p:sp>
        <p:nvSpPr>
          <p:cNvPr id="19" name="Text Placeholder 3"/>
          <p:cNvSpPr txBox="1"/>
          <p:nvPr/>
        </p:nvSpPr>
        <p:spPr>
          <a:xfrm>
            <a:off x="5092065" y="2644775"/>
            <a:ext cx="1882775" cy="190690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rgbClr val="002060"/>
                </a:solidFill>
                <a:latin typeface="微软雅黑" panose="020B0503020204020204" pitchFamily="34" charset="-122"/>
                <a:ea typeface="微软雅黑" panose="020B0503020204020204" pitchFamily="34" charset="-122"/>
              </a:rPr>
              <a:t>Do one thing at a time; research shows that multitasking slows you down and may even lower your IQ temporarily.</a:t>
            </a:r>
            <a:endParaRPr lang="zh-CN" altLang="en-US" sz="1600" b="1" dirty="0">
              <a:solidFill>
                <a:srgbClr val="002060"/>
              </a:solidFill>
              <a:latin typeface="微软雅黑" panose="020B0503020204020204" pitchFamily="34" charset="-122"/>
              <a:ea typeface="微软雅黑" panose="020B0503020204020204" pitchFamily="34" charset="-122"/>
            </a:endParaRPr>
          </a:p>
        </p:txBody>
      </p:sp>
      <p:sp>
        <p:nvSpPr>
          <p:cNvPr id="22" name="Text Placeholder 3"/>
          <p:cNvSpPr txBox="1"/>
          <p:nvPr/>
        </p:nvSpPr>
        <p:spPr>
          <a:xfrm>
            <a:off x="182245" y="2383155"/>
            <a:ext cx="1847215" cy="237807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rgbClr val="002060"/>
                </a:solidFill>
                <a:latin typeface="微软雅黑" panose="020B0503020204020204" pitchFamily="34" charset="-122"/>
                <a:ea typeface="微软雅黑" panose="020B0503020204020204" pitchFamily="34" charset="-122"/>
              </a:rPr>
              <a:t>Create a reasonable study schedule and stick to it.</a:t>
            </a:r>
            <a:endParaRPr lang="zh-CN" altLang="en-US" sz="1600" b="1" dirty="0">
              <a:solidFill>
                <a:srgbClr val="002060"/>
              </a:solidFill>
              <a:latin typeface="微软雅黑" panose="020B0503020204020204" pitchFamily="34" charset="-122"/>
              <a:ea typeface="微软雅黑" panose="020B0503020204020204" pitchFamily="34" charset="-122"/>
            </a:endParaRPr>
          </a:p>
        </p:txBody>
      </p:sp>
      <p:sp>
        <p:nvSpPr>
          <p:cNvPr id="23" name="Text Placeholder 3"/>
          <p:cNvSpPr txBox="1"/>
          <p:nvPr/>
        </p:nvSpPr>
        <p:spPr>
          <a:xfrm>
            <a:off x="7235190" y="2535555"/>
            <a:ext cx="1816100" cy="201612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b="1" dirty="0">
                <a:solidFill>
                  <a:srgbClr val="002060"/>
                </a:solidFill>
                <a:latin typeface="微软雅黑" panose="020B0503020204020204" pitchFamily="34" charset="-122"/>
                <a:ea typeface="微软雅黑" panose="020B0503020204020204" pitchFamily="34" charset="-122"/>
              </a:rPr>
              <a:t>Break large projects into smaller, more manageable tasks.</a:t>
            </a:r>
            <a:endParaRPr lang="zh-CN" altLang="en-US" sz="1500" b="1" dirty="0">
              <a:solidFill>
                <a:srgbClr val="002060"/>
              </a:solidFill>
              <a:latin typeface="微软雅黑" panose="020B0503020204020204" pitchFamily="34" charset="-122"/>
              <a:ea typeface="微软雅黑" panose="020B0503020204020204" pitchFamily="34" charset="-122"/>
            </a:endParaRPr>
          </a:p>
        </p:txBody>
      </p:sp>
      <p:sp>
        <p:nvSpPr>
          <p:cNvPr id="25" name="Title 1"/>
          <p:cNvSpPr txBox="1"/>
          <p:nvPr/>
        </p:nvSpPr>
        <p:spPr>
          <a:xfrm>
            <a:off x="857885" y="200025"/>
            <a:ext cx="512000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Time Management Techniques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175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300"/>
                                        <p:tgtEl>
                                          <p:spTgt spid="6"/>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3250"/>
                            </p:stCondLst>
                            <p:childTnLst>
                              <p:par>
                                <p:cTn id="30" presetID="22" presetClass="entr" presetSubtype="1"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300"/>
                                        <p:tgtEl>
                                          <p:spTgt spid="5"/>
                                        </p:tgtEl>
                                      </p:cBhvr>
                                    </p:animEffect>
                                  </p:childTnLst>
                                </p:cTn>
                              </p:par>
                            </p:childTnLst>
                          </p:cTn>
                        </p:par>
                        <p:par>
                          <p:cTn id="33" fill="hold">
                            <p:stCondLst>
                              <p:cond delay="375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500"/>
                                        <p:tgtEl>
                                          <p:spTgt spid="17">
                                            <p:txEl>
                                              <p:pRg st="0" end="0"/>
                                            </p:txEl>
                                          </p:spTgt>
                                        </p:tgtEl>
                                      </p:cBhvr>
                                    </p:animEffect>
                                  </p:childTnLst>
                                </p:cTn>
                              </p:par>
                            </p:childTnLst>
                          </p:cTn>
                        </p:par>
                        <p:par>
                          <p:cTn id="40" fill="hold">
                            <p:stCondLst>
                              <p:cond delay="4250"/>
                            </p:stCondLst>
                            <p:childTnLst>
                              <p:par>
                                <p:cTn id="41" presetID="2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up)">
                                      <p:cBhvr>
                                        <p:cTn id="43" dur="300"/>
                                        <p:tgtEl>
                                          <p:spTgt spid="4"/>
                                        </p:tgtEl>
                                      </p:cBhvr>
                                    </p:animEffect>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par>
                          <p:cTn id="51" fill="hold">
                            <p:stCondLst>
                              <p:cond delay="5250"/>
                            </p:stCondLst>
                            <p:childTnLst>
                              <p:par>
                                <p:cTn id="52" presetID="22" presetClass="entr" presetSubtype="1"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up)">
                                      <p:cBhvr>
                                        <p:cTn id="54" dur="300"/>
                                        <p:tgtEl>
                                          <p:spTgt spid="3"/>
                                        </p:tgtEl>
                                      </p:cBhvr>
                                    </p:animEffect>
                                  </p:childTnLst>
                                </p:cTn>
                              </p:par>
                            </p:childTnLst>
                          </p:cTn>
                        </p:par>
                        <p:par>
                          <p:cTn id="55" fill="hold">
                            <p:stCondLst>
                              <p:cond delay="5750"/>
                            </p:stCondLst>
                            <p:childTnLst>
                              <p:par>
                                <p:cTn id="56" presetID="10"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bldLvl="0" animBg="1"/>
      <p:bldP spid="8" grpId="0" bldLvl="0" animBg="1"/>
      <p:bldP spid="10" grpId="0" bldLvl="0" animBg="1"/>
      <p:bldP spid="11" grpId="0" bldLvl="0" animBg="1"/>
      <p:bldP spid="17" grpId="0" build="p"/>
      <p:bldP spid="19" grpId="0"/>
      <p:bldP spid="22" grpId="0"/>
      <p:bldP spid="23"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9684" y="920945"/>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04</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604770" y="1569720"/>
            <a:ext cx="6374130" cy="1053465"/>
          </a:xfrm>
          <a:prstGeom prst="rect">
            <a:avLst/>
          </a:prstGeom>
          <a:noFill/>
        </p:spPr>
        <p:txBody>
          <a:bodyPr wrap="square" lIns="68584" tIns="34291" rIns="68584" bIns="34291" rtlCol="0">
            <a:spAutoFit/>
          </a:bodyPr>
          <a:lstStyle/>
          <a:p>
            <a:r>
              <a:rPr sz="3200" b="1" dirty="0">
                <a:solidFill>
                  <a:schemeClr val="tx1">
                    <a:lumMod val="75000"/>
                    <a:lumOff val="25000"/>
                  </a:schemeClr>
                </a:solidFill>
                <a:latin typeface="微软雅黑" panose="020B0503020204020204" pitchFamily="34" charset="-122"/>
                <a:ea typeface="微软雅黑" panose="020B0503020204020204" pitchFamily="34" charset="-122"/>
              </a:rPr>
              <a:t>How to improve the efficiency of online lessons</a:t>
            </a:r>
            <a:endParaRPr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65251" y="1255459"/>
            <a:ext cx="3075708" cy="314325"/>
          </a:xfrm>
          <a:prstGeom prst="rect">
            <a:avLst/>
          </a:prstGeom>
          <a:noFill/>
        </p:spPr>
        <p:txBody>
          <a:bodyPr wrap="square" lIns="68584" tIns="34291" rIns="68584" bIns="34291" rtlCol="0">
            <a:spAutoFit/>
          </a:bodyPr>
          <a:lstStyle/>
          <a:p>
            <a:pPr eaLnBrk="0" hangingPunct="0"/>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Think</a:t>
            </a:r>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ing </a:t>
            </a:r>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and practising</a:t>
            </a:r>
            <a:endPar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6" name="组合 15"/>
          <p:cNvGrpSpPr/>
          <p:nvPr/>
        </p:nvGrpSpPr>
        <p:grpSpPr>
          <a:xfrm>
            <a:off x="184775" y="1577080"/>
            <a:ext cx="432833" cy="432834"/>
            <a:chOff x="5436096" y="1274820"/>
            <a:chExt cx="432833" cy="432834"/>
          </a:xfrm>
        </p:grpSpPr>
        <p:sp>
          <p:nvSpPr>
            <p:cNvPr id="17"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8"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文本框 1"/>
          <p:cNvSpPr txBox="1"/>
          <p:nvPr/>
        </p:nvSpPr>
        <p:spPr>
          <a:xfrm>
            <a:off x="345440" y="2925445"/>
            <a:ext cx="8491855" cy="1630045"/>
          </a:xfrm>
          <a:prstGeom prst="rect">
            <a:avLst/>
          </a:prstGeom>
          <a:noFill/>
        </p:spPr>
        <p:txBody>
          <a:bodyPr wrap="square" rtlCol="0" anchor="t">
            <a:spAutoFit/>
          </a:bodyPr>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What are the differences between offline and online for you?</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How do you keep your learning efficiency as in the classroom during the online learning period?</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When having the lessons online, did you encounter any problems? If so, how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was</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it solved? </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60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49"/>
                                        </p:tgtEl>
                                        <p:attrNameLst>
                                          <p:attrName>style.visibility</p:attrName>
                                        </p:attrNameLst>
                                      </p:cBhvr>
                                      <p:to>
                                        <p:strVal val="visible"/>
                                      </p:to>
                                    </p:set>
                                    <p:animEffect transition="in" filter="wipe(left)">
                                      <p:cBhvr>
                                        <p:cTn id="17" dur="200"/>
                                        <p:tgtEl>
                                          <p:spTgt spid="49"/>
                                        </p:tgtEl>
                                      </p:cBhvr>
                                    </p:animEffect>
                                  </p:childTnLst>
                                </p:cTn>
                              </p:par>
                              <p:par>
                                <p:cTn id="18" presetID="36" presetClass="emph" presetSubtype="0" fill="hold" grpId="1" nodeType="withEffect">
                                  <p:stCondLst>
                                    <p:cond delay="0"/>
                                  </p:stCondLst>
                                  <p:iterate type="lt">
                                    <p:tmPct val="30000"/>
                                  </p:iterate>
                                  <p:childTnLst>
                                    <p:animScale>
                                      <p:cBhvr>
                                        <p:cTn id="19" dur="50" autoRev="1" fill="hold">
                                          <p:stCondLst>
                                            <p:cond delay="0"/>
                                          </p:stCondLst>
                                        </p:cTn>
                                        <p:tgtEl>
                                          <p:spTgt spid="49"/>
                                        </p:tgtEl>
                                      </p:cBhvr>
                                      <p:to x="80000" y="100000"/>
                                    </p:animScale>
                                    <p:anim by="(#ppt_w*0.10)" calcmode="lin" valueType="num">
                                      <p:cBhvr>
                                        <p:cTn id="20" dur="50" autoRev="1" fill="hold">
                                          <p:stCondLst>
                                            <p:cond delay="0"/>
                                          </p:stCondLst>
                                        </p:cTn>
                                        <p:tgtEl>
                                          <p:spTgt spid="49"/>
                                        </p:tgtEl>
                                        <p:attrNameLst>
                                          <p:attrName>ppt_x</p:attrName>
                                        </p:attrNameLst>
                                      </p:cBhvr>
                                    </p:anim>
                                    <p:anim by="(-#ppt_w*0.10)" calcmode="lin" valueType="num">
                                      <p:cBhvr>
                                        <p:cTn id="21" dur="50" autoRev="1" fill="hold">
                                          <p:stCondLst>
                                            <p:cond delay="0"/>
                                          </p:stCondLst>
                                        </p:cTn>
                                        <p:tgtEl>
                                          <p:spTgt spid="49"/>
                                        </p:tgtEl>
                                        <p:attrNameLst>
                                          <p:attrName>ppt_y</p:attrName>
                                        </p:attrNameLst>
                                      </p:cBhvr>
                                    </p:anim>
                                    <p:animRot by="-480000">
                                      <p:cBhvr>
                                        <p:cTn id="22" dur="50" autoRev="1" fill="hold">
                                          <p:stCondLst>
                                            <p:cond delay="0"/>
                                          </p:stCondLst>
                                        </p:cTn>
                                        <p:tgtEl>
                                          <p:spTgt spid="49"/>
                                        </p:tgtEl>
                                        <p:attrNameLst>
                                          <p:attrName>r</p:attrName>
                                        </p:attrNameLst>
                                      </p:cBhvr>
                                    </p:animRot>
                                  </p:childTnLst>
                                </p:cTn>
                              </p:par>
                            </p:childTnLst>
                          </p:cTn>
                        </p:par>
                        <p:par>
                          <p:cTn id="23" fill="hold">
                            <p:stCondLst>
                              <p:cond delay="4059"/>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50"/>
                                        </p:tgtEl>
                                        <p:attrNameLst>
                                          <p:attrName>style.visibility</p:attrName>
                                        </p:attrNameLst>
                                      </p:cBhvr>
                                      <p:to>
                                        <p:strVal val="visible"/>
                                      </p:to>
                                    </p:set>
                                    <p:animEffect transition="in" filter="wipe(left)">
                                      <p:cBhvr>
                                        <p:cTn id="26" dur="200"/>
                                        <p:tgtEl>
                                          <p:spTgt spid="50"/>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50"/>
                                        </p:tgtEl>
                                      </p:cBhvr>
                                      <p:to x="80000" y="100000"/>
                                    </p:animScale>
                                    <p:anim by="(#ppt_w*0.10)" calcmode="lin" valueType="num">
                                      <p:cBhvr>
                                        <p:cTn id="29" dur="50" autoRev="1" fill="hold">
                                          <p:stCondLst>
                                            <p:cond delay="0"/>
                                          </p:stCondLst>
                                        </p:cTn>
                                        <p:tgtEl>
                                          <p:spTgt spid="50"/>
                                        </p:tgtEl>
                                        <p:attrNameLst>
                                          <p:attrName>ppt_x</p:attrName>
                                        </p:attrNameLst>
                                      </p:cBhvr>
                                    </p:anim>
                                    <p:anim by="(-#ppt_w*0.10)" calcmode="lin" valueType="num">
                                      <p:cBhvr>
                                        <p:cTn id="30" dur="50" autoRev="1" fill="hold">
                                          <p:stCondLst>
                                            <p:cond delay="0"/>
                                          </p:stCondLst>
                                        </p:cTn>
                                        <p:tgtEl>
                                          <p:spTgt spid="50"/>
                                        </p:tgtEl>
                                        <p:attrNameLst>
                                          <p:attrName>ppt_y</p:attrName>
                                        </p:attrNameLst>
                                      </p:cBhvr>
                                    </p:anim>
                                    <p:animRot by="-480000">
                                      <p:cBhvr>
                                        <p:cTn id="31"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12"/>
          <p:cNvSpPr/>
          <p:nvPr/>
        </p:nvSpPr>
        <p:spPr>
          <a:xfrm>
            <a:off x="5147310" y="895350"/>
            <a:ext cx="3674110" cy="1800225"/>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3" name="Shape 2013"/>
          <p:cNvSpPr/>
          <p:nvPr/>
        </p:nvSpPr>
        <p:spPr>
          <a:xfrm>
            <a:off x="5147945" y="2879090"/>
            <a:ext cx="3637915" cy="2108200"/>
          </a:xfrm>
          <a:prstGeom prst="roundRect">
            <a:avLst>
              <a:gd name="adj" fmla="val 6925"/>
            </a:avLst>
          </a:prstGeom>
          <a:noFill/>
          <a:ln w="12700">
            <a:solidFill>
              <a:srgbClr val="A6AAA9"/>
            </a:solidFill>
            <a:miter lim="400000"/>
          </a:ln>
        </p:spPr>
        <p:txBody>
          <a:bodyPr lIns="14288" tIns="14288" rIns="14288" bIns="14288" anchor="ctr"/>
          <a:lstStyle/>
          <a:p>
            <a:pPr lvl="0"/>
            <a:endParaRPr sz="1300"/>
          </a:p>
        </p:txBody>
      </p:sp>
      <p:sp>
        <p:nvSpPr>
          <p:cNvPr id="4" name="Shape 2014"/>
          <p:cNvSpPr/>
          <p:nvPr/>
        </p:nvSpPr>
        <p:spPr>
          <a:xfrm>
            <a:off x="348615" y="2879090"/>
            <a:ext cx="3519170" cy="2108200"/>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5" name="Shape 2015"/>
          <p:cNvSpPr/>
          <p:nvPr/>
        </p:nvSpPr>
        <p:spPr>
          <a:xfrm>
            <a:off x="337820" y="895350"/>
            <a:ext cx="3519170" cy="1800860"/>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6" name="Shape 2016"/>
          <p:cNvSpPr/>
          <p:nvPr/>
        </p:nvSpPr>
        <p:spPr>
          <a:xfrm>
            <a:off x="3583940" y="1908175"/>
            <a:ext cx="1914525" cy="17627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19050" tIns="19050" rIns="19050" bIns="19050" anchor="ctr"/>
          <a:lstStyle/>
          <a:p>
            <a:pPr lvl="0"/>
            <a:endParaRPr sz="1300"/>
          </a:p>
        </p:txBody>
      </p:sp>
      <p:sp>
        <p:nvSpPr>
          <p:cNvPr id="8" name="Shape 2022"/>
          <p:cNvSpPr/>
          <p:nvPr/>
        </p:nvSpPr>
        <p:spPr>
          <a:xfrm>
            <a:off x="476250" y="948055"/>
            <a:ext cx="3259455" cy="1748155"/>
          </a:xfrm>
          <a:prstGeom prst="rect">
            <a:avLst/>
          </a:prstGeom>
          <a:ln w="12700">
            <a:miter lim="400000"/>
          </a:ln>
        </p:spPr>
        <p:txBody>
          <a:bodyPr lIns="0" tIns="0" rIns="0" bIns="0" anchor="ctr"/>
          <a:lstStyle>
            <a:lvl1pPr algn="l">
              <a:lnSpc>
                <a:spcPct val="120000"/>
              </a:lnSpc>
              <a:defRPr sz="3500">
                <a:solidFill>
                  <a:srgbClr val="53585F"/>
                </a:solidFill>
              </a:defRPr>
            </a:lvl1p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世界上最遥远的距离，不是生与死，而是你在屏幕前，却不回答我的问题。</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rgbClr val="002060"/>
                </a:solidFill>
                <a:latin typeface="微软雅黑" panose="020B0503020204020204" pitchFamily="34" charset="-122"/>
                <a:ea typeface="微软雅黑" panose="020B0503020204020204" pitchFamily="34" charset="-122"/>
              </a:rPr>
              <a:t>The furthest distance in the world is not life and death, but that you are in front of the screen and don't answer my question.</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10" name="Shape 2024"/>
          <p:cNvSpPr/>
          <p:nvPr/>
        </p:nvSpPr>
        <p:spPr>
          <a:xfrm>
            <a:off x="414655" y="2951480"/>
            <a:ext cx="3387725" cy="1964055"/>
          </a:xfrm>
          <a:prstGeom prst="rect">
            <a:avLst/>
          </a:prstGeom>
          <a:ln w="12700">
            <a:miter lim="400000"/>
          </a:ln>
        </p:spPr>
        <p:txBody>
          <a:bodyPr lIns="0" tIns="0" rIns="0" bIns="0" anchor="ctr"/>
          <a:lstStyle>
            <a:lvl1pPr algn="l">
              <a:lnSpc>
                <a:spcPct val="120000"/>
              </a:lnSpc>
              <a:defRPr sz="3500">
                <a:solidFill>
                  <a:srgbClr val="53585F"/>
                </a:solidFill>
              </a:defRPr>
            </a:lvl1pPr>
          </a:lstStyle>
          <a:p>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一位留学生在直播间里发出灵魂</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一问：“老师好，我的城市现在是凌晨3:37，请问我们一定要在黑夜里上课吗？”</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rgbClr val="002060"/>
                </a:solidFill>
                <a:latin typeface="微软雅黑" panose="020B0503020204020204" pitchFamily="34" charset="-122"/>
                <a:ea typeface="微软雅黑" panose="020B0503020204020204" pitchFamily="34" charset="-122"/>
              </a:rPr>
              <a:t>A teacher was stuck by a question that an international student asked in the live stream room: “Hello, teacher. It is 3:37 am now in my city, do we have to take classes in the dark? ”</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12" name="Shape 2026"/>
          <p:cNvSpPr/>
          <p:nvPr/>
        </p:nvSpPr>
        <p:spPr>
          <a:xfrm>
            <a:off x="5291455" y="1022985"/>
            <a:ext cx="3494405" cy="1672590"/>
          </a:xfrm>
          <a:prstGeom prst="rect">
            <a:avLst/>
          </a:prstGeom>
          <a:ln w="12700">
            <a:miter lim="400000"/>
          </a:ln>
        </p:spPr>
        <p:txBody>
          <a:bodyPr lIns="0" tIns="0" rIns="0" bIns="0" anchor="ctr"/>
          <a:lstStyle>
            <a:lvl1pPr algn="r">
              <a:defRPr sz="3500">
                <a:solidFill>
                  <a:srgbClr val="53585F"/>
                </a:solidFill>
              </a:defRPr>
            </a:lvl1pPr>
          </a:lstStyle>
          <a:p>
            <a:pPr algn="l"/>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曾经年少无知，畅想未来：“我期待</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的2020，学生不用去学校，在家就能上课。”</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rgbClr val="002060"/>
                </a:solidFill>
                <a:latin typeface="微软雅黑" panose="020B0503020204020204" pitchFamily="34" charset="-122"/>
                <a:ea typeface="微软雅黑" panose="020B0503020204020204" pitchFamily="34" charset="-122"/>
              </a:rPr>
              <a:t>  </a:t>
            </a:r>
            <a:r>
              <a:rPr lang="en-US" altLang="zh-CN" sz="1400" b="1" dirty="0">
                <a:solidFill>
                  <a:srgbClr val="002060"/>
                </a:solidFill>
                <a:latin typeface="微软雅黑" panose="020B0503020204020204" pitchFamily="34" charset="-122"/>
                <a:ea typeface="微软雅黑" panose="020B0503020204020204" pitchFamily="34" charset="-122"/>
              </a:rPr>
              <a:t>When </a:t>
            </a:r>
            <a:r>
              <a:rPr lang="zh-CN" altLang="en-US" sz="1400" b="1" dirty="0">
                <a:solidFill>
                  <a:srgbClr val="002060"/>
                </a:solidFill>
                <a:latin typeface="微软雅黑" panose="020B0503020204020204" pitchFamily="34" charset="-122"/>
                <a:ea typeface="微软雅黑" panose="020B0503020204020204" pitchFamily="34" charset="-122"/>
              </a:rPr>
              <a:t>young and naive, </a:t>
            </a:r>
            <a:r>
              <a:rPr lang="zh-CN" altLang="en-US" sz="1400" b="1" dirty="0">
                <a:solidFill>
                  <a:srgbClr val="002060"/>
                </a:solidFill>
                <a:latin typeface="微软雅黑" panose="020B0503020204020204" pitchFamily="34" charset="-122"/>
                <a:ea typeface="微软雅黑" panose="020B0503020204020204" pitchFamily="34" charset="-122"/>
                <a:sym typeface="+mn-ea"/>
              </a:rPr>
              <a:t>I was </a:t>
            </a:r>
            <a:r>
              <a:rPr lang="zh-CN" altLang="en-US" sz="1400" b="1" dirty="0">
                <a:solidFill>
                  <a:srgbClr val="002060"/>
                </a:solidFill>
                <a:latin typeface="微软雅黑" panose="020B0503020204020204" pitchFamily="34" charset="-122"/>
                <a:ea typeface="微软雅黑" panose="020B0503020204020204" pitchFamily="34" charset="-122"/>
              </a:rPr>
              <a:t>thinking about the future: “ In 2020 I am looking forward to, we don</a:t>
            </a:r>
            <a:r>
              <a:rPr lang="en-US" altLang="zh-CN" sz="1400" b="1" dirty="0">
                <a:solidFill>
                  <a:srgbClr val="002060"/>
                </a:solidFill>
                <a:latin typeface="微软雅黑" panose="020B0503020204020204" pitchFamily="34" charset="-122"/>
                <a:ea typeface="微软雅黑" panose="020B0503020204020204" pitchFamily="34" charset="-122"/>
              </a:rPr>
              <a:t>'</a:t>
            </a:r>
            <a:r>
              <a:rPr lang="zh-CN" altLang="en-US" sz="1400" b="1" dirty="0">
                <a:solidFill>
                  <a:srgbClr val="002060"/>
                </a:solidFill>
                <a:latin typeface="微软雅黑" panose="020B0503020204020204" pitchFamily="34" charset="-122"/>
                <a:ea typeface="微软雅黑" panose="020B0503020204020204" pitchFamily="34" charset="-122"/>
              </a:rPr>
              <a:t>t need to go to school any more and can take classes just at home.”</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14" name="Shape 2028"/>
          <p:cNvSpPr/>
          <p:nvPr/>
        </p:nvSpPr>
        <p:spPr>
          <a:xfrm>
            <a:off x="5200015" y="2951480"/>
            <a:ext cx="3533775" cy="2067560"/>
          </a:xfrm>
          <a:prstGeom prst="rect">
            <a:avLst/>
          </a:prstGeom>
          <a:ln w="12700">
            <a:miter lim="400000"/>
          </a:ln>
        </p:spPr>
        <p:txBody>
          <a:bodyPr lIns="0" tIns="0" rIns="0" bIns="0" anchor="ctr"/>
          <a:lstStyle>
            <a:lvl1pPr algn="r">
              <a:defRPr sz="3500">
                <a:solidFill>
                  <a:srgbClr val="53585F"/>
                </a:solidFill>
              </a:defRPr>
            </a:lvl1pPr>
          </a:lstStyle>
          <a:p>
            <a:pPr algn="l"/>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网络不稳、画面卡顿、有人缺席、</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无法打卡、登不了系统......一节45分钟的直播课，几乎一半时间都用来解决各种bug了。</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rgbClr val="002060"/>
                </a:solidFill>
                <a:latin typeface="微软雅黑" panose="020B0503020204020204" pitchFamily="34" charset="-122"/>
                <a:ea typeface="微软雅黑" panose="020B0503020204020204" pitchFamily="34" charset="-122"/>
              </a:rPr>
              <a:t> Network instability, live video not smooth, being absent from class, unable to punch the clock and etc.</a:t>
            </a:r>
            <a:endParaRPr lang="zh-CN" altLang="en-US" sz="1400" b="1" dirty="0">
              <a:solidFill>
                <a:srgbClr val="002060"/>
              </a:solidFill>
              <a:latin typeface="微软雅黑" panose="020B0503020204020204" pitchFamily="34" charset="-122"/>
              <a:ea typeface="微软雅黑" panose="020B0503020204020204" pitchFamily="34" charset="-122"/>
            </a:endParaRPr>
          </a:p>
          <a:p>
            <a:pPr algn="l"/>
            <a:r>
              <a:rPr lang="zh-CN" altLang="en-US" sz="1400" b="1" dirty="0">
                <a:solidFill>
                  <a:srgbClr val="002060"/>
                </a:solidFill>
                <a:latin typeface="微软雅黑" panose="020B0503020204020204" pitchFamily="34" charset="-122"/>
                <a:ea typeface="微软雅黑" panose="020B0503020204020204" pitchFamily="34" charset="-122"/>
              </a:rPr>
              <a:t>A live stream lesson is about 45 minutes, half of which is almost used to solve these all kind of issues.</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grpSp>
        <p:nvGrpSpPr>
          <p:cNvPr id="15" name="Group 2031"/>
          <p:cNvGrpSpPr/>
          <p:nvPr/>
        </p:nvGrpSpPr>
        <p:grpSpPr>
          <a:xfrm>
            <a:off x="140870" y="653313"/>
            <a:ext cx="716614" cy="716614"/>
            <a:chOff x="0" y="0"/>
            <a:chExt cx="1910968" cy="1910968"/>
          </a:xfrm>
        </p:grpSpPr>
        <p:sp>
          <p:nvSpPr>
            <p:cNvPr id="16" name="Shape 2029"/>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17" name="Shape 2030"/>
            <p:cNvSpPr/>
            <p:nvPr/>
          </p:nvSpPr>
          <p:spPr>
            <a:xfrm>
              <a:off x="553362" y="560070"/>
              <a:ext cx="804244" cy="70691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lvl="0"/>
              <a:endParaRPr sz="1300"/>
            </a:p>
          </p:txBody>
        </p:sp>
      </p:grpSp>
      <p:grpSp>
        <p:nvGrpSpPr>
          <p:cNvPr id="18" name="Group 2034"/>
          <p:cNvGrpSpPr/>
          <p:nvPr/>
        </p:nvGrpSpPr>
        <p:grpSpPr>
          <a:xfrm>
            <a:off x="140965" y="2695591"/>
            <a:ext cx="712613" cy="712613"/>
            <a:chOff x="0" y="0"/>
            <a:chExt cx="1900299" cy="1900299"/>
          </a:xfrm>
        </p:grpSpPr>
        <p:sp>
          <p:nvSpPr>
            <p:cNvPr id="19" name="Shape 2032"/>
            <p:cNvSpPr/>
            <p:nvPr/>
          </p:nvSpPr>
          <p:spPr>
            <a:xfrm>
              <a:off x="0" y="0"/>
              <a:ext cx="1900300" cy="1900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20" name="Shape 2033"/>
            <p:cNvSpPr/>
            <p:nvPr/>
          </p:nvSpPr>
          <p:spPr>
            <a:xfrm rot="10800000" flipH="1">
              <a:off x="548028" y="596692"/>
              <a:ext cx="804244" cy="706916"/>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lvl="0"/>
              <a:endParaRPr sz="1300"/>
            </a:p>
          </p:txBody>
        </p:sp>
      </p:grpSp>
      <p:sp>
        <p:nvSpPr>
          <p:cNvPr id="21" name="Shape 2035"/>
          <p:cNvSpPr/>
          <p:nvPr/>
        </p:nvSpPr>
        <p:spPr>
          <a:xfrm>
            <a:off x="8319621" y="2696225"/>
            <a:ext cx="712614" cy="712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9050" tIns="19050" rIns="19050" bIns="19050" numCol="1" anchor="ctr">
            <a:noAutofit/>
          </a:bodyPr>
          <a:lstStyle/>
          <a:p>
            <a:pPr lvl="0"/>
            <a:endParaRPr sz="1300"/>
          </a:p>
        </p:txBody>
      </p:sp>
      <p:grpSp>
        <p:nvGrpSpPr>
          <p:cNvPr id="22" name="Group 2040"/>
          <p:cNvGrpSpPr/>
          <p:nvPr/>
        </p:nvGrpSpPr>
        <p:grpSpPr>
          <a:xfrm>
            <a:off x="8315640" y="662838"/>
            <a:ext cx="716614" cy="716614"/>
            <a:chOff x="0" y="0"/>
            <a:chExt cx="1910968" cy="1910968"/>
          </a:xfrm>
        </p:grpSpPr>
        <p:sp>
          <p:nvSpPr>
            <p:cNvPr id="23" name="Shape 2038"/>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24" name="Shape 2039"/>
            <p:cNvSpPr/>
            <p:nvPr/>
          </p:nvSpPr>
          <p:spPr>
            <a:xfrm>
              <a:off x="657404" y="557107"/>
              <a:ext cx="596161" cy="749014"/>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0" tIns="0" rIns="0" bIns="0" numCol="1" anchor="ctr">
              <a:noAutofit/>
            </a:bodyPr>
            <a:lstStyle/>
            <a:p>
              <a:pPr lvl="0"/>
              <a:endParaRPr sz="1300"/>
            </a:p>
          </p:txBody>
        </p:sp>
      </p:grpSp>
      <p:sp>
        <p:nvSpPr>
          <p:cNvPr id="26" name="Text Placeholder 5"/>
          <p:cNvSpPr txBox="1"/>
          <p:nvPr/>
        </p:nvSpPr>
        <p:spPr>
          <a:xfrm>
            <a:off x="3996055" y="2244090"/>
            <a:ext cx="1151890" cy="9398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altLang="zh-CN" sz="2400" b="1" dirty="0">
                <a:solidFill>
                  <a:schemeClr val="bg1"/>
                </a:solidFill>
                <a:latin typeface="微软雅黑" panose="020B0503020204020204" pitchFamily="34" charset="-122"/>
                <a:ea typeface="微软雅黑" panose="020B0503020204020204" pitchFamily="34" charset="-122"/>
              </a:rPr>
              <a:t>O</a:t>
            </a:r>
            <a:r>
              <a:rPr lang="zh-CN" altLang="en-US" sz="2400" b="1" dirty="0">
                <a:solidFill>
                  <a:schemeClr val="bg1"/>
                </a:solidFill>
                <a:latin typeface="微软雅黑" panose="020B0503020204020204" pitchFamily="34" charset="-122"/>
                <a:ea typeface="微软雅黑" panose="020B0503020204020204" pitchFamily="34" charset="-122"/>
              </a:rPr>
              <a:t>nline lessons</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0" name="Shape 2036"/>
          <p:cNvSpPr/>
          <p:nvPr/>
        </p:nvSpPr>
        <p:spPr>
          <a:xfrm>
            <a:off x="8562597" y="2861835"/>
            <a:ext cx="301592" cy="321704"/>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0" tIns="0" rIns="0" bIns="0" numCol="1" anchor="ctr">
            <a:noAutofit/>
          </a:bodyPr>
          <a:lstStyle/>
          <a:p>
            <a:pPr lvl="0"/>
            <a:endParaRPr sz="1300"/>
          </a:p>
        </p:txBody>
      </p:sp>
      <p:sp>
        <p:nvSpPr>
          <p:cNvPr id="32" name="Title 1"/>
          <p:cNvSpPr txBox="1"/>
          <p:nvPr/>
        </p:nvSpPr>
        <p:spPr>
          <a:xfrm>
            <a:off x="857885" y="200025"/>
            <a:ext cx="393192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sz="1800" b="1" dirty="0">
                <a:solidFill>
                  <a:schemeClr val="tx1">
                    <a:lumMod val="75000"/>
                    <a:lumOff val="25000"/>
                  </a:schemeClr>
                </a:solidFill>
                <a:latin typeface="微软雅黑" panose="020B0503020204020204" pitchFamily="34" charset="-122"/>
                <a:ea typeface="微软雅黑" panose="020B0503020204020204" pitchFamily="34" charset="-122"/>
              </a:rPr>
              <a:t>Dry humor </a:t>
            </a:r>
            <a:r>
              <a:rPr lang="en-US" sz="1800" b="1" dirty="0">
                <a:solidFill>
                  <a:schemeClr val="tx1">
                    <a:lumMod val="75000"/>
                    <a:lumOff val="25000"/>
                  </a:schemeClr>
                </a:solidFill>
                <a:latin typeface="微软雅黑" panose="020B0503020204020204" pitchFamily="34" charset="-122"/>
                <a:ea typeface="微软雅黑" panose="020B0503020204020204" pitchFamily="34" charset="-122"/>
              </a:rPr>
              <a:t>about </a:t>
            </a:r>
            <a:r>
              <a:rPr sz="1800" b="1" dirty="0">
                <a:solidFill>
                  <a:schemeClr val="tx1">
                    <a:lumMod val="75000"/>
                    <a:lumOff val="25000"/>
                  </a:schemeClr>
                </a:solidFill>
                <a:latin typeface="微软雅黑" panose="020B0503020204020204" pitchFamily="34" charset="-122"/>
                <a:ea typeface="微软雅黑" panose="020B0503020204020204" pitchFamily="34" charset="-122"/>
              </a:rPr>
              <a:t>online lessons</a:t>
            </a:r>
            <a:endParaRPr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par>
                          <p:cTn id="12" fill="hold">
                            <p:stCondLst>
                              <p:cond delay="195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245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295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345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395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4450"/>
                            </p:stCondLst>
                            <p:childTnLst>
                              <p:par>
                                <p:cTn id="39" presetID="53" presetClass="entr" presetSubtype="16"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par>
                          <p:cTn id="44" fill="hold">
                            <p:stCondLst>
                              <p:cond delay="4950"/>
                            </p:stCondLst>
                            <p:childTnLst>
                              <p:par>
                                <p:cTn id="45" presetID="53" presetClass="entr" presetSubtype="16"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450"/>
                            </p:stCondLst>
                            <p:childTnLst>
                              <p:par>
                                <p:cTn id="51" presetID="1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5950"/>
                            </p:stCondLst>
                            <p:childTnLst>
                              <p:par>
                                <p:cTn id="55" presetID="53" presetClass="entr" presetSubtype="16"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par>
                          <p:cTn id="60" fill="hold">
                            <p:stCondLst>
                              <p:cond delay="6450"/>
                            </p:stCondLst>
                            <p:childTnLst>
                              <p:par>
                                <p:cTn id="61" presetID="53" presetClass="entr" presetSubtype="16"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childTnLst>
                          </p:cTn>
                        </p:par>
                        <p:par>
                          <p:cTn id="66" fill="hold">
                            <p:stCondLst>
                              <p:cond delay="6950"/>
                            </p:stCondLst>
                            <p:childTnLst>
                              <p:par>
                                <p:cTn id="67" presetID="10"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par>
                          <p:cTn id="70" fill="hold">
                            <p:stCondLst>
                              <p:cond delay="7450"/>
                            </p:stCondLst>
                            <p:childTnLst>
                              <p:par>
                                <p:cTn id="71" presetID="53" presetClass="entr" presetSubtype="16"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Effect transition="in" filter="fade">
                                      <p:cBhvr>
                                        <p:cTn id="75" dur="500"/>
                                        <p:tgtEl>
                                          <p:spTgt spid="3"/>
                                        </p:tgtEl>
                                      </p:cBhvr>
                                    </p:animEffect>
                                  </p:childTnLst>
                                </p:cTn>
                              </p:par>
                            </p:childTnLst>
                          </p:cTn>
                        </p:par>
                        <p:par>
                          <p:cTn id="76" fill="hold">
                            <p:stCondLst>
                              <p:cond delay="7950"/>
                            </p:stCondLst>
                            <p:childTnLst>
                              <p:par>
                                <p:cTn id="77" presetID="53" presetClass="entr" presetSubtype="16"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par>
                          <p:cTn id="82" fill="hold">
                            <p:stCondLst>
                              <p:cond delay="8450"/>
                            </p:stCondLst>
                            <p:childTnLst>
                              <p:par>
                                <p:cTn id="83" presetID="10" presetClass="entr" presetSubtype="0" fill="hold" grpId="0"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par>
                          <p:cTn id="86" fill="hold">
                            <p:stCondLst>
                              <p:cond delay="8950"/>
                            </p:stCondLst>
                            <p:childTnLst>
                              <p:par>
                                <p:cTn id="87" presetID="10" presetClass="entr" presetSubtype="0" fill="hold" grpId="0"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8" grpId="0" animBg="1"/>
      <p:bldP spid="10" grpId="0" animBg="1"/>
      <p:bldP spid="12" grpId="0" animBg="1"/>
      <p:bldP spid="14" grpId="0" animBg="1"/>
      <p:bldP spid="21" grpId="0" bldLvl="0" animBg="1"/>
      <p:bldP spid="26" grpId="0"/>
      <p:bldP spid="30" grpId="0" bldLvl="0" animBg="1"/>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Dry humor about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50825" y="654685"/>
            <a:ext cx="8667115" cy="2245360"/>
          </a:xfrm>
          <a:prstGeom prst="rect">
            <a:avLst/>
          </a:prstGeom>
          <a:noFill/>
        </p:spPr>
        <p:txBody>
          <a:bodyPr wrap="square" rtlCol="0" anchor="t">
            <a:spAutoFit/>
          </a:bodyPr>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When you were still sleeping in the quilt and rubbing your sleepy eyes, your teacher and classmates were already quietly going online as you didn</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t know. In the bell that continues ringing  to remind you of signing up the class, or in the teacher</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s sixty-second voice, you helplessly picked up the phone, switched on the computer, and faced the teacher whose voice is cadenced behind the screen, continuing the unfinished dream of last night.</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50825" y="3031490"/>
            <a:ext cx="4427855" cy="1753235"/>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当你还窝在被窝里揉搓着惺忪睡眼的时候，你的老师和同学们早已背着你悄然上线。在一片此起彼伏的签到提醒铃声中，亦或是在老师的六十秒语音里，你无奈的拿起手机，打开电脑，对着屏幕后面抑扬顿挫的老师，继续昨晚那个未竟的美梦。</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clrChange>
              <a:clrFrom>
                <a:srgbClr val="FEFEFE">
                  <a:alpha val="100000"/>
                </a:srgbClr>
              </a:clrFrom>
              <a:clrTo>
                <a:srgbClr val="FEFEFE">
                  <a:alpha val="100000"/>
                  <a:alpha val="0"/>
                </a:srgbClr>
              </a:clrTo>
            </a:clrChange>
          </a:blip>
          <a:stretch>
            <a:fillRect/>
          </a:stretch>
        </p:blipFill>
        <p:spPr>
          <a:xfrm>
            <a:off x="4904105" y="2900045"/>
            <a:ext cx="4168775" cy="2048510"/>
          </a:xfrm>
          <a:prstGeom prst="rect">
            <a:avLst/>
          </a:prstGeom>
        </p:spPr>
      </p:pic>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24"/>
          <p:cNvSpPr/>
          <p:nvPr/>
        </p:nvSpPr>
        <p:spPr>
          <a:xfrm>
            <a:off x="1999738" y="1647825"/>
            <a:ext cx="5196206" cy="29098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chemeClr val="accent1"/>
          </a:solidFill>
          <a:ln w="12700">
            <a:miter lim="400000"/>
          </a:ln>
        </p:spPr>
        <p:txBody>
          <a:bodyPr lIns="0" tIns="0" rIns="0" bIns="0"/>
          <a:lstStyle/>
          <a:p>
            <a:pPr lvl="0"/>
            <a:endParaRPr sz="1300"/>
          </a:p>
        </p:txBody>
      </p:sp>
      <p:sp>
        <p:nvSpPr>
          <p:cNvPr id="3" name="Text Placeholder 3"/>
          <p:cNvSpPr txBox="1"/>
          <p:nvPr/>
        </p:nvSpPr>
        <p:spPr>
          <a:xfrm>
            <a:off x="822408" y="3137209"/>
            <a:ext cx="1564386" cy="306559"/>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Join</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 in</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Text Placeholder 4"/>
          <p:cNvSpPr txBox="1"/>
          <p:nvPr/>
        </p:nvSpPr>
        <p:spPr>
          <a:xfrm>
            <a:off x="0" y="1693545"/>
            <a:ext cx="3787775" cy="14185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zh-CN" altLang="en-US" sz="1400" b="1" dirty="0">
                <a:solidFill>
                  <a:schemeClr val="tx1"/>
                </a:solidFill>
                <a:latin typeface="微软雅黑" panose="020B0503020204020204" pitchFamily="34" charset="-122"/>
                <a:ea typeface="微软雅黑" panose="020B0503020204020204" pitchFamily="34" charset="-122"/>
              </a:rPr>
              <a:t> You can</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t look for course updates, contribute to class discussions, or complete assignments if you don</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t at least </a:t>
            </a:r>
            <a:r>
              <a:rPr lang="en-US" altLang="zh-CN" sz="1400" b="1" dirty="0">
                <a:solidFill>
                  <a:schemeClr val="tx1"/>
                </a:solidFill>
                <a:latin typeface="微软雅黑" panose="020B0503020204020204" pitchFamily="34" charset="-122"/>
                <a:ea typeface="微软雅黑" panose="020B0503020204020204" pitchFamily="34" charset="-122"/>
              </a:rPr>
              <a:t>join</a:t>
            </a:r>
            <a:r>
              <a:rPr lang="zh-CN" altLang="en-US" sz="1400" b="1" dirty="0">
                <a:solidFill>
                  <a:schemeClr val="tx1"/>
                </a:solidFill>
                <a:latin typeface="微软雅黑" panose="020B0503020204020204" pitchFamily="34" charset="-122"/>
                <a:ea typeface="微软雅黑" panose="020B0503020204020204" pitchFamily="34" charset="-122"/>
              </a:rPr>
              <a:t> in to your online classroom. Get in the habit of doing so regularly.</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 name="Shape 1626"/>
          <p:cNvSpPr/>
          <p:nvPr/>
        </p:nvSpPr>
        <p:spPr>
          <a:xfrm flipV="1">
            <a:off x="2386775" y="3111919"/>
            <a:ext cx="1" cy="1040216"/>
          </a:xfrm>
          <a:prstGeom prst="line">
            <a:avLst/>
          </a:prstGeom>
          <a:ln w="12700">
            <a:solidFill>
              <a:srgbClr val="A6AAA9"/>
            </a:solidFill>
            <a:miter lim="400000"/>
          </a:ln>
        </p:spPr>
        <p:txBody>
          <a:bodyPr lIns="19050" tIns="19050" rIns="19050" bIns="19050" anchor="ctr"/>
          <a:lstStyle/>
          <a:p>
            <a:pPr lvl="0"/>
            <a:endParaRPr sz="1300"/>
          </a:p>
        </p:txBody>
      </p:sp>
      <p:sp>
        <p:nvSpPr>
          <p:cNvPr id="8" name="Shape 1629"/>
          <p:cNvSpPr/>
          <p:nvPr/>
        </p:nvSpPr>
        <p:spPr>
          <a:xfrm flipV="1">
            <a:off x="5689110" y="2592413"/>
            <a:ext cx="1" cy="1020713"/>
          </a:xfrm>
          <a:prstGeom prst="line">
            <a:avLst/>
          </a:prstGeom>
          <a:ln w="12700">
            <a:solidFill>
              <a:srgbClr val="A6AAA9"/>
            </a:solidFill>
            <a:miter lim="400000"/>
          </a:ln>
        </p:spPr>
        <p:txBody>
          <a:bodyPr lIns="19050" tIns="19050" rIns="19050" bIns="19050" anchor="ctr"/>
          <a:lstStyle/>
          <a:p>
            <a:pPr lvl="0"/>
            <a:endParaRPr sz="1300"/>
          </a:p>
        </p:txBody>
      </p:sp>
      <p:sp>
        <p:nvSpPr>
          <p:cNvPr id="9" name="Shape 1630"/>
          <p:cNvSpPr/>
          <p:nvPr/>
        </p:nvSpPr>
        <p:spPr>
          <a:xfrm>
            <a:off x="2228247" y="3046153"/>
            <a:ext cx="317057" cy="3170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4288" tIns="14288" rIns="14288" bIns="14288" numCol="1" anchor="ctr">
            <a:noAutofit/>
          </a:bodyPr>
          <a:lstStyle/>
          <a:p>
            <a:pPr lvl="0"/>
            <a:endParaRPr sz="1300"/>
          </a:p>
        </p:txBody>
      </p:sp>
      <p:sp>
        <p:nvSpPr>
          <p:cNvPr id="10" name="Shape 1636"/>
          <p:cNvSpPr/>
          <p:nvPr/>
        </p:nvSpPr>
        <p:spPr>
          <a:xfrm>
            <a:off x="3812481" y="1376751"/>
            <a:ext cx="317058" cy="3170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4288" tIns="14288" rIns="14288" bIns="14288" numCol="1" anchor="ctr">
            <a:noAutofit/>
          </a:bodyPr>
          <a:lstStyle/>
          <a:p>
            <a:pPr lvl="0"/>
            <a:endParaRPr sz="1300"/>
          </a:p>
        </p:txBody>
      </p:sp>
      <p:sp>
        <p:nvSpPr>
          <p:cNvPr id="12" name="Shape 1648"/>
          <p:cNvSpPr/>
          <p:nvPr/>
        </p:nvSpPr>
        <p:spPr>
          <a:xfrm>
            <a:off x="5529248" y="3484845"/>
            <a:ext cx="317058" cy="3170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4288" tIns="14288" rIns="14288" bIns="14288" numCol="1" anchor="ctr">
            <a:noAutofit/>
          </a:bodyPr>
          <a:lstStyle/>
          <a:p>
            <a:pPr lvl="0"/>
            <a:endParaRPr sz="1300"/>
          </a:p>
        </p:txBody>
      </p:sp>
      <p:sp>
        <p:nvSpPr>
          <p:cNvPr id="13" name="Shape 1653"/>
          <p:cNvSpPr/>
          <p:nvPr/>
        </p:nvSpPr>
        <p:spPr>
          <a:xfrm>
            <a:off x="2343445" y="4114971"/>
            <a:ext cx="86660" cy="86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14" name="Shape 1654"/>
          <p:cNvSpPr/>
          <p:nvPr/>
        </p:nvSpPr>
        <p:spPr>
          <a:xfrm>
            <a:off x="4062315" y="3112048"/>
            <a:ext cx="134823" cy="134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16" name="Shape 1656"/>
          <p:cNvSpPr/>
          <p:nvPr/>
        </p:nvSpPr>
        <p:spPr>
          <a:xfrm>
            <a:off x="5579617" y="2487379"/>
            <a:ext cx="214313" cy="2143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18" name="Text Placeholder 3"/>
          <p:cNvSpPr txBox="1"/>
          <p:nvPr/>
        </p:nvSpPr>
        <p:spPr>
          <a:xfrm>
            <a:off x="4129405" y="1169670"/>
            <a:ext cx="2618105" cy="73088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ts val="166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Communicate with</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l" fontAlgn="auto">
              <a:lnSpc>
                <a:spcPts val="166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 your teachers</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Text Placeholder 4"/>
          <p:cNvSpPr txBox="1"/>
          <p:nvPr/>
        </p:nvSpPr>
        <p:spPr>
          <a:xfrm>
            <a:off x="769620" y="778510"/>
            <a:ext cx="5833745" cy="391160"/>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zh-CN" altLang="en-US" sz="1400" b="1" dirty="0">
                <a:solidFill>
                  <a:schemeClr val="tx1"/>
                </a:solidFill>
                <a:latin typeface="微软雅黑" panose="020B0503020204020204" pitchFamily="34" charset="-122"/>
                <a:ea typeface="微软雅黑" panose="020B0503020204020204" pitchFamily="34" charset="-122"/>
              </a:rPr>
              <a:t>Any reputable teacher will encourage students to communicate </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22" name="Text Placeholder 3"/>
          <p:cNvSpPr txBox="1"/>
          <p:nvPr/>
        </p:nvSpPr>
        <p:spPr>
          <a:xfrm>
            <a:off x="5944870" y="3239770"/>
            <a:ext cx="2477770" cy="6648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66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Ask for help </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ts val="166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when you need it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 Placeholder 4"/>
          <p:cNvSpPr txBox="1"/>
          <p:nvPr/>
        </p:nvSpPr>
        <p:spPr>
          <a:xfrm>
            <a:off x="4838700" y="3921125"/>
            <a:ext cx="4070985" cy="1106170"/>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zh-CN" altLang="en-US" sz="1400" b="1" dirty="0">
                <a:solidFill>
                  <a:schemeClr val="tx1"/>
                </a:solidFill>
                <a:latin typeface="微软雅黑" panose="020B0503020204020204" pitchFamily="34" charset="-122"/>
                <a:ea typeface="微软雅黑" panose="020B0503020204020204" pitchFamily="34" charset="-122"/>
              </a:rPr>
              <a:t> Open communication helps you develop a rapport with teachers and pave the way if you have questions down the line. Don</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t be afraid to ask for help. </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24" name="Text Placeholder 4"/>
          <p:cNvSpPr txBox="1"/>
          <p:nvPr/>
        </p:nvSpPr>
        <p:spPr>
          <a:xfrm>
            <a:off x="2290347" y="3099342"/>
            <a:ext cx="192855" cy="23178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100" dirty="0">
                <a:solidFill>
                  <a:srgbClr val="FCFCFC"/>
                </a:solidFill>
                <a:latin typeface="微软雅黑" panose="020B0503020204020204" pitchFamily="34" charset="-122"/>
                <a:ea typeface="微软雅黑" panose="020B0503020204020204" pitchFamily="34" charset="-122"/>
              </a:rPr>
              <a:t>01</a:t>
            </a:r>
            <a:endParaRPr lang="id-ID" sz="1100" dirty="0">
              <a:solidFill>
                <a:srgbClr val="FCFCFC"/>
              </a:solidFill>
              <a:latin typeface="微软雅黑" panose="020B0503020204020204" pitchFamily="34" charset="-122"/>
              <a:ea typeface="微软雅黑" panose="020B0503020204020204" pitchFamily="34" charset="-122"/>
            </a:endParaRPr>
          </a:p>
        </p:txBody>
      </p:sp>
      <p:sp>
        <p:nvSpPr>
          <p:cNvPr id="25" name="Text Placeholder 4"/>
          <p:cNvSpPr txBox="1"/>
          <p:nvPr/>
        </p:nvSpPr>
        <p:spPr>
          <a:xfrm>
            <a:off x="3874583" y="1419384"/>
            <a:ext cx="192855" cy="23178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100" dirty="0">
                <a:solidFill>
                  <a:srgbClr val="FCFCFC"/>
                </a:solidFill>
                <a:latin typeface="微软雅黑" panose="020B0503020204020204" pitchFamily="34" charset="-122"/>
                <a:ea typeface="微软雅黑" panose="020B0503020204020204" pitchFamily="34" charset="-122"/>
              </a:rPr>
              <a:t>02</a:t>
            </a:r>
            <a:endParaRPr lang="id-ID" sz="1100" dirty="0">
              <a:solidFill>
                <a:srgbClr val="FCFCFC"/>
              </a:solidFill>
              <a:latin typeface="微软雅黑" panose="020B0503020204020204" pitchFamily="34" charset="-122"/>
              <a:ea typeface="微软雅黑" panose="020B0503020204020204" pitchFamily="34" charset="-122"/>
            </a:endParaRPr>
          </a:p>
        </p:txBody>
      </p:sp>
      <p:sp>
        <p:nvSpPr>
          <p:cNvPr id="27" name="Text Placeholder 4"/>
          <p:cNvSpPr txBox="1"/>
          <p:nvPr/>
        </p:nvSpPr>
        <p:spPr>
          <a:xfrm>
            <a:off x="5591350" y="3542960"/>
            <a:ext cx="192855" cy="23178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100" dirty="0">
                <a:solidFill>
                  <a:srgbClr val="FCFCFC"/>
                </a:solidFill>
                <a:latin typeface="微软雅黑" panose="020B0503020204020204" pitchFamily="34" charset="-122"/>
                <a:ea typeface="微软雅黑" panose="020B0503020204020204" pitchFamily="34" charset="-122"/>
              </a:rPr>
              <a:t>0</a:t>
            </a:r>
            <a:r>
              <a:rPr lang="en-US" altLang="id-ID" sz="1100" dirty="0">
                <a:solidFill>
                  <a:srgbClr val="FCFCFC"/>
                </a:solidFill>
                <a:latin typeface="微软雅黑" panose="020B0503020204020204" pitchFamily="34" charset="-122"/>
                <a:ea typeface="微软雅黑" panose="020B0503020204020204" pitchFamily="34" charset="-122"/>
              </a:rPr>
              <a:t>3</a:t>
            </a:r>
            <a:endParaRPr lang="en-US" altLang="id-ID" sz="1100" dirty="0">
              <a:solidFill>
                <a:srgbClr val="FCFCFC"/>
              </a:solidFill>
              <a:latin typeface="微软雅黑" panose="020B0503020204020204" pitchFamily="34" charset="-122"/>
              <a:ea typeface="微软雅黑" panose="020B0503020204020204" pitchFamily="34" charset="-122"/>
            </a:endParaRPr>
          </a:p>
        </p:txBody>
      </p:sp>
      <p:sp>
        <p:nvSpPr>
          <p:cNvPr id="28" name="Shape 1625"/>
          <p:cNvSpPr/>
          <p:nvPr/>
        </p:nvSpPr>
        <p:spPr>
          <a:xfrm>
            <a:off x="7115175" y="810895"/>
            <a:ext cx="1896110" cy="18326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a:miter lim="400000"/>
          </a:ln>
        </p:spPr>
        <p:txBody>
          <a:bodyPr lIns="0" tIns="0" rIns="0" bIns="0"/>
          <a:lstStyle/>
          <a:p>
            <a:pPr lvl="0"/>
            <a:endParaRPr sz="1300"/>
          </a:p>
        </p:txBody>
      </p:sp>
      <p:sp>
        <p:nvSpPr>
          <p:cNvPr id="29" name="Shape 1657"/>
          <p:cNvSpPr/>
          <p:nvPr/>
        </p:nvSpPr>
        <p:spPr>
          <a:xfrm>
            <a:off x="7863579" y="900286"/>
            <a:ext cx="310148" cy="317057"/>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a:miter lim="400000"/>
          </a:ln>
        </p:spPr>
        <p:txBody>
          <a:bodyPr lIns="0" tIns="0" rIns="0" bIns="0" anchor="ctr"/>
          <a:lstStyle/>
          <a:p>
            <a:pPr lvl="0"/>
            <a:endParaRPr sz="1300"/>
          </a:p>
        </p:txBody>
      </p:sp>
      <p:sp>
        <p:nvSpPr>
          <p:cNvPr id="30" name="Text Placeholder 3"/>
          <p:cNvSpPr txBox="1"/>
          <p:nvPr/>
        </p:nvSpPr>
        <p:spPr>
          <a:xfrm>
            <a:off x="7023100" y="1449070"/>
            <a:ext cx="2080260" cy="70421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700" b="1" dirty="0">
                <a:solidFill>
                  <a:schemeClr val="bg1"/>
                </a:solidFill>
                <a:latin typeface="微软雅黑" panose="020B0503020204020204" pitchFamily="34" charset="-122"/>
                <a:ea typeface="微软雅黑" panose="020B0503020204020204" pitchFamily="34" charset="-122"/>
              </a:rPr>
              <a:t>Self-Motivation and the Online Learner</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32" name="Title 1"/>
          <p:cNvSpPr txBox="1"/>
          <p:nvPr/>
        </p:nvSpPr>
        <p:spPr>
          <a:xfrm>
            <a:off x="769620" y="200025"/>
            <a:ext cx="625348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Do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three</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t</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hings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r</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egularly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to be a the online learner</a:t>
            </a:r>
            <a:endPar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Shape 1627"/>
          <p:cNvSpPr/>
          <p:nvPr/>
        </p:nvSpPr>
        <p:spPr>
          <a:xfrm flipV="1">
            <a:off x="4129092" y="1622238"/>
            <a:ext cx="1" cy="1477275"/>
          </a:xfrm>
          <a:prstGeom prst="line">
            <a:avLst/>
          </a:prstGeom>
          <a:ln w="12700">
            <a:solidFill>
              <a:srgbClr val="A6AAA9"/>
            </a:solidFill>
            <a:miter lim="400000"/>
          </a:ln>
        </p:spPr>
        <p:txBody>
          <a:bodyPr lIns="19050" tIns="19050" rIns="19050" bIns="19050" anchor="ctr"/>
          <a:lstStyle/>
          <a:p>
            <a:pPr lvl="0"/>
            <a:endParaRPr sz="1300"/>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par>
                          <p:cTn id="12" fill="hold">
                            <p:stCondLst>
                              <p:cond delay="3049"/>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3549"/>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4049"/>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4549"/>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49"/>
                            </p:stCondLst>
                            <p:childTnLst>
                              <p:par>
                                <p:cTn id="36" presetID="18" presetClass="entr" presetSubtype="12"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strips(downLeft)">
                                      <p:cBhvr>
                                        <p:cTn id="38" dur="500"/>
                                        <p:tgtEl>
                                          <p:spTgt spid="3">
                                            <p:txEl>
                                              <p:pRg st="0" end="0"/>
                                            </p:txEl>
                                          </p:spTgt>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strips(downLeft)">
                                      <p:cBhvr>
                                        <p:cTn id="41" dur="500"/>
                                        <p:tgtEl>
                                          <p:spTgt spid="4">
                                            <p:txEl>
                                              <p:pRg st="0" end="0"/>
                                            </p:txEl>
                                          </p:spTgt>
                                        </p:tgtEl>
                                      </p:cBhvr>
                                    </p:animEffect>
                                  </p:childTnLst>
                                </p:cTn>
                              </p:par>
                            </p:childTnLst>
                          </p:cTn>
                        </p:par>
                        <p:par>
                          <p:cTn id="42" fill="hold">
                            <p:stCondLst>
                              <p:cond delay="5549"/>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6049"/>
                            </p:stCondLst>
                            <p:childTnLst>
                              <p:par>
                                <p:cTn id="47" presetID="22" presetClass="entr" presetSubtype="4"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par>
                          <p:cTn id="50" fill="hold">
                            <p:stCondLst>
                              <p:cond delay="6549"/>
                            </p:stCondLst>
                            <p:childTnLst>
                              <p:par>
                                <p:cTn id="51" presetID="53" presetClass="entr" presetSubtype="16"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p:stCondLst>
                              <p:cond delay="7049"/>
                            </p:stCondLst>
                            <p:childTnLst>
                              <p:par>
                                <p:cTn id="62" presetID="18" presetClass="entr" presetSubtype="1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strips(downLeft)">
                                      <p:cBhvr>
                                        <p:cTn id="64" dur="500"/>
                                        <p:tgtEl>
                                          <p:spTgt spid="18"/>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strips(downLeft)">
                                      <p:cBhvr>
                                        <p:cTn id="67" dur="500"/>
                                        <p:tgtEl>
                                          <p:spTgt spid="19"/>
                                        </p:tgtEl>
                                      </p:cBhvr>
                                    </p:animEffect>
                                  </p:childTnLst>
                                </p:cTn>
                              </p:par>
                            </p:childTnLst>
                          </p:cTn>
                        </p:par>
                        <p:par>
                          <p:cTn id="68" fill="hold">
                            <p:stCondLst>
                              <p:cond delay="7549"/>
                            </p:stCondLst>
                            <p:childTnLst>
                              <p:par>
                                <p:cTn id="69" presetID="10" presetClass="entr" presetSubtype="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par>
                          <p:cTn id="72" fill="hold">
                            <p:stCondLst>
                              <p:cond delay="8049"/>
                            </p:stCondLst>
                            <p:childTnLst>
                              <p:par>
                                <p:cTn id="73" presetID="22" presetClass="entr" presetSubtype="1"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up)">
                                      <p:cBhvr>
                                        <p:cTn id="75" dur="500"/>
                                        <p:tgtEl>
                                          <p:spTgt spid="8"/>
                                        </p:tgtEl>
                                      </p:cBhvr>
                                    </p:animEffect>
                                  </p:childTnLst>
                                </p:cTn>
                              </p:par>
                            </p:childTnLst>
                          </p:cTn>
                        </p:par>
                        <p:par>
                          <p:cTn id="76" fill="hold">
                            <p:stCondLst>
                              <p:cond delay="8549"/>
                            </p:stCondLst>
                            <p:childTnLst>
                              <p:par>
                                <p:cTn id="77" presetID="53" presetClass="entr" presetSubtype="16"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par>
                          <p:cTn id="87" fill="hold">
                            <p:stCondLst>
                              <p:cond delay="9049"/>
                            </p:stCondLst>
                            <p:childTnLst>
                              <p:par>
                                <p:cTn id="88" presetID="18" presetClass="entr" presetSubtype="6"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strips(downRight)">
                                      <p:cBhvr>
                                        <p:cTn id="90" dur="500"/>
                                        <p:tgtEl>
                                          <p:spTgt spid="22"/>
                                        </p:tgtEl>
                                      </p:cBhvr>
                                    </p:animEffect>
                                  </p:childTnLst>
                                </p:cTn>
                              </p:par>
                              <p:par>
                                <p:cTn id="91" presetID="18" presetClass="entr" presetSubtype="6"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strips(downRight)">
                                      <p:cBhvr>
                                        <p:cTn id="93" dur="500"/>
                                        <p:tgtEl>
                                          <p:spTgt spid="23"/>
                                        </p:tgtEl>
                                      </p:cBhvr>
                                    </p:animEffect>
                                  </p:childTnLst>
                                </p:cTn>
                              </p:par>
                            </p:childTnLst>
                          </p:cTn>
                        </p:par>
                        <p:par>
                          <p:cTn id="94" fill="hold">
                            <p:stCondLst>
                              <p:cond delay="9549"/>
                            </p:stCondLst>
                            <p:childTnLst>
                              <p:par>
                                <p:cTn id="95" presetID="1"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27" presetClass="emph" presetSubtype="0" fill="remove" grpId="1" nodeType="withEffect">
                                  <p:stCondLst>
                                    <p:cond delay="0"/>
                                  </p:stCondLst>
                                  <p:childTnLst>
                                    <p:animClr clrSpc="rgb" dir="cw">
                                      <p:cBhvr override="childStyle">
                                        <p:cTn id="98" dur="250" autoRev="1" fill="remove"/>
                                        <p:tgtEl>
                                          <p:spTgt spid="28"/>
                                        </p:tgtEl>
                                        <p:attrNameLst>
                                          <p:attrName>style.color</p:attrName>
                                        </p:attrNameLst>
                                      </p:cBhvr>
                                      <p:to>
                                        <a:schemeClr val="bg1"/>
                                      </p:to>
                                    </p:animClr>
                                    <p:animClr clrSpc="rgb" dir="cw">
                                      <p:cBhvr>
                                        <p:cTn id="99" dur="250" autoRev="1" fill="remove"/>
                                        <p:tgtEl>
                                          <p:spTgt spid="28"/>
                                        </p:tgtEl>
                                        <p:attrNameLst>
                                          <p:attrName>fillcolor</p:attrName>
                                        </p:attrNameLst>
                                      </p:cBhvr>
                                      <p:to>
                                        <a:schemeClr val="bg1"/>
                                      </p:to>
                                    </p:animClr>
                                    <p:set>
                                      <p:cBhvr>
                                        <p:cTn id="100" dur="250" autoRev="1" fill="remove"/>
                                        <p:tgtEl>
                                          <p:spTgt spid="28"/>
                                        </p:tgtEl>
                                        <p:attrNameLst>
                                          <p:attrName>fill.type</p:attrName>
                                        </p:attrNameLst>
                                      </p:cBhvr>
                                      <p:to>
                                        <p:strVal val="solid"/>
                                      </p:to>
                                    </p:set>
                                    <p:set>
                                      <p:cBhvr>
                                        <p:cTn id="101" dur="250" autoRev="1" fill="remove"/>
                                        <p:tgtEl>
                                          <p:spTgt spid="28"/>
                                        </p:tgtEl>
                                        <p:attrNameLst>
                                          <p:attrName>fill.on</p:attrName>
                                        </p:attrNameLst>
                                      </p:cBhvr>
                                      <p:to>
                                        <p:strVal val="true"/>
                                      </p:to>
                                    </p:set>
                                  </p:childTnLst>
                                </p:cTn>
                              </p:par>
                            </p:childTnLst>
                          </p:cTn>
                        </p:par>
                        <p:par>
                          <p:cTn id="102" fill="hold">
                            <p:stCondLst>
                              <p:cond delay="9549"/>
                            </p:stCondLst>
                            <p:childTnLst>
                              <p:par>
                                <p:cTn id="103" presetID="10" presetClass="entr" presetSubtype="0" fill="hold" grpId="0" nodeType="after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500"/>
                                        <p:tgtEl>
                                          <p:spTgt spid="2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uild="p"/>
      <p:bldP spid="4" grpId="0" build="p"/>
      <p:bldP spid="5" grpId="0" bldLvl="0" animBg="1"/>
      <p:bldP spid="6" grpId="0" bldLvl="0" animBg="1"/>
      <p:bldP spid="8" grpId="0" bldLvl="0" animBg="1"/>
      <p:bldP spid="9" grpId="0" bldLvl="0" animBg="1"/>
      <p:bldP spid="10" grpId="0" bldLvl="0" animBg="1"/>
      <p:bldP spid="12" grpId="0" bldLvl="0" animBg="1"/>
      <p:bldP spid="13" grpId="0" bldLvl="0" animBg="1"/>
      <p:bldP spid="14" grpId="0" bldLvl="0" animBg="1"/>
      <p:bldP spid="16" grpId="0" bldLvl="0" animBg="1"/>
      <p:bldP spid="18" grpId="0"/>
      <p:bldP spid="19" grpId="0"/>
      <p:bldP spid="22" grpId="0"/>
      <p:bldP spid="23" grpId="0"/>
      <p:bldP spid="24" grpId="0"/>
      <p:bldP spid="25" grpId="0"/>
      <p:bldP spid="27" grpId="0"/>
      <p:bldP spid="28" grpId="0" bldLvl="0" animBg="1"/>
      <p:bldP spid="28" grpId="1" bldLvl="0" animBg="1"/>
      <p:bldP spid="29" grpId="0" bldLvl="0" animBg="1"/>
      <p:bldP spid="30"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How to improve the efficiency of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7185" y="666115"/>
            <a:ext cx="8514080" cy="2553335"/>
          </a:xfrm>
          <a:prstGeom prst="rect">
            <a:avLst/>
          </a:prstGeom>
          <a:noFill/>
        </p:spPr>
        <p:txBody>
          <a:bodyPr wrap="square" rtlCol="0" anchor="t">
            <a:spAutoFit/>
          </a:bodyPr>
          <a:p>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W</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hen broadcast</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ing</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live</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many teachers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require students to prepare the things they need before going online, and actively participate in class discussions. Not only do you have to clean up your appearance and mood, but you also have to tidy your desktop, neaten the documents you need in time.</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The most important thing is to keep your phone and computer fully charged, and sometimes it doesn</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t matter if your internet speed isn</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t fast, just keep your brain active.</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37185" y="3219450"/>
            <a:ext cx="5553710" cy="1753235"/>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许多老师在直播时要求同学们在上网课前把该准备的东西准备好，上课时主动参与课堂讨论。学习需要仪式感。不仅要把仪容和心情收拾好，还要把桌面收拾好，将要用到的文件及时整理好，随用随拿。最重要的是，保持手机和电脑电量充足，有时候网速不积极也没关系，你的大脑保持积极状态就可以了。</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clrChange>
              <a:clrFrom>
                <a:srgbClr val="FEFEFE">
                  <a:alpha val="100000"/>
                </a:srgbClr>
              </a:clrFrom>
              <a:clrTo>
                <a:srgbClr val="FEFEFE">
                  <a:alpha val="100000"/>
                  <a:alpha val="0"/>
                </a:srgbClr>
              </a:clrTo>
            </a:clrChange>
          </a:blip>
          <a:stretch>
            <a:fillRect/>
          </a:stretch>
        </p:blipFill>
        <p:spPr>
          <a:xfrm>
            <a:off x="5890895" y="2780665"/>
            <a:ext cx="3179445" cy="2229485"/>
          </a:xfrm>
          <a:prstGeom prst="rect">
            <a:avLst/>
          </a:prstGeom>
        </p:spPr>
      </p:pic>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How to improve the efficiency of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63525" y="670560"/>
            <a:ext cx="8617585" cy="2245360"/>
          </a:xfrm>
          <a:prstGeom prst="rect">
            <a:avLst/>
          </a:prstGeom>
          <a:noFill/>
        </p:spPr>
        <p:txBody>
          <a:bodyPr wrap="square" rtlCol="0" anchor="t">
            <a:spAutoFit/>
          </a:bodyPr>
          <a:p>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Learning needs concentration and self-control. When you have onli</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ne</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class and play the phone at the same time, neither can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you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get a good entertainment experience, nor can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you be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fully absorb</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ed in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classroom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learning</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Especially when the mobile phone and computer are at hand, and the network speed is so fast, you will be tempted to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click</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on other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apps</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If you can</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t control your</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self</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uninstall those software</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s</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that distract you.   </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35280" y="3014345"/>
            <a:ext cx="5103495" cy="1753235"/>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学习需要专注自制。一边学习一边玩手机,既不能得到很好的娱乐体验,也不能充分吸收课堂知识。尤其是手机和电脑都在手边，且网速流畅到飞起的时候，则更会情不自禁点开其它软件。如果实在控制不了自己，不妨先卸载那些让你分心的软件。</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clrChange>
              <a:clrFrom>
                <a:srgbClr val="FEEAC9">
                  <a:alpha val="100000"/>
                </a:srgbClr>
              </a:clrFrom>
              <a:clrTo>
                <a:srgbClr val="FEEAC9">
                  <a:alpha val="100000"/>
                  <a:alpha val="0"/>
                </a:srgbClr>
              </a:clrTo>
            </a:clrChange>
          </a:blip>
          <a:srcRect t="15817"/>
          <a:stretch>
            <a:fillRect/>
          </a:stretch>
        </p:blipFill>
        <p:spPr>
          <a:xfrm>
            <a:off x="5553075" y="2480945"/>
            <a:ext cx="3429000" cy="2663190"/>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How to improve the efficiency of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61645" y="674370"/>
            <a:ext cx="8220710" cy="2245360"/>
          </a:xfrm>
          <a:prstGeom prst="rect">
            <a:avLst/>
          </a:prstGeom>
          <a:noFill/>
        </p:spPr>
        <p:txBody>
          <a:bodyPr wrap="square" rtlCol="0" anchor="t">
            <a:spAutoFit/>
          </a:bodyPr>
          <a:p>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Learning requires self-discipline. Stick with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reasonable and strict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schedule. Don't get up a few minutes before class, or stay up until midnight.  Bringing the holiday schedule to the class period will not only cause low learning efficiency, but it will also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do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harm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to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physical health in the long run. Only by arranging time properly and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balanc</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ing work and rest can you get more with less.</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61645" y="3060700"/>
            <a:ext cx="5086350" cy="1476375"/>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学习需要自律心。保持良好的作息时间。切不可在上课前几分钟起床，或者晚上熬到凌晨才睡。把假期的作息带到上课时期，不仅会造成学习效率低下，长此以往，还会有损身体健康。合理安排时间,劳逸结合，才能事半功倍。</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clrChange>
              <a:clrFrom>
                <a:srgbClr val="FEFEFE">
                  <a:alpha val="100000"/>
                </a:srgbClr>
              </a:clrFrom>
              <a:clrTo>
                <a:srgbClr val="FEFEFE">
                  <a:alpha val="100000"/>
                  <a:alpha val="0"/>
                </a:srgbClr>
              </a:clrTo>
            </a:clrChange>
          </a:blip>
          <a:stretch>
            <a:fillRect/>
          </a:stretch>
        </p:blipFill>
        <p:spPr>
          <a:xfrm>
            <a:off x="6537325" y="2919730"/>
            <a:ext cx="2428875" cy="1828800"/>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0159" y="911420"/>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05</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583815" y="1739265"/>
            <a:ext cx="6454775" cy="560705"/>
          </a:xfrm>
          <a:prstGeom prst="rect">
            <a:avLst/>
          </a:prstGeom>
          <a:noFill/>
        </p:spPr>
        <p:txBody>
          <a:bodyPr wrap="square" lIns="68584" tIns="34291" rIns="68584" bIns="34291" rtlCol="0">
            <a:spAutoFit/>
          </a:bodyPr>
          <a:lstStyle/>
          <a:p>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Views on your online learning</a:t>
            </a:r>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55726" y="1245934"/>
            <a:ext cx="3075708" cy="314325"/>
          </a:xfrm>
          <a:prstGeom prst="rect">
            <a:avLst/>
          </a:prstGeom>
          <a:noFill/>
        </p:spPr>
        <p:txBody>
          <a:bodyPr wrap="square" lIns="68584" tIns="34291" rIns="68584" bIns="34291" rtlCol="0">
            <a:spAutoFit/>
          </a:bodyPr>
          <a:lstStyle/>
          <a:p>
            <a:pPr eaLnBrk="0" hangingPunct="0"/>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V</a:t>
            </a:r>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iewing </a:t>
            </a:r>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and writing</a:t>
            </a:r>
            <a:endPar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275317" y="1556125"/>
            <a:ext cx="432048" cy="432834"/>
            <a:chOff x="6084168" y="1274820"/>
            <a:chExt cx="432048" cy="432834"/>
          </a:xfrm>
        </p:grpSpPr>
        <p:sp>
          <p:nvSpPr>
            <p:cNvPr id="11"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文本框 1"/>
          <p:cNvSpPr txBox="1"/>
          <p:nvPr/>
        </p:nvSpPr>
        <p:spPr>
          <a:xfrm>
            <a:off x="833120" y="3017520"/>
            <a:ext cx="6346190" cy="398780"/>
          </a:xfrm>
          <a:prstGeom prst="rect">
            <a:avLst/>
          </a:prstGeom>
          <a:noFill/>
        </p:spPr>
        <p:txBody>
          <a:bodyPr wrap="none" rtlCol="0" anchor="t">
            <a:spAutoFit/>
          </a:bodyPr>
          <a:p>
            <a:pPr marL="342900" indent="-342900" algn="l">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How do you feel about online learning for now?</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8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49"/>
                                        </p:tgtEl>
                                        <p:attrNameLst>
                                          <p:attrName>style.visibility</p:attrName>
                                        </p:attrNameLst>
                                      </p:cBhvr>
                                      <p:to>
                                        <p:strVal val="visible"/>
                                      </p:to>
                                    </p:set>
                                    <p:animEffect transition="in" filter="wipe(left)">
                                      <p:cBhvr>
                                        <p:cTn id="17" dur="200"/>
                                        <p:tgtEl>
                                          <p:spTgt spid="49"/>
                                        </p:tgtEl>
                                      </p:cBhvr>
                                    </p:animEffect>
                                  </p:childTnLst>
                                </p:cTn>
                              </p:par>
                              <p:par>
                                <p:cTn id="18" presetID="36" presetClass="emph" presetSubtype="0" fill="hold" grpId="1" nodeType="withEffect">
                                  <p:stCondLst>
                                    <p:cond delay="0"/>
                                  </p:stCondLst>
                                  <p:iterate type="lt">
                                    <p:tmPct val="30000"/>
                                  </p:iterate>
                                  <p:childTnLst>
                                    <p:animScale>
                                      <p:cBhvr>
                                        <p:cTn id="19" dur="50" autoRev="1" fill="hold">
                                          <p:stCondLst>
                                            <p:cond delay="0"/>
                                          </p:stCondLst>
                                        </p:cTn>
                                        <p:tgtEl>
                                          <p:spTgt spid="49"/>
                                        </p:tgtEl>
                                      </p:cBhvr>
                                      <p:to x="80000" y="100000"/>
                                    </p:animScale>
                                    <p:anim by="(#ppt_w*0.10)" calcmode="lin" valueType="num">
                                      <p:cBhvr>
                                        <p:cTn id="20" dur="50" autoRev="1" fill="hold">
                                          <p:stCondLst>
                                            <p:cond delay="0"/>
                                          </p:stCondLst>
                                        </p:cTn>
                                        <p:tgtEl>
                                          <p:spTgt spid="49"/>
                                        </p:tgtEl>
                                        <p:attrNameLst>
                                          <p:attrName>ppt_x</p:attrName>
                                        </p:attrNameLst>
                                      </p:cBhvr>
                                    </p:anim>
                                    <p:anim by="(-#ppt_w*0.10)" calcmode="lin" valueType="num">
                                      <p:cBhvr>
                                        <p:cTn id="21" dur="50" autoRev="1" fill="hold">
                                          <p:stCondLst>
                                            <p:cond delay="0"/>
                                          </p:stCondLst>
                                        </p:cTn>
                                        <p:tgtEl>
                                          <p:spTgt spid="49"/>
                                        </p:tgtEl>
                                        <p:attrNameLst>
                                          <p:attrName>ppt_y</p:attrName>
                                        </p:attrNameLst>
                                      </p:cBhvr>
                                    </p:anim>
                                    <p:animRot by="-480000">
                                      <p:cBhvr>
                                        <p:cTn id="22" dur="50" autoRev="1" fill="hold">
                                          <p:stCondLst>
                                            <p:cond delay="0"/>
                                          </p:stCondLst>
                                        </p:cTn>
                                        <p:tgtEl>
                                          <p:spTgt spid="49"/>
                                        </p:tgtEl>
                                        <p:attrNameLst>
                                          <p:attrName>r</p:attrName>
                                        </p:attrNameLst>
                                      </p:cBhvr>
                                    </p:animRot>
                                  </p:childTnLst>
                                </p:cTn>
                              </p:par>
                            </p:childTnLst>
                          </p:cTn>
                        </p:par>
                        <p:par>
                          <p:cTn id="23" fill="hold">
                            <p:stCondLst>
                              <p:cond delay="3179"/>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50"/>
                                        </p:tgtEl>
                                        <p:attrNameLst>
                                          <p:attrName>style.visibility</p:attrName>
                                        </p:attrNameLst>
                                      </p:cBhvr>
                                      <p:to>
                                        <p:strVal val="visible"/>
                                      </p:to>
                                    </p:set>
                                    <p:animEffect transition="in" filter="wipe(left)">
                                      <p:cBhvr>
                                        <p:cTn id="26" dur="200"/>
                                        <p:tgtEl>
                                          <p:spTgt spid="50"/>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50"/>
                                        </p:tgtEl>
                                      </p:cBhvr>
                                      <p:to x="80000" y="100000"/>
                                    </p:animScale>
                                    <p:anim by="(#ppt_w*0.10)" calcmode="lin" valueType="num">
                                      <p:cBhvr>
                                        <p:cTn id="29" dur="50" autoRev="1" fill="hold">
                                          <p:stCondLst>
                                            <p:cond delay="0"/>
                                          </p:stCondLst>
                                        </p:cTn>
                                        <p:tgtEl>
                                          <p:spTgt spid="50"/>
                                        </p:tgtEl>
                                        <p:attrNameLst>
                                          <p:attrName>ppt_x</p:attrName>
                                        </p:attrNameLst>
                                      </p:cBhvr>
                                    </p:anim>
                                    <p:anim by="(-#ppt_w*0.10)" calcmode="lin" valueType="num">
                                      <p:cBhvr>
                                        <p:cTn id="30" dur="50" autoRev="1" fill="hold">
                                          <p:stCondLst>
                                            <p:cond delay="0"/>
                                          </p:stCondLst>
                                        </p:cTn>
                                        <p:tgtEl>
                                          <p:spTgt spid="50"/>
                                        </p:tgtEl>
                                        <p:attrNameLst>
                                          <p:attrName>ppt_y</p:attrName>
                                        </p:attrNameLst>
                                      </p:cBhvr>
                                    </p:anim>
                                    <p:animRot by="-480000">
                                      <p:cBhvr>
                                        <p:cTn id="31"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warming up</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2555" y="652780"/>
            <a:ext cx="7164705" cy="2676525"/>
          </a:xfrm>
          <a:prstGeom prst="rect">
            <a:avLst/>
          </a:prstGeom>
          <a:noFill/>
        </p:spPr>
        <p:txBody>
          <a:bodyPr wrap="square" rtlCol="0" anchor="t">
            <a:spAutoFit/>
          </a:bodyPr>
          <a:p>
            <a:pPr marL="342900" indent="-342900">
              <a:buFont typeface="Wingdings" panose="05000000000000000000" charset="0"/>
              <a:buChar char="Ø"/>
            </a:pPr>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W</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hat is self-discipline?</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buFont typeface="Wingdings" panose="05000000000000000000" charset="0"/>
              <a:buChar char="Ø"/>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Do you think you are a self-disciplined person? Why or why not?</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buFont typeface="Wingdings" panose="05000000000000000000" charset="0"/>
              <a:buChar char="Ø"/>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Do you think it is important to be self-disciplined? Why?</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buFont typeface="Wingdings" panose="05000000000000000000" charset="0"/>
              <a:buChar char="Ø"/>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Do you intend to be a more self-disciplined person? Share us with your plan.</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clrChange>
              <a:clrFrom>
                <a:srgbClr val="FEFEFE">
                  <a:alpha val="100000"/>
                </a:srgbClr>
              </a:clrFrom>
              <a:clrTo>
                <a:srgbClr val="FEFEFE">
                  <a:alpha val="100000"/>
                  <a:alpha val="0"/>
                </a:srgbClr>
              </a:clrTo>
            </a:clrChange>
          </a:blip>
          <a:srcRect b="8775"/>
          <a:stretch>
            <a:fillRect/>
          </a:stretch>
        </p:blipFill>
        <p:spPr>
          <a:xfrm>
            <a:off x="1868805" y="3157220"/>
            <a:ext cx="6278245" cy="1986280"/>
          </a:xfrm>
          <a:prstGeom prst="rect">
            <a:avLst/>
          </a:prstGeom>
        </p:spPr>
      </p:pic>
      <p:sp>
        <p:nvSpPr>
          <p:cNvPr id="11" name="Parallelogram 21"/>
          <p:cNvSpPr/>
          <p:nvPr/>
        </p:nvSpPr>
        <p:spPr>
          <a:xfrm>
            <a:off x="7136070" y="-2866"/>
            <a:ext cx="1658880" cy="3606733"/>
          </a:xfrm>
          <a:prstGeom prst="parallelogram">
            <a:avLst/>
          </a:prstGeom>
          <a:solidFill>
            <a:schemeClr val="accent1">
              <a:alpha val="7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22"/>
          <p:cNvSpPr/>
          <p:nvPr/>
        </p:nvSpPr>
        <p:spPr>
          <a:xfrm>
            <a:off x="7596336" y="1536767"/>
            <a:ext cx="1658880" cy="3606733"/>
          </a:xfrm>
          <a:prstGeom prst="parallelogram">
            <a:avLst/>
          </a:prstGeom>
          <a:solidFill>
            <a:schemeClr val="accent1">
              <a:alpha val="7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949"/>
                            </p:stCondLst>
                            <p:childTnLst>
                              <p:par>
                                <p:cTn id="13" presetID="2" presetClass="entr" presetSubtype="3"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bldLvl="0" animBg="1"/>
      <p:bldP spid="1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5039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  </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2870" y="637540"/>
            <a:ext cx="2807335" cy="3193415"/>
          </a:xfrm>
          <a:prstGeom prst="rect">
            <a:avLst/>
          </a:prstGeom>
        </p:spPr>
      </p:pic>
      <p:sp>
        <p:nvSpPr>
          <p:cNvPr id="5" name="文本框 4"/>
          <p:cNvSpPr txBox="1"/>
          <p:nvPr/>
        </p:nvSpPr>
        <p:spPr>
          <a:xfrm>
            <a:off x="2910205" y="637540"/>
            <a:ext cx="6188075" cy="418465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This outbreak has physically isolated students from their </a:t>
            </a:r>
            <a:r>
              <a:rPr lang="en-US" altLang="zh-CN" dirty="0" smtClean="0">
                <a:solidFill>
                  <a:schemeClr val="tx1"/>
                </a:solidFill>
                <a:latin typeface="微软雅黑" panose="020B0503020204020204" pitchFamily="34" charset="-122"/>
                <a:ea typeface="微软雅黑" panose="020B0503020204020204" pitchFamily="34" charset="-122"/>
              </a:rPr>
              <a:t>teacher</a:t>
            </a:r>
            <a:r>
              <a:rPr lang="zh-CN" altLang="en-US" dirty="0" smtClean="0">
                <a:solidFill>
                  <a:schemeClr val="tx1"/>
                </a:solidFill>
                <a:latin typeface="微软雅黑" panose="020B0503020204020204" pitchFamily="34" charset="-122"/>
                <a:ea typeface="微软雅黑" panose="020B0503020204020204" pitchFamily="34" charset="-122"/>
              </a:rPr>
              <a:t>s, and from each other.  As a teacher, I'm working with my colleagues and my students more closely than ever, trying to use modern technology to shorten our physical distances. </a:t>
            </a:r>
            <a:endParaRPr lang="zh-CN" altLang="en-US" dirty="0" smtClean="0">
              <a:solidFill>
                <a:schemeClr val="tx1"/>
              </a:solidFill>
              <a:latin typeface="微软雅黑" panose="020B0503020204020204" pitchFamily="34" charset="-122"/>
              <a:ea typeface="微软雅黑" panose="020B0503020204020204" pitchFamily="34" charset="-122"/>
            </a:endParaRPr>
          </a:p>
          <a:p>
            <a:r>
              <a:rPr lang="zh-CN" altLang="en-US" dirty="0" smtClean="0">
                <a:solidFill>
                  <a:schemeClr val="tx1"/>
                </a:solidFill>
                <a:latin typeface="微软雅黑" panose="020B0503020204020204" pitchFamily="34" charset="-122"/>
                <a:ea typeface="微软雅黑" panose="020B0503020204020204" pitchFamily="34" charset="-122"/>
              </a:rPr>
              <a:t>    With the help of </a:t>
            </a:r>
            <a:r>
              <a:rPr lang="zh-CN" altLang="en-US" dirty="0" smtClean="0">
                <a:latin typeface="微软雅黑" panose="020B0503020204020204" pitchFamily="34" charset="-122"/>
                <a:ea typeface="微软雅黑" panose="020B0503020204020204" pitchFamily="34" charset="-122"/>
                <a:sym typeface="+mn-ea"/>
              </a:rPr>
              <a:t>DingTalk </a:t>
            </a:r>
            <a:r>
              <a:rPr lang="en-US" altLang="zh-CN" dirty="0" smtClean="0">
                <a:solidFill>
                  <a:schemeClr val="tx1"/>
                </a:solidFill>
                <a:latin typeface="微软雅黑" panose="020B0503020204020204" pitchFamily="34" charset="-122"/>
                <a:ea typeface="微软雅黑" panose="020B0503020204020204" pitchFamily="34" charset="-122"/>
              </a:rPr>
              <a:t>Cloud-</a:t>
            </a:r>
            <a:r>
              <a:rPr lang="zh-CN" altLang="en-US" dirty="0" smtClean="0">
                <a:solidFill>
                  <a:schemeClr val="tx1"/>
                </a:solidFill>
                <a:latin typeface="微软雅黑" panose="020B0503020204020204" pitchFamily="34" charset="-122"/>
                <a:ea typeface="微软雅黑" panose="020B0503020204020204" pitchFamily="34" charset="-122"/>
              </a:rPr>
              <a:t>Classroom , an application designed to</a:t>
            </a:r>
            <a:r>
              <a:rPr lang="zh-CN" altLang="en-US" dirty="0" smtClean="0">
                <a:solidFill>
                  <a:srgbClr val="002060"/>
                </a:solidFill>
                <a:latin typeface="微软雅黑" panose="020B0503020204020204" pitchFamily="34" charset="-122"/>
                <a:ea typeface="微软雅黑" panose="020B0503020204020204" pitchFamily="34" charset="-122"/>
              </a:rPr>
              <a:t> facilitate</a:t>
            </a:r>
            <a:r>
              <a:rPr lang="zh-CN" altLang="en-US" dirty="0" smtClean="0">
                <a:solidFill>
                  <a:schemeClr val="tx1"/>
                </a:solidFill>
                <a:latin typeface="微软雅黑" panose="020B0503020204020204" pitchFamily="34" charset="-122"/>
                <a:ea typeface="微软雅黑" panose="020B0503020204020204" pitchFamily="34" charset="-122"/>
              </a:rPr>
              <a:t> </a:t>
            </a:r>
            <a:r>
              <a:rPr lang="en-US" altLang="zh-CN" dirty="0" smtClean="0">
                <a:solidFill>
                  <a:schemeClr val="tx1"/>
                </a:solidFill>
                <a:latin typeface="微软雅黑" panose="020B0503020204020204" pitchFamily="34" charset="-122"/>
                <a:ea typeface="微软雅黑" panose="020B0503020204020204" pitchFamily="34" charset="-122"/>
              </a:rPr>
              <a:t>“</a:t>
            </a:r>
            <a:r>
              <a:rPr lang="zh-CN" altLang="en-US" dirty="0" smtClean="0">
                <a:solidFill>
                  <a:schemeClr val="tx1"/>
                </a:solidFill>
                <a:latin typeface="微软雅黑" panose="020B0503020204020204" pitchFamily="34" charset="-122"/>
                <a:ea typeface="微软雅黑" panose="020B0503020204020204" pitchFamily="34" charset="-122"/>
              </a:rPr>
              <a:t>learner-centered</a:t>
            </a:r>
            <a:r>
              <a:rPr lang="en-US" altLang="zh-CN" dirty="0" smtClean="0">
                <a:solidFill>
                  <a:schemeClr val="tx1"/>
                </a:solidFill>
                <a:latin typeface="微软雅黑" panose="020B0503020204020204" pitchFamily="34" charset="-122"/>
                <a:ea typeface="微软雅黑" panose="020B0503020204020204" pitchFamily="34" charset="-122"/>
              </a:rPr>
              <a:t>”</a:t>
            </a:r>
            <a:r>
              <a:rPr lang="zh-CN" altLang="en-US" dirty="0" smtClean="0">
                <a:solidFill>
                  <a:schemeClr val="tx1"/>
                </a:solidFill>
                <a:latin typeface="微软雅黑" panose="020B0503020204020204" pitchFamily="34" charset="-122"/>
                <a:ea typeface="微软雅黑" panose="020B0503020204020204" pitchFamily="34" charset="-122"/>
              </a:rPr>
              <a:t> learning, we managed to overcome numerous technical barriers, and redesigned our teaching </a:t>
            </a:r>
            <a:r>
              <a:rPr lang="zh-CN" altLang="en-US" dirty="0" smtClean="0">
                <a:solidFill>
                  <a:srgbClr val="002060"/>
                </a:solidFill>
                <a:latin typeface="微软雅黑" panose="020B0503020204020204" pitchFamily="34" charset="-122"/>
                <a:ea typeface="微软雅黑" panose="020B0503020204020204" pitchFamily="34" charset="-122"/>
              </a:rPr>
              <a:t>curriculum</a:t>
            </a:r>
            <a:r>
              <a:rPr lang="zh-CN" altLang="en-US" dirty="0" smtClean="0">
                <a:solidFill>
                  <a:schemeClr val="tx1"/>
                </a:solidFill>
                <a:latin typeface="微软雅黑" panose="020B0503020204020204" pitchFamily="34" charset="-122"/>
                <a:ea typeface="微软雅黑" panose="020B0503020204020204" pitchFamily="34" charset="-122"/>
              </a:rPr>
              <a:t> to make online learning a pleasure. The teaching reform is a brave effort made jointly by the </a:t>
            </a:r>
            <a:r>
              <a:rPr lang="en-US" altLang="zh-CN" dirty="0" smtClean="0">
                <a:solidFill>
                  <a:schemeClr val="tx1"/>
                </a:solidFill>
                <a:latin typeface="微软雅黑" panose="020B0503020204020204" pitchFamily="34" charset="-122"/>
                <a:ea typeface="微软雅黑" panose="020B0503020204020204" pitchFamily="34" charset="-122"/>
              </a:rPr>
              <a:t>staff</a:t>
            </a:r>
            <a:r>
              <a:rPr lang="zh-CN" altLang="en-US" dirty="0" smtClean="0">
                <a:solidFill>
                  <a:schemeClr val="tx1"/>
                </a:solidFill>
                <a:latin typeface="微软雅黑" panose="020B0503020204020204" pitchFamily="34" charset="-122"/>
                <a:ea typeface="微软雅黑" panose="020B0503020204020204" pitchFamily="34" charset="-122"/>
              </a:rPr>
              <a:t> as well as students and is believed to be a revolution. </a:t>
            </a:r>
            <a:endParaRPr lang="zh-CN" altLang="en-US"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dirty="0" smtClean="0">
                <a:solidFill>
                  <a:schemeClr val="tx1"/>
                </a:solidFill>
                <a:latin typeface="微软雅黑" panose="020B0503020204020204" pitchFamily="34" charset="-122"/>
                <a:ea typeface="微软雅黑" panose="020B0503020204020204" pitchFamily="34" charset="-122"/>
              </a:rPr>
              <a:t> </a:t>
            </a:r>
            <a:r>
              <a:rPr lang="zh-CN" altLang="en-US" sz="1400" i="1" dirty="0" smtClean="0">
                <a:solidFill>
                  <a:schemeClr val="tx1"/>
                </a:solidFill>
                <a:latin typeface="微软雅黑" panose="020B0503020204020204" pitchFamily="34" charset="-122"/>
                <a:ea typeface="微软雅黑" panose="020B0503020204020204" pitchFamily="34" charset="-122"/>
              </a:rPr>
              <a:t>facilitate /fəˈsɪlɪteɪt/ vt. 促进；帮助；使容易</a:t>
            </a:r>
            <a:endParaRPr lang="zh-CN" altLang="en-US" sz="14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solidFill>
                <a:latin typeface="微软雅黑" panose="020B0503020204020204" pitchFamily="34" charset="-122"/>
                <a:ea typeface="微软雅黑" panose="020B0503020204020204" pitchFamily="34" charset="-122"/>
              </a:rPr>
              <a:t>curriculum /kəˈrɪkjələm/  n. 课程</a:t>
            </a:r>
            <a:endParaRPr lang="zh-CN" altLang="en-US" sz="1400" i="1" dirty="0" smtClean="0">
              <a:solidFill>
                <a:schemeClr val="tx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2870" y="3869055"/>
            <a:ext cx="2806700" cy="953135"/>
          </a:xfrm>
          <a:prstGeom prst="rect">
            <a:avLst/>
          </a:prstGeom>
          <a:noFill/>
        </p:spPr>
        <p:txBody>
          <a:bodyPr wrap="square" rtlCol="0" anchor="t">
            <a:spAutoFit/>
          </a:bodyPr>
          <a:p>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Mr</a:t>
            </a:r>
            <a:r>
              <a:rPr lang="zh-CN" altLang="en-US"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Woodpecker, </a:t>
            </a:r>
            <a:r>
              <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rPr>
              <a:t>a</a:t>
            </a:r>
            <a:r>
              <a:rPr lang="zh-CN" altLang="en-US" b="1" i="1" dirty="0" smtClean="0">
                <a:solidFill>
                  <a:schemeClr val="tx1">
                    <a:lumMod val="75000"/>
                    <a:lumOff val="25000"/>
                  </a:schemeClr>
                </a:solidFill>
                <a:latin typeface="微软雅黑" panose="020B0503020204020204" pitchFamily="34" charset="-122"/>
                <a:ea typeface="微软雅黑" panose="020B0503020204020204" pitchFamily="34" charset="-122"/>
              </a:rPr>
              <a:t> high school  teacher  </a:t>
            </a:r>
            <a:r>
              <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rPr>
              <a:t>in Zhejiang</a:t>
            </a:r>
            <a:endPar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5039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  </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2870" y="637540"/>
            <a:ext cx="2795905" cy="3246755"/>
          </a:xfrm>
          <a:prstGeom prst="rect">
            <a:avLst/>
          </a:prstGeom>
        </p:spPr>
      </p:pic>
      <p:sp>
        <p:nvSpPr>
          <p:cNvPr id="5" name="文本框 4"/>
          <p:cNvSpPr txBox="1"/>
          <p:nvPr/>
        </p:nvSpPr>
        <p:spPr>
          <a:xfrm>
            <a:off x="2898775" y="637540"/>
            <a:ext cx="6199505" cy="4276725"/>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I</a:t>
            </a:r>
            <a:r>
              <a:rPr dirty="0" smtClean="0">
                <a:solidFill>
                  <a:schemeClr val="tx1"/>
                </a:solidFill>
                <a:latin typeface="微软雅黑" panose="020B0503020204020204" pitchFamily="34" charset="-122"/>
                <a:ea typeface="微软雅黑" panose="020B0503020204020204" pitchFamily="34" charset="-122"/>
              </a:rPr>
              <a:t> ha</a:t>
            </a:r>
            <a:r>
              <a:rPr lang="en-US" dirty="0" smtClean="0">
                <a:solidFill>
                  <a:schemeClr val="tx1"/>
                </a:solidFill>
                <a:latin typeface="微软雅黑" panose="020B0503020204020204" pitchFamily="34" charset="-122"/>
                <a:ea typeface="微软雅黑" panose="020B0503020204020204" pitchFamily="34" charset="-122"/>
              </a:rPr>
              <a:t>ve </a:t>
            </a:r>
            <a:r>
              <a:rPr dirty="0" smtClean="0">
                <a:solidFill>
                  <a:schemeClr val="tx1"/>
                </a:solidFill>
                <a:latin typeface="微软雅黑" panose="020B0503020204020204" pitchFamily="34" charset="-122"/>
                <a:ea typeface="微软雅黑" panose="020B0503020204020204" pitchFamily="34" charset="-122"/>
              </a:rPr>
              <a:t>experienced ever close ties with </a:t>
            </a:r>
            <a:r>
              <a:rPr lang="en-US" dirty="0" smtClean="0">
                <a:solidFill>
                  <a:schemeClr val="tx1"/>
                </a:solidFill>
                <a:latin typeface="微软雅黑" panose="020B0503020204020204" pitchFamily="34" charset="-122"/>
                <a:ea typeface="微软雅黑" panose="020B0503020204020204" pitchFamily="34" charset="-122"/>
              </a:rPr>
              <a:t>my</a:t>
            </a:r>
            <a:r>
              <a:rPr dirty="0" smtClean="0">
                <a:solidFill>
                  <a:schemeClr val="tx1"/>
                </a:solidFill>
                <a:latin typeface="微软雅黑" panose="020B0503020204020204" pitchFamily="34" charset="-122"/>
                <a:ea typeface="微软雅黑" panose="020B0503020204020204" pitchFamily="34" charset="-122"/>
              </a:rPr>
              <a:t> students since </a:t>
            </a:r>
            <a:r>
              <a:rPr lang="en-US" dirty="0" smtClean="0">
                <a:solidFill>
                  <a:schemeClr val="tx1"/>
                </a:solidFill>
                <a:latin typeface="微软雅黑" panose="020B0503020204020204" pitchFamily="34" charset="-122"/>
                <a:ea typeface="微软雅黑" panose="020B0503020204020204" pitchFamily="34" charset="-122"/>
              </a:rPr>
              <a:t>I</a:t>
            </a:r>
            <a:r>
              <a:rPr dirty="0" smtClean="0">
                <a:solidFill>
                  <a:schemeClr val="tx1"/>
                </a:solidFill>
                <a:latin typeface="微软雅黑" panose="020B0503020204020204" pitchFamily="34" charset="-122"/>
                <a:ea typeface="微软雅黑" panose="020B0503020204020204" pitchFamily="34" charset="-122"/>
              </a:rPr>
              <a:t> turned </a:t>
            </a:r>
            <a:r>
              <a:rPr lang="en-US" dirty="0" smtClean="0">
                <a:solidFill>
                  <a:schemeClr val="tx1"/>
                </a:solidFill>
                <a:latin typeface="微软雅黑" panose="020B0503020204020204" pitchFamily="34" charset="-122"/>
                <a:ea typeface="微软雅黑" panose="020B0503020204020204" pitchFamily="34" charset="-122"/>
              </a:rPr>
              <a:t>my</a:t>
            </a:r>
            <a:r>
              <a:rPr dirty="0" smtClean="0">
                <a:solidFill>
                  <a:schemeClr val="tx1"/>
                </a:solidFill>
                <a:latin typeface="微软雅黑" panose="020B0503020204020204" pitchFamily="34" charset="-122"/>
                <a:ea typeface="微软雅黑" panose="020B0503020204020204" pitchFamily="34" charset="-122"/>
              </a:rPr>
              <a:t> writing class online </a:t>
            </a:r>
            <a:r>
              <a:rPr dirty="0" smtClean="0">
                <a:solidFill>
                  <a:srgbClr val="002060"/>
                </a:solidFill>
                <a:latin typeface="微软雅黑" panose="020B0503020204020204" pitchFamily="34" charset="-122"/>
                <a:ea typeface="微软雅黑" panose="020B0503020204020204" pitchFamily="34" charset="-122"/>
              </a:rPr>
              <a:t>amid </a:t>
            </a:r>
            <a:r>
              <a:rPr dirty="0" smtClean="0">
                <a:solidFill>
                  <a:schemeClr val="tx1"/>
                </a:solidFill>
                <a:latin typeface="微软雅黑" panose="020B0503020204020204" pitchFamily="34" charset="-122"/>
                <a:ea typeface="微软雅黑" panose="020B0503020204020204" pitchFamily="34" charset="-122"/>
              </a:rPr>
              <a:t>the novel coronavirus outbreak. I</a:t>
            </a:r>
            <a:r>
              <a:rPr lang="en-US" dirty="0" smtClean="0">
                <a:solidFill>
                  <a:schemeClr val="tx1"/>
                </a:solidFill>
                <a:latin typeface="微软雅黑" panose="020B0503020204020204" pitchFamily="34" charset="-122"/>
                <a:ea typeface="微软雅黑" panose="020B0503020204020204" pitchFamily="34" charset="-122"/>
              </a:rPr>
              <a:t>'m</a:t>
            </a:r>
            <a:r>
              <a:rPr dirty="0" smtClean="0">
                <a:solidFill>
                  <a:schemeClr val="tx1"/>
                </a:solidFill>
                <a:latin typeface="微软雅黑" panose="020B0503020204020204" pitchFamily="34" charset="-122"/>
                <a:ea typeface="微软雅黑" panose="020B0503020204020204" pitchFamily="34" charset="-122"/>
              </a:rPr>
              <a:t> teaching like an internet </a:t>
            </a:r>
            <a:r>
              <a:rPr dirty="0" smtClean="0">
                <a:solidFill>
                  <a:srgbClr val="002060"/>
                </a:solidFill>
                <a:latin typeface="微软雅黑" panose="020B0503020204020204" pitchFamily="34" charset="-122"/>
                <a:ea typeface="微软雅黑" panose="020B0503020204020204" pitchFamily="34" charset="-122"/>
              </a:rPr>
              <a:t>celebrity </a:t>
            </a:r>
            <a:r>
              <a:rPr dirty="0" smtClean="0">
                <a:solidFill>
                  <a:schemeClr val="tx1"/>
                </a:solidFill>
                <a:latin typeface="微软雅黑" panose="020B0503020204020204" pitchFamily="34" charset="-122"/>
                <a:ea typeface="微软雅黑" panose="020B0503020204020204" pitchFamily="34" charset="-122"/>
              </a:rPr>
              <a:t>– trying to engage my audience with everything I could do</a:t>
            </a:r>
            <a:r>
              <a:rPr dirty="0" smtClean="0">
                <a:solidFill>
                  <a:schemeClr val="tx1"/>
                </a:solidFill>
                <a:latin typeface="微软雅黑" panose="020B0503020204020204" pitchFamily="34" charset="-122"/>
                <a:ea typeface="微软雅黑" panose="020B0503020204020204" pitchFamily="34" charset="-122"/>
                <a:sym typeface="+mn-ea"/>
              </a:rPr>
              <a:t> </a:t>
            </a:r>
            <a:r>
              <a:rPr dirty="0" smtClean="0">
                <a:solidFill>
                  <a:schemeClr val="tx1"/>
                </a:solidFill>
                <a:latin typeface="微软雅黑" panose="020B0503020204020204" pitchFamily="34" charset="-122"/>
                <a:ea typeface="微软雅黑" panose="020B0503020204020204" pitchFamily="34" charset="-122"/>
              </a:rPr>
              <a:t>.</a:t>
            </a:r>
            <a:endParaRPr dirty="0" smtClean="0">
              <a:solidFill>
                <a:schemeClr val="tx1"/>
              </a:solidFill>
              <a:latin typeface="微软雅黑" panose="020B0503020204020204" pitchFamily="34" charset="-122"/>
              <a:ea typeface="微软雅黑" panose="020B0503020204020204" pitchFamily="34" charset="-122"/>
            </a:endParaRPr>
          </a:p>
          <a:p>
            <a:r>
              <a:rPr dirty="0" smtClean="0">
                <a:solidFill>
                  <a:schemeClr val="tx1"/>
                </a:solidFill>
                <a:latin typeface="微软雅黑" panose="020B0503020204020204" pitchFamily="34" charset="-122"/>
                <a:ea typeface="微软雅黑" panose="020B0503020204020204" pitchFamily="34" charset="-122"/>
              </a:rPr>
              <a:t>    In addition to online discussion, in-class exercise and presentation, </a:t>
            </a:r>
            <a:r>
              <a:rPr lang="en-US" dirty="0" smtClean="0">
                <a:solidFill>
                  <a:schemeClr val="tx1"/>
                </a:solidFill>
                <a:latin typeface="微软雅黑" panose="020B0503020204020204" pitchFamily="34" charset="-122"/>
                <a:ea typeface="微软雅黑" panose="020B0503020204020204" pitchFamily="34" charset="-122"/>
              </a:rPr>
              <a:t>I</a:t>
            </a:r>
            <a:r>
              <a:rPr dirty="0" smtClean="0">
                <a:solidFill>
                  <a:schemeClr val="tx1"/>
                </a:solidFill>
                <a:latin typeface="微软雅黑" panose="020B0503020204020204" pitchFamily="34" charset="-122"/>
                <a:ea typeface="微软雅黑" panose="020B0503020204020204" pitchFamily="34" charset="-122"/>
              </a:rPr>
              <a:t> talked about </a:t>
            </a:r>
            <a:r>
              <a:rPr lang="en-US" dirty="0" smtClean="0">
                <a:solidFill>
                  <a:schemeClr val="tx1"/>
                </a:solidFill>
                <a:latin typeface="微软雅黑" panose="020B0503020204020204" pitchFamily="34" charset="-122"/>
                <a:ea typeface="微软雅黑" panose="020B0503020204020204" pitchFamily="34" charset="-122"/>
              </a:rPr>
              <a:t>my</a:t>
            </a:r>
            <a:r>
              <a:rPr dirty="0" smtClean="0">
                <a:solidFill>
                  <a:schemeClr val="tx1"/>
                </a:solidFill>
                <a:latin typeface="微软雅黑" panose="020B0503020204020204" pitchFamily="34" charset="-122"/>
                <a:ea typeface="微软雅黑" panose="020B0503020204020204" pitchFamily="34" charset="-122"/>
              </a:rPr>
              <a:t> travel experience, favorite snacks with a class of “</a:t>
            </a:r>
            <a:r>
              <a:rPr dirty="0" smtClean="0">
                <a:solidFill>
                  <a:srgbClr val="002060"/>
                </a:solidFill>
                <a:latin typeface="微软雅黑" panose="020B0503020204020204" pitchFamily="34" charset="-122"/>
                <a:ea typeface="微软雅黑" panose="020B0503020204020204" pitchFamily="34" charset="-122"/>
              </a:rPr>
              <a:t>gossip-chasing</a:t>
            </a:r>
            <a:r>
              <a:rPr dirty="0" smtClean="0">
                <a:solidFill>
                  <a:schemeClr val="tx1"/>
                </a:solidFill>
                <a:latin typeface="微软雅黑" panose="020B0503020204020204" pitchFamily="34" charset="-122"/>
                <a:ea typeface="微软雅黑" panose="020B0503020204020204" pitchFamily="34" charset="-122"/>
              </a:rPr>
              <a:t>” students, who also shared their daily lives during the </a:t>
            </a:r>
            <a:r>
              <a:rPr dirty="0" smtClean="0">
                <a:solidFill>
                  <a:srgbClr val="002060"/>
                </a:solidFill>
                <a:latin typeface="微软雅黑" panose="020B0503020204020204" pitchFamily="34" charset="-122"/>
                <a:ea typeface="微软雅黑" panose="020B0503020204020204" pitchFamily="34" charset="-122"/>
              </a:rPr>
              <a:t>epidemic</a:t>
            </a:r>
            <a:r>
              <a:rPr dirty="0" smtClean="0">
                <a:solidFill>
                  <a:schemeClr val="tx1"/>
                </a:solidFill>
                <a:latin typeface="微软雅黑" panose="020B0503020204020204" pitchFamily="34" charset="-122"/>
                <a:ea typeface="微软雅黑" panose="020B0503020204020204" pitchFamily="34" charset="-122"/>
              </a:rPr>
              <a:t>. M</a:t>
            </a:r>
            <a:r>
              <a:rPr lang="en-US" dirty="0" smtClean="0">
                <a:solidFill>
                  <a:schemeClr val="tx1"/>
                </a:solidFill>
                <a:latin typeface="微软雅黑" panose="020B0503020204020204" pitchFamily="34" charset="-122"/>
                <a:ea typeface="微软雅黑" panose="020B0503020204020204" pitchFamily="34" charset="-122"/>
              </a:rPr>
              <a:t>y</a:t>
            </a:r>
            <a:r>
              <a:rPr dirty="0" smtClean="0">
                <a:solidFill>
                  <a:schemeClr val="tx1"/>
                </a:solidFill>
                <a:latin typeface="微软雅黑" panose="020B0503020204020204" pitchFamily="34" charset="-122"/>
                <a:ea typeface="微软雅黑" panose="020B0503020204020204" pitchFamily="34" charset="-122"/>
              </a:rPr>
              <a:t> young daughter sometimes came in front of the camera, greeting her big brothers and sisters.</a:t>
            </a:r>
            <a:endParaRPr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sz="1400" dirty="0" smtClean="0">
                <a:solidFill>
                  <a:schemeClr val="tx1"/>
                </a:solidFill>
                <a:latin typeface="微软雅黑" panose="020B0503020204020204" pitchFamily="34" charset="-122"/>
                <a:ea typeface="微软雅黑" panose="020B0503020204020204" pitchFamily="34" charset="-122"/>
              </a:rPr>
              <a:t>amid/əˈmɪd/ prep. 在……过程中；</a:t>
            </a:r>
            <a:r>
              <a:rPr sz="1400" i="1" dirty="0" smtClean="0">
                <a:solidFill>
                  <a:schemeClr val="tx1"/>
                </a:solidFill>
                <a:latin typeface="微软雅黑" panose="020B0503020204020204" pitchFamily="34" charset="-122"/>
                <a:ea typeface="微软雅黑" panose="020B0503020204020204" pitchFamily="34" charset="-122"/>
              </a:rPr>
              <a:t>在……气氛中</a:t>
            </a:r>
            <a:endParaRPr sz="14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sz="1400" i="1" dirty="0" smtClean="0">
                <a:solidFill>
                  <a:schemeClr val="tx1"/>
                </a:solidFill>
                <a:latin typeface="微软雅黑" panose="020B0503020204020204" pitchFamily="34" charset="-122"/>
                <a:ea typeface="微软雅黑" panose="020B0503020204020204" pitchFamily="34" charset="-122"/>
              </a:rPr>
              <a:t>celebrity /səˈlebrəti/ n. 名人；名声</a:t>
            </a:r>
            <a:endParaRPr sz="14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sz="1400" i="1" dirty="0" smtClean="0">
                <a:latin typeface="微软雅黑" panose="020B0503020204020204" pitchFamily="34" charset="-122"/>
                <a:ea typeface="微软雅黑" panose="020B0503020204020204" pitchFamily="34" charset="-122"/>
                <a:sym typeface="+mn-ea"/>
              </a:rPr>
              <a:t>gossip-chasing </a:t>
            </a:r>
            <a:r>
              <a:rPr lang="zh-CN" sz="1400" i="1" dirty="0" smtClean="0">
                <a:latin typeface="微软雅黑" panose="020B0503020204020204" pitchFamily="34" charset="-122"/>
                <a:ea typeface="微软雅黑" panose="020B0503020204020204" pitchFamily="34" charset="-122"/>
                <a:sym typeface="+mn-ea"/>
              </a:rPr>
              <a:t>爱八卦的</a:t>
            </a:r>
            <a:endParaRPr sz="14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sz="1400" i="1" dirty="0" smtClean="0">
                <a:solidFill>
                  <a:schemeClr val="tx1"/>
                </a:solidFill>
                <a:latin typeface="微软雅黑" panose="020B0503020204020204" pitchFamily="34" charset="-122"/>
                <a:ea typeface="微软雅黑" panose="020B0503020204020204" pitchFamily="34" charset="-122"/>
              </a:rPr>
              <a:t>epidemic /ˌepɪˈdemɪk/  adj. 流行的；传染性的 n. 传染病</a:t>
            </a:r>
            <a:endParaRPr sz="1400" i="1" dirty="0" smtClean="0">
              <a:solidFill>
                <a:schemeClr val="tx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80340" y="3942715"/>
            <a:ext cx="2718435" cy="953135"/>
          </a:xfrm>
          <a:prstGeom prst="rect">
            <a:avLst/>
          </a:prstGeom>
          <a:noFill/>
        </p:spPr>
        <p:txBody>
          <a:bodyPr wrap="square" rtlCol="0" anchor="t">
            <a:spAutoFit/>
          </a:bodyPr>
          <a:p>
            <a:r>
              <a:rPr lang="zh-CN" altLang="en-US"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Dr. Angela Mak </a:t>
            </a: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rPr>
              <a:t>a</a:t>
            </a:r>
            <a:r>
              <a:rPr lang="zh-CN" altLang="en-US" b="1" i="1" dirty="0" smtClean="0">
                <a:solidFill>
                  <a:schemeClr val="tx1">
                    <a:lumMod val="75000"/>
                    <a:lumOff val="25000"/>
                  </a:schemeClr>
                </a:solidFill>
                <a:latin typeface="微软雅黑" panose="020B0503020204020204" pitchFamily="34" charset="-122"/>
                <a:ea typeface="微软雅黑" panose="020B0503020204020204" pitchFamily="34" charset="-122"/>
              </a:rPr>
              <a:t> college English teacher  </a:t>
            </a:r>
            <a:endParaRPr lang="zh-CN" altLang="en-US"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2613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129655" y="653415"/>
            <a:ext cx="2781300" cy="3651885"/>
          </a:xfrm>
          <a:prstGeom prst="rect">
            <a:avLst/>
          </a:prstGeom>
        </p:spPr>
      </p:pic>
      <p:sp>
        <p:nvSpPr>
          <p:cNvPr id="4" name="文本框 3"/>
          <p:cNvSpPr txBox="1"/>
          <p:nvPr/>
        </p:nvSpPr>
        <p:spPr>
          <a:xfrm>
            <a:off x="158750" y="620395"/>
            <a:ext cx="5970270" cy="406146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Through online interaction, </a:t>
            </a:r>
            <a:r>
              <a:rPr lang="en-US" altLang="zh-CN" dirty="0" smtClean="0">
                <a:solidFill>
                  <a:schemeClr val="tx1"/>
                </a:solidFill>
                <a:latin typeface="微软雅黑" panose="020B0503020204020204" pitchFamily="34" charset="-122"/>
                <a:ea typeface="微软雅黑" panose="020B0503020204020204" pitchFamily="34" charset="-122"/>
              </a:rPr>
              <a:t>we</a:t>
            </a:r>
            <a:r>
              <a:rPr lang="zh-CN" altLang="en-US" dirty="0" smtClean="0">
                <a:solidFill>
                  <a:schemeClr val="tx1"/>
                </a:solidFill>
                <a:latin typeface="微软雅黑" panose="020B0503020204020204" pitchFamily="34" charset="-122"/>
                <a:ea typeface="微软雅黑" panose="020B0503020204020204" pitchFamily="34" charset="-122"/>
              </a:rPr>
              <a:t> have learned how different sectors combine artificial intelligence, cloud computing and 5G technology to upgrade their services.</a:t>
            </a:r>
            <a:endParaRPr lang="zh-CN" altLang="en-US" dirty="0" smtClean="0">
              <a:solidFill>
                <a:schemeClr val="tx1"/>
              </a:solidFill>
              <a:latin typeface="微软雅黑" panose="020B0503020204020204" pitchFamily="34" charset="-122"/>
              <a:ea typeface="微软雅黑" panose="020B0503020204020204" pitchFamily="34" charset="-122"/>
            </a:endParaRPr>
          </a:p>
          <a:p>
            <a:r>
              <a:rPr lang="zh-CN" altLang="en-US" dirty="0" smtClean="0">
                <a:solidFill>
                  <a:schemeClr val="tx1"/>
                </a:solidFill>
                <a:latin typeface="微软雅黑" panose="020B0503020204020204" pitchFamily="34" charset="-122"/>
                <a:ea typeface="微软雅黑" panose="020B0503020204020204" pitchFamily="34" charset="-122"/>
              </a:rPr>
              <a:t>   With the </a:t>
            </a:r>
            <a:r>
              <a:rPr lang="zh-CN" altLang="en-US" dirty="0" smtClean="0">
                <a:solidFill>
                  <a:srgbClr val="002060"/>
                </a:solidFill>
                <a:latin typeface="微软雅黑" panose="020B0503020204020204" pitchFamily="34" charset="-122"/>
                <a:ea typeface="微软雅黑" panose="020B0503020204020204" pitchFamily="34" charset="-122"/>
              </a:rPr>
              <a:t>postponing </a:t>
            </a:r>
            <a:r>
              <a:rPr lang="zh-CN" altLang="en-US" dirty="0" smtClean="0">
                <a:solidFill>
                  <a:schemeClr val="tx1"/>
                </a:solidFill>
                <a:latin typeface="微软雅黑" panose="020B0503020204020204" pitchFamily="34" charset="-122"/>
                <a:ea typeface="微软雅黑" panose="020B0503020204020204" pitchFamily="34" charset="-122"/>
              </a:rPr>
              <a:t>the back-to-school day and starting classes as scheduled</a:t>
            </a:r>
            <a:r>
              <a:rPr lang="en-US" altLang="zh-CN" dirty="0" smtClean="0">
                <a:solidFill>
                  <a:schemeClr val="tx1"/>
                </a:solidFill>
                <a:latin typeface="微软雅黑" panose="020B0503020204020204" pitchFamily="34" charset="-122"/>
                <a:ea typeface="微软雅黑" panose="020B0503020204020204" pitchFamily="34" charset="-122"/>
              </a:rPr>
              <a:t>,</a:t>
            </a:r>
            <a:r>
              <a:rPr lang="zh-CN" altLang="en-US" dirty="0" smtClean="0">
                <a:solidFill>
                  <a:schemeClr val="tx1"/>
                </a:solidFill>
                <a:latin typeface="微软雅黑" panose="020B0503020204020204" pitchFamily="34" charset="-122"/>
                <a:ea typeface="微软雅黑" panose="020B0503020204020204" pitchFamily="34" charset="-122"/>
              </a:rPr>
              <a:t> both teachers and students were adapting to this new practice, </a:t>
            </a:r>
            <a:r>
              <a:rPr lang="en-US" altLang="zh-CN" dirty="0" smtClean="0">
                <a:solidFill>
                  <a:schemeClr val="tx1"/>
                </a:solidFill>
                <a:latin typeface="微软雅黑" panose="020B0503020204020204" pitchFamily="34" charset="-122"/>
                <a:ea typeface="微软雅黑" panose="020B0503020204020204" pitchFamily="34" charset="-122"/>
              </a:rPr>
              <a:t>but </a:t>
            </a:r>
            <a:r>
              <a:rPr lang="zh-CN" altLang="en-US" dirty="0" smtClean="0">
                <a:solidFill>
                  <a:schemeClr val="tx1"/>
                </a:solidFill>
                <a:latin typeface="微软雅黑" panose="020B0503020204020204" pitchFamily="34" charset="-122"/>
                <a:ea typeface="微软雅黑" panose="020B0503020204020204" pitchFamily="34" charset="-122"/>
              </a:rPr>
              <a:t>problems such as unstable network connection and lack of self-discipline also </a:t>
            </a:r>
            <a:r>
              <a:rPr lang="zh-CN" altLang="en-US" dirty="0" smtClean="0">
                <a:solidFill>
                  <a:srgbClr val="002060"/>
                </a:solidFill>
                <a:latin typeface="微软雅黑" panose="020B0503020204020204" pitchFamily="34" charset="-122"/>
                <a:ea typeface="微软雅黑" panose="020B0503020204020204" pitchFamily="34" charset="-122"/>
              </a:rPr>
              <a:t>emerged</a:t>
            </a:r>
            <a:r>
              <a:rPr lang="zh-CN" altLang="en-US" dirty="0" smtClean="0">
                <a:solidFill>
                  <a:schemeClr val="tx1"/>
                </a:solidFill>
                <a:latin typeface="微软雅黑" panose="020B0503020204020204" pitchFamily="34" charset="-122"/>
                <a:ea typeface="微软雅黑" panose="020B0503020204020204" pitchFamily="34" charset="-122"/>
              </a:rPr>
              <a:t>. </a:t>
            </a:r>
            <a:endParaRPr lang="zh-CN" altLang="en-US" dirty="0" smtClean="0">
              <a:solidFill>
                <a:schemeClr val="tx1"/>
              </a:solidFill>
              <a:latin typeface="微软雅黑" panose="020B0503020204020204" pitchFamily="34" charset="-122"/>
              <a:ea typeface="微软雅黑" panose="020B0503020204020204" pitchFamily="34" charset="-122"/>
            </a:endParaRPr>
          </a:p>
          <a:p>
            <a:r>
              <a:rPr lang="en-US" altLang="zh-CN" dirty="0" smtClean="0">
                <a:solidFill>
                  <a:schemeClr val="tx1"/>
                </a:solidFill>
                <a:latin typeface="微软雅黑" panose="020B0503020204020204" pitchFamily="34" charset="-122"/>
                <a:ea typeface="微软雅黑" panose="020B0503020204020204" pitchFamily="34" charset="-122"/>
              </a:rPr>
              <a:t>   I</a:t>
            </a:r>
            <a:r>
              <a:rPr lang="zh-CN" altLang="en-US" dirty="0" smtClean="0">
                <a:solidFill>
                  <a:schemeClr val="tx1"/>
                </a:solidFill>
                <a:latin typeface="微软雅黑" panose="020B0503020204020204" pitchFamily="34" charset="-122"/>
                <a:ea typeface="微软雅黑" panose="020B0503020204020204" pitchFamily="34" charset="-122"/>
              </a:rPr>
              <a:t> was surprised to see many</a:t>
            </a:r>
            <a:r>
              <a:rPr lang="zh-CN" altLang="en-US" dirty="0" smtClean="0">
                <a:solidFill>
                  <a:srgbClr val="002060"/>
                </a:solidFill>
                <a:latin typeface="微软雅黑" panose="020B0503020204020204" pitchFamily="34" charset="-122"/>
                <a:ea typeface="微软雅黑" panose="020B0503020204020204" pitchFamily="34" charset="-122"/>
              </a:rPr>
              <a:t> introverted </a:t>
            </a:r>
            <a:r>
              <a:rPr lang="zh-CN" altLang="en-US" dirty="0" smtClean="0">
                <a:solidFill>
                  <a:schemeClr val="tx1"/>
                </a:solidFill>
                <a:latin typeface="微软雅黑" panose="020B0503020204020204" pitchFamily="34" charset="-122"/>
                <a:ea typeface="微软雅黑" panose="020B0503020204020204" pitchFamily="34" charset="-122"/>
              </a:rPr>
              <a:t>classmates express their views more freely online, and </a:t>
            </a:r>
            <a:r>
              <a:rPr lang="en-US" altLang="zh-CN" dirty="0" smtClean="0">
                <a:solidFill>
                  <a:schemeClr val="tx1"/>
                </a:solidFill>
                <a:latin typeface="微软雅黑" panose="020B0503020204020204" pitchFamily="34" charset="-122"/>
                <a:ea typeface="微软雅黑" panose="020B0503020204020204" pitchFamily="34" charset="-122"/>
              </a:rPr>
              <a:t>I</a:t>
            </a:r>
            <a:r>
              <a:rPr lang="zh-CN" altLang="en-US" dirty="0" smtClean="0">
                <a:solidFill>
                  <a:schemeClr val="tx1"/>
                </a:solidFill>
                <a:latin typeface="微软雅黑" panose="020B0503020204020204" pitchFamily="34" charset="-122"/>
                <a:ea typeface="微软雅黑" panose="020B0503020204020204" pitchFamily="34" charset="-122"/>
              </a:rPr>
              <a:t> felt closer to teachers when they were joked about.</a:t>
            </a:r>
            <a:endParaRPr lang="zh-CN" altLang="en-US"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solidFill>
                <a:latin typeface="微软雅黑" panose="020B0503020204020204" pitchFamily="34" charset="-122"/>
                <a:ea typeface="微软雅黑" panose="020B0503020204020204" pitchFamily="34" charset="-122"/>
              </a:rPr>
              <a:t>postpon</a:t>
            </a:r>
            <a:r>
              <a:rPr lang="en-US" altLang="zh-CN" sz="1400" i="1" dirty="0" smtClean="0">
                <a:solidFill>
                  <a:schemeClr val="tx1"/>
                </a:solidFill>
                <a:latin typeface="微软雅黑" panose="020B0503020204020204" pitchFamily="34" charset="-122"/>
                <a:ea typeface="微软雅黑" panose="020B0503020204020204" pitchFamily="34" charset="-122"/>
              </a:rPr>
              <a:t>e /pəˈspəʊn/ vi. 延缓，延迟 </a:t>
            </a:r>
            <a:endParaRPr lang="en-US" altLang="zh-CN" sz="14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en-US" altLang="zh-CN" sz="1400" i="1" dirty="0" smtClean="0">
                <a:solidFill>
                  <a:schemeClr val="tx1"/>
                </a:solidFill>
                <a:latin typeface="微软雅黑" panose="020B0503020204020204" pitchFamily="34" charset="-122"/>
                <a:ea typeface="微软雅黑" panose="020B0503020204020204" pitchFamily="34" charset="-122"/>
              </a:rPr>
              <a:t>emerge /ɪˈmɜːdʒ/ vi. 浮现；摆脱；暴露</a:t>
            </a:r>
            <a:endParaRPr lang="en-US" altLang="zh-CN" sz="14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en-US" altLang="zh-CN" sz="1400" i="1" dirty="0" smtClean="0">
                <a:solidFill>
                  <a:schemeClr val="tx1"/>
                </a:solidFill>
                <a:latin typeface="微软雅黑" panose="020B0503020204020204" pitchFamily="34" charset="-122"/>
                <a:ea typeface="微软雅黑" panose="020B0503020204020204" pitchFamily="34" charset="-122"/>
              </a:rPr>
              <a:t>introverted /ˈɪntrəvɜːtɪd/ adj. 内向的</a:t>
            </a:r>
            <a:endParaRPr lang="en-US" altLang="zh-CN" sz="1400" i="1" dirty="0" smtClean="0">
              <a:solidFill>
                <a:schemeClr val="tx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129655" y="4305300"/>
            <a:ext cx="3014345" cy="645160"/>
          </a:xfrm>
          <a:prstGeom prst="rect">
            <a:avLst/>
          </a:prstGeom>
          <a:noFill/>
        </p:spPr>
        <p:txBody>
          <a:bodyPr wrap="square" rtlCol="0" anchor="t">
            <a:spAutoFit/>
          </a:bodyPr>
          <a:p>
            <a:pPr algn="l">
              <a:buClrTx/>
              <a:buSzTx/>
              <a:buNone/>
            </a:pP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Li Xiao</a:t>
            </a:r>
            <a:r>
              <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rPr>
              <a:t> a ninth-grade student </a:t>
            </a:r>
            <a:endPar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2613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137910" y="653415"/>
            <a:ext cx="2773045" cy="3651885"/>
          </a:xfrm>
          <a:prstGeom prst="rect">
            <a:avLst/>
          </a:prstGeom>
        </p:spPr>
      </p:pic>
      <p:sp>
        <p:nvSpPr>
          <p:cNvPr id="4" name="文本框 3"/>
          <p:cNvSpPr txBox="1"/>
          <p:nvPr/>
        </p:nvSpPr>
        <p:spPr>
          <a:xfrm>
            <a:off x="158750" y="620395"/>
            <a:ext cx="5978525" cy="418465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More and more </a:t>
            </a:r>
            <a:r>
              <a:rPr lang="en-US" dirty="0" smtClean="0">
                <a:solidFill>
                  <a:schemeClr val="tx1"/>
                </a:solidFill>
                <a:latin typeface="微软雅黑" panose="020B0503020204020204" pitchFamily="34" charset="-122"/>
                <a:ea typeface="微软雅黑" panose="020B0503020204020204" pitchFamily="34" charset="-122"/>
              </a:rPr>
              <a:t>students</a:t>
            </a:r>
            <a:r>
              <a:rPr dirty="0" smtClean="0">
                <a:solidFill>
                  <a:schemeClr val="tx1"/>
                </a:solidFill>
                <a:latin typeface="微软雅黑" panose="020B0503020204020204" pitchFamily="34" charset="-122"/>
                <a:ea typeface="微软雅黑" panose="020B0503020204020204" pitchFamily="34" charset="-122"/>
              </a:rPr>
              <a:t> are aware now that internet makes learning much more available than </a:t>
            </a:r>
            <a:r>
              <a:rPr lang="en-US" dirty="0" smtClean="0">
                <a:solidFill>
                  <a:schemeClr val="tx1"/>
                </a:solidFill>
                <a:latin typeface="微软雅黑" panose="020B0503020204020204" pitchFamily="34" charset="-122"/>
                <a:ea typeface="微软雅黑" panose="020B0503020204020204" pitchFamily="34" charset="-122"/>
              </a:rPr>
              <a:t>ever </a:t>
            </a:r>
            <a:r>
              <a:rPr dirty="0" smtClean="0">
                <a:solidFill>
                  <a:schemeClr val="tx1"/>
                </a:solidFill>
                <a:latin typeface="微软雅黑" panose="020B0503020204020204" pitchFamily="34" charset="-122"/>
                <a:ea typeface="微软雅黑" panose="020B0503020204020204" pitchFamily="34" charset="-122"/>
              </a:rPr>
              <a:t>before. And electronic products are not just for work or entertainment, it</a:t>
            </a:r>
            <a:r>
              <a:rPr lang="en-US" dirty="0" smtClean="0">
                <a:solidFill>
                  <a:schemeClr val="tx1"/>
                </a:solidFill>
                <a:latin typeface="微软雅黑" panose="020B0503020204020204" pitchFamily="34" charset="-122"/>
                <a:ea typeface="微软雅黑" panose="020B0503020204020204" pitchFamily="34" charset="-122"/>
              </a:rPr>
              <a:t>'</a:t>
            </a:r>
            <a:r>
              <a:rPr dirty="0" smtClean="0">
                <a:solidFill>
                  <a:schemeClr val="tx1"/>
                </a:solidFill>
                <a:latin typeface="微软雅黑" panose="020B0503020204020204" pitchFamily="34" charset="-122"/>
                <a:ea typeface="微软雅黑" panose="020B0503020204020204" pitchFamily="34" charset="-122"/>
              </a:rPr>
              <a:t>s also for learning. You can learn anything you want from the internet anytime and anywhere.  </a:t>
            </a:r>
            <a:endParaRPr dirty="0" smtClean="0">
              <a:solidFill>
                <a:schemeClr val="tx1"/>
              </a:solidFill>
              <a:latin typeface="微软雅黑" panose="020B0503020204020204" pitchFamily="34" charset="-122"/>
              <a:ea typeface="微软雅黑" panose="020B0503020204020204" pitchFamily="34" charset="-122"/>
            </a:endParaRPr>
          </a:p>
          <a:p>
            <a:r>
              <a:rPr dirty="0" smtClean="0">
                <a:latin typeface="微软雅黑" panose="020B0503020204020204" pitchFamily="34" charset="-122"/>
                <a:ea typeface="微软雅黑" panose="020B0503020204020204" pitchFamily="34" charset="-122"/>
                <a:sym typeface="+mn-ea"/>
              </a:rPr>
              <a:t>    As students, we should put efforts in study and planning our future for ourselves. Without self-discipline, we are not able to concentrate on study, or things we should do. Video games can be a </a:t>
            </a:r>
            <a:r>
              <a:rPr dirty="0" smtClean="0">
                <a:solidFill>
                  <a:srgbClr val="002060"/>
                </a:solidFill>
                <a:latin typeface="微软雅黑" panose="020B0503020204020204" pitchFamily="34" charset="-122"/>
                <a:ea typeface="微软雅黑" panose="020B0503020204020204" pitchFamily="34" charset="-122"/>
                <a:sym typeface="+mn-ea"/>
              </a:rPr>
              <a:t>lure</a:t>
            </a:r>
            <a:r>
              <a:rPr dirty="0" smtClean="0">
                <a:latin typeface="微软雅黑" panose="020B0503020204020204" pitchFamily="34" charset="-122"/>
                <a:ea typeface="微软雅黑" panose="020B0503020204020204" pitchFamily="34" charset="-122"/>
                <a:sym typeface="+mn-ea"/>
              </a:rPr>
              <a:t>, TV program can be a lure. In this case, to show we are self- disciplined, we should arrange our time wisely, we should do the fitness challenge regularly in order to keep a fit body.</a:t>
            </a:r>
            <a:endParaRPr dirty="0" smtClean="0">
              <a:latin typeface="微软雅黑" panose="020B0503020204020204" pitchFamily="34" charset="-122"/>
              <a:ea typeface="微软雅黑" panose="020B0503020204020204" pitchFamily="34" charset="-122"/>
              <a:sym typeface="+mn-ea"/>
            </a:endParaRPr>
          </a:p>
          <a:p>
            <a:pPr marL="285750" indent="-285750">
              <a:buFont typeface="Wingdings" panose="05000000000000000000" charset="0"/>
              <a:buChar char="Ø"/>
            </a:pPr>
            <a:r>
              <a:rPr sz="1400" i="1" dirty="0" smtClean="0">
                <a:solidFill>
                  <a:schemeClr val="tx1"/>
                </a:solidFill>
                <a:latin typeface="微软雅黑" panose="020B0503020204020204" pitchFamily="34" charset="-122"/>
                <a:ea typeface="微软雅黑" panose="020B0503020204020204" pitchFamily="34" charset="-122"/>
              </a:rPr>
              <a:t>lure /lʊə(r)/  n. 诱惑；饵；诱惑物   vt. 诱惑；引诱</a:t>
            </a:r>
            <a:endParaRPr sz="1400" i="1" dirty="0" smtClean="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054725" y="4305300"/>
            <a:ext cx="2986405" cy="645160"/>
          </a:xfrm>
          <a:prstGeom prst="rect">
            <a:avLst/>
          </a:prstGeom>
          <a:noFill/>
        </p:spPr>
        <p:txBody>
          <a:bodyPr wrap="square" rtlCol="0" anchor="t">
            <a:spAutoFit/>
          </a:bodyPr>
          <a:p>
            <a:pPr algn="l">
              <a:buClrTx/>
              <a:buSzTx/>
              <a:buNone/>
            </a:pP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Wu Tuopu, </a:t>
            </a:r>
            <a:r>
              <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rPr>
              <a:t>a fifth-grade primary school student</a:t>
            </a:r>
            <a:endPar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2613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136640" y="653415"/>
            <a:ext cx="2774315" cy="3651885"/>
          </a:xfrm>
          <a:prstGeom prst="rect">
            <a:avLst/>
          </a:prstGeom>
        </p:spPr>
      </p:pic>
      <p:sp>
        <p:nvSpPr>
          <p:cNvPr id="4" name="文本框 3"/>
          <p:cNvSpPr txBox="1"/>
          <p:nvPr/>
        </p:nvSpPr>
        <p:spPr>
          <a:xfrm>
            <a:off x="158750" y="620395"/>
            <a:ext cx="5777230" cy="406146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When studying online, all students are faced with a new challenge - How to learn effectively at home without teachers' </a:t>
            </a:r>
            <a:r>
              <a:rPr dirty="0" smtClean="0">
                <a:solidFill>
                  <a:srgbClr val="002060"/>
                </a:solidFill>
                <a:latin typeface="微软雅黑" panose="020B0503020204020204" pitchFamily="34" charset="-122"/>
                <a:ea typeface="微软雅黑" panose="020B0503020204020204" pitchFamily="34" charset="-122"/>
              </a:rPr>
              <a:t>supervision</a:t>
            </a:r>
            <a:r>
              <a:rPr dirty="0" smtClean="0">
                <a:solidFill>
                  <a:schemeClr val="tx1"/>
                </a:solidFill>
                <a:latin typeface="微软雅黑" panose="020B0503020204020204" pitchFamily="34" charset="-122"/>
                <a:ea typeface="微软雅黑" panose="020B0503020204020204" pitchFamily="34" charset="-122"/>
              </a:rPr>
              <a:t>.</a:t>
            </a:r>
            <a:endParaRPr dirty="0" smtClean="0">
              <a:solidFill>
                <a:schemeClr val="tx1"/>
              </a:solidFill>
              <a:latin typeface="微软雅黑" panose="020B0503020204020204" pitchFamily="34" charset="-122"/>
              <a:ea typeface="微软雅黑" panose="020B0503020204020204" pitchFamily="34" charset="-122"/>
            </a:endParaRPr>
          </a:p>
          <a:p>
            <a:r>
              <a:rPr dirty="0" smtClean="0">
                <a:solidFill>
                  <a:schemeClr val="tx1"/>
                </a:solidFill>
                <a:latin typeface="微软雅黑" panose="020B0503020204020204" pitchFamily="34" charset="-122"/>
                <a:ea typeface="微软雅黑" panose="020B0503020204020204" pitchFamily="34" charset="-122"/>
              </a:rPr>
              <a:t>   For a real </a:t>
            </a:r>
            <a:r>
              <a:rPr dirty="0" smtClean="0">
                <a:solidFill>
                  <a:srgbClr val="002060"/>
                </a:solidFill>
                <a:latin typeface="微软雅黑" panose="020B0503020204020204" pitchFamily="34" charset="-122"/>
                <a:ea typeface="微软雅黑" panose="020B0503020204020204" pitchFamily="34" charset="-122"/>
              </a:rPr>
              <a:t>curve wrecker</a:t>
            </a:r>
            <a:r>
              <a:rPr dirty="0" smtClean="0">
                <a:solidFill>
                  <a:schemeClr val="tx1"/>
                </a:solidFill>
                <a:latin typeface="微软雅黑" panose="020B0503020204020204" pitchFamily="34" charset="-122"/>
                <a:ea typeface="微软雅黑" panose="020B0503020204020204" pitchFamily="34" charset="-122"/>
              </a:rPr>
              <a:t>, the quality of  self-discipline is more important than IQ.</a:t>
            </a:r>
            <a:endParaRPr dirty="0" smtClean="0">
              <a:solidFill>
                <a:schemeClr val="tx1"/>
              </a:solidFill>
              <a:latin typeface="微软雅黑" panose="020B0503020204020204" pitchFamily="34" charset="-122"/>
              <a:ea typeface="微软雅黑" panose="020B0503020204020204" pitchFamily="34" charset="-122"/>
            </a:endParaRPr>
          </a:p>
          <a:p>
            <a:r>
              <a:rPr dirty="0" smtClean="0">
                <a:solidFill>
                  <a:schemeClr val="tx1"/>
                </a:solidFill>
                <a:latin typeface="微软雅黑" panose="020B0503020204020204" pitchFamily="34" charset="-122"/>
                <a:ea typeface="微软雅黑" panose="020B0503020204020204" pitchFamily="34" charset="-122"/>
              </a:rPr>
              <a:t>   </a:t>
            </a:r>
            <a:r>
              <a:rPr dirty="0" smtClean="0">
                <a:latin typeface="微软雅黑" panose="020B0503020204020204" pitchFamily="34" charset="-122"/>
                <a:ea typeface="微软雅黑" panose="020B0503020204020204" pitchFamily="34" charset="-122"/>
                <a:sym typeface="+mn-ea"/>
              </a:rPr>
              <a:t>For people who are self-disciplined, </a:t>
            </a:r>
            <a:r>
              <a:rPr dirty="0" smtClean="0">
                <a:solidFill>
                  <a:srgbClr val="002060"/>
                </a:solidFill>
                <a:latin typeface="微软雅黑" panose="020B0503020204020204" pitchFamily="34" charset="-122"/>
                <a:ea typeface="微软雅黑" panose="020B0503020204020204" pitchFamily="34" charset="-122"/>
                <a:sym typeface="+mn-ea"/>
              </a:rPr>
              <a:t>quarantine </a:t>
            </a:r>
            <a:r>
              <a:rPr dirty="0" smtClean="0">
                <a:latin typeface="微软雅黑" panose="020B0503020204020204" pitchFamily="34" charset="-122"/>
                <a:ea typeface="微软雅黑" panose="020B0503020204020204" pitchFamily="34" charset="-122"/>
                <a:sym typeface="+mn-ea"/>
              </a:rPr>
              <a:t>is an opportunity to improve themselves because they make the most of their time to learn or work even when no one is pushing.</a:t>
            </a:r>
            <a:endParaRPr dirty="0" smtClean="0">
              <a:solidFill>
                <a:schemeClr val="tx1"/>
              </a:solidFill>
              <a:latin typeface="微软雅黑" panose="020B0503020204020204" pitchFamily="34" charset="-122"/>
              <a:ea typeface="微软雅黑" panose="020B0503020204020204" pitchFamily="34" charset="-122"/>
            </a:endParaRPr>
          </a:p>
          <a:p>
            <a:r>
              <a:rPr dirty="0" smtClean="0">
                <a:latin typeface="微软雅黑" panose="020B0503020204020204" pitchFamily="34" charset="-122"/>
                <a:ea typeface="微软雅黑" panose="020B0503020204020204" pitchFamily="34" charset="-122"/>
                <a:sym typeface="+mn-ea"/>
              </a:rPr>
              <a:t>   </a:t>
            </a:r>
            <a:r>
              <a:rPr lang="en-US" dirty="0" smtClean="0">
                <a:latin typeface="微软雅黑" panose="020B0503020204020204" pitchFamily="34" charset="-122"/>
                <a:ea typeface="微软雅黑" panose="020B0503020204020204" pitchFamily="34" charset="-122"/>
                <a:sym typeface="+mn-ea"/>
              </a:rPr>
              <a:t>So </a:t>
            </a:r>
            <a:r>
              <a:rPr dirty="0" smtClean="0">
                <a:latin typeface="微软雅黑" panose="020B0503020204020204" pitchFamily="34" charset="-122"/>
                <a:ea typeface="微软雅黑" panose="020B0503020204020204" pitchFamily="34" charset="-122"/>
                <a:sym typeface="+mn-ea"/>
              </a:rPr>
              <a:t>I cleaned up the study and rearrange the furniture just like in </a:t>
            </a:r>
            <a:r>
              <a:rPr lang="en-US" dirty="0" smtClean="0">
                <a:latin typeface="微软雅黑" panose="020B0503020204020204" pitchFamily="34" charset="-122"/>
                <a:ea typeface="微软雅黑" panose="020B0503020204020204" pitchFamily="34" charset="-122"/>
                <a:sym typeface="+mn-ea"/>
              </a:rPr>
              <a:t>classroom</a:t>
            </a:r>
            <a:r>
              <a:rPr dirty="0" smtClean="0">
                <a:latin typeface="微软雅黑" panose="020B0503020204020204" pitchFamily="34" charset="-122"/>
                <a:ea typeface="微软雅黑" panose="020B0503020204020204" pitchFamily="34" charset="-122"/>
                <a:sym typeface="+mn-ea"/>
              </a:rPr>
              <a:t> to force myself focusing on the </a:t>
            </a:r>
            <a:r>
              <a:rPr lang="en-US" dirty="0" smtClean="0">
                <a:latin typeface="微软雅黑" panose="020B0503020204020204" pitchFamily="34" charset="-122"/>
                <a:ea typeface="微软雅黑" panose="020B0503020204020204" pitchFamily="34" charset="-122"/>
                <a:sym typeface="+mn-ea"/>
              </a:rPr>
              <a:t>preparation for the Gaokao</a:t>
            </a:r>
            <a:r>
              <a:rPr dirty="0" smtClean="0">
                <a:latin typeface="微软雅黑" panose="020B0503020204020204" pitchFamily="34" charset="-122"/>
                <a:ea typeface="微软雅黑" panose="020B0503020204020204" pitchFamily="34" charset="-122"/>
                <a:sym typeface="+mn-ea"/>
              </a:rPr>
              <a:t>.</a:t>
            </a:r>
            <a:endParaRPr dirty="0" smtClean="0">
              <a:solidFill>
                <a:schemeClr val="tx1"/>
              </a:solidFill>
              <a:latin typeface="微软雅黑" panose="020B0503020204020204" pitchFamily="34" charset="-122"/>
              <a:ea typeface="微软雅黑" panose="020B0503020204020204" pitchFamily="34" charset="-122"/>
            </a:endParaRPr>
          </a:p>
          <a:p>
            <a:pPr marL="285750" indent="-285750" algn="l">
              <a:buFont typeface="Wingdings" panose="05000000000000000000" charset="0"/>
              <a:buChar char="Ø"/>
            </a:pPr>
            <a:r>
              <a:rPr sz="1400" i="1" dirty="0" smtClean="0">
                <a:latin typeface="微软雅黑" panose="020B0503020204020204" pitchFamily="34" charset="-122"/>
                <a:ea typeface="微软雅黑" panose="020B0503020204020204" pitchFamily="34" charset="-122"/>
                <a:sym typeface="+mn-ea"/>
              </a:rPr>
              <a:t>supervision /ˌsuːpəˈvɪʒn/ n. 监督，管理</a:t>
            </a:r>
            <a:endParaRPr sz="1400" i="1" dirty="0" smtClean="0">
              <a:latin typeface="微软雅黑" panose="020B0503020204020204" pitchFamily="34" charset="-122"/>
              <a:ea typeface="微软雅黑" panose="020B0503020204020204" pitchFamily="34" charset="-122"/>
              <a:sym typeface="+mn-ea"/>
            </a:endParaRPr>
          </a:p>
          <a:p>
            <a:pPr marL="285750" indent="-285750" algn="l">
              <a:buFont typeface="Wingdings" panose="05000000000000000000" charset="0"/>
              <a:buChar char="Ø"/>
            </a:pPr>
            <a:r>
              <a:rPr sz="1400" i="1" dirty="0" smtClean="0">
                <a:solidFill>
                  <a:schemeClr val="tx1"/>
                </a:solidFill>
                <a:latin typeface="微软雅黑" panose="020B0503020204020204" pitchFamily="34" charset="-122"/>
                <a:ea typeface="微软雅黑" panose="020B0503020204020204" pitchFamily="34" charset="-122"/>
              </a:rPr>
              <a:t> curve wrecker  成绩好的学霸</a:t>
            </a:r>
            <a:endParaRPr sz="1400" i="1" dirty="0" smtClean="0">
              <a:solidFill>
                <a:schemeClr val="tx1"/>
              </a:solidFill>
              <a:latin typeface="微软雅黑" panose="020B0503020204020204" pitchFamily="34" charset="-122"/>
              <a:ea typeface="微软雅黑" panose="020B0503020204020204" pitchFamily="34" charset="-122"/>
            </a:endParaRPr>
          </a:p>
          <a:p>
            <a:pPr marL="285750" indent="-285750" algn="l">
              <a:buFont typeface="Wingdings" panose="05000000000000000000" charset="0"/>
              <a:buChar char="Ø"/>
            </a:pPr>
            <a:r>
              <a:rPr sz="1400" i="1" dirty="0" smtClean="0">
                <a:latin typeface="微软雅黑" panose="020B0503020204020204" pitchFamily="34" charset="-122"/>
                <a:ea typeface="微软雅黑" panose="020B0503020204020204" pitchFamily="34" charset="-122"/>
                <a:sym typeface="+mn-ea"/>
              </a:rPr>
              <a:t>quarantine  /ˈkwɒrəntiːn/ n. 检疫隔离期；隔离</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137275" y="4411980"/>
            <a:ext cx="2903855" cy="645160"/>
          </a:xfrm>
          <a:prstGeom prst="rect">
            <a:avLst/>
          </a:prstGeom>
          <a:noFill/>
        </p:spPr>
        <p:txBody>
          <a:bodyPr wrap="square" rtlCol="0" anchor="t">
            <a:spAutoFit/>
          </a:bodyPr>
          <a:p>
            <a:pPr algn="l">
              <a:buClrTx/>
              <a:buSzTx/>
              <a:buNone/>
            </a:pP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Lu Zuwang, </a:t>
            </a:r>
            <a:r>
              <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rPr>
              <a:t>a senior 3 student</a:t>
            </a:r>
            <a:endPar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Writing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720465" y="1511935"/>
            <a:ext cx="5005705" cy="3513455"/>
          </a:xfrm>
          <a:prstGeom prst="rect">
            <a:avLst/>
          </a:prstGeom>
        </p:spPr>
      </p:pic>
      <p:sp>
        <p:nvSpPr>
          <p:cNvPr id="7" name="文本框 6"/>
          <p:cNvSpPr txBox="1"/>
          <p:nvPr/>
        </p:nvSpPr>
        <p:spPr>
          <a:xfrm>
            <a:off x="330835" y="667385"/>
            <a:ext cx="8307705" cy="3415030"/>
          </a:xfrm>
          <a:prstGeom prst="rect">
            <a:avLst/>
          </a:prstGeom>
          <a:noFill/>
        </p:spPr>
        <p:txBody>
          <a:bodyPr wrap="square" rtlCol="0" anchor="t">
            <a:spAutoFit/>
          </a:bodyPr>
          <a:p>
            <a:r>
              <a:rPr lang="en-US" altLang="zh-CN" sz="2400" b="1" dirty="0" smtClean="0">
                <a:solidFill>
                  <a:schemeClr val="tx1"/>
                </a:solidFill>
                <a:latin typeface="微软雅黑" panose="020B0503020204020204" pitchFamily="34" charset="-122"/>
                <a:ea typeface="微软雅黑" panose="020B0503020204020204" pitchFamily="34" charset="-122"/>
              </a:rPr>
              <a:t>    </a:t>
            </a:r>
            <a:r>
              <a:rPr lang="zh-CN" altLang="en-US" sz="2400" b="1" dirty="0" smtClean="0">
                <a:solidFill>
                  <a:schemeClr val="tx1"/>
                </a:solidFill>
                <a:latin typeface="微软雅黑" panose="020B0503020204020204" pitchFamily="34" charset="-122"/>
                <a:ea typeface="微软雅黑" panose="020B0503020204020204" pitchFamily="34" charset="-122"/>
              </a:rPr>
              <a:t>假定你是李华，你的英国朋友Tom因Covid-19疫情要在家上网课，特向你咨询网课的相关情况。请根据以下要点用英语给他写一封电子邮件：</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1.上课体会；</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2.注意事项；</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3. 表达鼓励。</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注意：</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1. 词数80左右；</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2. 可以适当增加细节，以使行文连贯。</a:t>
            </a:r>
            <a:endParaRPr lang="zh-CN" altLang="en-US" sz="2400" b="1"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
        <p:nvSpPr>
          <p:cNvPr id="11" name="Rectangle 3"/>
          <p:cNvSpPr txBox="1">
            <a:spLocks noChangeArrowheads="1"/>
          </p:cNvSpPr>
          <p:nvPr/>
        </p:nvSpPr>
        <p:spPr>
          <a:xfrm>
            <a:off x="3399805" y="1984220"/>
            <a:ext cx="5141491" cy="5024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5400" b="1" dirty="0">
                <a:solidFill>
                  <a:schemeClr val="accent1"/>
                </a:solidFill>
                <a:latin typeface="微软雅黑" panose="020B0503020204020204" pitchFamily="34" charset="-122"/>
                <a:ea typeface="微软雅黑" panose="020B0503020204020204" pitchFamily="34" charset="-122"/>
              </a:rPr>
              <a:t>Thank you!</a:t>
            </a:r>
            <a:endParaRPr lang="en-US" altLang="zh-CN" sz="5400" b="1" dirty="0">
              <a:solidFill>
                <a:schemeClr val="accent1"/>
              </a:solidFill>
              <a:latin typeface="微软雅黑" panose="020B0503020204020204" pitchFamily="34" charset="-122"/>
              <a:ea typeface="微软雅黑" panose="020B0503020204020204" pitchFamily="34" charset="-122"/>
            </a:endParaRPr>
          </a:p>
        </p:txBody>
      </p:sp>
      <p:cxnSp>
        <p:nvCxnSpPr>
          <p:cNvPr id="13" name="直接连接符 5"/>
          <p:cNvCxnSpPr>
            <a:cxnSpLocks noChangeShapeType="1"/>
          </p:cNvCxnSpPr>
          <p:nvPr/>
        </p:nvCxnSpPr>
        <p:spPr bwMode="auto">
          <a:xfrm flipH="1">
            <a:off x="3923928" y="2486603"/>
            <a:ext cx="4617801"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矩形 9"/>
          <p:cNvSpPr>
            <a:spLocks noChangeArrowheads="1"/>
          </p:cNvSpPr>
          <p:nvPr/>
        </p:nvSpPr>
        <p:spPr bwMode="auto">
          <a:xfrm>
            <a:off x="8727444" y="1898129"/>
            <a:ext cx="416556"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2" name="文本框 1"/>
          <p:cNvSpPr txBox="1"/>
          <p:nvPr/>
        </p:nvSpPr>
        <p:spPr>
          <a:xfrm>
            <a:off x="3227705" y="3408680"/>
            <a:ext cx="5499735" cy="1322070"/>
          </a:xfrm>
          <a:prstGeom prst="rect">
            <a:avLst/>
          </a:prstGeom>
          <a:noFill/>
        </p:spPr>
        <p:txBody>
          <a:bodyPr wrap="square" rtlCol="0" anchor="t">
            <a:spAutoFit/>
          </a:bodyPr>
          <a:p>
            <a:r>
              <a:rPr lang="en-US"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By constant self-discipline and self-control, you can develop greatness of character.” </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            – Grenville Kleiser, Inspirational Book Writer </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     不断的自律及自我控制可以培养出非凡的性格。</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             – 葛弗尔‧克莱什尔 (励志作家)</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1"/>
                                        </p:tgtEl>
                                        <p:attrNameLst>
                                          <p:attrName>ppt_y</p:attrName>
                                        </p:attrNameLst>
                                      </p:cBhvr>
                                      <p:tavLst>
                                        <p:tav tm="0">
                                          <p:val>
                                            <p:strVal val="#ppt_y"/>
                                          </p:val>
                                        </p:tav>
                                        <p:tav tm="100000">
                                          <p:val>
                                            <p:strVal val="#ppt_y"/>
                                          </p:val>
                                        </p:tav>
                                      </p:tavLst>
                                    </p:anim>
                                    <p:anim calcmode="lin" valueType="num">
                                      <p:cBhvr>
                                        <p:cTn id="1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1"/>
                                        </p:tgtEl>
                                      </p:cBhvr>
                                    </p:animEffect>
                                  </p:childTnLst>
                                </p:cTn>
                              </p:par>
                            </p:childTnLst>
                          </p:cTn>
                        </p:par>
                        <p:par>
                          <p:cTn id="16" fill="hold">
                            <p:stCondLst>
                              <p:cond delay="145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4" grpId="0" bldLvl="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0159" y="1047945"/>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01</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575560" y="1875790"/>
            <a:ext cx="6374130" cy="560705"/>
          </a:xfrm>
          <a:prstGeom prst="rect">
            <a:avLst/>
          </a:prstGeom>
          <a:noFill/>
        </p:spPr>
        <p:txBody>
          <a:bodyPr wrap="square" lIns="68584" tIns="34291" rIns="68584" bIns="34291" rtlCol="0">
            <a:spAutoFit/>
          </a:bodyPr>
          <a:lstStyle/>
          <a:p>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Self-discipline </a:t>
            </a: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and </a:t>
            </a: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freedom</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55726" y="1382459"/>
            <a:ext cx="3075708" cy="314325"/>
          </a:xfrm>
          <a:prstGeom prst="rect">
            <a:avLst/>
          </a:prstGeom>
          <a:noFill/>
        </p:spPr>
        <p:txBody>
          <a:bodyPr wrap="square" lIns="68584" tIns="34291" rIns="68584" bIns="34291" rtlCol="0">
            <a:spAutoFit/>
          </a:bodyPr>
          <a:lstStyle/>
          <a:p>
            <a:pPr eaLnBrk="0" hangingPunct="0"/>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Learning</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组合 18"/>
          <p:cNvGrpSpPr/>
          <p:nvPr/>
        </p:nvGrpSpPr>
        <p:grpSpPr>
          <a:xfrm>
            <a:off x="148734" y="1585970"/>
            <a:ext cx="432833" cy="432834"/>
            <a:chOff x="3491880" y="1274820"/>
            <a:chExt cx="432833" cy="432834"/>
          </a:xfrm>
        </p:grpSpPr>
        <p:sp>
          <p:nvSpPr>
            <p:cNvPr id="20"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1"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 name="文本框 4"/>
          <p:cNvSpPr txBox="1"/>
          <p:nvPr/>
        </p:nvSpPr>
        <p:spPr>
          <a:xfrm>
            <a:off x="421640" y="3230245"/>
            <a:ext cx="8321040" cy="1014730"/>
          </a:xfrm>
          <a:prstGeom prst="rect">
            <a:avLst/>
          </a:prstGeom>
          <a:noFill/>
        </p:spPr>
        <p:txBody>
          <a:bodyPr wrap="square" rtlCol="0" anchor="t">
            <a:spAutoFit/>
          </a:bodyPr>
          <a:p>
            <a:pPr marL="342900" indent="-342900">
              <a:buFont typeface="Wingdings" panose="05000000000000000000" charset="0"/>
              <a:buChar char="Ø"/>
            </a:pPr>
            <a:r>
              <a:rPr lang="zh-CN" altLang="en-US" sz="2000" dirty="0" smtClean="0">
                <a:solidFill>
                  <a:schemeClr val="tx1"/>
                </a:solidFill>
                <a:latin typeface="微软雅黑" panose="020B0503020204020204" pitchFamily="34" charset="-122"/>
                <a:ea typeface="微软雅黑" panose="020B0503020204020204" pitchFamily="34" charset="-122"/>
              </a:rPr>
              <a:t>There is a saying that the true freedom is not doing whatever you want, but to be self-disciplined. What do you think  is the relationship between freedom and self-discipline？</a:t>
            </a:r>
            <a:endParaRPr lang="zh-CN" altLang="en-US" sz="2000"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15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49"/>
                                        </p:tgtEl>
                                        <p:attrNameLst>
                                          <p:attrName>style.visibility</p:attrName>
                                        </p:attrNameLst>
                                      </p:cBhvr>
                                      <p:to>
                                        <p:strVal val="visible"/>
                                      </p:to>
                                    </p:set>
                                    <p:animEffect transition="in" filter="wipe(left)">
                                      <p:cBhvr>
                                        <p:cTn id="18" dur="200"/>
                                        <p:tgtEl>
                                          <p:spTgt spid="49"/>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49"/>
                                        </p:tgtEl>
                                      </p:cBhvr>
                                      <p:to x="80000" y="100000"/>
                                    </p:animScale>
                                    <p:anim by="(#ppt_w*0.10)" calcmode="lin" valueType="num">
                                      <p:cBhvr>
                                        <p:cTn id="21" dur="50" autoRev="1" fill="hold">
                                          <p:stCondLst>
                                            <p:cond delay="0"/>
                                          </p:stCondLst>
                                        </p:cTn>
                                        <p:tgtEl>
                                          <p:spTgt spid="49"/>
                                        </p:tgtEl>
                                        <p:attrNameLst>
                                          <p:attrName>ppt_x</p:attrName>
                                        </p:attrNameLst>
                                      </p:cBhvr>
                                    </p:anim>
                                    <p:anim by="(-#ppt_w*0.10)" calcmode="lin" valueType="num">
                                      <p:cBhvr>
                                        <p:cTn id="22" dur="50" autoRev="1" fill="hold">
                                          <p:stCondLst>
                                            <p:cond delay="0"/>
                                          </p:stCondLst>
                                        </p:cTn>
                                        <p:tgtEl>
                                          <p:spTgt spid="49"/>
                                        </p:tgtEl>
                                        <p:attrNameLst>
                                          <p:attrName>ppt_y</p:attrName>
                                        </p:attrNameLst>
                                      </p:cBhvr>
                                    </p:anim>
                                    <p:animRot by="-480000">
                                      <p:cBhvr>
                                        <p:cTn id="23" dur="50" autoRev="1" fill="hold">
                                          <p:stCondLst>
                                            <p:cond delay="0"/>
                                          </p:stCondLst>
                                        </p:cTn>
                                        <p:tgtEl>
                                          <p:spTgt spid="49"/>
                                        </p:tgtEl>
                                        <p:attrNameLst>
                                          <p:attrName>r</p:attrName>
                                        </p:attrNameLst>
                                      </p:cBhvr>
                                    </p:animRot>
                                  </p:childTnLst>
                                </p:cTn>
                              </p:par>
                            </p:childTnLst>
                          </p:cTn>
                        </p:par>
                        <p:par>
                          <p:cTn id="24" fill="hold">
                            <p:stCondLst>
                              <p:cond delay="3059"/>
                            </p:stCondLst>
                            <p:childTnLst>
                              <p:par>
                                <p:cTn id="25" presetID="22" presetClass="entr" presetSubtype="8" fill="hold" grpId="0" nodeType="afterEffect">
                                  <p:stCondLst>
                                    <p:cond delay="0"/>
                                  </p:stCondLst>
                                  <p:iterate type="lt">
                                    <p:tmPct val="30000"/>
                                  </p:iterate>
                                  <p:childTnLst>
                                    <p:set>
                                      <p:cBhvr>
                                        <p:cTn id="26" dur="1" fill="hold">
                                          <p:stCondLst>
                                            <p:cond delay="0"/>
                                          </p:stCondLst>
                                        </p:cTn>
                                        <p:tgtEl>
                                          <p:spTgt spid="50"/>
                                        </p:tgtEl>
                                        <p:attrNameLst>
                                          <p:attrName>style.visibility</p:attrName>
                                        </p:attrNameLst>
                                      </p:cBhvr>
                                      <p:to>
                                        <p:strVal val="visible"/>
                                      </p:to>
                                    </p:set>
                                    <p:animEffect transition="in" filter="wipe(left)">
                                      <p:cBhvr>
                                        <p:cTn id="27" dur="200"/>
                                        <p:tgtEl>
                                          <p:spTgt spid="50"/>
                                        </p:tgtEl>
                                      </p:cBhvr>
                                    </p:animEffect>
                                  </p:childTnLst>
                                </p:cTn>
                              </p:par>
                              <p:par>
                                <p:cTn id="28" presetID="36" presetClass="emph" presetSubtype="0" fill="hold" grpId="1" nodeType="withEffect">
                                  <p:stCondLst>
                                    <p:cond delay="0"/>
                                  </p:stCondLst>
                                  <p:iterate type="lt">
                                    <p:tmPct val="30000"/>
                                  </p:iterate>
                                  <p:childTnLst>
                                    <p:animScale>
                                      <p:cBhvr>
                                        <p:cTn id="29" dur="50" autoRev="1" fill="hold">
                                          <p:stCondLst>
                                            <p:cond delay="0"/>
                                          </p:stCondLst>
                                        </p:cTn>
                                        <p:tgtEl>
                                          <p:spTgt spid="50"/>
                                        </p:tgtEl>
                                      </p:cBhvr>
                                      <p:to x="80000" y="100000"/>
                                    </p:animScale>
                                    <p:anim by="(#ppt_w*0.10)" calcmode="lin" valueType="num">
                                      <p:cBhvr>
                                        <p:cTn id="30" dur="50" autoRev="1" fill="hold">
                                          <p:stCondLst>
                                            <p:cond delay="0"/>
                                          </p:stCondLst>
                                        </p:cTn>
                                        <p:tgtEl>
                                          <p:spTgt spid="50"/>
                                        </p:tgtEl>
                                        <p:attrNameLst>
                                          <p:attrName>ppt_x</p:attrName>
                                        </p:attrNameLst>
                                      </p:cBhvr>
                                    </p:anim>
                                    <p:anim by="(-#ppt_w*0.10)" calcmode="lin" valueType="num">
                                      <p:cBhvr>
                                        <p:cTn id="31" dur="50" autoRev="1" fill="hold">
                                          <p:stCondLst>
                                            <p:cond delay="0"/>
                                          </p:stCondLst>
                                        </p:cTn>
                                        <p:tgtEl>
                                          <p:spTgt spid="50"/>
                                        </p:tgtEl>
                                        <p:attrNameLst>
                                          <p:attrName>ppt_y</p:attrName>
                                        </p:attrNameLst>
                                      </p:cBhvr>
                                    </p:anim>
                                    <p:animRot by="-480000">
                                      <p:cBhvr>
                                        <p:cTn id="32"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73901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What  is the relationship between freedom and self-discipline？</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81050" y="819785"/>
            <a:ext cx="7467600" cy="3716020"/>
          </a:xfrm>
          <a:prstGeom prst="rect">
            <a:avLst/>
          </a:prstGeom>
        </p:spPr>
      </p:pic>
      <p:sp>
        <p:nvSpPr>
          <p:cNvPr id="2" name="文本框 1"/>
          <p:cNvSpPr txBox="1"/>
          <p:nvPr/>
        </p:nvSpPr>
        <p:spPr>
          <a:xfrm>
            <a:off x="781050" y="4535805"/>
            <a:ext cx="7253605" cy="460375"/>
          </a:xfrm>
          <a:prstGeom prst="rect">
            <a:avLst/>
          </a:prstGeom>
          <a:noFill/>
        </p:spPr>
        <p:txBody>
          <a:bodyPr wrap="square" rtlCol="0" anchor="t">
            <a:spAutoFit/>
          </a:bodyPr>
          <a:p>
            <a:r>
              <a:rPr lang="zh-CN" altLang="en-US" sz="2400" b="1" dirty="0" smtClean="0">
                <a:solidFill>
                  <a:schemeClr val="tx1"/>
                </a:solidFill>
                <a:latin typeface="微软雅黑" panose="020B0503020204020204" pitchFamily="34" charset="-122"/>
                <a:ea typeface="微软雅黑" panose="020B0503020204020204" pitchFamily="34" charset="-122"/>
              </a:rPr>
              <a:t>Keeping self-discipline, you will keep freedom.</a:t>
            </a:r>
            <a:endParaRPr lang="zh-CN" altLang="en-US" sz="2400" b="1" dirty="0" smtClean="0">
              <a:solidFill>
                <a:schemeClr val="tx1"/>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ppt_x</p:attrName>
                                        </p:attrNameLst>
                                      </p:cBhvr>
                                      <p:tavLst>
                                        <p:tav tm="0">
                                          <p:val>
                                            <p:strVal val="#ppt_x-.2"/>
                                          </p:val>
                                        </p:tav>
                                        <p:tav tm="100000">
                                          <p:val>
                                            <p:strVal val="#ppt_x"/>
                                          </p:val>
                                        </p:tav>
                                      </p:tavLst>
                                    </p:anim>
                                    <p:anim calcmode="lin" valueType="num">
                                      <p:cBhvr>
                                        <p:cTn id="17"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621982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Learning: </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Self-discipline can bring real freedom</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5430" y="651510"/>
            <a:ext cx="8656320" cy="4177030"/>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Self-disciplined people are not all outstanding people. But nearly all outstanding people are self-disciplined people.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Some of them keep reading every day. Some of them never get late. </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The real difference between an elite and the ordinary people is that an elite can manage himself. And that's where their success comes from.</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fontAlgn="auto">
              <a:lnSpc>
                <a:spcPts val="1280"/>
              </a:lnSpc>
            </a:pP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自律的人不一定都优秀，但优秀的人基本都是自律的。他们之中，有的人坚持每天看书，有的人坚持从不迟到。一个真正的精英与普通人的不同，就是他能够管住自己。而他们的成功就来源于此。</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fontAlgn="auto">
              <a:lnSpc>
                <a:spcPts val="820"/>
              </a:lnSpc>
              <a:buFont typeface="Wingdings" panose="05000000000000000000" charset="0"/>
              <a:buNone/>
            </a:pP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elite /eɪˈliːt/ n. 精英；精华；中坚分子</a:t>
            </a: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圆角矩形 2"/>
          <p:cNvSpPr/>
          <p:nvPr/>
        </p:nvSpPr>
        <p:spPr>
          <a:xfrm>
            <a:off x="266065" y="651510"/>
            <a:ext cx="8524240" cy="2587625"/>
          </a:xfrm>
          <a:prstGeom prst="roundRect">
            <a:avLst>
              <a:gd name="adj" fmla="val 0"/>
            </a:avLst>
          </a:prstGeom>
          <a:noFill/>
          <a:ln w="3175" cap="flat" cmpd="sng" algn="ctr">
            <a:solidFill>
              <a:sysClr val="windowText" lastClr="000000">
                <a:lumMod val="75000"/>
                <a:lumOff val="25000"/>
              </a:sys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93"/>
          <p:cNvSpPr/>
          <p:nvPr/>
        </p:nvSpPr>
        <p:spPr>
          <a:xfrm>
            <a:off x="265227" y="651783"/>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93"/>
          <p:cNvSpPr/>
          <p:nvPr/>
        </p:nvSpPr>
        <p:spPr>
          <a:xfrm rot="10800000">
            <a:off x="8501931" y="295064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849"/>
                            </p:stCondLst>
                            <p:childTnLst>
                              <p:par>
                                <p:cTn id="13" presetID="53" presetClass="entr" presetSubtype="52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anim calcmode="lin" valueType="num">
                                      <p:cBhvr>
                                        <p:cTn id="18" dur="500" fill="hold"/>
                                        <p:tgtEl>
                                          <p:spTgt spid="40"/>
                                        </p:tgtEl>
                                        <p:attrNameLst>
                                          <p:attrName>ppt_x</p:attrName>
                                        </p:attrNameLst>
                                      </p:cBhvr>
                                      <p:tavLst>
                                        <p:tav tm="0">
                                          <p:val>
                                            <p:fltVal val="0.5"/>
                                          </p:val>
                                        </p:tav>
                                        <p:tav tm="100000">
                                          <p:val>
                                            <p:strVal val="#ppt_x"/>
                                          </p:val>
                                        </p:tav>
                                      </p:tavLst>
                                    </p:anim>
                                    <p:anim calcmode="lin" valueType="num">
                                      <p:cBhvr>
                                        <p:cTn id="19" dur="500" fill="hold"/>
                                        <p:tgtEl>
                                          <p:spTgt spid="40"/>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fltVal val="0.5"/>
                                          </p:val>
                                        </p:tav>
                                        <p:tav tm="100000">
                                          <p:val>
                                            <p:strVal val="#ppt_x"/>
                                          </p:val>
                                        </p:tav>
                                      </p:tavLst>
                                    </p:anim>
                                    <p:anim calcmode="lin" valueType="num">
                                      <p:cBhvr>
                                        <p:cTn id="26" dur="500" fill="hold"/>
                                        <p:tgtEl>
                                          <p:spTgt spid="41"/>
                                        </p:tgtEl>
                                        <p:attrNameLst>
                                          <p:attrName>ppt_y</p:attrName>
                                        </p:attrNameLst>
                                      </p:cBhvr>
                                      <p:tavLst>
                                        <p:tav tm="0">
                                          <p:val>
                                            <p:fltVal val="0.5"/>
                                          </p:val>
                                        </p:tav>
                                        <p:tav tm="100000">
                                          <p:val>
                                            <p:strVal val="#ppt_y"/>
                                          </p:val>
                                        </p:tav>
                                      </p:tavLst>
                                    </p:anim>
                                  </p:childTnLst>
                                </p:cTn>
                              </p:par>
                            </p:childTnLst>
                          </p:cTn>
                        </p:par>
                        <p:par>
                          <p:cTn id="27" fill="hold">
                            <p:stCondLst>
                              <p:cond delay="3349"/>
                            </p:stCondLst>
                            <p:childTnLst>
                              <p:par>
                                <p:cTn id="28" presetID="22" presetClass="entr" presetSubtype="1"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bldLvl="0" animBg="1"/>
      <p:bldP spid="40" grpId="0" bldLvl="0" animBg="1"/>
      <p:bldP spid="4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66903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Learning: Self-discipline can bring real freedom</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矩形 93"/>
          <p:cNvSpPr/>
          <p:nvPr/>
        </p:nvSpPr>
        <p:spPr>
          <a:xfrm>
            <a:off x="265227" y="652418"/>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93"/>
          <p:cNvSpPr/>
          <p:nvPr/>
        </p:nvSpPr>
        <p:spPr>
          <a:xfrm rot="10800000">
            <a:off x="4801786" y="301033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rcRect b="7604"/>
          <a:stretch>
            <a:fillRect/>
          </a:stretch>
        </p:blipFill>
        <p:spPr>
          <a:xfrm>
            <a:off x="5175885" y="650875"/>
            <a:ext cx="3600450" cy="4337685"/>
          </a:xfrm>
          <a:prstGeom prst="rect">
            <a:avLst/>
          </a:prstGeom>
        </p:spPr>
      </p:pic>
      <p:sp>
        <p:nvSpPr>
          <p:cNvPr id="27" name="圆角矩形 26"/>
          <p:cNvSpPr/>
          <p:nvPr/>
        </p:nvSpPr>
        <p:spPr>
          <a:xfrm>
            <a:off x="265430" y="652145"/>
            <a:ext cx="4824730" cy="2646680"/>
          </a:xfrm>
          <a:prstGeom prst="roundRect">
            <a:avLst>
              <a:gd name="adj" fmla="val 0"/>
            </a:avLst>
          </a:prstGeom>
          <a:noFill/>
          <a:ln w="3175" cap="flat" cmpd="sng" algn="ctr">
            <a:solidFill>
              <a:sysClr val="windowText" lastClr="000000">
                <a:lumMod val="75000"/>
                <a:lumOff val="25000"/>
              </a:sys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65430" y="651510"/>
            <a:ext cx="4715510" cy="4215765"/>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What people call self-management is in fact self-discipline.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If you want to get slim, you need to manage your appetite. If you want to succeed, you need to manage your heart.</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自律，其实就是自我管理。想要减肥，就得把自己的嘴巴管住。想要成功，就得把自己的心管住。</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appetite /ˈæpɪtaɪt/  n. 食欲；嗜好</a:t>
            </a: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849"/>
                            </p:stCondLst>
                            <p:childTnLst>
                              <p:par>
                                <p:cTn id="13" presetID="53" presetClass="entr" presetSubtype="52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anim calcmode="lin" valueType="num">
                                      <p:cBhvr>
                                        <p:cTn id="18" dur="500" fill="hold"/>
                                        <p:tgtEl>
                                          <p:spTgt spid="40"/>
                                        </p:tgtEl>
                                        <p:attrNameLst>
                                          <p:attrName>ppt_x</p:attrName>
                                        </p:attrNameLst>
                                      </p:cBhvr>
                                      <p:tavLst>
                                        <p:tav tm="0">
                                          <p:val>
                                            <p:fltVal val="0.5"/>
                                          </p:val>
                                        </p:tav>
                                        <p:tav tm="100000">
                                          <p:val>
                                            <p:strVal val="#ppt_x"/>
                                          </p:val>
                                        </p:tav>
                                      </p:tavLst>
                                    </p:anim>
                                    <p:anim calcmode="lin" valueType="num">
                                      <p:cBhvr>
                                        <p:cTn id="19" dur="500" fill="hold"/>
                                        <p:tgtEl>
                                          <p:spTgt spid="40"/>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fltVal val="0.5"/>
                                          </p:val>
                                        </p:tav>
                                        <p:tav tm="100000">
                                          <p:val>
                                            <p:strVal val="#ppt_x"/>
                                          </p:val>
                                        </p:tav>
                                      </p:tavLst>
                                    </p:anim>
                                    <p:anim calcmode="lin" valueType="num">
                                      <p:cBhvr>
                                        <p:cTn id="26" dur="500" fill="hold"/>
                                        <p:tgtEl>
                                          <p:spTgt spid="41"/>
                                        </p:tgtEl>
                                        <p:attrNameLst>
                                          <p:attrName>ppt_y</p:attrName>
                                        </p:attrNameLst>
                                      </p:cBhvr>
                                      <p:tavLst>
                                        <p:tav tm="0">
                                          <p:val>
                                            <p:fltVal val="0.5"/>
                                          </p:val>
                                        </p:tav>
                                        <p:tav tm="100000">
                                          <p:val>
                                            <p:strVal val="#ppt_y"/>
                                          </p:val>
                                        </p:tav>
                                      </p:tavLst>
                                    </p:anim>
                                  </p:childTnLst>
                                </p:cTn>
                              </p:par>
                            </p:childTnLst>
                          </p:cTn>
                        </p:par>
                        <p:par>
                          <p:cTn id="27" fill="hold">
                            <p:stCondLst>
                              <p:cond delay="3349"/>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ldLvl="0" animBg="1"/>
      <p:bldP spid="40" grpId="0" bldLvl="0" animBg="1"/>
      <p:bldP spid="4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64998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Learning: Self-discipline can bring real freedom</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5430" y="651510"/>
            <a:ext cx="8519160" cy="2306955"/>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So set your goal and write down your reasons for them.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Establish a list for your daily work and life, and execute them out without mercy. This is not sacrificing your freedom. This is freedom. Only in self-discipline can you stop being a slave of all the trivial things in your life. Only in self-discipline can you truly own your future.</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265430" y="652145"/>
            <a:ext cx="8518525" cy="2277745"/>
          </a:xfrm>
          <a:prstGeom prst="roundRect">
            <a:avLst>
              <a:gd name="adj" fmla="val 0"/>
            </a:avLst>
          </a:prstGeom>
          <a:noFill/>
          <a:ln w="3175" cap="flat" cmpd="sng" algn="ctr">
            <a:solidFill>
              <a:sysClr val="windowText" lastClr="000000">
                <a:lumMod val="75000"/>
                <a:lumOff val="25000"/>
              </a:sys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93"/>
          <p:cNvSpPr/>
          <p:nvPr/>
        </p:nvSpPr>
        <p:spPr>
          <a:xfrm>
            <a:off x="265227" y="652418"/>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93"/>
          <p:cNvSpPr/>
          <p:nvPr/>
        </p:nvSpPr>
        <p:spPr>
          <a:xfrm rot="10800000">
            <a:off x="8495581" y="2641402"/>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65430" y="2958465"/>
            <a:ext cx="8519160" cy="2245360"/>
          </a:xfrm>
          <a:prstGeom prst="rect">
            <a:avLst/>
          </a:prstGeom>
          <a:noFill/>
        </p:spPr>
        <p:txBody>
          <a:bodyPr wrap="square" rtlCol="0" anchor="t">
            <a:spAutoFit/>
          </a:bodyPr>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定个目标，并写下原因吧。每天为自己的工作和生活列出一个清单，然后毫不留情地执行它。这并不是牺牲自由，这恰恰就是自由。只有在自律当中，你才能不成为生活中琐碎的奴隶。只有在自律中，你才拥有未来。</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execute  /ˈeksɪkjuːt/ vt. 实行；执行</a:t>
            </a: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trivial /ˈtrɪviəl/ adj. 不重要的，琐碎的；琐细的</a:t>
            </a: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a:buFont typeface="Wingdings" panose="05000000000000000000" charset="0"/>
              <a:buNone/>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 ☞  </a:t>
            </a:r>
            <a:r>
              <a:rPr sz="2400" b="1" dirty="0" smtClean="0">
                <a:solidFill>
                  <a:srgbClr val="002060"/>
                </a:solidFill>
                <a:latin typeface="微软雅黑" panose="020B0503020204020204" pitchFamily="34" charset="-122"/>
                <a:ea typeface="微软雅黑" panose="020B0503020204020204" pitchFamily="34" charset="-122"/>
              </a:rPr>
              <a:t>Record a video or audio reading fluently in English , and then send the video or audio to your friends. </a:t>
            </a:r>
            <a:r>
              <a:rPr lang="zh-CN" altLang="en-US" sz="2400" i="1" dirty="0" smtClean="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sz="2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849"/>
                            </p:stCondLst>
                            <p:childTnLst>
                              <p:par>
                                <p:cTn id="13" presetID="53" presetClass="entr" presetSubtype="52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anim calcmode="lin" valueType="num">
                                      <p:cBhvr>
                                        <p:cTn id="18" dur="500" fill="hold"/>
                                        <p:tgtEl>
                                          <p:spTgt spid="40"/>
                                        </p:tgtEl>
                                        <p:attrNameLst>
                                          <p:attrName>ppt_x</p:attrName>
                                        </p:attrNameLst>
                                      </p:cBhvr>
                                      <p:tavLst>
                                        <p:tav tm="0">
                                          <p:val>
                                            <p:fltVal val="0.5"/>
                                          </p:val>
                                        </p:tav>
                                        <p:tav tm="100000">
                                          <p:val>
                                            <p:strVal val="#ppt_x"/>
                                          </p:val>
                                        </p:tav>
                                      </p:tavLst>
                                    </p:anim>
                                    <p:anim calcmode="lin" valueType="num">
                                      <p:cBhvr>
                                        <p:cTn id="19" dur="500" fill="hold"/>
                                        <p:tgtEl>
                                          <p:spTgt spid="40"/>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fltVal val="0.5"/>
                                          </p:val>
                                        </p:tav>
                                        <p:tav tm="100000">
                                          <p:val>
                                            <p:strVal val="#ppt_x"/>
                                          </p:val>
                                        </p:tav>
                                      </p:tavLst>
                                    </p:anim>
                                    <p:anim calcmode="lin" valueType="num">
                                      <p:cBhvr>
                                        <p:cTn id="26" dur="500" fill="hold"/>
                                        <p:tgtEl>
                                          <p:spTgt spid="41"/>
                                        </p:tgtEl>
                                        <p:attrNameLst>
                                          <p:attrName>ppt_y</p:attrName>
                                        </p:attrNameLst>
                                      </p:cBhvr>
                                      <p:tavLst>
                                        <p:tav tm="0">
                                          <p:val>
                                            <p:fltVal val="0.5"/>
                                          </p:val>
                                        </p:tav>
                                        <p:tav tm="100000">
                                          <p:val>
                                            <p:strVal val="#ppt_y"/>
                                          </p:val>
                                        </p:tav>
                                      </p:tavLst>
                                    </p:anim>
                                  </p:childTnLst>
                                </p:cTn>
                              </p:par>
                            </p:childTnLst>
                          </p:cTn>
                        </p:par>
                        <p:par>
                          <p:cTn id="27" fill="hold">
                            <p:stCondLst>
                              <p:cond delay="3349"/>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ldLvl="0" animBg="1"/>
      <p:bldP spid="40" grpId="0" bldLvl="0" animBg="1"/>
      <p:bldP spid="41" grpId="0" bldLvl="0" animBg="1"/>
    </p:bldLst>
  </p:timing>
</p:sld>
</file>

<file path=ppt/tags/tag1.xml><?xml version="1.0" encoding="utf-8"?>
<p:tagLst xmlns:p="http://schemas.openxmlformats.org/presentationml/2006/main">
  <p:tag name="KSO_WM_MEDIACOVER_FLAG" val="1"/>
  <p:tag name="KSO_WM_UNIT_MEDIACOVER_BTN_STATE" val="1"/>
  <p:tag name="KSO_WM_UNIT_MEDIACOVER_BTNRECT" val="5979*2581*860*8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Office 主题">
  <a:themeElements>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23222</Words>
  <Application>WPS 演示</Application>
  <PresentationFormat>全屏显示(16:9)</PresentationFormat>
  <Paragraphs>589</Paragraphs>
  <Slides>46</Slides>
  <Notes>35</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46</vt:i4>
      </vt:variant>
    </vt:vector>
  </HeadingPairs>
  <TitlesOfParts>
    <vt:vector size="78" baseType="lpstr">
      <vt:lpstr>Arial</vt:lpstr>
      <vt:lpstr>宋体</vt:lpstr>
      <vt:lpstr>Wingdings</vt:lpstr>
      <vt:lpstr>微软雅黑</vt:lpstr>
      <vt:lpstr>微软雅黑 Light</vt:lpstr>
      <vt:lpstr>Times New Roman</vt:lpstr>
      <vt:lpstr>HelveticaNeue</vt:lpstr>
      <vt:lpstr>Corbel</vt:lpstr>
      <vt:lpstr>华文新魏</vt:lpstr>
      <vt:lpstr>Brush Script Std</vt:lpstr>
      <vt:lpstr>Mongolian Baiti</vt:lpstr>
      <vt:lpstr>华文仿宋</vt:lpstr>
      <vt:lpstr>华文行楷</vt:lpstr>
      <vt:lpstr>Impact</vt:lpstr>
      <vt:lpstr>Calibri</vt:lpstr>
      <vt:lpstr>Roboto Light</vt:lpstr>
      <vt:lpstr>U.S. 101</vt:lpstr>
      <vt:lpstr>Segoe Print</vt:lpstr>
      <vt:lpstr>Roboto</vt:lpstr>
      <vt:lpstr>Open Sans Light</vt:lpstr>
      <vt:lpstr>Yu Gothic UI Light</vt:lpstr>
      <vt:lpstr>Wingdings</vt:lpstr>
      <vt:lpstr>Arial Unicode MS</vt:lpstr>
      <vt:lpstr>Gill Sans</vt:lpstr>
      <vt:lpstr>Lato Light</vt:lpstr>
      <vt:lpstr>Helvetica Neue</vt:lpstr>
      <vt:lpstr>Calibri Light</vt:lpstr>
      <vt:lpstr>Helvetica</vt:lpstr>
      <vt:lpstr>Open Sans</vt:lpstr>
      <vt:lpstr>Open Sans</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ypppt</dc:creator>
  <cp:lastModifiedBy>南山有谷堆</cp:lastModifiedBy>
  <cp:revision>115</cp:revision>
  <dcterms:created xsi:type="dcterms:W3CDTF">2015-12-11T17:46:00Z</dcterms:created>
  <dcterms:modified xsi:type="dcterms:W3CDTF">2020-03-29T08:10:26Z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