
<file path=[Content_Types].xml><?xml version="1.0" encoding="utf-8"?>
<Types xmlns="http://schemas.openxmlformats.org/package/2006/content-types">
  <Default Extension="jpeg" ContentType="image/jpeg"/>
  <Default Extension="wdp" ContentType="image/vnd.ms-photo"/>
  <Default Extension="png" ContentType="image/png"/>
  <Default Extension="mp3" ContentType="audio/mp3"/>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68" r:id="rId4"/>
    <p:sldMasterId id="2147483681" r:id="rId5"/>
  </p:sldMasterIdLst>
  <p:notesMasterIdLst>
    <p:notesMasterId r:id="rId7"/>
  </p:notesMasterIdLst>
  <p:sldIdLst>
    <p:sldId id="295" r:id="rId6"/>
    <p:sldId id="277" r:id="rId8"/>
    <p:sldId id="258" r:id="rId9"/>
    <p:sldId id="259" r:id="rId10"/>
    <p:sldId id="262" r:id="rId11"/>
    <p:sldId id="261" r:id="rId12"/>
    <p:sldId id="263" r:id="rId13"/>
    <p:sldId id="266" r:id="rId14"/>
    <p:sldId id="264" r:id="rId15"/>
    <p:sldId id="273" r:id="rId16"/>
    <p:sldId id="278" r:id="rId17"/>
    <p:sldId id="276" r:id="rId18"/>
    <p:sldId id="279" r:id="rId19"/>
    <p:sldId id="280" r:id="rId20"/>
    <p:sldId id="281" r:id="rId21"/>
    <p:sldId id="282" r:id="rId22"/>
    <p:sldId id="283" r:id="rId23"/>
    <p:sldId id="284" r:id="rId24"/>
    <p:sldId id="267" r:id="rId25"/>
  </p:sldIdLst>
  <p:sldSz cx="9144000" cy="5715000" type="screen16x1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9" d="100"/>
          <a:sy n="99" d="100"/>
        </p:scale>
        <p:origin x="-970" y="-72"/>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3.xml"/><Relationship Id="rId8" Type="http://schemas.openxmlformats.org/officeDocument/2006/relationships/slide" Target="slides/slide2.xml"/><Relationship Id="rId7" Type="http://schemas.openxmlformats.org/officeDocument/2006/relationships/notesMaster" Target="notesMasters/notesMaster1.xml"/><Relationship Id="rId6" Type="http://schemas.openxmlformats.org/officeDocument/2006/relationships/slide" Target="slides/slide1.xml"/><Relationship Id="rId5" Type="http://schemas.openxmlformats.org/officeDocument/2006/relationships/slideMaster" Target="slideMasters/slideMaster4.xml"/><Relationship Id="rId4" Type="http://schemas.openxmlformats.org/officeDocument/2006/relationships/slideMaster" Target="slideMasters/slideMaster3.xml"/><Relationship Id="rId3" Type="http://schemas.openxmlformats.org/officeDocument/2006/relationships/slideMaster" Target="slideMasters/slideMaster2.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19.xml"/><Relationship Id="rId24" Type="http://schemas.openxmlformats.org/officeDocument/2006/relationships/slide" Target="slides/slide18.xml"/><Relationship Id="rId23" Type="http://schemas.openxmlformats.org/officeDocument/2006/relationships/slide" Target="slides/slide17.xml"/><Relationship Id="rId22" Type="http://schemas.openxmlformats.org/officeDocument/2006/relationships/slide" Target="slides/slide16.xml"/><Relationship Id="rId21" Type="http://schemas.openxmlformats.org/officeDocument/2006/relationships/slide" Target="slides/slide15.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slide" Target="slides/slide12.xml"/><Relationship Id="rId17" Type="http://schemas.openxmlformats.org/officeDocument/2006/relationships/slide" Target="slides/slide11.xml"/><Relationship Id="rId16" Type="http://schemas.openxmlformats.org/officeDocument/2006/relationships/slide" Target="slides/slide10.xml"/><Relationship Id="rId15" Type="http://schemas.openxmlformats.org/officeDocument/2006/relationships/slide" Target="slides/slide9.xml"/><Relationship Id="rId14" Type="http://schemas.openxmlformats.org/officeDocument/2006/relationships/slide" Target="slides/slide8.xml"/><Relationship Id="rId13" Type="http://schemas.openxmlformats.org/officeDocument/2006/relationships/slide" Target="slides/slide7.xml"/><Relationship Id="rId12" Type="http://schemas.openxmlformats.org/officeDocument/2006/relationships/slide" Target="slides/slide6.xml"/><Relationship Id="rId11" Type="http://schemas.openxmlformats.org/officeDocument/2006/relationships/slide" Target="slides/slide5.xml"/><Relationship Id="rId10" Type="http://schemas.openxmlformats.org/officeDocument/2006/relationships/slide" Target="slides/slide4.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38D8DEA-E0EB-4CF0-BAA9-AC306E85EF6E}"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3FEA49-105D-421B-85E0-6965417F2D1E}"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685800"/>
            <a:ext cx="54864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F51F82-ED0F-4BA9-A816-6BB34E15B3E7}" type="slidenum">
              <a:rPr lang="zh-CN" altLang="en-US" smtClean="0">
                <a:solidFill>
                  <a:prstClr val="black"/>
                </a:solidFill>
              </a:rPr>
            </a:fld>
            <a:endParaRPr lang="zh-CN"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5355"/>
            <a:ext cx="7772400" cy="1225021"/>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2418"/>
            <a:ext cx="7772400" cy="11350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27541"/>
            <a:ext cx="3008313" cy="968376"/>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2282"/>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064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28866"/>
            <a:ext cx="2057400" cy="487627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28866"/>
            <a:ext cx="6019800" cy="4876271"/>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52" y="3426"/>
            <a:ext cx="9137094" cy="570918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两项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endParaRPr kumimoji="1" lang="zh-CN" altLang="en-US"/>
          </a:p>
        </p:txBody>
      </p:sp>
      <p:sp>
        <p:nvSpPr>
          <p:cNvPr id="3" name="日期占位符 2"/>
          <p:cNvSpPr>
            <a:spLocks noGrp="1"/>
          </p:cNvSpPr>
          <p:nvPr>
            <p:ph type="dt" sz="half" idx="10"/>
          </p:nvPr>
        </p:nvSpPr>
        <p:spPr/>
        <p:txBody>
          <a:bodyPr/>
          <a:lstStyle/>
          <a:p>
            <a:fld id="{9A00A2AD-B2CE-DC4F-8015-E18525983D45}" type="datetimeFigureOut">
              <a:rPr kumimoji="1" lang="zh-CN" altLang="en-US" smtClean="0">
                <a:solidFill>
                  <a:prstClr val="black">
                    <a:tint val="75000"/>
                  </a:prstClr>
                </a:solidFill>
              </a:rPr>
            </a:fld>
            <a:endParaRPr kumimoji="1"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kumimoji="1" lang="zh-CN" altLang="en-US">
              <a:solidFill>
                <a:prstClr val="black">
                  <a:tint val="75000"/>
                </a:prstClr>
              </a:solidFill>
            </a:endParaRPr>
          </a:p>
        </p:txBody>
      </p:sp>
      <p:sp>
        <p:nvSpPr>
          <p:cNvPr id="5" name="幻灯片编号占位符 4"/>
          <p:cNvSpPr>
            <a:spLocks noGrp="1"/>
          </p:cNvSpPr>
          <p:nvPr>
            <p:ph type="sldNum" sz="quarter" idx="12"/>
          </p:nvPr>
        </p:nvSpPr>
        <p:spPr/>
        <p:txBody>
          <a:bodyPr/>
          <a:lstStyle/>
          <a:p>
            <a:fld id="{3ECCDFA6-1E83-B64A-81A1-D9DB674537E5}" type="slidenum">
              <a:rPr kumimoji="1" lang="zh-CN" altLang="en-US" smtClean="0">
                <a:solidFill>
                  <a:prstClr val="black">
                    <a:tint val="75000"/>
                  </a:prstClr>
                </a:solidFill>
              </a:rPr>
            </a:fld>
            <a:endParaRPr kumimoji="1"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A00A2AD-B2CE-DC4F-8015-E18525983D45}" type="datetimeFigureOut">
              <a:rPr kumimoji="1" lang="zh-CN" altLang="en-US" smtClean="0">
                <a:solidFill>
                  <a:prstClr val="black">
                    <a:tint val="75000"/>
                  </a:prstClr>
                </a:solidFill>
              </a:rPr>
            </a:fld>
            <a:endParaRPr kumimoji="1"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kumimoji="1" lang="zh-CN" altLang="en-US">
              <a:solidFill>
                <a:prstClr val="black">
                  <a:tint val="75000"/>
                </a:prstClr>
              </a:solidFill>
            </a:endParaRPr>
          </a:p>
        </p:txBody>
      </p:sp>
      <p:sp>
        <p:nvSpPr>
          <p:cNvPr id="4" name="幻灯片编号占位符 3"/>
          <p:cNvSpPr>
            <a:spLocks noGrp="1"/>
          </p:cNvSpPr>
          <p:nvPr>
            <p:ph type="sldNum" sz="quarter" idx="12"/>
          </p:nvPr>
        </p:nvSpPr>
        <p:spPr/>
        <p:txBody>
          <a:bodyPr/>
          <a:lstStyle/>
          <a:p>
            <a:fld id="{3ECCDFA6-1E83-B64A-81A1-D9DB674537E5}" type="slidenum">
              <a:rPr kumimoji="1" lang="zh-CN" altLang="en-US" smtClean="0">
                <a:solidFill>
                  <a:prstClr val="black">
                    <a:tint val="75000"/>
                  </a:prstClr>
                </a:solidFill>
              </a:rPr>
            </a:fld>
            <a:endParaRPr kumimoji="1"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5355"/>
            <a:ext cx="7772400" cy="1225021"/>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2418"/>
            <a:ext cx="7772400" cy="11350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27541"/>
            <a:ext cx="3008313" cy="968376"/>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2282"/>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064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28866"/>
            <a:ext cx="2057400" cy="487627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28866"/>
            <a:ext cx="6019800" cy="4876271"/>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52" y="3426"/>
            <a:ext cx="9137094" cy="570918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5355"/>
            <a:ext cx="7772400" cy="1225021"/>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2418"/>
            <a:ext cx="7772400" cy="11350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27541"/>
            <a:ext cx="3008313" cy="968376"/>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2282"/>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064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28866"/>
            <a:ext cx="2057400" cy="487627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28866"/>
            <a:ext cx="6019800" cy="4876271"/>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52" y="3426"/>
            <a:ext cx="9137094" cy="5709181"/>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Tm="4000">
        <p:random/>
      </p:transition>
    </mc:Choice>
    <mc:Fallback>
      <p:transition spd="slow" advTm="400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3.png"/><Relationship Id="rId13" Type="http://schemas.openxmlformats.org/officeDocument/2006/relationships/image" Target="../media/image2.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theme" Target="../theme/theme2.xml"/><Relationship Id="rId8" Type="http://schemas.openxmlformats.org/officeDocument/2006/relationships/image" Target="../media/image3.png"/><Relationship Id="rId7" Type="http://schemas.openxmlformats.org/officeDocument/2006/relationships/image" Target="../media/image2.jpeg"/><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7.xml"/><Relationship Id="rId8" Type="http://schemas.openxmlformats.org/officeDocument/2006/relationships/slideLayout" Target="../slideLayouts/slideLayout26.xml"/><Relationship Id="rId7" Type="http://schemas.openxmlformats.org/officeDocument/2006/relationships/slideLayout" Target="../slideLayouts/slideLayout25.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 Id="rId3" Type="http://schemas.openxmlformats.org/officeDocument/2006/relationships/slideLayout" Target="../slideLayouts/slideLayout21.xml"/><Relationship Id="rId2" Type="http://schemas.openxmlformats.org/officeDocument/2006/relationships/slideLayout" Target="../slideLayouts/slideLayout20.xml"/><Relationship Id="rId14" Type="http://schemas.openxmlformats.org/officeDocument/2006/relationships/theme" Target="../theme/theme3.xml"/><Relationship Id="rId13" Type="http://schemas.openxmlformats.org/officeDocument/2006/relationships/image" Target="../media/image2.jpeg"/><Relationship Id="rId12" Type="http://schemas.openxmlformats.org/officeDocument/2006/relationships/slideLayout" Target="../slideLayouts/slideLayout30.xml"/><Relationship Id="rId11" Type="http://schemas.openxmlformats.org/officeDocument/2006/relationships/slideLayout" Target="../slideLayouts/slideLayout29.xml"/><Relationship Id="rId10" Type="http://schemas.openxmlformats.org/officeDocument/2006/relationships/slideLayout" Target="../slideLayouts/slideLayout28.xml"/><Relationship Id="rId1" Type="http://schemas.openxmlformats.org/officeDocument/2006/relationships/slideLayout" Target="../slideLayouts/slideLayout19.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39.xml"/><Relationship Id="rId8" Type="http://schemas.openxmlformats.org/officeDocument/2006/relationships/slideLayout" Target="../slideLayouts/slideLayout38.xml"/><Relationship Id="rId7" Type="http://schemas.openxmlformats.org/officeDocument/2006/relationships/slideLayout" Target="../slideLayouts/slideLayout37.xml"/><Relationship Id="rId6" Type="http://schemas.openxmlformats.org/officeDocument/2006/relationships/slideLayout" Target="../slideLayouts/slideLayout36.xml"/><Relationship Id="rId5" Type="http://schemas.openxmlformats.org/officeDocument/2006/relationships/slideLayout" Target="../slideLayouts/slideLayout35.xml"/><Relationship Id="rId4" Type="http://schemas.openxmlformats.org/officeDocument/2006/relationships/slideLayout" Target="../slideLayouts/slideLayout34.xml"/><Relationship Id="rId3" Type="http://schemas.openxmlformats.org/officeDocument/2006/relationships/slideLayout" Target="../slideLayouts/slideLayout33.xml"/><Relationship Id="rId2" Type="http://schemas.openxmlformats.org/officeDocument/2006/relationships/slideLayout" Target="../slideLayouts/slideLayout32.xml"/><Relationship Id="rId15" Type="http://schemas.openxmlformats.org/officeDocument/2006/relationships/theme" Target="../theme/theme4.xml"/><Relationship Id="rId14" Type="http://schemas.openxmlformats.org/officeDocument/2006/relationships/image" Target="../media/image3.png"/><Relationship Id="rId13" Type="http://schemas.openxmlformats.org/officeDocument/2006/relationships/image" Target="../media/image2.jpeg"/><Relationship Id="rId12" Type="http://schemas.openxmlformats.org/officeDocument/2006/relationships/slideLayout" Target="../slideLayouts/slideLayout42.xml"/><Relationship Id="rId11" Type="http://schemas.openxmlformats.org/officeDocument/2006/relationships/slideLayout" Target="../slideLayouts/slideLayout41.xml"/><Relationship Id="rId10" Type="http://schemas.openxmlformats.org/officeDocument/2006/relationships/slideLayout" Target="../slideLayouts/slideLayout40.xml"/><Relationship Id="rId1"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28866"/>
            <a:ext cx="8229600" cy="9525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333501"/>
            <a:ext cx="8229600" cy="3771636"/>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5296959"/>
            <a:ext cx="2133600"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3124200" y="5296959"/>
            <a:ext cx="2895600"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5296959"/>
            <a:ext cx="2133600"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fld>
            <a:endParaRPr lang="zh-CN" altLang="en-US"/>
          </a:p>
        </p:txBody>
      </p:sp>
      <p:pic>
        <p:nvPicPr>
          <p:cNvPr id="7" name="图片 6" descr="水印"/>
          <p:cNvPicPr>
            <a:picLocks noChangeAspect="1"/>
          </p:cNvPicPr>
          <p:nvPr userDrawn="1"/>
        </p:nvPicPr>
        <p:blipFill>
          <a:blip r:embed="rId14"/>
          <a:stretch>
            <a:fillRect/>
          </a:stretch>
        </p:blipFill>
        <p:spPr>
          <a:xfrm>
            <a:off x="8284051" y="208774"/>
            <a:ext cx="621983" cy="20125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04271"/>
            <a:ext cx="7886700" cy="1104636"/>
          </a:xfrm>
          <a:prstGeom prst="rect">
            <a:avLst/>
          </a:prstGeom>
        </p:spPr>
        <p:txBody>
          <a:bodyPr vert="horz" lIns="71323" tIns="35662" rIns="71323" bIns="35662" rtlCol="0" anchor="ctr">
            <a:normAutofit/>
          </a:bodyPr>
          <a:lstStyle/>
          <a:p>
            <a:r>
              <a:rPr kumimoji="1" lang="zh-CN" altLang="en-US"/>
              <a:t>单击此处编辑母版标题样式</a:t>
            </a:r>
            <a:endParaRPr kumimoji="1" lang="zh-CN" altLang="en-US"/>
          </a:p>
        </p:txBody>
      </p:sp>
      <p:sp>
        <p:nvSpPr>
          <p:cNvPr id="3" name="文本占位符 2"/>
          <p:cNvSpPr>
            <a:spLocks noGrp="1"/>
          </p:cNvSpPr>
          <p:nvPr>
            <p:ph type="body" idx="1"/>
          </p:nvPr>
        </p:nvSpPr>
        <p:spPr>
          <a:xfrm>
            <a:off x="628650" y="1521354"/>
            <a:ext cx="7886700" cy="3626115"/>
          </a:xfrm>
          <a:prstGeom prst="rect">
            <a:avLst/>
          </a:prstGeom>
        </p:spPr>
        <p:txBody>
          <a:bodyPr vert="horz" lIns="71323" tIns="35662" rIns="71323" bIns="35662" rtlCol="0">
            <a:normAutofit/>
          </a:bodyPr>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4" name="日期占位符 3"/>
          <p:cNvSpPr>
            <a:spLocks noGrp="1"/>
          </p:cNvSpPr>
          <p:nvPr>
            <p:ph type="dt" sz="half" idx="2"/>
          </p:nvPr>
        </p:nvSpPr>
        <p:spPr>
          <a:xfrm>
            <a:off x="628650" y="5296959"/>
            <a:ext cx="2057400" cy="304271"/>
          </a:xfrm>
          <a:prstGeom prst="rect">
            <a:avLst/>
          </a:prstGeom>
        </p:spPr>
        <p:txBody>
          <a:bodyPr vert="horz" lIns="71323" tIns="35662" rIns="71323" bIns="35662" rtlCol="0" anchor="ctr"/>
          <a:lstStyle>
            <a:lvl1pPr algn="l">
              <a:defRPr sz="900">
                <a:solidFill>
                  <a:schemeClr val="tx1">
                    <a:tint val="75000"/>
                  </a:schemeClr>
                </a:solidFill>
              </a:defRPr>
            </a:lvl1pPr>
          </a:lstStyle>
          <a:p>
            <a:pPr defTabSz="713105"/>
            <a:fld id="{9A00A2AD-B2CE-DC4F-8015-E18525983D45}" type="datetimeFigureOut">
              <a:rPr kumimoji="1" lang="zh-CN" altLang="en-US" smtClean="0">
                <a:solidFill>
                  <a:prstClr val="black">
                    <a:tint val="75000"/>
                  </a:prstClr>
                </a:solidFill>
              </a:rPr>
            </a:fld>
            <a:endParaRPr kumimoji="1" lang="zh-CN" altLang="en-US">
              <a:solidFill>
                <a:prstClr val="black">
                  <a:tint val="75000"/>
                </a:prstClr>
              </a:solidFill>
            </a:endParaRPr>
          </a:p>
        </p:txBody>
      </p:sp>
      <p:sp>
        <p:nvSpPr>
          <p:cNvPr id="5" name="页脚占位符 4"/>
          <p:cNvSpPr>
            <a:spLocks noGrp="1"/>
          </p:cNvSpPr>
          <p:nvPr>
            <p:ph type="ftr" sz="quarter" idx="3"/>
          </p:nvPr>
        </p:nvSpPr>
        <p:spPr>
          <a:xfrm>
            <a:off x="3028950" y="5296959"/>
            <a:ext cx="3086100" cy="304271"/>
          </a:xfrm>
          <a:prstGeom prst="rect">
            <a:avLst/>
          </a:prstGeom>
        </p:spPr>
        <p:txBody>
          <a:bodyPr vert="horz" lIns="71323" tIns="35662" rIns="71323" bIns="35662" rtlCol="0" anchor="ctr"/>
          <a:lstStyle>
            <a:lvl1pPr algn="ctr">
              <a:defRPr sz="900">
                <a:solidFill>
                  <a:schemeClr val="tx1">
                    <a:tint val="75000"/>
                  </a:schemeClr>
                </a:solidFill>
              </a:defRPr>
            </a:lvl1pPr>
          </a:lstStyle>
          <a:p>
            <a:pPr defTabSz="713105"/>
            <a:endParaRPr kumimoji="1" lang="zh-CN" altLang="en-US">
              <a:solidFill>
                <a:prstClr val="black">
                  <a:tint val="75000"/>
                </a:prstClr>
              </a:solidFill>
            </a:endParaRPr>
          </a:p>
        </p:txBody>
      </p:sp>
      <p:sp>
        <p:nvSpPr>
          <p:cNvPr id="6" name="幻灯片编号占位符 5"/>
          <p:cNvSpPr>
            <a:spLocks noGrp="1"/>
          </p:cNvSpPr>
          <p:nvPr>
            <p:ph type="sldNum" sz="quarter" idx="4"/>
          </p:nvPr>
        </p:nvSpPr>
        <p:spPr>
          <a:xfrm>
            <a:off x="6457950" y="5296959"/>
            <a:ext cx="2057400" cy="304271"/>
          </a:xfrm>
          <a:prstGeom prst="rect">
            <a:avLst/>
          </a:prstGeom>
        </p:spPr>
        <p:txBody>
          <a:bodyPr vert="horz" lIns="71323" tIns="35662" rIns="71323" bIns="35662" rtlCol="0" anchor="ctr"/>
          <a:lstStyle>
            <a:lvl1pPr algn="r">
              <a:defRPr sz="900">
                <a:solidFill>
                  <a:schemeClr val="tx1">
                    <a:tint val="75000"/>
                  </a:schemeClr>
                </a:solidFill>
              </a:defRPr>
            </a:lvl1pPr>
          </a:lstStyle>
          <a:p>
            <a:pPr defTabSz="713105"/>
            <a:fld id="{3ECCDFA6-1E83-B64A-81A1-D9DB674537E5}" type="slidenum">
              <a:rPr kumimoji="1" lang="zh-CN" altLang="en-US" smtClean="0">
                <a:solidFill>
                  <a:prstClr val="black">
                    <a:tint val="75000"/>
                  </a:prstClr>
                </a:solidFill>
              </a:rPr>
            </a:fld>
            <a:endParaRPr kumimoji="1" lang="zh-CN" altLang="en-US">
              <a:solidFill>
                <a:prstClr val="black">
                  <a:tint val="75000"/>
                </a:prstClr>
              </a:solidFill>
            </a:endParaRPr>
          </a:p>
        </p:txBody>
      </p:sp>
      <p:pic>
        <p:nvPicPr>
          <p:cNvPr id="7" name="图片 6" descr="水印"/>
          <p:cNvPicPr>
            <a:picLocks noChangeAspect="1"/>
          </p:cNvPicPr>
          <p:nvPr userDrawn="1"/>
        </p:nvPicPr>
        <p:blipFill>
          <a:blip r:embed="rId8"/>
          <a:stretch>
            <a:fillRect/>
          </a:stretch>
        </p:blipFill>
        <p:spPr>
          <a:xfrm>
            <a:off x="8217376" y="241794"/>
            <a:ext cx="621983" cy="201253"/>
          </a:xfrm>
          <a:prstGeom prst="rect">
            <a:avLst/>
          </a:prstGeom>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Lst>
  <mc:AlternateContent xmlns:mc="http://schemas.openxmlformats.org/markup-compatibility/2006">
    <mc:Choice xmlns:p14="http://schemas.microsoft.com/office/powerpoint/2010/main" Requires="p14">
      <p:transition spd="slow" p14:dur="2000" advTm="0"/>
    </mc:Choice>
    <mc:Fallback>
      <p:transition spd="slow" advTm="0"/>
    </mc:Fallback>
  </mc:AlternateContent>
  <p:txStyles>
    <p:titleStyle>
      <a:lvl1pPr algn="l" defTabSz="713105"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178435" indent="-178435" algn="l" defTabSz="713105" rtl="0" eaLnBrk="1" latinLnBrk="0" hangingPunct="1">
        <a:lnSpc>
          <a:spcPct val="90000"/>
        </a:lnSpc>
        <a:spcBef>
          <a:spcPts val="780"/>
        </a:spcBef>
        <a:buFont typeface="Arial" panose="020B0604020202020204"/>
        <a:buChar char="•"/>
        <a:defRPr sz="2200" kern="1200">
          <a:solidFill>
            <a:schemeClr val="tx1"/>
          </a:solidFill>
          <a:latin typeface="+mn-lt"/>
          <a:ea typeface="+mn-ea"/>
          <a:cs typeface="+mn-cs"/>
        </a:defRPr>
      </a:lvl1pPr>
      <a:lvl2pPr marL="534670" indent="-178435" algn="l" defTabSz="713105" rtl="0" eaLnBrk="1" latinLnBrk="0" hangingPunct="1">
        <a:lnSpc>
          <a:spcPct val="90000"/>
        </a:lnSpc>
        <a:spcBef>
          <a:spcPts val="390"/>
        </a:spcBef>
        <a:buFont typeface="Arial" panose="020B0604020202020204"/>
        <a:buChar char="•"/>
        <a:defRPr sz="1900" kern="1200">
          <a:solidFill>
            <a:schemeClr val="tx1"/>
          </a:solidFill>
          <a:latin typeface="+mn-lt"/>
          <a:ea typeface="+mn-ea"/>
          <a:cs typeface="+mn-cs"/>
        </a:defRPr>
      </a:lvl2pPr>
      <a:lvl3pPr marL="891540" indent="-178435" algn="l" defTabSz="713105" rtl="0" eaLnBrk="1" latinLnBrk="0" hangingPunct="1">
        <a:lnSpc>
          <a:spcPct val="90000"/>
        </a:lnSpc>
        <a:spcBef>
          <a:spcPts val="390"/>
        </a:spcBef>
        <a:buFont typeface="Arial" panose="020B0604020202020204"/>
        <a:buChar char="•"/>
        <a:defRPr sz="1600" kern="1200">
          <a:solidFill>
            <a:schemeClr val="tx1"/>
          </a:solidFill>
          <a:latin typeface="+mn-lt"/>
          <a:ea typeface="+mn-ea"/>
          <a:cs typeface="+mn-cs"/>
        </a:defRPr>
      </a:lvl3pPr>
      <a:lvl4pPr marL="1248410" indent="-178435" algn="l" defTabSz="713105" rtl="0" eaLnBrk="1" latinLnBrk="0" hangingPunct="1">
        <a:lnSpc>
          <a:spcPct val="90000"/>
        </a:lnSpc>
        <a:spcBef>
          <a:spcPts val="390"/>
        </a:spcBef>
        <a:buFont typeface="Arial" panose="020B0604020202020204"/>
        <a:buChar char="•"/>
        <a:defRPr sz="1400" kern="1200">
          <a:solidFill>
            <a:schemeClr val="tx1"/>
          </a:solidFill>
          <a:latin typeface="+mn-lt"/>
          <a:ea typeface="+mn-ea"/>
          <a:cs typeface="+mn-cs"/>
        </a:defRPr>
      </a:lvl4pPr>
      <a:lvl5pPr marL="1604645" indent="-178435" algn="l" defTabSz="713105" rtl="0" eaLnBrk="1" latinLnBrk="0" hangingPunct="1">
        <a:lnSpc>
          <a:spcPct val="90000"/>
        </a:lnSpc>
        <a:spcBef>
          <a:spcPts val="390"/>
        </a:spcBef>
        <a:buFont typeface="Arial" panose="020B0604020202020204"/>
        <a:buChar char="•"/>
        <a:defRPr sz="1400" kern="1200">
          <a:solidFill>
            <a:schemeClr val="tx1"/>
          </a:solidFill>
          <a:latin typeface="+mn-lt"/>
          <a:ea typeface="+mn-ea"/>
          <a:cs typeface="+mn-cs"/>
        </a:defRPr>
      </a:lvl5pPr>
      <a:lvl6pPr marL="1961515" indent="-178435" algn="l" defTabSz="713105" rtl="0" eaLnBrk="1" latinLnBrk="0" hangingPunct="1">
        <a:lnSpc>
          <a:spcPct val="90000"/>
        </a:lnSpc>
        <a:spcBef>
          <a:spcPts val="390"/>
        </a:spcBef>
        <a:buFont typeface="Arial" panose="020B0604020202020204"/>
        <a:buChar char="•"/>
        <a:defRPr sz="1400" kern="1200">
          <a:solidFill>
            <a:schemeClr val="tx1"/>
          </a:solidFill>
          <a:latin typeface="+mn-lt"/>
          <a:ea typeface="+mn-ea"/>
          <a:cs typeface="+mn-cs"/>
        </a:defRPr>
      </a:lvl6pPr>
      <a:lvl7pPr marL="2317750" indent="-178435" algn="l" defTabSz="713105" rtl="0" eaLnBrk="1" latinLnBrk="0" hangingPunct="1">
        <a:lnSpc>
          <a:spcPct val="90000"/>
        </a:lnSpc>
        <a:spcBef>
          <a:spcPts val="390"/>
        </a:spcBef>
        <a:buFont typeface="Arial" panose="020B0604020202020204"/>
        <a:buChar char="•"/>
        <a:defRPr sz="1400" kern="1200">
          <a:solidFill>
            <a:schemeClr val="tx1"/>
          </a:solidFill>
          <a:latin typeface="+mn-lt"/>
          <a:ea typeface="+mn-ea"/>
          <a:cs typeface="+mn-cs"/>
        </a:defRPr>
      </a:lvl7pPr>
      <a:lvl8pPr marL="2674620" indent="-178435" algn="l" defTabSz="713105" rtl="0" eaLnBrk="1" latinLnBrk="0" hangingPunct="1">
        <a:lnSpc>
          <a:spcPct val="90000"/>
        </a:lnSpc>
        <a:spcBef>
          <a:spcPts val="390"/>
        </a:spcBef>
        <a:buFont typeface="Arial" panose="020B0604020202020204"/>
        <a:buChar char="•"/>
        <a:defRPr sz="1400" kern="1200">
          <a:solidFill>
            <a:schemeClr val="tx1"/>
          </a:solidFill>
          <a:latin typeface="+mn-lt"/>
          <a:ea typeface="+mn-ea"/>
          <a:cs typeface="+mn-cs"/>
        </a:defRPr>
      </a:lvl8pPr>
      <a:lvl9pPr marL="3031490" indent="-178435" algn="l" defTabSz="713105" rtl="0" eaLnBrk="1" latinLnBrk="0" hangingPunct="1">
        <a:lnSpc>
          <a:spcPct val="90000"/>
        </a:lnSpc>
        <a:spcBef>
          <a:spcPts val="390"/>
        </a:spcBef>
        <a:buFont typeface="Arial" panose="020B0604020202020204"/>
        <a:buChar char="•"/>
        <a:defRPr sz="1400" kern="1200">
          <a:solidFill>
            <a:schemeClr val="tx1"/>
          </a:solidFill>
          <a:latin typeface="+mn-lt"/>
          <a:ea typeface="+mn-ea"/>
          <a:cs typeface="+mn-cs"/>
        </a:defRPr>
      </a:lvl9pPr>
    </p:bodyStyle>
    <p:otherStyle>
      <a:defPPr>
        <a:defRPr lang="zh-CN"/>
      </a:defPPr>
      <a:lvl1pPr marL="0" algn="l" defTabSz="713105" rtl="0" eaLnBrk="1" latinLnBrk="0" hangingPunct="1">
        <a:defRPr sz="1400" kern="1200">
          <a:solidFill>
            <a:schemeClr val="tx1"/>
          </a:solidFill>
          <a:latin typeface="+mn-lt"/>
          <a:ea typeface="+mn-ea"/>
          <a:cs typeface="+mn-cs"/>
        </a:defRPr>
      </a:lvl1pPr>
      <a:lvl2pPr marL="356870" algn="l" defTabSz="713105" rtl="0" eaLnBrk="1" latinLnBrk="0" hangingPunct="1">
        <a:defRPr sz="1400" kern="1200">
          <a:solidFill>
            <a:schemeClr val="tx1"/>
          </a:solidFill>
          <a:latin typeface="+mn-lt"/>
          <a:ea typeface="+mn-ea"/>
          <a:cs typeface="+mn-cs"/>
        </a:defRPr>
      </a:lvl2pPr>
      <a:lvl3pPr marL="713105" algn="l" defTabSz="713105" rtl="0" eaLnBrk="1" latinLnBrk="0" hangingPunct="1">
        <a:defRPr sz="1400" kern="1200">
          <a:solidFill>
            <a:schemeClr val="tx1"/>
          </a:solidFill>
          <a:latin typeface="+mn-lt"/>
          <a:ea typeface="+mn-ea"/>
          <a:cs typeface="+mn-cs"/>
        </a:defRPr>
      </a:lvl3pPr>
      <a:lvl4pPr marL="1069975" algn="l" defTabSz="713105" rtl="0" eaLnBrk="1" latinLnBrk="0" hangingPunct="1">
        <a:defRPr sz="1400" kern="1200">
          <a:solidFill>
            <a:schemeClr val="tx1"/>
          </a:solidFill>
          <a:latin typeface="+mn-lt"/>
          <a:ea typeface="+mn-ea"/>
          <a:cs typeface="+mn-cs"/>
        </a:defRPr>
      </a:lvl4pPr>
      <a:lvl5pPr marL="1426210" algn="l" defTabSz="713105" rtl="0" eaLnBrk="1" latinLnBrk="0" hangingPunct="1">
        <a:defRPr sz="1400" kern="1200">
          <a:solidFill>
            <a:schemeClr val="tx1"/>
          </a:solidFill>
          <a:latin typeface="+mn-lt"/>
          <a:ea typeface="+mn-ea"/>
          <a:cs typeface="+mn-cs"/>
        </a:defRPr>
      </a:lvl5pPr>
      <a:lvl6pPr marL="1783080" algn="l" defTabSz="713105" rtl="0" eaLnBrk="1" latinLnBrk="0" hangingPunct="1">
        <a:defRPr sz="1400" kern="1200">
          <a:solidFill>
            <a:schemeClr val="tx1"/>
          </a:solidFill>
          <a:latin typeface="+mn-lt"/>
          <a:ea typeface="+mn-ea"/>
          <a:cs typeface="+mn-cs"/>
        </a:defRPr>
      </a:lvl6pPr>
      <a:lvl7pPr marL="2139950" algn="l" defTabSz="713105" rtl="0" eaLnBrk="1" latinLnBrk="0" hangingPunct="1">
        <a:defRPr sz="1400" kern="1200">
          <a:solidFill>
            <a:schemeClr val="tx1"/>
          </a:solidFill>
          <a:latin typeface="+mn-lt"/>
          <a:ea typeface="+mn-ea"/>
          <a:cs typeface="+mn-cs"/>
        </a:defRPr>
      </a:lvl7pPr>
      <a:lvl8pPr marL="2496185" algn="l" defTabSz="713105" rtl="0" eaLnBrk="1" latinLnBrk="0" hangingPunct="1">
        <a:defRPr sz="1400" kern="1200">
          <a:solidFill>
            <a:schemeClr val="tx1"/>
          </a:solidFill>
          <a:latin typeface="+mn-lt"/>
          <a:ea typeface="+mn-ea"/>
          <a:cs typeface="+mn-cs"/>
        </a:defRPr>
      </a:lvl8pPr>
      <a:lvl9pPr marL="2853055" algn="l" defTabSz="713105"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28866"/>
            <a:ext cx="8229600" cy="9525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333501"/>
            <a:ext cx="8229600" cy="3771636"/>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5296959"/>
            <a:ext cx="2133600"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5296959"/>
            <a:ext cx="2895600"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5296959"/>
            <a:ext cx="2133600"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28866"/>
            <a:ext cx="8229600" cy="9525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333501"/>
            <a:ext cx="8229600" cy="3771636"/>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5296959"/>
            <a:ext cx="2133600"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5296959"/>
            <a:ext cx="2895600"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5296959"/>
            <a:ext cx="2133600"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pic>
        <p:nvPicPr>
          <p:cNvPr id="7" name="图片 6" descr="水印"/>
          <p:cNvPicPr>
            <a:picLocks noChangeAspect="1"/>
          </p:cNvPicPr>
          <p:nvPr userDrawn="1"/>
        </p:nvPicPr>
        <p:blipFill>
          <a:blip r:embed="rId14"/>
          <a:stretch>
            <a:fillRect/>
          </a:stretch>
        </p:blipFill>
        <p:spPr>
          <a:xfrm>
            <a:off x="8310086" y="301484"/>
            <a:ext cx="621983" cy="201253"/>
          </a:xfrm>
          <a:prstGeom prst="rect">
            <a:avLst/>
          </a:prstGeom>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8.xml"/><Relationship Id="rId1" Type="http://schemas.openxmlformats.org/officeDocument/2006/relationships/image" Target="../media/image5.jpeg"/></Relationships>
</file>

<file path=ppt/slides/_rels/slide2.xml.rels><?xml version="1.0" encoding="UTF-8" standalone="yes"?>
<Relationships xmlns="http://schemas.openxmlformats.org/package/2006/relationships"><Relationship Id="rId9" Type="http://schemas.microsoft.com/office/2007/relationships/media" Target="../media/media1.mp3"/><Relationship Id="rId8" Type="http://schemas.openxmlformats.org/officeDocument/2006/relationships/audio" Target="../media/media1.mp3"/><Relationship Id="rId7" Type="http://schemas.openxmlformats.org/officeDocument/2006/relationships/image" Target="../media/image12.png"/><Relationship Id="rId6" Type="http://schemas.openxmlformats.org/officeDocument/2006/relationships/image" Target="../media/image11.png"/><Relationship Id="rId5" Type="http://schemas.microsoft.com/office/2007/relationships/hdphoto" Target="../media/image10.wdp"/><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7.png"/><Relationship Id="rId15" Type="http://schemas.openxmlformats.org/officeDocument/2006/relationships/notesSlide" Target="../notesSlides/notesSlide2.xml"/><Relationship Id="rId14" Type="http://schemas.openxmlformats.org/officeDocument/2006/relationships/slideLayout" Target="../slideLayouts/slideLayout14.xml"/><Relationship Id="rId13" Type="http://schemas.openxmlformats.org/officeDocument/2006/relationships/image" Target="../media/image14.png"/><Relationship Id="rId12" Type="http://schemas.microsoft.com/office/2007/relationships/media" Target="../media/media2.mp3"/><Relationship Id="rId11" Type="http://schemas.openxmlformats.org/officeDocument/2006/relationships/audio" Target="../media/media2.mp3"/><Relationship Id="rId10" Type="http://schemas.openxmlformats.org/officeDocument/2006/relationships/image" Target="../media/image13.png"/><Relationship Id="rId1" Type="http://schemas.openxmlformats.org/officeDocument/2006/relationships/image" Target="../media/image6.pn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4.png"/><Relationship Id="rId2" Type="http://schemas.microsoft.com/office/2007/relationships/media" Target="../media/media2.mp3"/><Relationship Id="rId1" Type="http://schemas.openxmlformats.org/officeDocument/2006/relationships/audio" Target="NULL" TargetMode="External"/></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4.png"/><Relationship Id="rId2" Type="http://schemas.microsoft.com/office/2007/relationships/media" Target="../media/media2.mp3"/><Relationship Id="rId1" Type="http://schemas.openxmlformats.org/officeDocument/2006/relationships/audio" Target="NULL" TargetMode="External"/></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4.png"/><Relationship Id="rId2" Type="http://schemas.microsoft.com/office/2007/relationships/media" Target="../media/media2.mp3"/><Relationship Id="rId1" Type="http://schemas.openxmlformats.org/officeDocument/2006/relationships/audio" Target="NULL" TargetMode="Externa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4.png"/><Relationship Id="rId2" Type="http://schemas.microsoft.com/office/2007/relationships/media" Target="../media/media2.mp3"/><Relationship Id="rId1" Type="http://schemas.openxmlformats.org/officeDocument/2006/relationships/audio" Target="NULL" TargetMode="Externa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4.png"/><Relationship Id="rId2" Type="http://schemas.microsoft.com/office/2007/relationships/media" Target="../media/media2.mp3"/><Relationship Id="rId1" Type="http://schemas.openxmlformats.org/officeDocument/2006/relationships/audio" Target="NULL" TargetMode="External"/></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4.png"/><Relationship Id="rId2" Type="http://schemas.microsoft.com/office/2007/relationships/media" Target="../media/media2.mp3"/><Relationship Id="rId1" Type="http://schemas.openxmlformats.org/officeDocument/2006/relationships/audio" Target="NULL" TargetMode="External"/></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4.png"/><Relationship Id="rId2" Type="http://schemas.microsoft.com/office/2007/relationships/media" Target="../media/media2.mp3"/><Relationship Id="rId1" Type="http://schemas.openxmlformats.org/officeDocument/2006/relationships/audio" Target="NULL" TargetMode="External"/></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hyperlink" Target="&#23436;&#22411;&#22635;&#31354;.docx" TargetMode="External"/><Relationship Id="rId1" Type="http://schemas.openxmlformats.org/officeDocument/2006/relationships/hyperlink" Target="&#35821;&#27861;&#22635;&#31354;.docx" TargetMode="External"/></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12.xml"/><Relationship Id="rId5" Type="http://schemas.openxmlformats.org/officeDocument/2006/relationships/image" Target="../media/image21.png"/><Relationship Id="rId4" Type="http://schemas.microsoft.com/office/2007/relationships/hdphoto" Target="../media/image20.wdp"/><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0.xml"/><Relationship Id="rId1" Type="http://schemas.openxmlformats.org/officeDocument/2006/relationships/image" Target="../media/image22.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32.xml"/><Relationship Id="rId1" Type="http://schemas.openxmlformats.org/officeDocument/2006/relationships/image" Target="../media/image22.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jpe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4.jpeg"/><Relationship Id="rId3" Type="http://schemas.openxmlformats.org/officeDocument/2006/relationships/image" Target="../media/image23.jpeg"/><Relationship Id="rId2" Type="http://schemas.openxmlformats.org/officeDocument/2006/relationships/hyperlink" Target="&#38405;&#35835;&#19971;&#36873;&#20116;.docx" TargetMode="External"/><Relationship Id="rId1" Type="http://schemas.openxmlformats.org/officeDocument/2006/relationships/image" Target="../media/image22.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1"/>
          <p:cNvSpPr>
            <a:spLocks noChangeArrowheads="1"/>
          </p:cNvSpPr>
          <p:nvPr/>
        </p:nvSpPr>
        <p:spPr bwMode="auto">
          <a:xfrm>
            <a:off x="3298850" y="2326407"/>
            <a:ext cx="1446610" cy="1418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defRPr/>
            </a:pPr>
            <a:r>
              <a:rPr kumimoji="1" lang="zh-CN" altLang="en-US" sz="955" b="1" i="0" u="none" strike="noStrike" kern="1200" cap="none" spc="0" normalizeH="0" baseline="0" noProof="0">
                <a:ln>
                  <a:noFill/>
                </a:ln>
                <a:solidFill>
                  <a:srgbClr val="FF0000"/>
                </a:solidFill>
                <a:effectLst/>
                <a:uLnTx/>
                <a:uFillTx/>
                <a:latin typeface="HelveticaNeue" panose="02000503000000020004" pitchFamily="2" charset="0"/>
                <a:ea typeface="宋体" panose="02010600030101010101" pitchFamily="2" charset="-122"/>
                <a:cs typeface="+mn-cs"/>
              </a:rPr>
              <a:t>感恩遇见，相互成就，本课件资料仅供您个人参考、教学使用，严禁自行在网络传播，违者依知识产权法追究法律责任。</a:t>
            </a:r>
            <a:endParaRPr kumimoji="1" lang="en-US" altLang="zh-CN" sz="955" b="1" i="0" u="none" strike="noStrike" kern="1200" cap="none" spc="0" normalizeH="0" baseline="0" noProof="0">
              <a:ln>
                <a:noFill/>
              </a:ln>
              <a:solidFill>
                <a:srgbClr val="FF0000"/>
              </a:solidFill>
              <a:effectLst/>
              <a:uLnTx/>
              <a:uFillTx/>
              <a:latin typeface="HelveticaNeue" panose="02000503000000020004" pitchFamily="2" charset="0"/>
              <a:ea typeface="宋体" panose="02010600030101010101" pitchFamily="2" charset="-122"/>
              <a:cs typeface="+mn-cs"/>
            </a:endParaRPr>
          </a:p>
          <a:p>
            <a:pPr marL="0" marR="0" lvl="0" indent="0" algn="l" defTabSz="914400" rtl="0" eaLnBrk="1" fontAlgn="auto" latinLnBrk="0" hangingPunct="1">
              <a:lnSpc>
                <a:spcPct val="100000"/>
              </a:lnSpc>
              <a:spcBef>
                <a:spcPct val="0"/>
              </a:spcBef>
              <a:spcAft>
                <a:spcPts val="0"/>
              </a:spcAft>
              <a:buClrTx/>
              <a:buSzTx/>
              <a:buFontTx/>
              <a:buNone/>
              <a:defRPr/>
            </a:pPr>
            <a:endParaRPr kumimoji="1" lang="en-US" altLang="zh-CN" sz="955" b="1" i="0" u="none" strike="noStrike" kern="1200" cap="none" spc="0" normalizeH="0" baseline="0" noProof="0">
              <a:ln>
                <a:noFill/>
              </a:ln>
              <a:solidFill>
                <a:srgbClr val="FF0000"/>
              </a:solidFill>
              <a:effectLst/>
              <a:uLnTx/>
              <a:uFillTx/>
              <a:latin typeface="HelveticaNeue" panose="02000503000000020004" pitchFamily="2" charset="0"/>
              <a:ea typeface="宋体" panose="02010600030101010101" pitchFamily="2" charset="-122"/>
              <a:cs typeface="+mn-cs"/>
            </a:endParaRPr>
          </a:p>
          <a:p>
            <a:pPr marL="0" marR="0" lvl="0" indent="0" algn="l" defTabSz="914400" rtl="0" eaLnBrk="1" fontAlgn="auto" latinLnBrk="0" hangingPunct="1">
              <a:lnSpc>
                <a:spcPct val="100000"/>
              </a:lnSpc>
              <a:spcBef>
                <a:spcPct val="0"/>
              </a:spcBef>
              <a:spcAft>
                <a:spcPts val="0"/>
              </a:spcAft>
              <a:buClrTx/>
              <a:buSzTx/>
              <a:buFontTx/>
              <a:buNone/>
              <a:defRPr/>
            </a:pPr>
            <a:r>
              <a:rPr kumimoji="1" lang="zh-CN" altLang="en-US" sz="955" b="1" i="0" u="none" strike="noStrike" kern="1200" cap="none" spc="0" normalizeH="0" baseline="0" noProof="0">
                <a:ln>
                  <a:noFill/>
                </a:ln>
                <a:solidFill>
                  <a:srgbClr val="FF0000"/>
                </a:solidFill>
                <a:effectLst/>
                <a:uLnTx/>
                <a:uFillTx/>
                <a:latin typeface="HelveticaNeue" panose="02000503000000020004" pitchFamily="2" charset="0"/>
                <a:ea typeface="宋体" panose="02010600030101010101" pitchFamily="2" charset="-122"/>
                <a:cs typeface="+mn-cs"/>
              </a:rPr>
              <a:t>更多教学资源请关注</a:t>
            </a:r>
            <a:endParaRPr kumimoji="1" lang="en-US" altLang="zh-CN" sz="955" b="1" i="0" u="none" strike="noStrike" kern="1200" cap="none" spc="0" normalizeH="0" baseline="0" noProof="0">
              <a:ln>
                <a:noFill/>
              </a:ln>
              <a:solidFill>
                <a:srgbClr val="FF0000"/>
              </a:solidFill>
              <a:effectLst/>
              <a:uLnTx/>
              <a:uFillTx/>
              <a:latin typeface="HelveticaNeue" panose="02000503000000020004" pitchFamily="2" charset="0"/>
              <a:ea typeface="宋体" panose="02010600030101010101" pitchFamily="2" charset="-122"/>
              <a:cs typeface="+mn-cs"/>
            </a:endParaRPr>
          </a:p>
          <a:p>
            <a:pPr marL="0" marR="0" lvl="0" indent="0" algn="l" defTabSz="914400" rtl="0" eaLnBrk="1" fontAlgn="auto" latinLnBrk="0" hangingPunct="1">
              <a:lnSpc>
                <a:spcPct val="100000"/>
              </a:lnSpc>
              <a:spcBef>
                <a:spcPct val="0"/>
              </a:spcBef>
              <a:spcAft>
                <a:spcPts val="0"/>
              </a:spcAft>
              <a:buClrTx/>
              <a:buSzTx/>
              <a:buFontTx/>
              <a:buNone/>
              <a:defRPr/>
            </a:pPr>
            <a:r>
              <a:rPr kumimoji="1" lang="zh-CN" altLang="en-US" sz="955" b="1" i="0" u="none" strike="noStrike" kern="1200" cap="none" spc="0" normalizeH="0" baseline="0" noProof="0">
                <a:ln>
                  <a:noFill/>
                </a:ln>
                <a:solidFill>
                  <a:srgbClr val="FF0000"/>
                </a:solidFill>
                <a:effectLst/>
                <a:uLnTx/>
                <a:uFillTx/>
                <a:latin typeface="HelveticaNeue" panose="02000503000000020004" pitchFamily="2" charset="0"/>
                <a:ea typeface="宋体" panose="02010600030101010101" pitchFamily="2" charset="-122"/>
                <a:cs typeface="+mn-cs"/>
              </a:rPr>
              <a:t>公众号：溯恩高中英语</a:t>
            </a:r>
            <a:endParaRPr kumimoji="1" lang="zh-CN" altLang="en-US" sz="955" b="1" i="0" u="none" strike="noStrike" kern="1200" cap="none" spc="0" normalizeH="0" baseline="0" noProof="0">
              <a:ln>
                <a:noFill/>
              </a:ln>
              <a:solidFill>
                <a:srgbClr val="FF0000"/>
              </a:solidFill>
              <a:effectLst/>
              <a:uLnTx/>
              <a:uFillTx/>
              <a:latin typeface="HelveticaNeue" panose="02000503000000020004" pitchFamily="2" charset="0"/>
              <a:ea typeface="宋体" panose="02010600030101010101" pitchFamily="2" charset="-122"/>
              <a:cs typeface="+mn-cs"/>
            </a:endParaRPr>
          </a:p>
        </p:txBody>
      </p:sp>
      <p:pic>
        <p:nvPicPr>
          <p:cNvPr id="14338"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949726" y="2637830"/>
            <a:ext cx="777553" cy="777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3"/>
          <p:cNvSpPr>
            <a:spLocks noChangeArrowheads="1"/>
          </p:cNvSpPr>
          <p:nvPr/>
        </p:nvSpPr>
        <p:spPr bwMode="auto">
          <a:xfrm>
            <a:off x="4784303" y="2326408"/>
            <a:ext cx="1234307" cy="530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ts val="0"/>
              </a:spcAft>
              <a:buClrTx/>
              <a:buSzTx/>
              <a:buFontTx/>
              <a:buNone/>
              <a:defRPr/>
            </a:pPr>
            <a:r>
              <a:rPr kumimoji="1" lang="zh-CN" altLang="en-US" sz="1425" b="1" i="0" u="none" strike="noStrike" kern="1200" cap="none" spc="0" normalizeH="0" baseline="0" noProof="0">
                <a:ln>
                  <a:noFill/>
                </a:ln>
                <a:solidFill>
                  <a:prstClr val="black"/>
                </a:solidFill>
                <a:effectLst/>
                <a:uLnTx/>
                <a:uFillTx/>
                <a:latin typeface="华文新魏" panose="02010800040101010101" charset="-122"/>
                <a:ea typeface="宋体" panose="02010600030101010101" pitchFamily="2" charset="-122"/>
                <a:cs typeface="+mn-cs"/>
              </a:rPr>
              <a:t>知识产权声明</a:t>
            </a:r>
            <a:endParaRPr kumimoji="1" lang="zh-CN" altLang="en-US" sz="1425" b="1" i="0" u="none" strike="noStrike" kern="1200" cap="none" spc="0" normalizeH="0" baseline="0" noProof="0">
              <a:ln>
                <a:noFill/>
              </a:ln>
              <a:solidFill>
                <a:prstClr val="black"/>
              </a:solidFill>
              <a:effectLst/>
              <a:uLnTx/>
              <a:uFillTx/>
              <a:latin typeface="华文新魏" panose="02010800040101010101" charset="-122"/>
              <a:ea typeface="宋体" panose="02010600030101010101" pitchFamily="2" charset="-122"/>
              <a:cs typeface="+mn-cs"/>
            </a:endParaRPr>
          </a:p>
        </p:txBody>
      </p:sp>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1"/>
          <a:srcRect b="13265"/>
          <a:stretch>
            <a:fillRect/>
          </a:stretch>
        </p:blipFill>
        <p:spPr>
          <a:xfrm>
            <a:off x="0" y="0"/>
            <a:ext cx="9144000" cy="5715000"/>
          </a:xfrm>
          <a:prstGeom prst="rect">
            <a:avLst/>
          </a:prstGeom>
        </p:spPr>
      </p:pic>
      <p:pic>
        <p:nvPicPr>
          <p:cNvPr id="7" name="图片 6"/>
          <p:cNvPicPr>
            <a:picLocks noChangeAspect="1"/>
          </p:cNvPicPr>
          <p:nvPr/>
        </p:nvPicPr>
        <p:blipFill>
          <a:blip r:embed="rId2"/>
          <a:stretch>
            <a:fillRect/>
          </a:stretch>
        </p:blipFill>
        <p:spPr>
          <a:xfrm>
            <a:off x="1264636" y="-166836"/>
            <a:ext cx="4082045" cy="5534049"/>
          </a:xfrm>
          <a:prstGeom prst="rect">
            <a:avLst/>
          </a:prstGeom>
        </p:spPr>
      </p:pic>
      <p:pic>
        <p:nvPicPr>
          <p:cNvPr id="21" name="图片 20"/>
          <p:cNvPicPr>
            <a:picLocks noChangeAspect="1"/>
          </p:cNvPicPr>
          <p:nvPr/>
        </p:nvPicPr>
        <p:blipFill>
          <a:blip r:embed="rId3"/>
          <a:stretch>
            <a:fillRect/>
          </a:stretch>
        </p:blipFill>
        <p:spPr>
          <a:xfrm>
            <a:off x="342901" y="950537"/>
            <a:ext cx="188648" cy="884287"/>
          </a:xfrm>
          <a:prstGeom prst="rect">
            <a:avLst/>
          </a:prstGeom>
        </p:spPr>
      </p:pic>
      <p:pic>
        <p:nvPicPr>
          <p:cNvPr id="23" name="图片 22"/>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40000"/>
                    </a14:imgEffect>
                    <a14:imgEffect>
                      <a14:saturation sat="0"/>
                    </a14:imgEffect>
                  </a14:imgLayer>
                </a14:imgProps>
              </a:ext>
            </a:extLst>
          </a:blip>
          <a:stretch>
            <a:fillRect/>
          </a:stretch>
        </p:blipFill>
        <p:spPr>
          <a:xfrm>
            <a:off x="7308304" y="381065"/>
            <a:ext cx="1651731" cy="372851"/>
          </a:xfrm>
          <a:prstGeom prst="rect">
            <a:avLst/>
          </a:prstGeom>
        </p:spPr>
      </p:pic>
      <p:pic>
        <p:nvPicPr>
          <p:cNvPr id="17" name="图片 16"/>
          <p:cNvPicPr>
            <a:picLocks noChangeAspect="1"/>
          </p:cNvPicPr>
          <p:nvPr/>
        </p:nvPicPr>
        <p:blipFill>
          <a:blip r:embed="rId6"/>
          <a:stretch>
            <a:fillRect/>
          </a:stretch>
        </p:blipFill>
        <p:spPr>
          <a:xfrm>
            <a:off x="0" y="4510344"/>
            <a:ext cx="9144000" cy="1041806"/>
          </a:xfrm>
          <a:prstGeom prst="rect">
            <a:avLst/>
          </a:prstGeom>
        </p:spPr>
      </p:pic>
      <p:pic>
        <p:nvPicPr>
          <p:cNvPr id="15" name="图片 14"/>
          <p:cNvPicPr>
            <a:picLocks noChangeAspect="1"/>
          </p:cNvPicPr>
          <p:nvPr/>
        </p:nvPicPr>
        <p:blipFill>
          <a:blip r:embed="rId7"/>
          <a:stretch>
            <a:fillRect/>
          </a:stretch>
        </p:blipFill>
        <p:spPr>
          <a:xfrm>
            <a:off x="6100197" y="1229504"/>
            <a:ext cx="1657805" cy="4439411"/>
          </a:xfrm>
          <a:prstGeom prst="rect">
            <a:avLst/>
          </a:prstGeom>
        </p:spPr>
      </p:pic>
      <p:pic>
        <p:nvPicPr>
          <p:cNvPr id="25" name="轻快(2)">
            <a:hlinkClick r:id="" action="ppaction://media"/>
          </p:cNvPr>
          <p:cNvPicPr>
            <a:picLocks noChangeAspect="1"/>
          </p:cNvPicPr>
          <p:nvPr>
            <a:audioFile r:link="rId8"/>
            <p:extLst>
              <p:ext uri="{DAA4B4D4-6D71-4841-9C94-3DE7FCFB9230}">
                <p14:media xmlns:p14="http://schemas.microsoft.com/office/powerpoint/2010/main" r:embed="rId9"/>
              </p:ext>
            </p:extLst>
          </p:nvPr>
        </p:nvPicPr>
        <p:blipFill>
          <a:blip r:embed="rId10"/>
          <a:stretch>
            <a:fillRect/>
          </a:stretch>
        </p:blipFill>
        <p:spPr>
          <a:xfrm>
            <a:off x="-365522" y="-605158"/>
            <a:ext cx="365522" cy="406136"/>
          </a:xfrm>
          <a:prstGeom prst="rect">
            <a:avLst/>
          </a:prstGeom>
        </p:spPr>
      </p:pic>
      <p:sp>
        <p:nvSpPr>
          <p:cNvPr id="14" name="标题 1"/>
          <p:cNvSpPr txBox="1"/>
          <p:nvPr/>
        </p:nvSpPr>
        <p:spPr>
          <a:xfrm>
            <a:off x="-580542" y="1731932"/>
            <a:ext cx="7772400" cy="2231108"/>
          </a:xfrm>
          <a:prstGeom prst="rect">
            <a:avLst/>
          </a:prstGeom>
        </p:spPr>
        <p:txBody>
          <a:bodyPr>
            <a:noAutofit/>
          </a:bodyPr>
          <a:lstStyle>
            <a:lvl1pPr algn="l" defTabSz="713105" rtl="0" eaLnBrk="1" latinLnBrk="0" hangingPunct="1">
              <a:lnSpc>
                <a:spcPct val="90000"/>
              </a:lnSpc>
              <a:spcBef>
                <a:spcPct val="0"/>
              </a:spcBef>
              <a:buNone/>
              <a:defRPr sz="3400" kern="1200">
                <a:solidFill>
                  <a:schemeClr val="tx1"/>
                </a:solidFill>
                <a:latin typeface="+mj-lt"/>
                <a:ea typeface="+mj-ea"/>
                <a:cs typeface="+mj-cs"/>
              </a:defRPr>
            </a:lvl1pPr>
          </a:lstStyle>
          <a:p>
            <a:pPr algn="ctr">
              <a:lnSpc>
                <a:spcPct val="150000"/>
              </a:lnSpc>
            </a:pPr>
            <a:r>
              <a:rPr lang="en-US" altLang="zh-CN" sz="2800" b="1" dirty="0" smtClean="0">
                <a:effectLst>
                  <a:outerShdw blurRad="38100" dist="38100" dir="2700000" algn="tl">
                    <a:srgbClr val="000000">
                      <a:alpha val="43137"/>
                    </a:srgbClr>
                  </a:outerShdw>
                </a:effectLst>
                <a:latin typeface="Bodoni MT Black" panose="02070A03080606020203" pitchFamily="18" charset="0"/>
                <a:cs typeface="Times New Roman" panose="02020603050405020304" pitchFamily="18" charset="0"/>
              </a:rPr>
              <a:t>The worst of times</a:t>
            </a:r>
            <a:br>
              <a:rPr lang="en-US" altLang="zh-CN" sz="2800" b="1" dirty="0" smtClean="0">
                <a:effectLst>
                  <a:outerShdw blurRad="38100" dist="38100" dir="2700000" algn="tl">
                    <a:srgbClr val="000000">
                      <a:alpha val="43137"/>
                    </a:srgbClr>
                  </a:outerShdw>
                </a:effectLst>
                <a:latin typeface="Bodoni MT Black" panose="02070A03080606020203" pitchFamily="18" charset="0"/>
                <a:cs typeface="Times New Roman" panose="02020603050405020304" pitchFamily="18" charset="0"/>
              </a:rPr>
            </a:br>
            <a:r>
              <a:rPr lang="en-US" altLang="zh-CN" sz="2800" b="1" dirty="0">
                <a:solidFill>
                  <a:srgbClr val="FF0000"/>
                </a:solidFill>
                <a:effectLst>
                  <a:outerShdw blurRad="38100" dist="38100" dir="2700000" algn="tl">
                    <a:srgbClr val="000000">
                      <a:alpha val="43137"/>
                    </a:srgbClr>
                  </a:outerShdw>
                </a:effectLst>
                <a:latin typeface="Bodoni MT Black" panose="02070A03080606020203" pitchFamily="18" charset="0"/>
                <a:cs typeface="Times New Roman" panose="02020603050405020304" pitchFamily="18" charset="0"/>
              </a:rPr>
              <a:t>T</a:t>
            </a:r>
            <a:r>
              <a:rPr lang="en-US" altLang="zh-CN" sz="2800" b="1" dirty="0" smtClean="0">
                <a:solidFill>
                  <a:srgbClr val="FF0000"/>
                </a:solidFill>
                <a:effectLst>
                  <a:outerShdw blurRad="38100" dist="38100" dir="2700000" algn="tl">
                    <a:srgbClr val="000000">
                      <a:alpha val="43137"/>
                    </a:srgbClr>
                  </a:outerShdw>
                </a:effectLst>
                <a:latin typeface="Bodoni MT Black" panose="02070A03080606020203" pitchFamily="18" charset="0"/>
                <a:cs typeface="Times New Roman" panose="02020603050405020304" pitchFamily="18" charset="0"/>
              </a:rPr>
              <a:t>he best of people</a:t>
            </a:r>
            <a:br>
              <a:rPr lang="en-US" altLang="zh-CN" sz="2800" b="1" dirty="0" smtClean="0">
                <a:effectLst>
                  <a:outerShdw blurRad="38100" dist="38100" dir="2700000" algn="tl">
                    <a:srgbClr val="000000">
                      <a:alpha val="43137"/>
                    </a:srgbClr>
                  </a:outerShdw>
                </a:effectLst>
                <a:latin typeface="Bodoni MT Black" panose="02070A03080606020203" pitchFamily="18" charset="0"/>
                <a:ea typeface="华文行楷" panose="02010800040101010101" pitchFamily="2" charset="-122"/>
                <a:cs typeface="Times New Roman" panose="02020603050405020304" pitchFamily="18" charset="0"/>
              </a:rPr>
            </a:br>
            <a:r>
              <a:rPr lang="zh-CN" altLang="en-US" sz="2800" b="1" dirty="0">
                <a:effectLst>
                  <a:outerShdw blurRad="38100" dist="38100" dir="2700000" algn="tl">
                    <a:srgbClr val="000000">
                      <a:alpha val="43137"/>
                    </a:srgbClr>
                  </a:outerShdw>
                </a:effectLst>
                <a:latin typeface="Bodoni MT Black" panose="02070A03080606020203" pitchFamily="18" charset="0"/>
                <a:ea typeface="华文行楷" panose="02010800040101010101" pitchFamily="2" charset="-122"/>
                <a:cs typeface="Times New Roman" panose="02020603050405020304" pitchFamily="18" charset="0"/>
              </a:rPr>
              <a:t>至 暗 时 刻</a:t>
            </a:r>
            <a:endParaRPr lang="en-US" altLang="zh-CN" sz="2800" b="1" dirty="0" smtClean="0">
              <a:effectLst>
                <a:outerShdw blurRad="38100" dist="38100" dir="2700000" algn="tl">
                  <a:srgbClr val="000000">
                    <a:alpha val="43137"/>
                  </a:srgbClr>
                </a:outerShdw>
              </a:effectLst>
              <a:latin typeface="Bodoni MT Black" panose="02070A03080606020203" pitchFamily="18" charset="0"/>
              <a:ea typeface="华文行楷" panose="02010800040101010101" pitchFamily="2" charset="-122"/>
              <a:cs typeface="Times New Roman" panose="02020603050405020304" pitchFamily="18" charset="0"/>
            </a:endParaRPr>
          </a:p>
          <a:p>
            <a:pPr algn="ctr">
              <a:lnSpc>
                <a:spcPct val="150000"/>
              </a:lnSpc>
            </a:pPr>
            <a:r>
              <a:rPr lang="zh-CN" altLang="en-US" sz="2800" b="1" dirty="0" smtClean="0">
                <a:solidFill>
                  <a:srgbClr val="FF0000"/>
                </a:solidFill>
                <a:effectLst>
                  <a:outerShdw blurRad="38100" dist="38100" dir="2700000" algn="tl">
                    <a:srgbClr val="000000">
                      <a:alpha val="43137"/>
                    </a:srgbClr>
                  </a:outerShdw>
                </a:effectLst>
                <a:latin typeface="Bodoni MT Black" panose="02070A03080606020203" pitchFamily="18" charset="0"/>
                <a:ea typeface="华文行楷" panose="02010800040101010101" pitchFamily="2" charset="-122"/>
                <a:cs typeface="Times New Roman" panose="02020603050405020304" pitchFamily="18" charset="0"/>
              </a:rPr>
              <a:t>至 善 人 心</a:t>
            </a:r>
            <a:endParaRPr lang="zh-CN" altLang="en-US" sz="2800" b="1" dirty="0">
              <a:solidFill>
                <a:srgbClr val="FF0000"/>
              </a:solidFill>
              <a:effectLst>
                <a:outerShdw blurRad="38100" dist="38100" dir="2700000" algn="tl">
                  <a:srgbClr val="000000">
                    <a:alpha val="43137"/>
                  </a:srgbClr>
                </a:outerShdw>
              </a:effectLst>
              <a:latin typeface="Bodoni MT Black" panose="02070A03080606020203" pitchFamily="18" charset="0"/>
              <a:ea typeface="华文行楷" panose="02010800040101010101" pitchFamily="2" charset="-122"/>
              <a:cs typeface="Times New Roman" panose="02020603050405020304" pitchFamily="18" charset="0"/>
            </a:endParaRPr>
          </a:p>
        </p:txBody>
      </p:sp>
      <p:pic>
        <p:nvPicPr>
          <p:cNvPr id="18" name="3.刘欣谈国际对中国疫情态度.mp3">
            <a:hlinkClick r:id="" action="ppaction://media"/>
          </p:cNvPr>
          <p:cNvPicPr>
            <a:picLocks noChangeAspect="1"/>
          </p:cNvPicPr>
          <p:nvPr>
            <a:audioFile r:link="rId11"/>
            <p:extLst>
              <p:ext uri="{DAA4B4D4-6D71-4841-9C94-3DE7FCFB9230}">
                <p14:media xmlns:p14="http://schemas.microsoft.com/office/powerpoint/2010/main" r:embed="rId12"/>
              </p:ext>
            </p:extLst>
          </p:nvPr>
        </p:nvPicPr>
        <p:blipFill>
          <a:blip r:embed="rId13"/>
          <a:stretch>
            <a:fillRect/>
          </a:stretch>
        </p:blipFill>
        <p:spPr>
          <a:xfrm>
            <a:off x="4427984" y="4297660"/>
            <a:ext cx="487363" cy="487363"/>
          </a:xfrm>
          <a:prstGeom prst="rect">
            <a:avLst/>
          </a:prstGeom>
        </p:spPr>
      </p:pic>
      <p:sp>
        <p:nvSpPr>
          <p:cNvPr id="11" name="矩形 10"/>
          <p:cNvSpPr/>
          <p:nvPr/>
        </p:nvSpPr>
        <p:spPr>
          <a:xfrm>
            <a:off x="6516216" y="2233230"/>
            <a:ext cx="675642" cy="584775"/>
          </a:xfrm>
          <a:prstGeom prst="rect">
            <a:avLst/>
          </a:prstGeom>
          <a:solidFill>
            <a:srgbClr val="FF0000"/>
          </a:solidFill>
          <a:effectLst/>
        </p:spPr>
        <p:txBody>
          <a:bodyPr wrap="square" lIns="91440" tIns="45720" rIns="91440" bIns="45720">
            <a:spAutoFit/>
          </a:bodyPr>
          <a:lstStyle/>
          <a:p>
            <a:pPr algn="ctr"/>
            <a:r>
              <a:rPr lang="zh-CN" altLang="en-US" sz="1600" b="1" dirty="0">
                <a:ln w="900" cmpd="sng">
                  <a:solidFill>
                    <a:srgbClr val="FFFF00">
                      <a:alpha val="55000"/>
                    </a:srgbClr>
                  </a:solidFill>
                  <a:prstDash val="solid"/>
                </a:ln>
                <a:solidFill>
                  <a:srgbClr val="FFFF00"/>
                </a:solidFill>
                <a:latin typeface="方正舒体" panose="02010601030101010101" pitchFamily="2" charset="-122"/>
                <a:ea typeface="方正舒体" panose="02010601030101010101" pitchFamily="2" charset="-122"/>
              </a:rPr>
              <a:t>全民抗疫</a:t>
            </a:r>
            <a:endParaRPr lang="en-US" altLang="zh-CN" sz="1600" b="1" dirty="0" smtClean="0">
              <a:ln w="900" cmpd="sng">
                <a:solidFill>
                  <a:srgbClr val="FFFF00">
                    <a:alpha val="55000"/>
                  </a:srgbClr>
                </a:solidFill>
                <a:prstDash val="solid"/>
              </a:ln>
              <a:solidFill>
                <a:srgbClr val="FFFF00"/>
              </a:solidFill>
              <a:latin typeface="方正舒体" panose="02010601030101010101" pitchFamily="2" charset="-122"/>
              <a:ea typeface="方正舒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2000"/>
    </mc:Choice>
    <mc:Fallback>
      <p:transition spd="slow" advTm="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1000"/>
                                        <p:tgtEl>
                                          <p:spTgt spid="21"/>
                                        </p:tgtEl>
                                      </p:cBhvr>
                                    </p:animEffect>
                                    <p:anim calcmode="lin" valueType="num">
                                      <p:cBhvr>
                                        <p:cTn id="12" dur="1000" fill="hold"/>
                                        <p:tgtEl>
                                          <p:spTgt spid="21"/>
                                        </p:tgtEl>
                                        <p:attrNameLst>
                                          <p:attrName>ppt_x</p:attrName>
                                        </p:attrNameLst>
                                      </p:cBhvr>
                                      <p:tavLst>
                                        <p:tav tm="0">
                                          <p:val>
                                            <p:strVal val="#ppt_x"/>
                                          </p:val>
                                        </p:tav>
                                        <p:tav tm="100000">
                                          <p:val>
                                            <p:strVal val="#ppt_x"/>
                                          </p:val>
                                        </p:tav>
                                      </p:tavLst>
                                    </p:anim>
                                    <p:anim calcmode="lin" valueType="num">
                                      <p:cBhvr>
                                        <p:cTn id="13" dur="1000" fill="hold"/>
                                        <p:tgtEl>
                                          <p:spTgt spid="2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8" repeatCount="indefinite" fill="remove" display="0">
                  <p:stCondLst>
                    <p:cond delay="indefinite"/>
                  </p:stCondLst>
                  <p:endCondLst>
                    <p:cond evt="onStopAudio" delay="0">
                      <p:tgtEl>
                        <p:sldTgt/>
                      </p:tgtEl>
                    </p:cond>
                  </p:endCondLst>
                </p:cTn>
                <p:tgtEl>
                  <p:spTgt spid="25"/>
                </p:tgtEl>
              </p:cMediaNode>
            </p:audio>
            <p:seq concurrent="1" nextAc="seek">
              <p:cTn id="19" restart="whenNotActive" fill="hold" evtFilter="cancelBubble" nodeType="interactiveSeq">
                <p:stCondLst>
                  <p:cond evt="onClick" delay="0">
                    <p:tgtEl>
                      <p:spTgt spid="18"/>
                    </p:tgtEl>
                  </p:cond>
                </p:stCondLst>
                <p:endSync evt="end" delay="0">
                  <p:rtn val="all"/>
                </p:endSync>
                <p:childTnLst>
                  <p:par>
                    <p:cTn id="20" fill="hold">
                      <p:stCondLst>
                        <p:cond delay="0"/>
                      </p:stCondLst>
                      <p:childTnLst>
                        <p:par>
                          <p:cTn id="21" fill="hold">
                            <p:stCondLst>
                              <p:cond delay="0"/>
                            </p:stCondLst>
                            <p:childTnLst>
                              <p:par>
                                <p:cTn id="22" presetID="1" presetClass="mediacall" presetSubtype="0" fill="hold" nodeType="clickEffect">
                                  <p:stCondLst>
                                    <p:cond delay="0"/>
                                  </p:stCondLst>
                                  <p:childTnLst>
                                    <p:cmd type="call" cmd="playFrom(0.0)">
                                      <p:cBhvr>
                                        <p:cTn id="23" dur="217015" fill="hold"/>
                                        <p:tgtEl>
                                          <p:spTgt spid="18"/>
                                        </p:tgtEl>
                                      </p:cBhvr>
                                    </p:cmd>
                                  </p:childTnLst>
                                </p:cTn>
                              </p:par>
                            </p:childTnLst>
                          </p:cTn>
                        </p:par>
                      </p:childTnLst>
                    </p:cTn>
                  </p:par>
                </p:childTnLst>
              </p:cTn>
              <p:nextCondLst>
                <p:cond evt="onClick" delay="0">
                  <p:tgtEl>
                    <p:spTgt spid="18"/>
                  </p:tgtEl>
                </p:cond>
              </p:nextCondLst>
            </p:seq>
            <p:audio>
              <p:cMediaNode vol="80000">
                <p:cTn id="24" fill="hold" display="0">
                  <p:stCondLst>
                    <p:cond delay="indefinite"/>
                  </p:stCondLst>
                  <p:endCondLst>
                    <p:cond evt="onStopAudio" delay="0">
                      <p:tgtEl>
                        <p:sldTgt/>
                      </p:tgtEl>
                    </p:cond>
                  </p:end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6123" y="193204"/>
            <a:ext cx="8138325" cy="3888432"/>
          </a:xfrm>
        </p:spPr>
        <p:txBody>
          <a:bodyPr>
            <a:normAutofit/>
          </a:bodyPr>
          <a:lstStyle/>
          <a:p>
            <a:pPr marL="0" indent="0" algn="just">
              <a:buNone/>
            </a:pP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As </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we</a:t>
            </a:r>
            <a:r>
              <a:rPr lang="en-US" altLang="zh-CN" sz="20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tirelessly </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continue to battle the coronavirus, the response from those around the world leaves us, the Chinese people, both deeply</a:t>
            </a:r>
            <a:r>
              <a:rPr lang="en-US" altLang="zh-CN" sz="20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humble </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and </a:t>
            </a:r>
            <a:r>
              <a:rPr lang="en-US" altLang="zh-CN" sz="20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resolutely </a:t>
            </a:r>
            <a:r>
              <a:rPr lang="en-US" altLang="zh-CN" sz="20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defiant</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zh-CN" altLang="zh-CN" sz="1800" b="1" dirty="0" smtClean="0">
                <a:latin typeface="Times New Roman" panose="02020603050405020304" pitchFamily="18" charset="0"/>
                <a:ea typeface="楷体" panose="02010609060101010101" pitchFamily="49" charset="-122"/>
                <a:cs typeface="Times New Roman" panose="02020603050405020304" pitchFamily="18" charset="0"/>
              </a:rPr>
              <a:t>在</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我们</a:t>
            </a:r>
            <a:r>
              <a:rPr lang="zh-CN"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坚持不懈</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抗击疫情之时</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世界各地的反应让中国人既深受感动</a:t>
            </a:r>
            <a:r>
              <a:rPr lang="zh-CN" altLang="zh-CN" sz="1800" b="1" dirty="0" smtClean="0">
                <a:latin typeface="Times New Roman" panose="02020603050405020304" pitchFamily="18" charset="0"/>
                <a:ea typeface="楷体" panose="02010609060101010101" pitchFamily="49" charset="-122"/>
                <a:cs typeface="Times New Roman" panose="02020603050405020304" pitchFamily="18" charset="0"/>
              </a:rPr>
              <a:t>的</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18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谦卑的</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zh-CN" sz="1800" b="1" dirty="0" smtClean="0">
                <a:latin typeface="Times New Roman" panose="02020603050405020304" pitchFamily="18" charset="0"/>
                <a:ea typeface="楷体" panose="02010609060101010101" pitchFamily="49" charset="-122"/>
                <a:cs typeface="Times New Roman" panose="02020603050405020304" pitchFamily="18" charset="0"/>
              </a:rPr>
              <a:t>同时</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也坚决反对（某些恶意言行）。</a:t>
            </a:r>
            <a:endParaRPr lang="zh-CN" altLang="zh-CN"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Let </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me start by acknowledging the </a:t>
            </a:r>
            <a:r>
              <a:rPr lang="en-US" altLang="zh-CN" sz="20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unprecedented</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outpouring</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 of </a:t>
            </a:r>
            <a:r>
              <a:rPr lang="en-US" altLang="zh-CN" sz="20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generosity</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 and kindness from people around the world. </a:t>
            </a:r>
            <a:endParaRPr lang="en-US" altLang="zh-CN" sz="20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zh-CN" altLang="zh-CN" sz="1800" b="1" dirty="0" smtClean="0">
                <a:latin typeface="Times New Roman" panose="02020603050405020304" pitchFamily="18" charset="0"/>
                <a:ea typeface="楷体" panose="02010609060101010101" pitchFamily="49" charset="-122"/>
                <a:cs typeface="Times New Roman" panose="02020603050405020304" pitchFamily="18" charset="0"/>
              </a:rPr>
              <a:t>首先</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要感谢的是各国民众展示出的空前的</a:t>
            </a:r>
            <a:r>
              <a:rPr lang="zh-CN"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慷慨</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与善意。</a:t>
            </a:r>
            <a:endParaRPr lang="zh-CN" altLang="zh-CN"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For </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instance, since the </a:t>
            </a:r>
            <a:r>
              <a:rPr lang="en-US" altLang="zh-CN" sz="20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inception</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 of the outbreak, Japanese aid has been </a:t>
            </a:r>
            <a:r>
              <a:rPr lang="en-US" altLang="zh-CN" sz="20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prompt and ample</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zh-CN" altLang="zh-CN" sz="1800" b="1" dirty="0" smtClean="0">
                <a:latin typeface="Times New Roman" panose="02020603050405020304" pitchFamily="18" charset="0"/>
                <a:ea typeface="楷体" panose="02010609060101010101" pitchFamily="49" charset="-122"/>
                <a:cs typeface="Times New Roman" panose="02020603050405020304" pitchFamily="18" charset="0"/>
              </a:rPr>
              <a:t>比如</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，疫情刚刚爆发，来自日本的援助就很</a:t>
            </a:r>
            <a:r>
              <a:rPr lang="zh-CN"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及时且充足</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a:t>
            </a:r>
            <a:endParaRPr lang="zh-CN" altLang="zh-CN"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buNone/>
            </a:pPr>
            <a:endParaRPr lang="zh-CN" altLang="en-US" dirty="0"/>
          </a:p>
        </p:txBody>
      </p:sp>
      <p:sp>
        <p:nvSpPr>
          <p:cNvPr id="5" name="内容占位符 2"/>
          <p:cNvSpPr txBox="1"/>
          <p:nvPr/>
        </p:nvSpPr>
        <p:spPr>
          <a:xfrm>
            <a:off x="467544" y="4081636"/>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en-US" altLang="zh-CN" sz="20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resolutely</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i="1" dirty="0" smtClean="0">
                <a:latin typeface="Times New Roman" panose="02020603050405020304" pitchFamily="18" charset="0"/>
                <a:ea typeface="楷体" panose="02010609060101010101" pitchFamily="49" charset="-122"/>
                <a:cs typeface="Times New Roman" panose="02020603050405020304" pitchFamily="18" charset="0"/>
              </a:rPr>
              <a:t>adv. </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determinedly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坚定地     </a:t>
            </a: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defiant</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adj.</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违抗</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的；蔑视</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的</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unprecedented</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a:latin typeface="Times New Roman" panose="02020603050405020304" pitchFamily="18" charset="0"/>
                <a:ea typeface="Malgun Gothic" panose="020B0503020000020004" charset="-127"/>
                <a:cs typeface="Times New Roman" panose="02020603050405020304" pitchFamily="18" charset="0"/>
              </a:rPr>
              <a:t>adj</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前所未有的</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outpouring</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a:latin typeface="Times New Roman" panose="02020603050405020304" pitchFamily="18" charset="0"/>
                <a:ea typeface="Malgun Gothic" panose="020B0503020000020004" charset="-127"/>
                <a:cs typeface="Times New Roman" panose="02020603050405020304" pitchFamily="18" charset="0"/>
              </a:rPr>
              <a:t>n.</a:t>
            </a:r>
            <a:r>
              <a:rPr lang="en-US" altLang="zh-CN" sz="2000" b="1" dirty="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强烈</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情感</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的</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倾吐</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inception</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a:latin typeface="Times New Roman" panose="02020603050405020304" pitchFamily="18" charset="0"/>
                <a:ea typeface="Malgun Gothic" panose="020B0503020000020004" charset="-127"/>
                <a:cs typeface="Times New Roman" panose="02020603050405020304" pitchFamily="18" charset="0"/>
              </a:rPr>
              <a:t>n.</a:t>
            </a:r>
            <a:r>
              <a:rPr lang="en-US" altLang="zh-CN" sz="2000" b="1" dirty="0">
                <a:latin typeface="Times New Roman" panose="02020603050405020304" pitchFamily="18" charset="0"/>
                <a:ea typeface="Malgun Gothic" panose="020B0503020000020004" charset="-127"/>
                <a:cs typeface="Times New Roman" panose="02020603050405020304" pitchFamily="18" charset="0"/>
              </a:rPr>
              <a:t> </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formal)</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开端；开始</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a:latin typeface="Malgun Gothic" panose="020B0503020000020004" charset="-127"/>
                <a:ea typeface="Malgun Gothic" panose="020B0503020000020004" charset="-127"/>
                <a:cs typeface="Times New Roman" panose="02020603050405020304" pitchFamily="18" charset="0"/>
              </a:rPr>
              <a:t> </a:t>
            </a:r>
            <a:r>
              <a:rPr lang="en-US" altLang="zh-CN" sz="2000" b="1" dirty="0" smtClean="0">
                <a:latin typeface="Malgun Gothic" panose="020B0503020000020004" charset="-127"/>
                <a:ea typeface="Malgun Gothic" panose="020B0503020000020004" charset="-127"/>
                <a:cs typeface="Times New Roman" panose="02020603050405020304" pitchFamily="18" charset="0"/>
              </a:rPr>
              <a:t> </a:t>
            </a: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prompt</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adj</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迅速的；及时</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的</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ample</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dirty="0" smtClean="0">
                <a:latin typeface="Malgun Gothic" panose="020B0503020000020004" charset="-127"/>
                <a:ea typeface="Malgun Gothic" panose="020B0503020000020004" charset="-127"/>
                <a:cs typeface="Times New Roman" panose="02020603050405020304" pitchFamily="18" charset="0"/>
              </a:rPr>
              <a:t> </a:t>
            </a:r>
            <a:r>
              <a:rPr lang="en-US" altLang="zh-CN" sz="2000" b="1" i="1" dirty="0">
                <a:latin typeface="Times New Roman" panose="02020603050405020304" pitchFamily="18" charset="0"/>
                <a:ea typeface="Malgun Gothic" panose="020B0503020000020004" charset="-127"/>
                <a:cs typeface="Times New Roman" panose="02020603050405020304" pitchFamily="18" charset="0"/>
              </a:rPr>
              <a:t>adj. </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充足的</a:t>
            </a:r>
            <a:endParaRPr lang="en-US" altLang="zh-CN" sz="20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200" b="1" dirty="0" smtClean="0">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en-US" altLang="zh-CN"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Font typeface="Arial" panose="020B0604020202020204" pitchFamily="34" charset="0"/>
              <a:buNone/>
            </a:pPr>
            <a:endParaRPr lang="zh-CN" altLang="en-US" sz="2200" dirty="0"/>
          </a:p>
        </p:txBody>
      </p:sp>
      <p:pic>
        <p:nvPicPr>
          <p:cNvPr id="4" name="3.刘欣谈国际对中国疫情态度.mp3">
            <a:hlinkClick r:id="" action="ppaction://media"/>
          </p:cNvPr>
          <p:cNvPicPr>
            <a:picLocks noChangeAspect="1"/>
          </p:cNvPicPr>
          <p:nvPr>
            <a:audioFile r:link="rId1"/>
            <p:extLst>
              <p:ext uri="{DAA4B4D4-6D71-4841-9C94-3DE7FCFB9230}">
                <p14:media xmlns:p14="http://schemas.microsoft.com/office/powerpoint/2010/main" r:embed="rId2">
                  <p14:trim end="190095.890625"/>
                </p14:media>
              </p:ext>
            </p:extLst>
          </p:nvPr>
        </p:nvPicPr>
        <p:blipFill>
          <a:blip r:embed="rId3"/>
          <a:stretch>
            <a:fillRect/>
          </a:stretch>
        </p:blipFill>
        <p:spPr>
          <a:xfrm>
            <a:off x="8028384" y="3236756"/>
            <a:ext cx="487363" cy="487363"/>
          </a:xfrm>
          <a:prstGeom prst="rect">
            <a:avLst/>
          </a:prstGeom>
        </p:spPr>
      </p:pic>
      <p:cxnSp>
        <p:nvCxnSpPr>
          <p:cNvPr id="6" name="直接连接符 5"/>
          <p:cNvCxnSpPr/>
          <p:nvPr/>
        </p:nvCxnSpPr>
        <p:spPr>
          <a:xfrm>
            <a:off x="179512" y="3967801"/>
            <a:ext cx="8806047" cy="0"/>
          </a:xfrm>
          <a:prstGeom prst="line">
            <a:avLst/>
          </a:prstGeom>
          <a:ln w="63500" cap="rnd" cmpd="thickThin">
            <a:prstDash val="sysDot"/>
            <a:round/>
          </a:ln>
        </p:spPr>
        <p:style>
          <a:lnRef idx="3">
            <a:schemeClr val="accent2"/>
          </a:lnRef>
          <a:fillRef idx="0">
            <a:schemeClr val="accent2"/>
          </a:fillRef>
          <a:effectRef idx="2">
            <a:schemeClr val="accent2"/>
          </a:effectRef>
          <a:fontRef idx="minor">
            <a:schemeClr val="tx1"/>
          </a:fontRef>
        </p:style>
      </p:cxn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91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6123" y="193204"/>
            <a:ext cx="8138325" cy="4320480"/>
          </a:xfrm>
        </p:spPr>
        <p:txBody>
          <a:bodyPr>
            <a:normAutofit/>
          </a:bodyPr>
          <a:lstStyle/>
          <a:p>
            <a:pPr marL="0" indent="0" algn="just">
              <a:buNone/>
            </a:pP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 </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million </a:t>
            </a:r>
            <a:r>
              <a:rPr lang="en-US" altLang="zh-CN" sz="20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face mask</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s donated by people in Japan were among </a:t>
            </a:r>
            <a:r>
              <a:rPr lang="en-US" altLang="zh-CN" sz="20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the first batch of </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foreign aid to arrive in China. </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        最早</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抵达中国的外国援助物资中，就有日本民众捐助的</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100</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万只</a:t>
            </a:r>
            <a:r>
              <a:rPr lang="zh-CN" altLang="en-US"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口罩</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By </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the 7th of February, it's reported that at least 6.3 million masks, 180,000 </a:t>
            </a:r>
            <a:r>
              <a:rPr lang="en-US" altLang="zh-CN" sz="20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protective gear</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s, over one million pairs of gloves and other materials have been </a:t>
            </a:r>
            <a:r>
              <a:rPr lang="en-US" altLang="zh-CN" sz="20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gift</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ed to China from people in Japan</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       相关</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报道显示，截至</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2</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月</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7</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日，日本各界共捐赠给中国至少</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630</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万只口罩，约</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18</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万件</a:t>
            </a:r>
            <a:r>
              <a:rPr lang="zh-CN" altLang="en-US"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防护服</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，一百多万双手套以及其他捐助。</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	</a:t>
            </a:r>
            <a:endParaRPr lang="zh-CN" altLang="en-US" sz="20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Now</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bilateral relation</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s have often been </a:t>
            </a:r>
            <a:r>
              <a:rPr lang="en-US" altLang="zh-CN" sz="20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mercurial</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       我们</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知道，中日两国关系时冷时热，</a:t>
            </a:r>
            <a:endParaRPr lang="zh-CN" altLang="en-US"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But </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this time, </a:t>
            </a:r>
            <a:r>
              <a:rPr lang="en-US" altLang="zh-CN" sz="20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solidarity prevail</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ed</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       但</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现在，团结战胜了</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一切。</a:t>
            </a:r>
            <a:endParaRPr lang="zh-CN"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内容占位符 2"/>
          <p:cNvSpPr txBox="1"/>
          <p:nvPr/>
        </p:nvSpPr>
        <p:spPr>
          <a:xfrm>
            <a:off x="467544" y="4369668"/>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en-US" altLang="zh-CN" sz="2000" b="1" dirty="0">
                <a:solidFill>
                  <a:srgbClr val="FF0000"/>
                </a:solidFill>
                <a:latin typeface="Times New Roman" panose="02020603050405020304" pitchFamily="18" charset="0"/>
                <a:ea typeface="Malgun Gothic" panose="020B0503020000020004" charset="-127"/>
                <a:cs typeface="Times New Roman" panose="02020603050405020304" pitchFamily="18" charset="0"/>
              </a:rPr>
              <a:t>a</a:t>
            </a: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 batch of</a:t>
            </a:r>
            <a:r>
              <a:rPr lang="en-US" altLang="zh-CN" sz="2000" b="1" dirty="0" smtClean="0">
                <a:latin typeface="Malgun Gothic" panose="020B0503020000020004" charset="-127"/>
                <a:ea typeface="Malgun Gothic" panose="020B0503020000020004" charset="-127"/>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一批                               </a:t>
            </a: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gift</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err="1">
                <a:latin typeface="Times New Roman" panose="02020603050405020304" pitchFamily="18" charset="0"/>
                <a:ea typeface="Malgun Gothic" panose="020B0503020000020004" charset="-127"/>
                <a:cs typeface="Times New Roman" panose="02020603050405020304" pitchFamily="18" charset="0"/>
              </a:rPr>
              <a:t>vt.</a:t>
            </a:r>
            <a:r>
              <a:rPr lang="en-US" altLang="zh-CN" sz="2000" b="1" i="1" dirty="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赠送</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bilateral relation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双边关系</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mercurial </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adj.</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含水银</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的；变幻莫测的   </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solidarity</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a:latin typeface="Times New Roman" panose="02020603050405020304" pitchFamily="18" charset="0"/>
                <a:ea typeface="Malgun Gothic" panose="020B0503020000020004" charset="-127"/>
                <a:cs typeface="Times New Roman" panose="02020603050405020304" pitchFamily="18" charset="0"/>
              </a:rPr>
              <a:t>n.</a:t>
            </a:r>
            <a:r>
              <a:rPr lang="en-US" altLang="zh-CN" sz="2000" b="1" dirty="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团结</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prevail</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vi</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流行</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战胜</a:t>
            </a:r>
            <a:endParaRPr lang="en-US" altLang="zh-CN" sz="20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200" b="1" dirty="0" smtClean="0">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en-US" altLang="zh-CN"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Font typeface="Arial" panose="020B0604020202020204" pitchFamily="34" charset="0"/>
              <a:buNone/>
            </a:pPr>
            <a:endParaRPr lang="zh-CN" altLang="en-US" sz="2200" dirty="0"/>
          </a:p>
        </p:txBody>
      </p:sp>
      <p:pic>
        <p:nvPicPr>
          <p:cNvPr id="4" name="3.刘欣谈国际对中国疫情态度.mp3">
            <a:hlinkClick r:id="" action="ppaction://media"/>
          </p:cNvPr>
          <p:cNvPicPr>
            <a:picLocks noChangeAspect="1"/>
          </p:cNvPicPr>
          <p:nvPr>
            <a:audioFile r:link="rId1"/>
            <p:extLst>
              <p:ext uri="{DAA4B4D4-6D71-4841-9C94-3DE7FCFB9230}">
                <p14:media xmlns:p14="http://schemas.microsoft.com/office/powerpoint/2010/main" r:embed="rId2">
                  <p14:trim st="26919.898438" end="159862.781250"/>
                </p14:media>
              </p:ext>
            </p:extLst>
          </p:nvPr>
        </p:nvPicPr>
        <p:blipFill>
          <a:blip r:embed="rId3"/>
          <a:stretch>
            <a:fillRect/>
          </a:stretch>
        </p:blipFill>
        <p:spPr>
          <a:xfrm>
            <a:off x="8100392" y="3480438"/>
            <a:ext cx="487363" cy="487363"/>
          </a:xfrm>
          <a:prstGeom prst="rect">
            <a:avLst/>
          </a:prstGeom>
        </p:spPr>
      </p:pic>
      <p:cxnSp>
        <p:nvCxnSpPr>
          <p:cNvPr id="6" name="直接连接符 5"/>
          <p:cNvCxnSpPr/>
          <p:nvPr/>
        </p:nvCxnSpPr>
        <p:spPr>
          <a:xfrm>
            <a:off x="179512" y="4297660"/>
            <a:ext cx="8806047" cy="0"/>
          </a:xfrm>
          <a:prstGeom prst="line">
            <a:avLst/>
          </a:prstGeom>
          <a:ln w="63500" cap="rnd" cmpd="thickThin">
            <a:prstDash val="sysDot"/>
            <a:round/>
          </a:ln>
        </p:spPr>
        <p:style>
          <a:lnRef idx="3">
            <a:schemeClr val="accent2"/>
          </a:lnRef>
          <a:fillRef idx="0">
            <a:schemeClr val="accent2"/>
          </a:fillRef>
          <a:effectRef idx="2">
            <a:schemeClr val="accent2"/>
          </a:effectRef>
          <a:fontRef idx="minor">
            <a:schemeClr val="tx1"/>
          </a:fontRef>
        </p:style>
      </p:cxn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023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85089" y="409228"/>
            <a:ext cx="8138325" cy="3384376"/>
          </a:xfrm>
        </p:spPr>
        <p:txBody>
          <a:bodyPr>
            <a:normAutofit fontScale="92500" lnSpcReduction="10000"/>
          </a:bodyPr>
          <a:lstStyle/>
          <a:p>
            <a:pPr marL="0" indent="0" algn="just">
              <a:buNone/>
            </a:pPr>
            <a:r>
              <a:rPr lang="en-US" altLang="zh-CN" sz="22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Heart-warming</a:t>
            </a:r>
            <a:r>
              <a:rPr lang="en-US" altLang="zh-CN" sz="22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citation</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s of ancient Chinese poems posted on the delivery boxes have reminded us of the shared </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cultural</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bond</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s between the two nations, </a:t>
            </a:r>
            <a:r>
              <a:rPr lang="en-US" altLang="zh-CN"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put</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ting </a:t>
            </a:r>
            <a:r>
              <a:rPr lang="en-US" altLang="zh-CN"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aside</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 what makes us different and bringing us, with an often </a:t>
            </a:r>
            <a:r>
              <a:rPr lang="en-US" altLang="zh-CN"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checkered</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 history, closer together </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in this time of need</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2200" b="1" dirty="0" smtClean="0">
                <a:latin typeface="Times New Roman" panose="02020603050405020304" pitchFamily="18" charset="0"/>
                <a:ea typeface="楷体" panose="02010609060101010101" pitchFamily="49" charset="-122"/>
                <a:cs typeface="Times New Roman" panose="02020603050405020304" pitchFamily="18" charset="0"/>
              </a:rPr>
              <a:t>        日本</a:t>
            </a:r>
            <a:r>
              <a:rPr lang="zh-CN" altLang="en-US" sz="2200" b="1" dirty="0">
                <a:latin typeface="Times New Roman" panose="02020603050405020304" pitchFamily="18" charset="0"/>
                <a:ea typeface="楷体" panose="02010609060101010101" pitchFamily="49" charset="-122"/>
                <a:cs typeface="Times New Roman" panose="02020603050405020304" pitchFamily="18" charset="0"/>
              </a:rPr>
              <a:t>援华物资包装箱上的</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暖心</a:t>
            </a:r>
            <a:r>
              <a:rPr lang="zh-CN" altLang="en-US" sz="2200" b="1" dirty="0">
                <a:latin typeface="Times New Roman" panose="02020603050405020304" pitchFamily="18" charset="0"/>
                <a:ea typeface="楷体" panose="02010609060101010101" pitchFamily="49" charset="-122"/>
                <a:cs typeface="Times New Roman" panose="02020603050405020304" pitchFamily="18" charset="0"/>
              </a:rPr>
              <a:t>中国古诗词让人们想起两国间紧密的</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文化</a:t>
            </a:r>
            <a:r>
              <a:rPr lang="zh-CN" altLang="en-US" sz="22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纽带</a:t>
            </a:r>
            <a:r>
              <a:rPr lang="zh-CN" altLang="en-US" sz="2200" b="1" dirty="0">
                <a:latin typeface="Times New Roman" panose="02020603050405020304" pitchFamily="18" charset="0"/>
                <a:ea typeface="楷体" panose="02010609060101010101" pitchFamily="49" charset="-122"/>
                <a:cs typeface="Times New Roman" panose="02020603050405020304" pitchFamily="18" charset="0"/>
              </a:rPr>
              <a:t>，</a:t>
            </a:r>
            <a:r>
              <a:rPr lang="zh-CN" altLang="en-US" sz="2200" b="1" dirty="0" smtClean="0">
                <a:latin typeface="Times New Roman" panose="02020603050405020304" pitchFamily="18" charset="0"/>
                <a:ea typeface="楷体" panose="02010609060101010101" pitchFamily="49" charset="-122"/>
                <a:cs typeface="Times New Roman" panose="02020603050405020304" pitchFamily="18" charset="0"/>
              </a:rPr>
              <a:t>淡化</a:t>
            </a:r>
            <a:r>
              <a:rPr lang="zh-CN" altLang="en-US" sz="2200" b="1" dirty="0">
                <a:latin typeface="Times New Roman" panose="02020603050405020304" pitchFamily="18" charset="0"/>
                <a:ea typeface="楷体" panose="02010609060101010101" pitchFamily="49" charset="-122"/>
                <a:cs typeface="Times New Roman" panose="02020603050405020304" pitchFamily="18" charset="0"/>
              </a:rPr>
              <a:t>了我们的分歧，让两个有着复杂历史渊源的民族</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在艰难时刻</a:t>
            </a:r>
            <a:r>
              <a:rPr lang="zh-CN" altLang="en-US" sz="2200" b="1" dirty="0">
                <a:latin typeface="Times New Roman" panose="02020603050405020304" pitchFamily="18" charset="0"/>
                <a:ea typeface="楷体" panose="02010609060101010101" pitchFamily="49" charset="-122"/>
                <a:cs typeface="Times New Roman" panose="02020603050405020304" pitchFamily="18" charset="0"/>
              </a:rPr>
              <a:t>走得更近。</a:t>
            </a:r>
            <a:endParaRPr lang="zh-CN" altLang="en-US"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200" b="1" dirty="0" smtClean="0">
                <a:latin typeface="Times New Roman" panose="02020603050405020304" pitchFamily="18" charset="0"/>
                <a:ea typeface="楷体" panose="02010609060101010101" pitchFamily="49" charset="-122"/>
                <a:cs typeface="Times New Roman" panose="02020603050405020304" pitchFamily="18" charset="0"/>
              </a:rPr>
              <a:t>        In </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response, the spokesperson for </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China's Ministry of Foreign Affairs </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said, such deeds will </a:t>
            </a:r>
            <a:r>
              <a:rPr lang="en-US" altLang="zh-CN"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be engraved in the hearts of the Chinese people</a:t>
            </a:r>
            <a:r>
              <a:rPr lang="en-US" altLang="zh-CN" sz="22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22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2200" b="1" dirty="0" smtClean="0">
                <a:latin typeface="Times New Roman" panose="02020603050405020304" pitchFamily="18" charset="0"/>
                <a:ea typeface="楷体" panose="02010609060101010101" pitchFamily="49" charset="-122"/>
                <a:cs typeface="Times New Roman" panose="02020603050405020304" pitchFamily="18" charset="0"/>
              </a:rPr>
              <a:t>       作为</a:t>
            </a:r>
            <a:r>
              <a:rPr lang="zh-CN" altLang="en-US" sz="2200" b="1" dirty="0">
                <a:latin typeface="Times New Roman" panose="02020603050405020304" pitchFamily="18" charset="0"/>
                <a:ea typeface="楷体" panose="02010609060101010101" pitchFamily="49" charset="-122"/>
                <a:cs typeface="Times New Roman" panose="02020603050405020304" pitchFamily="18" charset="0"/>
              </a:rPr>
              <a:t>回应，</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中国外交部</a:t>
            </a:r>
            <a:r>
              <a:rPr lang="zh-CN" altLang="en-US" sz="2200" b="1" dirty="0">
                <a:latin typeface="Times New Roman" panose="02020603050405020304" pitchFamily="18" charset="0"/>
                <a:ea typeface="楷体" panose="02010609060101010101" pitchFamily="49" charset="-122"/>
                <a:cs typeface="Times New Roman" panose="02020603050405020304" pitchFamily="18" charset="0"/>
              </a:rPr>
              <a:t>发言人表示，这些善举中国人民将铭记在心。</a:t>
            </a:r>
            <a:endParaRPr lang="zh-CN" altLang="en-US"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zh-CN" altLang="en-US" sz="22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zh-CN" altLang="zh-CN" sz="22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buNone/>
            </a:pPr>
            <a:endParaRPr lang="zh-CN" altLang="en-US" dirty="0"/>
          </a:p>
        </p:txBody>
      </p:sp>
      <p:sp>
        <p:nvSpPr>
          <p:cNvPr id="5" name="内容占位符 2"/>
          <p:cNvSpPr txBox="1"/>
          <p:nvPr/>
        </p:nvSpPr>
        <p:spPr>
          <a:xfrm>
            <a:off x="447687" y="4225652"/>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citation</a:t>
            </a:r>
            <a:r>
              <a:rPr lang="en-US" altLang="zh-CN" sz="2000" b="1" dirty="0" smtClean="0">
                <a:solidFill>
                  <a:srgbClr val="FF0000"/>
                </a:solidFill>
                <a:latin typeface="Malgun Gothic" panose="020B0503020000020004" charset="-127"/>
                <a:ea typeface="Malgun Gothic" panose="020B0503020000020004" charset="-127"/>
                <a:cs typeface="Times New Roman" panose="02020603050405020304" pitchFamily="18" charset="0"/>
              </a:rPr>
              <a:t> </a:t>
            </a:r>
            <a:r>
              <a:rPr lang="en-US" altLang="zh-CN" sz="2000" b="1" dirty="0" smtClean="0">
                <a:latin typeface="Malgun Gothic" panose="020B0503020000020004" charset="-127"/>
                <a:ea typeface="Malgun Gothic" panose="020B0503020000020004" charset="-127"/>
                <a:cs typeface="Times New Roman" panose="02020603050405020304" pitchFamily="18" charset="0"/>
              </a:rPr>
              <a:t> </a:t>
            </a:r>
            <a:r>
              <a:rPr lang="en-US" altLang="zh-CN" sz="2000" b="1" i="1" dirty="0" smtClean="0">
                <a:latin typeface="Times New Roman" panose="02020603050405020304" pitchFamily="18" charset="0"/>
                <a:ea typeface="楷体" panose="02010609060101010101" pitchFamily="49" charset="-122"/>
                <a:cs typeface="Times New Roman" panose="02020603050405020304" pitchFamily="18" charset="0"/>
              </a:rPr>
              <a:t>n. </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引用</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put aside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搁置（情感或争执）                     </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2000" b="1" dirty="0">
                <a:solidFill>
                  <a:srgbClr val="FF0000"/>
                </a:solidFill>
                <a:latin typeface="Times New Roman" panose="02020603050405020304" pitchFamily="18" charset="0"/>
                <a:ea typeface="Malgun Gothic" panose="020B0503020000020004" charset="-127"/>
                <a:cs typeface="Times New Roman" panose="02020603050405020304" pitchFamily="18" charset="0"/>
              </a:rPr>
              <a:t>*</a:t>
            </a: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checkered</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adj.</a:t>
            </a:r>
            <a:r>
              <a:rPr lang="en-US" altLang="zh-CN" sz="2000" b="1" i="1" dirty="0" smtClean="0">
                <a:latin typeface="Malgun Gothic" panose="020B0503020000020004" charset="-127"/>
                <a:ea typeface="Malgun Gothic" panose="020B0503020000020004" charset="-127"/>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有波折的；有变化的</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be engraved in the heart(s) of </a:t>
            </a:r>
            <a:r>
              <a:rPr lang="en-US" altLang="zh-CN" sz="2000" b="1" i="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sb</a:t>
            </a: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smtClean="0">
                <a:latin typeface="楷体" panose="02010609060101010101" pitchFamily="49" charset="-122"/>
                <a:ea typeface="楷体" panose="02010609060101010101" pitchFamily="49" charset="-122"/>
                <a:cs typeface="Times New Roman" panose="02020603050405020304" pitchFamily="18" charset="0"/>
              </a:rPr>
              <a:t>被某人铭记于心</a:t>
            </a:r>
            <a:endParaRPr lang="en-US" altLang="zh-CN"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en-US" altLang="zh-CN"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Font typeface="Arial" panose="020B0604020202020204" pitchFamily="34" charset="0"/>
              <a:buNone/>
            </a:pPr>
            <a:endParaRPr lang="zh-CN" altLang="en-US" sz="2200" dirty="0"/>
          </a:p>
        </p:txBody>
      </p:sp>
      <p:pic>
        <p:nvPicPr>
          <p:cNvPr id="4" name="3.刘欣谈国际对中国疫情态度.mp3">
            <a:hlinkClick r:id="" action="ppaction://media"/>
          </p:cNvPr>
          <p:cNvPicPr>
            <a:picLocks noChangeAspect="1"/>
          </p:cNvPicPr>
          <p:nvPr>
            <a:audioFile r:link="rId1"/>
            <p:extLst>
              <p:ext uri="{DAA4B4D4-6D71-4841-9C94-3DE7FCFB9230}">
                <p14:media xmlns:p14="http://schemas.microsoft.com/office/powerpoint/2010/main" r:embed="rId2">
                  <p14:trim st="56738.859375" end="131286.265625"/>
                </p14:media>
              </p:ext>
            </p:extLst>
          </p:nvPr>
        </p:nvPicPr>
        <p:blipFill>
          <a:blip r:embed="rId3"/>
          <a:stretch>
            <a:fillRect/>
          </a:stretch>
        </p:blipFill>
        <p:spPr>
          <a:xfrm>
            <a:off x="8546305" y="3000543"/>
            <a:ext cx="487363" cy="487363"/>
          </a:xfrm>
          <a:prstGeom prst="rect">
            <a:avLst/>
          </a:prstGeom>
        </p:spPr>
      </p:pic>
      <p:cxnSp>
        <p:nvCxnSpPr>
          <p:cNvPr id="6" name="直接连接符 5"/>
          <p:cNvCxnSpPr/>
          <p:nvPr/>
        </p:nvCxnSpPr>
        <p:spPr>
          <a:xfrm>
            <a:off x="179512" y="4009628"/>
            <a:ext cx="8786190" cy="0"/>
          </a:xfrm>
          <a:prstGeom prst="line">
            <a:avLst/>
          </a:prstGeom>
          <a:ln w="63500" cap="rnd" cmpd="thickThin">
            <a:prstDash val="sysDot"/>
            <a:round/>
          </a:ln>
        </p:spPr>
        <p:style>
          <a:lnRef idx="3">
            <a:schemeClr val="accent2"/>
          </a:lnRef>
          <a:fillRef idx="0">
            <a:schemeClr val="accent2"/>
          </a:fillRef>
          <a:effectRef idx="2">
            <a:schemeClr val="accent2"/>
          </a:effectRef>
          <a:fontRef idx="minor">
            <a:schemeClr val="tx1"/>
          </a:fontRef>
        </p:style>
      </p:cxn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99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85089" y="302301"/>
            <a:ext cx="8138325" cy="3384376"/>
          </a:xfrm>
        </p:spPr>
        <p:txBody>
          <a:bodyPr>
            <a:normAutofit fontScale="92500" lnSpcReduction="20000"/>
          </a:bodyPr>
          <a:lstStyle/>
          <a:p>
            <a:pPr marL="0" indent="0" algn="just">
              <a:buNone/>
            </a:pPr>
            <a:r>
              <a:rPr lang="en-US" altLang="zh-CN" sz="2200" b="1" dirty="0" smtClean="0">
                <a:latin typeface="Times New Roman" panose="02020603050405020304" pitchFamily="18" charset="0"/>
                <a:ea typeface="楷体" panose="02010609060101010101" pitchFamily="49" charset="-122"/>
                <a:cs typeface="Times New Roman" panose="02020603050405020304" pitchFamily="18" charset="0"/>
              </a:rPr>
              <a:t>        This </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is only </a:t>
            </a:r>
            <a:r>
              <a:rPr lang="en-US" altLang="zh-CN"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the tip of the </a:t>
            </a:r>
            <a:r>
              <a:rPr lang="en-US" altLang="zh-CN" sz="22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iceberg</a:t>
            </a:r>
            <a:endParaRPr lang="en-US" altLang="zh-CN" sz="22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2200" b="1" dirty="0" smtClean="0">
                <a:latin typeface="Times New Roman" panose="02020603050405020304" pitchFamily="18" charset="0"/>
                <a:ea typeface="楷体" panose="02010609060101010101" pitchFamily="49" charset="-122"/>
                <a:cs typeface="Times New Roman" panose="02020603050405020304" pitchFamily="18" charset="0"/>
              </a:rPr>
              <a:t>        这</a:t>
            </a:r>
            <a:r>
              <a:rPr lang="zh-CN" altLang="en-US" sz="2200" b="1" dirty="0">
                <a:latin typeface="Times New Roman" panose="02020603050405020304" pitchFamily="18" charset="0"/>
                <a:ea typeface="楷体" panose="02010609060101010101" pitchFamily="49" charset="-122"/>
                <a:cs typeface="Times New Roman" panose="02020603050405020304" pitchFamily="18" charset="0"/>
              </a:rPr>
              <a:t>只是超越国界的人心暖流中的一小部分。</a:t>
            </a:r>
            <a:endParaRPr lang="zh-CN" altLang="en-US"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200" b="1" dirty="0" smtClean="0">
                <a:latin typeface="Times New Roman" panose="02020603050405020304" pitchFamily="18" charset="0"/>
                <a:ea typeface="楷体" panose="02010609060101010101" pitchFamily="49" charset="-122"/>
                <a:cs typeface="Times New Roman" panose="02020603050405020304" pitchFamily="18" charset="0"/>
              </a:rPr>
              <a:t>        when </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it comes to the </a:t>
            </a:r>
            <a:r>
              <a:rPr lang="en-US" altLang="zh-CN"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compassion</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exhibit</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ed</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by organizations, friendly governments, but most importantly, by people of all ages, races, </a:t>
            </a:r>
            <a:r>
              <a:rPr lang="en-US" altLang="zh-CN"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creed</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s, and political beliefs.	</a:t>
            </a:r>
            <a:endParaRPr lang="en-US" altLang="zh-CN" sz="22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2200" b="1" dirty="0" smtClean="0">
                <a:latin typeface="Times New Roman" panose="02020603050405020304" pitchFamily="18" charset="0"/>
                <a:ea typeface="楷体" panose="02010609060101010101" pitchFamily="49" charset="-122"/>
                <a:cs typeface="Times New Roman" panose="02020603050405020304" pitchFamily="18" charset="0"/>
              </a:rPr>
              <a:t>        来</a:t>
            </a:r>
            <a:r>
              <a:rPr lang="zh-CN" altLang="en-US" sz="2200" b="1" dirty="0">
                <a:latin typeface="Times New Roman" panose="02020603050405020304" pitchFamily="18" charset="0"/>
                <a:ea typeface="楷体" panose="02010609060101010101" pitchFamily="49" charset="-122"/>
                <a:cs typeface="Times New Roman" panose="02020603050405020304" pitchFamily="18" charset="0"/>
              </a:rPr>
              <a:t>自各机构、友好政府，特别是不分年龄、种族、宗教和政治信仰的普通民众的善意都汇聚其中。</a:t>
            </a:r>
            <a:endParaRPr lang="zh-CN" altLang="en-US"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200" b="1" dirty="0" smtClean="0">
                <a:latin typeface="Times New Roman" panose="02020603050405020304" pitchFamily="18" charset="0"/>
                <a:ea typeface="楷体" panose="02010609060101010101" pitchFamily="49" charset="-122"/>
                <a:cs typeface="Times New Roman" panose="02020603050405020304" pitchFamily="18" charset="0"/>
              </a:rPr>
              <a:t>        These </a:t>
            </a:r>
            <a:r>
              <a:rPr lang="en-US" altLang="zh-CN"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demonstration</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s of support have </a:t>
            </a:r>
            <a:r>
              <a:rPr lang="en-US" altLang="zh-CN"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come in all forms</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 from material goods to video messages or simply </a:t>
            </a:r>
            <a:r>
              <a:rPr lang="en-US" altLang="zh-CN" sz="2200" b="1" dirty="0" err="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retweet</a:t>
            </a:r>
            <a:r>
              <a:rPr lang="en-US" altLang="zh-CN" sz="2200" b="1" dirty="0" err="1">
                <a:latin typeface="Times New Roman" panose="02020603050405020304" pitchFamily="18" charset="0"/>
                <a:ea typeface="楷体" panose="02010609060101010101" pitchFamily="49" charset="-122"/>
                <a:cs typeface="Times New Roman" panose="02020603050405020304" pitchFamily="18" charset="0"/>
              </a:rPr>
              <a:t>s</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 of </a:t>
            </a:r>
            <a:r>
              <a:rPr lang="en-US" altLang="zh-CN"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compassionate </a:t>
            </a:r>
            <a:r>
              <a:rPr lang="en-US" altLang="zh-CN" sz="2200" b="1" dirty="0">
                <a:latin typeface="Times New Roman" panose="02020603050405020304" pitchFamily="18" charset="0"/>
                <a:ea typeface="楷体" panose="02010609060101010101" pitchFamily="49" charset="-122"/>
                <a:cs typeface="Times New Roman" panose="02020603050405020304" pitchFamily="18" charset="0"/>
              </a:rPr>
              <a:t>posts</a:t>
            </a:r>
            <a:r>
              <a:rPr lang="en-US" altLang="zh-CN" sz="22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22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2200" b="1" dirty="0" smtClean="0">
                <a:latin typeface="Times New Roman" panose="02020603050405020304" pitchFamily="18" charset="0"/>
                <a:ea typeface="楷体" panose="02010609060101010101" pitchFamily="49" charset="-122"/>
                <a:cs typeface="Times New Roman" panose="02020603050405020304" pitchFamily="18" charset="0"/>
              </a:rPr>
              <a:t>        爱心</a:t>
            </a:r>
            <a:r>
              <a:rPr lang="zh-CN" altLang="en-US" sz="2200" b="1" dirty="0">
                <a:latin typeface="Times New Roman" panose="02020603050405020304" pitchFamily="18" charset="0"/>
                <a:ea typeface="楷体" panose="02010609060101010101" pitchFamily="49" charset="-122"/>
                <a:cs typeface="Times New Roman" panose="02020603050405020304" pitchFamily="18" charset="0"/>
              </a:rPr>
              <a:t>的表达方式也</a:t>
            </a:r>
            <a:r>
              <a:rPr lang="zh-CN" altLang="en-US" sz="22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多种多样</a:t>
            </a:r>
            <a:r>
              <a:rPr lang="zh-CN" altLang="en-US" sz="2200" b="1" dirty="0">
                <a:latin typeface="Times New Roman" panose="02020603050405020304" pitchFamily="18" charset="0"/>
                <a:ea typeface="楷体" panose="02010609060101010101" pitchFamily="49" charset="-122"/>
                <a:cs typeface="Times New Roman" panose="02020603050405020304" pitchFamily="18" charset="0"/>
              </a:rPr>
              <a:t>，有时是援助物资，有时是祝福视频，或者只是转发一条富有同情心的推文。 </a:t>
            </a:r>
            <a:endParaRPr lang="zh-CN" altLang="en-US" sz="22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zh-CN" altLang="en-US" sz="22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zh-CN" altLang="zh-CN" sz="22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buNone/>
            </a:pPr>
            <a:endParaRPr lang="zh-CN" altLang="en-US" dirty="0"/>
          </a:p>
        </p:txBody>
      </p:sp>
      <p:sp>
        <p:nvSpPr>
          <p:cNvPr id="5" name="内容占位符 2"/>
          <p:cNvSpPr txBox="1"/>
          <p:nvPr/>
        </p:nvSpPr>
        <p:spPr>
          <a:xfrm>
            <a:off x="251521" y="3937620"/>
            <a:ext cx="8892480"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the tip of the iceberg</a:t>
            </a:r>
            <a:r>
              <a:rPr lang="en-US" altLang="zh-CN" sz="2000" b="1" dirty="0" smtClean="0">
                <a:solidFill>
                  <a:srgbClr val="FF0000"/>
                </a:solidFill>
                <a:latin typeface="Malgun Gothic" panose="020B0503020000020004" charset="-127"/>
                <a:ea typeface="Malgun Gothic" panose="020B0503020000020004" charset="-127"/>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冰山一角               </a:t>
            </a: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compassion</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n.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同情；怜悯 </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buNone/>
            </a:pPr>
            <a:r>
              <a:rPr lang="en-US" altLang="zh-CN" sz="20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e</a:t>
            </a:r>
            <a:r>
              <a:rPr lang="en-US" altLang="zh-CN" sz="20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xhibit</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i="1" dirty="0" smtClean="0">
                <a:latin typeface="Times New Roman" panose="02020603050405020304" pitchFamily="18" charset="0"/>
                <a:ea typeface="楷体" panose="02010609060101010101" pitchFamily="49" charset="-122"/>
                <a:cs typeface="Times New Roman" panose="02020603050405020304" pitchFamily="18" charset="0"/>
              </a:rPr>
              <a:t>v</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  展览；显出（情感、品质）  </a:t>
            </a:r>
            <a:r>
              <a:rPr lang="en-US" altLang="zh-CN" sz="20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demonstration</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i="1" dirty="0" smtClean="0">
                <a:latin typeface="Times New Roman" panose="02020603050405020304" pitchFamily="18" charset="0"/>
                <a:ea typeface="楷体" panose="02010609060101010101" pitchFamily="49" charset="-122"/>
                <a:cs typeface="Times New Roman" panose="02020603050405020304" pitchFamily="18" charset="0"/>
              </a:rPr>
              <a:t>n</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证明；（情感）显露</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buNone/>
            </a:pPr>
            <a:r>
              <a:rPr lang="zh-CN" altLang="en-US" sz="2000" b="1" dirty="0" smtClean="0">
                <a:latin typeface="Times New Roman" panose="02020603050405020304" pitchFamily="18" charset="0"/>
                <a:ea typeface="Malgun Gothic" panose="020B0503020000020004" charset="-127"/>
                <a:cs typeface="Times New Roman" panose="02020603050405020304" pitchFamily="18" charset="0"/>
              </a:rPr>
              <a:t>*</a:t>
            </a:r>
            <a:r>
              <a:rPr lang="en-US" altLang="zh-CN" sz="2000" b="1" dirty="0" err="1">
                <a:solidFill>
                  <a:srgbClr val="FF0000"/>
                </a:solidFill>
                <a:latin typeface="Times New Roman" panose="02020603050405020304" pitchFamily="18" charset="0"/>
                <a:ea typeface="Malgun Gothic" panose="020B0503020000020004" charset="-127"/>
                <a:cs typeface="Times New Roman" panose="02020603050405020304" pitchFamily="18" charset="0"/>
              </a:rPr>
              <a:t>retweet</a:t>
            </a:r>
            <a:r>
              <a:rPr lang="en-US" altLang="zh-CN" sz="2000" b="1" dirty="0">
                <a:solidFill>
                  <a:srgbClr val="FF0000"/>
                </a:solidFill>
                <a:latin typeface="Times New Roman" panose="02020603050405020304" pitchFamily="18" charset="0"/>
                <a:ea typeface="Malgun Gothic" panose="020B0503020000020004" charset="-127"/>
                <a:cs typeface="Times New Roman" panose="02020603050405020304" pitchFamily="18" charset="0"/>
              </a:rPr>
              <a:t> </a:t>
            </a:r>
            <a:r>
              <a:rPr lang="en-US" altLang="zh-CN" sz="2000" b="1" dirty="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a:latin typeface="Times New Roman" panose="02020603050405020304" pitchFamily="18" charset="0"/>
                <a:ea typeface="Malgun Gothic" panose="020B0503020000020004" charset="-127"/>
                <a:cs typeface="Times New Roman" panose="02020603050405020304" pitchFamily="18" charset="0"/>
              </a:rPr>
              <a:t>n</a:t>
            </a:r>
            <a:r>
              <a:rPr lang="en-US" altLang="zh-CN" sz="2000" b="1" dirty="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推特</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转发</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compassionate</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adj</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富有同情心</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的</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en-US" altLang="zh-CN"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Font typeface="Arial" panose="020B0604020202020204" pitchFamily="34" charset="0"/>
              <a:buNone/>
            </a:pPr>
            <a:endParaRPr lang="zh-CN" altLang="en-US" sz="2200" dirty="0"/>
          </a:p>
        </p:txBody>
      </p:sp>
      <p:pic>
        <p:nvPicPr>
          <p:cNvPr id="4" name="3.刘欣谈国际对中国疫情态度.mp3">
            <a:hlinkClick r:id="" action="ppaction://media"/>
          </p:cNvPr>
          <p:cNvPicPr>
            <a:picLocks noChangeAspect="1"/>
          </p:cNvPicPr>
          <p:nvPr>
            <a:audioFile r:link="rId1"/>
            <p:extLst>
              <p:ext uri="{DAA4B4D4-6D71-4841-9C94-3DE7FCFB9230}">
                <p14:media xmlns:p14="http://schemas.microsoft.com/office/powerpoint/2010/main" r:embed="rId2">
                  <p14:trim st="83658.757813" end="107679.585938"/>
                </p14:media>
              </p:ext>
            </p:extLst>
          </p:nvPr>
        </p:nvPicPr>
        <p:blipFill>
          <a:blip r:embed="rId3"/>
          <a:stretch>
            <a:fillRect/>
          </a:stretch>
        </p:blipFill>
        <p:spPr>
          <a:xfrm>
            <a:off x="8244408" y="3200102"/>
            <a:ext cx="487363" cy="487363"/>
          </a:xfrm>
          <a:prstGeom prst="rect">
            <a:avLst/>
          </a:prstGeom>
        </p:spPr>
      </p:pic>
      <p:cxnSp>
        <p:nvCxnSpPr>
          <p:cNvPr id="6" name="直接连接符 5"/>
          <p:cNvCxnSpPr/>
          <p:nvPr/>
        </p:nvCxnSpPr>
        <p:spPr>
          <a:xfrm>
            <a:off x="179512" y="3765946"/>
            <a:ext cx="8784976" cy="0"/>
          </a:xfrm>
          <a:prstGeom prst="line">
            <a:avLst/>
          </a:prstGeom>
          <a:ln w="63500" cap="rnd" cmpd="thickThin">
            <a:prstDash val="sysDot"/>
            <a:round/>
          </a:ln>
        </p:spPr>
        <p:style>
          <a:lnRef idx="3">
            <a:schemeClr val="accent2"/>
          </a:lnRef>
          <a:fillRef idx="0">
            <a:schemeClr val="accent2"/>
          </a:fillRef>
          <a:effectRef idx="2">
            <a:schemeClr val="accent2"/>
          </a:effectRef>
          <a:fontRef idx="minor">
            <a:schemeClr val="tx1"/>
          </a:fontRef>
        </p:style>
      </p:cxn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67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6123" y="193204"/>
            <a:ext cx="8138325" cy="4680520"/>
          </a:xfrm>
        </p:spPr>
        <p:txBody>
          <a:bodyPr>
            <a:normAutofit/>
          </a:bodyPr>
          <a:lstStyle/>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Many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have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extend</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ed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their arms</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literally,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to</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the Chinese community during this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tumultuous</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time. </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        许多</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人在这个特殊时期，真的</a:t>
            </a:r>
            <a:r>
              <a:rPr lang="zh-CN" altLang="en-US"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张开双臂拥抱</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华人群体。</a:t>
            </a:r>
            <a:endParaRPr lang="zh-CN" altLang="en-US"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I'm sure many foreigners have learned a few Chinese characters these days, such as </a:t>
            </a:r>
            <a:r>
              <a:rPr lang="en-US" altLang="zh-CN" sz="1800" b="1" dirty="0" err="1" smtClean="0">
                <a:latin typeface="Times New Roman" panose="02020603050405020304" pitchFamily="18" charset="0"/>
                <a:ea typeface="楷体" panose="02010609060101010101" pitchFamily="49" charset="-122"/>
                <a:cs typeface="Times New Roman" panose="02020603050405020304" pitchFamily="18" charset="0"/>
              </a:rPr>
              <a:t>WuhanJiayou</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It doesn't take much.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The smallest of gestures</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such as a song, a hug, or a smile,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can go a long way</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        我</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敢肯定不少外国民众最近学会了几个汉字，比如“武汉加油”</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。其实</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不需要什么惊天之举</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。一</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首歌、一个拥抱或一个微笑，都能深入人心。</a:t>
            </a:r>
            <a:endParaRPr lang="zh-CN" altLang="en-US"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These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images have been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circulate</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d across China on national television and social media. </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They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have brought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 lump to the throat</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of millions across the country, including myself.	</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        这些</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画面在中国的国家电视台和社交媒体上</a:t>
            </a:r>
            <a:r>
              <a:rPr lang="zh-CN" altLang="en-US"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传播</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，无数中国人为之哽咽，我也是其中之一。</a:t>
            </a:r>
            <a:endParaRPr lang="zh-CN" altLang="en-US"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zh-CN" altLang="en-US" sz="22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zh-CN" altLang="zh-CN" sz="22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buNone/>
            </a:pPr>
            <a:endParaRPr lang="zh-CN" altLang="en-US" dirty="0"/>
          </a:p>
        </p:txBody>
      </p:sp>
      <p:sp>
        <p:nvSpPr>
          <p:cNvPr id="5" name="内容占位符 2"/>
          <p:cNvSpPr txBox="1"/>
          <p:nvPr/>
        </p:nvSpPr>
        <p:spPr>
          <a:xfrm>
            <a:off x="539552" y="4441676"/>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tumultuous </a:t>
            </a:r>
            <a:r>
              <a:rPr lang="en-US" altLang="zh-CN" sz="2000" b="1" dirty="0" smtClean="0">
                <a:latin typeface="Malgun Gothic" panose="020B0503020000020004" charset="-127"/>
                <a:ea typeface="Malgun Gothic" panose="020B0503020000020004" charset="-127"/>
                <a:cs typeface="Times New Roman" panose="02020603050405020304" pitchFamily="18" charset="0"/>
              </a:rPr>
              <a:t> </a:t>
            </a:r>
            <a:r>
              <a:rPr lang="en-US" altLang="zh-CN" sz="2000" b="1" i="1" dirty="0">
                <a:latin typeface="Times New Roman" panose="02020603050405020304" pitchFamily="18" charset="0"/>
                <a:ea typeface="Malgun Gothic" panose="020B0503020000020004" charset="-127"/>
                <a:cs typeface="Times New Roman" panose="02020603050405020304" pitchFamily="18" charset="0"/>
              </a:rPr>
              <a:t>adj</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动荡的                      </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The smallest of gestures can go a long way</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a:latin typeface="Times New Roman" panose="02020603050405020304" pitchFamily="18" charset="0"/>
                <a:ea typeface="楷体" panose="02010609060101010101" pitchFamily="49" charset="-122"/>
                <a:cs typeface="Times New Roman" panose="02020603050405020304" pitchFamily="18" charset="0"/>
              </a:rPr>
              <a:t>最小的善举都能深入人心。    </a:t>
            </a:r>
            <a:endParaRPr lang="en-US" altLang="zh-CN" sz="20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bring a lump to the throat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让</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哽咽欲泣</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4" name="3.刘欣谈国际对中国疫情态度.mp3">
            <a:hlinkClick r:id="" action="ppaction://media"/>
          </p:cNvPr>
          <p:cNvPicPr>
            <a:picLocks noChangeAspect="1"/>
          </p:cNvPicPr>
          <p:nvPr>
            <a:audioFile r:link="rId1"/>
            <p:extLst>
              <p:ext uri="{DAA4B4D4-6D71-4841-9C94-3DE7FCFB9230}">
                <p14:media xmlns:p14="http://schemas.microsoft.com/office/powerpoint/2010/main" r:embed="rId2">
                  <p14:trim st="109750.351563" end="75375.710938"/>
                </p14:media>
              </p:ext>
            </p:extLst>
          </p:nvPr>
        </p:nvPicPr>
        <p:blipFill>
          <a:blip r:embed="rId3"/>
          <a:stretch>
            <a:fillRect/>
          </a:stretch>
        </p:blipFill>
        <p:spPr>
          <a:xfrm>
            <a:off x="8116382" y="3810297"/>
            <a:ext cx="487363" cy="487363"/>
          </a:xfrm>
          <a:prstGeom prst="rect">
            <a:avLst/>
          </a:prstGeom>
        </p:spPr>
      </p:pic>
      <p:cxnSp>
        <p:nvCxnSpPr>
          <p:cNvPr id="6" name="直接连接符 5"/>
          <p:cNvCxnSpPr/>
          <p:nvPr/>
        </p:nvCxnSpPr>
        <p:spPr>
          <a:xfrm>
            <a:off x="0" y="4297660"/>
            <a:ext cx="9108504" cy="0"/>
          </a:xfrm>
          <a:prstGeom prst="line">
            <a:avLst/>
          </a:prstGeom>
          <a:ln w="63500" cap="rnd" cmpd="thickThin">
            <a:prstDash val="sysDot"/>
            <a:round/>
          </a:ln>
        </p:spPr>
        <p:style>
          <a:lnRef idx="3">
            <a:schemeClr val="accent2"/>
          </a:lnRef>
          <a:fillRef idx="0">
            <a:schemeClr val="accent2"/>
          </a:fillRef>
          <a:effectRef idx="2">
            <a:schemeClr val="accent2"/>
          </a:effectRef>
          <a:fontRef idx="minor">
            <a:schemeClr val="tx1"/>
          </a:fontRef>
        </p:style>
      </p:cxn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188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39452" y="121196"/>
            <a:ext cx="8229600" cy="4839925"/>
          </a:xfrm>
        </p:spPr>
        <p:txBody>
          <a:bodyPr>
            <a:noAutofit/>
          </a:bodyPr>
          <a:lstStyle/>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However</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such support has not been universal. Ugly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rhetoric</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especially racism, has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rear</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ed</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 their head above the parapet</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We've seen this not only from individuals, who might be forgiven for being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ill-informed</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but also in the response from some in the Western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establishment</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zh-CN" altLang="zh-CN" sz="1800" b="1" dirty="0" smtClean="0">
                <a:latin typeface="Times New Roman" panose="02020603050405020304" pitchFamily="18" charset="0"/>
                <a:ea typeface="楷体" panose="02010609060101010101" pitchFamily="49" charset="-122"/>
                <a:cs typeface="Times New Roman" panose="02020603050405020304" pitchFamily="18" charset="0"/>
              </a:rPr>
              <a:t>然而</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，这些反应</a:t>
            </a:r>
            <a:r>
              <a:rPr lang="zh-CN" altLang="zh-CN" sz="1800" b="1" dirty="0" smtClean="0">
                <a:latin typeface="Times New Roman" panose="02020603050405020304" pitchFamily="18" charset="0"/>
                <a:ea typeface="楷体" panose="02010609060101010101" pitchFamily="49" charset="-122"/>
                <a:cs typeface="Times New Roman" panose="02020603050405020304" pitchFamily="18" charset="0"/>
              </a:rPr>
              <a:t>并不是全部。丑恶</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言论，尤其是种族主义言论也开始抬头</a:t>
            </a:r>
            <a:r>
              <a:rPr lang="zh-CN" altLang="zh-CN" sz="1800" b="1" dirty="0" smtClean="0">
                <a:latin typeface="Times New Roman" panose="02020603050405020304" pitchFamily="18" charset="0"/>
                <a:ea typeface="楷体" panose="02010609060101010101" pitchFamily="49" charset="-122"/>
                <a:cs typeface="Times New Roman" panose="02020603050405020304" pitchFamily="18" charset="0"/>
              </a:rPr>
              <a:t>。出于</a:t>
            </a:r>
            <a:r>
              <a:rPr lang="zh-CN"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认知局限</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，个人的种族主义言行或许可以原谅。但有些西方</a:t>
            </a:r>
            <a:r>
              <a:rPr lang="zh-CN"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当权人士</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居然也有这样的倾向。</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a:t>
            </a:r>
            <a:endParaRPr lang="zh-CN" altLang="zh-CN"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In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a recent article, Prof. </a:t>
            </a:r>
            <a:r>
              <a:rPr lang="en-US" altLang="zh-CN" sz="1800" b="1" dirty="0" err="1">
                <a:latin typeface="Times New Roman" panose="02020603050405020304" pitchFamily="18" charset="0"/>
                <a:ea typeface="楷体" panose="02010609060101010101" pitchFamily="49" charset="-122"/>
                <a:cs typeface="Times New Roman" panose="02020603050405020304" pitchFamily="18" charset="0"/>
              </a:rPr>
              <a:t>Zheng</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err="1">
                <a:latin typeface="Times New Roman" panose="02020603050405020304" pitchFamily="18" charset="0"/>
                <a:ea typeface="楷体" panose="02010609060101010101" pitchFamily="49" charset="-122"/>
                <a:cs typeface="Times New Roman" panose="02020603050405020304" pitchFamily="18" charset="0"/>
              </a:rPr>
              <a:t>Yongnian</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from the National University of Singapore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highlight</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ed this racist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undercurrent</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in the way some have sought</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to </a:t>
            </a: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isolate</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China in their response and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overreaction to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the coronavirus. Racism, he says,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is deeply rooted in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the Western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ideology</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zh-CN" altLang="zh-CN" sz="1800" b="1" dirty="0" smtClean="0">
                <a:latin typeface="Times New Roman" panose="02020603050405020304" pitchFamily="18" charset="0"/>
                <a:ea typeface="楷体" panose="02010609060101010101" pitchFamily="49" charset="-122"/>
                <a:cs typeface="Times New Roman" panose="02020603050405020304" pitchFamily="18" charset="0"/>
              </a:rPr>
              <a:t>新加坡国立大学</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教授郑永年在最近发表的一篇文章中</a:t>
            </a:r>
            <a:r>
              <a:rPr lang="zh-CN"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强调指出</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，这种种族主义暗流表现在面对疫情时有些国家</a:t>
            </a:r>
            <a:r>
              <a:rPr lang="zh-CN"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对</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华“隔离”的措施和</a:t>
            </a:r>
            <a:r>
              <a:rPr lang="zh-CN"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过度反应</a:t>
            </a:r>
            <a:r>
              <a:rPr lang="zh-CN" altLang="zh-CN" sz="1800" b="1" dirty="0" smtClean="0">
                <a:latin typeface="Times New Roman" panose="02020603050405020304" pitchFamily="18" charset="0"/>
                <a:ea typeface="楷体" panose="02010609060101010101" pitchFamily="49" charset="-122"/>
                <a:cs typeface="Times New Roman" panose="02020603050405020304" pitchFamily="18" charset="0"/>
              </a:rPr>
              <a:t>。他</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说，种族主义</a:t>
            </a:r>
            <a:r>
              <a:rPr lang="zh-CN"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在</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西方意识形态</a:t>
            </a:r>
            <a:r>
              <a:rPr lang="zh-CN"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中根深蒂固</a:t>
            </a:r>
            <a:r>
              <a:rPr lang="zh-CN" altLang="zh-CN" sz="1800" b="1" dirty="0">
                <a:latin typeface="Times New Roman" panose="02020603050405020304" pitchFamily="18" charset="0"/>
                <a:ea typeface="楷体" panose="02010609060101010101" pitchFamily="49" charset="-122"/>
                <a:cs typeface="Times New Roman" panose="02020603050405020304" pitchFamily="18" charset="0"/>
              </a:rPr>
              <a:t>。</a:t>
            </a:r>
            <a:endParaRPr lang="zh-CN" altLang="zh-CN"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buNone/>
            </a:pPr>
            <a:endParaRPr lang="zh-CN" altLang="en-US" sz="1800" dirty="0"/>
          </a:p>
        </p:txBody>
      </p:sp>
      <p:sp>
        <p:nvSpPr>
          <p:cNvPr id="4" name="内容占位符 2"/>
          <p:cNvSpPr txBox="1"/>
          <p:nvPr/>
        </p:nvSpPr>
        <p:spPr>
          <a:xfrm>
            <a:off x="546926" y="4457349"/>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en-US" altLang="zh-CN" sz="18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rhetoric</a:t>
            </a:r>
            <a:r>
              <a:rPr lang="en-US" altLang="zh-CN" sz="18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1800" b="1" dirty="0" smtClean="0">
                <a:latin typeface="Malgun Gothic" panose="020B0503020000020004" charset="-127"/>
                <a:ea typeface="Malgun Gothic" panose="020B0503020000020004" charset="-127"/>
                <a:cs typeface="Times New Roman" panose="02020603050405020304" pitchFamily="18" charset="0"/>
              </a:rPr>
              <a:t> </a:t>
            </a:r>
            <a:r>
              <a:rPr lang="en-US" altLang="zh-CN" sz="1800" b="1" i="1" dirty="0">
                <a:latin typeface="Times New Roman" panose="02020603050405020304" pitchFamily="18" charset="0"/>
                <a:ea typeface="Malgun Gothic" panose="020B0503020000020004" charset="-127"/>
                <a:cs typeface="Times New Roman" panose="02020603050405020304" pitchFamily="18" charset="0"/>
              </a:rPr>
              <a:t>n</a:t>
            </a:r>
            <a:r>
              <a:rPr lang="en-US" altLang="zh-CN" sz="1800" b="1" i="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花言巧语</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isolate</a:t>
            </a:r>
            <a:r>
              <a:rPr lang="en-US" altLang="zh-CN" sz="18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1800" b="1" dirty="0" smtClean="0">
                <a:latin typeface="Malgun Gothic" panose="020B0503020000020004" charset="-127"/>
                <a:ea typeface="Malgun Gothic" panose="020B0503020000020004" charset="-127"/>
                <a:cs typeface="Times New Roman" panose="02020603050405020304" pitchFamily="18" charset="0"/>
              </a:rPr>
              <a:t> </a:t>
            </a:r>
            <a:r>
              <a:rPr lang="en-US" altLang="zh-CN" sz="1800" b="1" i="1" dirty="0" err="1" smtClean="0">
                <a:latin typeface="Times New Roman" panose="02020603050405020304" pitchFamily="18" charset="0"/>
                <a:ea typeface="Malgun Gothic" panose="020B0503020000020004" charset="-127"/>
                <a:cs typeface="Times New Roman" panose="02020603050405020304" pitchFamily="18" charset="0"/>
              </a:rPr>
              <a:t>vt.</a:t>
            </a:r>
            <a:r>
              <a:rPr lang="en-US" altLang="zh-CN" sz="1800" b="1" i="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隔离，孤立                                            </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rear one’s head above the parapet  </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不好的事物抬头、出现    </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latin typeface="Times New Roman" panose="02020603050405020304" pitchFamily="18" charset="0"/>
                <a:ea typeface="Malgun Gothic" panose="020B0503020000020004" charset="-127"/>
                <a:cs typeface="Times New Roman" panose="02020603050405020304" pitchFamily="18" charset="0"/>
              </a:rPr>
              <a:t>undercurrent  </a:t>
            </a:r>
            <a:r>
              <a:rPr lang="en-US" altLang="zh-CN" sz="1800" b="1" i="1" dirty="0" smtClean="0">
                <a:latin typeface="Times New Roman" panose="02020603050405020304" pitchFamily="18" charset="0"/>
                <a:ea typeface="Malgun Gothic" panose="020B0503020000020004" charset="-127"/>
                <a:cs typeface="Times New Roman" panose="02020603050405020304" pitchFamily="18" charset="0"/>
              </a:rPr>
              <a:t>n.  </a:t>
            </a:r>
            <a:r>
              <a:rPr lang="zh-CN" altLang="en-US" sz="1800" b="1" dirty="0" smtClean="0">
                <a:latin typeface="楷体" panose="02010609060101010101" pitchFamily="49" charset="-122"/>
                <a:ea typeface="楷体" panose="02010609060101010101" pitchFamily="49" charset="-122"/>
                <a:cs typeface="Times New Roman" panose="02020603050405020304" pitchFamily="18" charset="0"/>
              </a:rPr>
              <a:t>暗流</a:t>
            </a:r>
            <a:r>
              <a:rPr lang="en-US" altLang="zh-CN" sz="1800" b="1" dirty="0">
                <a:latin typeface="Times New Roman" panose="02020603050405020304" pitchFamily="18" charset="0"/>
                <a:ea typeface="Malgun Gothic" panose="020B0503020000020004" charset="-127"/>
                <a:cs typeface="Times New Roman" panose="02020603050405020304" pitchFamily="18" charset="0"/>
              </a:rPr>
              <a:t>                  </a:t>
            </a:r>
            <a:r>
              <a:rPr lang="en-US" altLang="zh-CN" sz="18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18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ideology</a:t>
            </a:r>
            <a:r>
              <a:rPr lang="en-US" altLang="zh-CN" sz="18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1800" b="1" i="1" dirty="0">
                <a:latin typeface="Times New Roman" panose="02020603050405020304" pitchFamily="18" charset="0"/>
                <a:ea typeface="Malgun Gothic" panose="020B0503020000020004" charset="-127"/>
                <a:cs typeface="Times New Roman" panose="02020603050405020304" pitchFamily="18" charset="0"/>
              </a:rPr>
              <a:t>n.  </a:t>
            </a:r>
            <a:r>
              <a:rPr lang="zh-CN" altLang="en-US" sz="1800" b="1" dirty="0" smtClean="0">
                <a:latin typeface="楷体" panose="02010609060101010101" pitchFamily="49" charset="-122"/>
                <a:ea typeface="楷体" panose="02010609060101010101" pitchFamily="49" charset="-122"/>
                <a:cs typeface="Times New Roman" panose="02020603050405020304" pitchFamily="18" charset="0"/>
              </a:rPr>
              <a:t>意识形态</a:t>
            </a:r>
            <a:r>
              <a:rPr lang="en-US" altLang="zh-CN" sz="1800" b="1" dirty="0" smtClean="0">
                <a:latin typeface="Times New Roman" panose="02020603050405020304" pitchFamily="18" charset="0"/>
                <a:ea typeface="Malgun Gothic" panose="020B0503020000020004" charset="-127"/>
                <a:cs typeface="Times New Roman" panose="02020603050405020304" pitchFamily="18" charset="0"/>
              </a:rPr>
              <a:t>                     </a:t>
            </a:r>
            <a:endParaRPr lang="en-US" altLang="zh-CN"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5" name="3.刘欣谈国际对中国疫情态度.mp3">
            <a:hlinkClick r:id="" action="ppaction://media"/>
          </p:cNvPr>
          <p:cNvPicPr>
            <a:picLocks noChangeAspect="1"/>
          </p:cNvPicPr>
          <p:nvPr>
            <a:audioFile r:link="rId1"/>
            <p:extLst>
              <p:ext uri="{DAA4B4D4-6D71-4841-9C94-3DE7FCFB9230}">
                <p14:media xmlns:p14="http://schemas.microsoft.com/office/powerpoint/2010/main" r:embed="rId2">
                  <p14:trim st="142054.234375" end="35617.097656"/>
                </p14:media>
              </p:ext>
            </p:extLst>
          </p:nvPr>
        </p:nvPicPr>
        <p:blipFill>
          <a:blip r:embed="rId3"/>
          <a:stretch>
            <a:fillRect/>
          </a:stretch>
        </p:blipFill>
        <p:spPr>
          <a:xfrm>
            <a:off x="8532440" y="3793604"/>
            <a:ext cx="487363" cy="487363"/>
          </a:xfrm>
          <a:prstGeom prst="rect">
            <a:avLst/>
          </a:prstGeom>
        </p:spPr>
      </p:pic>
      <p:cxnSp>
        <p:nvCxnSpPr>
          <p:cNvPr id="6" name="直接连接符 5"/>
          <p:cNvCxnSpPr/>
          <p:nvPr/>
        </p:nvCxnSpPr>
        <p:spPr>
          <a:xfrm>
            <a:off x="0" y="4369668"/>
            <a:ext cx="9108504" cy="0"/>
          </a:xfrm>
          <a:prstGeom prst="line">
            <a:avLst/>
          </a:prstGeom>
          <a:ln w="63500" cap="rnd" cmpd="thickThin">
            <a:prstDash val="sysDot"/>
            <a:round/>
          </a:ln>
        </p:spPr>
        <p:style>
          <a:lnRef idx="3">
            <a:schemeClr val="accent2"/>
          </a:lnRef>
          <a:fillRef idx="0">
            <a:schemeClr val="accent2"/>
          </a:fillRef>
          <a:effectRef idx="2">
            <a:schemeClr val="accent2"/>
          </a:effectRef>
          <a:fontRef idx="minor">
            <a:schemeClr val="tx1"/>
          </a:fontRef>
        </p:style>
      </p:cxn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344"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265212"/>
            <a:ext cx="8229600" cy="3771636"/>
          </a:xfrm>
        </p:spPr>
        <p:txBody>
          <a:bodyPr>
            <a:normAutofit fontScale="85000" lnSpcReduction="20000"/>
          </a:bodyPr>
          <a:lstStyle/>
          <a:p>
            <a:pPr marL="0" indent="0" algn="just">
              <a:buNone/>
            </a:pPr>
            <a:r>
              <a:rPr lang="en-US" altLang="zh-CN" sz="2300" b="1" dirty="0" smtClean="0">
                <a:latin typeface="Times New Roman" panose="02020603050405020304" pitchFamily="18" charset="0"/>
                <a:ea typeface="楷体" panose="02010609060101010101" pitchFamily="49" charset="-122"/>
                <a:cs typeface="Times New Roman" panose="02020603050405020304" pitchFamily="18" charset="0"/>
              </a:rPr>
              <a:t>        Some </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have used the situation to </a:t>
            </a:r>
            <a:r>
              <a:rPr lang="en-US" altLang="zh-CN" sz="23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promulgate</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 the Western </a:t>
            </a:r>
            <a:r>
              <a:rPr lang="en-US" altLang="zh-CN" sz="23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liberal order</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 which largely </a:t>
            </a:r>
            <a:r>
              <a:rPr lang="en-US" altLang="zh-CN" sz="23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hinge</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s </a:t>
            </a:r>
            <a:r>
              <a:rPr lang="en-US" altLang="zh-CN" sz="23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on</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3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Caucasian dominance</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 The </a:t>
            </a:r>
            <a:r>
              <a:rPr lang="en-US" altLang="zh-CN" sz="23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cacophony</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 of opinions expressed over the last few weeks leaves much for the Chinese to </a:t>
            </a:r>
            <a:r>
              <a:rPr lang="en-US" altLang="zh-CN" sz="23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ponder</a:t>
            </a:r>
            <a:r>
              <a:rPr lang="en-US" altLang="zh-CN" sz="2300" b="1" dirty="0" smtClean="0">
                <a:latin typeface="Times New Roman" panose="02020603050405020304" pitchFamily="18" charset="0"/>
                <a:ea typeface="楷体" panose="02010609060101010101" pitchFamily="49" charset="-122"/>
                <a:cs typeface="Times New Roman" panose="02020603050405020304" pitchFamily="18" charset="0"/>
              </a:rPr>
              <a:t>.</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300" b="1" dirty="0" smtClean="0">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23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300" b="1" dirty="0" smtClean="0">
                <a:latin typeface="Times New Roman" panose="02020603050405020304" pitchFamily="18" charset="0"/>
                <a:ea typeface="楷体" panose="02010609060101010101" pitchFamily="49" charset="-122"/>
                <a:cs typeface="Times New Roman" panose="02020603050405020304" pitchFamily="18" charset="0"/>
              </a:rPr>
              <a:t>       </a:t>
            </a:r>
            <a:r>
              <a:rPr lang="zh-CN" altLang="zh-CN" sz="2300" b="1" dirty="0" smtClean="0">
                <a:latin typeface="Times New Roman" panose="02020603050405020304" pitchFamily="18" charset="0"/>
                <a:ea typeface="楷体" panose="02010609060101010101" pitchFamily="49" charset="-122"/>
                <a:cs typeface="Times New Roman" panose="02020603050405020304" pitchFamily="18" charset="0"/>
              </a:rPr>
              <a:t>一些人开始利用目前的形势推行西方</a:t>
            </a:r>
            <a:r>
              <a:rPr lang="zh-CN" altLang="zh-CN" sz="23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自由主义秩序</a:t>
            </a:r>
            <a:r>
              <a:rPr lang="zh-CN" altLang="zh-CN" sz="2300" b="1" dirty="0" smtClean="0">
                <a:latin typeface="Times New Roman" panose="02020603050405020304" pitchFamily="18" charset="0"/>
                <a:ea typeface="楷体" panose="02010609060101010101" pitchFamily="49" charset="-122"/>
                <a:cs typeface="Times New Roman" panose="02020603050405020304" pitchFamily="18" charset="0"/>
              </a:rPr>
              <a:t>，而这一秩序很大程度上以白人的主导地位为核心。过去几周来出现的这两类截然不同的声音让中国人深思。</a:t>
            </a:r>
            <a:endParaRPr lang="zh-CN" altLang="zh-CN" sz="23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300" b="1" dirty="0" smtClean="0">
                <a:latin typeface="Times New Roman" panose="02020603050405020304" pitchFamily="18" charset="0"/>
                <a:ea typeface="楷体" panose="02010609060101010101" pitchFamily="49" charset="-122"/>
                <a:cs typeface="Times New Roman" panose="02020603050405020304" pitchFamily="18" charset="0"/>
              </a:rPr>
              <a:t>        We </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shall quietly and resolutely </a:t>
            </a:r>
            <a:r>
              <a:rPr lang="en-US" altLang="zh-CN" sz="23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guard</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 ourselves </a:t>
            </a:r>
            <a:r>
              <a:rPr lang="en-US" altLang="zh-CN" sz="23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against</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 those who chose to </a:t>
            </a:r>
            <a:r>
              <a:rPr lang="en-US" altLang="zh-CN" sz="23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exploit </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the circumstances and attack us as </a:t>
            </a:r>
            <a:r>
              <a:rPr lang="en-US" altLang="zh-CN" sz="23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a people</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 But, to those who have shown us such warmth and kindness in one of our darkest chapters, we say loudly and </a:t>
            </a:r>
            <a:r>
              <a:rPr lang="en-US" altLang="zh-CN" sz="23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with the utmost gratitude</a:t>
            </a:r>
            <a:r>
              <a:rPr lang="en-US" altLang="zh-CN" sz="2300" b="1" dirty="0">
                <a:latin typeface="Times New Roman" panose="02020603050405020304" pitchFamily="18" charset="0"/>
                <a:ea typeface="楷体" panose="02010609060101010101" pitchFamily="49" charset="-122"/>
                <a:cs typeface="Times New Roman" panose="02020603050405020304" pitchFamily="18" charset="0"/>
              </a:rPr>
              <a:t>, thank you!</a:t>
            </a:r>
            <a:endParaRPr lang="en-US" altLang="zh-CN" sz="23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300" b="1" dirty="0" smtClean="0">
                <a:latin typeface="Times New Roman" panose="02020603050405020304" pitchFamily="18" charset="0"/>
                <a:ea typeface="楷体" panose="02010609060101010101" pitchFamily="49" charset="-122"/>
                <a:cs typeface="Times New Roman" panose="02020603050405020304" pitchFamily="18" charset="0"/>
              </a:rPr>
              <a:t>        </a:t>
            </a:r>
            <a:r>
              <a:rPr lang="zh-CN" altLang="zh-CN" sz="2300" b="1" dirty="0" smtClean="0">
                <a:latin typeface="Times New Roman" panose="02020603050405020304" pitchFamily="18" charset="0"/>
                <a:ea typeface="楷体" panose="02010609060101010101" pitchFamily="49" charset="-122"/>
                <a:cs typeface="Times New Roman" panose="02020603050405020304" pitchFamily="18" charset="0"/>
              </a:rPr>
              <a:t>我们</a:t>
            </a:r>
            <a:r>
              <a:rPr lang="zh-CN" altLang="zh-CN" sz="2300" b="1" dirty="0">
                <a:latin typeface="Times New Roman" panose="02020603050405020304" pitchFamily="18" charset="0"/>
                <a:ea typeface="楷体" panose="02010609060101010101" pitchFamily="49" charset="-122"/>
                <a:cs typeface="Times New Roman" panose="02020603050405020304" pitchFamily="18" charset="0"/>
              </a:rPr>
              <a:t>将安静且坚决地</a:t>
            </a:r>
            <a:r>
              <a:rPr lang="zh-CN" altLang="zh-CN" sz="23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捍卫</a:t>
            </a:r>
            <a:r>
              <a:rPr lang="zh-CN" altLang="zh-CN" sz="2300" b="1" dirty="0">
                <a:latin typeface="Times New Roman" panose="02020603050405020304" pitchFamily="18" charset="0"/>
                <a:ea typeface="楷体" panose="02010609060101010101" pitchFamily="49" charset="-122"/>
                <a:cs typeface="Times New Roman" panose="02020603050405020304" pitchFamily="18" charset="0"/>
              </a:rPr>
              <a:t>自己，</a:t>
            </a:r>
            <a:r>
              <a:rPr lang="zh-CN" altLang="zh-CN" sz="23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防止</a:t>
            </a:r>
            <a:r>
              <a:rPr lang="zh-CN" altLang="zh-CN" sz="2300" b="1" dirty="0">
                <a:latin typeface="Times New Roman" panose="02020603050405020304" pitchFamily="18" charset="0"/>
                <a:ea typeface="楷体" panose="02010609060101010101" pitchFamily="49" charset="-122"/>
                <a:cs typeface="Times New Roman" panose="02020603050405020304" pitchFamily="18" charset="0"/>
              </a:rPr>
              <a:t>有人借此次疫情攻击中华</a:t>
            </a:r>
            <a:r>
              <a:rPr lang="zh-CN" altLang="zh-CN" sz="23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民族</a:t>
            </a:r>
            <a:r>
              <a:rPr lang="zh-CN" altLang="zh-CN" sz="2300" b="1" dirty="0" smtClean="0">
                <a:latin typeface="Times New Roman" panose="02020603050405020304" pitchFamily="18" charset="0"/>
                <a:ea typeface="楷体" panose="02010609060101010101" pitchFamily="49" charset="-122"/>
                <a:cs typeface="Times New Roman" panose="02020603050405020304" pitchFamily="18" charset="0"/>
              </a:rPr>
              <a:t>。但是</a:t>
            </a:r>
            <a:r>
              <a:rPr lang="zh-CN" altLang="zh-CN" sz="2300" b="1" dirty="0">
                <a:latin typeface="Times New Roman" panose="02020603050405020304" pitchFamily="18" charset="0"/>
                <a:ea typeface="楷体" panose="02010609060101010101" pitchFamily="49" charset="-122"/>
                <a:cs typeface="Times New Roman" panose="02020603050405020304" pitchFamily="18" charset="0"/>
              </a:rPr>
              <a:t>，对于那些在此至暗时刻对中国人展现出至善精神的人们，我们心怀无上感激，想大声说一句，谢谢！</a:t>
            </a:r>
            <a:endParaRPr lang="zh-CN" altLang="zh-CN" sz="23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buNone/>
            </a:pPr>
            <a:endParaRPr lang="zh-CN" altLang="en-US" dirty="0"/>
          </a:p>
        </p:txBody>
      </p:sp>
      <p:sp>
        <p:nvSpPr>
          <p:cNvPr id="4" name="内容占位符 2"/>
          <p:cNvSpPr txBox="1"/>
          <p:nvPr/>
        </p:nvSpPr>
        <p:spPr>
          <a:xfrm>
            <a:off x="539552" y="4081636"/>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promulgate </a:t>
            </a:r>
            <a:r>
              <a:rPr lang="en-US" altLang="zh-CN" sz="2000" b="1" dirty="0" smtClean="0">
                <a:latin typeface="Malgun Gothic" panose="020B0503020000020004" charset="-127"/>
                <a:ea typeface="Malgun Gothic" panose="020B0503020000020004" charset="-127"/>
                <a:cs typeface="Times New Roman" panose="02020603050405020304" pitchFamily="18" charset="0"/>
              </a:rPr>
              <a:t> </a:t>
            </a:r>
            <a:r>
              <a:rPr lang="en-US" altLang="zh-CN" sz="2000" b="1" i="1" dirty="0">
                <a:latin typeface="Times New Roman" panose="02020603050405020304" pitchFamily="18" charset="0"/>
                <a:ea typeface="Malgun Gothic" panose="020B0503020000020004" charset="-127"/>
                <a:cs typeface="Times New Roman" panose="02020603050405020304" pitchFamily="18" charset="0"/>
              </a:rPr>
              <a:t>n</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推行</a:t>
            </a:r>
            <a:r>
              <a:rPr lang="en-US" altLang="zh-CN" sz="20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hinge on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取决于                        </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Caucasian dominance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白人主导             </a:t>
            </a: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ponder</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vi.  </a:t>
            </a:r>
            <a:r>
              <a:rPr lang="zh-CN" altLang="en-US" sz="2000" b="1" dirty="0" smtClean="0">
                <a:latin typeface="楷体" panose="02010609060101010101" pitchFamily="49" charset="-122"/>
                <a:ea typeface="楷体" panose="02010609060101010101" pitchFamily="49" charset="-122"/>
                <a:cs typeface="Times New Roman" panose="02020603050405020304" pitchFamily="18" charset="0"/>
              </a:rPr>
              <a:t>深思</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endParaRPr lang="en-US" altLang="zh-CN" sz="2000" b="1" dirty="0" smtClean="0">
              <a:latin typeface="Times New Roman" panose="02020603050405020304" pitchFamily="18" charset="0"/>
              <a:ea typeface="Malgun Gothic" panose="020B0503020000020004" charset="-127"/>
              <a:cs typeface="Times New Roman" panose="02020603050405020304" pitchFamily="18" charset="0"/>
            </a:endParaRPr>
          </a:p>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cacophony </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2000" b="1" i="1" dirty="0">
                <a:latin typeface="Times New Roman" panose="02020603050405020304" pitchFamily="18" charset="0"/>
                <a:ea typeface="Malgun Gothic" panose="020B0503020000020004" charset="-127"/>
                <a:cs typeface="Times New Roman" panose="02020603050405020304" pitchFamily="18" charset="0"/>
              </a:rPr>
              <a:t>n</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刺耳的声音</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exploit </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2000" b="1" i="1" dirty="0" err="1" smtClean="0">
                <a:latin typeface="Times New Roman" panose="02020603050405020304" pitchFamily="18" charset="0"/>
                <a:ea typeface="Malgun Gothic" panose="020B0503020000020004" charset="-127"/>
                <a:cs typeface="Times New Roman" panose="02020603050405020304" pitchFamily="18" charset="0"/>
              </a:rPr>
              <a:t>vt.</a:t>
            </a:r>
            <a:r>
              <a:rPr lang="en-US" altLang="zh-CN" sz="2000" b="1" i="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2000" b="1" dirty="0" smtClean="0">
                <a:latin typeface="Times New Roman" panose="02020603050405020304" pitchFamily="18" charset="0"/>
                <a:ea typeface="楷体" panose="02010609060101010101" pitchFamily="49" charset="-122"/>
                <a:cs typeface="Times New Roman" panose="02020603050405020304" pitchFamily="18" charset="0"/>
              </a:rPr>
              <a:t>利用</a:t>
            </a:r>
            <a:r>
              <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20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with the utmost gratitude  </a:t>
            </a:r>
            <a:r>
              <a:rPr lang="zh-CN" altLang="en-US" sz="2000" b="1" dirty="0" smtClean="0">
                <a:latin typeface="楷体" panose="02010609060101010101" pitchFamily="49" charset="-122"/>
                <a:ea typeface="楷体" panose="02010609060101010101" pitchFamily="49" charset="-122"/>
                <a:cs typeface="Times New Roman" panose="02020603050405020304" pitchFamily="18" charset="0"/>
              </a:rPr>
              <a:t>心怀无上感激</a:t>
            </a: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endParaRPr lang="en-US" altLang="zh-CN" sz="20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000" b="1" dirty="0" smtClean="0">
                <a:latin typeface="Times New Roman" panose="02020603050405020304" pitchFamily="18" charset="0"/>
                <a:ea typeface="Malgun Gothic" panose="020B0503020000020004" charset="-127"/>
                <a:cs typeface="Times New Roman" panose="02020603050405020304" pitchFamily="18" charset="0"/>
              </a:rPr>
              <a:t>   </a:t>
            </a:r>
            <a:endParaRPr lang="en-US" altLang="zh-CN" sz="2000" b="1" dirty="0" smtClean="0">
              <a:latin typeface="Times New Roman" panose="02020603050405020304" pitchFamily="18" charset="0"/>
              <a:ea typeface="楷体" panose="02010609060101010101" pitchFamily="49" charset="-122"/>
              <a:cs typeface="Times New Roman" panose="02020603050405020304" pitchFamily="18" charset="0"/>
            </a:endParaRPr>
          </a:p>
        </p:txBody>
      </p:sp>
      <p:pic>
        <p:nvPicPr>
          <p:cNvPr id="5" name="3.刘欣谈国际对中国疫情态度.mp3">
            <a:hlinkClick r:id="" action="ppaction://media"/>
          </p:cNvPr>
          <p:cNvPicPr>
            <a:picLocks noChangeAspect="1"/>
          </p:cNvPicPr>
          <p:nvPr>
            <a:audioFile r:link="rId1"/>
            <p:extLst>
              <p:ext uri="{DAA4B4D4-6D71-4841-9C94-3DE7FCFB9230}">
                <p14:media xmlns:p14="http://schemas.microsoft.com/office/powerpoint/2010/main" r:embed="rId2">
                  <p14:trim st="181398.687500"/>
                </p14:media>
              </p:ext>
            </p:extLst>
          </p:nvPr>
        </p:nvPicPr>
        <p:blipFill>
          <a:blip r:embed="rId3"/>
          <a:stretch>
            <a:fillRect/>
          </a:stretch>
        </p:blipFill>
        <p:spPr>
          <a:xfrm>
            <a:off x="8316416" y="3354640"/>
            <a:ext cx="487363" cy="487363"/>
          </a:xfrm>
          <a:prstGeom prst="rect">
            <a:avLst/>
          </a:prstGeom>
        </p:spPr>
      </p:pic>
      <p:cxnSp>
        <p:nvCxnSpPr>
          <p:cNvPr id="6" name="直接连接符 5"/>
          <p:cNvCxnSpPr/>
          <p:nvPr/>
        </p:nvCxnSpPr>
        <p:spPr>
          <a:xfrm>
            <a:off x="179512" y="3937620"/>
            <a:ext cx="8784976" cy="0"/>
          </a:xfrm>
          <a:prstGeom prst="line">
            <a:avLst/>
          </a:prstGeom>
          <a:ln w="63500" cap="rnd" cmpd="thickThin">
            <a:prstDash val="sysDot"/>
            <a:round/>
          </a:ln>
        </p:spPr>
        <p:style>
          <a:lnRef idx="3">
            <a:schemeClr val="accent2"/>
          </a:lnRef>
          <a:fillRef idx="0">
            <a:schemeClr val="accent2"/>
          </a:fillRef>
          <a:effectRef idx="2">
            <a:schemeClr val="accent2"/>
          </a:effectRef>
          <a:fontRef idx="minor">
            <a:schemeClr val="tx1"/>
          </a:fontRef>
        </p:style>
      </p:cxn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5617"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755576" y="481236"/>
            <a:ext cx="7772400" cy="2231108"/>
          </a:xfrm>
        </p:spPr>
        <p:txBody>
          <a:bodyPr>
            <a:normAutofit/>
          </a:bodyPr>
          <a:lstStyle/>
          <a:p>
            <a:pPr>
              <a:lnSpc>
                <a:spcPct val="150000"/>
              </a:lnSpc>
            </a:pPr>
            <a:r>
              <a:rPr lang="zh-CN" altLang="en-US" sz="1800" b="1" dirty="0">
                <a:latin typeface="Engravers MT" panose="02090707080505020304" pitchFamily="18" charset="0"/>
                <a:cs typeface="Times New Roman" panose="02020603050405020304" pitchFamily="18" charset="0"/>
                <a:hlinkClick r:id="rId1" action="ppaction://hlinkfile"/>
              </a:rPr>
              <a:t>语法</a:t>
            </a:r>
            <a:r>
              <a:rPr lang="zh-CN" altLang="en-US" sz="1800" b="1" dirty="0" smtClean="0">
                <a:latin typeface="Engravers MT" panose="02090707080505020304" pitchFamily="18" charset="0"/>
                <a:cs typeface="Times New Roman" panose="02020603050405020304" pitchFamily="18" charset="0"/>
                <a:hlinkClick r:id="rId1" action="ppaction://hlinkfile"/>
              </a:rPr>
              <a:t>填空</a:t>
            </a:r>
            <a:br>
              <a:rPr lang="en-US" altLang="zh-CN" sz="1800" b="1" dirty="0">
                <a:latin typeface="Engravers MT" panose="02090707080505020304" pitchFamily="18" charset="0"/>
                <a:cs typeface="Times New Roman" panose="02020603050405020304" pitchFamily="18" charset="0"/>
                <a:hlinkClick r:id="rId1" action="ppaction://hlinkfile"/>
              </a:rPr>
            </a:br>
            <a:r>
              <a:rPr lang="en-US" altLang="zh-CN" sz="1800" b="1" dirty="0" smtClean="0">
                <a:latin typeface="Engravers MT" panose="02090707080505020304" pitchFamily="18" charset="0"/>
                <a:cs typeface="Times New Roman" panose="02020603050405020304" pitchFamily="18" charset="0"/>
                <a:hlinkClick r:id="rId1" action="ppaction://hlinkfile"/>
              </a:rPr>
              <a:t>The </a:t>
            </a:r>
            <a:r>
              <a:rPr lang="en-US" altLang="zh-CN" sz="1800" b="1" dirty="0">
                <a:latin typeface="Engravers MT" panose="02090707080505020304" pitchFamily="18" charset="0"/>
                <a:cs typeface="Times New Roman" panose="02020603050405020304" pitchFamily="18" charset="0"/>
                <a:hlinkClick r:id="rId1" action="ppaction://hlinkfile"/>
              </a:rPr>
              <a:t>w</a:t>
            </a:r>
            <a:r>
              <a:rPr lang="en-US" altLang="zh-CN" sz="1800" b="1" dirty="0" smtClean="0">
                <a:latin typeface="Engravers MT" panose="02090707080505020304" pitchFamily="18" charset="0"/>
                <a:cs typeface="Times New Roman" panose="02020603050405020304" pitchFamily="18" charset="0"/>
                <a:hlinkClick r:id="rId1" action="ppaction://hlinkfile"/>
              </a:rPr>
              <a:t>orst </a:t>
            </a:r>
            <a:r>
              <a:rPr lang="en-US" altLang="zh-CN" sz="1800" b="1" dirty="0">
                <a:latin typeface="Engravers MT" panose="02090707080505020304" pitchFamily="18" charset="0"/>
                <a:cs typeface="Times New Roman" panose="02020603050405020304" pitchFamily="18" charset="0"/>
                <a:hlinkClick r:id="rId1" action="ppaction://hlinkfile"/>
              </a:rPr>
              <a:t>of </a:t>
            </a:r>
            <a:r>
              <a:rPr lang="en-US" altLang="zh-CN" sz="1800" b="1" dirty="0" smtClean="0">
                <a:latin typeface="Engravers MT" panose="02090707080505020304" pitchFamily="18" charset="0"/>
                <a:cs typeface="Times New Roman" panose="02020603050405020304" pitchFamily="18" charset="0"/>
                <a:hlinkClick r:id="rId1" action="ppaction://hlinkfile"/>
              </a:rPr>
              <a:t>times</a:t>
            </a:r>
            <a:r>
              <a:rPr lang="en-US" altLang="zh-CN" sz="1800" b="1" dirty="0">
                <a:latin typeface="Engravers MT" panose="02090707080505020304" pitchFamily="18" charset="0"/>
                <a:cs typeface="Times New Roman" panose="02020603050405020304" pitchFamily="18" charset="0"/>
                <a:hlinkClick r:id="rId1" action="ppaction://hlinkfile"/>
              </a:rPr>
              <a:t> </a:t>
            </a:r>
            <a:r>
              <a:rPr lang="en-US" altLang="zh-CN" sz="1800" b="1" dirty="0" smtClean="0">
                <a:latin typeface="Engravers MT" panose="02090707080505020304" pitchFamily="18" charset="0"/>
                <a:cs typeface="Times New Roman" panose="02020603050405020304" pitchFamily="18" charset="0"/>
                <a:hlinkClick r:id="rId1" action="ppaction://hlinkfile"/>
              </a:rPr>
              <a:t>    </a:t>
            </a:r>
            <a:r>
              <a:rPr lang="en-US" altLang="zh-CN" sz="1800" b="1" dirty="0" smtClean="0">
                <a:solidFill>
                  <a:srgbClr val="FF0000"/>
                </a:solidFill>
                <a:latin typeface="Engravers MT" panose="02090707080505020304" pitchFamily="18" charset="0"/>
                <a:cs typeface="Times New Roman" panose="02020603050405020304" pitchFamily="18" charset="0"/>
                <a:hlinkClick r:id="rId1" action="ppaction://hlinkfile"/>
              </a:rPr>
              <a:t>the </a:t>
            </a:r>
            <a:r>
              <a:rPr lang="en-US" altLang="zh-CN" sz="1800" b="1" dirty="0">
                <a:solidFill>
                  <a:srgbClr val="FF0000"/>
                </a:solidFill>
                <a:latin typeface="Engravers MT" panose="02090707080505020304" pitchFamily="18" charset="0"/>
                <a:cs typeface="Times New Roman" panose="02020603050405020304" pitchFamily="18" charset="0"/>
                <a:hlinkClick r:id="rId1" action="ppaction://hlinkfile"/>
              </a:rPr>
              <a:t>b</a:t>
            </a:r>
            <a:r>
              <a:rPr lang="en-US" altLang="zh-CN" sz="1800" b="1" dirty="0" smtClean="0">
                <a:solidFill>
                  <a:srgbClr val="FF0000"/>
                </a:solidFill>
                <a:latin typeface="Engravers MT" panose="02090707080505020304" pitchFamily="18" charset="0"/>
                <a:cs typeface="Times New Roman" panose="02020603050405020304" pitchFamily="18" charset="0"/>
                <a:hlinkClick r:id="rId1" action="ppaction://hlinkfile"/>
              </a:rPr>
              <a:t>est of people</a:t>
            </a:r>
            <a:br>
              <a:rPr lang="en-US" altLang="zh-CN" sz="3600" b="1" dirty="0">
                <a:latin typeface="华文行楷" panose="02010800040101010101" pitchFamily="2" charset="-122"/>
                <a:ea typeface="华文行楷" panose="02010800040101010101" pitchFamily="2" charset="-122"/>
                <a:cs typeface="Times New Roman" panose="02020603050405020304" pitchFamily="18" charset="0"/>
                <a:hlinkClick r:id="rId2" action="ppaction://hlinkfile"/>
              </a:rPr>
            </a:br>
            <a:endParaRPr lang="zh-CN" altLang="en-US" sz="3600" b="1" dirty="0">
              <a:solidFill>
                <a:srgbClr val="FF0000"/>
              </a:solidFill>
              <a:latin typeface="华文行楷" panose="02010800040101010101" pitchFamily="2" charset="-122"/>
              <a:ea typeface="华文行楷" panose="02010800040101010101" pitchFamily="2" charset="-122"/>
              <a:cs typeface="Times New Roman" panose="02020603050405020304" pitchFamily="18" charset="0"/>
            </a:endParaRPr>
          </a:p>
        </p:txBody>
      </p:sp>
      <p:pic>
        <p:nvPicPr>
          <p:cNvPr id="8" name="图片 7"/>
          <p:cNvPicPr>
            <a:picLocks noChangeAspect="1"/>
          </p:cNvPicPr>
          <p:nvPr/>
        </p:nvPicPr>
        <p:blipFill>
          <a:blip r:embed="rId3"/>
          <a:srcRect/>
          <a:stretch>
            <a:fillRect/>
          </a:stretch>
        </p:blipFill>
        <p:spPr>
          <a:xfrm>
            <a:off x="2411760" y="1705372"/>
            <a:ext cx="4440537" cy="3330402"/>
          </a:xfrm>
          <a:prstGeom prst="rect">
            <a:avLst/>
          </a:prstGeom>
        </p:spPr>
      </p:pic>
      <p:pic>
        <p:nvPicPr>
          <p:cNvPr id="7" name="图片 6"/>
          <p:cNvPicPr>
            <a:picLocks noChangeAspect="1"/>
          </p:cNvPicPr>
          <p:nvPr/>
        </p:nvPicPr>
        <p:blipFill>
          <a:blip r:embed="rId4"/>
          <a:stretch>
            <a:fillRect/>
          </a:stretch>
        </p:blipFill>
        <p:spPr>
          <a:xfrm>
            <a:off x="3275856" y="2618966"/>
            <a:ext cx="2542790" cy="2542790"/>
          </a:xfrm>
          <a:prstGeom prst="rect">
            <a:avLst/>
          </a:prstGeom>
        </p:spPr>
      </p:pic>
      <p:sp>
        <p:nvSpPr>
          <p:cNvPr id="3" name="矩形 2"/>
          <p:cNvSpPr/>
          <p:nvPr/>
        </p:nvSpPr>
        <p:spPr>
          <a:xfrm>
            <a:off x="3707904" y="4441676"/>
            <a:ext cx="1728192" cy="830997"/>
          </a:xfrm>
          <a:prstGeom prst="rect">
            <a:avLst/>
          </a:prstGeom>
          <a:solidFill>
            <a:schemeClr val="accent5">
              <a:lumMod val="60000"/>
              <a:lumOff val="40000"/>
            </a:schemeClr>
          </a:solidFill>
          <a:effectLst>
            <a:glow rad="139700">
              <a:schemeClr val="accent5">
                <a:satMod val="175000"/>
                <a:alpha val="40000"/>
              </a:schemeClr>
            </a:glow>
          </a:effectLst>
        </p:spPr>
        <p:txBody>
          <a:bodyPr wrap="square" lIns="91440" tIns="45720" rIns="91440" bIns="45720">
            <a:spAutoFit/>
          </a:bodyPr>
          <a:lstStyle/>
          <a:p>
            <a:pPr algn="ctr"/>
            <a:r>
              <a:rPr lang="zh-CN" altLang="en-US" sz="2400" b="1" cap="none" spc="0" dirty="0" smtClean="0">
                <a:ln w="1905"/>
                <a:solidFill>
                  <a:srgbClr val="FF0000"/>
                </a:solidFill>
                <a:effectLst>
                  <a:innerShdw blurRad="69850" dist="43180" dir="5400000">
                    <a:srgbClr val="000000">
                      <a:alpha val="65000"/>
                    </a:srgbClr>
                  </a:innerShdw>
                </a:effectLst>
                <a:latin typeface="方正舒体" panose="02010601030101010101" pitchFamily="2" charset="-122"/>
                <a:ea typeface="方正舒体" panose="02010601030101010101" pitchFamily="2" charset="-122"/>
              </a:rPr>
              <a:t>携手抗疫</a:t>
            </a:r>
            <a:endParaRPr lang="en-US" altLang="zh-CN" sz="2400" b="1" cap="none" spc="0" dirty="0" smtClean="0">
              <a:ln w="1905"/>
              <a:solidFill>
                <a:srgbClr val="FF0000"/>
              </a:solidFill>
              <a:effectLst>
                <a:innerShdw blurRad="69850" dist="43180" dir="5400000">
                  <a:srgbClr val="000000">
                    <a:alpha val="65000"/>
                  </a:srgbClr>
                </a:innerShdw>
              </a:effectLst>
              <a:latin typeface="方正舒体" panose="02010601030101010101" pitchFamily="2" charset="-122"/>
              <a:ea typeface="方正舒体" panose="02010601030101010101" pitchFamily="2" charset="-122"/>
            </a:endParaRPr>
          </a:p>
          <a:p>
            <a:pPr algn="ctr"/>
            <a:r>
              <a:rPr lang="zh-CN" altLang="en-US" sz="2400" b="1" cap="none" spc="0" dirty="0" smtClean="0">
                <a:ln w="1905"/>
                <a:solidFill>
                  <a:srgbClr val="FF0000"/>
                </a:solidFill>
                <a:effectLst>
                  <a:innerShdw blurRad="69850" dist="43180" dir="5400000">
                    <a:srgbClr val="000000">
                      <a:alpha val="65000"/>
                    </a:srgbClr>
                  </a:innerShdw>
                </a:effectLst>
                <a:latin typeface="方正舒体" panose="02010601030101010101" pitchFamily="2" charset="-122"/>
                <a:ea typeface="方正舒体" panose="02010601030101010101" pitchFamily="2" charset="-122"/>
              </a:rPr>
              <a:t>共克时艰</a:t>
            </a:r>
            <a:endParaRPr lang="zh-CN" altLang="en-US" sz="2400" b="1" cap="none" spc="0" dirty="0">
              <a:ln w="1905"/>
              <a:solidFill>
                <a:srgbClr val="FF0000"/>
              </a:solidFill>
              <a:effectLst>
                <a:innerShdw blurRad="69850" dist="43180" dir="5400000">
                  <a:srgbClr val="000000">
                    <a:alpha val="65000"/>
                  </a:srgbClr>
                </a:innerShdw>
              </a:effectLst>
              <a:latin typeface="方正舒体" panose="02010601030101010101" pitchFamily="2" charset="-122"/>
              <a:ea typeface="方正舒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04800" y="419011"/>
            <a:ext cx="8382000" cy="5147823"/>
          </a:xfrm>
          <a:prstGeom prst="rect">
            <a:avLst/>
          </a:prstGeom>
        </p:spPr>
      </p:pic>
      <p:pic>
        <p:nvPicPr>
          <p:cNvPr id="14" name="图片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986" y="3895755"/>
            <a:ext cx="2825969" cy="1586412"/>
          </a:xfrm>
          <a:prstGeom prst="rect">
            <a:avLst/>
          </a:prstGeom>
        </p:spPr>
      </p:pic>
      <p:pic>
        <p:nvPicPr>
          <p:cNvPr id="5" name="图片 4"/>
          <p:cNvPicPr>
            <a:picLocks noChangeAspect="1"/>
          </p:cNvPicPr>
          <p:nvPr/>
        </p:nvPicPr>
        <p:blipFill>
          <a:blip r:embed="rId3" cstate="print">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3347864" y="193204"/>
            <a:ext cx="1611124" cy="1439333"/>
          </a:xfrm>
          <a:prstGeom prst="rect">
            <a:avLst/>
          </a:prstGeom>
        </p:spPr>
      </p:pic>
      <p:sp>
        <p:nvSpPr>
          <p:cNvPr id="8" name="矩形 7"/>
          <p:cNvSpPr/>
          <p:nvPr/>
        </p:nvSpPr>
        <p:spPr>
          <a:xfrm>
            <a:off x="1532533" y="1642589"/>
            <a:ext cx="6655318" cy="2308324"/>
          </a:xfrm>
          <a:prstGeom prst="rect">
            <a:avLst/>
          </a:prstGeom>
        </p:spPr>
        <p:txBody>
          <a:bodyPr wrap="square">
            <a:spAutoFit/>
          </a:bodyPr>
          <a:lstStyle/>
          <a:p>
            <a:r>
              <a:rPr lang="en-US" altLang="zh-CN" sz="4800" b="1" dirty="0">
                <a:solidFill>
                  <a:srgbClr val="002060"/>
                </a:solidFill>
                <a:latin typeface="Rockwell Condensed" panose="02060603050405020104" pitchFamily="18" charset="0"/>
                <a:cs typeface="Times New Roman" panose="02020603050405020304" pitchFamily="18" charset="0"/>
              </a:rPr>
              <a:t>What I learned </a:t>
            </a:r>
            <a:r>
              <a:rPr lang="en-US" altLang="zh-CN" sz="4800" b="1" dirty="0" smtClean="0">
                <a:solidFill>
                  <a:srgbClr val="002060"/>
                </a:solidFill>
                <a:latin typeface="Rockwell Condensed" panose="02060603050405020104" pitchFamily="18" charset="0"/>
                <a:cs typeface="Times New Roman" panose="02020603050405020304" pitchFamily="18" charset="0"/>
              </a:rPr>
              <a:t>from </a:t>
            </a:r>
            <a:br>
              <a:rPr lang="en-US" altLang="zh-CN" sz="4800" b="1" dirty="0">
                <a:solidFill>
                  <a:srgbClr val="002060"/>
                </a:solidFill>
                <a:latin typeface="Gill Sans MT" panose="020B0502020104020203" pitchFamily="34" charset="0"/>
                <a:cs typeface="Times New Roman" panose="02020603050405020304" pitchFamily="18" charset="0"/>
              </a:rPr>
            </a:br>
            <a:r>
              <a:rPr lang="en-US" altLang="zh-CN" sz="4800" b="1" dirty="0">
                <a:solidFill>
                  <a:srgbClr val="002060"/>
                </a:solidFill>
                <a:latin typeface="Rockwell Condensed" panose="02060603050405020104" pitchFamily="18" charset="0"/>
                <a:cs typeface="Times New Roman" panose="02020603050405020304" pitchFamily="18" charset="0"/>
              </a:rPr>
              <a:t>the temporary hospitals </a:t>
            </a:r>
            <a:endParaRPr lang="en-US" altLang="zh-CN" sz="4800" b="1" dirty="0" smtClean="0">
              <a:solidFill>
                <a:srgbClr val="002060"/>
              </a:solidFill>
              <a:latin typeface="Rockwell Condensed" panose="02060603050405020104" pitchFamily="18" charset="0"/>
              <a:cs typeface="Times New Roman" panose="02020603050405020304" pitchFamily="18" charset="0"/>
            </a:endParaRPr>
          </a:p>
          <a:p>
            <a:r>
              <a:rPr lang="en-US" altLang="zh-CN" sz="4800" b="1" dirty="0" smtClean="0">
                <a:solidFill>
                  <a:srgbClr val="002060"/>
                </a:solidFill>
                <a:latin typeface="Rockwell Condensed" panose="02060603050405020104" pitchFamily="18" charset="0"/>
                <a:cs typeface="Times New Roman" panose="02020603050405020304" pitchFamily="18" charset="0"/>
              </a:rPr>
              <a:t>in </a:t>
            </a:r>
            <a:r>
              <a:rPr lang="en-US" altLang="zh-CN" sz="4800" b="1" dirty="0">
                <a:solidFill>
                  <a:srgbClr val="002060"/>
                </a:solidFill>
                <a:latin typeface="Rockwell Condensed" panose="02060603050405020104" pitchFamily="18" charset="0"/>
                <a:cs typeface="Times New Roman" panose="02020603050405020304" pitchFamily="18" charset="0"/>
              </a:rPr>
              <a:t>Wuhan</a:t>
            </a:r>
            <a:endParaRPr lang="zh-CN" altLang="en-US" sz="4800" dirty="0"/>
          </a:p>
        </p:txBody>
      </p:sp>
      <p:pic>
        <p:nvPicPr>
          <p:cNvPr id="10" name="图片 9"/>
          <p:cNvPicPr>
            <a:picLocks noChangeAspect="1"/>
          </p:cNvPicPr>
          <p:nvPr/>
        </p:nvPicPr>
        <p:blipFill>
          <a:blip r:embed="rId5"/>
          <a:stretch>
            <a:fillRect/>
          </a:stretch>
        </p:blipFill>
        <p:spPr>
          <a:xfrm>
            <a:off x="5580112" y="2796751"/>
            <a:ext cx="4615634" cy="329728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advTm="4000"/>
    </mc:Choice>
    <mc:Fallback>
      <p:transition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childTnLst>
                                </p:cTn>
                              </p:par>
                              <p:par>
                                <p:cTn id="9" presetID="2" presetClass="entr" presetSubtype="8"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0-#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p:tgtEl>
                                          <p:spTgt spid="5"/>
                                        </p:tgtEl>
                                        <p:attrNameLst>
                                          <p:attrName>ppt_y</p:attrName>
                                        </p:attrNameLst>
                                      </p:cBhvr>
                                      <p:tavLst>
                                        <p:tav tm="0">
                                          <p:val>
                                            <p:strVal val="#ppt_y+#ppt_h*1.125000"/>
                                          </p:val>
                                        </p:tav>
                                        <p:tav tm="100000">
                                          <p:val>
                                            <p:strVal val="#ppt_y"/>
                                          </p:val>
                                        </p:tav>
                                      </p:tavLst>
                                    </p:anim>
                                    <p:animEffect transition="in" filter="wipe(up)">
                                      <p:cBhvr>
                                        <p:cTn id="17" dur="500"/>
                                        <p:tgtEl>
                                          <p:spTgt spid="5"/>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3" name="内容占位符 2"/>
          <p:cNvSpPr>
            <a:spLocks noGrp="1"/>
          </p:cNvSpPr>
          <p:nvPr>
            <p:ph idx="1"/>
          </p:nvPr>
        </p:nvSpPr>
        <p:spPr>
          <a:xfrm>
            <a:off x="475072" y="265212"/>
            <a:ext cx="8138325" cy="4896544"/>
          </a:xfrm>
        </p:spPr>
        <p:txBody>
          <a:bodyPr>
            <a:normAutofit/>
          </a:bodyPr>
          <a:lstStyle/>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All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16 of the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temporary</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hospitals in Wuhan, central China, have been </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closed.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They were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transform</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ed from public spaces over a month ago to help cure COVID-19 patients with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mild symptoms</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Back then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infection</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numbers were rising by two to three thousand a day</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        武汉的</a:t>
            </a:r>
            <a:r>
              <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rPr>
              <a:t>16</a:t>
            </a: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所方舱医院全部休舱了。</a:t>
            </a:r>
            <a:r>
              <a:rPr lang="zh-CN" altLang="en-US" sz="1600" b="1" dirty="0">
                <a:latin typeface="Times New Roman" panose="02020603050405020304" pitchFamily="18" charset="0"/>
                <a:ea typeface="楷体" panose="02010609060101010101" pitchFamily="49" charset="-122"/>
                <a:cs typeface="Times New Roman" panose="02020603050405020304" pitchFamily="18" charset="0"/>
              </a:rPr>
              <a:t>这些临时医院是</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1</a:t>
            </a:r>
            <a:r>
              <a:rPr lang="zh-CN" altLang="en-US" sz="1600" b="1" dirty="0">
                <a:latin typeface="Times New Roman" panose="02020603050405020304" pitchFamily="18" charset="0"/>
                <a:ea typeface="楷体" panose="02010609060101010101" pitchFamily="49" charset="-122"/>
                <a:cs typeface="Times New Roman" panose="02020603050405020304" pitchFamily="18" charset="0"/>
              </a:rPr>
              <a:t>个多月前通过改造公共场所而建成的，用来收治新冠肺炎轻症患者。那时湖北省每天新增确诊病例两到三千人</a:t>
            </a: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16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While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introducing the measure on national TV, a top expert admitted, "this was an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imperfect</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solution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under extraordinary circumstances</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As hospitals had been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swamp</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ed, people with mild symptoms were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in dire need of care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in a massive and efficient manner</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Otherwise their situations could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deteriorate</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and they could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infect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many others</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        有位顶尖专家在国家电视台的节目中介绍这项举措时承认“方舱医院是特殊时期的无奈之举”。随着大批患者涌入医院，轻症病人急需有效收治。否则，他们的情况会恶化，同时造成更多人感染。</a:t>
            </a:r>
            <a:endParaRPr lang="zh-CN" altLang="en-US" sz="2400" dirty="0"/>
          </a:p>
        </p:txBody>
      </p:sp>
      <p:sp>
        <p:nvSpPr>
          <p:cNvPr id="5" name="内容占位符 2"/>
          <p:cNvSpPr txBox="1"/>
          <p:nvPr/>
        </p:nvSpPr>
        <p:spPr>
          <a:xfrm>
            <a:off x="462162" y="4369668"/>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en-US" altLang="zh-CN" sz="18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under </a:t>
            </a:r>
            <a:r>
              <a:rPr lang="en-US" altLang="zh-CN" sz="1800" b="1" dirty="0">
                <a:solidFill>
                  <a:srgbClr val="FF0000"/>
                </a:solidFill>
                <a:latin typeface="Times New Roman" panose="02020603050405020304" pitchFamily="18" charset="0"/>
                <a:ea typeface="Malgun Gothic" panose="020B0503020000020004" charset="-127"/>
                <a:cs typeface="Times New Roman" panose="02020603050405020304" pitchFamily="18" charset="0"/>
              </a:rPr>
              <a:t>extraordinary circumstances  </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在特殊情况下</a:t>
            </a:r>
            <a:endParaRPr lang="en-US" altLang="zh-CN"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dire</a:t>
            </a:r>
            <a:r>
              <a:rPr lang="en-US" altLang="zh-CN" sz="18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1800" b="1" i="1" dirty="0" smtClean="0">
                <a:latin typeface="Times New Roman" panose="02020603050405020304" pitchFamily="18" charset="0"/>
                <a:ea typeface="Malgun Gothic" panose="020B0503020000020004" charset="-127"/>
                <a:cs typeface="Times New Roman" panose="02020603050405020304" pitchFamily="18" charset="0"/>
              </a:rPr>
              <a:t>adj.</a:t>
            </a:r>
            <a:r>
              <a:rPr lang="en-US" altLang="zh-CN" sz="18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serious</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terrible </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严重的</a:t>
            </a:r>
            <a:r>
              <a:rPr lang="zh-CN" altLang="en-US" sz="1800" b="1" dirty="0">
                <a:latin typeface="Times New Roman" panose="02020603050405020304" pitchFamily="18" charset="0"/>
                <a:ea typeface="楷体" panose="02010609060101010101" pitchFamily="49" charset="-122"/>
                <a:cs typeface="Times New Roman" panose="02020603050405020304" pitchFamily="18" charset="0"/>
              </a:rPr>
              <a:t>，</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严峻的</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a:latin typeface="Malgun Gothic" panose="020B0503020000020004" charset="-127"/>
                <a:ea typeface="Malgun Gothic" panose="020B0503020000020004" charset="-127"/>
                <a:cs typeface="Times New Roman" panose="02020603050405020304" pitchFamily="18" charset="0"/>
              </a:rPr>
              <a:t> </a:t>
            </a:r>
            <a:r>
              <a:rPr lang="en-US" altLang="zh-CN" sz="1800" b="1" dirty="0" smtClean="0">
                <a:latin typeface="Malgun Gothic" panose="020B0503020000020004" charset="-127"/>
                <a:ea typeface="Malgun Gothic" panose="020B0503020000020004" charset="-127"/>
                <a:cs typeface="Times New Roman" panose="02020603050405020304" pitchFamily="18" charset="0"/>
              </a:rPr>
              <a:t>   </a:t>
            </a: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in dire need of care </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急需收治</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swamp </a:t>
            </a:r>
            <a:r>
              <a:rPr lang="en-US" altLang="zh-CN" sz="1800" b="1" i="1" dirty="0" smtClean="0">
                <a:latin typeface="Times New Roman" panose="02020603050405020304" pitchFamily="18" charset="0"/>
                <a:ea typeface="楷体" panose="02010609060101010101" pitchFamily="49" charset="-122"/>
                <a:cs typeface="Times New Roman" panose="02020603050405020304" pitchFamily="18" charset="0"/>
              </a:rPr>
              <a:t>v.</a:t>
            </a: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淹没                                                               </a:t>
            </a: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deteriorate</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v. </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worsen </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恶化</a:t>
            </a:r>
            <a:endParaRPr lang="en-US" altLang="zh-CN"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en-US" altLang="zh-CN"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Font typeface="Arial" panose="020B0604020202020204" pitchFamily="34" charset="0"/>
              <a:buNone/>
            </a:pPr>
            <a:endParaRPr lang="zh-CN" altLang="en-US" sz="2200" dirty="0"/>
          </a:p>
        </p:txBody>
      </p:sp>
      <p:cxnSp>
        <p:nvCxnSpPr>
          <p:cNvPr id="6" name="直接连接符 5"/>
          <p:cNvCxnSpPr/>
          <p:nvPr/>
        </p:nvCxnSpPr>
        <p:spPr>
          <a:xfrm>
            <a:off x="323528" y="4297660"/>
            <a:ext cx="8568952" cy="0"/>
          </a:xfrm>
          <a:prstGeom prst="line">
            <a:avLst/>
          </a:prstGeom>
          <a:ln w="63500" cap="rnd" cmpd="thickThin">
            <a:prstDash val="sysDot"/>
            <a:round/>
          </a:ln>
        </p:spPr>
        <p:style>
          <a:lnRef idx="3">
            <a:schemeClr val="accent2"/>
          </a:lnRef>
          <a:fillRef idx="0">
            <a:schemeClr val="accent2"/>
          </a:fillRef>
          <a:effectRef idx="2">
            <a:schemeClr val="accent2"/>
          </a:effectRef>
          <a:fontRef idx="minor">
            <a:schemeClr val="tx1"/>
          </a:fontRef>
        </p:style>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409228"/>
            <a:ext cx="8138325" cy="4896544"/>
          </a:xfrm>
        </p:spPr>
        <p:txBody>
          <a:bodyPr>
            <a:normAutofit/>
          </a:bodyPr>
          <a:lstStyle/>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Within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two days, the first such hospital was ready. Within a week or two, the number reached 16. Gyms, stadiums, exhibition centers were turned into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ward</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s. Local business leaders generously donated the use of spaces, but also the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furbish</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ing needed.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Meticulous thoughts went into the details. </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Kits of </a:t>
            </a:r>
            <a:r>
              <a:rPr lang="en-US" altLang="zh-CN" sz="18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daily necessities</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were handed out to make people feel as comfortable as possible. Let's not forget the city was locked down, and the authorities had been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scrambling</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to deal with the outbreak and shock from the sudden loss of </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lives.</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两天以内，第一所方舱医院准备就绪。在一到两周内，总数便达</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16</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所。体育馆、体育场、展览中心等都被改造成病区。当地企业界慷慨相助，无偿提供一些场所，还捐献了必要</a:t>
            </a:r>
            <a:r>
              <a:rPr lang="zh-CN" altLang="en-US"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物资</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细心周到体现在每个细节</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。免费发放的</a:t>
            </a:r>
            <a:r>
              <a:rPr lang="zh-CN" altLang="en-US" sz="18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日常必需品</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小包让患者尽可能感到舒适。别忘了那时武汉还在封城。相关部门在争分夺秒应对疫情的暴发以及面对生命突然逝去所带来的冲击。</a:t>
            </a:r>
            <a:endParaRPr lang="zh-CN" altLang="zh-CN" sz="1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内容占位符 2"/>
          <p:cNvSpPr txBox="1"/>
          <p:nvPr/>
        </p:nvSpPr>
        <p:spPr>
          <a:xfrm>
            <a:off x="618384" y="4225652"/>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None/>
            </a:pP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ward</a:t>
            </a:r>
            <a:r>
              <a:rPr lang="en-US" altLang="zh-CN" sz="1800" b="1" i="1" dirty="0" smtClean="0">
                <a:latin typeface="Times New Roman" panose="02020603050405020304" pitchFamily="18" charset="0"/>
                <a:ea typeface="楷体" panose="02010609060101010101" pitchFamily="49" charset="-122"/>
                <a:cs typeface="Times New Roman" panose="02020603050405020304" pitchFamily="18" charset="0"/>
              </a:rPr>
              <a:t> n. </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病房                                                            </a:t>
            </a: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furbish</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v. </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改善</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面貌；翻新</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solidFill>
                  <a:srgbClr val="FF0000"/>
                </a:solidFill>
                <a:latin typeface="Times New Roman" panose="02020603050405020304" pitchFamily="18" charset="0"/>
                <a:ea typeface="Malgun Gothic" panose="020B0503020000020004" charset="-127"/>
                <a:cs typeface="Times New Roman" panose="02020603050405020304" pitchFamily="18" charset="0"/>
              </a:rPr>
              <a:t>meticulous</a:t>
            </a:r>
            <a:r>
              <a:rPr lang="en-US" altLang="zh-CN" sz="1800" b="1" dirty="0" smtClean="0">
                <a:latin typeface="Times New Roman" panose="02020603050405020304" pitchFamily="18" charset="0"/>
                <a:ea typeface="Malgun Gothic" panose="020B0503020000020004" charset="-127"/>
                <a:cs typeface="Times New Roman" panose="02020603050405020304" pitchFamily="18" charset="0"/>
              </a:rPr>
              <a:t> </a:t>
            </a:r>
            <a:r>
              <a:rPr lang="en-US" altLang="zh-CN" sz="1800" b="1" i="1" dirty="0" smtClean="0">
                <a:latin typeface="Times New Roman" panose="02020603050405020304" pitchFamily="18" charset="0"/>
                <a:ea typeface="Malgun Gothic" panose="020B0503020000020004" charset="-127"/>
                <a:cs typeface="Times New Roman" panose="02020603050405020304" pitchFamily="18" charset="0"/>
              </a:rPr>
              <a:t>adj.</a:t>
            </a:r>
            <a:r>
              <a:rPr lang="en-US" altLang="zh-CN" sz="1800" b="1" dirty="0" smtClean="0">
                <a:latin typeface="Times New Roman" panose="02020603050405020304" pitchFamily="18" charset="0"/>
                <a:ea typeface="Malgun Gothic" panose="020B0503020000020004" charset="-127"/>
                <a:cs typeface="Times New Roman" panose="02020603050405020304" pitchFamily="18" charset="0"/>
              </a:rPr>
              <a:t> </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细心的，小心翼翼的</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scramble </a:t>
            </a:r>
            <a:r>
              <a:rPr lang="en-US" altLang="zh-CN" sz="1800" b="1" i="1" dirty="0" smtClean="0">
                <a:latin typeface="Times New Roman" panose="02020603050405020304" pitchFamily="18" charset="0"/>
                <a:ea typeface="Malgun Gothic" panose="020B0503020000020004" charset="-127"/>
                <a:cs typeface="Times New Roman" panose="02020603050405020304" pitchFamily="18" charset="0"/>
              </a:rPr>
              <a:t>v.</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爬，攀登；争夺</a:t>
            </a:r>
            <a:endPar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en-US" altLang="zh-CN" sz="22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Font typeface="Arial" panose="020B0604020202020204" pitchFamily="34" charset="0"/>
              <a:buNone/>
            </a:pPr>
            <a:endParaRPr lang="zh-CN" altLang="en-US" sz="2200" dirty="0"/>
          </a:p>
        </p:txBody>
      </p:sp>
      <p:cxnSp>
        <p:nvCxnSpPr>
          <p:cNvPr id="6" name="直接连接符 5"/>
          <p:cNvCxnSpPr/>
          <p:nvPr/>
        </p:nvCxnSpPr>
        <p:spPr>
          <a:xfrm>
            <a:off x="323528" y="4009628"/>
            <a:ext cx="8568952" cy="0"/>
          </a:xfrm>
          <a:prstGeom prst="line">
            <a:avLst/>
          </a:prstGeom>
          <a:ln w="63500" cap="rnd" cmpd="thickThin">
            <a:prstDash val="sysDot"/>
            <a:round/>
          </a:ln>
        </p:spPr>
        <p:style>
          <a:lnRef idx="3">
            <a:schemeClr val="accent2"/>
          </a:lnRef>
          <a:fillRef idx="0">
            <a:schemeClr val="accent2"/>
          </a:fillRef>
          <a:effectRef idx="2">
            <a:schemeClr val="accent2"/>
          </a:effectRef>
          <a:fontRef idx="minor">
            <a:schemeClr val="tx1"/>
          </a:fontRef>
        </p:style>
      </p:cxn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409228"/>
            <a:ext cx="8138325" cy="4896544"/>
          </a:xfrm>
        </p:spPr>
        <p:txBody>
          <a:bodyPr>
            <a:normAutofit/>
          </a:bodyPr>
          <a:lstStyle/>
          <a:p>
            <a:pPr marL="0" indent="0" algn="just">
              <a:buNone/>
            </a:pP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rPr>
              <a:t>       The </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temporary hospitals in Wuhan have been closed. But they have left a deep impression. Patients came in </a:t>
            </a:r>
            <a:r>
              <a:rPr lang="en-US" altLang="zh-CN" sz="16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reluctant</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6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doubtful</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6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exhausted</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 or even angry, but they left feeling </a:t>
            </a:r>
            <a:r>
              <a:rPr lang="en-US" altLang="zh-CN" sz="16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relieved</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6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reassured</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 and healthy. </a:t>
            </a:r>
            <a:r>
              <a:rPr lang="en-US" altLang="zh-CN" sz="16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Given </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the solution was temporary, there were regrets. People could not take showers. One nurse said her biggest challenge was how to meet the individual needs of each patient. </a:t>
            </a:r>
            <a:endPar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武汉方舱医院已经休舱。但却在人们心中留下深深的印象。患者入住时带着</a:t>
            </a:r>
            <a:r>
              <a:rPr lang="zh-CN" altLang="en-US" sz="16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犹豫</a:t>
            </a: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16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质疑</a:t>
            </a: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16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疲惫</a:t>
            </a: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，有些甚至</a:t>
            </a:r>
            <a:r>
              <a:rPr lang="zh-CN" altLang="en-US" sz="1600" b="1" dirty="0">
                <a:latin typeface="Times New Roman" panose="02020603050405020304" pitchFamily="18" charset="0"/>
                <a:ea typeface="楷体" panose="02010609060101010101" pitchFamily="49" charset="-122"/>
                <a:cs typeface="Times New Roman" panose="02020603050405020304" pitchFamily="18" charset="0"/>
              </a:rPr>
              <a:t>带</a:t>
            </a: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着怒气，离开时却往往带着</a:t>
            </a:r>
            <a:r>
              <a:rPr lang="zh-CN" altLang="en-US" sz="16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宽慰</a:t>
            </a: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a:t>
            </a:r>
            <a:r>
              <a:rPr lang="zh-CN" altLang="en-US" sz="16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放心</a:t>
            </a: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和健康。临时措施可能不完美。比如人们无法洗澡。一位护士遇到的最大挑战是怎样满足每位病人的个性化需求。</a:t>
            </a:r>
            <a:endPar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rPr>
              <a:t>        But </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both sides </a:t>
            </a:r>
            <a:r>
              <a:rPr lang="en-US" altLang="zh-CN" sz="16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cope</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d and supported each other. They even found creative ways to cultivate a sense of </a:t>
            </a:r>
            <a:r>
              <a:rPr lang="en-US" altLang="zh-CN" sz="16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normalcy</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 A middle-aged woman decided to continue her daily dance routine, as if in the middle of a </a:t>
            </a:r>
            <a:r>
              <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rPr>
              <a:t>park…</a:t>
            </a:r>
            <a:endPar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        但</a:t>
            </a:r>
            <a:r>
              <a:rPr lang="zh-CN" altLang="en-US" sz="1600" b="1" dirty="0">
                <a:latin typeface="Times New Roman" panose="02020603050405020304" pitchFamily="18" charset="0"/>
                <a:ea typeface="楷体" panose="02010609060101010101" pitchFamily="49" charset="-122"/>
                <a:cs typeface="Times New Roman" panose="02020603050405020304" pitchFamily="18" charset="0"/>
              </a:rPr>
              <a:t>医患双方都克服困难，守望相助。他们甚至用创造性的方法营造出一种平常感。一位中年女性决定重拾广场舞，就像在公园里</a:t>
            </a:r>
            <a:r>
              <a:rPr lang="zh-CN" altLang="en-US" sz="1600" b="1" dirty="0" smtClean="0">
                <a:latin typeface="Times New Roman" panose="02020603050405020304" pitchFamily="18" charset="0"/>
                <a:ea typeface="楷体" panose="02010609060101010101" pitchFamily="49" charset="-122"/>
                <a:cs typeface="Times New Roman" panose="02020603050405020304" pitchFamily="18" charset="0"/>
              </a:rPr>
              <a:t>一样</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内容占位符 2"/>
          <p:cNvSpPr txBox="1"/>
          <p:nvPr/>
        </p:nvSpPr>
        <p:spPr>
          <a:xfrm>
            <a:off x="618384" y="4369668"/>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given</a:t>
            </a:r>
            <a:r>
              <a:rPr lang="en-US" altLang="zh-CN" sz="1800" b="1" i="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i="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prep</a:t>
            </a:r>
            <a:r>
              <a:rPr lang="en-US" altLang="zh-CN" sz="1800" b="1" i="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考虑到</a:t>
            </a:r>
            <a:endParaRPr lang="en-US" altLang="zh-CN"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0" lvl="0" indent="0" algn="just">
              <a:spcBef>
                <a:spcPts val="0"/>
              </a:spcBef>
              <a:buNone/>
            </a:pP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cope</a:t>
            </a:r>
            <a:r>
              <a:rPr lang="en-US" altLang="zh-CN" sz="18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i="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v. </a:t>
            </a:r>
            <a:r>
              <a:rPr lang="zh-CN" altLang="en-US" sz="18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成功的对付处理 </a:t>
            </a:r>
            <a:r>
              <a:rPr lang="zh-CN" altLang="en-US" sz="1800" b="1" i="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1800" b="1" i="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i="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with </a:t>
            </a:r>
            <a:r>
              <a:rPr lang="en-US" altLang="zh-CN" sz="1800" b="1" i="1" dirty="0" err="1"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sth</a:t>
            </a:r>
            <a:r>
              <a:rPr lang="en-US" altLang="zh-CN" sz="1800" b="1" i="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a:t>
            </a:r>
            <a:r>
              <a:rPr lang="zh-CN" altLang="en-US" sz="1800" b="1" i="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a:t>
            </a:r>
            <a:endParaRPr lang="en-US" altLang="zh-CN" sz="1800" b="1" i="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0" lvl="0" indent="0" algn="just">
              <a:spcBef>
                <a:spcPts val="0"/>
              </a:spcBef>
              <a:buNone/>
            </a:pP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normalcy </a:t>
            </a:r>
            <a:r>
              <a:rPr lang="en-US" altLang="zh-CN" sz="1800" b="1" i="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n. </a:t>
            </a:r>
            <a:r>
              <a:rPr lang="zh-CN" altLang="en-US" sz="18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正常状态，常态</a:t>
            </a:r>
            <a:endParaRPr lang="en-US" altLang="zh-CN" sz="18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Font typeface="Arial" panose="020B0604020202020204" pitchFamily="34" charset="0"/>
              <a:buNone/>
            </a:pPr>
            <a:endParaRPr lang="zh-CN" altLang="en-US" sz="2200" dirty="0">
              <a:solidFill>
                <a:prstClr val="black"/>
              </a:solidFill>
            </a:endParaRPr>
          </a:p>
        </p:txBody>
      </p:sp>
      <p:cxnSp>
        <p:nvCxnSpPr>
          <p:cNvPr id="6" name="直接连接符 5"/>
          <p:cNvCxnSpPr/>
          <p:nvPr/>
        </p:nvCxnSpPr>
        <p:spPr>
          <a:xfrm>
            <a:off x="323528" y="4260630"/>
            <a:ext cx="8568952" cy="0"/>
          </a:xfrm>
          <a:prstGeom prst="line">
            <a:avLst/>
          </a:prstGeom>
          <a:ln w="63500" cap="rnd" cmpd="thickThin">
            <a:prstDash val="sysDot"/>
            <a:round/>
          </a:ln>
        </p:spPr>
        <p:style>
          <a:lnRef idx="3">
            <a:schemeClr val="accent2"/>
          </a:lnRef>
          <a:fillRef idx="0">
            <a:schemeClr val="accent2"/>
          </a:fillRef>
          <a:effectRef idx="2">
            <a:schemeClr val="accent2"/>
          </a:effectRef>
          <a:fontRef idx="minor">
            <a:schemeClr val="tx1"/>
          </a:fontRef>
        </p:style>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409228"/>
            <a:ext cx="8138325" cy="4896544"/>
          </a:xfrm>
        </p:spPr>
        <p:txBody>
          <a:bodyPr>
            <a:normAutofit/>
          </a:bodyPr>
          <a:lstStyle/>
          <a:p>
            <a:pPr marL="0" indent="0" algn="just">
              <a:lnSpc>
                <a:spcPts val="1680"/>
              </a:lnSpc>
              <a:buNone/>
            </a:pPr>
            <a:r>
              <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rPr>
              <a:t>This </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video showed a nurse from </a:t>
            </a:r>
            <a:r>
              <a:rPr lang="en-US" altLang="zh-CN" sz="16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Xinjiang Uygur Autonomous Region </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teaching patients how to do a traditional Uygur dance. Others found a moment of peace in reading. People </a:t>
            </a:r>
            <a:r>
              <a:rPr lang="en-US" altLang="zh-CN" sz="16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from all walks of life</a:t>
            </a:r>
            <a:r>
              <a:rPr lang="en-US" altLang="zh-CN" sz="16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and different parts of China, with various dialects and backgrounds </a:t>
            </a:r>
            <a:r>
              <a:rPr lang="en-US" altLang="zh-CN" sz="16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converge</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d and bonded while faced with a shared </a:t>
            </a:r>
            <a:r>
              <a:rPr lang="en-US" altLang="zh-CN" sz="16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adversary</a:t>
            </a:r>
            <a:r>
              <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400" b="1" dirty="0" smtClean="0">
                <a:latin typeface="Times New Roman" panose="02020603050405020304" pitchFamily="18" charset="0"/>
                <a:ea typeface="楷体" panose="02010609060101010101" pitchFamily="49" charset="-122"/>
                <a:cs typeface="Times New Roman" panose="02020603050405020304" pitchFamily="18" charset="0"/>
              </a:rPr>
              <a:t>视频里的这位医疗队成员来自</a:t>
            </a:r>
            <a:r>
              <a:rPr lang="zh-CN" altLang="en-US" sz="14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新疆维吾尔族自治区</a:t>
            </a:r>
            <a:r>
              <a:rPr lang="zh-CN" altLang="en-US" sz="1400" b="1" dirty="0" smtClean="0">
                <a:latin typeface="Times New Roman" panose="02020603050405020304" pitchFamily="18" charset="0"/>
                <a:ea typeface="楷体" panose="02010609060101010101" pitchFamily="49" charset="-122"/>
                <a:cs typeface="Times New Roman" panose="02020603050405020304" pitchFamily="18" charset="0"/>
              </a:rPr>
              <a:t>，她正在教患者们跳维吾尔族传统舞蹈。还有人则在阅读中寻找宁静。来自全国各地不同各业，操着不同方言，背景各异的人们汇聚于此，患难与共，阻击共同的对手。</a:t>
            </a:r>
            <a:endParaRPr lang="en-US" altLang="zh-CN" sz="14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rPr>
              <a:t>        The </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temporary hospitals have been closed, but for some, the memories will last a lifetime. Some patients became friends with the doctors and nurses. They've promised to visit each other in the future, even to cover the expenses. One woman told journalists, food was handed out for free, but she had no appetite when she first arrived, because of physical and psychological </a:t>
            </a:r>
            <a:r>
              <a:rPr lang="en-US" altLang="zh-CN" sz="16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distress</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 But upon the closure of the </a:t>
            </a:r>
            <a:r>
              <a:rPr lang="en-US" altLang="zh-CN" sz="16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venue</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 she was almost </a:t>
            </a:r>
            <a:r>
              <a:rPr lang="en-US" altLang="zh-CN" sz="16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relish</a:t>
            </a: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ing the meal</a:t>
            </a:r>
            <a:r>
              <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6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rPr>
              <a:t>       </a:t>
            </a:r>
            <a:r>
              <a:rPr lang="zh-CN" altLang="en-US" sz="1400" b="1" dirty="0" smtClean="0">
                <a:latin typeface="Times New Roman" panose="02020603050405020304" pitchFamily="18" charset="0"/>
                <a:ea typeface="楷体" panose="02010609060101010101" pitchFamily="49" charset="-122"/>
                <a:cs typeface="Times New Roman" panose="02020603050405020304" pitchFamily="18" charset="0"/>
              </a:rPr>
              <a:t>武汉房舱医院已经休舱，但对于一些人来说在那里的记忆却永生难忘。有的病人和医护人员成为朋友，他们承诺将来要相互探望，甚至提出要为对方承担开销。一位女士告诉记者方舱医院中免费发放三餐，但她刚刚入住时却因为生理和心理上的不是而没有什么胃口。但等到医院即将休舱时，她对最后一餐却有些不舍。</a:t>
            </a:r>
            <a:endParaRPr lang="zh-CN" altLang="zh-CN" sz="14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内容占位符 2"/>
          <p:cNvSpPr txBox="1"/>
          <p:nvPr/>
        </p:nvSpPr>
        <p:spPr>
          <a:xfrm>
            <a:off x="618384" y="4225652"/>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endParaRPr lang="zh-CN" altLang="en-US" sz="2200" dirty="0">
              <a:solidFill>
                <a:prstClr val="black"/>
              </a:solidFill>
            </a:endParaRPr>
          </a:p>
        </p:txBody>
      </p:sp>
      <p:cxnSp>
        <p:nvCxnSpPr>
          <p:cNvPr id="6" name="直接连接符 5"/>
          <p:cNvCxnSpPr/>
          <p:nvPr/>
        </p:nvCxnSpPr>
        <p:spPr>
          <a:xfrm>
            <a:off x="323528" y="4555565"/>
            <a:ext cx="8568952" cy="0"/>
          </a:xfrm>
          <a:prstGeom prst="line">
            <a:avLst/>
          </a:prstGeom>
          <a:ln w="63500" cap="rnd" cmpd="thickThin">
            <a:prstDash val="sysDot"/>
            <a:round/>
          </a:ln>
        </p:spPr>
        <p:style>
          <a:lnRef idx="3">
            <a:schemeClr val="accent2"/>
          </a:lnRef>
          <a:fillRef idx="0">
            <a:schemeClr val="accent2"/>
          </a:fillRef>
          <a:effectRef idx="2">
            <a:schemeClr val="accent2"/>
          </a:effectRef>
          <a:fontRef idx="minor">
            <a:schemeClr val="tx1"/>
          </a:fontRef>
        </p:style>
      </p:cxnSp>
      <p:sp>
        <p:nvSpPr>
          <p:cNvPr id="7" name="内容占位符 2"/>
          <p:cNvSpPr txBox="1"/>
          <p:nvPr/>
        </p:nvSpPr>
        <p:spPr>
          <a:xfrm>
            <a:off x="423431" y="4657700"/>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just">
              <a:spcBef>
                <a:spcPts val="0"/>
              </a:spcBef>
              <a:buNone/>
            </a:pP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from all walks of life  </a:t>
            </a:r>
            <a:r>
              <a:rPr lang="zh-CN" altLang="en-US" sz="1800" b="1" dirty="0" smtClean="0">
                <a:latin typeface="Times New Roman" panose="02020603050405020304" pitchFamily="18" charset="0"/>
                <a:ea typeface="楷体" panose="02010609060101010101" pitchFamily="49" charset="-122"/>
                <a:cs typeface="Times New Roman" panose="02020603050405020304" pitchFamily="18" charset="0"/>
              </a:rPr>
              <a:t>来自各行各业</a:t>
            </a:r>
            <a:r>
              <a:rPr lang="en-US" altLang="zh-CN" sz="18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converge</a:t>
            </a:r>
            <a:r>
              <a:rPr lang="en-US" altLang="zh-CN"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i="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v. </a:t>
            </a:r>
            <a:r>
              <a:rPr lang="zh-CN" altLang="en-US"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汇集，会合</a:t>
            </a:r>
            <a:endParaRPr lang="en-US" altLang="zh-CN" sz="1800" b="1" i="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0" lvl="0" indent="0" algn="just">
              <a:spcBef>
                <a:spcPts val="0"/>
              </a:spcBef>
              <a:buNone/>
            </a:pP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adversary </a:t>
            </a:r>
            <a:r>
              <a:rPr lang="en-US" altLang="zh-CN" sz="1800" b="1" i="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i="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n. </a:t>
            </a:r>
            <a:r>
              <a:rPr lang="zh-CN" altLang="en-US"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敌手，对手（</a:t>
            </a:r>
            <a:r>
              <a:rPr lang="en-US" altLang="zh-CN"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rival; opponent</a:t>
            </a:r>
            <a:r>
              <a:rPr lang="zh-CN" altLang="en-US"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distress  </a:t>
            </a:r>
            <a:r>
              <a:rPr lang="en-US" altLang="zh-CN" sz="1800" b="1" i="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n</a:t>
            </a:r>
            <a:r>
              <a:rPr lang="en-US" altLang="zh-CN"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忧虑，痛苦</a:t>
            </a:r>
            <a:endParaRPr lang="en-US" altLang="zh-CN"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0" lvl="0" indent="0" algn="just">
              <a:spcBef>
                <a:spcPts val="0"/>
              </a:spcBef>
              <a:buNone/>
            </a:pP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venue</a:t>
            </a:r>
            <a:r>
              <a:rPr lang="en-US" altLang="zh-CN"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i="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n</a:t>
            </a:r>
            <a:r>
              <a:rPr lang="en-US" altLang="zh-CN"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（事件或活动）发生地，举办场地           </a:t>
            </a: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relish </a:t>
            </a:r>
            <a:r>
              <a:rPr lang="en-US" altLang="zh-CN" sz="1800" b="1" i="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v. </a:t>
            </a:r>
            <a:r>
              <a:rPr lang="zh-CN" altLang="en-US"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享受</a:t>
            </a:r>
            <a:endParaRPr lang="en-US" altLang="zh-CN" sz="18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Font typeface="Arial" panose="020B0604020202020204" pitchFamily="34" charset="0"/>
              <a:buNone/>
            </a:pPr>
            <a:endParaRPr lang="zh-CN" altLang="en-US" sz="2200" dirty="0">
              <a:solidFill>
                <a:prstClr val="black"/>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409228"/>
            <a:ext cx="8138325" cy="4896544"/>
          </a:xfrm>
        </p:spPr>
        <p:txBody>
          <a:bodyPr>
            <a:normAutofit/>
          </a:bodyPr>
          <a:lstStyle/>
          <a:p>
            <a:pPr marL="0" indent="0" algn="just">
              <a:buNone/>
            </a:pPr>
            <a:r>
              <a:rPr lang="en-US" altLang="zh-CN" sz="16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1400" b="1" dirty="0" smtClean="0">
                <a:latin typeface="Times New Roman" panose="02020603050405020304" pitchFamily="18" charset="0"/>
                <a:ea typeface="楷体" panose="02010609060101010101" pitchFamily="49" charset="-122"/>
                <a:cs typeface="Times New Roman" panose="02020603050405020304" pitchFamily="18" charset="0"/>
              </a:rPr>
              <a:t>The </a:t>
            </a:r>
            <a:r>
              <a:rPr lang="en-US" altLang="zh-CN" sz="1400" b="1" dirty="0">
                <a:latin typeface="Times New Roman" panose="02020603050405020304" pitchFamily="18" charset="0"/>
                <a:ea typeface="楷体" panose="02010609060101010101" pitchFamily="49" charset="-122"/>
                <a:cs typeface="Times New Roman" panose="02020603050405020304" pitchFamily="18" charset="0"/>
              </a:rPr>
              <a:t>temporary hospitals in Wuhan have been closed, but they marked "a </a:t>
            </a:r>
            <a:r>
              <a:rPr lang="en-US" altLang="zh-CN" sz="14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crucial </a:t>
            </a:r>
            <a:r>
              <a:rPr lang="en-US" altLang="zh-CN" sz="1400" b="1" dirty="0">
                <a:latin typeface="Times New Roman" panose="02020603050405020304" pitchFamily="18" charset="0"/>
                <a:ea typeface="楷体" panose="02010609060101010101" pitchFamily="49" charset="-122"/>
                <a:cs typeface="Times New Roman" panose="02020603050405020304" pitchFamily="18" charset="0"/>
              </a:rPr>
              <a:t>and significant step" in the battle. A total of 9,000 medical staff from all over China took care of some 12,000 patients. Some international media </a:t>
            </a:r>
            <a:r>
              <a:rPr lang="en-US" altLang="zh-CN" sz="1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smear</a:t>
            </a:r>
            <a:r>
              <a:rPr lang="en-US" altLang="zh-CN" sz="1400" b="1" dirty="0">
                <a:latin typeface="Times New Roman" panose="02020603050405020304" pitchFamily="18" charset="0"/>
                <a:ea typeface="楷体" panose="02010609060101010101" pitchFamily="49" charset="-122"/>
                <a:cs typeface="Times New Roman" panose="02020603050405020304" pitchFamily="18" charset="0"/>
              </a:rPr>
              <a:t>ed this measure in the beginning, calling the hospitals "concentration camps." But what happened has proven them all wrong. No medical staff were infected. No patient died. No one came back after being released. This has been called "a</a:t>
            </a:r>
            <a:r>
              <a:rPr lang="en-US" altLang="zh-CN" sz="14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milestone </a:t>
            </a:r>
            <a:r>
              <a:rPr lang="en-US" altLang="zh-CN" sz="1400" b="1" dirty="0">
                <a:latin typeface="Times New Roman" panose="02020603050405020304" pitchFamily="18" charset="0"/>
                <a:ea typeface="楷体" panose="02010609060101010101" pitchFamily="49" charset="-122"/>
                <a:cs typeface="Times New Roman" panose="02020603050405020304" pitchFamily="18" charset="0"/>
              </a:rPr>
              <a:t>in China's medical assistance history."</a:t>
            </a:r>
            <a:endParaRPr lang="zh-CN" altLang="zh-CN" sz="14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400" b="1" dirty="0" smtClean="0">
                <a:latin typeface="Times New Roman" panose="02020603050405020304" pitchFamily="18" charset="0"/>
                <a:ea typeface="楷体" panose="02010609060101010101" pitchFamily="49" charset="-122"/>
                <a:cs typeface="Times New Roman" panose="02020603050405020304" pitchFamily="18" charset="0"/>
              </a:rPr>
              <a:t>        武汉</a:t>
            </a:r>
            <a:r>
              <a:rPr lang="zh-CN" altLang="en-US" sz="1400" b="1" dirty="0">
                <a:latin typeface="Times New Roman" panose="02020603050405020304" pitchFamily="18" charset="0"/>
                <a:ea typeface="楷体" panose="02010609060101010101" pitchFamily="49" charset="-122"/>
                <a:cs typeface="Times New Roman" panose="02020603050405020304" pitchFamily="18" charset="0"/>
              </a:rPr>
              <a:t>房舱医院已经休</a:t>
            </a:r>
            <a:r>
              <a:rPr lang="zh-CN" altLang="en-US" sz="1400" b="1" dirty="0" smtClean="0">
                <a:latin typeface="Times New Roman" panose="02020603050405020304" pitchFamily="18" charset="0"/>
                <a:ea typeface="楷体" panose="02010609060101010101" pitchFamily="49" charset="-122"/>
                <a:cs typeface="Times New Roman" panose="02020603050405020304" pitchFamily="18" charset="0"/>
              </a:rPr>
              <a:t>舱。但他们成了战“疫”当中“</a:t>
            </a:r>
            <a:r>
              <a:rPr lang="zh-CN" altLang="en-US" sz="14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非常关键</a:t>
            </a:r>
            <a:r>
              <a:rPr lang="zh-CN" altLang="en-US" sz="1400" b="1" dirty="0" smtClean="0">
                <a:latin typeface="Times New Roman" panose="02020603050405020304" pitchFamily="18" charset="0"/>
                <a:ea typeface="楷体" panose="02010609060101010101" pitchFamily="49" charset="-122"/>
                <a:cs typeface="Times New Roman" panose="02020603050405020304" pitchFamily="18" charset="0"/>
              </a:rPr>
              <a:t>，意义重大”的一个举措。来自全国各地的九千名医务工作者救治了</a:t>
            </a:r>
            <a:r>
              <a:rPr lang="en-US" altLang="zh-CN" sz="1400" b="1" dirty="0" smtClean="0">
                <a:latin typeface="Times New Roman" panose="02020603050405020304" pitchFamily="18" charset="0"/>
                <a:ea typeface="楷体" panose="02010609060101010101" pitchFamily="49" charset="-122"/>
                <a:cs typeface="Times New Roman" panose="02020603050405020304" pitchFamily="18" charset="0"/>
              </a:rPr>
              <a:t>12000</a:t>
            </a:r>
            <a:r>
              <a:rPr lang="zh-CN" altLang="en-US" sz="1400" b="1" dirty="0" smtClean="0">
                <a:latin typeface="Times New Roman" panose="02020603050405020304" pitchFamily="18" charset="0"/>
                <a:ea typeface="楷体" panose="02010609060101010101" pitchFamily="49" charset="-122"/>
                <a:cs typeface="Times New Roman" panose="02020603050405020304" pitchFamily="18" charset="0"/>
              </a:rPr>
              <a:t>名病人。有些海外媒体最初对这一举措嗤之以鼻，称这些医院为“集中营”。事实证明他们太错特错。这里实现了“零感染”、“零死亡”、“零回头”，被称为“中国医疗救助史上的一座</a:t>
            </a:r>
            <a:r>
              <a:rPr lang="zh-CN" altLang="en-US" sz="1400" b="1" dirty="0" smtClean="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里程碑</a:t>
            </a:r>
            <a:r>
              <a:rPr lang="zh-CN" altLang="en-US" sz="14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en-US" altLang="zh-CN" sz="14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14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1400" b="1" dirty="0" smtClean="0">
                <a:latin typeface="Times New Roman" panose="02020603050405020304" pitchFamily="18" charset="0"/>
                <a:ea typeface="楷体" panose="02010609060101010101" pitchFamily="49" charset="-122"/>
                <a:cs typeface="Times New Roman" panose="02020603050405020304" pitchFamily="18" charset="0"/>
              </a:rPr>
              <a:t>       </a:t>
            </a:r>
            <a:r>
              <a:rPr lang="en-US" altLang="zh-CN" sz="1400" b="1" dirty="0">
                <a:latin typeface="Times New Roman" panose="02020603050405020304" pitchFamily="18" charset="0"/>
                <a:ea typeface="楷体" panose="02010609060101010101" pitchFamily="49" charset="-122"/>
                <a:cs typeface="Times New Roman" panose="02020603050405020304" pitchFamily="18" charset="0"/>
              </a:rPr>
              <a:t>The temporary hospitals in Wuhan have been closed, but they made me </a:t>
            </a:r>
            <a:r>
              <a:rPr lang="en-US" altLang="zh-CN" sz="1400" b="1" dirty="0" smtClean="0">
                <a:latin typeface="Times New Roman" panose="02020603050405020304" pitchFamily="18" charset="0"/>
                <a:ea typeface="楷体" panose="02010609060101010101" pitchFamily="49" charset="-122"/>
                <a:cs typeface="Times New Roman" panose="02020603050405020304" pitchFamily="18" charset="0"/>
              </a:rPr>
              <a:t>wonder what </a:t>
            </a:r>
            <a:r>
              <a:rPr lang="en-US" altLang="zh-CN" sz="1400" b="1" dirty="0">
                <a:latin typeface="Times New Roman" panose="02020603050405020304" pitchFamily="18" charset="0"/>
                <a:ea typeface="楷体" panose="02010609060101010101" pitchFamily="49" charset="-122"/>
                <a:cs typeface="Times New Roman" panose="02020603050405020304" pitchFamily="18" charset="0"/>
              </a:rPr>
              <a:t>can we take away from this experience, not just in fighting the virus, but also in our own lives? Instead of accusations and name-calling, what's more constructive? Under the same roof, faced with the same adversaries, understanding, </a:t>
            </a:r>
            <a:r>
              <a:rPr lang="en-US" altLang="zh-CN" sz="1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forbearance</a:t>
            </a:r>
            <a:r>
              <a:rPr lang="en-US" altLang="zh-CN" sz="1400" b="1" dirty="0">
                <a:latin typeface="Times New Roman" panose="02020603050405020304" pitchFamily="18" charset="0"/>
                <a:ea typeface="楷体" panose="02010609060101010101" pitchFamily="49" charset="-122"/>
                <a:cs typeface="Times New Roman" panose="02020603050405020304" pitchFamily="18" charset="0"/>
              </a:rPr>
              <a:t>, positivity and a true sense of community that will keep us all </a:t>
            </a:r>
            <a:r>
              <a:rPr lang="en-US" altLang="zh-CN" sz="1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afloat</a:t>
            </a:r>
            <a:r>
              <a:rPr lang="en-US" altLang="zh-CN" sz="1400" b="1" dirty="0">
                <a:latin typeface="Times New Roman" panose="02020603050405020304" pitchFamily="18" charset="0"/>
                <a:ea typeface="楷体" panose="02010609060101010101" pitchFamily="49" charset="-122"/>
                <a:cs typeface="Times New Roman" panose="02020603050405020304" pitchFamily="18" charset="0"/>
              </a:rPr>
              <a:t>. There's no other way.</a:t>
            </a:r>
            <a:endParaRPr lang="zh-CN" altLang="zh-CN" sz="14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1400" b="1" dirty="0" smtClean="0">
                <a:latin typeface="Times New Roman" panose="02020603050405020304" pitchFamily="18" charset="0"/>
                <a:ea typeface="楷体" panose="02010609060101010101" pitchFamily="49" charset="-122"/>
                <a:cs typeface="Times New Roman" panose="02020603050405020304" pitchFamily="18" charset="0"/>
              </a:rPr>
              <a:t>       武汉房舱</a:t>
            </a:r>
            <a:r>
              <a:rPr lang="zh-CN" altLang="en-US" sz="1400" b="1" dirty="0">
                <a:latin typeface="Times New Roman" panose="02020603050405020304" pitchFamily="18" charset="0"/>
                <a:ea typeface="楷体" panose="02010609060101010101" pitchFamily="49" charset="-122"/>
                <a:cs typeface="Times New Roman" panose="02020603050405020304" pitchFamily="18" charset="0"/>
              </a:rPr>
              <a:t>医院已经休舱</a:t>
            </a:r>
            <a:r>
              <a:rPr lang="zh-CN" altLang="en-US" sz="1400" b="1" dirty="0" smtClean="0">
                <a:latin typeface="Times New Roman" panose="02020603050405020304" pitchFamily="18" charset="0"/>
                <a:ea typeface="楷体" panose="02010609060101010101" pitchFamily="49" charset="-122"/>
                <a:cs typeface="Times New Roman" panose="02020603050405020304" pitchFamily="18" charset="0"/>
              </a:rPr>
              <a:t>。但这番经历令人深思，我们能够从中领悟些什么，不仅用在抗击病毒方面，也在我们每个人的生活中。与指责以及谩骂相比，什么更具建设性？同一片屋檐下，同一个困难面前，理解、</a:t>
            </a:r>
            <a:r>
              <a:rPr lang="zh-CN" altLang="en-US" sz="14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忍耐</a:t>
            </a:r>
            <a:r>
              <a:rPr lang="zh-CN" altLang="en-US" sz="1400" b="1" dirty="0" smtClean="0">
                <a:latin typeface="Times New Roman" panose="02020603050405020304" pitchFamily="18" charset="0"/>
                <a:ea typeface="楷体" panose="02010609060101010101" pitchFamily="49" charset="-122"/>
                <a:cs typeface="Times New Roman" panose="02020603050405020304" pitchFamily="18" charset="0"/>
              </a:rPr>
              <a:t>、积极和真正的社区意识才能让我们共度时艰。除此之外，别无他法。</a:t>
            </a:r>
            <a:endParaRPr lang="zh-CN" altLang="zh-CN" sz="14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内容占位符 2"/>
          <p:cNvSpPr txBox="1"/>
          <p:nvPr/>
        </p:nvSpPr>
        <p:spPr>
          <a:xfrm>
            <a:off x="618384" y="4225652"/>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endParaRPr lang="zh-CN" altLang="en-US" sz="2200" dirty="0">
              <a:solidFill>
                <a:prstClr val="black"/>
              </a:solidFill>
            </a:endParaRPr>
          </a:p>
        </p:txBody>
      </p:sp>
      <p:cxnSp>
        <p:nvCxnSpPr>
          <p:cNvPr id="6" name="直接连接符 5"/>
          <p:cNvCxnSpPr/>
          <p:nvPr/>
        </p:nvCxnSpPr>
        <p:spPr>
          <a:xfrm>
            <a:off x="323528" y="4657700"/>
            <a:ext cx="8568952" cy="0"/>
          </a:xfrm>
          <a:prstGeom prst="line">
            <a:avLst/>
          </a:prstGeom>
          <a:ln w="63500" cap="rnd" cmpd="thickThin">
            <a:prstDash val="sysDot"/>
            <a:round/>
          </a:ln>
        </p:spPr>
        <p:style>
          <a:lnRef idx="3">
            <a:schemeClr val="accent2"/>
          </a:lnRef>
          <a:fillRef idx="0">
            <a:schemeClr val="accent2"/>
          </a:fillRef>
          <a:effectRef idx="2">
            <a:schemeClr val="accent2"/>
          </a:effectRef>
          <a:fontRef idx="minor">
            <a:schemeClr val="tx1"/>
          </a:fontRef>
        </p:style>
      </p:cxnSp>
      <p:sp>
        <p:nvSpPr>
          <p:cNvPr id="7" name="内容占位符 2"/>
          <p:cNvSpPr txBox="1"/>
          <p:nvPr/>
        </p:nvSpPr>
        <p:spPr>
          <a:xfrm>
            <a:off x="423431" y="4801716"/>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spcBef>
                <a:spcPts val="0"/>
              </a:spcBef>
              <a:buFont typeface="Arial" panose="020B0604020202020204" pitchFamily="34" charset="0"/>
              <a:buNone/>
            </a:pP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smear</a:t>
            </a:r>
            <a:r>
              <a:rPr lang="en-US" altLang="zh-CN"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i="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v. </a:t>
            </a:r>
            <a:r>
              <a:rPr lang="zh-CN" altLang="en-US" sz="18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弄</a:t>
            </a:r>
            <a:r>
              <a:rPr lang="zh-CN" altLang="en-US"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脏；抹黑，诽谤</a:t>
            </a:r>
            <a:r>
              <a:rPr lang="en-US" altLang="zh-CN" sz="1800" b="1" i="1">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i="1"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forbearance </a:t>
            </a:r>
            <a:r>
              <a:rPr lang="en-US" altLang="zh-CN" sz="1800" b="1" i="1"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1800" b="1" i="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n. </a:t>
            </a:r>
            <a:r>
              <a:rPr lang="zh-CN" altLang="en-US" sz="18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忍耐</a:t>
            </a:r>
            <a:r>
              <a:rPr lang="zh-CN" altLang="en-US"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endParaRPr>
          </a:p>
          <a:p>
            <a:pPr marL="0" indent="0" algn="just">
              <a:spcBef>
                <a:spcPts val="0"/>
              </a:spcBef>
              <a:buFont typeface="Arial" panose="020B0604020202020204" pitchFamily="34" charset="0"/>
              <a:buNone/>
            </a:pPr>
            <a:r>
              <a:rPr lang="en-US" altLang="zh-CN" sz="1800" b="1" dirty="0" smtClean="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afloat  </a:t>
            </a:r>
            <a:r>
              <a:rPr lang="en-US" altLang="zh-CN" sz="1800" b="1" i="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adj</a:t>
            </a:r>
            <a:r>
              <a:rPr lang="en-US" altLang="zh-CN"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1800" b="1" dirty="0" smtClean="0">
                <a:solidFill>
                  <a:prstClr val="black"/>
                </a:solidFill>
                <a:latin typeface="Times New Roman" panose="02020603050405020304" pitchFamily="18" charset="0"/>
                <a:ea typeface="楷体" panose="02010609060101010101" pitchFamily="49" charset="-122"/>
                <a:cs typeface="Times New Roman" panose="02020603050405020304" pitchFamily="18" charset="0"/>
              </a:rPr>
              <a:t>漂浮不沉的；经济上周转得开的</a:t>
            </a:r>
            <a:endParaRPr lang="zh-CN" altLang="en-US" sz="2200" dirty="0">
              <a:solidFill>
                <a:prstClr val="black"/>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409228"/>
            <a:ext cx="8138325" cy="4896544"/>
          </a:xfrm>
        </p:spPr>
        <p:txBody>
          <a:bodyPr>
            <a:normAutofit/>
          </a:bodyPr>
          <a:lstStyle/>
          <a:p>
            <a:pPr marL="0" indent="0" algn="just">
              <a:buNone/>
            </a:pPr>
            <a:endParaRPr lang="en-US" altLang="zh-CN" sz="2400" b="1" dirty="0" smtClean="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endParaRPr lang="en-US" altLang="zh-CN" sz="24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en-US" altLang="zh-CN" sz="2800" b="1" dirty="0" smtClean="0">
                <a:latin typeface="Times New Roman" panose="02020603050405020304" pitchFamily="18" charset="0"/>
                <a:ea typeface="楷体" panose="02010609060101010101" pitchFamily="49" charset="-122"/>
                <a:cs typeface="Times New Roman" panose="02020603050405020304" pitchFamily="18" charset="0"/>
              </a:rPr>
              <a:t>        The </a:t>
            </a:r>
            <a:r>
              <a:rPr lang="en-US" altLang="zh-CN" sz="2800" b="1" dirty="0">
                <a:latin typeface="Times New Roman" panose="02020603050405020304" pitchFamily="18" charset="0"/>
                <a:ea typeface="楷体" panose="02010609060101010101" pitchFamily="49" charset="-122"/>
                <a:cs typeface="Times New Roman" panose="02020603050405020304" pitchFamily="18" charset="0"/>
              </a:rPr>
              <a:t>temporary hospitals in Wuhan have been closed. I hope we won't be needing them again, but let's keep the spirit alive</a:t>
            </a:r>
            <a:r>
              <a:rPr lang="en-US" altLang="zh-CN" sz="2800" b="1" dirty="0" smtClean="0">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800" b="1" dirty="0">
              <a:latin typeface="Times New Roman" panose="02020603050405020304" pitchFamily="18" charset="0"/>
              <a:ea typeface="楷体" panose="02010609060101010101" pitchFamily="49" charset="-122"/>
              <a:cs typeface="Times New Roman" panose="02020603050405020304" pitchFamily="18" charset="0"/>
            </a:endParaRPr>
          </a:p>
          <a:p>
            <a:pPr marL="0" indent="0" algn="just">
              <a:buNone/>
            </a:pPr>
            <a:r>
              <a:rPr lang="zh-CN" altLang="en-US" sz="2800" b="1" dirty="0" smtClean="0">
                <a:latin typeface="Times New Roman" panose="02020603050405020304" pitchFamily="18" charset="0"/>
                <a:ea typeface="楷体" panose="02010609060101010101" pitchFamily="49" charset="-122"/>
                <a:cs typeface="Times New Roman" panose="02020603050405020304" pitchFamily="18" charset="0"/>
              </a:rPr>
              <a:t>       武汉房舱</a:t>
            </a:r>
            <a:r>
              <a:rPr lang="zh-CN" altLang="en-US" sz="2800" b="1" dirty="0">
                <a:latin typeface="Times New Roman" panose="02020603050405020304" pitchFamily="18" charset="0"/>
                <a:ea typeface="楷体" panose="02010609060101010101" pitchFamily="49" charset="-122"/>
                <a:cs typeface="Times New Roman" panose="02020603050405020304" pitchFamily="18" charset="0"/>
              </a:rPr>
              <a:t>医院已经休舱</a:t>
            </a:r>
            <a:r>
              <a:rPr lang="zh-CN" altLang="en-US" sz="2800" b="1" dirty="0" smtClean="0">
                <a:latin typeface="Times New Roman" panose="02020603050405020304" pitchFamily="18" charset="0"/>
                <a:ea typeface="楷体" panose="02010609060101010101" pitchFamily="49" charset="-122"/>
                <a:cs typeface="Times New Roman" panose="02020603050405020304" pitchFamily="18" charset="0"/>
              </a:rPr>
              <a:t>。我希望我们永不再有这样的需求，但“方舱精神”值得传扬。</a:t>
            </a:r>
            <a:endParaRPr lang="zh-CN" altLang="zh-CN" sz="28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内容占位符 2"/>
          <p:cNvSpPr txBox="1"/>
          <p:nvPr/>
        </p:nvSpPr>
        <p:spPr>
          <a:xfrm>
            <a:off x="618384" y="4225652"/>
            <a:ext cx="8518015" cy="37716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endParaRPr lang="zh-CN" altLang="en-US" sz="2200" dirty="0">
              <a:solidFill>
                <a:prstClr val="black"/>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755576" y="481236"/>
            <a:ext cx="7772400" cy="2231108"/>
          </a:xfrm>
        </p:spPr>
        <p:txBody>
          <a:bodyPr>
            <a:normAutofit/>
          </a:bodyPr>
          <a:lstStyle/>
          <a:p>
            <a:r>
              <a:rPr lang="zh-CN" altLang="en-US" sz="1800" b="1" dirty="0" smtClean="0">
                <a:latin typeface="Engravers MT" panose="02090707080505020304" pitchFamily="18" charset="0"/>
                <a:cs typeface="Times New Roman" panose="02020603050405020304" pitchFamily="18" charset="0"/>
                <a:hlinkClick r:id="rId2" action="ppaction://hlinkfile"/>
              </a:rPr>
              <a:t>阅读七选五</a:t>
            </a:r>
            <a:br>
              <a:rPr lang="en-US" altLang="zh-CN" sz="1800" b="1" dirty="0" smtClean="0">
                <a:latin typeface="Engravers MT" panose="02090707080505020304" pitchFamily="18" charset="0"/>
                <a:cs typeface="Times New Roman" panose="02020603050405020304" pitchFamily="18" charset="0"/>
                <a:hlinkClick r:id="rId2" action="ppaction://hlinkfile"/>
              </a:rPr>
            </a:br>
            <a:r>
              <a:rPr lang="en-US" altLang="zh-CN" sz="1800" b="1" dirty="0">
                <a:solidFill>
                  <a:srgbClr val="002060"/>
                </a:solidFill>
                <a:latin typeface="Rockwell Condensed" panose="02060603050405020104" pitchFamily="18" charset="0"/>
                <a:cs typeface="Times New Roman" panose="02020603050405020304" pitchFamily="18" charset="0"/>
                <a:hlinkClick r:id="rId2" action="ppaction://hlinkfile"/>
              </a:rPr>
              <a:t>What I learned from </a:t>
            </a:r>
            <a:r>
              <a:rPr lang="en-US" altLang="zh-CN" sz="1800" b="1" dirty="0" smtClean="0">
                <a:solidFill>
                  <a:srgbClr val="002060"/>
                </a:solidFill>
                <a:latin typeface="Rockwell Condensed" panose="02060603050405020104" pitchFamily="18" charset="0"/>
                <a:cs typeface="Times New Roman" panose="02020603050405020304" pitchFamily="18" charset="0"/>
                <a:hlinkClick r:id="rId2" action="ppaction://hlinkfile"/>
              </a:rPr>
              <a:t>the </a:t>
            </a:r>
            <a:r>
              <a:rPr lang="en-US" altLang="zh-CN" sz="1800" b="1" dirty="0">
                <a:solidFill>
                  <a:srgbClr val="002060"/>
                </a:solidFill>
                <a:latin typeface="Rockwell Condensed" panose="02060603050405020104" pitchFamily="18" charset="0"/>
                <a:cs typeface="Times New Roman" panose="02020603050405020304" pitchFamily="18" charset="0"/>
                <a:hlinkClick r:id="rId2" action="ppaction://hlinkfile"/>
              </a:rPr>
              <a:t>temporary hospitals </a:t>
            </a:r>
            <a:r>
              <a:rPr lang="en-US" altLang="zh-CN" sz="1800" b="1" dirty="0" smtClean="0">
                <a:solidFill>
                  <a:srgbClr val="002060"/>
                </a:solidFill>
                <a:latin typeface="Rockwell Condensed" panose="02060603050405020104" pitchFamily="18" charset="0"/>
                <a:cs typeface="Times New Roman" panose="02020603050405020304" pitchFamily="18" charset="0"/>
                <a:hlinkClick r:id="rId2" action="ppaction://hlinkfile"/>
              </a:rPr>
              <a:t>in Wuhan</a:t>
            </a:r>
            <a:br>
              <a:rPr lang="en-US" altLang="zh-CN" sz="3600" b="1" dirty="0">
                <a:latin typeface="华文行楷" panose="02010800040101010101" pitchFamily="2" charset="-122"/>
                <a:ea typeface="华文行楷" panose="02010800040101010101" pitchFamily="2" charset="-122"/>
                <a:cs typeface="Times New Roman" panose="02020603050405020304" pitchFamily="18" charset="0"/>
                <a:hlinkClick r:id="rId2" action="ppaction://hlinkfile"/>
              </a:rPr>
            </a:br>
            <a:endParaRPr lang="zh-CN" altLang="en-US" sz="3600" b="1" dirty="0">
              <a:solidFill>
                <a:srgbClr val="FF0000"/>
              </a:solidFill>
              <a:latin typeface="华文行楷" panose="02010800040101010101" pitchFamily="2" charset="-122"/>
              <a:ea typeface="华文行楷" panose="02010800040101010101" pitchFamily="2" charset="-122"/>
              <a:cs typeface="Times New Roman" panose="02020603050405020304" pitchFamily="18" charset="0"/>
            </a:endParaRPr>
          </a:p>
        </p:txBody>
      </p:sp>
      <p:pic>
        <p:nvPicPr>
          <p:cNvPr id="3" name="图片 2"/>
          <p:cNvPicPr>
            <a:picLocks noChangeAspect="1"/>
          </p:cNvPicPr>
          <p:nvPr/>
        </p:nvPicPr>
        <p:blipFill rotWithShape="1">
          <a:blip r:embed="rId3" cstate="print">
            <a:extLst>
              <a:ext uri="{28A0092B-C50C-407E-A947-70E740481C1C}">
                <a14:useLocalDpi xmlns:a14="http://schemas.microsoft.com/office/drawing/2010/main" val="0"/>
              </a:ext>
            </a:extLst>
          </a:blip>
          <a:srcRect b="2464"/>
          <a:stretch>
            <a:fillRect/>
          </a:stretch>
        </p:blipFill>
        <p:spPr>
          <a:xfrm>
            <a:off x="2051720" y="1705489"/>
            <a:ext cx="2376264" cy="3474160"/>
          </a:xfrm>
          <a:prstGeom prst="rect">
            <a:avLst/>
          </a:prstGeom>
        </p:spPr>
      </p:pic>
      <p:pic>
        <p:nvPicPr>
          <p:cNvPr id="4" name="图片 3"/>
          <p:cNvPicPr>
            <a:picLocks noChangeAspect="1"/>
          </p:cNvPicPr>
          <p:nvPr/>
        </p:nvPicPr>
        <p:blipFill rotWithShape="1">
          <a:blip r:embed="rId4" cstate="print">
            <a:extLst>
              <a:ext uri="{28A0092B-C50C-407E-A947-70E740481C1C}">
                <a14:useLocalDpi xmlns:a14="http://schemas.microsoft.com/office/drawing/2010/main" val="0"/>
              </a:ext>
            </a:extLst>
          </a:blip>
          <a:srcRect b="3273"/>
          <a:stretch>
            <a:fillRect/>
          </a:stretch>
        </p:blipFill>
        <p:spPr>
          <a:xfrm>
            <a:off x="4788024" y="1720552"/>
            <a:ext cx="2376409" cy="3447928"/>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683568" y="1489348"/>
            <a:ext cx="7772400" cy="2231108"/>
          </a:xfrm>
        </p:spPr>
        <p:txBody>
          <a:bodyPr>
            <a:noAutofit/>
          </a:bodyPr>
          <a:lstStyle/>
          <a:p>
            <a:pPr>
              <a:lnSpc>
                <a:spcPct val="150000"/>
              </a:lnSpc>
            </a:pPr>
            <a:r>
              <a:rPr lang="en-US" altLang="zh-CN" sz="9600" b="1" dirty="0" smtClean="0">
                <a:solidFill>
                  <a:srgbClr val="FF0000"/>
                </a:solidFill>
                <a:latin typeface="华文行楷" panose="02010800040101010101" pitchFamily="2" charset="-122"/>
                <a:ea typeface="华文行楷" panose="02010800040101010101" pitchFamily="2" charset="-122"/>
                <a:cs typeface="Times New Roman" panose="02020603050405020304" pitchFamily="18" charset="0"/>
              </a:rPr>
              <a:t>Thank you!</a:t>
            </a:r>
            <a:endParaRPr lang="zh-CN" altLang="en-US" sz="9600" b="1" dirty="0">
              <a:solidFill>
                <a:srgbClr val="FF0000"/>
              </a:solidFill>
              <a:latin typeface="华文行楷" panose="02010800040101010101" pitchFamily="2" charset="-122"/>
              <a:ea typeface="华文行楷" panose="02010800040101010101" pitchFamily="2" charset="-122"/>
              <a:cs typeface="Times New Roman" panose="02020603050405020304" pitchFamily="18" charset="0"/>
            </a:endParaRPr>
          </a:p>
        </p:txBody>
      </p:sp>
      <p:sp>
        <p:nvSpPr>
          <p:cNvPr id="3" name="副标题 2"/>
          <p:cNvSpPr>
            <a:spLocks noGrp="1"/>
          </p:cNvSpPr>
          <p:nvPr>
            <p:ph type="subTitle" idx="1"/>
          </p:nvPr>
        </p:nvSpPr>
        <p:spPr>
          <a:xfrm>
            <a:off x="2411760" y="4513684"/>
            <a:ext cx="6400800" cy="1460500"/>
          </a:xfrm>
        </p:spPr>
        <p:txBody>
          <a:bodyPr/>
          <a:lstStyle/>
          <a:p>
            <a:pPr algn="r"/>
            <a:r>
              <a:rPr lang="en-US" altLang="zh-CN" b="1" i="1" dirty="0" smtClean="0">
                <a:latin typeface="Times New Roman" panose="02020603050405020304" pitchFamily="18" charset="0"/>
                <a:cs typeface="Times New Roman" panose="02020603050405020304" pitchFamily="18" charset="0"/>
              </a:rPr>
              <a:t>Oscar </a:t>
            </a:r>
            <a:r>
              <a:rPr lang="en-US" altLang="zh-CN" b="1" i="1" dirty="0" err="1" smtClean="0">
                <a:latin typeface="Times New Roman" panose="02020603050405020304" pitchFamily="18" charset="0"/>
                <a:cs typeface="Times New Roman" panose="02020603050405020304" pitchFamily="18" charset="0"/>
              </a:rPr>
              <a:t>Shen</a:t>
            </a:r>
            <a:endParaRPr lang="zh-CN" altLang="en-US" b="1" i="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588ku">
      <a:majorFont>
        <a:latin typeface="Arial Black"/>
        <a:ea typeface="思源黑体 CN Bold"/>
        <a:cs typeface=""/>
      </a:majorFont>
      <a:minorFont>
        <a:latin typeface="Arial"/>
        <a:ea typeface="思源黑体 CN Regular"/>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11416</Words>
  <Application>WPS 演示</Application>
  <PresentationFormat>全屏显示(16:10)</PresentationFormat>
  <Paragraphs>178</Paragraphs>
  <Slides>19</Slides>
  <Notes>1</Notes>
  <HiddenSlides>0</HiddenSlides>
  <MMClips>9</MMClips>
  <ScaleCrop>false</ScaleCrop>
  <HeadingPairs>
    <vt:vector size="6" baseType="variant">
      <vt:variant>
        <vt:lpstr>已用的字体</vt:lpstr>
      </vt:variant>
      <vt:variant>
        <vt:i4>23</vt:i4>
      </vt:variant>
      <vt:variant>
        <vt:lpstr>主题</vt:lpstr>
      </vt:variant>
      <vt:variant>
        <vt:i4>4</vt:i4>
      </vt:variant>
      <vt:variant>
        <vt:lpstr>幻灯片标题</vt:lpstr>
      </vt:variant>
      <vt:variant>
        <vt:i4>19</vt:i4>
      </vt:variant>
    </vt:vector>
  </HeadingPairs>
  <TitlesOfParts>
    <vt:vector size="46" baseType="lpstr">
      <vt:lpstr>Arial</vt:lpstr>
      <vt:lpstr>宋体</vt:lpstr>
      <vt:lpstr>Wingdings</vt:lpstr>
      <vt:lpstr>Arial</vt:lpstr>
      <vt:lpstr>Bodoni MT Black</vt:lpstr>
      <vt:lpstr>Times New Roman</vt:lpstr>
      <vt:lpstr>华文行楷</vt:lpstr>
      <vt:lpstr>方正舒体</vt:lpstr>
      <vt:lpstr>楷体</vt:lpstr>
      <vt:lpstr>Malgun Gothic</vt:lpstr>
      <vt:lpstr>Engravers MT</vt:lpstr>
      <vt:lpstr>Rockwell Condensed</vt:lpstr>
      <vt:lpstr>Gill Sans MT</vt:lpstr>
      <vt:lpstr>微软雅黑</vt:lpstr>
      <vt:lpstr>Arial Unicode MS</vt:lpstr>
      <vt:lpstr>Calibri</vt:lpstr>
      <vt:lpstr>Arial Black</vt:lpstr>
      <vt:lpstr>思源黑体 CN Bold</vt:lpstr>
      <vt:lpstr>黑体</vt:lpstr>
      <vt:lpstr>思源黑体 CN Regular</vt:lpstr>
      <vt:lpstr>HelveticaNeue</vt:lpstr>
      <vt:lpstr>Corbel</vt:lpstr>
      <vt:lpstr>华文新魏</vt:lpstr>
      <vt:lpstr>Office 主题</vt:lpstr>
      <vt:lpstr>1_Office 主题</vt:lpstr>
      <vt:lpstr>2_Office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语法填空 The worst of times     the best of people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阅读七选五 What I learned from the temporary hospitals in Wuhan </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南山有谷堆</cp:lastModifiedBy>
  <cp:revision>103</cp:revision>
  <dcterms:created xsi:type="dcterms:W3CDTF">2020-03-07T08:00:00Z</dcterms:created>
  <dcterms:modified xsi:type="dcterms:W3CDTF">2020-03-30T07:18:03Z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2052-11.8.2.8411</vt:lpwstr>
  </property>
</Properties>
</file>