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0" r:id="rId3"/>
    <p:sldId id="272" r:id="rId5"/>
    <p:sldId id="282" r:id="rId6"/>
    <p:sldId id="280" r:id="rId7"/>
    <p:sldId id="288" r:id="rId8"/>
    <p:sldId id="274" r:id="rId9"/>
    <p:sldId id="289" r:id="rId10"/>
    <p:sldId id="291" r:id="rId11"/>
    <p:sldId id="290" r:id="rId12"/>
    <p:sldId id="276" r:id="rId13"/>
    <p:sldId id="268" r:id="rId14"/>
    <p:sldId id="279" r:id="rId15"/>
    <p:sldId id="285" r:id="rId16"/>
    <p:sldId id="286" r:id="rId17"/>
    <p:sldId id="257" r:id="rId18"/>
    <p:sldId id="28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5A8"/>
    <a:srgbClr val="D13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>
      <p:cViewPr varScale="1">
        <p:scale>
          <a:sx n="71" d="100"/>
          <a:sy n="71" d="100"/>
        </p:scale>
        <p:origin x="-1296" y="-96"/>
      </p:cViewPr>
      <p:guideLst>
        <p:guide orient="horz" pos="2099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06CE-1E5E-481C-9B9A-7F9EC4592F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DCD70-7E23-46CC-B91B-CB4111DFD8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DCD70-7E23-46CC-B91B-CB4111DFD8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3C33-9DEB-4462-912C-A42A7D2EB9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70B7-8F03-4100-9B73-19D12D7EF38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72646" y="22719"/>
            <a:ext cx="621983" cy="201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298850" y="2897907"/>
            <a:ext cx="144661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26" y="3209330"/>
            <a:ext cx="777553" cy="7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784303" y="2897908"/>
            <a:ext cx="1234307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4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755" y="27384"/>
            <a:ext cx="2627784" cy="6858000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1.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延迟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上课 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停课不停学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复课</a:t>
            </a: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 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4.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基于目前的形势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5.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严禁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6.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实施远程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教育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7.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心理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辅导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2400" dirty="0">
                <a:ea typeface="黑体" panose="02010609060101010101" pitchFamily="49" charset="-122"/>
              </a:rPr>
              <a:t>8. </a:t>
            </a:r>
            <a:r>
              <a:rPr lang="zh-CN" altLang="en-US" sz="2400" dirty="0">
                <a:ea typeface="黑体" panose="02010609060101010101" pitchFamily="49" charset="-122"/>
              </a:rPr>
              <a:t>密切关注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2400" dirty="0">
                <a:ea typeface="黑体" panose="02010609060101010101" pitchFamily="49" charset="-122"/>
              </a:rPr>
              <a:t>9. </a:t>
            </a:r>
            <a:r>
              <a:rPr lang="zh-CN" altLang="en-US" sz="2400" dirty="0">
                <a:ea typeface="黑体" panose="02010609060101010101" pitchFamily="49" charset="-122"/>
              </a:rPr>
              <a:t>调整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10.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最新的安排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CN" sz="2400" dirty="0">
                <a:latin typeface="+mj-lt"/>
                <a:ea typeface="黑体" panose="02010609060101010101" pitchFamily="49" charset="-122"/>
              </a:rPr>
              <a:t>11. 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进一步的通知</a:t>
            </a:r>
            <a:endParaRPr lang="en-US" altLang="zh-CN" sz="2400" dirty="0">
              <a:latin typeface="+mj-lt"/>
              <a:ea typeface="黑体" panose="02010609060101010101" pitchFamily="49" charset="-122"/>
            </a:endParaRPr>
          </a:p>
          <a:p>
            <a:endParaRPr lang="en-US" altLang="zh-CN" sz="19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zh-CN" altLang="en-US" sz="19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9472" y="-99392"/>
            <a:ext cx="6670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suspend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 / delay/postpone/ put off the classes;  </a:t>
            </a: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class </a:t>
            </a:r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suspension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suspending classes 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suspending </a:t>
            </a:r>
            <a:r>
              <a:rPr lang="en-US" altLang="zh-CN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resume 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classes/ class </a:t>
            </a:r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resumption</a:t>
            </a:r>
            <a:endParaRPr lang="en-US" altLang="zh-CN" sz="2400" dirty="0"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9539" y="1844824"/>
            <a:ext cx="6536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according to/ in view of/due to/owing </a:t>
            </a:r>
            <a:r>
              <a:rPr lang="en-US" altLang="zh-CN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to/because of / based on </a:t>
            </a: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the current/present/latest 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situation</a:t>
            </a:r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ban/prohibit/forbid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 err="1">
                <a:ea typeface="Tahoma" panose="020B0604030504040204" pitchFamily="34" charset="0"/>
                <a:cs typeface="Tahoma" panose="020B0604030504040204" pitchFamily="34" charset="0"/>
              </a:rPr>
              <a:t>sth</a:t>
            </a: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. strictly</a:t>
            </a:r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conduct </a:t>
            </a:r>
            <a:r>
              <a:rPr lang="en-US" altLang="zh-CN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/launch/carry out /arrange/organize</a:t>
            </a:r>
            <a:endParaRPr lang="en-US" altLang="zh-CN" sz="2400" b="1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e-learning /web-based/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online classes/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distance education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psychological </a:t>
            </a: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guidance/counseling/consulting </a:t>
            </a:r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9539" y="4475841"/>
            <a:ext cx="43599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pay </a:t>
            </a:r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close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 attention to</a:t>
            </a:r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adjust </a:t>
            </a: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make some adjustments</a:t>
            </a:r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zh-CN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latest</a:t>
            </a:r>
            <a:r>
              <a:rPr lang="en-US" altLang="zh-CN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arrangement</a:t>
            </a:r>
            <a:endParaRPr lang="en-US" altLang="zh-CN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ea typeface="Tahoma" panose="020B0604030504040204" pitchFamily="34" charset="0"/>
                <a:cs typeface="Tahoma" panose="020B0604030504040204" pitchFamily="34" charset="0"/>
              </a:rPr>
              <a:t>further </a:t>
            </a:r>
            <a:r>
              <a:rPr lang="en-US" altLang="zh-CN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notice/ announcement</a:t>
            </a:r>
            <a:endParaRPr lang="en-US" altLang="zh-CN" sz="24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前凸弯带形 1"/>
          <p:cNvSpPr/>
          <p:nvPr/>
        </p:nvSpPr>
        <p:spPr>
          <a:xfrm>
            <a:off x="3175" y="37918"/>
            <a:ext cx="2624609" cy="647700"/>
          </a:xfrm>
          <a:prstGeom prst="ellipseRibb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83768" y="128826"/>
            <a:ext cx="6776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因</a:t>
            </a:r>
            <a:r>
              <a:rPr lang="zh-CN" altLang="zh-CN" sz="2000" b="1" dirty="0"/>
              <a:t>新</a:t>
            </a:r>
            <a:r>
              <a:rPr lang="zh-CN" altLang="en-US" sz="2000" b="1" dirty="0"/>
              <a:t>型</a:t>
            </a:r>
            <a:r>
              <a:rPr lang="zh-CN" altLang="zh-CN" sz="2000" b="1" dirty="0"/>
              <a:t>冠状病毒肺炎疫情还</a:t>
            </a:r>
            <a:r>
              <a:rPr lang="zh-CN" altLang="zh-CN" sz="2000" b="1" dirty="0">
                <a:solidFill>
                  <a:srgbClr val="00B050"/>
                </a:solidFill>
              </a:rPr>
              <a:t>未得到有效控制</a:t>
            </a:r>
            <a:r>
              <a:rPr lang="zh-CN" altLang="zh-CN" sz="2000" b="1" dirty="0"/>
              <a:t>，</a:t>
            </a:r>
            <a:r>
              <a:rPr lang="zh-CN" altLang="en-US" sz="2000" b="1" dirty="0"/>
              <a:t>教育部</a:t>
            </a:r>
            <a:r>
              <a:rPr lang="zh-CN" altLang="zh-CN" sz="2000" b="1" dirty="0">
                <a:solidFill>
                  <a:srgbClr val="0070C0"/>
                </a:solidFill>
              </a:rPr>
              <a:t>宣布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algn="ctr"/>
            <a:r>
              <a:rPr lang="zh-CN" altLang="zh-CN" sz="2000" b="1" dirty="0">
                <a:solidFill>
                  <a:srgbClr val="0070C0"/>
                </a:solidFill>
              </a:rPr>
              <a:t>延期开学</a:t>
            </a:r>
            <a:r>
              <a:rPr lang="zh-CN" altLang="zh-CN" sz="2000" b="1" dirty="0"/>
              <a:t>，</a:t>
            </a:r>
            <a:r>
              <a:rPr lang="zh-CN" altLang="en-US" sz="2000" b="1" dirty="0"/>
              <a:t>有可能推迟</a:t>
            </a:r>
            <a:r>
              <a:rPr lang="zh-CN" altLang="en-US" sz="2000" b="1" dirty="0" smtClean="0"/>
              <a:t>到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20</a:t>
            </a:r>
            <a:r>
              <a:rPr lang="zh-CN" altLang="en-US" sz="2000" b="1" dirty="0" smtClean="0"/>
              <a:t>日</a:t>
            </a:r>
            <a:r>
              <a:rPr lang="zh-CN" altLang="en-US" sz="2000" b="1" dirty="0"/>
              <a:t>。</a:t>
            </a:r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0" y="270136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As </a:t>
            </a:r>
            <a:r>
              <a:rPr lang="en-US" altLang="zh-CN" sz="2000" dirty="0">
                <a:latin typeface="Comic Sans MS" panose="030F0702030302020204" pitchFamily="66" charset="0"/>
              </a:rPr>
              <a:t>the terrible epidemic of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COVID-19 </a:t>
            </a:r>
            <a:r>
              <a:rPr lang="en-US" altLang="zh-C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has not been effectively contained</a:t>
            </a:r>
            <a:r>
              <a:rPr lang="en-US" altLang="zh-CN" sz="2000" dirty="0">
                <a:latin typeface="Comic Sans MS" panose="030F0702030302020204" pitchFamily="66" charset="0"/>
              </a:rPr>
              <a:t>,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Ministry </a:t>
            </a:r>
            <a:r>
              <a:rPr lang="en-US" altLang="zh-CN" sz="2000" dirty="0">
                <a:latin typeface="Comic Sans MS" panose="030F0702030302020204" pitchFamily="66" charset="0"/>
              </a:rPr>
              <a:t>of Education has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declared the postponement </a:t>
            </a:r>
            <a:r>
              <a:rPr lang="en-US" altLang="zh-CN" sz="2000" dirty="0">
                <a:latin typeface="Comic Sans MS" panose="030F0702030302020204" pitchFamily="66" charset="0"/>
              </a:rPr>
              <a:t>of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>
                <a:latin typeface="Comic Sans MS" panose="030F0702030302020204" pitchFamily="66" charset="0"/>
              </a:rPr>
              <a:t>the start of school until April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 20.                                                                  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6512" y="14772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Since</a:t>
            </a:r>
            <a:r>
              <a:rPr lang="en-US" altLang="zh-CN" sz="2000" dirty="0">
                <a:latin typeface="Comic Sans MS" panose="030F0702030302020204" pitchFamily="66" charset="0"/>
              </a:rPr>
              <a:t> the coronavirus still </a:t>
            </a:r>
            <a:r>
              <a:rPr lang="en-US" altLang="zh-C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hasn’t been under control</a:t>
            </a:r>
            <a:r>
              <a:rPr lang="en-US" altLang="zh-CN" sz="2000" dirty="0">
                <a:latin typeface="Comic Sans MS" panose="030F0702030302020204" pitchFamily="66" charset="0"/>
              </a:rPr>
              <a:t>, it is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announce</a:t>
            </a:r>
            <a:r>
              <a:rPr lang="en-US" altLang="zh-CN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d</a:t>
            </a:r>
            <a:r>
              <a:rPr lang="en-US" altLang="zh-CN" sz="2000" dirty="0">
                <a:latin typeface="Comic Sans MS" panose="030F0702030302020204" pitchFamily="66" charset="0"/>
              </a:rPr>
              <a:t> by  Ministry of Education that</a:t>
            </a:r>
            <a:r>
              <a:rPr lang="en-US" altLang="zh-CN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>
                <a:latin typeface="Comic Sans MS" panose="030F0702030302020204" pitchFamily="66" charset="0"/>
              </a:rPr>
              <a:t>the day we go back to school may be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delayed </a:t>
            </a:r>
            <a:r>
              <a:rPr lang="en-US" altLang="zh-CN" sz="2000" dirty="0">
                <a:latin typeface="Comic Sans MS" panose="030F0702030302020204" pitchFamily="66" charset="0"/>
              </a:rPr>
              <a:t>to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April 20 or </a:t>
            </a:r>
            <a:r>
              <a:rPr lang="en-US" altLang="zh-CN" sz="2000" dirty="0">
                <a:latin typeface="Comic Sans MS" panose="030F0702030302020204" pitchFamily="66" charset="0"/>
              </a:rPr>
              <a:t>even later.                                                          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                                                                               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223" y="3925505"/>
            <a:ext cx="9183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    According to the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decision</a:t>
            </a:r>
            <a:r>
              <a:rPr lang="en-US" altLang="zh-CN" sz="2000" dirty="0">
                <a:latin typeface="Comic Sans MS" panose="030F0702030302020204" pitchFamily="66" charset="0"/>
              </a:rPr>
              <a:t> of Ministry of Education, the opening of the school will be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put off </a:t>
            </a:r>
            <a:r>
              <a:rPr lang="en-US" altLang="zh-CN" sz="2000" dirty="0">
                <a:latin typeface="Comic Sans MS" panose="030F0702030302020204" pitchFamily="66" charset="0"/>
              </a:rPr>
              <a:t>to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>
                <a:latin typeface="Comic Sans MS" panose="030F0702030302020204" pitchFamily="66" charset="0"/>
              </a:rPr>
              <a:t>April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 20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due to </a:t>
            </a:r>
            <a:r>
              <a:rPr lang="en-US" altLang="zh-CN" sz="2000" dirty="0">
                <a:latin typeface="Comic Sans MS" panose="030F0702030302020204" pitchFamily="66" charset="0"/>
              </a:rPr>
              <a:t>the </a:t>
            </a:r>
            <a:r>
              <a:rPr lang="en-US" altLang="zh-C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uncontrolled epidemic </a:t>
            </a:r>
            <a:r>
              <a:rPr lang="en-US" altLang="zh-CN" sz="2000" dirty="0">
                <a:latin typeface="Comic Sans MS" panose="030F0702030302020204" pitchFamily="66" charset="0"/>
              </a:rPr>
              <a:t>caused by COVID-19.                                                                   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8023" y="5273913"/>
            <a:ext cx="9116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Owing to </a:t>
            </a:r>
            <a:r>
              <a:rPr lang="en-US" altLang="zh-CN" sz="2000" dirty="0">
                <a:latin typeface="Comic Sans MS" panose="030F0702030302020204" pitchFamily="66" charset="0"/>
              </a:rPr>
              <a:t>the fact that the epidemic </a:t>
            </a:r>
            <a:r>
              <a:rPr lang="en-US" altLang="zh-CN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hasn’t been controlled completely</a:t>
            </a:r>
            <a:r>
              <a:rPr lang="en-US" altLang="zh-CN" sz="2000" dirty="0">
                <a:latin typeface="Comic Sans MS" panose="030F0702030302020204" pitchFamily="66" charset="0"/>
              </a:rPr>
              <a:t>,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zh-CN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000" dirty="0">
                <a:latin typeface="Comic Sans MS" panose="030F0702030302020204" pitchFamily="66" charset="0"/>
              </a:rPr>
              <a:t>Ministry of Education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 has made the 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announcement</a:t>
            </a:r>
            <a:r>
              <a:rPr lang="en-US" altLang="zh-CN" sz="2000" dirty="0">
                <a:latin typeface="Comic Sans MS" panose="030F0702030302020204" pitchFamily="66" charset="0"/>
              </a:rPr>
              <a:t> regarding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postponing </a:t>
            </a:r>
            <a:r>
              <a:rPr lang="en-US" altLang="zh-CN" sz="2000" dirty="0">
                <a:latin typeface="Comic Sans MS" panose="030F0702030302020204" pitchFamily="66" charset="0"/>
              </a:rPr>
              <a:t>the new semester opening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date </a:t>
            </a:r>
            <a:r>
              <a:rPr lang="en-US" altLang="zh-CN" sz="2000" dirty="0">
                <a:latin typeface="Comic Sans MS" panose="030F0702030302020204" pitchFamily="66" charset="0"/>
              </a:rPr>
              <a:t>until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20th April. 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r>
              <a:rPr lang="en-US" altLang="zh-CN" sz="2000" dirty="0">
                <a:latin typeface="Comic Sans MS" panose="030F0702030302020204" pitchFamily="66" charset="0"/>
              </a:rPr>
              <a:t>                                                                                                        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8980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endParaRPr lang="zh-CN" altLang="en-US" sz="2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4579" y="833703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suspend; suspension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467544" y="22860"/>
            <a:ext cx="3600400" cy="123571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5976" y="379730"/>
            <a:ext cx="28835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Comic Sans MS" panose="030F0702030302020204" pitchFamily="66" charset="0"/>
              </a:rPr>
              <a:t>Requirement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1: </a:t>
            </a:r>
            <a:endParaRPr lang="en-US" altLang="zh-CN" sz="2800" b="1" dirty="0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484784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    During this period of time, everyone is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not allowed/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permitted </a:t>
            </a:r>
            <a:r>
              <a:rPr lang="en-US" altLang="zh-CN" sz="2400" dirty="0">
                <a:latin typeface="Comic Sans MS" panose="030F0702030302020204" pitchFamily="66" charset="0"/>
              </a:rPr>
              <a:t>to go to school.                                           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</a:rPr>
              <a:t>    Most importantly, any arrival to school during the holiday is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strictly forbidden</a:t>
            </a:r>
            <a:r>
              <a:rPr lang="en-US" altLang="zh-CN" sz="2400" dirty="0">
                <a:latin typeface="Comic Sans MS" panose="030F0702030302020204" pitchFamily="66" charset="0"/>
              </a:rPr>
              <a:t>.                                                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</a:rPr>
              <a:t>    To contain the epidemic, students are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banned </a:t>
            </a:r>
            <a:r>
              <a:rPr lang="en-US" altLang="zh-CN" sz="2400" dirty="0">
                <a:latin typeface="Comic Sans MS" panose="030F0702030302020204" pitchFamily="66" charset="0"/>
              </a:rPr>
              <a:t>from going to school during such a crucial period.                         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</a:rPr>
              <a:t>    The act of returning to school is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strictly prohibited </a:t>
            </a:r>
            <a:r>
              <a:rPr lang="en-US" altLang="zh-CN" sz="2400" dirty="0">
                <a:latin typeface="Comic Sans MS" panose="030F0702030302020204" pitchFamily="66" charset="0"/>
              </a:rPr>
              <a:t>no matter how emergent your excuse is.                        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1960" y="374650"/>
            <a:ext cx="352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u="sng" dirty="0">
                <a:solidFill>
                  <a:srgbClr val="FF0000"/>
                </a:solidFill>
                <a:sym typeface="+mn-ea"/>
              </a:rPr>
              <a:t>严禁</a:t>
            </a:r>
            <a:r>
              <a:rPr lang="zh-CN" altLang="zh-CN" sz="2800" b="1" dirty="0">
                <a:solidFill>
                  <a:srgbClr val="FF0000"/>
                </a:solidFill>
                <a:sym typeface="+mn-ea"/>
              </a:rPr>
              <a:t>学生假期到校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430101" y="427709"/>
            <a:ext cx="3678500" cy="123571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07496" y="568510"/>
            <a:ext cx="310536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u="sng" dirty="0" smtClean="0">
                <a:solidFill>
                  <a:srgbClr val="FF0000"/>
                </a:solidFill>
              </a:rPr>
              <a:t>(</a:t>
            </a:r>
            <a:r>
              <a:rPr lang="zh-CN" altLang="en-US" sz="2800" b="1" u="sng" dirty="0">
                <a:solidFill>
                  <a:srgbClr val="FF0000"/>
                </a:solidFill>
              </a:rPr>
              <a:t>实施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)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远程教育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在线</a:t>
            </a:r>
            <a:r>
              <a:rPr lang="zh-CN" altLang="zh-CN" sz="2800" b="1" dirty="0">
                <a:solidFill>
                  <a:srgbClr val="FF0000"/>
                </a:solidFill>
              </a:rPr>
              <a:t>心理辅导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5496" y="220486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    Distance education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as well as </a:t>
            </a:r>
            <a:r>
              <a:rPr lang="en-US" altLang="zh-CN" sz="2400" dirty="0">
                <a:latin typeface="Comic Sans MS" panose="030F0702030302020204" pitchFamily="66" charset="0"/>
              </a:rPr>
              <a:t>online psychological guidance will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be arranged</a:t>
            </a:r>
            <a:r>
              <a:rPr lang="en-US" altLang="zh-CN" sz="2400" dirty="0"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 organized /offered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by </a:t>
            </a:r>
            <a:r>
              <a:rPr lang="en-US" altLang="zh-CN" sz="2400" dirty="0">
                <a:latin typeface="Comic Sans MS" panose="030F0702030302020204" pitchFamily="66" charset="0"/>
              </a:rPr>
              <a:t>school to help students acquire knowledge at home.                                                                             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panose="030F0702030302020204" pitchFamily="66" charset="0"/>
              </a:rPr>
              <a:t>    Besides,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school </a:t>
            </a:r>
            <a:r>
              <a:rPr lang="en-US" altLang="zh-CN" sz="2400" dirty="0">
                <a:latin typeface="Comic Sans MS" panose="030F0702030302020204" pitchFamily="66" charset="0"/>
              </a:rPr>
              <a:t>will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launch/ conduct/ carry out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online classes </a:t>
            </a:r>
            <a:r>
              <a:rPr lang="en-US" altLang="zh-CN" sz="2400" dirty="0">
                <a:latin typeface="Comic Sans MS" panose="030F0702030302020204" pitchFamily="66" charset="0"/>
              </a:rPr>
              <a:t>for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students,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during which time </a:t>
            </a:r>
            <a:r>
              <a:rPr lang="en-US" altLang="zh-CN" sz="2400" dirty="0">
                <a:latin typeface="Comic Sans MS" panose="030F0702030302020204" pitchFamily="66" charset="0"/>
              </a:rPr>
              <a:t>psychological counseling will be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 progress</a:t>
            </a:r>
            <a:r>
              <a:rPr lang="en-US" altLang="zh-CN" sz="2400" dirty="0">
                <a:latin typeface="Comic Sans MS" panose="030F0702030302020204" pitchFamily="66" charset="0"/>
              </a:rPr>
              <a:t>.                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zh-CN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784579"/>
            <a:ext cx="28835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Comic Sans MS" panose="030F0702030302020204" pitchFamily="66" charset="0"/>
              </a:rPr>
              <a:t>Requirement 2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endParaRPr lang="en-US" altLang="zh-CN" sz="2800" b="1" dirty="0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16016" y="297064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</a:rPr>
              <a:t>如有</a:t>
            </a:r>
            <a:r>
              <a:rPr lang="zh-CN" altLang="zh-CN" sz="2800" b="1" u="sng" dirty="0">
                <a:solidFill>
                  <a:srgbClr val="FF0000"/>
                </a:solidFill>
              </a:rPr>
              <a:t>调整</a:t>
            </a:r>
            <a:r>
              <a:rPr lang="zh-CN" altLang="zh-CN" sz="2800" b="1" dirty="0">
                <a:solidFill>
                  <a:srgbClr val="FF0000"/>
                </a:solidFill>
              </a:rPr>
              <a:t>，另行通知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796" y="1772816"/>
            <a:ext cx="8828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Comic Sans MS" panose="030F0702030302020204" pitchFamily="66" charset="0"/>
              </a:rPr>
              <a:t>1. Any adjustment will </a:t>
            </a:r>
            <a:r>
              <a:rPr lang="en-US" altLang="zh-CN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be informed</a:t>
            </a:r>
            <a:r>
              <a:rPr lang="en-US" altLang="zh-CN" sz="2200" dirty="0">
                <a:latin typeface="Comic Sans MS" panose="030F0702030302020204" pitchFamily="66" charset="0"/>
              </a:rPr>
              <a:t> ahead of time.              </a:t>
            </a:r>
            <a:endParaRPr lang="zh-CN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2. </a:t>
            </a:r>
            <a:r>
              <a:rPr lang="en-US" altLang="zh-CN" sz="2200" dirty="0" smtClean="0">
                <a:latin typeface="Comic Sans MS" panose="030F0702030302020204" pitchFamily="66" charset="0"/>
              </a:rPr>
              <a:t>You </a:t>
            </a:r>
            <a:r>
              <a:rPr lang="en-US" altLang="zh-CN" sz="2200" dirty="0">
                <a:latin typeface="Comic Sans MS" panose="030F0702030302020204" pitchFamily="66" charset="0"/>
              </a:rPr>
              <a:t>will </a:t>
            </a:r>
            <a:r>
              <a:rPr lang="en-US" altLang="zh-CN" sz="2200" dirty="0" smtClean="0">
                <a:latin typeface="Comic Sans MS" panose="030F0702030302020204" pitchFamily="66" charset="0"/>
              </a:rPr>
              <a:t>be </a:t>
            </a:r>
            <a:r>
              <a:rPr lang="en-US" altLang="zh-CN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informed </a:t>
            </a:r>
            <a:r>
              <a:rPr lang="en-US" altLang="zh-CN" sz="2200" dirty="0">
                <a:latin typeface="Comic Sans MS" panose="030F0702030302020204" pitchFamily="66" charset="0"/>
              </a:rPr>
              <a:t>later if there is any </a:t>
            </a:r>
            <a:r>
              <a:rPr lang="en-US" altLang="zh-CN" sz="2200" dirty="0" smtClean="0">
                <a:latin typeface="Comic Sans MS" panose="030F0702030302020204" pitchFamily="66" charset="0"/>
              </a:rPr>
              <a:t>adjustment/change</a:t>
            </a:r>
            <a:r>
              <a:rPr lang="en-US" altLang="zh-CN" sz="2200" dirty="0">
                <a:latin typeface="Comic Sans MS" panose="030F0702030302020204" pitchFamily="66" charset="0"/>
              </a:rPr>
              <a:t>.                                                                                 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3. In case of adjustment, please </a:t>
            </a:r>
            <a:r>
              <a:rPr lang="en-US" altLang="zh-CN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wait</a:t>
            </a:r>
            <a:r>
              <a:rPr lang="en-US" altLang="zh-CN" sz="2200" dirty="0">
                <a:latin typeface="Comic Sans MS" panose="030F0702030302020204" pitchFamily="66" charset="0"/>
              </a:rPr>
              <a:t> until further notice.   </a:t>
            </a:r>
            <a:endParaRPr lang="zh-CN" altLang="zh-CN" sz="2800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0594" y="3645024"/>
            <a:ext cx="8955902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Blip>
                <a:blip r:embed="rId1"/>
              </a:buBlip>
            </a:pPr>
            <a:r>
              <a:rPr lang="zh-CN" altLang="en-US" sz="2400" b="1" dirty="0"/>
              <a:t>全文时态主要为</a:t>
            </a:r>
            <a:r>
              <a:rPr lang="zh-CN" altLang="en-US" sz="2400" b="1" dirty="0">
                <a:solidFill>
                  <a:srgbClr val="FF0000"/>
                </a:solidFill>
              </a:rPr>
              <a:t>一般现在时</a:t>
            </a:r>
            <a:r>
              <a:rPr lang="zh-CN" altLang="en-US" sz="2400" b="1" dirty="0"/>
              <a:t>和</a:t>
            </a:r>
            <a:r>
              <a:rPr lang="zh-CN" altLang="en-US" sz="2400" b="1" dirty="0">
                <a:solidFill>
                  <a:srgbClr val="FF0000"/>
                </a:solidFill>
              </a:rPr>
              <a:t>一般将来时</a:t>
            </a:r>
            <a:r>
              <a:rPr lang="en-US" altLang="zh-CN" sz="2400" b="1" dirty="0"/>
              <a:t>;</a:t>
            </a: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r>
              <a:rPr lang="zh-CN" altLang="en-US" sz="2400" b="1" dirty="0"/>
              <a:t>常采用</a:t>
            </a:r>
            <a:r>
              <a:rPr lang="zh-CN" altLang="en-US" sz="2400" b="1" dirty="0">
                <a:solidFill>
                  <a:srgbClr val="FF0000"/>
                </a:solidFill>
              </a:rPr>
              <a:t>被动语态</a:t>
            </a:r>
            <a:r>
              <a:rPr lang="zh-CN" altLang="en-US" sz="2400" b="1" dirty="0"/>
              <a:t>或“</a:t>
            </a:r>
            <a:r>
              <a:rPr lang="en-US" altLang="zh-CN" sz="2400" b="1" dirty="0"/>
              <a:t>please</a:t>
            </a:r>
            <a:r>
              <a:rPr lang="zh-CN" altLang="en-US" sz="2400" b="1" dirty="0"/>
              <a:t>＋祈使句”表示要求</a:t>
            </a:r>
            <a:r>
              <a:rPr lang="en-US" altLang="zh-CN" sz="2400" b="1" dirty="0"/>
              <a:t>;</a:t>
            </a: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r>
              <a:rPr lang="zh-CN" altLang="en-US" sz="2400" b="1" dirty="0"/>
              <a:t>一般用</a:t>
            </a:r>
            <a:r>
              <a:rPr lang="zh-CN" altLang="en-US" sz="2400" b="1" dirty="0">
                <a:solidFill>
                  <a:srgbClr val="FF0000"/>
                </a:solidFill>
              </a:rPr>
              <a:t>第二、三</a:t>
            </a:r>
            <a:r>
              <a:rPr lang="zh-CN" altLang="en-US" sz="2400" b="1" dirty="0"/>
              <a:t>人称。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不要自称 </a:t>
            </a:r>
            <a:r>
              <a:rPr lang="en-US" altLang="zh-CN" sz="2400" b="1" dirty="0" smtClean="0"/>
              <a:t>I</a:t>
            </a:r>
            <a:r>
              <a:rPr lang="zh-CN" altLang="en-US" sz="2400" b="1" dirty="0" smtClean="0"/>
              <a:t>；</a:t>
            </a:r>
            <a:r>
              <a:rPr lang="zh-CN" altLang="en-US" sz="2400" b="1" dirty="0"/>
              <a:t>保持人称</a:t>
            </a:r>
            <a:r>
              <a:rPr lang="zh-CN" altLang="en-US" sz="2400" b="1" dirty="0" smtClean="0"/>
              <a:t>统一</a:t>
            </a:r>
            <a:r>
              <a:rPr lang="en-US" altLang="zh-CN" sz="2400" b="1" dirty="0" smtClean="0"/>
              <a:t>)</a:t>
            </a: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endParaRPr lang="en-US" altLang="zh-CN" sz="2400" b="1" dirty="0"/>
          </a:p>
          <a:p>
            <a:pPr marL="457200" indent="-457200" algn="just">
              <a:buFontTx/>
              <a:buBlip>
                <a:blip r:embed="rId1"/>
              </a:buBlip>
            </a:pPr>
            <a:r>
              <a:rPr lang="zh-CN" altLang="en-US" sz="2400" b="1" dirty="0"/>
              <a:t>注意字数 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应用文要求</a:t>
            </a:r>
            <a:r>
              <a:rPr lang="en-US" altLang="zh-CN" sz="2400" b="1" dirty="0"/>
              <a:t>80-100</a:t>
            </a:r>
            <a:r>
              <a:rPr lang="zh-CN" altLang="en-US" sz="2400" b="1" dirty="0"/>
              <a:t>词</a:t>
            </a:r>
            <a:r>
              <a:rPr lang="en-US" altLang="zh-CN" sz="2400" b="1" dirty="0"/>
              <a:t>) </a:t>
            </a:r>
            <a:endParaRPr lang="en-US" altLang="zh-CN" sz="24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600" y="4797152"/>
            <a:ext cx="560753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Comic Sans MS" panose="030F0702030302020204" pitchFamily="66" charset="0"/>
              </a:rPr>
              <a:t>All the students </a:t>
            </a:r>
            <a:r>
              <a:rPr lang="en-US" altLang="zh-CN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are expected to </a:t>
            </a:r>
            <a:r>
              <a:rPr lang="en-US" altLang="zh-CN" sz="2200" dirty="0">
                <a:latin typeface="Comic Sans MS" panose="030F0702030302020204" pitchFamily="66" charset="0"/>
              </a:rPr>
              <a:t>... </a:t>
            </a:r>
            <a:endParaRPr lang="zh-CN" altLang="en-US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Everyone </a:t>
            </a:r>
            <a:r>
              <a:rPr lang="en-US" altLang="zh-CN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is required/requested to </a:t>
            </a:r>
            <a:r>
              <a:rPr lang="en-US" altLang="zh-CN" sz="2200" dirty="0">
                <a:latin typeface="Comic Sans MS" panose="030F0702030302020204" pitchFamily="66" charset="0"/>
              </a:rPr>
              <a:t>…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Please remember to …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r>
              <a:rPr lang="en-US" altLang="zh-CN" sz="2200" dirty="0">
                <a:latin typeface="Comic Sans MS" panose="030F0702030302020204" pitchFamily="66" charset="0"/>
              </a:rPr>
              <a:t>Don't forget to...</a:t>
            </a:r>
            <a:endParaRPr lang="en-US" altLang="zh-CN" sz="2200" dirty="0">
              <a:latin typeface="Comic Sans MS" panose="030F0702030302020204" pitchFamily="66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73738" y="3056313"/>
            <a:ext cx="17459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Attention!</a:t>
            </a:r>
            <a:endParaRPr lang="zh-CN" alt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燕尾形箭头 7"/>
          <p:cNvSpPr/>
          <p:nvPr/>
        </p:nvSpPr>
        <p:spPr>
          <a:xfrm>
            <a:off x="539552" y="-48895"/>
            <a:ext cx="3535243" cy="123571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71600" y="302638"/>
            <a:ext cx="27070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Comic Sans MS" panose="030F0702030302020204" pitchFamily="66" charset="0"/>
              </a:rPr>
              <a:t>Requirement 3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endParaRPr lang="en-US" altLang="zh-CN" sz="2800" b="1" dirty="0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269" y="955982"/>
            <a:ext cx="4914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Any adjustment will be notified later.</a:t>
            </a:r>
            <a:endParaRPr lang="zh-CN" altLang="zh-CN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bldLvl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22" y="-71755"/>
            <a:ext cx="9238998" cy="698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 </a:t>
            </a:r>
            <a:endParaRPr lang="en-US" altLang="zh-CN" sz="3200" dirty="0"/>
          </a:p>
          <a:p>
            <a:r>
              <a:rPr lang="en-US" altLang="zh-CN" sz="3200" dirty="0"/>
              <a:t>    ____is known to all, prevention and control of the COVID-19 is ____ top priority at present. According to the ____________(announce)of Ministry of Education, the new semester opening date _____(be)postponed, __________(possible) until </a:t>
            </a:r>
            <a:r>
              <a:rPr lang="en-US" altLang="zh-CN" sz="3200" dirty="0" smtClean="0"/>
              <a:t>April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20, </a:t>
            </a:r>
            <a:r>
              <a:rPr lang="en-US" altLang="zh-CN" sz="3200" dirty="0"/>
              <a:t>during_____</a:t>
            </a:r>
            <a:endParaRPr lang="en-US" altLang="zh-CN" sz="3200" dirty="0"/>
          </a:p>
          <a:p>
            <a:r>
              <a:rPr lang="en-US" altLang="zh-CN" sz="3200" dirty="0"/>
              <a:t>time, students are not allowed to go to school. Everyone __________(require)to work out regularly and keep healthy. Distance education, including online psychological_________(guide), will be organized during the absence of school. Please take __ seriously. If there is any change, you will  _________________</a:t>
            </a:r>
            <a:endParaRPr lang="en-US" altLang="zh-CN" sz="3200" dirty="0"/>
          </a:p>
          <a:p>
            <a:r>
              <a:rPr lang="en-US" altLang="zh-CN" sz="3200" dirty="0"/>
              <a:t>(inform)ahead of time.</a:t>
            </a:r>
            <a:endParaRPr lang="en-US" altLang="zh-CN" sz="3200" dirty="0"/>
          </a:p>
          <a:p>
            <a:pPr algn="r"/>
            <a:r>
              <a:rPr lang="en-US" altLang="zh-CN" sz="3200" dirty="0"/>
              <a:t>                                                                   Li </a:t>
            </a:r>
            <a:r>
              <a:rPr lang="en-US" altLang="zh-CN" sz="3200" dirty="0" err="1"/>
              <a:t>Hua</a:t>
            </a:r>
            <a:r>
              <a:rPr lang="en-US" altLang="zh-CN" sz="3200" dirty="0"/>
              <a:t> </a:t>
            </a:r>
            <a:endParaRPr lang="zh-CN" altLang="zh-C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40252" y="4839473"/>
            <a:ext cx="684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 it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1917085"/>
            <a:ext cx="1183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will be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3029"/>
            <a:ext cx="2448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announcement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57" y="2417366"/>
            <a:ext cx="1577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possibly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73150"/>
            <a:ext cx="57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As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908973"/>
            <a:ext cx="86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the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9979" y="5347304"/>
            <a:ext cx="27929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be  informed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5756" y="4353548"/>
            <a:ext cx="1656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guidance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9206" y="3357245"/>
            <a:ext cx="22107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is required 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72540" y="2420888"/>
            <a:ext cx="10438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</a:rPr>
              <a:t>which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15" name="横卷形 14"/>
          <p:cNvSpPr/>
          <p:nvPr/>
        </p:nvSpPr>
        <p:spPr>
          <a:xfrm>
            <a:off x="3682290" y="-80317"/>
            <a:ext cx="1773555" cy="668655"/>
          </a:xfrm>
          <a:prstGeom prst="horizontalScroll">
            <a:avLst/>
          </a:prstGeom>
          <a:blipFill>
            <a:blip r:embed="rId1">
              <a:alphaModFix amt="82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774048" y="-34885"/>
            <a:ext cx="1590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ym typeface="+mn-ea"/>
              </a:rPr>
              <a:t>Notice</a:t>
            </a:r>
            <a:endParaRPr lang="en-US" altLang="zh-CN" sz="32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761" y="1056109"/>
            <a:ext cx="9229419" cy="510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   According to the announcement of Ministry of Education, the new term opening date </a:t>
            </a:r>
            <a:r>
              <a:rPr lang="en-US" altLang="zh-CN" sz="2800" dirty="0" smtClean="0"/>
              <a:t>may </a:t>
            </a:r>
            <a:r>
              <a:rPr lang="en-US" altLang="zh-CN" sz="2800" dirty="0"/>
              <a:t>be further postponed until </a:t>
            </a:r>
            <a:r>
              <a:rPr lang="en-US" altLang="zh-CN" sz="2800" dirty="0" smtClean="0"/>
              <a:t>April 20th </a:t>
            </a:r>
            <a:r>
              <a:rPr lang="en-US" altLang="zh-CN" sz="2800" dirty="0"/>
              <a:t>based on the development of the epidemic. Before that, students are not allowed to go to school, during which period schools are making full use of various modes of web-based learning to achieve the goal of </a:t>
            </a:r>
            <a:r>
              <a:rPr lang="en-US" altLang="zh-CN" sz="2800" dirty="0" smtClean="0"/>
              <a:t>suspending </a:t>
            </a:r>
            <a:r>
              <a:rPr lang="en-US" altLang="zh-CN" sz="2800" dirty="0"/>
              <a:t>classes without suspending </a:t>
            </a:r>
            <a:r>
              <a:rPr lang="en-US" altLang="zh-CN" sz="2800" dirty="0" smtClean="0"/>
              <a:t>learning. </a:t>
            </a:r>
            <a:r>
              <a:rPr lang="en-US" altLang="zh-CN" sz="2800" dirty="0"/>
              <a:t>Meanwhile, online psychological guidance </a:t>
            </a:r>
            <a:r>
              <a:rPr lang="en-US" altLang="zh-CN" sz="2800" dirty="0" smtClean="0"/>
              <a:t>is </a:t>
            </a:r>
            <a:r>
              <a:rPr lang="en-US" altLang="zh-CN" sz="2800" dirty="0" smtClean="0">
                <a:solidFill>
                  <a:srgbClr val="FF0000"/>
                </a:solidFill>
              </a:rPr>
              <a:t>accessible/available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as well.</a:t>
            </a:r>
            <a:endParaRPr lang="en-US" altLang="zh-CN" sz="2800" dirty="0"/>
          </a:p>
          <a:p>
            <a:r>
              <a:rPr lang="en-US" altLang="zh-CN" sz="2800" dirty="0"/>
              <a:t>    For the resumption of classes, please pay close attention to the further announcement </a:t>
            </a:r>
            <a:r>
              <a:rPr lang="en-US" altLang="zh-CN" sz="2800" dirty="0" smtClean="0"/>
              <a:t>by </a:t>
            </a:r>
            <a:r>
              <a:rPr lang="en-US" altLang="zh-CN" sz="2800" dirty="0"/>
              <a:t>Ministry of Education.</a:t>
            </a:r>
            <a:endParaRPr lang="en-US" altLang="zh-CN" sz="2800" dirty="0"/>
          </a:p>
          <a:p>
            <a:r>
              <a:rPr lang="en-US" altLang="zh-CN" sz="2800" dirty="0"/>
              <a:t>                                                                                              Li </a:t>
            </a:r>
            <a:r>
              <a:rPr lang="en-US" altLang="zh-CN" sz="2800" dirty="0" err="1"/>
              <a:t>Hua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9512" y="112773"/>
            <a:ext cx="2529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Writing sample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3641725" y="0"/>
            <a:ext cx="2112010" cy="936625"/>
          </a:xfrm>
          <a:prstGeom prst="horizontalScroll">
            <a:avLst/>
          </a:prstGeom>
          <a:blipFill>
            <a:blip r:embed="rId1">
              <a:alphaModFix amt="82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64915" y="146050"/>
            <a:ext cx="18929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Notice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4"/>
            <a:ext cx="9144000" cy="63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580556" y="-27384"/>
            <a:ext cx="1768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NOTICE</a:t>
            </a:r>
            <a:endParaRPr lang="en-US" altLang="zh-CN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560" y="6669360"/>
            <a:ext cx="864096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/>
          <p:cNvSpPr/>
          <p:nvPr/>
        </p:nvSpPr>
        <p:spPr>
          <a:xfrm>
            <a:off x="6045835" y="2556510"/>
            <a:ext cx="3349625" cy="104521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可选过程 1"/>
          <p:cNvSpPr/>
          <p:nvPr/>
        </p:nvSpPr>
        <p:spPr>
          <a:xfrm>
            <a:off x="3377322" y="3099240"/>
            <a:ext cx="2411760" cy="467085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   </a:t>
            </a:r>
            <a:r>
              <a:rPr lang="zh-CN" altLang="zh-CN" sz="2800" dirty="0"/>
              <a:t>假定你是学生李华，因新</a:t>
            </a:r>
            <a:r>
              <a:rPr lang="zh-CN" altLang="en-US" sz="2800" dirty="0"/>
              <a:t>型</a:t>
            </a:r>
            <a:r>
              <a:rPr lang="zh-CN" altLang="zh-CN" sz="2800" dirty="0"/>
              <a:t>冠状病毒肺炎疫情还未得到有效控制，</a:t>
            </a:r>
            <a:r>
              <a:rPr lang="zh-CN" altLang="en-US" sz="2800" dirty="0"/>
              <a:t>教育部</a:t>
            </a:r>
            <a:r>
              <a:rPr lang="zh-CN" altLang="zh-CN" sz="2800" dirty="0"/>
              <a:t>宣布延期开学，</a:t>
            </a:r>
            <a:r>
              <a:rPr lang="zh-CN" altLang="en-US" sz="2800" dirty="0"/>
              <a:t>有可能推迟</a:t>
            </a:r>
            <a:r>
              <a:rPr lang="zh-CN" altLang="en-US" sz="2800" dirty="0" smtClean="0"/>
              <a:t>到</a:t>
            </a:r>
            <a:r>
              <a:rPr lang="en-US" altLang="zh-CN" sz="2800" dirty="0"/>
              <a:t>4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日</a:t>
            </a:r>
            <a:r>
              <a:rPr lang="zh-CN" altLang="en-US" sz="2800" dirty="0"/>
              <a:t>，</a:t>
            </a:r>
            <a:r>
              <a:rPr lang="zh-CN" altLang="zh-CN" sz="2800" dirty="0"/>
              <a:t>请</a:t>
            </a:r>
            <a:r>
              <a:rPr lang="zh-CN" altLang="zh-CN" sz="2800" b="1" dirty="0">
                <a:solidFill>
                  <a:srgbClr val="FF0000"/>
                </a:solidFill>
              </a:rPr>
              <a:t>你</a:t>
            </a:r>
            <a:r>
              <a:rPr lang="zh-CN" altLang="zh-CN" sz="2800" dirty="0"/>
              <a:t>写一封</a:t>
            </a:r>
            <a:r>
              <a:rPr lang="zh-CN" altLang="zh-CN" sz="2800" b="1" dirty="0">
                <a:solidFill>
                  <a:srgbClr val="FF0000"/>
                </a:solidFill>
              </a:rPr>
              <a:t>英文通知</a:t>
            </a:r>
            <a:r>
              <a:rPr lang="zh-CN" altLang="zh-CN" sz="2800" dirty="0"/>
              <a:t>发布在校园网上。要点如下：</a:t>
            </a:r>
            <a:endParaRPr lang="zh-CN" altLang="zh-CN" sz="2800" dirty="0"/>
          </a:p>
          <a:p>
            <a:pPr lvl="0"/>
            <a:r>
              <a:rPr lang="en-US" altLang="zh-CN" sz="2800" dirty="0"/>
              <a:t>1. </a:t>
            </a:r>
            <a:r>
              <a:rPr lang="zh-CN" altLang="zh-CN" sz="2800" dirty="0"/>
              <a:t>严禁学生假期到校。</a:t>
            </a:r>
            <a:br>
              <a:rPr lang="en-US" altLang="zh-CN" sz="2800" dirty="0"/>
            </a:br>
            <a:r>
              <a:rPr lang="en-US" altLang="zh-CN" sz="2800" dirty="0"/>
              <a:t>2. </a:t>
            </a:r>
            <a:r>
              <a:rPr lang="zh-CN" altLang="zh-CN" sz="2800" dirty="0"/>
              <a:t>远程教育、在线心理辅导。</a:t>
            </a:r>
            <a:endParaRPr lang="zh-CN" altLang="zh-CN" sz="2800" dirty="0"/>
          </a:p>
          <a:p>
            <a:r>
              <a:rPr lang="en-US" altLang="zh-CN" sz="2800" dirty="0"/>
              <a:t>3. </a:t>
            </a:r>
            <a:r>
              <a:rPr lang="zh-CN" altLang="zh-CN" sz="2800" dirty="0"/>
              <a:t>如有调整，另行通知。</a:t>
            </a:r>
            <a:endParaRPr lang="en-US" altLang="zh-CN" sz="2800" dirty="0"/>
          </a:p>
          <a:p>
            <a:r>
              <a:rPr lang="zh-CN" altLang="en-US" sz="2800" dirty="0"/>
              <a:t>参考词汇：</a:t>
            </a:r>
            <a:r>
              <a:rPr lang="zh-CN" altLang="zh-CN" sz="2800" dirty="0"/>
              <a:t>教育部</a:t>
            </a:r>
            <a:r>
              <a:rPr lang="en-US" altLang="zh-CN" sz="2800" dirty="0"/>
              <a:t> Ministry of Education</a:t>
            </a:r>
            <a:endParaRPr lang="zh-CN" altLang="zh-CN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225" y="3099348"/>
            <a:ext cx="912177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 u="sng" dirty="0">
                <a:solidFill>
                  <a:srgbClr val="00B050"/>
                </a:solidFill>
              </a:rPr>
              <a:t>布告式</a:t>
            </a:r>
            <a:r>
              <a:rPr lang="zh-CN" altLang="en-US" sz="2600" b="1" dirty="0">
                <a:solidFill>
                  <a:srgbClr val="00B050"/>
                </a:solidFill>
              </a:rPr>
              <a:t>书面通知</a:t>
            </a:r>
            <a:endParaRPr lang="en-US" altLang="zh-CN" sz="2600" b="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zh-CN" sz="2600" dirty="0">
                <a:solidFill>
                  <a:srgbClr val="0070C0"/>
                </a:solidFill>
              </a:rPr>
              <a:t>1. </a:t>
            </a:r>
            <a:r>
              <a:rPr lang="zh-CN" altLang="en-US" sz="2600" dirty="0">
                <a:solidFill>
                  <a:srgbClr val="0070C0"/>
                </a:solidFill>
              </a:rPr>
              <a:t>标题</a:t>
            </a:r>
            <a:r>
              <a:rPr lang="en-US" altLang="zh-CN" sz="2600" dirty="0">
                <a:solidFill>
                  <a:srgbClr val="0070C0"/>
                </a:solidFill>
              </a:rPr>
              <a:t>: </a:t>
            </a:r>
            <a:r>
              <a:rPr lang="zh-CN" altLang="en-US" sz="2600" dirty="0"/>
              <a:t>要在正上方写上</a:t>
            </a:r>
            <a:r>
              <a:rPr lang="en-US" altLang="zh-CN" sz="2600" dirty="0"/>
              <a:t>Notice</a:t>
            </a:r>
            <a:r>
              <a:rPr lang="zh-CN" altLang="en-US" sz="2600" dirty="0"/>
              <a:t>或大写</a:t>
            </a:r>
            <a:r>
              <a:rPr lang="en-US" altLang="zh-CN" sz="2600" dirty="0"/>
              <a:t>NOTICE</a:t>
            </a:r>
            <a:endParaRPr lang="en-US" altLang="zh-CN" sz="2600" dirty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zh-CN" sz="2600" dirty="0">
                <a:solidFill>
                  <a:srgbClr val="0070C0"/>
                </a:solidFill>
              </a:rPr>
              <a:t>2. </a:t>
            </a:r>
            <a:r>
              <a:rPr lang="zh-CN" altLang="en-US" sz="2600" dirty="0">
                <a:solidFill>
                  <a:srgbClr val="0070C0"/>
                </a:solidFill>
              </a:rPr>
              <a:t>正文</a:t>
            </a:r>
            <a:r>
              <a:rPr lang="en-US" altLang="zh-CN" sz="2600" dirty="0">
                <a:solidFill>
                  <a:srgbClr val="0070C0"/>
                </a:solidFill>
              </a:rPr>
              <a:t>: Part 1:</a:t>
            </a:r>
            <a:r>
              <a:rPr lang="zh-CN" altLang="en-US" sz="2600" dirty="0">
                <a:solidFill>
                  <a:srgbClr val="0070C0"/>
                </a:solidFill>
              </a:rPr>
              <a:t>发布通知的原因</a:t>
            </a:r>
            <a:r>
              <a:rPr lang="en-US" altLang="zh-CN" sz="2600" dirty="0">
                <a:solidFill>
                  <a:srgbClr val="0070C0"/>
                </a:solidFill>
              </a:rPr>
              <a:t>or</a:t>
            </a:r>
            <a:r>
              <a:rPr lang="zh-CN" altLang="en-US" sz="2600" dirty="0">
                <a:solidFill>
                  <a:srgbClr val="0070C0"/>
                </a:solidFill>
              </a:rPr>
              <a:t>目的</a:t>
            </a:r>
            <a:r>
              <a:rPr lang="en-US" altLang="zh-CN" sz="2600" dirty="0">
                <a:solidFill>
                  <a:srgbClr val="0070C0"/>
                </a:solidFill>
              </a:rPr>
              <a:t>+</a:t>
            </a:r>
            <a:r>
              <a:rPr lang="zh-CN" altLang="en-US" sz="2600" dirty="0">
                <a:solidFill>
                  <a:srgbClr val="0070C0"/>
                </a:solidFill>
              </a:rPr>
              <a:t>通知的事件</a:t>
            </a:r>
            <a:endParaRPr lang="en-US" altLang="zh-CN" sz="26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zh-CN" sz="2600" dirty="0">
                <a:solidFill>
                  <a:srgbClr val="0070C0"/>
                </a:solidFill>
              </a:rPr>
              <a:t>               </a:t>
            </a:r>
            <a:r>
              <a:rPr lang="en-US" altLang="zh-CN" sz="2600" dirty="0" smtClean="0">
                <a:solidFill>
                  <a:srgbClr val="0070C0"/>
                </a:solidFill>
              </a:rPr>
              <a:t>Part </a:t>
            </a:r>
            <a:r>
              <a:rPr lang="en-US" altLang="zh-CN" sz="2600" dirty="0">
                <a:solidFill>
                  <a:srgbClr val="0070C0"/>
                </a:solidFill>
              </a:rPr>
              <a:t>2: </a:t>
            </a:r>
            <a:r>
              <a:rPr lang="zh-CN" altLang="en-US" sz="2600" dirty="0">
                <a:solidFill>
                  <a:srgbClr val="0070C0"/>
                </a:solidFill>
              </a:rPr>
              <a:t>通知的具体要求</a:t>
            </a:r>
            <a:r>
              <a:rPr lang="en-US" altLang="zh-CN" sz="2600" dirty="0">
                <a:solidFill>
                  <a:srgbClr val="0070C0"/>
                </a:solidFill>
              </a:rPr>
              <a:t>(</a:t>
            </a:r>
            <a:r>
              <a:rPr lang="zh-CN" altLang="en-US" sz="2600" dirty="0">
                <a:solidFill>
                  <a:srgbClr val="0070C0"/>
                </a:solidFill>
              </a:rPr>
              <a:t>要点</a:t>
            </a:r>
            <a:r>
              <a:rPr lang="en-US" altLang="zh-CN" sz="2600" dirty="0">
                <a:solidFill>
                  <a:srgbClr val="0070C0"/>
                </a:solidFill>
              </a:rPr>
              <a:t>+</a:t>
            </a:r>
            <a:r>
              <a:rPr lang="zh-CN" altLang="en-US" sz="2600" dirty="0">
                <a:solidFill>
                  <a:srgbClr val="0070C0"/>
                </a:solidFill>
              </a:rPr>
              <a:t>注意事项</a:t>
            </a:r>
            <a:r>
              <a:rPr lang="en-US" altLang="zh-CN" sz="2600" dirty="0">
                <a:solidFill>
                  <a:srgbClr val="0070C0"/>
                </a:solidFill>
              </a:rPr>
              <a:t>)</a:t>
            </a:r>
            <a:endParaRPr lang="en-US" altLang="zh-CN" sz="26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zh-CN" sz="2600" dirty="0">
                <a:solidFill>
                  <a:srgbClr val="0070C0"/>
                </a:solidFill>
              </a:rPr>
              <a:t>3. </a:t>
            </a:r>
            <a:r>
              <a:rPr lang="zh-CN" altLang="en-US" sz="2600" dirty="0">
                <a:solidFill>
                  <a:srgbClr val="0070C0"/>
                </a:solidFill>
              </a:rPr>
              <a:t>落款</a:t>
            </a:r>
            <a:r>
              <a:rPr lang="en-US" altLang="zh-CN" sz="2600" dirty="0">
                <a:solidFill>
                  <a:srgbClr val="0070C0"/>
                </a:solidFill>
              </a:rPr>
              <a:t>:</a:t>
            </a:r>
            <a:r>
              <a:rPr lang="en-US" altLang="zh-CN" sz="2600" dirty="0"/>
              <a:t> </a:t>
            </a:r>
            <a:r>
              <a:rPr lang="zh-CN" altLang="en-US" sz="2600" dirty="0" smtClean="0"/>
              <a:t>落款</a:t>
            </a:r>
            <a:r>
              <a:rPr lang="zh-CN" altLang="en-US" sz="2600" dirty="0"/>
              <a:t>写在右下角</a:t>
            </a:r>
            <a:r>
              <a:rPr lang="en-US" altLang="zh-CN" sz="2600" dirty="0"/>
              <a:t>(</a:t>
            </a:r>
            <a:r>
              <a:rPr lang="zh-CN" altLang="en-US" sz="2600" dirty="0"/>
              <a:t>可以是个人，也可以是单位</a:t>
            </a:r>
            <a:r>
              <a:rPr lang="en-US" altLang="zh-CN" sz="2600" dirty="0" smtClean="0"/>
              <a:t>)</a:t>
            </a:r>
            <a:r>
              <a:rPr lang="zh-CN" altLang="en-US" sz="2600" dirty="0" smtClean="0"/>
              <a:t>                       </a:t>
            </a:r>
            <a:endParaRPr lang="zh-CN" altLang="en-US" sz="2600" dirty="0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755576" y="1268760"/>
            <a:ext cx="4248472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372200" y="2708920"/>
            <a:ext cx="26965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 u="sng" dirty="0">
                <a:solidFill>
                  <a:srgbClr val="FF0000"/>
                </a:solidFill>
              </a:rPr>
              <a:t>活动式</a:t>
            </a:r>
            <a:r>
              <a:rPr lang="zh-CN" altLang="en-US" sz="2600" b="1" dirty="0">
                <a:solidFill>
                  <a:srgbClr val="FF0000"/>
                </a:solidFill>
              </a:rPr>
              <a:t>书面通知</a:t>
            </a:r>
            <a:r>
              <a:rPr lang="en-US" altLang="zh-CN" sz="2600" b="1" dirty="0">
                <a:solidFill>
                  <a:srgbClr val="FF0000"/>
                </a:solidFill>
              </a:rPr>
              <a:t>+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2600" b="1" dirty="0">
                <a:solidFill>
                  <a:srgbClr val="FF0000"/>
                </a:solidFill>
              </a:rPr>
              <a:t>Part 3 </a:t>
            </a:r>
            <a:r>
              <a:rPr lang="zh-CN" altLang="en-US" sz="2600" b="1" dirty="0">
                <a:solidFill>
                  <a:srgbClr val="FF0000"/>
                </a:solidFill>
              </a:rPr>
              <a:t>：号召</a:t>
            </a:r>
            <a:endParaRPr lang="en-US" altLang="zh-CN" sz="2600" b="1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5496" y="5205223"/>
            <a:ext cx="9062157" cy="16527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9569" y="5192229"/>
            <a:ext cx="89289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/>
              <a:t>Notice</a:t>
            </a:r>
            <a:endParaRPr lang="en-US" altLang="zh-CN" sz="2600" dirty="0"/>
          </a:p>
          <a:p>
            <a:pPr algn="ctr"/>
            <a:r>
              <a:rPr lang="zh-CN" altLang="en-US" sz="2600" dirty="0"/>
              <a:t>段首空两格写正文</a:t>
            </a:r>
            <a:endParaRPr lang="en-US" altLang="zh-CN" sz="2600" dirty="0"/>
          </a:p>
          <a:p>
            <a:pPr algn="r"/>
            <a:endParaRPr lang="en-US" altLang="zh-CN" sz="2600" dirty="0"/>
          </a:p>
          <a:p>
            <a:pPr algn="r"/>
            <a:r>
              <a:rPr lang="en-US" altLang="zh-CN" sz="2600" dirty="0"/>
              <a:t>Li </a:t>
            </a:r>
            <a:r>
              <a:rPr lang="en-US" altLang="zh-CN" sz="2600" dirty="0" err="1"/>
              <a:t>Hua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0" grpId="0" uiExpand="1"/>
      <p:bldP spid="11" grpId="0" animBg="1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107315" y="1268730"/>
            <a:ext cx="8929370" cy="489648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75665" y="1947545"/>
            <a:ext cx="798830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        </a:t>
            </a:r>
            <a:r>
              <a:rPr lang="zh-CN" altLang="zh-CN" sz="2800" dirty="0"/>
              <a:t>假定你是学生李华，因新</a:t>
            </a:r>
            <a:r>
              <a:rPr lang="zh-CN" altLang="en-US" sz="2800" dirty="0"/>
              <a:t>型</a:t>
            </a:r>
            <a:r>
              <a:rPr lang="zh-CN" altLang="zh-CN" sz="2800" dirty="0"/>
              <a:t>冠状病毒肺炎疫情还未得到有效控制，</a:t>
            </a:r>
            <a:r>
              <a:rPr lang="zh-CN" altLang="en-US" sz="2800" dirty="0"/>
              <a:t>教育部</a:t>
            </a:r>
            <a:r>
              <a:rPr lang="zh-CN" altLang="zh-CN" sz="2800" dirty="0"/>
              <a:t>宣布</a:t>
            </a:r>
            <a:r>
              <a:rPr lang="zh-CN" altLang="zh-CN" sz="2800" b="1" dirty="0">
                <a:solidFill>
                  <a:srgbClr val="FF0000"/>
                </a:solidFill>
              </a:rPr>
              <a:t>延期</a:t>
            </a:r>
            <a:r>
              <a:rPr lang="zh-CN" altLang="zh-CN" sz="2800" dirty="0"/>
              <a:t>开学，</a:t>
            </a:r>
            <a:r>
              <a:rPr lang="zh-CN" altLang="en-US" sz="2800" dirty="0"/>
              <a:t>有可能推迟</a:t>
            </a:r>
            <a:r>
              <a:rPr lang="zh-CN" altLang="en-US" sz="2800" dirty="0" smtClean="0"/>
              <a:t>到</a:t>
            </a:r>
            <a:r>
              <a:rPr lang="en-US" altLang="zh-CN" sz="2800" dirty="0"/>
              <a:t>4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日</a:t>
            </a:r>
            <a:r>
              <a:rPr lang="zh-CN" altLang="en-US" sz="2800" dirty="0"/>
              <a:t>，</a:t>
            </a:r>
            <a:r>
              <a:rPr lang="zh-CN" altLang="zh-CN" sz="2800" dirty="0"/>
              <a:t>请你写一封英文通知发布在校园网上。要点如下：</a:t>
            </a:r>
            <a:endParaRPr lang="zh-CN" altLang="zh-CN" sz="2800" dirty="0"/>
          </a:p>
          <a:p>
            <a:pPr lvl="0"/>
            <a:r>
              <a:rPr lang="en-US" altLang="zh-CN" sz="2800" dirty="0"/>
              <a:t>1. </a:t>
            </a:r>
            <a:r>
              <a:rPr lang="zh-CN" altLang="zh-CN" sz="2800" b="1" dirty="0">
                <a:solidFill>
                  <a:srgbClr val="FF0000"/>
                </a:solidFill>
              </a:rPr>
              <a:t>严禁</a:t>
            </a:r>
            <a:r>
              <a:rPr lang="zh-CN" altLang="zh-CN" sz="2800" dirty="0"/>
              <a:t>学生假期到校。</a:t>
            </a:r>
            <a:br>
              <a:rPr lang="en-US" altLang="zh-CN" sz="2800" dirty="0"/>
            </a:br>
            <a:r>
              <a:rPr lang="en-US" altLang="zh-CN" sz="2800" dirty="0"/>
              <a:t>2</a:t>
            </a:r>
            <a:r>
              <a:rPr lang="en-US" altLang="zh-CN" sz="2800" dirty="0" smtClean="0"/>
              <a:t>.</a:t>
            </a:r>
            <a:r>
              <a:rPr lang="zh-CN" altLang="en-US" sz="2800" b="1" dirty="0">
                <a:solidFill>
                  <a:srgbClr val="FF0000"/>
                </a:solidFill>
              </a:rPr>
              <a:t>（实施）</a:t>
            </a:r>
            <a:r>
              <a:rPr lang="zh-CN" altLang="zh-CN" sz="2800" dirty="0" smtClean="0"/>
              <a:t>远程</a:t>
            </a:r>
            <a:r>
              <a:rPr lang="zh-CN" altLang="zh-CN" sz="2800" dirty="0"/>
              <a:t>教育、在线心理辅导。</a:t>
            </a:r>
            <a:endParaRPr lang="zh-CN" altLang="zh-CN" sz="2800" dirty="0"/>
          </a:p>
          <a:p>
            <a:r>
              <a:rPr lang="en-US" altLang="zh-CN" sz="2800" dirty="0"/>
              <a:t>3. </a:t>
            </a:r>
            <a:r>
              <a:rPr lang="zh-CN" altLang="zh-CN" sz="2800" dirty="0"/>
              <a:t>如有</a:t>
            </a:r>
            <a:r>
              <a:rPr lang="zh-CN" altLang="zh-CN" sz="2800" b="1" dirty="0">
                <a:solidFill>
                  <a:srgbClr val="FF0000"/>
                </a:solidFill>
              </a:rPr>
              <a:t>调整</a:t>
            </a:r>
            <a:r>
              <a:rPr lang="zh-CN" altLang="zh-CN" sz="2800" dirty="0"/>
              <a:t>，另行通知。</a:t>
            </a:r>
            <a:endParaRPr lang="en-US" altLang="zh-CN" sz="2800" dirty="0"/>
          </a:p>
          <a:p>
            <a:r>
              <a:rPr lang="zh-CN" altLang="en-US" sz="2800" dirty="0"/>
              <a:t>参考词汇：</a:t>
            </a:r>
            <a:r>
              <a:rPr lang="zh-CN" altLang="zh-CN" sz="2800" dirty="0"/>
              <a:t>教育部</a:t>
            </a:r>
            <a:r>
              <a:rPr lang="en-US" altLang="zh-CN" sz="2800" dirty="0"/>
              <a:t> Ministry of Education</a:t>
            </a:r>
            <a:endParaRPr lang="zh-CN" altLang="zh-CN" sz="2800" dirty="0"/>
          </a:p>
        </p:txBody>
      </p:sp>
      <p:sp>
        <p:nvSpPr>
          <p:cNvPr id="3" name="矩形 2"/>
          <p:cNvSpPr/>
          <p:nvPr/>
        </p:nvSpPr>
        <p:spPr>
          <a:xfrm>
            <a:off x="3093761" y="980728"/>
            <a:ext cx="25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Vocabulary</a:t>
            </a:r>
            <a:endParaRPr lang="en-US" altLang="zh-CN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上凸带形 2"/>
          <p:cNvSpPr/>
          <p:nvPr/>
        </p:nvSpPr>
        <p:spPr>
          <a:xfrm>
            <a:off x="2987675" y="116840"/>
            <a:ext cx="2160270" cy="863600"/>
          </a:xfrm>
          <a:prstGeom prst="ribbon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668" y="1196752"/>
            <a:ext cx="913133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1259632" y="2348880"/>
            <a:ext cx="316835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159732" y="3511589"/>
            <a:ext cx="136815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668344" y="3501008"/>
            <a:ext cx="10081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403648" y="3861048"/>
            <a:ext cx="108012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28221" y="235975"/>
            <a:ext cx="116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延期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79512" y="3212976"/>
            <a:ext cx="136815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115616" y="4375684"/>
            <a:ext cx="2592287" cy="2774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动作按钮: 声音 1"/>
          <p:cNvSpPr/>
          <p:nvPr/>
        </p:nvSpPr>
        <p:spPr>
          <a:xfrm>
            <a:off x="1259840" y="164465"/>
            <a:ext cx="935355" cy="720090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 r="4167" b="54336"/>
          <a:stretch>
            <a:fillRect/>
          </a:stretch>
        </p:blipFill>
        <p:spPr bwMode="auto">
          <a:xfrm>
            <a:off x="107504" y="131957"/>
            <a:ext cx="4608512" cy="33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107504" y="3212976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99792" y="2636912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t="23333"/>
          <a:stretch>
            <a:fillRect/>
          </a:stretch>
        </p:blipFill>
        <p:spPr bwMode="auto">
          <a:xfrm>
            <a:off x="4860032" y="188640"/>
            <a:ext cx="4176464" cy="652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4860032" y="1700808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52320" y="3212976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36296" y="573325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371703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停课不停学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215571" y="3501008"/>
            <a:ext cx="1656184" cy="882503"/>
          </a:xfrm>
          <a:prstGeom prst="wedgeEllipseCallout">
            <a:avLst>
              <a:gd name="adj1" fmla="val 80462"/>
              <a:gd name="adj2" fmla="val -673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标注 21"/>
          <p:cNvSpPr/>
          <p:nvPr/>
        </p:nvSpPr>
        <p:spPr>
          <a:xfrm>
            <a:off x="3311860" y="5733256"/>
            <a:ext cx="1368152" cy="665616"/>
          </a:xfrm>
          <a:prstGeom prst="wedgeRectCallout">
            <a:avLst>
              <a:gd name="adj1" fmla="val 93108"/>
              <a:gd name="adj2" fmla="val -472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347864" y="586600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延迟开学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860032" y="357301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972000" y="5954321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形标注 24"/>
          <p:cNvSpPr/>
          <p:nvPr/>
        </p:nvSpPr>
        <p:spPr>
          <a:xfrm>
            <a:off x="2912035" y="3557797"/>
            <a:ext cx="1182228" cy="768924"/>
          </a:xfrm>
          <a:prstGeom prst="wedgeEllipseCallout">
            <a:avLst>
              <a:gd name="adj1" fmla="val 141005"/>
              <a:gd name="adj2" fmla="val -527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131840" y="3742204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复课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椭圆形标注 26"/>
          <p:cNvSpPr/>
          <p:nvPr/>
        </p:nvSpPr>
        <p:spPr>
          <a:xfrm>
            <a:off x="575556" y="4742376"/>
            <a:ext cx="2124236" cy="154175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46702" y="4941168"/>
            <a:ext cx="178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postpone</a:t>
            </a:r>
            <a:endParaRPr lang="en-US" altLang="zh-C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lang="en-US" altLang="zh-CN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</a:t>
            </a:r>
            <a:endParaRPr lang="en-US" altLang="zh-CN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</a:t>
            </a:r>
            <a:endParaRPr lang="zh-CN" altLang="en-US" sz="2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588224" y="3573016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577035" y="4427710"/>
            <a:ext cx="228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ea typeface="Tahoma" panose="020B0604030504040204" pitchFamily="34" charset="0"/>
                <a:cs typeface="Tahoma" panose="020B0604030504040204" pitchFamily="34" charset="0"/>
              </a:rPr>
              <a:t>class </a:t>
            </a:r>
            <a:r>
              <a:rPr lang="en-US" altLang="zh-CN" sz="2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resumption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  <p:bldP spid="23" grpId="0"/>
      <p:bldP spid="25" grpId="0" animBg="1"/>
      <p:bldP spid="26" grpId="0"/>
      <p:bldP spid="27" grpId="0" animBg="1"/>
      <p:bldP spid="2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凸带形 3"/>
          <p:cNvSpPr/>
          <p:nvPr/>
        </p:nvSpPr>
        <p:spPr>
          <a:xfrm>
            <a:off x="28575" y="0"/>
            <a:ext cx="2160270" cy="863600"/>
          </a:xfrm>
          <a:prstGeom prst="ribbon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4" y="1988840"/>
            <a:ext cx="8293316" cy="44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811" y="143294"/>
            <a:ext cx="116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严禁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00529" y="3861048"/>
            <a:ext cx="1855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08104" y="386104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50123" y="1052736"/>
            <a:ext cx="132397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</a:t>
            </a:r>
            <a:endParaRPr lang="en-US" altLang="zh-CN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3203848" y="332656"/>
            <a:ext cx="5832648" cy="280831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23147" y="705760"/>
            <a:ext cx="4792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ban sb. from doing</a:t>
            </a:r>
            <a:endParaRPr lang="en-US" altLang="zh-CN" sz="3200" b="1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prohibit sb. from doing</a:t>
            </a:r>
            <a:endParaRPr lang="en-US" altLang="zh-CN" sz="3200" b="1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forbid sb. to 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endParaRPr lang="en-US" altLang="zh-CN" sz="3200" b="1" dirty="0" smtClean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not allowed/ permitted</a:t>
            </a:r>
            <a:endParaRPr lang="zh-CN" altLang="en-US" sz="3200" b="1" dirty="0">
              <a:solidFill>
                <a:srgbClr val="0070C0"/>
              </a:solidFill>
              <a:latin typeface="+mj-lt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4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6525" y="4084565"/>
            <a:ext cx="288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online classes</a:t>
            </a:r>
            <a:endParaRPr lang="en-US" altLang="zh-CN" sz="3200" b="1" dirty="0">
              <a:solidFill>
                <a:prstClr val="black">
                  <a:lumMod val="95000"/>
                  <a:lumOff val="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上凸带形 2"/>
          <p:cNvSpPr/>
          <p:nvPr/>
        </p:nvSpPr>
        <p:spPr>
          <a:xfrm>
            <a:off x="179497" y="332904"/>
            <a:ext cx="2160270" cy="863600"/>
          </a:xfrm>
          <a:prstGeom prst="ribbon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813339" y="404664"/>
            <a:ext cx="116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实施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1162" y="2064296"/>
            <a:ext cx="251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online classes</a:t>
            </a:r>
            <a:endParaRPr lang="en-US" altLang="zh-CN" sz="3200" b="1" dirty="0">
              <a:solidFill>
                <a:prstClr val="black">
                  <a:lumMod val="95000"/>
                  <a:lumOff val="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3728" y="1654838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conduct</a:t>
            </a:r>
            <a:endParaRPr lang="en-US" altLang="zh-CN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altLang="zh-CN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launch</a:t>
            </a:r>
            <a:endParaRPr lang="en-US" altLang="zh-CN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altLang="zh-CN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carry out 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283968" y="3592122"/>
            <a:ext cx="24511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 arranged</a:t>
            </a:r>
            <a:endParaRPr lang="en-US" altLang="zh-CN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altLang="zh-CN" sz="3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organized </a:t>
            </a:r>
            <a:endParaRPr lang="en-US" altLang="zh-CN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 offered</a:t>
            </a:r>
            <a:endParaRPr lang="en-US" altLang="zh-CN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上凸带形 7"/>
          <p:cNvSpPr/>
          <p:nvPr/>
        </p:nvSpPr>
        <p:spPr>
          <a:xfrm>
            <a:off x="85090" y="0"/>
            <a:ext cx="1835785" cy="764704"/>
          </a:xfrm>
          <a:prstGeom prst="ribbon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7"/>
            <a:ext cx="91208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17" y="446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调整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899" y="1166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0767" y="5834"/>
            <a:ext cx="5389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make some adjustments</a:t>
            </a:r>
            <a:endParaRPr lang="en-US" altLang="zh-CN" sz="2800" b="1" dirty="0">
              <a:solidFill>
                <a:srgbClr val="0070C0"/>
              </a:solidFill>
              <a:latin typeface="+mj-lt"/>
              <a:cs typeface="Tahoma" panose="020B0604030504040204" pitchFamily="34" charset="0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if 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there is any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adjustment/change</a:t>
            </a:r>
            <a:endParaRPr lang="zh-CN" altLang="en-US" sz="2800" b="1" dirty="0">
              <a:solidFill>
                <a:srgbClr val="0070C0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" y="3821746"/>
            <a:ext cx="8664349" cy="10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448132" y="1988840"/>
            <a:ext cx="603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107929" y="3458740"/>
            <a:ext cx="288032" cy="3792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1259632" y="414908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653559" y="4530009"/>
            <a:ext cx="288032" cy="3792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229200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adjust adapt adopt  </a:t>
            </a:r>
            <a:endParaRPr lang="zh-CN" altLang="en-US" sz="2800" b="1" dirty="0">
              <a:solidFill>
                <a:srgbClr val="FF0000"/>
              </a:solidFill>
              <a:latin typeface="+mj-lt"/>
              <a:cs typeface="Tahoma" panose="020B060403050404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92325" y="4149080"/>
            <a:ext cx="919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7944" y="483025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adjust/adapt</a:t>
            </a:r>
            <a:r>
              <a:rPr lang="en-US" altLang="zh-CN" sz="24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(</a:t>
            </a:r>
            <a:r>
              <a:rPr lang="en-US" altLang="zh-CN" sz="24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oneself</a:t>
            </a: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)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to</a:t>
            </a:r>
            <a:r>
              <a:rPr lang="en-US" altLang="zh-CN" sz="24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 (doing) </a:t>
            </a:r>
            <a:r>
              <a:rPr lang="en-US" altLang="zh-CN" sz="2400" b="1" dirty="0" err="1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sth</a:t>
            </a:r>
            <a:r>
              <a:rPr lang="en-US" altLang="zh-CN" sz="24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.</a:t>
            </a:r>
            <a:endParaRPr lang="en-US" altLang="zh-CN" sz="2400" b="1" dirty="0">
              <a:solidFill>
                <a:srgbClr val="0070C0"/>
              </a:solidFill>
              <a:latin typeface="+mj-lt"/>
              <a:cs typeface="Tahoma" panose="020B0604030504040204" pitchFamily="34" charset="0"/>
            </a:endParaRPr>
          </a:p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适应</a:t>
            </a:r>
            <a:r>
              <a:rPr lang="zh-CN" altLang="en-US" sz="24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于</a:t>
            </a:r>
            <a:r>
              <a:rPr lang="en-US" altLang="zh-CN" sz="2400" b="1" dirty="0">
                <a:solidFill>
                  <a:srgbClr val="0070C0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zh-CN" altLang="en-US" sz="2400" b="1" dirty="0">
              <a:solidFill>
                <a:srgbClr val="0070C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299317" y="5309358"/>
            <a:ext cx="245830" cy="125055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19672" y="522920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调节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适应</a:t>
            </a:r>
            <a:endParaRPr lang="en-US" altLang="zh-CN" sz="2800" b="1" dirty="0">
              <a:solidFill>
                <a:srgbClr val="FF0000"/>
              </a:solidFill>
              <a:latin typeface="+mj-lt"/>
              <a:cs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适应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/ 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改编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( adapt from a novel)</a:t>
            </a:r>
            <a:endParaRPr lang="en-US" altLang="zh-CN" sz="2800" b="1" dirty="0">
              <a:solidFill>
                <a:srgbClr val="FF0000"/>
              </a:solidFill>
              <a:latin typeface="+mj-lt"/>
              <a:cs typeface="Tahoma" panose="020B0604030504040204" pitchFamily="34" charset="0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收养</a:t>
            </a: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采纳</a:t>
            </a: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(adopt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various methods)</a:t>
            </a:r>
            <a:endParaRPr lang="zh-CN" altLang="en-US" sz="2800" b="1" dirty="0">
              <a:solidFill>
                <a:srgbClr val="FF0000"/>
              </a:solidFill>
              <a:latin typeface="+mj-lt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/>
      <p:bldP spid="3" grpId="0"/>
      <p:bldP spid="4" grpId="0"/>
      <p:bldP spid="13" grpId="0" animBg="1"/>
      <p:bldP spid="16" grpId="0" animBg="1"/>
      <p:bldP spid="17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5671</Words>
  <Application>WPS 演示</Application>
  <PresentationFormat>全屏显示(4:3)</PresentationFormat>
  <Paragraphs>224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Tahoma</vt:lpstr>
      <vt:lpstr>黑体</vt:lpstr>
      <vt:lpstr>Comic Sans MS</vt:lpstr>
      <vt:lpstr>微软雅黑</vt:lpstr>
      <vt:lpstr>Arial Unicode MS</vt:lpstr>
      <vt:lpstr>Times New Roman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111</cp:revision>
  <dcterms:created xsi:type="dcterms:W3CDTF">2020-03-11T04:05:00Z</dcterms:created>
  <dcterms:modified xsi:type="dcterms:W3CDTF">2020-04-02T06:41:47Z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