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1" r:id="rId3"/>
    <p:sldId id="279" r:id="rId5"/>
    <p:sldId id="256" r:id="rId6"/>
    <p:sldId id="266" r:id="rId7"/>
    <p:sldId id="291" r:id="rId8"/>
    <p:sldId id="265" r:id="rId9"/>
    <p:sldId id="270" r:id="rId10"/>
    <p:sldId id="271" r:id="rId11"/>
    <p:sldId id="277" r:id="rId12"/>
    <p:sldId id="274" r:id="rId13"/>
    <p:sldId id="267" r:id="rId14"/>
    <p:sldId id="273" r:id="rId15"/>
    <p:sldId id="257" r:id="rId16"/>
    <p:sldId id="2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DE"/>
    <a:srgbClr val="F6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C5797-C916-4614-9E1D-5A144080D9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CBEB5-81A0-4B06-BBF0-DEE24B5531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BEB5-81A0-4B06-BBF0-DEE24B553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95050" y="109878"/>
            <a:ext cx="829310" cy="268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4398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379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843428"/>
            <a:ext cx="11004088" cy="6014571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2400" b="1" dirty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1. _____________________________________________________________________</a:t>
            </a:r>
            <a:endParaRPr lang="en-US" altLang="zh-CN" sz="2400" b="1" dirty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是你们</a:t>
            </a:r>
            <a:r>
              <a:rPr lang="zh-CN" altLang="en-US" sz="2400" b="1" dirty="0"/>
              <a:t>耐心</a:t>
            </a:r>
            <a:r>
              <a:rPr lang="zh-CN" altLang="en-US" sz="2400" b="1" dirty="0" smtClean="0"/>
              <a:t>的照顾和不断的鼓励</a:t>
            </a:r>
            <a:r>
              <a:rPr lang="en-US" altLang="zh-CN" sz="2400" b="1" dirty="0" smtClean="0"/>
              <a:t>) improve their health and fuel their desire to live.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2</a:t>
            </a:r>
            <a:r>
              <a:rPr lang="en-US" altLang="zh-CN" sz="2400" b="1" dirty="0" smtClean="0"/>
              <a:t>. __________________________________________ (</a:t>
            </a:r>
            <a:r>
              <a:rPr lang="zh-CN" altLang="en-US" sz="2400" b="1" dirty="0" smtClean="0"/>
              <a:t>让我印象最深刻的是</a:t>
            </a:r>
            <a:r>
              <a:rPr lang="en-US" altLang="zh-CN" sz="2400" b="1" dirty="0" smtClean="0"/>
              <a:t>) you comfort the patients gently when they are at a loss.</a:t>
            </a:r>
            <a:endParaRPr lang="en-US" altLang="zh-CN" sz="2400" b="1" dirty="0" smtClean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3</a:t>
            </a:r>
            <a:r>
              <a:rPr lang="en-US" altLang="zh-CN" sz="2400" b="1" dirty="0" smtClean="0"/>
              <a:t>. </a:t>
            </a:r>
            <a:r>
              <a:rPr lang="en-US" altLang="zh-CN" sz="2400" b="1" dirty="0"/>
              <a:t>You are always </a:t>
            </a:r>
            <a:r>
              <a:rPr lang="en-US" altLang="zh-CN" sz="2400" b="1" dirty="0" smtClean="0"/>
              <a:t>professional </a:t>
            </a:r>
            <a:r>
              <a:rPr lang="en-US" altLang="zh-CN" sz="2400" b="1" dirty="0"/>
              <a:t>and responsible when everyone turns to you for help, </a:t>
            </a:r>
            <a:r>
              <a:rPr lang="en-US" altLang="zh-CN" sz="2400" b="1" dirty="0" smtClean="0"/>
              <a:t>____________________________________________________________________.</a:t>
            </a:r>
            <a:endParaRPr lang="en-US" altLang="zh-CN" sz="2400" b="1" dirty="0" smtClean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这大大的感动了我</a:t>
            </a:r>
            <a:r>
              <a:rPr lang="en-US" altLang="zh-CN" sz="2400" b="1" dirty="0" smtClean="0"/>
              <a:t>)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4._______________________________________________________________________________________________,(</a:t>
            </a:r>
            <a:r>
              <a:rPr lang="zh-CN" altLang="en-US" sz="2400" b="1" dirty="0" smtClean="0"/>
              <a:t>当病人失去信心时， 你们总是用微笑鼓励他们）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which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helps us to cultivate a positive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attitude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towards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difficulties</a:t>
            </a: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有助于我们对</a:t>
            </a:r>
            <a:r>
              <a:rPr lang="zh-CN" altLang="en-US" sz="2400" b="1" dirty="0"/>
              <a:t>困难养成积极的态度</a:t>
            </a:r>
            <a:r>
              <a:rPr lang="en-US" altLang="zh-CN" sz="2400" b="1" dirty="0" smtClean="0"/>
              <a:t>).</a:t>
            </a:r>
            <a:endParaRPr lang="en-US" altLang="zh-CN" sz="2400" b="1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3887" y="1258823"/>
            <a:ext cx="1064404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It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is </a:t>
            </a:r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your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patient care and constant encouragement that </a:t>
            </a:r>
            <a:endParaRPr lang="en-US" altLang="zh-CN" sz="3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0789" y="2226930"/>
            <a:ext cx="52520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What impresses me most is that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52" y="116632"/>
            <a:ext cx="48664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nty Golden Bell 新蒂金钟体" panose="03000600000000000000" charset="-122"/>
                <a:ea typeface="Senty Golden Bell 新蒂金钟体" panose="03000600000000000000" charset="-122"/>
              </a:rPr>
              <a:t>Advanced sentences</a:t>
            </a:r>
            <a:endParaRPr lang="en-US" altLang="zh-CN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nty Golden Bell 新蒂金钟体" panose="03000600000000000000" charset="-122"/>
              <a:ea typeface="Senty Golden Bell 新蒂金钟体" panose="03000600000000000000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6974" y="3645024"/>
            <a:ext cx="68160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which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greatly moves/ touches/ affects me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384" y="4581128"/>
            <a:ext cx="90366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You never fail to cheer people up with your smiles when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6688" y="5085184"/>
            <a:ext cx="38169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they </a:t>
            </a:r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are discouraged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125" grpId="0"/>
      <p:bldP spid="5128" grpId="0"/>
      <p:bldP spid="13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9155" y="1054599"/>
            <a:ext cx="103225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1.Again, millions of thanks for what you have done.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2.Please accept my sincere thanks again for...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 </a:t>
            </a:r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luck and stay well!</a:t>
            </a:r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/>
          </a:p>
          <a:p>
            <a:r>
              <a:rPr lang="en-US" altLang="zh-CN" sz="2800" dirty="0"/>
              <a:t>3</a:t>
            </a:r>
            <a:r>
              <a:rPr lang="en-US" altLang="zh-CN" sz="2800" dirty="0" smtClean="0"/>
              <a:t>.Again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I </a:t>
            </a:r>
            <a:r>
              <a:rPr lang="en-US" altLang="zh-CN" sz="2800" dirty="0"/>
              <a:t>would like to express my </a:t>
            </a:r>
            <a:r>
              <a:rPr lang="en-US" altLang="zh-CN" sz="2800" dirty="0" smtClean="0"/>
              <a:t>sincere </a:t>
            </a:r>
            <a:r>
              <a:rPr lang="en-US" altLang="zh-CN" sz="2800" dirty="0"/>
              <a:t>thanks to you! </a:t>
            </a:r>
            <a:endParaRPr lang="en-US" altLang="zh-CN" sz="2800" dirty="0"/>
          </a:p>
          <a:p>
            <a:r>
              <a:rPr lang="en-US" altLang="zh-CN" sz="2800" dirty="0"/>
              <a:t>  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May you be in good health.</a:t>
            </a:r>
            <a:endParaRPr lang="en-US" altLang="zh-CN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4.My gratitude is beyond words/description. / Words fail to express my deepest gratitude .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</a:t>
            </a:r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wishes to you!</a:t>
            </a:r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r>
              <a:rPr lang="en-US" altLang="zh-CN" sz="2800" dirty="0"/>
              <a:t>5</a:t>
            </a:r>
            <a:r>
              <a:rPr lang="en-US" altLang="zh-CN" sz="2800" dirty="0" smtClean="0"/>
              <a:t>.Sincere thanks </a:t>
            </a:r>
            <a:r>
              <a:rPr lang="en-US" altLang="zh-CN" sz="2800" dirty="0"/>
              <a:t>again for what you have </a:t>
            </a:r>
            <a:r>
              <a:rPr lang="en-US" altLang="zh-CN" sz="2800" dirty="0" smtClean="0"/>
              <a:t>done.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Wish </a:t>
            </a:r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a healthy and happy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life!</a:t>
            </a:r>
            <a:endParaRPr lang="en-US" altLang="zh-CN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5" y="188640"/>
            <a:ext cx="5303520" cy="87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464" y="1012200"/>
            <a:ext cx="9118217" cy="509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I’m firmly convinced / I firmly believe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that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500" dirty="0">
                <a:solidFill>
                  <a:srgbClr val="00B050"/>
                </a:solidFill>
                <a:latin typeface="Comic Sans MS" panose="030F0702030302020204" pitchFamily="66" charset="0"/>
              </a:rPr>
              <a:t>with your help and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effort,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the day when we win is approaching.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>
                <a:latin typeface="Comic Sans MS" panose="030F0702030302020204" pitchFamily="66" charset="0"/>
              </a:rPr>
              <a:t>2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your hard work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undoubtedly,/there's no doubt </a:t>
            </a:r>
            <a:r>
              <a:rPr lang="en-US" altLang="zh-CN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that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we will go through the trouble sooner or later.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>
                <a:latin typeface="Comic Sans MS" panose="030F0702030302020204" pitchFamily="66" charset="0"/>
              </a:rPr>
              <a:t>3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Under no circumstances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will we be knocked down by 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 smtClean="0">
                <a:latin typeface="Comic Sans MS" panose="030F0702030302020204" pitchFamily="66" charset="0"/>
              </a:rPr>
              <a:t>the virus.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am confident / I bet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that everything will be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 smtClean="0">
                <a:latin typeface="Comic Sans MS" panose="030F0702030302020204" pitchFamily="66" charset="0"/>
              </a:rPr>
              <a:t> fine in the near future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our joint effort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!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>
                <a:latin typeface="Comic Sans MS" panose="030F0702030302020204" pitchFamily="66" charset="0"/>
              </a:rPr>
              <a:t>4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We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 the strong belief/ hold the firm belief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that we will go through this difficult time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everyone’s support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</a:t>
            </a:r>
            <a:endParaRPr lang="zh-CN" altLang="en-US" sz="25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29" y="138440"/>
            <a:ext cx="3876675" cy="87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334809"/>
            <a:ext cx="11737304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Dear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medical workers,</a:t>
            </a:r>
            <a:endParaRPr lang="en-US" altLang="zh-CN" sz="2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    I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am writing to express my sincere gratitude to you for your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_________(fight)against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COVID-19. Since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outbreak of the virus,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you____________(work)in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front line for nearly a month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, rescuing people from all walks of life.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But for your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_________(devote) care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and selfless contribution, the situation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____________(would) have been controlled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in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such___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short time. Your moving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dedication, _______ prevents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dreadful condition from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getting _______, is _______________(doubt) worth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appreciation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!</a:t>
            </a:r>
            <a:endParaRPr lang="zh-CN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    _______(word) fail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to express our thanks to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you. Now everything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is going into the right track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gradually, so I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am sure we will win the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fight. Remember, we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are always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you!</a:t>
            </a:r>
            <a:endParaRPr lang="zh-CN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                                                                                                            Yours</a:t>
            </a:r>
            <a:r>
              <a:rPr lang="zh-CN" altLang="zh-CN" sz="2800" b="1" dirty="0">
                <a:latin typeface="Calibri" panose="020F0502020204030204" charset="0"/>
                <a:cs typeface="Calibri" panose="020F0502020204030204" charset="0"/>
              </a:rPr>
              <a:t>，</a:t>
            </a:r>
            <a:endParaRPr lang="zh-CN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Li </a:t>
            </a:r>
            <a:r>
              <a:rPr lang="en-US" altLang="zh-CN" sz="2800" b="1" dirty="0" err="1" smtClean="0">
                <a:latin typeface="Calibri" panose="020F0502020204030204" charset="0"/>
                <a:cs typeface="Calibri" panose="020F0502020204030204" charset="0"/>
              </a:rPr>
              <a:t>Hua</a:t>
            </a:r>
            <a:endParaRPr lang="en-US" altLang="zh-CN" sz="2800" b="1" dirty="0" err="1" smtClean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365" y="1608738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have worked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9220" y="1970048"/>
            <a:ext cx="15462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devoted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7955" y="2412509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wouldn’t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0670" y="2862833"/>
            <a:ext cx="13531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which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577" y="2862719"/>
            <a:ext cx="5714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2056" y="3238421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undoubtedly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409" y="4991844"/>
            <a:ext cx="10344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with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797" y="4165127"/>
            <a:ext cx="1328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Words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906" y="3238370"/>
            <a:ext cx="1194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worse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01" y="1158156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fighting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160" y="621030"/>
            <a:ext cx="11530330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Dear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medical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workers</a:t>
            </a:r>
            <a:r>
              <a:rPr lang="zh-CN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，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    </a:t>
            </a:r>
            <a:r>
              <a:rPr lang="en-US" altLang="zh-CN" sz="2800" b="1" i="1" kern="1400" spc="50" dirty="0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On behalf of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my school, I would like to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express the sincerest gratitude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to you all for your devotion and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sacrifice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in the battle against the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COVID-19.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     In this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epidemic situation,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it is you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who/that,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regardless of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the shortage of equipment and the potential of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infection,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desperately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rescue those infected but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struggling for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life. It is also you who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build up our confidence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to defeat it. It is you who deserve all admiration and love!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     Such few words can't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fully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convey our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thanks for your</a:t>
            </a:r>
            <a:endParaRPr lang="en-US" altLang="zh-CN" sz="2800" b="1" kern="1400" spc="50" dirty="0" smtClean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irreplaceable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contribution. I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hold the firm belief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that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with our joint efforts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China will win the battle and make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a quick recovery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n-US" altLang="zh-CN" sz="2800" b="1" i="1" kern="1400" spc="50" dirty="0">
                <a:latin typeface="Calibri" panose="020F0502020204030204" charset="0"/>
                <a:cs typeface="Calibri" panose="020F0502020204030204" charset="0"/>
              </a:rPr>
              <a:t>  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  Good luck and stay well!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Yours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sincerely,</a:t>
            </a:r>
            <a:endParaRPr lang="en-US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Li </a:t>
            </a:r>
            <a:r>
              <a:rPr lang="en-US" altLang="zh-CN" sz="2800" b="1" kern="1400" spc="50" dirty="0" err="1">
                <a:latin typeface="Calibri" panose="020F0502020204030204" charset="0"/>
                <a:cs typeface="Calibri" panose="020F0502020204030204" charset="0"/>
              </a:rPr>
              <a:t>Hua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728" y="-228565"/>
            <a:ext cx="4481830" cy="113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2"/>
          <a:srcRect t="15978"/>
          <a:stretch>
            <a:fillRect/>
          </a:stretch>
        </p:blipFill>
        <p:spPr>
          <a:xfrm>
            <a:off x="2813685" y="737235"/>
            <a:ext cx="7532370" cy="421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130" y="4514850"/>
            <a:ext cx="5553710" cy="1012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5110" y="-91440"/>
            <a:ext cx="4801870" cy="1268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41691" y="5415632"/>
            <a:ext cx="327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周  媚</a:t>
            </a:r>
            <a:endParaRPr kumimoji="1" lang="en-US" altLang="zh-CN" sz="2000" dirty="0" smtClean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陈泓静</a:t>
            </a:r>
            <a:endParaRPr kumimoji="1" lang="zh-CN" altLang="en-US" sz="2000" dirty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539458" y="1859454"/>
            <a:ext cx="9108504" cy="4365104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2000"/>
                </a:schemeClr>
              </a:gs>
              <a:gs pos="68000">
                <a:schemeClr val="accent1">
                  <a:lumMod val="45000"/>
                  <a:lumOff val="55000"/>
                  <a:alpha val="29000"/>
                </a:schemeClr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  <a:gs pos="80000">
                <a:schemeClr val="accent1">
                  <a:lumMod val="30000"/>
                  <a:lumOff val="70000"/>
                  <a:alpha val="2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87488" y="44624"/>
            <a:ext cx="914400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假定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你是李华，你所在高中学校要征集一封英文</a:t>
            </a:r>
            <a:r>
              <a:rPr lang="zh-CN" altLang="zh-CN" sz="28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感谢信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，以致意奋战在抗击新型冠状病毒肺炎第一线的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医护人员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，请你根据下列要点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一封信用于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投稿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 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表达谢意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个人感受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表达信心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1861359"/>
            <a:ext cx="86409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Dear medical workers,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Para 1: </a:t>
            </a:r>
            <a:r>
              <a:rPr lang="en-US" altLang="zh-CN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Writing purpose--show your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appreciation </a:t>
            </a:r>
            <a:endParaRPr lang="en-US" altLang="zh-CN" sz="2800" b="1" u="sng" dirty="0" smtClean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Para 2: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Detailed reasons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of your thanks 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       (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要点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personal feelings about…)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Para 3: </a:t>
            </a:r>
            <a:r>
              <a:rPr lang="en-US" altLang="zh-CN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Express your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gratitude </a:t>
            </a:r>
            <a:r>
              <a:rPr lang="en-US" altLang="zh-CN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ag</a:t>
            </a:r>
            <a:r>
              <a:rPr lang="en-US" altLang="zh-CN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ain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and show your confidence/hope.(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要点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  <a:r>
              <a:rPr lang="en-US" altLang="zh-CN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Yours sincerely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                                                Li </a:t>
            </a:r>
            <a:r>
              <a:rPr lang="en-US" altLang="zh-CN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Hua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295" y="1413912"/>
            <a:ext cx="91440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2800" b="1" dirty="0">
              <a:solidFill>
                <a:srgbClr val="7030A0"/>
              </a:solidFill>
              <a:latin typeface="Adobe 繁黑體 Std B" panose="020B0700000000000000" charset="-120"/>
              <a:ea typeface="Adobe 繁黑體 Std B" panose="020B0700000000000000" charset="-120"/>
              <a:cs typeface="Adobe 繁黑體 Std B" panose="020B0700000000000000" charset="-120"/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 thank/appreciate/acknowledge 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charset="-120"/>
                <a:ea typeface="Adobe 繁黑體 Std B" panose="020B0700000000000000" charset="-120"/>
                <a:cs typeface="Adobe 繁黑體 Std B" panose="020B0700000000000000" charset="-120"/>
              </a:rPr>
              <a:t>正式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charset="-120"/>
                <a:ea typeface="Adobe 繁黑體 Std B" panose="020B0700000000000000" charset="-120"/>
                <a:cs typeface="Adobe 繁黑體 Std B" panose="020B0700000000000000" charset="-120"/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sb.        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 grateful to/thankful to/be appreciative of  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zh-CN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express/convey/ show/extend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one’s thanks/gratitude/appreciation to sb. for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sth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440" y="416560"/>
            <a:ext cx="4159250" cy="114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627" y="1556787"/>
            <a:ext cx="9137667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1</a:t>
            </a:r>
            <a:r>
              <a:rPr lang="en-US" altLang="zh-CN" sz="3200" dirty="0"/>
              <a:t>.  I am writing this letter to </a:t>
            </a:r>
            <a:r>
              <a:rPr lang="en-US" altLang="zh-CN" sz="3200" b="1" dirty="0">
                <a:latin typeface="Calibri" panose="020F0502020204030204" charset="0"/>
                <a:cs typeface="Calibri" panose="020F0502020204030204" charset="0"/>
              </a:rPr>
              <a:t>thank you for</a:t>
            </a:r>
            <a:r>
              <a:rPr lang="en-US" altLang="zh-CN" sz="3200" dirty="0"/>
              <a:t> …</a:t>
            </a:r>
            <a:endParaRPr lang="en-US" altLang="zh-CN" sz="3200" dirty="0"/>
          </a:p>
          <a:p>
            <a:endParaRPr lang="zh-CN" altLang="zh-CN" sz="3200" dirty="0"/>
          </a:p>
          <a:p>
            <a:pPr marL="514350" indent="-514350">
              <a:buAutoNum type="arabicPeriod" startAt="2"/>
            </a:pPr>
            <a:r>
              <a:rPr lang="en-US" altLang="zh-CN" sz="3200" dirty="0" smtClean="0"/>
              <a:t>I </a:t>
            </a:r>
            <a:r>
              <a:rPr lang="en-US" altLang="zh-CN" sz="3200" dirty="0"/>
              <a:t>am writing to </a:t>
            </a:r>
            <a:r>
              <a:rPr lang="en-US" altLang="zh-CN" sz="3200" b="1" dirty="0" smtClean="0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express/convey/show /extend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my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sincere/heartfelt/ cordial/ deepest</a:t>
            </a:r>
            <a:r>
              <a:rPr lang="en-US" altLang="zh-CN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thanks/ </a:t>
            </a:r>
            <a:r>
              <a:rPr lang="en-US" altLang="zh-CN" sz="3200" b="1" dirty="0" smtClean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gratitude/ appreciation</a:t>
            </a:r>
            <a:r>
              <a:rPr lang="en-US" altLang="zh-CN" sz="3200" b="1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 to you for 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… </a:t>
            </a:r>
            <a:endParaRPr lang="en-US" altLang="zh-CN" sz="3200" dirty="0"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 startAt="2"/>
            </a:pPr>
            <a:endParaRPr lang="en-US" altLang="zh-CN" sz="3200" dirty="0"/>
          </a:p>
          <a:p>
            <a:r>
              <a:rPr lang="en-US" altLang="zh-CN" sz="3200" dirty="0" smtClean="0"/>
              <a:t>3.  I am dropping these few lines to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b="1" dirty="0" smtClean="0">
                <a:latin typeface="Calibri" panose="020F0502020204030204" charset="0"/>
                <a:cs typeface="Calibri" panose="020F0502020204030204" charset="0"/>
              </a:rPr>
              <a:t>show my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cordial</a:t>
            </a:r>
            <a:r>
              <a:rPr lang="en-US" altLang="zh-CN" sz="3200" b="1" dirty="0" smtClean="0">
                <a:latin typeface="Calibri" panose="020F0502020204030204" charset="0"/>
                <a:cs typeface="Calibri" panose="020F0502020204030204" charset="0"/>
              </a:rPr>
              <a:t> appreciation for 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what you have done.</a:t>
            </a:r>
            <a:endParaRPr lang="en-US" altLang="zh-CN" sz="3200" dirty="0" smtClean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0"/>
            <a:ext cx="2507615" cy="141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565" y="2952750"/>
            <a:ext cx="2509520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ersonal </a:t>
            </a:r>
            <a:endParaRPr lang="en-US" altLang="zh-CN" sz="2800" b="1" dirty="0" smtClean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feelings of</a:t>
            </a:r>
            <a:endParaRPr lang="en-US" altLang="zh-CN" sz="2800" b="1" dirty="0" smtClean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548253" y="260648"/>
            <a:ext cx="380746" cy="6309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45548" y="229290"/>
            <a:ext cx="5794868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The qualities of medical workers </a:t>
            </a:r>
            <a:endParaRPr lang="zh-CN" altLang="en-US" sz="28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548" y="1615925"/>
            <a:ext cx="5256584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The acts of medical workers</a:t>
            </a:r>
            <a:endParaRPr lang="zh-CN" altLang="en-US" sz="28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906" y="4077072"/>
            <a:ext cx="6627694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The influence 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of medical workers</a:t>
            </a:r>
            <a:endParaRPr lang="zh-CN" altLang="en-US" sz="28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0744" y="2210533"/>
            <a:ext cx="770987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sacrifice time, family even life </a:t>
            </a:r>
            <a:endParaRPr lang="en-US" altLang="zh-CN" sz="2400" dirty="0" smtClean="0"/>
          </a:p>
          <a:p>
            <a:r>
              <a:rPr lang="en-US" altLang="zh-CN" sz="2400" dirty="0" smtClean="0"/>
              <a:t>2. accompany/treat/ cure/comfort/save/rescue</a:t>
            </a:r>
            <a:endParaRPr lang="en-US" altLang="zh-CN" sz="2400" dirty="0" smtClean="0"/>
          </a:p>
          <a:p>
            <a:r>
              <a:rPr lang="en-US" altLang="zh-CN" sz="2400" dirty="0" smtClean="0"/>
              <a:t>/attend/protect patients</a:t>
            </a:r>
            <a:endParaRPr lang="en-US" altLang="zh-CN" sz="2400" dirty="0" smtClean="0"/>
          </a:p>
          <a:p>
            <a:r>
              <a:rPr lang="en-US" altLang="zh-CN" sz="2400" dirty="0"/>
              <a:t>3</a:t>
            </a:r>
            <a:r>
              <a:rPr lang="en-US" altLang="zh-CN" sz="2400" dirty="0" smtClean="0"/>
              <a:t>. show love and sympathy for. …</a:t>
            </a:r>
            <a:endParaRPr lang="en-US" altLang="zh-CN" sz="2400" dirty="0" smtClean="0"/>
          </a:p>
          <a:p>
            <a:r>
              <a:rPr lang="en-US" altLang="zh-CN" sz="2400" dirty="0" smtClean="0"/>
              <a:t>4. </a:t>
            </a:r>
            <a:r>
              <a:rPr lang="en-US" altLang="zh-CN" sz="2400" dirty="0"/>
              <a:t>do medical </a:t>
            </a:r>
            <a:r>
              <a:rPr lang="en-US" altLang="zh-CN" sz="2400" dirty="0" smtClean="0"/>
              <a:t>research</a:t>
            </a:r>
            <a:endParaRPr lang="en-US" altLang="zh-C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4949" y="4630976"/>
            <a:ext cx="666023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set an example for </a:t>
            </a:r>
            <a:endParaRPr lang="en-US" altLang="zh-CN" sz="2400" dirty="0" smtClean="0"/>
          </a:p>
          <a:p>
            <a:r>
              <a:rPr lang="en-US" altLang="zh-CN" sz="2400" dirty="0" smtClean="0"/>
              <a:t>2. </a:t>
            </a:r>
            <a:r>
              <a:rPr lang="en-US" altLang="zh-CN" sz="2400" dirty="0"/>
              <a:t>e</a:t>
            </a:r>
            <a:r>
              <a:rPr lang="en-US" altLang="zh-CN" sz="2400" dirty="0" smtClean="0"/>
              <a:t>ncourage more and more volunteers/followers</a:t>
            </a:r>
            <a:endParaRPr lang="en-US" altLang="zh-CN" sz="2400" dirty="0" smtClean="0"/>
          </a:p>
          <a:p>
            <a:r>
              <a:rPr lang="en-US" altLang="zh-CN" sz="2400" dirty="0" smtClean="0"/>
              <a:t>3. give us more confidence</a:t>
            </a:r>
            <a:endParaRPr lang="en-US" altLang="zh-CN" sz="2400" dirty="0" smtClean="0"/>
          </a:p>
          <a:p>
            <a:r>
              <a:rPr lang="en-US" altLang="zh-CN" sz="2400" dirty="0" smtClean="0"/>
              <a:t>4. confirm one’s resolution to be a medical worker</a:t>
            </a:r>
            <a:endParaRPr lang="en-US" altLang="zh-CN" sz="2400" dirty="0" smtClean="0"/>
          </a:p>
          <a:p>
            <a:r>
              <a:rPr lang="en-US" altLang="zh-CN" sz="2400" dirty="0" smtClean="0"/>
              <a:t>5. …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96673" y="730546"/>
            <a:ext cx="705678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heroic, </a:t>
            </a:r>
            <a:r>
              <a:rPr lang="en-US" altLang="zh-CN" sz="2400" dirty="0"/>
              <a:t>brave, </a:t>
            </a:r>
            <a:r>
              <a:rPr lang="en-US" altLang="zh-CN" sz="2400" dirty="0" smtClean="0"/>
              <a:t>courageous, fearless, devoted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dedicated, selfless, unselfish, responsible, professional, diligent, …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626110"/>
            <a:ext cx="2179320" cy="126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1424" y="476672"/>
            <a:ext cx="10443892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latin typeface="Comic Sans MS" panose="030F0702030302020204" pitchFamily="66" charset="0"/>
              </a:rPr>
              <a:t>1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 You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stood out</a:t>
            </a:r>
            <a:r>
              <a:rPr lang="en-US" altLang="zh-CN" sz="3200" b="1" dirty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u="sng" dirty="0">
                <a:latin typeface="Comic Sans MS" panose="030F0702030302020204" pitchFamily="66" charset="0"/>
              </a:rPr>
              <a:t>without a second thought, regardless of</a:t>
            </a:r>
            <a:r>
              <a:rPr lang="en-US" altLang="zh-CN" sz="3200" b="1" u="sng" dirty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the strong desire for a happy reunion with family during the Spring Festival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800" dirty="0">
                <a:latin typeface="Comic Sans MS" panose="030F0702030302020204" pitchFamily="66" charset="0"/>
              </a:rPr>
              <a:t>2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 I </a:t>
            </a:r>
            <a:r>
              <a:rPr lang="en-US" altLang="zh-CN" sz="2800" dirty="0">
                <a:latin typeface="Comic Sans MS" panose="030F0702030302020204" pitchFamily="66" charset="0"/>
              </a:rPr>
              <a:t>feel greatly touched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when hearing you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spare no effort to/ make every effort to</a:t>
            </a:r>
            <a:r>
              <a:rPr lang="en-US" altLang="zh-CN" sz="3200" b="1" dirty="0" smtClean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treat and look after the patients </a:t>
            </a:r>
            <a:r>
              <a:rPr lang="en-US" altLang="zh-CN" sz="2800" u="sng" dirty="0">
                <a:latin typeface="Comic Sans MS" panose="030F0702030302020204" pitchFamily="66" charset="0"/>
              </a:rPr>
              <a:t>day and night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7975" y="1268894"/>
            <a:ext cx="9036496" cy="421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600" dirty="0" smtClean="0">
                <a:latin typeface="Comic Sans MS" panose="030F0702030302020204" pitchFamily="66" charset="0"/>
              </a:rPr>
              <a:t>1. It’s because of your </a:t>
            </a:r>
            <a:r>
              <a:rPr lang="en-US" altLang="zh-CN" sz="2600" dirty="0">
                <a:latin typeface="Comic Sans MS" panose="030F0702030302020204" pitchFamily="66" charset="0"/>
              </a:rPr>
              <a:t>selfless</a:t>
            </a:r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devotion/dedication 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that the epidemic has been controlled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effectively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.</a:t>
            </a:r>
            <a:endParaRPr lang="en-US" altLang="zh-CN" sz="2600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dirty="0">
              <a:latin typeface="Comic Sans MS" panose="030F0702030302020204" pitchFamily="66" charset="0"/>
            </a:endParaRPr>
          </a:p>
          <a:p>
            <a:pPr algn="l"/>
            <a:r>
              <a:rPr lang="en-US" altLang="zh-CN" sz="2600" dirty="0">
                <a:latin typeface="Comic Sans MS" panose="030F0702030302020204" pitchFamily="66" charset="0"/>
              </a:rPr>
              <a:t>2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. Your strong sense of</a:t>
            </a:r>
            <a:r>
              <a:rPr lang="en-US" altLang="zh-CN" sz="2600" b="1" dirty="0" smtClean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responsibility</a:t>
            </a:r>
            <a:r>
              <a:rPr lang="en-US" altLang="zh-CN" sz="2800" b="1" dirty="0" smtClean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deserves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to be highly appreciated/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is well worth praising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.</a:t>
            </a:r>
            <a:endParaRPr lang="en-US" altLang="zh-CN" sz="2600" u="sng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u="sng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dirty="0" smtClean="0">
              <a:latin typeface="Comic Sans MS" panose="030F0702030302020204" pitchFamily="66" charset="0"/>
            </a:endParaRPr>
          </a:p>
          <a:p>
            <a:pPr algn="l"/>
            <a:r>
              <a:rPr lang="en-US" altLang="zh-CN" sz="2600" dirty="0" smtClean="0">
                <a:latin typeface="Comic Sans MS" panose="030F0702030302020204" pitchFamily="66" charset="0"/>
              </a:rPr>
              <a:t>3. </a:t>
            </a:r>
            <a:r>
              <a:rPr lang="en-US" altLang="zh-CN" sz="2600" dirty="0">
                <a:latin typeface="Comic Sans MS" panose="030F0702030302020204" pitchFamily="66" charset="0"/>
              </a:rPr>
              <a:t>This special Spring Festival 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has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witnessed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600" dirty="0">
                <a:latin typeface="Comic Sans MS" panose="030F0702030302020204" pitchFamily="66" charset="0"/>
              </a:rPr>
              <a:t>your</a:t>
            </a:r>
            <a:r>
              <a:rPr lang="en-US" altLang="zh-CN" sz="2600" b="1" dirty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US" altLang="zh-CN" sz="2800" b="1" dirty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dirty="0">
                <a:latin typeface="Comic Sans MS" panose="030F0702030302020204" pitchFamily="66" charset="0"/>
              </a:rPr>
              <a:t>and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 willpower.</a:t>
            </a:r>
            <a:r>
              <a:rPr lang="en-US" altLang="zh-CN" sz="2800" b="1" dirty="0" smtClean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Chaparral Pro Light" panose="02060403030505090203" charset="0"/>
              <a:cs typeface="Chaparral Pro Light" panose="0206040303050509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7271" y="1772816"/>
            <a:ext cx="10009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 I can’t </a:t>
            </a:r>
            <a:r>
              <a:rPr lang="en-US" altLang="zh-CN" sz="2800" dirty="0"/>
              <a:t>imagine how terrible the city </a:t>
            </a:r>
            <a:r>
              <a:rPr lang="en-US" altLang="zh-CN" sz="2800" dirty="0">
                <a:solidFill>
                  <a:srgbClr val="FF0000"/>
                </a:solidFill>
              </a:rPr>
              <a:t>would </a:t>
            </a:r>
            <a:r>
              <a:rPr lang="en-US" altLang="zh-CN" sz="2800" dirty="0" smtClean="0">
                <a:solidFill>
                  <a:srgbClr val="FF0000"/>
                </a:solidFill>
              </a:rPr>
              <a:t>be</a:t>
            </a:r>
            <a:r>
              <a:rPr lang="en-US" altLang="zh-CN" sz="2800" dirty="0" smtClean="0"/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but for </a:t>
            </a:r>
            <a:r>
              <a:rPr lang="en-US" altLang="zh-CN" sz="2800" dirty="0"/>
              <a:t>your work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 </a:t>
            </a:r>
            <a:r>
              <a:rPr lang="en-US" altLang="zh-CN" sz="2800" dirty="0" smtClean="0">
                <a:solidFill>
                  <a:srgbClr val="0070C0"/>
                </a:solidFill>
              </a:rPr>
              <a:t>But </a:t>
            </a:r>
            <a:r>
              <a:rPr lang="en-US" altLang="zh-CN" sz="2800" dirty="0">
                <a:solidFill>
                  <a:srgbClr val="0070C0"/>
                </a:solidFill>
              </a:rPr>
              <a:t>for </a:t>
            </a:r>
            <a:r>
              <a:rPr lang="en-US" altLang="zh-CN" sz="2800" dirty="0"/>
              <a:t>your unreserved help and tender </a:t>
            </a:r>
            <a:r>
              <a:rPr lang="en-US" altLang="zh-CN" sz="2800" dirty="0" smtClean="0"/>
              <a:t>care, I</a:t>
            </a:r>
            <a:r>
              <a:rPr lang="en-US" altLang="zh-CN" sz="2800" dirty="0"/>
              <a:t> </a:t>
            </a:r>
            <a:r>
              <a:rPr lang="en-US" altLang="zh-CN" sz="2800" dirty="0" smtClean="0"/>
              <a:t>can’t</a:t>
            </a:r>
            <a:r>
              <a:rPr lang="en-US" altLang="zh-CN" sz="2800" dirty="0"/>
              <a:t> imagine how severe the situation </a:t>
            </a:r>
            <a:r>
              <a:rPr lang="en-US" altLang="zh-CN" sz="2800" dirty="0" smtClean="0">
                <a:solidFill>
                  <a:srgbClr val="FF0000"/>
                </a:solidFill>
              </a:rPr>
              <a:t>would be</a:t>
            </a:r>
            <a:r>
              <a:rPr lang="en-US" altLang="zh-CN" sz="2800" dirty="0" smtClean="0"/>
              <a:t>!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 </a:t>
            </a:r>
            <a:r>
              <a:rPr lang="en-US" altLang="zh-CN" sz="2800" dirty="0">
                <a:solidFill>
                  <a:srgbClr val="0070C0"/>
                </a:solidFill>
              </a:rPr>
              <a:t>But for </a:t>
            </a:r>
            <a:r>
              <a:rPr lang="en-US" altLang="zh-CN" sz="2800" dirty="0"/>
              <a:t>your </a:t>
            </a:r>
            <a:r>
              <a:rPr lang="en-US" altLang="zh-CN" sz="2800" dirty="0" smtClean="0"/>
              <a:t>help, </a:t>
            </a:r>
            <a:r>
              <a:rPr lang="en-US" altLang="zh-CN" sz="2800" dirty="0"/>
              <a:t>patients </a:t>
            </a:r>
            <a:r>
              <a:rPr lang="en-US" altLang="zh-CN" sz="2800" dirty="0">
                <a:solidFill>
                  <a:srgbClr val="FF0000"/>
                </a:solidFill>
              </a:rPr>
              <a:t>would not have recovered so quickly .</a:t>
            </a:r>
            <a:endParaRPr lang="zh-CN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4. </a:t>
            </a:r>
            <a:r>
              <a:rPr lang="en-US" altLang="zh-CN" sz="2800" dirty="0">
                <a:solidFill>
                  <a:srgbClr val="0070C0"/>
                </a:solidFill>
              </a:rPr>
              <a:t>Without </a:t>
            </a:r>
            <a:r>
              <a:rPr lang="en-US" altLang="zh-CN" sz="2800" dirty="0"/>
              <a:t>your devoted care and selfless contribution, the situation </a:t>
            </a:r>
            <a:r>
              <a:rPr lang="en-US" altLang="zh-CN" sz="2800" dirty="0">
                <a:solidFill>
                  <a:srgbClr val="FF0000"/>
                </a:solidFill>
              </a:rPr>
              <a:t>wouldn't have been </a:t>
            </a:r>
            <a:r>
              <a:rPr lang="en-US" altLang="zh-CN" sz="2800" dirty="0"/>
              <a:t>controlled  in such a short time.</a:t>
            </a:r>
            <a:endParaRPr lang="en-US" altLang="zh-CN" sz="2800" dirty="0"/>
          </a:p>
          <a:p>
            <a:endParaRPr lang="zh-CN" altLang="zh-CN" sz="28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808" y="0"/>
            <a:ext cx="403244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FSHAPE" val="768474084"/>
  <p:tag name="KSO_WM_UNIT_PLACING_PICTURE_USER_VIEWPORT" val="{&quot;height&quot;:3120,&quot;width&quot;:63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5793</Words>
  <Application>WPS 演示</Application>
  <PresentationFormat>自定义</PresentationFormat>
  <Paragraphs>155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楷体</vt:lpstr>
      <vt:lpstr>Calibri</vt:lpstr>
      <vt:lpstr>Adobe 繁黑體 Std B</vt:lpstr>
      <vt:lpstr>黑体</vt:lpstr>
      <vt:lpstr>Chaparral Pro Light</vt:lpstr>
      <vt:lpstr>Segoe Print</vt:lpstr>
      <vt:lpstr>Comic Sans MS</vt:lpstr>
      <vt:lpstr>Senty Golden Bell 新蒂金钟体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116</cp:revision>
  <dcterms:created xsi:type="dcterms:W3CDTF">2020-02-15T13:04:00Z</dcterms:created>
  <dcterms:modified xsi:type="dcterms:W3CDTF">2020-04-08T15:15:06Z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