
<file path=[Content_Types].xml><?xml version="1.0" encoding="utf-8"?>
<Types xmlns="http://schemas.openxmlformats.org/package/2006/content-types">
  <Default Extension="jpeg" ContentType="image/jpeg"/>
  <Default Extension="png" ContentType="image/png"/>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3"/>
  </p:notesMasterIdLst>
  <p:sldIdLst>
    <p:sldId id="314" r:id="rId3"/>
    <p:sldId id="299" r:id="rId4"/>
    <p:sldId id="290" r:id="rId5"/>
    <p:sldId id="297" r:id="rId6"/>
    <p:sldId id="292" r:id="rId7"/>
    <p:sldId id="293" r:id="rId8"/>
    <p:sldId id="294" r:id="rId9"/>
    <p:sldId id="277" r:id="rId10"/>
    <p:sldId id="268" r:id="rId11"/>
    <p:sldId id="270" r:id="rId12"/>
    <p:sldId id="273" r:id="rId14"/>
    <p:sldId id="285" r:id="rId15"/>
    <p:sldId id="284" r:id="rId16"/>
    <p:sldId id="269" r:id="rId17"/>
    <p:sldId id="301" r:id="rId18"/>
    <p:sldId id="257" r:id="rId19"/>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248"/>
    <p:restoredTop sz="94674"/>
  </p:normalViewPr>
  <p:slideViewPr>
    <p:cSldViewPr>
      <p:cViewPr varScale="1">
        <p:scale>
          <a:sx n="97" d="100"/>
          <a:sy n="97" d="100"/>
        </p:scale>
        <p:origin x="628" y="5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2" Type="http://schemas.openxmlformats.org/officeDocument/2006/relationships/tableStyles" Target="tableStyles.xml"/><Relationship Id="rId21" Type="http://schemas.openxmlformats.org/officeDocument/2006/relationships/viewProps" Target="viewProps.xml"/><Relationship Id="rId20" Type="http://schemas.openxmlformats.org/officeDocument/2006/relationships/presProps" Target="presProps.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notesMaster" Target="notesMasters/notesMaster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1EA7A52-1FBE-4272-BB6C-7197A5FD46D4}"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DA298FB-29E6-42D9-B807-935FB092C8F4}"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8"/>
            <a:ext cx="7772400" cy="1470025"/>
          </a:xfrm>
        </p:spPr>
        <p:txBody>
          <a:bodyPr/>
          <a:lstStyle/>
          <a:p>
            <a:r>
              <a:rPr lang="zh-CN" altLang="en-US"/>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D93F825E-A82D-41E1-B4ED-94E3EC78890D}"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BA3AA2D-6B3C-4591-A181-27E76B14CC8D}"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3F825E-A82D-41E1-B4ED-94E3EC78890D}"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BA3AA2D-6B3C-4591-A181-27E76B14CC8D}"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40"/>
            <a:ext cx="2057400" cy="5851525"/>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457200" y="274640"/>
            <a:ext cx="6019800" cy="5851525"/>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3F825E-A82D-41E1-B4ED-94E3EC78890D}"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BA3AA2D-6B3C-4591-A181-27E76B14CC8D}"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3F825E-A82D-41E1-B4ED-94E3EC78890D}"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BA3AA2D-6B3C-4591-A181-27E76B14CC8D}"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1"/>
            <a:ext cx="7772400" cy="1362075"/>
          </a:xfrm>
        </p:spPr>
        <p:txBody>
          <a:bodyPr anchor="t"/>
          <a:lstStyle>
            <a:lvl1pPr algn="l">
              <a:defRPr sz="4000" b="1" cap="all"/>
            </a:lvl1pPr>
          </a:lstStyle>
          <a:p>
            <a:r>
              <a:rPr lang="zh-CN" altLang="en-US"/>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D93F825E-A82D-41E1-B4ED-94E3EC78890D}"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BA3AA2D-6B3C-4591-A181-27E76B14CC8D}"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D93F825E-A82D-41E1-B4ED-94E3EC78890D}"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1BA3AA2D-6B3C-4591-A181-27E76B14CC8D}"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endParaRPr lang="zh-CN" altLang="en-US"/>
          </a:p>
        </p:txBody>
      </p:sp>
      <p:sp>
        <p:nvSpPr>
          <p:cNvPr id="3" name="文本占位符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4645029"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D93F825E-A82D-41E1-B4ED-94E3EC78890D}"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1BA3AA2D-6B3C-4591-A181-27E76B14CC8D}"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D93F825E-A82D-41E1-B4ED-94E3EC78890D}"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1BA3AA2D-6B3C-4591-A181-27E76B14CC8D}"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3F825E-A82D-41E1-B4ED-94E3EC78890D}"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1BA3AA2D-6B3C-4591-A181-27E76B14CC8D}"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4" y="273049"/>
            <a:ext cx="3008313" cy="1162051"/>
          </a:xfrm>
        </p:spPr>
        <p:txBody>
          <a:bodyPr anchor="b"/>
          <a:lstStyle>
            <a:lvl1pPr algn="l">
              <a:defRPr sz="2000" b="1"/>
            </a:lvl1pPr>
          </a:lstStyle>
          <a:p>
            <a:r>
              <a:rPr lang="zh-CN" altLang="en-US"/>
              <a:t>单击此处编辑母版标题样式</a:t>
            </a:r>
            <a:endParaRPr lang="zh-CN" altLang="en-US"/>
          </a:p>
        </p:txBody>
      </p:sp>
      <p:sp>
        <p:nvSpPr>
          <p:cNvPr id="3" name="内容占位符 2"/>
          <p:cNvSpPr>
            <a:spLocks noGrp="1"/>
          </p:cNvSpPr>
          <p:nvPr>
            <p:ph idx="1"/>
          </p:nvPr>
        </p:nvSpPr>
        <p:spPr>
          <a:xfrm>
            <a:off x="3575050" y="27305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457204"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D93F825E-A82D-41E1-B4ED-94E3EC78890D}"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1BA3AA2D-6B3C-4591-A181-27E76B14CC8D}"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9"/>
          </a:xfrm>
        </p:spPr>
        <p:txBody>
          <a:bodyPr anchor="b"/>
          <a:lstStyle>
            <a:lvl1pPr algn="l">
              <a:defRPr sz="2000" b="1"/>
            </a:lvl1pPr>
          </a:lstStyle>
          <a:p>
            <a:r>
              <a:rPr lang="zh-CN" altLang="en-US"/>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9"/>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D93F825E-A82D-41E1-B4ED-94E3EC78890D}"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1BA3AA2D-6B3C-4591-A181-27E76B14CC8D}"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pn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3F825E-A82D-41E1-B4ED-94E3EC78890D}" type="datetimeFigureOut">
              <a:rPr lang="zh-CN" altLang="en-US" smtClean="0"/>
            </a:fld>
            <a:endParaRPr lang="zh-CN" altLang="en-US"/>
          </a:p>
        </p:txBody>
      </p:sp>
      <p:sp>
        <p:nvSpPr>
          <p:cNvPr id="5" name="页脚占位符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A3AA2D-6B3C-4591-A181-27E76B14CC8D}" type="slidenum">
              <a:rPr lang="zh-CN" altLang="en-US" smtClean="0"/>
            </a:fld>
            <a:endParaRPr lang="zh-CN" altLang="en-US"/>
          </a:p>
        </p:txBody>
      </p:sp>
      <p:pic>
        <p:nvPicPr>
          <p:cNvPr id="8" name="图片 7" descr="水印"/>
          <p:cNvPicPr>
            <a:picLocks noChangeAspect="1"/>
          </p:cNvPicPr>
          <p:nvPr userDrawn="1"/>
        </p:nvPicPr>
        <p:blipFill>
          <a:blip r:embed="rId12"/>
          <a:stretch>
            <a:fillRect/>
          </a:stretch>
        </p:blipFill>
        <p:spPr>
          <a:xfrm>
            <a:off x="8270875" y="95250"/>
            <a:ext cx="754856" cy="244316"/>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7.xml"/><Relationship Id="rId2" Type="http://schemas.openxmlformats.org/officeDocument/2006/relationships/image" Target="../media/image16.jpeg"/><Relationship Id="rId1" Type="http://schemas.openxmlformats.org/officeDocument/2006/relationships/image" Target="../media/image15.png"/></Relationships>
</file>

<file path=ppt/slides/_rels/slide11.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microsoft.com/office/2007/relationships/hdphoto" Target="../media/image19.wdp"/><Relationship Id="rId2" Type="http://schemas.openxmlformats.org/officeDocument/2006/relationships/image" Target="../media/image18.jpeg"/><Relationship Id="rId1" Type="http://schemas.openxmlformats.org/officeDocument/2006/relationships/image" Target="../media/image17.pn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2.png"/><Relationship Id="rId1"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0.jpeg"/><Relationship Id="rId1" Type="http://schemas.openxmlformats.org/officeDocument/2006/relationships/image" Target="../media/image23.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image" Target="../media/image24.pn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5.pn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jpeg"/></Relationships>
</file>

<file path=ppt/slides/_rels/slide3.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7.png"/><Relationship Id="rId3" Type="http://schemas.openxmlformats.org/officeDocument/2006/relationships/image" Target="../media/image6.png"/><Relationship Id="rId2" Type="http://schemas.microsoft.com/office/2007/relationships/hdphoto" Target="../media/image5.wdp"/><Relationship Id="rId1"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microsoft.com/office/2007/relationships/hdphoto" Target="../media/image9.wdp"/><Relationship Id="rId1" Type="http://schemas.openxmlformats.org/officeDocument/2006/relationships/image" Target="../media/image8.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1.png"/><Relationship Id="rId1" Type="http://schemas.openxmlformats.org/officeDocument/2006/relationships/image" Target="../media/image10.jpeg"/></Relationships>
</file>

<file path=ppt/slides/_rels/slide9.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14.png"/><Relationship Id="rId2" Type="http://schemas.microsoft.com/office/2007/relationships/hdphoto" Target="../media/image13.wdp"/><Relationship Id="rId1"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矩形 1"/>
          <p:cNvSpPr>
            <a:spLocks noChangeArrowheads="1"/>
          </p:cNvSpPr>
          <p:nvPr/>
        </p:nvSpPr>
        <p:spPr bwMode="auto">
          <a:xfrm>
            <a:off x="709930" y="1506220"/>
            <a:ext cx="4269740" cy="3538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defRPr/>
            </a:pPr>
            <a:r>
              <a:rPr lang="zh-CN" altLang="en-US" sz="2800" b="1">
                <a:solidFill>
                  <a:srgbClr val="FF0000"/>
                </a:solidFill>
                <a:latin typeface="HelveticaNeue" panose="02000503000000020004" pitchFamily="2" charset="0"/>
              </a:rPr>
              <a:t>感恩遇见，相互成就，本课件资料仅供您个人参考、教学使用，严禁自行在网络传播，违者依知识产权法追究法律责任。</a:t>
            </a:r>
            <a:endParaRPr lang="en-US" altLang="zh-CN" sz="2800" b="1">
              <a:solidFill>
                <a:srgbClr val="FF0000"/>
              </a:solidFill>
              <a:latin typeface="HelveticaNeue" panose="02000503000000020004" pitchFamily="2" charset="0"/>
            </a:endParaRPr>
          </a:p>
          <a:p>
            <a:pPr eaLnBrk="1" hangingPunct="1">
              <a:spcBef>
                <a:spcPct val="0"/>
              </a:spcBef>
              <a:buFontTx/>
              <a:buNone/>
              <a:defRPr/>
            </a:pPr>
            <a:endParaRPr lang="en-US" altLang="zh-CN" sz="2800" b="1">
              <a:solidFill>
                <a:srgbClr val="FF0000"/>
              </a:solidFill>
              <a:latin typeface="HelveticaNeue" panose="02000503000000020004" pitchFamily="2" charset="0"/>
            </a:endParaRPr>
          </a:p>
          <a:p>
            <a:pPr eaLnBrk="1" hangingPunct="1">
              <a:spcBef>
                <a:spcPct val="0"/>
              </a:spcBef>
              <a:buFontTx/>
              <a:buNone/>
              <a:defRPr/>
            </a:pPr>
            <a:r>
              <a:rPr lang="zh-CN" altLang="en-US" sz="2800" b="1">
                <a:solidFill>
                  <a:srgbClr val="FF0000"/>
                </a:solidFill>
                <a:latin typeface="HelveticaNeue" panose="02000503000000020004" pitchFamily="2" charset="0"/>
              </a:rPr>
              <a:t>更多教学资源请关注</a:t>
            </a:r>
            <a:endParaRPr lang="en-US" altLang="zh-CN" sz="2800" b="1">
              <a:solidFill>
                <a:srgbClr val="FF0000"/>
              </a:solidFill>
              <a:latin typeface="HelveticaNeue" panose="02000503000000020004" pitchFamily="2" charset="0"/>
            </a:endParaRPr>
          </a:p>
          <a:p>
            <a:pPr eaLnBrk="1" hangingPunct="1">
              <a:spcBef>
                <a:spcPct val="0"/>
              </a:spcBef>
              <a:buFontTx/>
              <a:buNone/>
              <a:defRPr/>
            </a:pPr>
            <a:r>
              <a:rPr lang="zh-CN" altLang="en-US" sz="2800" b="1">
                <a:solidFill>
                  <a:srgbClr val="FF0000"/>
                </a:solidFill>
                <a:latin typeface="HelveticaNeue" panose="02000503000000020004" pitchFamily="2" charset="0"/>
              </a:rPr>
              <a:t>公众号：溯恩高中英语</a:t>
            </a:r>
            <a:endParaRPr lang="zh-CN" altLang="en-US" sz="2800" b="1">
              <a:solidFill>
                <a:srgbClr val="FF0000"/>
              </a:solidFill>
              <a:latin typeface="HelveticaNeue" panose="02000503000000020004" pitchFamily="2" charset="0"/>
            </a:endParaRPr>
          </a:p>
        </p:txBody>
      </p:sp>
      <p:pic>
        <p:nvPicPr>
          <p:cNvPr id="14338" name="图片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5127625" y="2248535"/>
            <a:ext cx="2785745" cy="2785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矩形 3"/>
          <p:cNvSpPr>
            <a:spLocks noChangeArrowheads="1"/>
          </p:cNvSpPr>
          <p:nvPr/>
        </p:nvSpPr>
        <p:spPr bwMode="auto">
          <a:xfrm>
            <a:off x="5172075" y="1515745"/>
            <a:ext cx="2726690" cy="58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defRPr/>
            </a:pPr>
            <a:r>
              <a:rPr lang="zh-CN" altLang="en-US" b="1">
                <a:latin typeface="华文新魏" panose="02010800040101010101" pitchFamily="2" charset="-122"/>
              </a:rPr>
              <a:t>知识产权声明</a:t>
            </a:r>
            <a:endParaRPr lang="zh-CN" altLang="en-US" b="1">
              <a:latin typeface="华文新魏" panose="02010800040101010101" pitchFamily="2" charset="-122"/>
            </a:endParaRPr>
          </a:p>
        </p:txBody>
      </p:sp>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612068" y="-6877"/>
            <a:ext cx="1691679" cy="2310609"/>
          </a:xfrm>
          <a:prstGeom prst="rect">
            <a:avLst/>
          </a:prstGeom>
          <a:scene3d>
            <a:camera prst="orthographicFront">
              <a:rot lat="0" lon="10799999" rev="0"/>
            </a:camera>
            <a:lightRig rig="threePt" dir="t"/>
          </a:scene3d>
        </p:spPr>
      </p:pic>
      <p:pic>
        <p:nvPicPr>
          <p:cNvPr id="7" name="图片 9"/>
          <p:cNvPicPr>
            <a:picLocks noChangeAspect="1"/>
          </p:cNvPicPr>
          <p:nvPr/>
        </p:nvPicPr>
        <p:blipFill>
          <a:blip r:embed="rId2" cstate="email">
            <a:clrChange>
              <a:clrFrom>
                <a:srgbClr val="F4F0ED"/>
              </a:clrFrom>
              <a:clrTo>
                <a:srgbClr val="F4F0ED">
                  <a:alpha val="0"/>
                </a:srgbClr>
              </a:clrTo>
            </a:clrChange>
          </a:blip>
          <a:srcRect/>
          <a:stretch>
            <a:fillRect/>
          </a:stretch>
        </p:blipFill>
        <p:spPr bwMode="auto">
          <a:xfrm>
            <a:off x="5457379" y="4251287"/>
            <a:ext cx="3686750" cy="260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矩形 3"/>
          <p:cNvSpPr/>
          <p:nvPr/>
        </p:nvSpPr>
        <p:spPr>
          <a:xfrm>
            <a:off x="193854" y="477899"/>
            <a:ext cx="8910228" cy="1814830"/>
          </a:xfrm>
          <a:prstGeom prst="rect">
            <a:avLst/>
          </a:prstGeom>
        </p:spPr>
        <p:txBody>
          <a:bodyPr wrap="square">
            <a:spAutoFit/>
          </a:bodyPr>
          <a:lstStyle/>
          <a:p>
            <a:pPr marL="457200" indent="-457200">
              <a:buFont typeface="Arial" panose="020B0604020202020204" pitchFamily="34" charset="0"/>
              <a:buChar char="•"/>
            </a:pPr>
            <a:r>
              <a:rPr lang="en-US" altLang="zh-CN" sz="2800" u="sng" dirty="0">
                <a:latin typeface="等线" panose="02010600030101010101" pitchFamily="2" charset="-122"/>
                <a:ea typeface="等线" panose="02010600030101010101" pitchFamily="2" charset="-122"/>
              </a:rPr>
              <a:t>Learning that</a:t>
            </a:r>
            <a:r>
              <a:rPr lang="en-US" altLang="zh-CN" sz="2800" dirty="0">
                <a:latin typeface="等线" panose="02010600030101010101" pitchFamily="2" charset="-122"/>
                <a:ea typeface="等线" panose="02010600030101010101" pitchFamily="2" charset="-122"/>
              </a:rPr>
              <a:t> </a:t>
            </a:r>
            <a:r>
              <a:rPr lang="en-US" altLang="zh-CN" sz="2800" dirty="0">
                <a:latin typeface="等线" panose="02010600030101010101" pitchFamily="2" charset="-122"/>
                <a:ea typeface="等线" panose="02010600030101010101" pitchFamily="2" charset="-122"/>
              </a:rPr>
              <a:t>you </a:t>
            </a:r>
            <a:r>
              <a:rPr lang="en-US" altLang="zh-CN" sz="2800" dirty="0">
                <a:solidFill>
                  <a:srgbClr val="0070C0"/>
                </a:solidFill>
                <a:latin typeface="等线" panose="02010600030101010101" pitchFamily="2" charset="-122"/>
                <a:ea typeface="等线" panose="02010600030101010101" pitchFamily="2" charset="-122"/>
              </a:rPr>
              <a:t>are trapped in Italy  </a:t>
            </a:r>
            <a:r>
              <a:rPr lang="en-US" altLang="zh-CN" sz="2800" u="sng" dirty="0">
                <a:latin typeface="等线" panose="02010600030101010101" pitchFamily="2" charset="-122"/>
                <a:ea typeface="等线" panose="02010600030101010101" pitchFamily="2" charset="-122"/>
              </a:rPr>
              <a:t>because you are feverish, where the epidemic is very serious</a:t>
            </a:r>
            <a:r>
              <a:rPr lang="en-US" altLang="zh-CN" sz="2800" dirty="0">
                <a:latin typeface="等线" panose="02010600030101010101" pitchFamily="2" charset="-122"/>
                <a:ea typeface="等线" panose="02010600030101010101" pitchFamily="2" charset="-122"/>
              </a:rPr>
              <a:t>. On behalf of our class, I’d like to </a:t>
            </a:r>
            <a:r>
              <a:rPr lang="en-US" altLang="zh-CN" sz="2800" dirty="0">
                <a:solidFill>
                  <a:srgbClr val="FF0000"/>
                </a:solidFill>
                <a:latin typeface="等线" panose="02010600030101010101" pitchFamily="2" charset="-122"/>
                <a:ea typeface="等线" panose="02010600030101010101" pitchFamily="2" charset="-122"/>
              </a:rPr>
              <a:t>convey our heartfelt care and concern to you.</a:t>
            </a:r>
            <a:endParaRPr lang="zh-CN" altLang="zh-CN" sz="2800" dirty="0">
              <a:latin typeface="等线" panose="02010600030101010101" pitchFamily="2" charset="-122"/>
              <a:ea typeface="等线" panose="02010600030101010101" pitchFamily="2" charset="-122"/>
            </a:endParaRPr>
          </a:p>
        </p:txBody>
      </p:sp>
      <p:sp>
        <p:nvSpPr>
          <p:cNvPr id="5" name="矩形 4"/>
          <p:cNvSpPr/>
          <p:nvPr/>
        </p:nvSpPr>
        <p:spPr>
          <a:xfrm>
            <a:off x="233772" y="2435406"/>
            <a:ext cx="8676456" cy="1814830"/>
          </a:xfrm>
          <a:prstGeom prst="rect">
            <a:avLst/>
          </a:prstGeom>
        </p:spPr>
        <p:txBody>
          <a:bodyPr wrap="square">
            <a:spAutoFit/>
          </a:bodyPr>
          <a:lstStyle/>
          <a:p>
            <a:pPr marL="342900" indent="-342900">
              <a:buFont typeface="Arial" panose="020B0604020202020204" pitchFamily="34" charset="0"/>
              <a:buChar char="•"/>
            </a:pPr>
            <a:r>
              <a:rPr lang="en-US" altLang="zh-CN" sz="2800" u="sng" dirty="0">
                <a:latin typeface="等线" panose="02010600030101010101" pitchFamily="2" charset="-122"/>
                <a:ea typeface="等线" panose="02010600030101010101" pitchFamily="2" charset="-122"/>
              </a:rPr>
              <a:t>Knowing that</a:t>
            </a:r>
            <a:r>
              <a:rPr lang="en-US" altLang="zh-CN" sz="2800" dirty="0">
                <a:latin typeface="等线" panose="02010600030101010101" pitchFamily="2" charset="-122"/>
                <a:ea typeface="等线" panose="02010600030101010101" pitchFamily="2" charset="-122"/>
              </a:rPr>
              <a:t> you </a:t>
            </a:r>
            <a:r>
              <a:rPr lang="en-US" altLang="zh-CN" sz="2800" dirty="0">
                <a:solidFill>
                  <a:srgbClr val="0070C0"/>
                </a:solidFill>
                <a:latin typeface="等线" panose="02010600030101010101" pitchFamily="2" charset="-122"/>
                <a:ea typeface="等线" panose="02010600030101010101" pitchFamily="2" charset="-122"/>
              </a:rPr>
              <a:t>have been stuck in Italy </a:t>
            </a:r>
            <a:r>
              <a:rPr lang="en-US" altLang="zh-CN" sz="2800" u="sng" dirty="0">
                <a:latin typeface="等线" panose="02010600030101010101" pitchFamily="2" charset="-122"/>
                <a:ea typeface="等线" panose="02010600030101010101" pitchFamily="2" charset="-122"/>
              </a:rPr>
              <a:t>due to the fever</a:t>
            </a:r>
            <a:r>
              <a:rPr lang="en-US" altLang="zh-CN" sz="2800" dirty="0">
                <a:latin typeface="等线" panose="02010600030101010101" pitchFamily="2" charset="-122"/>
                <a:ea typeface="等线" panose="02010600030101010101" pitchFamily="2" charset="-122"/>
              </a:rPr>
              <a:t> </a:t>
            </a:r>
            <a:r>
              <a:rPr lang="en-US" altLang="zh-CN" sz="2800" dirty="0">
                <a:latin typeface="等线" panose="02010600030101010101" pitchFamily="2" charset="-122"/>
                <a:ea typeface="等线" panose="02010600030101010101" pitchFamily="2" charset="-122"/>
              </a:rPr>
              <a:t>while the epidemic is spreading over the world rapidly, </a:t>
            </a:r>
            <a:r>
              <a:rPr lang="en-US" altLang="zh-CN" sz="2800" dirty="0">
                <a:solidFill>
                  <a:srgbClr val="FF0000"/>
                </a:solidFill>
                <a:latin typeface="等线" panose="02010600030101010101" pitchFamily="2" charset="-122"/>
                <a:ea typeface="等线" panose="02010600030101010101" pitchFamily="2" charset="-122"/>
              </a:rPr>
              <a:t>I’m writing to express the sincerest concern to you on behalf of the whole class</a:t>
            </a:r>
            <a:r>
              <a:rPr lang="en-US" altLang="zh-CN" sz="2800" dirty="0">
                <a:latin typeface="等线" panose="02010600030101010101" pitchFamily="2" charset="-122"/>
                <a:ea typeface="等线" panose="02010600030101010101" pitchFamily="2" charset="-122"/>
              </a:rPr>
              <a:t>.</a:t>
            </a:r>
            <a:endParaRPr lang="zh-CN" altLang="en-US" sz="2800" dirty="0">
              <a:latin typeface="等线" panose="02010600030101010101" pitchFamily="2" charset="-122"/>
              <a:ea typeface="等线" panose="02010600030101010101" pitchFamily="2" charset="-122"/>
            </a:endParaRPr>
          </a:p>
        </p:txBody>
      </p:sp>
      <p:sp>
        <p:nvSpPr>
          <p:cNvPr id="6" name="矩形 5"/>
          <p:cNvSpPr/>
          <p:nvPr/>
        </p:nvSpPr>
        <p:spPr>
          <a:xfrm>
            <a:off x="233680" y="4251325"/>
            <a:ext cx="8495030" cy="2245360"/>
          </a:xfrm>
          <a:prstGeom prst="rect">
            <a:avLst/>
          </a:prstGeom>
        </p:spPr>
        <p:txBody>
          <a:bodyPr wrap="square">
            <a:spAutoFit/>
          </a:bodyPr>
          <a:lstStyle/>
          <a:p>
            <a:pPr marL="457200" indent="-457200">
              <a:buFont typeface="Arial" panose="020B0604020202020204" pitchFamily="34" charset="0"/>
              <a:buChar char="•"/>
            </a:pPr>
            <a:r>
              <a:rPr lang="en-US" altLang="zh-CN" sz="2800" u="sng" dirty="0">
                <a:latin typeface="等线" panose="02010600030101010101" pitchFamily="2" charset="-122"/>
                <a:ea typeface="等线" panose="02010600030101010101" pitchFamily="2" charset="-122"/>
              </a:rPr>
              <a:t>Knowing that</a:t>
            </a:r>
            <a:r>
              <a:rPr lang="en-US" altLang="zh-CN" sz="2800" dirty="0">
                <a:latin typeface="等线" panose="02010600030101010101" pitchFamily="2" charset="-122"/>
                <a:ea typeface="等线" panose="02010600030101010101" pitchFamily="2" charset="-122"/>
              </a:rPr>
              <a:t> </a:t>
            </a:r>
            <a:r>
              <a:rPr lang="en-US" altLang="zh-CN" sz="2800" dirty="0">
                <a:solidFill>
                  <a:schemeClr val="accent1">
                    <a:lumMod val="75000"/>
                  </a:schemeClr>
                </a:solidFill>
                <a:latin typeface="等线" panose="02010600030101010101" pitchFamily="2" charset="-122"/>
                <a:ea typeface="等线" panose="02010600030101010101" pitchFamily="2" charset="-122"/>
              </a:rPr>
              <a:t>during y</a:t>
            </a:r>
            <a:r>
              <a:rPr lang="en-US" altLang="zh-CN" sz="2800" dirty="0">
                <a:solidFill>
                  <a:srgbClr val="0070C0"/>
                </a:solidFill>
                <a:latin typeface="等线" panose="02010600030101010101" pitchFamily="2" charset="-122"/>
                <a:ea typeface="等线" panose="02010600030101010101" pitchFamily="2" charset="-122"/>
              </a:rPr>
              <a:t>our visit to Italy/ your stay in Italy</a:t>
            </a:r>
            <a:r>
              <a:rPr lang="en-US" altLang="zh-CN" sz="2800" dirty="0">
                <a:latin typeface="等线" panose="02010600030101010101" pitchFamily="2" charset="-122"/>
                <a:ea typeface="等线" panose="02010600030101010101" pitchFamily="2" charset="-122"/>
              </a:rPr>
              <a:t>, </a:t>
            </a:r>
            <a:r>
              <a:rPr lang="en-US" altLang="zh-CN" sz="2800" u="sng" dirty="0">
                <a:latin typeface="等线" panose="02010600030101010101" pitchFamily="2" charset="-122"/>
                <a:ea typeface="等线" panose="02010600030101010101" pitchFamily="2" charset="-122"/>
              </a:rPr>
              <a:t>you’ve caught /had a fever</a:t>
            </a:r>
            <a:r>
              <a:rPr lang="en-US" altLang="zh-CN" sz="2800" dirty="0">
                <a:latin typeface="等线" panose="02010600030101010101" pitchFamily="2" charset="-122"/>
                <a:ea typeface="等线" panose="02010600030101010101" pitchFamily="2" charset="-122"/>
              </a:rPr>
              <a:t>, where the coronavirus has just made its way around. Now </a:t>
            </a:r>
            <a:r>
              <a:rPr lang="en-US" altLang="zh-CN" sz="2800" dirty="0">
                <a:solidFill>
                  <a:srgbClr val="FF0000"/>
                </a:solidFill>
                <a:latin typeface="等线" panose="02010600030101010101" pitchFamily="2" charset="-122"/>
                <a:ea typeface="等线" panose="02010600030101010101" pitchFamily="2" charset="-122"/>
              </a:rPr>
              <a:t>I’m writing to show my cordial sympathy and concern to you on behalf of the whole class</a:t>
            </a:r>
            <a:r>
              <a:rPr lang="en-US" altLang="zh-CN" sz="2800" dirty="0">
                <a:latin typeface="等线" panose="02010600030101010101" pitchFamily="2" charset="-122"/>
                <a:ea typeface="等线" panose="02010600030101010101" pitchFamily="2" charset="-122"/>
              </a:rPr>
              <a:t>. </a:t>
            </a:r>
            <a:endParaRPr lang="zh-CN" altLang="zh-CN" sz="2800" dirty="0">
              <a:latin typeface="等线" panose="02010600030101010101" pitchFamily="2" charset="-122"/>
              <a:ea typeface="等线"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par>
                          <p:cTn id="24" fill="hold">
                            <p:stCondLst>
                              <p:cond delay="1000"/>
                            </p:stCondLst>
                            <p:childTnLst>
                              <p:par>
                                <p:cTn id="25" presetID="16" presetClass="entr" presetSubtype="21"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arn(inVertical)">
                                      <p:cBhvr>
                                        <p:cTn id="2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656" y="4374888"/>
            <a:ext cx="2483112" cy="2483112"/>
          </a:xfrm>
          <a:prstGeom prst="rect">
            <a:avLst/>
          </a:prstGeom>
        </p:spPr>
      </p:pic>
      <p:sp>
        <p:nvSpPr>
          <p:cNvPr id="8" name="TextBox 7"/>
          <p:cNvSpPr txBox="1"/>
          <p:nvPr/>
        </p:nvSpPr>
        <p:spPr>
          <a:xfrm>
            <a:off x="0" y="1"/>
            <a:ext cx="9144000" cy="615553"/>
          </a:xfrm>
          <a:prstGeom prst="rect">
            <a:avLst/>
          </a:prstGeom>
          <a:blipFill>
            <a:blip r:embed="rId2">
              <a:alphaModFix amt="70000"/>
              <a:extLst>
                <a:ext uri="{BEBA8EAE-BF5A-486C-A8C5-ECC9F3942E4B}">
                  <a14:imgProps xmlns:a14="http://schemas.microsoft.com/office/drawing/2010/main">
                    <a14:imgLayer r:embed="rId3">
                      <a14:imgEffect>
                        <a14:saturation sat="63000"/>
                      </a14:imgEffect>
                    </a14:imgLayer>
                  </a14:imgProps>
                </a:ext>
              </a:extLst>
            </a:blip>
            <a:stretch>
              <a:fillRect/>
            </a:stretch>
          </a:blipFill>
        </p:spPr>
        <p:txBody>
          <a:bodyPr wrap="square" rtlCol="0">
            <a:spAutoFit/>
          </a:bodyPr>
          <a:lstStyle/>
          <a:p>
            <a:pPr algn="ctr"/>
            <a:r>
              <a:rPr lang="en-US" altLang="zh-CN" sz="3400" b="1" dirty="0">
                <a:solidFill>
                  <a:schemeClr val="bg1"/>
                </a:solidFill>
                <a:latin typeface="等线" panose="02010600030101010101" pitchFamily="2" charset="-122"/>
                <a:ea typeface="等线" panose="02010600030101010101" pitchFamily="2" charset="-122"/>
              </a:rPr>
              <a:t>Body:  comfort/encouragement &amp; help</a:t>
            </a:r>
            <a:endParaRPr lang="zh-CN" altLang="en-US" dirty="0">
              <a:solidFill>
                <a:schemeClr val="bg1"/>
              </a:solidFill>
              <a:latin typeface="等线" panose="02010600030101010101" pitchFamily="2" charset="-122"/>
              <a:ea typeface="等线" panose="02010600030101010101" pitchFamily="2" charset="-122"/>
            </a:endParaRPr>
          </a:p>
        </p:txBody>
      </p:sp>
      <p:sp>
        <p:nvSpPr>
          <p:cNvPr id="15" name="矩形 14"/>
          <p:cNvSpPr/>
          <p:nvPr/>
        </p:nvSpPr>
        <p:spPr>
          <a:xfrm>
            <a:off x="143508" y="1443842"/>
            <a:ext cx="8856984" cy="4832092"/>
          </a:xfrm>
          <a:prstGeom prst="rect">
            <a:avLst/>
          </a:prstGeom>
        </p:spPr>
        <p:txBody>
          <a:bodyPr wrap="square">
            <a:spAutoFit/>
          </a:bodyPr>
          <a:lstStyle/>
          <a:p>
            <a:pPr marL="457200" indent="-457200">
              <a:buFont typeface="Arial" panose="020B0604020202020204" pitchFamily="34" charset="0"/>
              <a:buChar char="•"/>
            </a:pPr>
            <a:r>
              <a:rPr lang="en-US" altLang="zh-CN" sz="2800" dirty="0">
                <a:latin typeface="等线" panose="02010600030101010101" pitchFamily="2" charset="-122"/>
                <a:ea typeface="等线" panose="02010600030101010101" pitchFamily="2" charset="-122"/>
              </a:rPr>
              <a:t>In fact, everyone will have one of those terrible experiences while your situation isn’t as bad as you think at all.</a:t>
            </a:r>
            <a:endParaRPr lang="en-US" altLang="zh-CN" sz="2800" dirty="0">
              <a:latin typeface="等线" panose="02010600030101010101" pitchFamily="2" charset="-122"/>
              <a:ea typeface="等线" panose="02010600030101010101" pitchFamily="2" charset="-122"/>
            </a:endParaRPr>
          </a:p>
          <a:p>
            <a:pPr marL="457200" indent="-457200">
              <a:buFont typeface="Arial" panose="020B0604020202020204" pitchFamily="34" charset="0"/>
              <a:buChar char="•"/>
            </a:pPr>
            <a:endParaRPr lang="en-US" altLang="zh-CN" sz="2800" dirty="0">
              <a:latin typeface="等线" panose="02010600030101010101" pitchFamily="2" charset="-122"/>
              <a:ea typeface="等线" panose="02010600030101010101" pitchFamily="2" charset="-122"/>
            </a:endParaRPr>
          </a:p>
          <a:p>
            <a:pPr marL="457200" indent="-457200">
              <a:buFont typeface="Arial" panose="020B0604020202020204" pitchFamily="34" charset="0"/>
              <a:buChar char="•"/>
            </a:pPr>
            <a:r>
              <a:rPr lang="en-US" altLang="zh-CN" sz="2800" dirty="0">
                <a:latin typeface="等线" panose="02010600030101010101" pitchFamily="2" charset="-122"/>
                <a:ea typeface="等线" panose="02010600030101010101" pitchFamily="2" charset="-122"/>
              </a:rPr>
              <a:t>I can imagine how difficult it must be for you, and I want to let you know you have my full support. </a:t>
            </a:r>
            <a:endParaRPr lang="en-US" altLang="zh-CN" sz="2800" dirty="0">
              <a:latin typeface="等线" panose="02010600030101010101" pitchFamily="2" charset="-122"/>
              <a:ea typeface="等线" panose="02010600030101010101" pitchFamily="2" charset="-122"/>
            </a:endParaRPr>
          </a:p>
          <a:p>
            <a:pPr marL="457200" indent="-457200">
              <a:buFont typeface="Arial" panose="020B0604020202020204" pitchFamily="34" charset="0"/>
              <a:buChar char="•"/>
            </a:pPr>
            <a:endParaRPr lang="en-US" altLang="zh-CN" sz="2800" dirty="0">
              <a:latin typeface="等线" panose="02010600030101010101" pitchFamily="2" charset="-122"/>
              <a:ea typeface="等线" panose="02010600030101010101" pitchFamily="2" charset="-122"/>
            </a:endParaRPr>
          </a:p>
          <a:p>
            <a:pPr marL="457200" indent="-457200">
              <a:buFont typeface="Arial" panose="020B0604020202020204" pitchFamily="34" charset="0"/>
              <a:buChar char="•"/>
            </a:pPr>
            <a:r>
              <a:rPr lang="en-US" altLang="zh-CN" sz="2800" dirty="0">
                <a:latin typeface="等线" panose="02010600030101010101" pitchFamily="2" charset="-122"/>
                <a:ea typeface="等线" panose="02010600030101010101" pitchFamily="2" charset="-122"/>
              </a:rPr>
              <a:t>Thinking about your present situation, we cannot wait a minute to make every bit of our effort to help you. </a:t>
            </a:r>
            <a:endParaRPr lang="en-US" altLang="zh-CN" sz="2800" dirty="0">
              <a:latin typeface="等线" panose="02010600030101010101" pitchFamily="2" charset="-122"/>
              <a:ea typeface="等线"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15">
                                            <p:txEl>
                                              <p:pRg st="0" end="0"/>
                                            </p:txEl>
                                          </p:spTgt>
                                        </p:tgtEl>
                                        <p:attrNameLst>
                                          <p:attrName>style.visibility</p:attrName>
                                        </p:attrNameLst>
                                      </p:cBhvr>
                                      <p:to>
                                        <p:strVal val="visible"/>
                                      </p:to>
                                    </p:set>
                                    <p:animEffect transition="in" filter="barn(inVertical)">
                                      <p:cBhvr>
                                        <p:cTn id="13" dur="500"/>
                                        <p:tgtEl>
                                          <p:spTgt spid="15">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15">
                                            <p:txEl>
                                              <p:pRg st="2" end="2"/>
                                            </p:txEl>
                                          </p:spTgt>
                                        </p:tgtEl>
                                        <p:attrNameLst>
                                          <p:attrName>style.visibility</p:attrName>
                                        </p:attrNameLst>
                                      </p:cBhvr>
                                      <p:to>
                                        <p:strVal val="visible"/>
                                      </p:to>
                                    </p:set>
                                    <p:animEffect transition="in" filter="barn(inVertical)">
                                      <p:cBhvr>
                                        <p:cTn id="18" dur="500"/>
                                        <p:tgtEl>
                                          <p:spTgt spid="15">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15">
                                            <p:txEl>
                                              <p:pRg st="4" end="4"/>
                                            </p:txEl>
                                          </p:spTgt>
                                        </p:tgtEl>
                                        <p:attrNameLst>
                                          <p:attrName>style.visibility</p:attrName>
                                        </p:attrNameLst>
                                      </p:cBhvr>
                                      <p:to>
                                        <p:strVal val="visible"/>
                                      </p:to>
                                    </p:set>
                                    <p:animEffect transition="in" filter="barn(inVertical)">
                                      <p:cBhvr>
                                        <p:cTn id="23" dur="500"/>
                                        <p:tgtEl>
                                          <p:spTgt spid="1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7244657" y="1898327"/>
            <a:ext cx="1907704" cy="2161324"/>
          </a:xfrm>
          <a:prstGeom prst="rect">
            <a:avLst/>
          </a:prstGeom>
        </p:spPr>
      </p:pic>
      <p:sp>
        <p:nvSpPr>
          <p:cNvPr id="6" name="矩形 5"/>
          <p:cNvSpPr/>
          <p:nvPr/>
        </p:nvSpPr>
        <p:spPr>
          <a:xfrm>
            <a:off x="95517" y="548681"/>
            <a:ext cx="8786909" cy="2677656"/>
          </a:xfrm>
          <a:prstGeom prst="rect">
            <a:avLst/>
          </a:prstGeom>
        </p:spPr>
        <p:txBody>
          <a:bodyPr wrap="square">
            <a:spAutoFit/>
          </a:bodyPr>
          <a:lstStyle/>
          <a:p>
            <a:r>
              <a:rPr lang="en-US" altLang="zh-CN" sz="2800" dirty="0">
                <a:latin typeface="等线" panose="02010600030101010101" pitchFamily="2" charset="-122"/>
                <a:ea typeface="等线" panose="02010600030101010101" pitchFamily="2" charset="-122"/>
              </a:rPr>
              <a:t>  1.  However, don’t be too anxious about your fever since the whole world has _______________________ _____________________  (</a:t>
            </a:r>
            <a:r>
              <a:rPr lang="zh-CN" altLang="en-US" sz="2800" dirty="0">
                <a:latin typeface="等线" panose="02010600030101010101" pitchFamily="2" charset="-122"/>
                <a:ea typeface="等线" panose="02010600030101010101" pitchFamily="2" charset="-122"/>
              </a:rPr>
              <a:t>不遗余力</a:t>
            </a:r>
            <a:r>
              <a:rPr lang="en-US" altLang="zh-CN" sz="2800" dirty="0">
                <a:latin typeface="等线" panose="02010600030101010101" pitchFamily="2" charset="-122"/>
                <a:ea typeface="等线" panose="02010600030101010101" pitchFamily="2" charset="-122"/>
              </a:rPr>
              <a:t>) keep the virus under control , and it’s not the only symptom of the COVID-19. Probably you have just caught a cold.</a:t>
            </a:r>
            <a:endParaRPr lang="zh-CN" altLang="en-US" sz="2800" dirty="0">
              <a:latin typeface="等线" panose="02010600030101010101" pitchFamily="2" charset="-122"/>
              <a:ea typeface="等线" panose="02010600030101010101" pitchFamily="2" charset="-122"/>
            </a:endParaRPr>
          </a:p>
        </p:txBody>
      </p:sp>
      <p:sp>
        <p:nvSpPr>
          <p:cNvPr id="9" name="矩形 8"/>
          <p:cNvSpPr/>
          <p:nvPr/>
        </p:nvSpPr>
        <p:spPr>
          <a:xfrm>
            <a:off x="4283968" y="896215"/>
            <a:ext cx="7344816" cy="523220"/>
          </a:xfrm>
          <a:prstGeom prst="rect">
            <a:avLst/>
          </a:prstGeom>
        </p:spPr>
        <p:txBody>
          <a:bodyPr wrap="square">
            <a:spAutoFit/>
          </a:bodyPr>
          <a:lstStyle/>
          <a:p>
            <a:r>
              <a:rPr lang="en-US" altLang="zh-CN" sz="2800" dirty="0">
                <a:solidFill>
                  <a:srgbClr val="FF0000"/>
                </a:solidFill>
                <a:latin typeface="等线" panose="02010600030101010101" pitchFamily="2" charset="-122"/>
                <a:ea typeface="等线" panose="02010600030101010101" pitchFamily="2" charset="-122"/>
              </a:rPr>
              <a:t>spared no effort to /</a:t>
            </a:r>
            <a:endParaRPr lang="zh-CN" altLang="en-US" sz="2800" dirty="0">
              <a:solidFill>
                <a:srgbClr val="FF0000"/>
              </a:solidFill>
              <a:latin typeface="等线" panose="02010600030101010101" pitchFamily="2" charset="-122"/>
              <a:ea typeface="等线" panose="02010600030101010101" pitchFamily="2" charset="-122"/>
            </a:endParaRPr>
          </a:p>
        </p:txBody>
      </p:sp>
      <p:sp>
        <p:nvSpPr>
          <p:cNvPr id="14" name="矩形 13"/>
          <p:cNvSpPr/>
          <p:nvPr/>
        </p:nvSpPr>
        <p:spPr>
          <a:xfrm>
            <a:off x="95517" y="3413317"/>
            <a:ext cx="9229015" cy="1815882"/>
          </a:xfrm>
          <a:prstGeom prst="rect">
            <a:avLst/>
          </a:prstGeom>
        </p:spPr>
        <p:txBody>
          <a:bodyPr wrap="square">
            <a:spAutoFit/>
          </a:bodyPr>
          <a:lstStyle/>
          <a:p>
            <a:r>
              <a:rPr lang="en-US" altLang="zh-CN" sz="2800" dirty="0">
                <a:latin typeface="等线" panose="02010600030101010101" pitchFamily="2" charset="-122"/>
                <a:ea typeface="等线" panose="02010600030101010101" pitchFamily="2" charset="-122"/>
              </a:rPr>
              <a:t>  2. College Entrance Exam _________________________________ _______________(</a:t>
            </a:r>
            <a:r>
              <a:rPr lang="zh-CN" altLang="en-US" sz="2800" dirty="0">
                <a:latin typeface="等线" panose="02010600030101010101" pitchFamily="2" charset="-122"/>
                <a:ea typeface="等线" panose="02010600030101010101" pitchFamily="2" charset="-122"/>
              </a:rPr>
              <a:t>临近</a:t>
            </a:r>
            <a:r>
              <a:rPr lang="en-US" altLang="zh-CN" sz="2800" dirty="0">
                <a:latin typeface="等线" panose="02010600030101010101" pitchFamily="2" charset="-122"/>
                <a:ea typeface="等线" panose="02010600030101010101" pitchFamily="2" charset="-122"/>
              </a:rPr>
              <a:t>), we all understand your deep________</a:t>
            </a:r>
            <a:r>
              <a:rPr lang="zh-CN" altLang="en-US" sz="2800" dirty="0">
                <a:latin typeface="等线" panose="02010600030101010101" pitchFamily="2" charset="-122"/>
                <a:ea typeface="等线" panose="02010600030101010101" pitchFamily="2" charset="-122"/>
              </a:rPr>
              <a:t>（</a:t>
            </a:r>
            <a:r>
              <a:rPr lang="en-US" altLang="zh-CN" sz="2800" dirty="0">
                <a:latin typeface="等线" panose="02010600030101010101" pitchFamily="2" charset="-122"/>
                <a:ea typeface="等线" panose="02010600030101010101" pitchFamily="2" charset="-122"/>
              </a:rPr>
              <a:t>anxious</a:t>
            </a:r>
            <a:r>
              <a:rPr lang="zh-CN" altLang="en-US" sz="2800" dirty="0">
                <a:latin typeface="等线" panose="02010600030101010101" pitchFamily="2" charset="-122"/>
                <a:ea typeface="等线" panose="02010600030101010101" pitchFamily="2" charset="-122"/>
              </a:rPr>
              <a:t>）</a:t>
            </a:r>
            <a:r>
              <a:rPr lang="en-US" altLang="zh-CN" sz="2800" dirty="0">
                <a:latin typeface="等线" panose="02010600030101010101" pitchFamily="2" charset="-122"/>
                <a:ea typeface="等线" panose="02010600030101010101" pitchFamily="2" charset="-122"/>
              </a:rPr>
              <a:t>.</a:t>
            </a:r>
            <a:r>
              <a:rPr lang="en-US" altLang="zh-CN" sz="2800" dirty="0">
                <a:solidFill>
                  <a:schemeClr val="tx1">
                    <a:lumMod val="95000"/>
                    <a:lumOff val="5000"/>
                  </a:schemeClr>
                </a:solidFill>
                <a:latin typeface="等线" panose="02010600030101010101" pitchFamily="2" charset="-122"/>
                <a:ea typeface="等线" panose="02010600030101010101" pitchFamily="2" charset="-122"/>
              </a:rPr>
              <a:t> </a:t>
            </a:r>
            <a:r>
              <a:rPr lang="en-US" altLang="zh-CN" sz="2800" dirty="0">
                <a:latin typeface="等线" panose="02010600030101010101" pitchFamily="2" charset="-122"/>
                <a:ea typeface="等线" panose="02010600030101010101" pitchFamily="2" charset="-122"/>
              </a:rPr>
              <a:t>However, don’t worry too much, for we can give you make-up lessons online.</a:t>
            </a:r>
            <a:endParaRPr lang="zh-CN" altLang="en-US" sz="2800" dirty="0">
              <a:latin typeface="等线" panose="02010600030101010101" pitchFamily="2" charset="-122"/>
              <a:ea typeface="等线" panose="02010600030101010101" pitchFamily="2" charset="-122"/>
            </a:endParaRPr>
          </a:p>
        </p:txBody>
      </p:sp>
      <p:sp>
        <p:nvSpPr>
          <p:cNvPr id="15" name="TextBox 7"/>
          <p:cNvSpPr txBox="1"/>
          <p:nvPr/>
        </p:nvSpPr>
        <p:spPr>
          <a:xfrm>
            <a:off x="4211960" y="3407565"/>
            <a:ext cx="5256584" cy="954107"/>
          </a:xfrm>
          <a:prstGeom prst="rect">
            <a:avLst/>
          </a:prstGeom>
          <a:noFill/>
        </p:spPr>
        <p:txBody>
          <a:bodyPr wrap="square" rtlCol="0">
            <a:spAutoFit/>
          </a:bodyPr>
          <a:lstStyle/>
          <a:p>
            <a:r>
              <a:rPr lang="en-US" altLang="zh-CN" sz="2800" dirty="0">
                <a:solidFill>
                  <a:srgbClr val="FF0000"/>
                </a:solidFill>
                <a:latin typeface="等线" panose="02010600030101010101" pitchFamily="2" charset="-122"/>
                <a:ea typeface="等线" panose="02010600030101010101" pitchFamily="2" charset="-122"/>
              </a:rPr>
              <a:t>around the corner/approaching</a:t>
            </a:r>
            <a:endParaRPr lang="zh-CN" altLang="en-US" sz="2800" dirty="0">
              <a:solidFill>
                <a:srgbClr val="FF0000"/>
              </a:solidFill>
              <a:latin typeface="等线" panose="02010600030101010101" pitchFamily="2" charset="-122"/>
              <a:ea typeface="等线" panose="02010600030101010101" pitchFamily="2" charset="-122"/>
            </a:endParaRPr>
          </a:p>
        </p:txBody>
      </p:sp>
      <p:sp>
        <p:nvSpPr>
          <p:cNvPr id="16" name="TextBox 8"/>
          <p:cNvSpPr txBox="1"/>
          <p:nvPr/>
        </p:nvSpPr>
        <p:spPr>
          <a:xfrm>
            <a:off x="132692" y="3798039"/>
            <a:ext cx="3204356" cy="523220"/>
          </a:xfrm>
          <a:prstGeom prst="rect">
            <a:avLst/>
          </a:prstGeom>
          <a:noFill/>
        </p:spPr>
        <p:txBody>
          <a:bodyPr wrap="square" rtlCol="0">
            <a:spAutoFit/>
          </a:bodyPr>
          <a:lstStyle/>
          <a:p>
            <a:r>
              <a:rPr lang="en-US" altLang="zh-CN" sz="2800" dirty="0">
                <a:solidFill>
                  <a:srgbClr val="FF0000"/>
                </a:solidFill>
                <a:latin typeface="等线" panose="02010600030101010101" pitchFamily="2" charset="-122"/>
                <a:ea typeface="等线" panose="02010600030101010101" pitchFamily="2" charset="-122"/>
              </a:rPr>
              <a:t>/drawing near </a:t>
            </a:r>
            <a:endParaRPr lang="zh-CN" altLang="en-US" sz="2800" dirty="0">
              <a:solidFill>
                <a:srgbClr val="FF0000"/>
              </a:solidFill>
              <a:latin typeface="等线" panose="02010600030101010101" pitchFamily="2" charset="-122"/>
              <a:ea typeface="等线" panose="02010600030101010101" pitchFamily="2" charset="-122"/>
            </a:endParaRPr>
          </a:p>
        </p:txBody>
      </p:sp>
      <p:sp>
        <p:nvSpPr>
          <p:cNvPr id="17" name="矩形 16"/>
          <p:cNvSpPr/>
          <p:nvPr/>
        </p:nvSpPr>
        <p:spPr>
          <a:xfrm>
            <a:off x="7781795" y="3811612"/>
            <a:ext cx="1441420" cy="523220"/>
          </a:xfrm>
          <a:prstGeom prst="rect">
            <a:avLst/>
          </a:prstGeom>
        </p:spPr>
        <p:txBody>
          <a:bodyPr wrap="none">
            <a:spAutoFit/>
          </a:bodyPr>
          <a:lstStyle/>
          <a:p>
            <a:r>
              <a:rPr lang="en-US" altLang="zh-CN" sz="2800" dirty="0">
                <a:solidFill>
                  <a:srgbClr val="FF0000"/>
                </a:solidFill>
                <a:latin typeface="等线" panose="02010600030101010101" pitchFamily="2" charset="-122"/>
                <a:ea typeface="等线" panose="02010600030101010101" pitchFamily="2" charset="-122"/>
              </a:rPr>
              <a:t>anxiety</a:t>
            </a:r>
            <a:endParaRPr lang="zh-CN" altLang="en-US" sz="2800" dirty="0">
              <a:solidFill>
                <a:srgbClr val="FF0000"/>
              </a:solidFill>
              <a:latin typeface="等线" panose="02010600030101010101" pitchFamily="2" charset="-122"/>
              <a:ea typeface="等线" panose="02010600030101010101" pitchFamily="2" charset="-122"/>
            </a:endParaRPr>
          </a:p>
        </p:txBody>
      </p:sp>
      <p:sp>
        <p:nvSpPr>
          <p:cNvPr id="18" name="矩形 17"/>
          <p:cNvSpPr/>
          <p:nvPr/>
        </p:nvSpPr>
        <p:spPr>
          <a:xfrm>
            <a:off x="95517" y="5427223"/>
            <a:ext cx="9048487" cy="1384995"/>
          </a:xfrm>
          <a:prstGeom prst="rect">
            <a:avLst/>
          </a:prstGeom>
        </p:spPr>
        <p:txBody>
          <a:bodyPr wrap="square">
            <a:spAutoFit/>
          </a:bodyPr>
          <a:lstStyle/>
          <a:p>
            <a:r>
              <a:rPr lang="en-US" altLang="zh-CN" sz="2800" dirty="0">
                <a:latin typeface="等线" panose="02010600030101010101" pitchFamily="2" charset="-122"/>
                <a:ea typeface="等线" panose="02010600030101010101" pitchFamily="2" charset="-122"/>
              </a:rPr>
              <a:t>  3.  Your suspended _______ (arrive) won’t influence your study as we are all willing to offer dedicate help.</a:t>
            </a:r>
            <a:endParaRPr lang="zh-CN" altLang="zh-CN" sz="2800" dirty="0">
              <a:latin typeface="等线" panose="02010600030101010101" pitchFamily="2" charset="-122"/>
              <a:ea typeface="等线" panose="02010600030101010101" pitchFamily="2" charset="-122"/>
            </a:endParaRPr>
          </a:p>
        </p:txBody>
      </p:sp>
      <p:sp>
        <p:nvSpPr>
          <p:cNvPr id="19" name="TextBox 16"/>
          <p:cNvSpPr txBox="1"/>
          <p:nvPr/>
        </p:nvSpPr>
        <p:spPr>
          <a:xfrm>
            <a:off x="3346855" y="5381057"/>
            <a:ext cx="1154107" cy="954107"/>
          </a:xfrm>
          <a:prstGeom prst="rect">
            <a:avLst/>
          </a:prstGeom>
          <a:noFill/>
        </p:spPr>
        <p:txBody>
          <a:bodyPr wrap="square" rtlCol="0">
            <a:spAutoFit/>
          </a:bodyPr>
          <a:lstStyle/>
          <a:p>
            <a:r>
              <a:rPr lang="en-US" altLang="zh-CN" sz="2800" dirty="0">
                <a:solidFill>
                  <a:srgbClr val="FF0000"/>
                </a:solidFill>
                <a:latin typeface="等线" panose="02010600030101010101" pitchFamily="2" charset="-122"/>
                <a:ea typeface="等线" panose="02010600030101010101" pitchFamily="2" charset="-122"/>
              </a:rPr>
              <a:t>arrival</a:t>
            </a:r>
            <a:endParaRPr lang="zh-CN" altLang="en-US" sz="2800" dirty="0">
              <a:solidFill>
                <a:srgbClr val="FF0000"/>
              </a:solidFill>
              <a:latin typeface="等线" panose="02010600030101010101" pitchFamily="2" charset="-122"/>
              <a:ea typeface="等线" panose="02010600030101010101" pitchFamily="2" charset="-122"/>
            </a:endParaRPr>
          </a:p>
        </p:txBody>
      </p:sp>
      <p:sp>
        <p:nvSpPr>
          <p:cNvPr id="10" name="矩形 9"/>
          <p:cNvSpPr/>
          <p:nvPr/>
        </p:nvSpPr>
        <p:spPr>
          <a:xfrm>
            <a:off x="95513" y="1304407"/>
            <a:ext cx="7344816" cy="523220"/>
          </a:xfrm>
          <a:prstGeom prst="rect">
            <a:avLst/>
          </a:prstGeom>
        </p:spPr>
        <p:txBody>
          <a:bodyPr wrap="square">
            <a:spAutoFit/>
          </a:bodyPr>
          <a:lstStyle/>
          <a:p>
            <a:r>
              <a:rPr lang="en-US" altLang="zh-CN" sz="2800" dirty="0">
                <a:solidFill>
                  <a:srgbClr val="FF0000"/>
                </a:solidFill>
                <a:latin typeface="等线" panose="02010600030101010101" pitchFamily="2" charset="-122"/>
                <a:ea typeface="等线" panose="02010600030101010101" pitchFamily="2" charset="-122"/>
              </a:rPr>
              <a:t>made every effort to </a:t>
            </a:r>
            <a:endParaRPr lang="zh-CN" altLang="en-US" sz="2800" dirty="0">
              <a:solidFill>
                <a:srgbClr val="FF0000"/>
              </a:solidFill>
              <a:latin typeface="等线" panose="02010600030101010101" pitchFamily="2" charset="-122"/>
              <a:ea typeface="等线"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additive="base">
                                        <p:cTn id="14" dur="500" fill="hold"/>
                                        <p:tgtEl>
                                          <p:spTgt spid="9"/>
                                        </p:tgtEl>
                                        <p:attrNameLst>
                                          <p:attrName>ppt_x</p:attrName>
                                        </p:attrNameLst>
                                      </p:cBhvr>
                                      <p:tavLst>
                                        <p:tav tm="0">
                                          <p:val>
                                            <p:strVal val="#ppt_x"/>
                                          </p:val>
                                        </p:tav>
                                        <p:tav tm="100000">
                                          <p:val>
                                            <p:strVal val="#ppt_x"/>
                                          </p:val>
                                        </p:tav>
                                      </p:tavLst>
                                    </p:anim>
                                    <p:anim calcmode="lin" valueType="num">
                                      <p:cBhvr additive="base">
                                        <p:cTn id="1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additive="base">
                                        <p:cTn id="20" dur="500" fill="hold"/>
                                        <p:tgtEl>
                                          <p:spTgt spid="10"/>
                                        </p:tgtEl>
                                        <p:attrNameLst>
                                          <p:attrName>ppt_x</p:attrName>
                                        </p:attrNameLst>
                                      </p:cBhvr>
                                      <p:tavLst>
                                        <p:tav tm="0">
                                          <p:val>
                                            <p:strVal val="#ppt_x"/>
                                          </p:val>
                                        </p:tav>
                                        <p:tav tm="100000">
                                          <p:val>
                                            <p:strVal val="#ppt_x"/>
                                          </p:val>
                                        </p:tav>
                                      </p:tavLst>
                                    </p:anim>
                                    <p:anim calcmode="lin" valueType="num">
                                      <p:cBhvr additive="base">
                                        <p:cTn id="21"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14">
                                            <p:txEl>
                                              <p:pRg st="0" end="0"/>
                                            </p:txEl>
                                          </p:spTgt>
                                        </p:tgtEl>
                                        <p:attrNameLst>
                                          <p:attrName>style.visibility</p:attrName>
                                        </p:attrNameLst>
                                      </p:cBhvr>
                                      <p:to>
                                        <p:strVal val="visible"/>
                                      </p:to>
                                    </p:set>
                                    <p:animEffect transition="in" filter="fade">
                                      <p:cBhvr>
                                        <p:cTn id="26" dur="1000"/>
                                        <p:tgtEl>
                                          <p:spTgt spid="14">
                                            <p:txEl>
                                              <p:pRg st="0" end="0"/>
                                            </p:txEl>
                                          </p:spTgt>
                                        </p:tgtEl>
                                      </p:cBhvr>
                                    </p:animEffect>
                                    <p:anim calcmode="lin" valueType="num">
                                      <p:cBhvr>
                                        <p:cTn id="27"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additive="base">
                                        <p:cTn id="33" dur="500" fill="hold"/>
                                        <p:tgtEl>
                                          <p:spTgt spid="15"/>
                                        </p:tgtEl>
                                        <p:attrNameLst>
                                          <p:attrName>ppt_x</p:attrName>
                                        </p:attrNameLst>
                                      </p:cBhvr>
                                      <p:tavLst>
                                        <p:tav tm="0">
                                          <p:val>
                                            <p:strVal val="#ppt_x"/>
                                          </p:val>
                                        </p:tav>
                                        <p:tav tm="100000">
                                          <p:val>
                                            <p:strVal val="#ppt_x"/>
                                          </p:val>
                                        </p:tav>
                                      </p:tavLst>
                                    </p:anim>
                                    <p:anim calcmode="lin" valueType="num">
                                      <p:cBhvr additive="base">
                                        <p:cTn id="3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16"/>
                                        </p:tgtEl>
                                        <p:attrNameLst>
                                          <p:attrName>style.visibility</p:attrName>
                                        </p:attrNameLst>
                                      </p:cBhvr>
                                      <p:to>
                                        <p:strVal val="visible"/>
                                      </p:to>
                                    </p:set>
                                    <p:anim calcmode="lin" valueType="num">
                                      <p:cBhvr additive="base">
                                        <p:cTn id="39" dur="500" fill="hold"/>
                                        <p:tgtEl>
                                          <p:spTgt spid="16"/>
                                        </p:tgtEl>
                                        <p:attrNameLst>
                                          <p:attrName>ppt_x</p:attrName>
                                        </p:attrNameLst>
                                      </p:cBhvr>
                                      <p:tavLst>
                                        <p:tav tm="0">
                                          <p:val>
                                            <p:strVal val="#ppt_x"/>
                                          </p:val>
                                        </p:tav>
                                        <p:tav tm="100000">
                                          <p:val>
                                            <p:strVal val="#ppt_x"/>
                                          </p:val>
                                        </p:tav>
                                      </p:tavLst>
                                    </p:anim>
                                    <p:anim calcmode="lin" valueType="num">
                                      <p:cBhvr additive="base">
                                        <p:cTn id="4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17"/>
                                        </p:tgtEl>
                                        <p:attrNameLst>
                                          <p:attrName>style.visibility</p:attrName>
                                        </p:attrNameLst>
                                      </p:cBhvr>
                                      <p:to>
                                        <p:strVal val="visible"/>
                                      </p:to>
                                    </p:set>
                                    <p:anim calcmode="lin" valueType="num">
                                      <p:cBhvr additive="base">
                                        <p:cTn id="45" dur="500" fill="hold"/>
                                        <p:tgtEl>
                                          <p:spTgt spid="17"/>
                                        </p:tgtEl>
                                        <p:attrNameLst>
                                          <p:attrName>ppt_x</p:attrName>
                                        </p:attrNameLst>
                                      </p:cBhvr>
                                      <p:tavLst>
                                        <p:tav tm="0">
                                          <p:val>
                                            <p:strVal val="#ppt_x"/>
                                          </p:val>
                                        </p:tav>
                                        <p:tav tm="100000">
                                          <p:val>
                                            <p:strVal val="#ppt_x"/>
                                          </p:val>
                                        </p:tav>
                                      </p:tavLst>
                                    </p:anim>
                                    <p:anim calcmode="lin" valueType="num">
                                      <p:cBhvr additive="base">
                                        <p:cTn id="46"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grpId="0" nodeType="click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wipe(down)">
                                      <p:cBhvr>
                                        <p:cTn id="51" dur="500"/>
                                        <p:tgtEl>
                                          <p:spTgt spid="18"/>
                                        </p:tgtEl>
                                      </p:cBhvr>
                                    </p:animEffect>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grpId="0" nodeType="click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additive="base">
                                        <p:cTn id="56" dur="500" fill="hold"/>
                                        <p:tgtEl>
                                          <p:spTgt spid="19"/>
                                        </p:tgtEl>
                                        <p:attrNameLst>
                                          <p:attrName>ppt_x</p:attrName>
                                        </p:attrNameLst>
                                      </p:cBhvr>
                                      <p:tavLst>
                                        <p:tav tm="0">
                                          <p:val>
                                            <p:strVal val="#ppt_x"/>
                                          </p:val>
                                        </p:tav>
                                        <p:tav tm="100000">
                                          <p:val>
                                            <p:strVal val="#ppt_x"/>
                                          </p:val>
                                        </p:tav>
                                      </p:tavLst>
                                    </p:anim>
                                    <p:anim calcmode="lin" valueType="num">
                                      <p:cBhvr additive="base">
                                        <p:cTn id="57"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15" grpId="0"/>
      <p:bldP spid="16" grpId="0"/>
      <p:bldP spid="17" grpId="0"/>
      <p:bldP spid="18" grpId="0"/>
      <p:bldP spid="19" grpId="0"/>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2" descr="E:\水墨图表素材\24252 (10).png"/>
          <p:cNvPicPr>
            <a:picLocks noChangeAspect="1" noChangeArrowheads="1"/>
          </p:cNvPicPr>
          <p:nvPr/>
        </p:nvPicPr>
        <p:blipFill>
          <a:blip r:embed="rId1" cstate="print">
            <a:alphaModFix amt="70000"/>
            <a:extLst>
              <a:ext uri="{28A0092B-C50C-407E-A947-70E740481C1C}">
                <a14:useLocalDpi xmlns:a14="http://schemas.microsoft.com/office/drawing/2010/main" val="0"/>
              </a:ext>
            </a:extLst>
          </a:blip>
          <a:srcRect/>
          <a:stretch>
            <a:fillRect/>
          </a:stretch>
        </p:blipFill>
        <p:spPr bwMode="auto">
          <a:xfrm>
            <a:off x="6293588" y="4462404"/>
            <a:ext cx="3024336" cy="1219091"/>
          </a:xfrm>
          <a:prstGeom prst="rect">
            <a:avLst/>
          </a:prstGeom>
          <a:noFill/>
          <a:extLst>
            <a:ext uri="{909E8E84-426E-40DD-AFC4-6F175D3DCCD1}">
              <a14:hiddenFill xmlns:a14="http://schemas.microsoft.com/office/drawing/2010/main">
                <a:solidFill>
                  <a:srgbClr val="FFFFFF"/>
                </a:solidFill>
              </a14:hiddenFill>
            </a:ext>
          </a:extLst>
        </p:spPr>
      </p:pic>
      <p:pic>
        <p:nvPicPr>
          <p:cNvPr id="14" name="图片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3"/>
            <a:ext cx="1115322" cy="1642839"/>
          </a:xfrm>
          <a:prstGeom prst="rect">
            <a:avLst/>
          </a:prstGeom>
        </p:spPr>
      </p:pic>
      <p:sp>
        <p:nvSpPr>
          <p:cNvPr id="4" name="矩形 3"/>
          <p:cNvSpPr/>
          <p:nvPr/>
        </p:nvSpPr>
        <p:spPr>
          <a:xfrm>
            <a:off x="135853" y="2085377"/>
            <a:ext cx="8885347" cy="2246769"/>
          </a:xfrm>
          <a:prstGeom prst="rect">
            <a:avLst/>
          </a:prstGeom>
        </p:spPr>
        <p:txBody>
          <a:bodyPr wrap="square">
            <a:spAutoFit/>
          </a:bodyPr>
          <a:lstStyle/>
          <a:p>
            <a:r>
              <a:rPr lang="en-US" altLang="zh-CN" sz="2800" dirty="0">
                <a:latin typeface="等线" panose="02010600030101010101" pitchFamily="2" charset="-122"/>
                <a:ea typeface="等线" panose="02010600030101010101" pitchFamily="2" charset="-122"/>
              </a:rPr>
              <a:t>  5.  Please __________________________(</a:t>
            </a:r>
            <a:r>
              <a:rPr lang="zh-CN" altLang="en-US" sz="2800" dirty="0">
                <a:latin typeface="等线" panose="02010600030101010101" pitchFamily="2" charset="-122"/>
                <a:ea typeface="等线" panose="02010600030101010101" pitchFamily="2" charset="-122"/>
              </a:rPr>
              <a:t>保持坚定的信念</a:t>
            </a:r>
            <a:r>
              <a:rPr lang="en-US" altLang="zh-CN" sz="2800" dirty="0">
                <a:latin typeface="等线" panose="02010600030101010101" pitchFamily="2" charset="-122"/>
                <a:ea typeface="等线" panose="02010600030101010101" pitchFamily="2" charset="-122"/>
              </a:rPr>
              <a:t>)that you can overcome all the difficulties instead of being __________(secure)or depressed, for modern medicine will surely help you recover. </a:t>
            </a:r>
            <a:endParaRPr lang="zh-CN" altLang="en-US" sz="2800" dirty="0">
              <a:latin typeface="等线" panose="02010600030101010101" pitchFamily="2" charset="-122"/>
              <a:ea typeface="等线" panose="02010600030101010101" pitchFamily="2" charset="-122"/>
            </a:endParaRPr>
          </a:p>
        </p:txBody>
      </p:sp>
      <p:sp>
        <p:nvSpPr>
          <p:cNvPr id="7" name="矩形 6"/>
          <p:cNvSpPr/>
          <p:nvPr/>
        </p:nvSpPr>
        <p:spPr>
          <a:xfrm>
            <a:off x="144164" y="3890727"/>
            <a:ext cx="8877032" cy="954107"/>
          </a:xfrm>
          <a:prstGeom prst="rect">
            <a:avLst/>
          </a:prstGeom>
        </p:spPr>
        <p:txBody>
          <a:bodyPr wrap="square">
            <a:spAutoFit/>
          </a:bodyPr>
          <a:lstStyle/>
          <a:p>
            <a:r>
              <a:rPr lang="en-US" altLang="zh-CN" sz="2800" dirty="0">
                <a:solidFill>
                  <a:prstClr val="black"/>
                </a:solidFill>
                <a:latin typeface="等线" panose="02010600030101010101" pitchFamily="2" charset="-122"/>
                <a:ea typeface="等线" panose="02010600030101010101" pitchFamily="2" charset="-122"/>
              </a:rPr>
              <a:t>6.   _____________________________(</a:t>
            </a:r>
            <a:r>
              <a:rPr lang="zh-CN" altLang="en-US" sz="2800" dirty="0">
                <a:solidFill>
                  <a:prstClr val="black"/>
                </a:solidFill>
                <a:latin typeface="等线" panose="02010600030101010101" pitchFamily="2" charset="-122"/>
                <a:ea typeface="等线" panose="02010600030101010101" pitchFamily="2" charset="-122"/>
              </a:rPr>
              <a:t>保持积极的态度</a:t>
            </a:r>
            <a:r>
              <a:rPr lang="en-US" altLang="zh-CN" sz="2800" dirty="0">
                <a:solidFill>
                  <a:prstClr val="black"/>
                </a:solidFill>
                <a:latin typeface="等线" panose="02010600030101010101" pitchFamily="2" charset="-122"/>
                <a:ea typeface="等线" panose="02010600030101010101" pitchFamily="2" charset="-122"/>
              </a:rPr>
              <a:t>)is also a powerful form of therapy.                                                 </a:t>
            </a:r>
            <a:endParaRPr lang="zh-CN" altLang="en-US" sz="2800" dirty="0">
              <a:latin typeface="等线" panose="02010600030101010101" pitchFamily="2" charset="-122"/>
              <a:ea typeface="等线" panose="02010600030101010101" pitchFamily="2" charset="-122"/>
            </a:endParaRPr>
          </a:p>
        </p:txBody>
      </p:sp>
      <p:sp>
        <p:nvSpPr>
          <p:cNvPr id="9" name="矩形 8"/>
          <p:cNvSpPr/>
          <p:nvPr/>
        </p:nvSpPr>
        <p:spPr>
          <a:xfrm>
            <a:off x="144167" y="337556"/>
            <a:ext cx="8758215" cy="1815882"/>
          </a:xfrm>
          <a:prstGeom prst="rect">
            <a:avLst/>
          </a:prstGeom>
        </p:spPr>
        <p:txBody>
          <a:bodyPr wrap="square">
            <a:spAutoFit/>
          </a:bodyPr>
          <a:lstStyle/>
          <a:p>
            <a:r>
              <a:rPr lang="en-US" altLang="zh-CN" sz="2800" dirty="0">
                <a:latin typeface="等线" panose="02010600030101010101" pitchFamily="2" charset="-122"/>
                <a:ea typeface="等线" panose="02010600030101010101" pitchFamily="2" charset="-122"/>
              </a:rPr>
              <a:t>  4.   Virus and distance won’t separate our hearts, so never feel lonely and depressed since we will _______________________________________ (</a:t>
            </a:r>
            <a:r>
              <a:rPr lang="zh-CN" altLang="en-US" sz="2800" dirty="0">
                <a:latin typeface="等线" panose="02010600030101010101" pitchFamily="2" charset="-122"/>
                <a:ea typeface="等线" panose="02010600030101010101" pitchFamily="2" charset="-122"/>
              </a:rPr>
              <a:t>陪你一起</a:t>
            </a:r>
            <a:r>
              <a:rPr lang="en-US" altLang="zh-CN" sz="2800" dirty="0">
                <a:latin typeface="等线" panose="02010600030101010101" pitchFamily="2" charset="-122"/>
                <a:ea typeface="等线" panose="02010600030101010101" pitchFamily="2" charset="-122"/>
              </a:rPr>
              <a:t>) all the time. </a:t>
            </a:r>
            <a:endParaRPr lang="zh-CN" altLang="en-US" sz="2800" dirty="0">
              <a:latin typeface="等线" panose="02010600030101010101" pitchFamily="2" charset="-122"/>
              <a:ea typeface="等线" panose="02010600030101010101" pitchFamily="2" charset="-122"/>
            </a:endParaRPr>
          </a:p>
        </p:txBody>
      </p:sp>
      <p:sp>
        <p:nvSpPr>
          <p:cNvPr id="6" name="矩形 5"/>
          <p:cNvSpPr/>
          <p:nvPr/>
        </p:nvSpPr>
        <p:spPr>
          <a:xfrm>
            <a:off x="93342" y="4869161"/>
            <a:ext cx="8871146" cy="1815882"/>
          </a:xfrm>
          <a:prstGeom prst="rect">
            <a:avLst/>
          </a:prstGeom>
        </p:spPr>
        <p:txBody>
          <a:bodyPr wrap="square">
            <a:spAutoFit/>
          </a:bodyPr>
          <a:lstStyle/>
          <a:p>
            <a:r>
              <a:rPr lang="en-US" altLang="zh-CN" sz="2800" dirty="0">
                <a:latin typeface="等线" panose="02010600030101010101" pitchFamily="2" charset="-122"/>
                <a:ea typeface="等线" panose="02010600030101010101" pitchFamily="2" charset="-122"/>
              </a:rPr>
              <a:t> 7. It‘s true that __________________________________________</a:t>
            </a:r>
            <a:endParaRPr lang="en-US" altLang="zh-CN" sz="2800" dirty="0">
              <a:latin typeface="等线" panose="02010600030101010101" pitchFamily="2" charset="-122"/>
              <a:ea typeface="等线" panose="02010600030101010101" pitchFamily="2" charset="-122"/>
            </a:endParaRPr>
          </a:p>
          <a:p>
            <a:r>
              <a:rPr lang="en-US" altLang="zh-CN" sz="2800" dirty="0">
                <a:latin typeface="等线" panose="02010600030101010101" pitchFamily="2" charset="-122"/>
                <a:ea typeface="等线" panose="02010600030101010101" pitchFamily="2" charset="-122"/>
              </a:rPr>
              <a:t>(</a:t>
            </a:r>
            <a:r>
              <a:rPr lang="zh-CN" altLang="en-US" sz="2800" dirty="0">
                <a:latin typeface="等线" panose="02010600030101010101" pitchFamily="2" charset="-122"/>
                <a:ea typeface="等线" panose="02010600030101010101" pitchFamily="2" charset="-122"/>
              </a:rPr>
              <a:t>态度决定一切</a:t>
            </a:r>
            <a:r>
              <a:rPr lang="en-US" altLang="zh-CN" sz="2800" dirty="0">
                <a:latin typeface="等线" panose="02010600030101010101" pitchFamily="2" charset="-122"/>
                <a:ea typeface="等线" panose="02010600030101010101" pitchFamily="2" charset="-122"/>
              </a:rPr>
              <a:t>). So you should never give up no matter what happens. </a:t>
            </a:r>
            <a:endParaRPr lang="zh-CN" altLang="en-US" sz="2800" dirty="0">
              <a:latin typeface="等线" panose="02010600030101010101" pitchFamily="2" charset="-122"/>
              <a:ea typeface="等线" panose="02010600030101010101" pitchFamily="2" charset="-122"/>
            </a:endParaRPr>
          </a:p>
        </p:txBody>
      </p:sp>
      <p:sp>
        <p:nvSpPr>
          <p:cNvPr id="8" name="TextBox 7"/>
          <p:cNvSpPr txBox="1"/>
          <p:nvPr/>
        </p:nvSpPr>
        <p:spPr>
          <a:xfrm>
            <a:off x="135849" y="1129811"/>
            <a:ext cx="3635556" cy="523220"/>
          </a:xfrm>
          <a:prstGeom prst="rect">
            <a:avLst/>
          </a:prstGeom>
          <a:noFill/>
        </p:spPr>
        <p:txBody>
          <a:bodyPr wrap="square" rtlCol="0">
            <a:spAutoFit/>
          </a:bodyPr>
          <a:lstStyle/>
          <a:p>
            <a:r>
              <a:rPr lang="en-US" altLang="zh-CN" sz="2800" dirty="0">
                <a:solidFill>
                  <a:srgbClr val="FF0000"/>
                </a:solidFill>
                <a:latin typeface="等线" panose="02010600030101010101" pitchFamily="2" charset="-122"/>
                <a:ea typeface="等线" panose="02010600030101010101" pitchFamily="2" charset="-122"/>
              </a:rPr>
              <a:t>keep you company / </a:t>
            </a:r>
            <a:endParaRPr lang="zh-CN" altLang="en-US" sz="2800" dirty="0">
              <a:solidFill>
                <a:srgbClr val="FF0000"/>
              </a:solidFill>
              <a:latin typeface="等线" panose="02010600030101010101" pitchFamily="2" charset="-122"/>
              <a:ea typeface="等线" panose="02010600030101010101" pitchFamily="2" charset="-122"/>
            </a:endParaRPr>
          </a:p>
        </p:txBody>
      </p:sp>
      <p:sp>
        <p:nvSpPr>
          <p:cNvPr id="10" name="TextBox 9"/>
          <p:cNvSpPr txBox="1"/>
          <p:nvPr/>
        </p:nvSpPr>
        <p:spPr>
          <a:xfrm>
            <a:off x="1877695" y="2072640"/>
            <a:ext cx="4060825" cy="521970"/>
          </a:xfrm>
          <a:prstGeom prst="rect">
            <a:avLst/>
          </a:prstGeom>
          <a:noFill/>
        </p:spPr>
        <p:txBody>
          <a:bodyPr wrap="square" rtlCol="0">
            <a:spAutoFit/>
          </a:bodyPr>
          <a:lstStyle/>
          <a:p>
            <a:r>
              <a:rPr lang="en-US" altLang="zh-CN" sz="2800" dirty="0">
                <a:solidFill>
                  <a:srgbClr val="FF0000"/>
                </a:solidFill>
                <a:latin typeface="等线" panose="02010600030101010101" pitchFamily="2" charset="-122"/>
                <a:ea typeface="等线" panose="02010600030101010101" pitchFamily="2" charset="-122"/>
              </a:rPr>
              <a:t>hold a firm/strong belief </a:t>
            </a:r>
            <a:endParaRPr lang="zh-CN" altLang="en-US" sz="2800" dirty="0">
              <a:solidFill>
                <a:srgbClr val="FF0000"/>
              </a:solidFill>
              <a:latin typeface="等线" panose="02010600030101010101" pitchFamily="2" charset="-122"/>
              <a:ea typeface="等线" panose="02010600030101010101" pitchFamily="2" charset="-122"/>
            </a:endParaRPr>
          </a:p>
        </p:txBody>
      </p:sp>
      <p:sp>
        <p:nvSpPr>
          <p:cNvPr id="11" name="TextBox 10"/>
          <p:cNvSpPr txBox="1"/>
          <p:nvPr/>
        </p:nvSpPr>
        <p:spPr>
          <a:xfrm flipH="1">
            <a:off x="1187450" y="2873375"/>
            <a:ext cx="1510665" cy="521970"/>
          </a:xfrm>
          <a:prstGeom prst="rect">
            <a:avLst/>
          </a:prstGeom>
          <a:noFill/>
        </p:spPr>
        <p:txBody>
          <a:bodyPr wrap="square" rtlCol="0">
            <a:spAutoFit/>
          </a:bodyPr>
          <a:lstStyle/>
          <a:p>
            <a:r>
              <a:rPr lang="en-US" altLang="zh-CN" sz="2800" dirty="0">
                <a:solidFill>
                  <a:srgbClr val="FF0000"/>
                </a:solidFill>
                <a:latin typeface="等线" panose="02010600030101010101" pitchFamily="2" charset="-122"/>
                <a:ea typeface="等线" panose="02010600030101010101" pitchFamily="2" charset="-122"/>
              </a:rPr>
              <a:t>insecure</a:t>
            </a:r>
            <a:endParaRPr lang="zh-CN" altLang="en-US" sz="2800" dirty="0">
              <a:solidFill>
                <a:srgbClr val="FF0000"/>
              </a:solidFill>
              <a:latin typeface="等线" panose="02010600030101010101" pitchFamily="2" charset="-122"/>
              <a:ea typeface="等线" panose="02010600030101010101" pitchFamily="2" charset="-122"/>
            </a:endParaRPr>
          </a:p>
        </p:txBody>
      </p:sp>
      <p:sp>
        <p:nvSpPr>
          <p:cNvPr id="12" name="TextBox 11"/>
          <p:cNvSpPr txBox="1"/>
          <p:nvPr/>
        </p:nvSpPr>
        <p:spPr>
          <a:xfrm>
            <a:off x="755576" y="3890813"/>
            <a:ext cx="4944206" cy="954107"/>
          </a:xfrm>
          <a:prstGeom prst="rect">
            <a:avLst/>
          </a:prstGeom>
          <a:noFill/>
        </p:spPr>
        <p:txBody>
          <a:bodyPr wrap="square" rtlCol="0">
            <a:spAutoFit/>
          </a:bodyPr>
          <a:lstStyle/>
          <a:p>
            <a:r>
              <a:rPr lang="en-US" altLang="zh-CN" sz="2800" dirty="0">
                <a:solidFill>
                  <a:srgbClr val="FF0000"/>
                </a:solidFill>
                <a:latin typeface="等线" panose="02010600030101010101" pitchFamily="2" charset="-122"/>
                <a:ea typeface="等线" panose="02010600030101010101" pitchFamily="2" charset="-122"/>
              </a:rPr>
              <a:t>Keeping a positive attitude </a:t>
            </a:r>
            <a:endParaRPr lang="zh-CN" altLang="en-US" sz="2800" dirty="0">
              <a:solidFill>
                <a:srgbClr val="FF0000"/>
              </a:solidFill>
              <a:latin typeface="等线" panose="02010600030101010101" pitchFamily="2" charset="-122"/>
              <a:ea typeface="等线" panose="02010600030101010101" pitchFamily="2" charset="-122"/>
            </a:endParaRPr>
          </a:p>
        </p:txBody>
      </p:sp>
      <p:sp>
        <p:nvSpPr>
          <p:cNvPr id="13" name="TextBox 12"/>
          <p:cNvSpPr txBox="1"/>
          <p:nvPr/>
        </p:nvSpPr>
        <p:spPr>
          <a:xfrm>
            <a:off x="2544801" y="4869162"/>
            <a:ext cx="6309962" cy="521970"/>
          </a:xfrm>
          <a:prstGeom prst="rect">
            <a:avLst/>
          </a:prstGeom>
          <a:noFill/>
        </p:spPr>
        <p:txBody>
          <a:bodyPr wrap="square" rtlCol="0">
            <a:spAutoFit/>
          </a:bodyPr>
          <a:lstStyle/>
          <a:p>
            <a:r>
              <a:rPr lang="en-US" altLang="zh-CN" sz="2800" dirty="0">
                <a:solidFill>
                  <a:srgbClr val="FF0000"/>
                </a:solidFill>
                <a:latin typeface="等线" panose="02010600030101010101" pitchFamily="2" charset="-122"/>
                <a:ea typeface="等线" panose="02010600030101010101" pitchFamily="2" charset="-122"/>
              </a:rPr>
              <a:t>attitude decides/determines everything</a:t>
            </a:r>
            <a:endParaRPr lang="zh-CN" altLang="en-US" sz="2800" dirty="0">
              <a:solidFill>
                <a:srgbClr val="FF0000"/>
              </a:solidFill>
              <a:latin typeface="等线" panose="02010600030101010101" pitchFamily="2" charset="-122"/>
              <a:ea typeface="等线" panose="02010600030101010101" pitchFamily="2" charset="-122"/>
            </a:endParaRPr>
          </a:p>
        </p:txBody>
      </p:sp>
      <p:sp>
        <p:nvSpPr>
          <p:cNvPr id="17" name="TextBox 16"/>
          <p:cNvSpPr txBox="1"/>
          <p:nvPr/>
        </p:nvSpPr>
        <p:spPr>
          <a:xfrm>
            <a:off x="3227679" y="1138515"/>
            <a:ext cx="2911768" cy="523220"/>
          </a:xfrm>
          <a:prstGeom prst="rect">
            <a:avLst/>
          </a:prstGeom>
          <a:noFill/>
        </p:spPr>
        <p:txBody>
          <a:bodyPr wrap="square" rtlCol="0">
            <a:spAutoFit/>
          </a:bodyPr>
          <a:lstStyle/>
          <a:p>
            <a:r>
              <a:rPr lang="en-US" altLang="zh-CN" sz="2800" dirty="0">
                <a:solidFill>
                  <a:srgbClr val="FF0000"/>
                </a:solidFill>
                <a:latin typeface="等线" panose="02010600030101010101" pitchFamily="2" charset="-122"/>
                <a:ea typeface="等线" panose="02010600030101010101" pitchFamily="2" charset="-122"/>
              </a:rPr>
              <a:t> accompany you</a:t>
            </a:r>
            <a:endParaRPr lang="zh-CN" altLang="en-US" sz="2800" dirty="0">
              <a:solidFill>
                <a:srgbClr val="FF0000"/>
              </a:solidFill>
              <a:latin typeface="等线" panose="02010600030101010101" pitchFamily="2" charset="-122"/>
              <a:ea typeface="等线"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randombar(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randombar(horizont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fill="hold"/>
                                        <p:tgtEl>
                                          <p:spTgt spid="8"/>
                                        </p:tgtEl>
                                        <p:attrNameLst>
                                          <p:attrName>ppt_x</p:attrName>
                                        </p:attrNameLst>
                                      </p:cBhvr>
                                      <p:tavLst>
                                        <p:tav tm="0">
                                          <p:val>
                                            <p:strVal val="#ppt_x"/>
                                          </p:val>
                                        </p:tav>
                                        <p:tav tm="100000">
                                          <p:val>
                                            <p:strVal val="#ppt_x"/>
                                          </p:val>
                                        </p:tav>
                                      </p:tavLst>
                                    </p:anim>
                                    <p:anim calcmode="lin" valueType="num">
                                      <p:cBhvr additive="base">
                                        <p:cTn id="2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additive="base">
                                        <p:cTn id="39" dur="500" fill="hold"/>
                                        <p:tgtEl>
                                          <p:spTgt spid="10"/>
                                        </p:tgtEl>
                                        <p:attrNameLst>
                                          <p:attrName>ppt_x</p:attrName>
                                        </p:attrNameLst>
                                      </p:cBhvr>
                                      <p:tavLst>
                                        <p:tav tm="0">
                                          <p:val>
                                            <p:strVal val="#ppt_x"/>
                                          </p:val>
                                        </p:tav>
                                        <p:tav tm="100000">
                                          <p:val>
                                            <p:strVal val="#ppt_x"/>
                                          </p:val>
                                        </p:tav>
                                      </p:tavLst>
                                    </p:anim>
                                    <p:anim calcmode="lin" valueType="num">
                                      <p:cBhvr additive="base">
                                        <p:cTn id="4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additive="base">
                                        <p:cTn id="45" dur="500" fill="hold"/>
                                        <p:tgtEl>
                                          <p:spTgt spid="11"/>
                                        </p:tgtEl>
                                        <p:attrNameLst>
                                          <p:attrName>ppt_x</p:attrName>
                                        </p:attrNameLst>
                                      </p:cBhvr>
                                      <p:tavLst>
                                        <p:tav tm="0">
                                          <p:val>
                                            <p:strVal val="#ppt_x"/>
                                          </p:val>
                                        </p:tav>
                                        <p:tav tm="100000">
                                          <p:val>
                                            <p:strVal val="#ppt_x"/>
                                          </p:val>
                                        </p:tav>
                                      </p:tavLst>
                                    </p:anim>
                                    <p:anim calcmode="lin" valueType="num">
                                      <p:cBhvr additive="base">
                                        <p:cTn id="4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additive="base">
                                        <p:cTn id="51" dur="500" fill="hold"/>
                                        <p:tgtEl>
                                          <p:spTgt spid="12"/>
                                        </p:tgtEl>
                                        <p:attrNameLst>
                                          <p:attrName>ppt_x</p:attrName>
                                        </p:attrNameLst>
                                      </p:cBhvr>
                                      <p:tavLst>
                                        <p:tav tm="0">
                                          <p:val>
                                            <p:strVal val="#ppt_x"/>
                                          </p:val>
                                        </p:tav>
                                        <p:tav tm="100000">
                                          <p:val>
                                            <p:strVal val="#ppt_x"/>
                                          </p:val>
                                        </p:tav>
                                      </p:tavLst>
                                    </p:anim>
                                    <p:anim calcmode="lin" valueType="num">
                                      <p:cBhvr additive="base">
                                        <p:cTn id="5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additive="base">
                                        <p:cTn id="57" dur="500" fill="hold"/>
                                        <p:tgtEl>
                                          <p:spTgt spid="13"/>
                                        </p:tgtEl>
                                        <p:attrNameLst>
                                          <p:attrName>ppt_x</p:attrName>
                                        </p:attrNameLst>
                                      </p:cBhvr>
                                      <p:tavLst>
                                        <p:tav tm="0">
                                          <p:val>
                                            <p:strVal val="#ppt_x"/>
                                          </p:val>
                                        </p:tav>
                                        <p:tav tm="100000">
                                          <p:val>
                                            <p:strVal val="#ppt_x"/>
                                          </p:val>
                                        </p:tav>
                                      </p:tavLst>
                                    </p:anim>
                                    <p:anim calcmode="lin" valueType="num">
                                      <p:cBhvr additive="base">
                                        <p:cTn id="5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9" grpId="0"/>
      <p:bldP spid="6" grpId="0"/>
      <p:bldP spid="8" grpId="0"/>
      <p:bldP spid="10" grpId="0"/>
      <p:bldP spid="11" grpId="0"/>
      <p:bldP spid="12" grpId="0"/>
      <p:bldP spid="13" grpId="0"/>
      <p:bldP spid="1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5796140" y="3683645"/>
            <a:ext cx="4329689" cy="1988840"/>
          </a:xfrm>
          <a:prstGeom prst="rect">
            <a:avLst/>
          </a:prstGeom>
        </p:spPr>
      </p:pic>
      <p:sp>
        <p:nvSpPr>
          <p:cNvPr id="2" name="矩形 1"/>
          <p:cNvSpPr/>
          <p:nvPr/>
        </p:nvSpPr>
        <p:spPr>
          <a:xfrm>
            <a:off x="195152" y="836712"/>
            <a:ext cx="8803358" cy="6124754"/>
          </a:xfrm>
          <a:prstGeom prst="rect">
            <a:avLst/>
          </a:prstGeom>
        </p:spPr>
        <p:txBody>
          <a:bodyPr wrap="square">
            <a:spAutoFit/>
          </a:bodyPr>
          <a:lstStyle/>
          <a:p>
            <a:pPr marL="514350" indent="-514350">
              <a:buFont typeface="+mj-lt"/>
              <a:buAutoNum type="arabicPeriod"/>
            </a:pPr>
            <a:r>
              <a:rPr lang="en-US" altLang="zh-CN" sz="2800" dirty="0">
                <a:latin typeface="等线" panose="02010600030101010101" pitchFamily="2" charset="-122"/>
                <a:ea typeface="等线" panose="02010600030101010101" pitchFamily="2" charset="-122"/>
              </a:rPr>
              <a:t>We </a:t>
            </a:r>
            <a:r>
              <a:rPr lang="en-US" altLang="zh-CN" sz="2800" u="sng" dirty="0">
                <a:latin typeface="等线" panose="02010600030101010101" pitchFamily="2" charset="-122"/>
                <a:ea typeface="等线" panose="02010600030101010101" pitchFamily="2" charset="-122"/>
              </a:rPr>
              <a:t>hope</a:t>
            </a:r>
            <a:r>
              <a:rPr lang="en-US" altLang="zh-CN" sz="2800" dirty="0">
                <a:latin typeface="等线" panose="02010600030101010101" pitchFamily="2" charset="-122"/>
                <a:ea typeface="等线" panose="02010600030101010101" pitchFamily="2" charset="-122"/>
              </a:rPr>
              <a:t> you will have a swift/speedy and complete </a:t>
            </a:r>
            <a:r>
              <a:rPr lang="en-US" altLang="zh-CN" sz="2800" dirty="0">
                <a:solidFill>
                  <a:srgbClr val="FF0000"/>
                </a:solidFill>
                <a:latin typeface="等线" panose="02010600030101010101" pitchFamily="2" charset="-122"/>
                <a:ea typeface="等线" panose="02010600030101010101" pitchFamily="2" charset="-122"/>
              </a:rPr>
              <a:t>recovery</a:t>
            </a:r>
            <a:r>
              <a:rPr lang="en-US" altLang="zh-CN" sz="2800" dirty="0">
                <a:latin typeface="等线" panose="02010600030101010101" pitchFamily="2" charset="-122"/>
                <a:ea typeface="等线" panose="02010600030101010101" pitchFamily="2" charset="-122"/>
              </a:rPr>
              <a:t>.</a:t>
            </a:r>
            <a:endParaRPr lang="en-US" altLang="zh-CN" sz="2800" dirty="0">
              <a:latin typeface="等线" panose="02010600030101010101" pitchFamily="2" charset="-122"/>
              <a:ea typeface="等线" panose="02010600030101010101" pitchFamily="2" charset="-122"/>
            </a:endParaRPr>
          </a:p>
          <a:p>
            <a:pPr marL="514350" indent="-514350">
              <a:buFont typeface="+mj-lt"/>
              <a:buAutoNum type="arabicPeriod"/>
            </a:pPr>
            <a:r>
              <a:rPr lang="en-US" altLang="zh-CN" sz="2800" u="sng" dirty="0">
                <a:latin typeface="等线" panose="02010600030101010101" pitchFamily="2" charset="-122"/>
                <a:ea typeface="等线" panose="02010600030101010101" pitchFamily="2" charset="-122"/>
              </a:rPr>
              <a:t>Hopefully</a:t>
            </a:r>
            <a:r>
              <a:rPr lang="en-US" altLang="zh-CN" sz="2800" dirty="0">
                <a:latin typeface="等线" panose="02010600030101010101" pitchFamily="2" charset="-122"/>
                <a:ea typeface="等线" panose="02010600030101010101" pitchFamily="2" charset="-122"/>
              </a:rPr>
              <a:t>, you can get through the difficulty and make a full </a:t>
            </a:r>
            <a:r>
              <a:rPr lang="en-US" altLang="zh-CN" sz="2800" dirty="0">
                <a:solidFill>
                  <a:srgbClr val="FF0000"/>
                </a:solidFill>
                <a:latin typeface="等线" panose="02010600030101010101" pitchFamily="2" charset="-122"/>
                <a:ea typeface="等线" panose="02010600030101010101" pitchFamily="2" charset="-122"/>
              </a:rPr>
              <a:t>recovery</a:t>
            </a:r>
            <a:r>
              <a:rPr lang="en-US" altLang="zh-CN" sz="2800" dirty="0">
                <a:latin typeface="等线" panose="02010600030101010101" pitchFamily="2" charset="-122"/>
                <a:ea typeface="等线" panose="02010600030101010101" pitchFamily="2" charset="-122"/>
              </a:rPr>
              <a:t> soon.</a:t>
            </a:r>
            <a:endParaRPr lang="en-US" altLang="zh-CN" sz="2800" dirty="0">
              <a:latin typeface="等线" panose="02010600030101010101" pitchFamily="2" charset="-122"/>
              <a:ea typeface="等线" panose="02010600030101010101" pitchFamily="2" charset="-122"/>
            </a:endParaRPr>
          </a:p>
          <a:p>
            <a:pPr marL="514350" indent="-514350">
              <a:buFont typeface="+mj-lt"/>
              <a:buAutoNum type="arabicPeriod"/>
            </a:pPr>
            <a:r>
              <a:rPr lang="en-US" altLang="zh-CN" sz="2800" dirty="0">
                <a:latin typeface="等线" panose="02010600030101010101" pitchFamily="2" charset="-122"/>
                <a:ea typeface="等线" panose="02010600030101010101" pitchFamily="2" charset="-122"/>
              </a:rPr>
              <a:t>I am convinced that you will </a:t>
            </a:r>
            <a:r>
              <a:rPr lang="en-US" altLang="zh-CN" sz="2800" dirty="0">
                <a:solidFill>
                  <a:srgbClr val="FF0000"/>
                </a:solidFill>
                <a:latin typeface="等线" panose="02010600030101010101" pitchFamily="2" charset="-122"/>
                <a:ea typeface="等线" panose="02010600030101010101" pitchFamily="2" charset="-122"/>
              </a:rPr>
              <a:t>recover</a:t>
            </a:r>
            <a:r>
              <a:rPr lang="en-US" altLang="zh-CN" sz="2800" dirty="0">
                <a:latin typeface="等线" panose="02010600030101010101" pitchFamily="2" charset="-122"/>
                <a:ea typeface="等线" panose="02010600030101010101" pitchFamily="2" charset="-122"/>
              </a:rPr>
              <a:t> soon and embrace a happy life again.</a:t>
            </a:r>
            <a:endParaRPr lang="zh-CN" altLang="en-US" sz="2800" dirty="0">
              <a:latin typeface="等线" panose="02010600030101010101" pitchFamily="2" charset="-122"/>
              <a:ea typeface="等线" panose="02010600030101010101" pitchFamily="2" charset="-122"/>
            </a:endParaRPr>
          </a:p>
          <a:p>
            <a:pPr marL="514350" indent="-514350">
              <a:buFont typeface="+mj-lt"/>
              <a:buAutoNum type="arabicPeriod"/>
            </a:pPr>
            <a:r>
              <a:rPr lang="en-US" altLang="zh-CN" sz="2800" dirty="0">
                <a:latin typeface="等线" panose="02010600030101010101" pitchFamily="2" charset="-122"/>
                <a:ea typeface="等线" panose="02010600030101010101" pitchFamily="2" charset="-122"/>
              </a:rPr>
              <a:t>We are praying for you every day, </a:t>
            </a:r>
            <a:r>
              <a:rPr lang="en-US" altLang="zh-CN" sz="2800" u="sng" dirty="0">
                <a:latin typeface="等线" panose="02010600030101010101" pitchFamily="2" charset="-122"/>
                <a:ea typeface="等线" panose="02010600030101010101" pitchFamily="2" charset="-122"/>
              </a:rPr>
              <a:t> hoping </a:t>
            </a:r>
            <a:r>
              <a:rPr lang="en-US" altLang="zh-CN" sz="2800" dirty="0">
                <a:latin typeface="等线" panose="02010600030101010101" pitchFamily="2" charset="-122"/>
                <a:ea typeface="等线" panose="02010600030101010101" pitchFamily="2" charset="-122"/>
              </a:rPr>
              <a:t>you will </a:t>
            </a:r>
            <a:r>
              <a:rPr lang="en-US" altLang="zh-CN" sz="2800" dirty="0">
                <a:solidFill>
                  <a:srgbClr val="FF0000"/>
                </a:solidFill>
                <a:latin typeface="等线" panose="02010600030101010101" pitchFamily="2" charset="-122"/>
                <a:ea typeface="等线" panose="02010600030101010101" pitchFamily="2" charset="-122"/>
              </a:rPr>
              <a:t>get well/ be back to your feet </a:t>
            </a:r>
            <a:r>
              <a:rPr lang="en-US" altLang="zh-CN" sz="2800" dirty="0">
                <a:latin typeface="等线" panose="02010600030101010101" pitchFamily="2" charset="-122"/>
                <a:ea typeface="等线" panose="02010600030101010101" pitchFamily="2" charset="-122"/>
              </a:rPr>
              <a:t>soon.</a:t>
            </a:r>
            <a:endParaRPr lang="en-US" altLang="zh-CN" sz="2800" dirty="0">
              <a:latin typeface="等线" panose="02010600030101010101" pitchFamily="2" charset="-122"/>
              <a:ea typeface="等线" panose="02010600030101010101" pitchFamily="2" charset="-122"/>
            </a:endParaRPr>
          </a:p>
          <a:p>
            <a:pPr marL="514350" indent="-514350">
              <a:buFont typeface="+mj-lt"/>
              <a:buAutoNum type="arabicPeriod"/>
            </a:pPr>
            <a:r>
              <a:rPr lang="en-US" altLang="zh-CN" sz="2800" dirty="0">
                <a:latin typeface="等线" panose="02010600030101010101" pitchFamily="2" charset="-122"/>
                <a:ea typeface="等线" panose="02010600030101010101" pitchFamily="2" charset="-122"/>
              </a:rPr>
              <a:t>We are looking forward to your </a:t>
            </a:r>
            <a:r>
              <a:rPr lang="en-US" altLang="zh-CN" sz="2800" dirty="0">
                <a:solidFill>
                  <a:srgbClr val="FF0000"/>
                </a:solidFill>
                <a:latin typeface="等线" panose="02010600030101010101" pitchFamily="2" charset="-122"/>
                <a:ea typeface="等线" panose="02010600030101010101" pitchFamily="2" charset="-122"/>
              </a:rPr>
              <a:t>return.</a:t>
            </a:r>
            <a:endParaRPr lang="en-US" altLang="zh-CN" sz="2800" dirty="0">
              <a:solidFill>
                <a:srgbClr val="FF0000"/>
              </a:solidFill>
              <a:latin typeface="等线" panose="02010600030101010101" pitchFamily="2" charset="-122"/>
              <a:ea typeface="等线" panose="02010600030101010101" pitchFamily="2" charset="-122"/>
            </a:endParaRPr>
          </a:p>
          <a:p>
            <a:pPr marL="514350" indent="-514350">
              <a:buFont typeface="+mj-lt"/>
              <a:buAutoNum type="arabicPeriod"/>
            </a:pPr>
            <a:r>
              <a:rPr lang="en-US" altLang="zh-CN" sz="2800" dirty="0">
                <a:latin typeface="等线" panose="02010600030101010101" pitchFamily="2" charset="-122"/>
                <a:ea typeface="等线" panose="02010600030101010101" pitchFamily="2" charset="-122"/>
              </a:rPr>
              <a:t>Your </a:t>
            </a:r>
            <a:r>
              <a:rPr lang="en-US" altLang="zh-CN" sz="2800" dirty="0">
                <a:solidFill>
                  <a:srgbClr val="FF0000"/>
                </a:solidFill>
                <a:latin typeface="等线" panose="02010600030101010101" pitchFamily="2" charset="-122"/>
                <a:ea typeface="等线" panose="02010600030101010101" pitchFamily="2" charset="-122"/>
              </a:rPr>
              <a:t>return</a:t>
            </a:r>
            <a:r>
              <a:rPr lang="en-US" altLang="zh-CN" sz="2800" dirty="0">
                <a:latin typeface="等线" panose="02010600030101010101" pitchFamily="2" charset="-122"/>
                <a:ea typeface="等线" panose="02010600030101010101" pitchFamily="2" charset="-122"/>
              </a:rPr>
              <a:t> is highly expected.</a:t>
            </a:r>
            <a:endParaRPr lang="en-US" altLang="zh-CN" sz="2800" dirty="0">
              <a:latin typeface="等线" panose="02010600030101010101" pitchFamily="2" charset="-122"/>
              <a:ea typeface="等线" panose="02010600030101010101" pitchFamily="2" charset="-122"/>
            </a:endParaRPr>
          </a:p>
          <a:p>
            <a:pPr marL="514350" indent="-514350">
              <a:buFont typeface="+mj-lt"/>
              <a:buAutoNum type="arabicPeriod"/>
            </a:pPr>
            <a:r>
              <a:rPr lang="en-US" altLang="zh-CN" sz="2800" dirty="0">
                <a:latin typeface="等线" panose="02010600030101010101" pitchFamily="2" charset="-122"/>
                <a:ea typeface="等线" panose="02010600030101010101" pitchFamily="2" charset="-122"/>
              </a:rPr>
              <a:t>I would like to send you our best </a:t>
            </a:r>
            <a:r>
              <a:rPr lang="en-US" altLang="zh-CN" sz="2800" dirty="0">
                <a:solidFill>
                  <a:srgbClr val="FF0000"/>
                </a:solidFill>
                <a:latin typeface="等线" panose="02010600030101010101" pitchFamily="2" charset="-122"/>
                <a:ea typeface="等线" panose="02010600030101010101" pitchFamily="2" charset="-122"/>
              </a:rPr>
              <a:t>wishes</a:t>
            </a:r>
            <a:r>
              <a:rPr lang="en-US" altLang="zh-CN" sz="2800" dirty="0">
                <a:latin typeface="等线" panose="02010600030101010101" pitchFamily="2" charset="-122"/>
                <a:ea typeface="等线" panose="02010600030101010101" pitchFamily="2" charset="-122"/>
              </a:rPr>
              <a:t>.</a:t>
            </a:r>
            <a:endParaRPr lang="en-US" altLang="zh-CN" sz="2800" dirty="0">
              <a:latin typeface="等线" panose="02010600030101010101" pitchFamily="2" charset="-122"/>
              <a:ea typeface="等线" panose="02010600030101010101" pitchFamily="2" charset="-122"/>
            </a:endParaRPr>
          </a:p>
          <a:p>
            <a:pPr marL="514350" indent="-514350">
              <a:buFont typeface="+mj-lt"/>
              <a:buAutoNum type="arabicPeriod"/>
            </a:pPr>
            <a:r>
              <a:rPr lang="en-US" altLang="zh-CN" sz="2800" dirty="0">
                <a:latin typeface="等线" panose="02010600030101010101" pitchFamily="2" charset="-122"/>
                <a:ea typeface="等线" panose="02010600030101010101" pitchFamily="2" charset="-122"/>
              </a:rPr>
              <a:t>Words fail to convey our heartfelt </a:t>
            </a:r>
            <a:r>
              <a:rPr lang="en-US" altLang="zh-CN" sz="2800" dirty="0">
                <a:solidFill>
                  <a:srgbClr val="FF0000"/>
                </a:solidFill>
                <a:latin typeface="等线" panose="02010600030101010101" pitchFamily="2" charset="-122"/>
                <a:ea typeface="等线" panose="02010600030101010101" pitchFamily="2" charset="-122"/>
              </a:rPr>
              <a:t>wishes</a:t>
            </a:r>
            <a:r>
              <a:rPr lang="en-US" altLang="zh-CN" sz="2800" dirty="0">
                <a:latin typeface="等线" panose="02010600030101010101" pitchFamily="2" charset="-122"/>
                <a:ea typeface="等线" panose="02010600030101010101" pitchFamily="2" charset="-122"/>
              </a:rPr>
              <a:t> to you. </a:t>
            </a:r>
            <a:endParaRPr lang="en-US" altLang="zh-CN" sz="2800" dirty="0">
              <a:latin typeface="等线" panose="02010600030101010101" pitchFamily="2" charset="-122"/>
              <a:ea typeface="等线" panose="02010600030101010101" pitchFamily="2" charset="-122"/>
            </a:endParaRPr>
          </a:p>
          <a:p>
            <a:pPr marL="514350" indent="-514350">
              <a:buFont typeface="+mj-lt"/>
              <a:buAutoNum type="arabicPeriod"/>
            </a:pPr>
            <a:r>
              <a:rPr lang="en-US" altLang="zh-CN" sz="2800" dirty="0">
                <a:latin typeface="等线" panose="02010600030101010101" pitchFamily="2" charset="-122"/>
                <a:ea typeface="等线" panose="02010600030101010101" pitchFamily="2" charset="-122"/>
              </a:rPr>
              <a:t>I am </a:t>
            </a:r>
            <a:r>
              <a:rPr lang="en-US" altLang="zh-CN" sz="2800" dirty="0">
                <a:solidFill>
                  <a:srgbClr val="FF0000"/>
                </a:solidFill>
                <a:latin typeface="等线" panose="02010600030101010101" pitchFamily="2" charset="-122"/>
                <a:ea typeface="等线" panose="02010600030101010101" pitchFamily="2" charset="-122"/>
              </a:rPr>
              <a:t>crossing my fingers </a:t>
            </a:r>
            <a:r>
              <a:rPr lang="en-US" altLang="zh-CN" sz="2800" dirty="0">
                <a:latin typeface="等线" panose="02010600030101010101" pitchFamily="2" charset="-122"/>
                <a:ea typeface="等线" panose="02010600030101010101" pitchFamily="2" charset="-122"/>
              </a:rPr>
              <a:t>for you.</a:t>
            </a:r>
            <a:endParaRPr lang="en-US" altLang="zh-CN" sz="2800" dirty="0">
              <a:latin typeface="等线" panose="02010600030101010101" pitchFamily="2" charset="-122"/>
              <a:ea typeface="等线" panose="02010600030101010101" pitchFamily="2" charset="-122"/>
            </a:endParaRPr>
          </a:p>
        </p:txBody>
      </p:sp>
      <p:sp>
        <p:nvSpPr>
          <p:cNvPr id="4" name="TextBox 3"/>
          <p:cNvSpPr txBox="1"/>
          <p:nvPr/>
        </p:nvSpPr>
        <p:spPr>
          <a:xfrm>
            <a:off x="24831" y="42262"/>
            <a:ext cx="9144000" cy="615553"/>
          </a:xfrm>
          <a:prstGeom prst="rect">
            <a:avLst/>
          </a:prstGeom>
          <a:blipFill>
            <a:blip r:embed="rId2">
              <a:alphaModFix amt="70000"/>
            </a:blip>
            <a:stretch>
              <a:fillRect/>
            </a:stretch>
          </a:blipFill>
        </p:spPr>
        <p:txBody>
          <a:bodyPr wrap="square" rtlCol="0">
            <a:spAutoFit/>
          </a:bodyPr>
          <a:lstStyle/>
          <a:p>
            <a:pPr algn="ctr"/>
            <a:r>
              <a:rPr lang="en-US" altLang="zh-CN" sz="3400" b="1" dirty="0">
                <a:solidFill>
                  <a:schemeClr val="bg1"/>
                </a:solidFill>
              </a:rPr>
              <a:t>Ending: wishes</a:t>
            </a:r>
            <a:endParaRPr lang="zh-CN" altLang="en-US"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Effect transition="in" filter="fade">
                                      <p:cBhvr>
                                        <p:cTn id="13" dur="1000"/>
                                        <p:tgtEl>
                                          <p:spTgt spid="2">
                                            <p:txEl>
                                              <p:pRg st="0" end="0"/>
                                            </p:txEl>
                                          </p:spTgt>
                                        </p:tgtEl>
                                      </p:cBhvr>
                                    </p:animEffect>
                                    <p:anim calcmode="lin" valueType="num">
                                      <p:cBhvr>
                                        <p:cTn id="14"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2">
                                            <p:txEl>
                                              <p:pRg st="0" end="0"/>
                                            </p:txEl>
                                          </p:spTgt>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2">
                                            <p:txEl>
                                              <p:pRg st="1" end="1"/>
                                            </p:txEl>
                                          </p:spTgt>
                                        </p:tgtEl>
                                        <p:attrNameLst>
                                          <p:attrName>style.visibility</p:attrName>
                                        </p:attrNameLst>
                                      </p:cBhvr>
                                      <p:to>
                                        <p:strVal val="visible"/>
                                      </p:to>
                                    </p:set>
                                    <p:animEffect transition="in" filter="fade">
                                      <p:cBhvr>
                                        <p:cTn id="18" dur="1000"/>
                                        <p:tgtEl>
                                          <p:spTgt spid="2">
                                            <p:txEl>
                                              <p:pRg st="1" end="1"/>
                                            </p:txEl>
                                          </p:spTgt>
                                        </p:tgtEl>
                                      </p:cBhvr>
                                    </p:animEffect>
                                    <p:anim calcmode="lin" valueType="num">
                                      <p:cBhvr>
                                        <p:cTn id="19"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20" dur="1000" fill="hold"/>
                                        <p:tgtEl>
                                          <p:spTgt spid="2">
                                            <p:txEl>
                                              <p:pRg st="1" end="1"/>
                                            </p:txEl>
                                          </p:spTgt>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2">
                                            <p:txEl>
                                              <p:pRg st="2" end="2"/>
                                            </p:txEl>
                                          </p:spTgt>
                                        </p:tgtEl>
                                        <p:attrNameLst>
                                          <p:attrName>style.visibility</p:attrName>
                                        </p:attrNameLst>
                                      </p:cBhvr>
                                      <p:to>
                                        <p:strVal val="visible"/>
                                      </p:to>
                                    </p:set>
                                    <p:animEffect transition="in" filter="fade">
                                      <p:cBhvr>
                                        <p:cTn id="23" dur="1000"/>
                                        <p:tgtEl>
                                          <p:spTgt spid="2">
                                            <p:txEl>
                                              <p:pRg st="2" end="2"/>
                                            </p:txEl>
                                          </p:spTgt>
                                        </p:tgtEl>
                                      </p:cBhvr>
                                    </p:animEffect>
                                    <p:anim calcmode="lin" valueType="num">
                                      <p:cBhvr>
                                        <p:cTn id="24"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5" dur="1000" fill="hold"/>
                                        <p:tgtEl>
                                          <p:spTgt spid="2">
                                            <p:txEl>
                                              <p:pRg st="2" end="2"/>
                                            </p:txEl>
                                          </p:spTgt>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Effect transition="in" filter="fade">
                                      <p:cBhvr>
                                        <p:cTn id="28" dur="1000"/>
                                        <p:tgtEl>
                                          <p:spTgt spid="2">
                                            <p:txEl>
                                              <p:pRg st="3" end="3"/>
                                            </p:txEl>
                                          </p:spTgt>
                                        </p:tgtEl>
                                      </p:cBhvr>
                                    </p:animEffect>
                                    <p:anim calcmode="lin" valueType="num">
                                      <p:cBhvr>
                                        <p:cTn id="29"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
                                            <p:txEl>
                                              <p:pRg st="4" end="4"/>
                                            </p:txEl>
                                          </p:spTgt>
                                        </p:tgtEl>
                                        <p:attrNameLst>
                                          <p:attrName>style.visibility</p:attrName>
                                        </p:attrNameLst>
                                      </p:cBhvr>
                                      <p:to>
                                        <p:strVal val="visible"/>
                                      </p:to>
                                    </p:set>
                                    <p:animEffect transition="in" filter="fade">
                                      <p:cBhvr>
                                        <p:cTn id="35" dur="1000"/>
                                        <p:tgtEl>
                                          <p:spTgt spid="2">
                                            <p:txEl>
                                              <p:pRg st="4" end="4"/>
                                            </p:txEl>
                                          </p:spTgt>
                                        </p:tgtEl>
                                      </p:cBhvr>
                                    </p:animEffect>
                                    <p:anim calcmode="lin" valueType="num">
                                      <p:cBhvr>
                                        <p:cTn id="36"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2">
                                            <p:txEl>
                                              <p:pRg st="4" end="4"/>
                                            </p:txEl>
                                          </p:spTgt>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2">
                                            <p:txEl>
                                              <p:pRg st="5" end="5"/>
                                            </p:txEl>
                                          </p:spTgt>
                                        </p:tgtEl>
                                        <p:attrNameLst>
                                          <p:attrName>style.visibility</p:attrName>
                                        </p:attrNameLst>
                                      </p:cBhvr>
                                      <p:to>
                                        <p:strVal val="visible"/>
                                      </p:to>
                                    </p:set>
                                    <p:animEffect transition="in" filter="fade">
                                      <p:cBhvr>
                                        <p:cTn id="40" dur="1000"/>
                                        <p:tgtEl>
                                          <p:spTgt spid="2">
                                            <p:txEl>
                                              <p:pRg st="5" end="5"/>
                                            </p:txEl>
                                          </p:spTgt>
                                        </p:tgtEl>
                                      </p:cBhvr>
                                    </p:animEffect>
                                    <p:anim calcmode="lin" valueType="num">
                                      <p:cBhvr>
                                        <p:cTn id="41"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42"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2">
                                            <p:txEl>
                                              <p:pRg st="6" end="6"/>
                                            </p:txEl>
                                          </p:spTgt>
                                        </p:tgtEl>
                                        <p:attrNameLst>
                                          <p:attrName>style.visibility</p:attrName>
                                        </p:attrNameLst>
                                      </p:cBhvr>
                                      <p:to>
                                        <p:strVal val="visible"/>
                                      </p:to>
                                    </p:set>
                                    <p:animEffect transition="in" filter="fade">
                                      <p:cBhvr>
                                        <p:cTn id="47" dur="1000"/>
                                        <p:tgtEl>
                                          <p:spTgt spid="2">
                                            <p:txEl>
                                              <p:pRg st="6" end="6"/>
                                            </p:txEl>
                                          </p:spTgt>
                                        </p:tgtEl>
                                      </p:cBhvr>
                                    </p:animEffect>
                                    <p:anim calcmode="lin" valueType="num">
                                      <p:cBhvr>
                                        <p:cTn id="48"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49"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nodeType="clickEffect">
                                  <p:stCondLst>
                                    <p:cond delay="0"/>
                                  </p:stCondLst>
                                  <p:childTnLst>
                                    <p:set>
                                      <p:cBhvr>
                                        <p:cTn id="53" dur="1" fill="hold">
                                          <p:stCondLst>
                                            <p:cond delay="0"/>
                                          </p:stCondLst>
                                        </p:cTn>
                                        <p:tgtEl>
                                          <p:spTgt spid="2">
                                            <p:txEl>
                                              <p:pRg st="7" end="7"/>
                                            </p:txEl>
                                          </p:spTgt>
                                        </p:tgtEl>
                                        <p:attrNameLst>
                                          <p:attrName>style.visibility</p:attrName>
                                        </p:attrNameLst>
                                      </p:cBhvr>
                                      <p:to>
                                        <p:strVal val="visible"/>
                                      </p:to>
                                    </p:set>
                                    <p:animEffect transition="in" filter="fade">
                                      <p:cBhvr>
                                        <p:cTn id="54" dur="1000"/>
                                        <p:tgtEl>
                                          <p:spTgt spid="2">
                                            <p:txEl>
                                              <p:pRg st="7" end="7"/>
                                            </p:txEl>
                                          </p:spTgt>
                                        </p:tgtEl>
                                      </p:cBhvr>
                                    </p:animEffect>
                                    <p:anim calcmode="lin" valueType="num">
                                      <p:cBhvr>
                                        <p:cTn id="55" dur="10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56" dur="1000" fill="hold"/>
                                        <p:tgtEl>
                                          <p:spTgt spid="2">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nodeType="clickEffect">
                                  <p:stCondLst>
                                    <p:cond delay="0"/>
                                  </p:stCondLst>
                                  <p:childTnLst>
                                    <p:set>
                                      <p:cBhvr>
                                        <p:cTn id="60" dur="1" fill="hold">
                                          <p:stCondLst>
                                            <p:cond delay="0"/>
                                          </p:stCondLst>
                                        </p:cTn>
                                        <p:tgtEl>
                                          <p:spTgt spid="2">
                                            <p:txEl>
                                              <p:pRg st="8" end="8"/>
                                            </p:txEl>
                                          </p:spTgt>
                                        </p:tgtEl>
                                        <p:attrNameLst>
                                          <p:attrName>style.visibility</p:attrName>
                                        </p:attrNameLst>
                                      </p:cBhvr>
                                      <p:to>
                                        <p:strVal val="visible"/>
                                      </p:to>
                                    </p:set>
                                    <p:animEffect transition="in" filter="fade">
                                      <p:cBhvr>
                                        <p:cTn id="61" dur="1000"/>
                                        <p:tgtEl>
                                          <p:spTgt spid="2">
                                            <p:txEl>
                                              <p:pRg st="8" end="8"/>
                                            </p:txEl>
                                          </p:spTgt>
                                        </p:tgtEl>
                                      </p:cBhvr>
                                    </p:animEffect>
                                    <p:anim calcmode="lin" valueType="num">
                                      <p:cBhvr>
                                        <p:cTn id="62" dur="1000" fill="hold"/>
                                        <p:tgtEl>
                                          <p:spTgt spid="2">
                                            <p:txEl>
                                              <p:pRg st="8" end="8"/>
                                            </p:txEl>
                                          </p:spTgt>
                                        </p:tgtEl>
                                        <p:attrNameLst>
                                          <p:attrName>ppt_x</p:attrName>
                                        </p:attrNameLst>
                                      </p:cBhvr>
                                      <p:tavLst>
                                        <p:tav tm="0">
                                          <p:val>
                                            <p:strVal val="#ppt_x"/>
                                          </p:val>
                                        </p:tav>
                                        <p:tav tm="100000">
                                          <p:val>
                                            <p:strVal val="#ppt_x"/>
                                          </p:val>
                                        </p:tav>
                                      </p:tavLst>
                                    </p:anim>
                                    <p:anim calcmode="lin" valueType="num">
                                      <p:cBhvr>
                                        <p:cTn id="63" dur="1000" fill="hold"/>
                                        <p:tgtEl>
                                          <p:spTgt spid="2">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27384"/>
            <a:ext cx="9144000" cy="7025000"/>
          </a:xfrm>
          <a:prstGeom prst="rect">
            <a:avLst/>
          </a:prstGeom>
        </p:spPr>
        <p:txBody>
          <a:bodyPr wrap="square">
            <a:spAutoFit/>
          </a:bodyPr>
          <a:lstStyle/>
          <a:p>
            <a:r>
              <a:rPr lang="en-US" altLang="zh-CN" sz="2650" dirty="0"/>
              <a:t>Dear Wang Ping,</a:t>
            </a:r>
            <a:endParaRPr lang="zh-CN" altLang="zh-CN" sz="2650" dirty="0"/>
          </a:p>
          <a:p>
            <a:r>
              <a:rPr lang="en-US" altLang="zh-CN" sz="2650" dirty="0"/>
              <a:t>    </a:t>
            </a:r>
            <a:r>
              <a:rPr lang="en-US" altLang="zh-CN" sz="2650" dirty="0" smtClean="0"/>
              <a:t>Hearing </a:t>
            </a:r>
            <a:r>
              <a:rPr lang="en-US" altLang="zh-CN" sz="2650" dirty="0"/>
              <a:t>the news you ___________________(trap)in Italy with high temperature, our hearts </a:t>
            </a:r>
            <a:r>
              <a:rPr lang="en-US" altLang="zh-CN" sz="2650" dirty="0" smtClean="0"/>
              <a:t>sink </a:t>
            </a:r>
            <a:r>
              <a:rPr lang="en-US" altLang="zh-CN" sz="2650" dirty="0" smtClean="0"/>
              <a:t>and  </a:t>
            </a:r>
            <a:r>
              <a:rPr lang="en-US" altLang="zh-CN" sz="2650" dirty="0" smtClean="0"/>
              <a:t>we are  </a:t>
            </a:r>
            <a:r>
              <a:rPr lang="en-US" altLang="zh-CN" sz="2650" dirty="0" smtClean="0"/>
              <a:t>_______________</a:t>
            </a:r>
            <a:br>
              <a:rPr lang="en-US" altLang="zh-CN" sz="2650" dirty="0" smtClean="0"/>
            </a:br>
            <a:r>
              <a:rPr lang="en-US" altLang="zh-CN" sz="2650" dirty="0" smtClean="0"/>
              <a:t>(concern)about </a:t>
            </a:r>
            <a:r>
              <a:rPr lang="en-US" altLang="zh-CN" sz="2650" dirty="0"/>
              <a:t>your safety.</a:t>
            </a:r>
            <a:endParaRPr lang="zh-CN" altLang="zh-CN" sz="2650" dirty="0"/>
          </a:p>
          <a:p>
            <a:r>
              <a:rPr lang="en-US" altLang="zh-CN" sz="2650" dirty="0"/>
              <a:t>    Owing to the fact _______ virus attacks Italy critically at ___ rapid speed, it’s of great _______________(significant) that you should take considerate care of </a:t>
            </a:r>
            <a:r>
              <a:rPr lang="en-US" altLang="zh-CN" sz="2650" dirty="0" smtClean="0"/>
              <a:t>________</a:t>
            </a:r>
            <a:r>
              <a:rPr lang="zh-CN" altLang="en-US" sz="2650" dirty="0" smtClean="0"/>
              <a:t>（</a:t>
            </a:r>
            <a:r>
              <a:rPr lang="en-US" altLang="zh-CN" sz="2650" dirty="0" smtClean="0"/>
              <a:t>you ) </a:t>
            </a:r>
            <a:r>
              <a:rPr lang="en-US" altLang="zh-CN" sz="2650" dirty="0"/>
              <a:t>and let go of anxiety. As somebody _______(put)it, </a:t>
            </a:r>
            <a:r>
              <a:rPr lang="en-US" altLang="zh-CN" sz="2650" dirty="0" smtClean="0"/>
              <a:t>“ </a:t>
            </a:r>
            <a:r>
              <a:rPr lang="en-US" altLang="zh-CN" sz="2650" dirty="0"/>
              <a:t>B</a:t>
            </a:r>
            <a:r>
              <a:rPr lang="en-US" altLang="zh-CN" sz="2650" dirty="0" smtClean="0"/>
              <a:t>ody </a:t>
            </a:r>
            <a:r>
              <a:rPr lang="en-US" altLang="zh-CN" sz="2650" dirty="0"/>
              <a:t>is the capital of </a:t>
            </a:r>
            <a:r>
              <a:rPr lang="en-US" altLang="zh-CN" sz="2650" dirty="0" smtClean="0"/>
              <a:t>revolution</a:t>
            </a:r>
            <a:r>
              <a:rPr lang="en-US" altLang="zh-CN" sz="2650" dirty="0"/>
              <a:t>.” Meanwhile, it’s appropriate __________(review)the text comprehensively </a:t>
            </a:r>
            <a:r>
              <a:rPr lang="en-US" altLang="zh-CN" sz="2650" dirty="0" smtClean="0"/>
              <a:t>and  </a:t>
            </a:r>
            <a:r>
              <a:rPr lang="en-US" altLang="zh-CN" sz="2650" dirty="0"/>
              <a:t>make an adequate preparation ______</a:t>
            </a:r>
            <a:endParaRPr lang="en-US" altLang="zh-CN" sz="2650" dirty="0"/>
          </a:p>
          <a:p>
            <a:r>
              <a:rPr lang="en-US" altLang="zh-CN" sz="2650" dirty="0"/>
              <a:t>the coming entrance exam. We are with great pleasure to offer instant assistance. ________________, don’t hesitate to call us when you need help.</a:t>
            </a:r>
            <a:endParaRPr lang="en-US" altLang="zh-CN" sz="2650" dirty="0"/>
          </a:p>
          <a:p>
            <a:r>
              <a:rPr lang="en-US" altLang="zh-CN" sz="2650" dirty="0"/>
              <a:t>    Our heartfelt thoughts and prayers are always with you. May </a:t>
            </a:r>
            <a:r>
              <a:rPr lang="en-US" altLang="zh-CN" sz="2650" dirty="0" smtClean="0"/>
              <a:t>you have </a:t>
            </a:r>
            <a:r>
              <a:rPr lang="en-US" altLang="zh-CN" sz="2650" dirty="0"/>
              <a:t>a quick recovery.</a:t>
            </a:r>
            <a:endParaRPr lang="en-US" altLang="zh-CN" sz="2650" dirty="0"/>
          </a:p>
          <a:p>
            <a:pPr algn="r"/>
            <a:r>
              <a:rPr lang="en-US" altLang="zh-CN" sz="2650" dirty="0"/>
              <a:t>Yours sincerely,</a:t>
            </a:r>
            <a:endParaRPr lang="zh-CN" altLang="zh-CN" sz="2650" dirty="0"/>
          </a:p>
          <a:p>
            <a:pPr algn="r"/>
            <a:r>
              <a:rPr lang="en-US" altLang="zh-CN" sz="2650" dirty="0"/>
              <a:t>Li </a:t>
            </a:r>
            <a:r>
              <a:rPr lang="en-US" altLang="zh-CN" sz="2650" dirty="0" err="1"/>
              <a:t>Hua</a:t>
            </a:r>
            <a:endParaRPr lang="zh-CN" altLang="zh-CN" sz="2650" dirty="0"/>
          </a:p>
        </p:txBody>
      </p:sp>
      <p:sp>
        <p:nvSpPr>
          <p:cNvPr id="3" name="TextBox 2"/>
          <p:cNvSpPr txBox="1"/>
          <p:nvPr/>
        </p:nvSpPr>
        <p:spPr>
          <a:xfrm>
            <a:off x="2969821" y="1556539"/>
            <a:ext cx="1296144" cy="523220"/>
          </a:xfrm>
          <a:prstGeom prst="rect">
            <a:avLst/>
          </a:prstGeom>
          <a:noFill/>
        </p:spPr>
        <p:txBody>
          <a:bodyPr wrap="square" rtlCol="0">
            <a:spAutoFit/>
          </a:bodyPr>
          <a:lstStyle/>
          <a:p>
            <a:r>
              <a:rPr lang="en-US" altLang="zh-CN" dirty="0"/>
              <a:t> </a:t>
            </a:r>
            <a:r>
              <a:rPr lang="en-US" altLang="zh-CN" sz="2800" b="1" dirty="0">
                <a:solidFill>
                  <a:srgbClr val="FF0000"/>
                </a:solidFill>
              </a:rPr>
              <a:t>that</a:t>
            </a:r>
            <a:r>
              <a:rPr lang="en-US" altLang="zh-CN" sz="2800" dirty="0">
                <a:solidFill>
                  <a:srgbClr val="FF0000"/>
                </a:solidFill>
              </a:rPr>
              <a:t> </a:t>
            </a:r>
            <a:endParaRPr lang="zh-CN" altLang="en-US" sz="2800" dirty="0">
              <a:solidFill>
                <a:srgbClr val="FF0000"/>
              </a:solidFill>
            </a:endParaRPr>
          </a:p>
        </p:txBody>
      </p:sp>
      <p:sp>
        <p:nvSpPr>
          <p:cNvPr id="4" name="TextBox 3"/>
          <p:cNvSpPr txBox="1"/>
          <p:nvPr/>
        </p:nvSpPr>
        <p:spPr>
          <a:xfrm>
            <a:off x="6299635" y="465926"/>
            <a:ext cx="2613229" cy="800219"/>
          </a:xfrm>
          <a:prstGeom prst="rect">
            <a:avLst/>
          </a:prstGeom>
          <a:noFill/>
        </p:spPr>
        <p:txBody>
          <a:bodyPr wrap="square" rtlCol="0">
            <a:spAutoFit/>
          </a:bodyPr>
          <a:lstStyle/>
          <a:p>
            <a:r>
              <a:rPr lang="en-US" altLang="zh-CN" dirty="0"/>
              <a:t> </a:t>
            </a:r>
            <a:r>
              <a:rPr lang="en-US" altLang="zh-CN" dirty="0" smtClean="0"/>
              <a:t> </a:t>
            </a:r>
            <a:endParaRPr lang="en-US" altLang="zh-CN" dirty="0" smtClean="0"/>
          </a:p>
          <a:p>
            <a:r>
              <a:rPr lang="en-US" altLang="zh-CN" sz="2800" b="1" dirty="0" smtClean="0">
                <a:solidFill>
                  <a:srgbClr val="FF0000"/>
                </a:solidFill>
              </a:rPr>
              <a:t>  </a:t>
            </a:r>
            <a:r>
              <a:rPr lang="en-US" altLang="zh-CN" sz="2800" b="1" dirty="0" smtClean="0">
                <a:solidFill>
                  <a:srgbClr val="FF0000"/>
                </a:solidFill>
              </a:rPr>
              <a:t> </a:t>
            </a:r>
            <a:r>
              <a:rPr lang="en-US" altLang="zh-CN" sz="2800" b="1" dirty="0" smtClean="0">
                <a:solidFill>
                  <a:srgbClr val="FF0000"/>
                </a:solidFill>
              </a:rPr>
              <a:t>concerned</a:t>
            </a:r>
            <a:endParaRPr lang="zh-CN" altLang="en-US" sz="2800" dirty="0">
              <a:solidFill>
                <a:srgbClr val="FF0000"/>
              </a:solidFill>
            </a:endParaRPr>
          </a:p>
        </p:txBody>
      </p:sp>
      <p:sp>
        <p:nvSpPr>
          <p:cNvPr id="5" name="TextBox 4"/>
          <p:cNvSpPr txBox="1"/>
          <p:nvPr/>
        </p:nvSpPr>
        <p:spPr>
          <a:xfrm>
            <a:off x="3743400" y="1916832"/>
            <a:ext cx="2052736" cy="523220"/>
          </a:xfrm>
          <a:prstGeom prst="rect">
            <a:avLst/>
          </a:prstGeom>
          <a:noFill/>
        </p:spPr>
        <p:txBody>
          <a:bodyPr wrap="square" rtlCol="0">
            <a:spAutoFit/>
          </a:bodyPr>
          <a:lstStyle/>
          <a:p>
            <a:r>
              <a:rPr lang="en-US" altLang="zh-CN" dirty="0"/>
              <a:t> </a:t>
            </a:r>
            <a:r>
              <a:rPr lang="en-US" altLang="zh-CN" sz="2800" b="1" dirty="0">
                <a:solidFill>
                  <a:srgbClr val="FF0000"/>
                </a:solidFill>
              </a:rPr>
              <a:t>significance</a:t>
            </a:r>
            <a:r>
              <a:rPr lang="en-US" altLang="zh-CN" sz="2800" dirty="0">
                <a:solidFill>
                  <a:srgbClr val="FF0000"/>
                </a:solidFill>
              </a:rPr>
              <a:t> </a:t>
            </a:r>
            <a:endParaRPr lang="zh-CN" altLang="en-US" sz="2800" dirty="0">
              <a:solidFill>
                <a:srgbClr val="FF0000"/>
              </a:solidFill>
            </a:endParaRPr>
          </a:p>
        </p:txBody>
      </p:sp>
      <p:sp>
        <p:nvSpPr>
          <p:cNvPr id="7" name="TextBox 6"/>
          <p:cNvSpPr txBox="1"/>
          <p:nvPr/>
        </p:nvSpPr>
        <p:spPr>
          <a:xfrm>
            <a:off x="8061429" y="3591927"/>
            <a:ext cx="1296144" cy="523220"/>
          </a:xfrm>
          <a:prstGeom prst="rect">
            <a:avLst/>
          </a:prstGeom>
          <a:noFill/>
        </p:spPr>
        <p:txBody>
          <a:bodyPr wrap="square" rtlCol="0">
            <a:spAutoFit/>
          </a:bodyPr>
          <a:lstStyle/>
          <a:p>
            <a:r>
              <a:rPr lang="en-US" altLang="zh-CN" dirty="0"/>
              <a:t> </a:t>
            </a:r>
            <a:r>
              <a:rPr lang="en-US" altLang="zh-CN" sz="2800" b="1" dirty="0">
                <a:solidFill>
                  <a:srgbClr val="FF0000"/>
                </a:solidFill>
              </a:rPr>
              <a:t>for</a:t>
            </a:r>
            <a:endParaRPr lang="zh-CN" altLang="en-US" sz="2800" dirty="0">
              <a:solidFill>
                <a:srgbClr val="FF0000"/>
              </a:solidFill>
            </a:endParaRPr>
          </a:p>
        </p:txBody>
      </p:sp>
      <p:sp>
        <p:nvSpPr>
          <p:cNvPr id="8" name="TextBox 7"/>
          <p:cNvSpPr txBox="1"/>
          <p:nvPr/>
        </p:nvSpPr>
        <p:spPr>
          <a:xfrm>
            <a:off x="5498849" y="3212976"/>
            <a:ext cx="2107401" cy="523220"/>
          </a:xfrm>
          <a:prstGeom prst="rect">
            <a:avLst/>
          </a:prstGeom>
          <a:noFill/>
        </p:spPr>
        <p:txBody>
          <a:bodyPr wrap="square" rtlCol="0">
            <a:spAutoFit/>
          </a:bodyPr>
          <a:lstStyle/>
          <a:p>
            <a:r>
              <a:rPr lang="en-US" altLang="zh-CN" dirty="0"/>
              <a:t> </a:t>
            </a:r>
            <a:r>
              <a:rPr lang="en-US" altLang="zh-CN" sz="2800" b="1" dirty="0">
                <a:solidFill>
                  <a:srgbClr val="FF0000"/>
                </a:solidFill>
              </a:rPr>
              <a:t>to review </a:t>
            </a:r>
            <a:endParaRPr lang="zh-CN" altLang="en-US" sz="2800" dirty="0">
              <a:solidFill>
                <a:srgbClr val="FF0000"/>
              </a:solidFill>
            </a:endParaRPr>
          </a:p>
        </p:txBody>
      </p:sp>
      <p:sp>
        <p:nvSpPr>
          <p:cNvPr id="9" name="TextBox 8"/>
          <p:cNvSpPr txBox="1"/>
          <p:nvPr/>
        </p:nvSpPr>
        <p:spPr>
          <a:xfrm>
            <a:off x="8029143" y="1556539"/>
            <a:ext cx="576064" cy="523220"/>
          </a:xfrm>
          <a:prstGeom prst="rect">
            <a:avLst/>
          </a:prstGeom>
          <a:noFill/>
        </p:spPr>
        <p:txBody>
          <a:bodyPr wrap="square" rtlCol="0">
            <a:spAutoFit/>
          </a:bodyPr>
          <a:lstStyle/>
          <a:p>
            <a:r>
              <a:rPr lang="en-US" altLang="zh-CN" dirty="0"/>
              <a:t> </a:t>
            </a:r>
            <a:r>
              <a:rPr lang="en-US" altLang="zh-CN" sz="2800" b="1" dirty="0">
                <a:solidFill>
                  <a:srgbClr val="FF0000"/>
                </a:solidFill>
              </a:rPr>
              <a:t>a </a:t>
            </a:r>
            <a:endParaRPr lang="zh-CN" altLang="en-US" sz="2800" dirty="0">
              <a:solidFill>
                <a:srgbClr val="FF0000"/>
              </a:solidFill>
            </a:endParaRPr>
          </a:p>
        </p:txBody>
      </p:sp>
      <p:sp>
        <p:nvSpPr>
          <p:cNvPr id="10" name="TextBox 9"/>
          <p:cNvSpPr txBox="1"/>
          <p:nvPr/>
        </p:nvSpPr>
        <p:spPr>
          <a:xfrm>
            <a:off x="4466330" y="2401724"/>
            <a:ext cx="1694656" cy="523220"/>
          </a:xfrm>
          <a:prstGeom prst="rect">
            <a:avLst/>
          </a:prstGeom>
          <a:noFill/>
        </p:spPr>
        <p:txBody>
          <a:bodyPr wrap="square" rtlCol="0">
            <a:spAutoFit/>
          </a:bodyPr>
          <a:lstStyle/>
          <a:p>
            <a:r>
              <a:rPr lang="en-US" altLang="zh-CN" dirty="0"/>
              <a:t> </a:t>
            </a:r>
            <a:r>
              <a:rPr lang="en-US" altLang="zh-CN" sz="2800" b="1" dirty="0">
                <a:solidFill>
                  <a:srgbClr val="FF0000"/>
                </a:solidFill>
              </a:rPr>
              <a:t>yourself</a:t>
            </a:r>
            <a:r>
              <a:rPr lang="en-US" altLang="zh-CN" sz="2800" dirty="0">
                <a:solidFill>
                  <a:srgbClr val="FF0000"/>
                </a:solidFill>
              </a:rPr>
              <a:t> </a:t>
            </a:r>
            <a:endParaRPr lang="zh-CN" altLang="en-US" sz="2800" dirty="0">
              <a:solidFill>
                <a:srgbClr val="FF0000"/>
              </a:solidFill>
            </a:endParaRPr>
          </a:p>
        </p:txBody>
      </p:sp>
      <p:sp>
        <p:nvSpPr>
          <p:cNvPr id="11" name="TextBox 10"/>
          <p:cNvSpPr txBox="1"/>
          <p:nvPr/>
        </p:nvSpPr>
        <p:spPr>
          <a:xfrm>
            <a:off x="3480372" y="332656"/>
            <a:ext cx="3179860" cy="523220"/>
          </a:xfrm>
          <a:prstGeom prst="rect">
            <a:avLst/>
          </a:prstGeom>
          <a:noFill/>
        </p:spPr>
        <p:txBody>
          <a:bodyPr wrap="square" rtlCol="0">
            <a:spAutoFit/>
          </a:bodyPr>
          <a:lstStyle/>
          <a:p>
            <a:r>
              <a:rPr lang="en-US" altLang="zh-CN" dirty="0"/>
              <a:t> </a:t>
            </a:r>
            <a:r>
              <a:rPr lang="en-US" altLang="zh-CN" sz="2800" b="1" dirty="0">
                <a:solidFill>
                  <a:srgbClr val="FF0000"/>
                </a:solidFill>
              </a:rPr>
              <a:t>have been trapped </a:t>
            </a:r>
            <a:endParaRPr lang="zh-CN" altLang="en-US" sz="2800" dirty="0">
              <a:solidFill>
                <a:srgbClr val="FF0000"/>
              </a:solidFill>
            </a:endParaRPr>
          </a:p>
        </p:txBody>
      </p:sp>
      <p:sp>
        <p:nvSpPr>
          <p:cNvPr id="12" name="TextBox 11"/>
          <p:cNvSpPr txBox="1"/>
          <p:nvPr/>
        </p:nvSpPr>
        <p:spPr>
          <a:xfrm>
            <a:off x="3155053" y="2753489"/>
            <a:ext cx="1296144" cy="523220"/>
          </a:xfrm>
          <a:prstGeom prst="rect">
            <a:avLst/>
          </a:prstGeom>
          <a:noFill/>
        </p:spPr>
        <p:txBody>
          <a:bodyPr wrap="square" rtlCol="0">
            <a:spAutoFit/>
          </a:bodyPr>
          <a:lstStyle/>
          <a:p>
            <a:r>
              <a:rPr lang="en-US" altLang="zh-CN" dirty="0"/>
              <a:t> </a:t>
            </a:r>
            <a:r>
              <a:rPr lang="en-US" altLang="zh-CN" sz="2800" b="1" dirty="0">
                <a:solidFill>
                  <a:srgbClr val="FF0000"/>
                </a:solidFill>
              </a:rPr>
              <a:t>puts</a:t>
            </a:r>
            <a:r>
              <a:rPr lang="en-US" altLang="zh-CN" sz="2800" dirty="0">
                <a:solidFill>
                  <a:srgbClr val="FF0000"/>
                </a:solidFill>
              </a:rPr>
              <a:t> </a:t>
            </a:r>
            <a:endParaRPr lang="zh-CN" altLang="en-US" sz="2800" dirty="0">
              <a:solidFill>
                <a:srgbClr val="FF0000"/>
              </a:solidFill>
            </a:endParaRPr>
          </a:p>
        </p:txBody>
      </p:sp>
      <p:sp>
        <p:nvSpPr>
          <p:cNvPr id="13" name="TextBox 12"/>
          <p:cNvSpPr txBox="1"/>
          <p:nvPr/>
        </p:nvSpPr>
        <p:spPr>
          <a:xfrm>
            <a:off x="2644552" y="4365104"/>
            <a:ext cx="3367608" cy="523220"/>
          </a:xfrm>
          <a:prstGeom prst="rect">
            <a:avLst/>
          </a:prstGeom>
          <a:noFill/>
        </p:spPr>
        <p:txBody>
          <a:bodyPr wrap="square" rtlCol="0">
            <a:spAutoFit/>
          </a:bodyPr>
          <a:lstStyle/>
          <a:p>
            <a:r>
              <a:rPr lang="en-US" altLang="zh-CN" dirty="0"/>
              <a:t> </a:t>
            </a:r>
            <a:r>
              <a:rPr lang="en-US" altLang="zh-CN" sz="2800" b="1" dirty="0">
                <a:solidFill>
                  <a:srgbClr val="FF0000"/>
                </a:solidFill>
              </a:rPr>
              <a:t>Therefore/Thus</a:t>
            </a:r>
            <a:endParaRPr lang="zh-CN" altLang="en-US" sz="2800" b="1" dirty="0">
              <a:solidFill>
                <a:srgbClr val="FF0000"/>
              </a:solidFill>
            </a:endParaRPr>
          </a:p>
        </p:txBody>
      </p:sp>
      <p:pic>
        <p:nvPicPr>
          <p:cNvPr id="14" name="Picture 4" descr="F:\360安全浏览器下载\水墨\1402\05.png"/>
          <p:cNvPicPr>
            <a:picLocks noChangeAspect="1" noChangeArrowheads="1"/>
          </p:cNvPicPr>
          <p:nvPr/>
        </p:nvPicPr>
        <p:blipFill rotWithShape="1">
          <a:blip r:embed="rId1" cstate="print">
            <a:extLst>
              <a:ext uri="{28A0092B-C50C-407E-A947-70E740481C1C}">
                <a14:useLocalDpi xmlns:a14="http://schemas.microsoft.com/office/drawing/2010/main" val="0"/>
              </a:ext>
            </a:extLst>
          </a:blip>
          <a:srcRect l="7202" t="16589" r="17440" b="22437"/>
          <a:stretch>
            <a:fillRect/>
          </a:stretch>
        </p:blipFill>
        <p:spPr bwMode="auto">
          <a:xfrm>
            <a:off x="3721112" y="5624954"/>
            <a:ext cx="3031455" cy="126876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500" fill="hold"/>
                                        <p:tgtEl>
                                          <p:spTgt spid="5"/>
                                        </p:tgtEl>
                                        <p:attrNameLst>
                                          <p:attrName>ppt_x</p:attrName>
                                        </p:attrNameLst>
                                      </p:cBhvr>
                                      <p:tavLst>
                                        <p:tav tm="0">
                                          <p:val>
                                            <p:strVal val="#ppt_x"/>
                                          </p:val>
                                        </p:tav>
                                        <p:tav tm="100000">
                                          <p:val>
                                            <p:strVal val="#ppt_x"/>
                                          </p:val>
                                        </p:tav>
                                      </p:tavLst>
                                    </p:anim>
                                    <p:anim calcmode="lin" valueType="num">
                                      <p:cBhvr additive="base">
                                        <p:cTn id="3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ppt_x"/>
                                          </p:val>
                                        </p:tav>
                                        <p:tav tm="100000">
                                          <p:val>
                                            <p:strVal val="#ppt_x"/>
                                          </p:val>
                                        </p:tav>
                                      </p:tavLst>
                                    </p:anim>
                                    <p:anim calcmode="lin" valueType="num">
                                      <p:cBhvr additive="base">
                                        <p:cTn id="3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additive="base">
                                        <p:cTn id="43" dur="500" fill="hold"/>
                                        <p:tgtEl>
                                          <p:spTgt spid="12"/>
                                        </p:tgtEl>
                                        <p:attrNameLst>
                                          <p:attrName>ppt_x</p:attrName>
                                        </p:attrNameLst>
                                      </p:cBhvr>
                                      <p:tavLst>
                                        <p:tav tm="0">
                                          <p:val>
                                            <p:strVal val="#ppt_x"/>
                                          </p:val>
                                        </p:tav>
                                        <p:tav tm="100000">
                                          <p:val>
                                            <p:strVal val="#ppt_x"/>
                                          </p:val>
                                        </p:tav>
                                      </p:tavLst>
                                    </p:anim>
                                    <p:anim calcmode="lin" valueType="num">
                                      <p:cBhvr additive="base">
                                        <p:cTn id="4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ppt_x"/>
                                          </p:val>
                                        </p:tav>
                                        <p:tav tm="100000">
                                          <p:val>
                                            <p:strVal val="#ppt_x"/>
                                          </p:val>
                                        </p:tav>
                                      </p:tavLst>
                                    </p:anim>
                                    <p:anim calcmode="lin" valueType="num">
                                      <p:cBhvr additive="base">
                                        <p:cTn id="5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7"/>
                                        </p:tgtEl>
                                        <p:attrNameLst>
                                          <p:attrName>style.visibility</p:attrName>
                                        </p:attrNameLst>
                                      </p:cBhvr>
                                      <p:to>
                                        <p:strVal val="visible"/>
                                      </p:to>
                                    </p:set>
                                    <p:anim calcmode="lin" valueType="num">
                                      <p:cBhvr additive="base">
                                        <p:cTn id="55" dur="500" fill="hold"/>
                                        <p:tgtEl>
                                          <p:spTgt spid="7"/>
                                        </p:tgtEl>
                                        <p:attrNameLst>
                                          <p:attrName>ppt_x</p:attrName>
                                        </p:attrNameLst>
                                      </p:cBhvr>
                                      <p:tavLst>
                                        <p:tav tm="0">
                                          <p:val>
                                            <p:strVal val="#ppt_x"/>
                                          </p:val>
                                        </p:tav>
                                        <p:tav tm="100000">
                                          <p:val>
                                            <p:strVal val="#ppt_x"/>
                                          </p:val>
                                        </p:tav>
                                      </p:tavLst>
                                    </p:anim>
                                    <p:anim calcmode="lin" valueType="num">
                                      <p:cBhvr additive="base">
                                        <p:cTn id="5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500"/>
                            </p:stCondLst>
                            <p:childTnLst>
                              <p:par>
                                <p:cTn id="64" presetID="42" presetClass="entr" presetSubtype="0" fill="hold" nodeType="afterEffect">
                                  <p:stCondLst>
                                    <p:cond delay="0"/>
                                  </p:stCondLst>
                                  <p:childTnLst>
                                    <p:set>
                                      <p:cBhvr>
                                        <p:cTn id="65" dur="1" fill="hold">
                                          <p:stCondLst>
                                            <p:cond delay="0"/>
                                          </p:stCondLst>
                                        </p:cTn>
                                        <p:tgtEl>
                                          <p:spTgt spid="14"/>
                                        </p:tgtEl>
                                        <p:attrNameLst>
                                          <p:attrName>style.visibility</p:attrName>
                                        </p:attrNameLst>
                                      </p:cBhvr>
                                      <p:to>
                                        <p:strVal val="visible"/>
                                      </p:to>
                                    </p:set>
                                    <p:animEffect transition="in" filter="fade">
                                      <p:cBhvr>
                                        <p:cTn id="66" dur="1000"/>
                                        <p:tgtEl>
                                          <p:spTgt spid="14"/>
                                        </p:tgtEl>
                                      </p:cBhvr>
                                    </p:animEffect>
                                    <p:anim calcmode="lin" valueType="num">
                                      <p:cBhvr>
                                        <p:cTn id="67" dur="1000" fill="hold"/>
                                        <p:tgtEl>
                                          <p:spTgt spid="14"/>
                                        </p:tgtEl>
                                        <p:attrNameLst>
                                          <p:attrName>ppt_x</p:attrName>
                                        </p:attrNameLst>
                                      </p:cBhvr>
                                      <p:tavLst>
                                        <p:tav tm="0">
                                          <p:val>
                                            <p:strVal val="#ppt_x"/>
                                          </p:val>
                                        </p:tav>
                                        <p:tav tm="100000">
                                          <p:val>
                                            <p:strVal val="#ppt_x"/>
                                          </p:val>
                                        </p:tav>
                                      </p:tavLst>
                                    </p:anim>
                                    <p:anim calcmode="lin" valueType="num">
                                      <p:cBhvr>
                                        <p:cTn id="68"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7" grpId="0"/>
      <p:bldP spid="8" grpId="0"/>
      <p:bldP spid="9" grpId="0"/>
      <p:bldP spid="10" grpId="0"/>
      <p:bldP spid="11" grpId="0"/>
      <p:bldP spid="12" grpId="0"/>
      <p:bldP spid="1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alphaModFix amt="30000"/>
            <a:extLst>
              <a:ext uri="{28A0092B-C50C-407E-A947-70E740481C1C}">
                <a14:useLocalDpi xmlns:a14="http://schemas.microsoft.com/office/drawing/2010/main" val="0"/>
              </a:ext>
            </a:extLst>
          </a:blip>
          <a:stretch>
            <a:fillRect/>
          </a:stretch>
        </p:blipFill>
        <p:spPr>
          <a:xfrm>
            <a:off x="1547664" y="4502393"/>
            <a:ext cx="5687286" cy="2365983"/>
          </a:xfrm>
          <a:prstGeom prst="rect">
            <a:avLst/>
          </a:prstGeom>
          <a:solidFill>
            <a:schemeClr val="bg1"/>
          </a:solidFill>
        </p:spPr>
      </p:pic>
      <p:sp>
        <p:nvSpPr>
          <p:cNvPr id="2" name="矩形 1"/>
          <p:cNvSpPr/>
          <p:nvPr/>
        </p:nvSpPr>
        <p:spPr>
          <a:xfrm>
            <a:off x="0" y="74158"/>
            <a:ext cx="9144000" cy="7863691"/>
          </a:xfrm>
          <a:prstGeom prst="rect">
            <a:avLst/>
          </a:prstGeom>
        </p:spPr>
        <p:txBody>
          <a:bodyPr wrap="square">
            <a:spAutoFit/>
          </a:bodyPr>
          <a:lstStyle/>
          <a:p>
            <a:r>
              <a:rPr lang="en-US" altLang="zh-CN" sz="2600" dirty="0">
                <a:latin typeface="等线" panose="02010600030101010101" pitchFamily="2" charset="-122"/>
                <a:ea typeface="等线" panose="02010600030101010101" pitchFamily="2" charset="-122"/>
              </a:rPr>
              <a:t>Dear Wang Ping,</a:t>
            </a:r>
            <a:endParaRPr lang="zh-CN" altLang="zh-CN" sz="2600" dirty="0">
              <a:latin typeface="等线" panose="02010600030101010101" pitchFamily="2" charset="-122"/>
              <a:ea typeface="等线" panose="02010600030101010101" pitchFamily="2" charset="-122"/>
            </a:endParaRPr>
          </a:p>
          <a:p>
            <a:r>
              <a:rPr lang="en-US" altLang="zh-CN" sz="2600" dirty="0">
                <a:latin typeface="等线" panose="02010600030101010101" pitchFamily="2" charset="-122"/>
                <a:ea typeface="等线" panose="02010600030101010101" pitchFamily="2" charset="-122"/>
              </a:rPr>
              <a:t>    </a:t>
            </a:r>
            <a:r>
              <a:rPr lang="en-US" altLang="zh-CN" sz="2600" i="1" u="sng" dirty="0">
                <a:effectLst>
                  <a:outerShdw blurRad="38100" dist="38100" dir="2700000" algn="tl">
                    <a:srgbClr val="000000">
                      <a:alpha val="43137"/>
                    </a:srgbClr>
                  </a:outerShdw>
                </a:effectLst>
                <a:latin typeface="等线" panose="02010600030101010101" pitchFamily="2" charset="-122"/>
                <a:ea typeface="等线" panose="02010600030101010101" pitchFamily="2" charset="-122"/>
              </a:rPr>
              <a:t>Knowing that </a:t>
            </a:r>
            <a:r>
              <a:rPr lang="en-US" altLang="zh-CN" sz="2600" dirty="0">
                <a:solidFill>
                  <a:srgbClr val="0070C0"/>
                </a:solidFill>
                <a:latin typeface="等线" panose="02010600030101010101" pitchFamily="2" charset="-122"/>
                <a:ea typeface="等线" panose="02010600030101010101" pitchFamily="2" charset="-122"/>
              </a:rPr>
              <a:t>you are delayed </a:t>
            </a:r>
            <a:r>
              <a:rPr lang="en-US" altLang="zh-CN" sz="2600" dirty="0">
                <a:latin typeface="等线" panose="02010600030101010101" pitchFamily="2" charset="-122"/>
                <a:ea typeface="等线" panose="02010600030101010101" pitchFamily="2" charset="-122"/>
              </a:rPr>
              <a:t>in Italy, I am really getting upset about it. </a:t>
            </a:r>
            <a:r>
              <a:rPr lang="en-US" altLang="zh-CN" sz="2600" dirty="0">
                <a:solidFill>
                  <a:srgbClr val="0070C0"/>
                </a:solidFill>
                <a:latin typeface="等线" panose="02010600030101010101" pitchFamily="2" charset="-122"/>
                <a:ea typeface="等线" panose="02010600030101010101" pitchFamily="2" charset="-122"/>
              </a:rPr>
              <a:t>So are our classmates</a:t>
            </a:r>
            <a:r>
              <a:rPr lang="en-US" altLang="zh-CN" sz="2600" dirty="0">
                <a:latin typeface="等线" panose="02010600030101010101" pitchFamily="2" charset="-122"/>
                <a:ea typeface="等线" panose="02010600030101010101" pitchFamily="2" charset="-122"/>
              </a:rPr>
              <a:t>. </a:t>
            </a:r>
            <a:r>
              <a:rPr lang="en-US" altLang="zh-CN" sz="2600" u="sng" dirty="0">
                <a:latin typeface="等线" panose="02010600030101010101" pitchFamily="2" charset="-122"/>
                <a:ea typeface="等线" panose="02010600030101010101" pitchFamily="2" charset="-122"/>
              </a:rPr>
              <a:t>I'm writing to </a:t>
            </a:r>
            <a:r>
              <a:rPr lang="en-US" altLang="zh-CN" sz="2600" dirty="0">
                <a:latin typeface="等线" panose="02010600030101010101" pitchFamily="2" charset="-122"/>
                <a:ea typeface="等线" panose="02010600030101010101" pitchFamily="2" charset="-122"/>
              </a:rPr>
              <a:t>convey our concern to you on behalf of the class. </a:t>
            </a:r>
            <a:endParaRPr lang="en-US" altLang="zh-CN" sz="2600" dirty="0">
              <a:latin typeface="等线" panose="02010600030101010101" pitchFamily="2" charset="-122"/>
              <a:ea typeface="等线" panose="02010600030101010101" pitchFamily="2" charset="-122"/>
            </a:endParaRPr>
          </a:p>
          <a:p>
            <a:r>
              <a:rPr lang="en-US" altLang="zh-CN" sz="2600" dirty="0">
                <a:latin typeface="等线" panose="02010600030101010101" pitchFamily="2" charset="-122"/>
                <a:ea typeface="等线" panose="02010600030101010101" pitchFamily="2" charset="-122"/>
              </a:rPr>
              <a:t>    </a:t>
            </a:r>
            <a:r>
              <a:rPr lang="en-US" altLang="zh-CN" sz="2600" dirty="0">
                <a:solidFill>
                  <a:srgbClr val="0070C0"/>
                </a:solidFill>
                <a:latin typeface="等线" panose="02010600030101010101" pitchFamily="2" charset="-122"/>
                <a:ea typeface="等线" panose="02010600030101010101" pitchFamily="2" charset="-122"/>
              </a:rPr>
              <a:t>Word came that </a:t>
            </a:r>
            <a:r>
              <a:rPr lang="en-US" altLang="zh-CN" sz="2600" dirty="0">
                <a:latin typeface="等线" panose="02010600030101010101" pitchFamily="2" charset="-122"/>
                <a:ea typeface="等线" panose="02010600030101010101" pitchFamily="2" charset="-122"/>
              </a:rPr>
              <a:t>Italy is in bad condition due to the spreading COVID-19. However, dear friend, </a:t>
            </a:r>
            <a:r>
              <a:rPr lang="en-US" altLang="zh-CN" sz="2600" dirty="0">
                <a:solidFill>
                  <a:srgbClr val="0070C0"/>
                </a:solidFill>
                <a:latin typeface="等线" panose="02010600030101010101" pitchFamily="2" charset="-122"/>
                <a:ea typeface="等线" panose="02010600030101010101" pitchFamily="2" charset="-122"/>
              </a:rPr>
              <a:t>there's no sense worrying about </a:t>
            </a:r>
            <a:r>
              <a:rPr lang="en-US" altLang="zh-CN" sz="2600" dirty="0">
                <a:latin typeface="等线" panose="02010600030101010101" pitchFamily="2" charset="-122"/>
                <a:ea typeface="等线" panose="02010600030101010101" pitchFamily="2" charset="-122"/>
              </a:rPr>
              <a:t>it too much. You are supposed to stay optimistic. After all, you merely have a bit of fever. College Entrance Examination is around the corner, you know. </a:t>
            </a:r>
            <a:r>
              <a:rPr lang="en-US" altLang="zh-CN" sz="2600" dirty="0">
                <a:solidFill>
                  <a:srgbClr val="0070C0"/>
                </a:solidFill>
                <a:latin typeface="等线" panose="02010600030101010101" pitchFamily="2" charset="-122"/>
                <a:ea typeface="等线" panose="02010600030101010101" pitchFamily="2" charset="-122"/>
              </a:rPr>
              <a:t>So precious is time that </a:t>
            </a:r>
            <a:r>
              <a:rPr lang="en-US" altLang="zh-CN" sz="2600" dirty="0">
                <a:latin typeface="等线" panose="02010600030101010101" pitchFamily="2" charset="-122"/>
                <a:ea typeface="等线" panose="02010600030101010101" pitchFamily="2" charset="-122"/>
              </a:rPr>
              <a:t>we can't afford to waste it. </a:t>
            </a:r>
            <a:r>
              <a:rPr lang="en-US" altLang="zh-CN" sz="2600" dirty="0">
                <a:solidFill>
                  <a:srgbClr val="0070C0"/>
                </a:solidFill>
                <a:latin typeface="等线" panose="02010600030101010101" pitchFamily="2" charset="-122"/>
                <a:ea typeface="等线" panose="02010600030101010101" pitchFamily="2" charset="-122"/>
              </a:rPr>
              <a:t>As scheduled</a:t>
            </a:r>
            <a:r>
              <a:rPr lang="en-US" altLang="zh-CN" sz="2600" dirty="0">
                <a:latin typeface="等线" panose="02010600030101010101" pitchFamily="2" charset="-122"/>
                <a:ea typeface="等线" panose="02010600030101010101" pitchFamily="2" charset="-122"/>
              </a:rPr>
              <a:t>, our online classes are held regularly. All of the classmates </a:t>
            </a:r>
            <a:r>
              <a:rPr lang="en-US" altLang="zh-CN" sz="2600" dirty="0">
                <a:solidFill>
                  <a:srgbClr val="0070C0"/>
                </a:solidFill>
                <a:latin typeface="等线" panose="02010600030101010101" pitchFamily="2" charset="-122"/>
                <a:ea typeface="等线" panose="02010600030101010101" pitchFamily="2" charset="-122"/>
              </a:rPr>
              <a:t>have access to </a:t>
            </a:r>
            <a:r>
              <a:rPr lang="en-US" altLang="zh-CN" sz="2600" dirty="0">
                <a:latin typeface="等线" panose="02010600030101010101" pitchFamily="2" charset="-122"/>
                <a:ea typeface="等线" panose="02010600030101010101" pitchFamily="2" charset="-122"/>
              </a:rPr>
              <a:t>the Internet courses wherever you are. </a:t>
            </a:r>
            <a:r>
              <a:rPr lang="en-US" altLang="zh-CN" sz="2600" dirty="0">
                <a:solidFill>
                  <a:srgbClr val="0070C0"/>
                </a:solidFill>
                <a:latin typeface="等线" panose="02010600030101010101" pitchFamily="2" charset="-122"/>
                <a:ea typeface="等线" panose="02010600030101010101" pitchFamily="2" charset="-122"/>
              </a:rPr>
              <a:t>It is convenient for us to study</a:t>
            </a:r>
            <a:r>
              <a:rPr lang="en-US" altLang="zh-CN" sz="2600" dirty="0">
                <a:latin typeface="等线" panose="02010600030101010101" pitchFamily="2" charset="-122"/>
                <a:ea typeface="等线" panose="02010600030101010101" pitchFamily="2" charset="-122"/>
              </a:rPr>
              <a:t>, isn't it? </a:t>
            </a:r>
            <a:endParaRPr lang="en-US" altLang="zh-CN" sz="2600" dirty="0">
              <a:latin typeface="等线" panose="02010600030101010101" pitchFamily="2" charset="-122"/>
              <a:ea typeface="等线" panose="02010600030101010101" pitchFamily="2" charset="-122"/>
            </a:endParaRPr>
          </a:p>
          <a:p>
            <a:pPr>
              <a:lnSpc>
                <a:spcPts val="2300"/>
              </a:lnSpc>
            </a:pPr>
            <a:r>
              <a:rPr lang="en-US" altLang="zh-CN" sz="2600" dirty="0">
                <a:latin typeface="等线" panose="02010600030101010101" pitchFamily="2" charset="-122"/>
                <a:ea typeface="等线" panose="02010600030101010101" pitchFamily="2" charset="-122"/>
              </a:rPr>
              <a:t>    Is there anything I can do for you? Feel free to contact me. I sincerely expect that you can make a quick recovery and return to normal. </a:t>
            </a:r>
            <a:endParaRPr lang="zh-CN" altLang="zh-CN" sz="2600" dirty="0">
              <a:latin typeface="等线" panose="02010600030101010101" pitchFamily="2" charset="-122"/>
              <a:ea typeface="等线" panose="02010600030101010101" pitchFamily="2" charset="-122"/>
            </a:endParaRPr>
          </a:p>
          <a:p>
            <a:pPr algn="r">
              <a:lnSpc>
                <a:spcPts val="2300"/>
              </a:lnSpc>
            </a:pPr>
            <a:r>
              <a:rPr lang="en-US" altLang="zh-CN" sz="2600" dirty="0">
                <a:latin typeface="等线" panose="02010600030101010101" pitchFamily="2" charset="-122"/>
                <a:ea typeface="等线" panose="02010600030101010101" pitchFamily="2" charset="-122"/>
              </a:rPr>
              <a:t>Yours,</a:t>
            </a:r>
            <a:endParaRPr lang="zh-CN" altLang="zh-CN" sz="2600" dirty="0">
              <a:latin typeface="等线" panose="02010600030101010101" pitchFamily="2" charset="-122"/>
              <a:ea typeface="等线" panose="02010600030101010101" pitchFamily="2" charset="-122"/>
            </a:endParaRPr>
          </a:p>
          <a:p>
            <a:pPr algn="r">
              <a:lnSpc>
                <a:spcPts val="2300"/>
              </a:lnSpc>
            </a:pPr>
            <a:r>
              <a:rPr lang="en-US" altLang="zh-CN" sz="2600" dirty="0">
                <a:latin typeface="等线" panose="02010600030101010101" pitchFamily="2" charset="-122"/>
                <a:ea typeface="等线" panose="02010600030101010101" pitchFamily="2" charset="-122"/>
              </a:rPr>
              <a:t>                                                                                    Li </a:t>
            </a:r>
            <a:r>
              <a:rPr lang="en-US" altLang="zh-CN" sz="2600" dirty="0" err="1">
                <a:latin typeface="等线" panose="02010600030101010101" pitchFamily="2" charset="-122"/>
                <a:ea typeface="等线" panose="02010600030101010101" pitchFamily="2" charset="-122"/>
              </a:rPr>
              <a:t>Hua</a:t>
            </a:r>
            <a:endParaRPr lang="zh-CN" altLang="zh-CN" sz="2600" dirty="0">
              <a:latin typeface="等线" panose="02010600030101010101" pitchFamily="2" charset="-122"/>
              <a:ea typeface="等线" panose="02010600030101010101" pitchFamily="2" charset="-122"/>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52128" y="44625"/>
            <a:ext cx="6804248" cy="1107996"/>
          </a:xfrm>
          <a:prstGeom prst="rect">
            <a:avLst/>
          </a:prstGeom>
          <a:noFill/>
        </p:spPr>
        <p:txBody>
          <a:bodyPr wrap="square" rtlCol="0">
            <a:spAutoFit/>
          </a:bodyPr>
          <a:lstStyle/>
          <a:p>
            <a:r>
              <a:rPr lang="en-US" altLang="zh-CN" sz="6600" b="1" dirty="0">
                <a:solidFill>
                  <a:schemeClr val="tx2"/>
                </a:solidFill>
                <a:effectLst>
                  <a:outerShdw blurRad="38100" dist="38100" dir="2700000" algn="tl">
                    <a:srgbClr val="000000">
                      <a:alpha val="43137"/>
                    </a:srgbClr>
                  </a:outerShdw>
                </a:effectLst>
              </a:rPr>
              <a:t>A letter of comfort</a:t>
            </a:r>
            <a:endParaRPr lang="zh-CN" altLang="en-US" sz="6600" b="1" dirty="0">
              <a:solidFill>
                <a:schemeClr val="tx2"/>
              </a:solidFill>
              <a:effectLst>
                <a:outerShdw blurRad="38100" dist="38100" dir="2700000" algn="tl">
                  <a:srgbClr val="000000">
                    <a:alpha val="43137"/>
                  </a:srgbClr>
                </a:outerShdw>
              </a:effectLst>
            </a:endParaRPr>
          </a:p>
        </p:txBody>
      </p:sp>
      <p:pic>
        <p:nvPicPr>
          <p:cNvPr id="5" name="图片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340804" y="1152621"/>
            <a:ext cx="8460432" cy="4652643"/>
          </a:xfrm>
          <a:prstGeom prst="rect">
            <a:avLst/>
          </a:prstGeom>
          <a:effectLst>
            <a:outerShdw blurRad="50800" dist="38100" dir="5400000" algn="t" rotWithShape="0">
              <a:prstClr val="black">
                <a:alpha val="40000"/>
              </a:prstClr>
            </a:outerShdw>
          </a:effectLst>
        </p:spPr>
      </p:pic>
      <p:sp>
        <p:nvSpPr>
          <p:cNvPr id="6" name="TextBox 5"/>
          <p:cNvSpPr txBox="1"/>
          <p:nvPr/>
        </p:nvSpPr>
        <p:spPr>
          <a:xfrm>
            <a:off x="2448272" y="5920857"/>
            <a:ext cx="4211960" cy="830997"/>
          </a:xfrm>
          <a:prstGeom prst="rect">
            <a:avLst/>
          </a:prstGeom>
          <a:noFill/>
        </p:spPr>
        <p:txBody>
          <a:bodyPr wrap="square" rtlCol="0">
            <a:spAutoFit/>
          </a:bodyPr>
          <a:lstStyle/>
          <a:p>
            <a:r>
              <a:rPr lang="zh-CN" altLang="en-US" sz="2400" b="1" dirty="0">
                <a:solidFill>
                  <a:schemeClr val="tx2"/>
                </a:solidFill>
                <a:effectLst>
                  <a:outerShdw blurRad="38100" dist="38100" dir="2700000" algn="tl">
                    <a:srgbClr val="000000">
                      <a:alpha val="43137"/>
                    </a:srgbClr>
                  </a:outerShdw>
                </a:effectLst>
              </a:rPr>
              <a:t>台州</a:t>
            </a:r>
            <a:r>
              <a:rPr lang="zh-CN" altLang="en-US" sz="2400" b="1" dirty="0" smtClean="0">
                <a:solidFill>
                  <a:schemeClr val="tx2"/>
                </a:solidFill>
                <a:effectLst>
                  <a:outerShdw blurRad="38100" dist="38100" dir="2700000" algn="tl">
                    <a:srgbClr val="000000">
                      <a:alpha val="43137"/>
                    </a:srgbClr>
                  </a:outerShdw>
                </a:effectLst>
              </a:rPr>
              <a:t>市第一中学     周    媚</a:t>
            </a:r>
            <a:endParaRPr lang="en-US" altLang="zh-CN" sz="2400" b="1" dirty="0" smtClean="0">
              <a:solidFill>
                <a:schemeClr val="tx2"/>
              </a:solidFill>
              <a:effectLst>
                <a:outerShdw blurRad="38100" dist="38100" dir="2700000" algn="tl">
                  <a:srgbClr val="000000">
                    <a:alpha val="43137"/>
                  </a:srgbClr>
                </a:outerShdw>
              </a:effectLst>
            </a:endParaRPr>
          </a:p>
          <a:p>
            <a:r>
              <a:rPr lang="zh-CN" altLang="en-US" sz="2400" b="1" dirty="0" smtClean="0">
                <a:solidFill>
                  <a:schemeClr val="tx2"/>
                </a:solidFill>
                <a:effectLst>
                  <a:outerShdw blurRad="38100" dist="38100" dir="2700000" algn="tl">
                    <a:srgbClr val="000000">
                      <a:alpha val="43137"/>
                    </a:srgbClr>
                  </a:outerShdw>
                </a:effectLst>
              </a:rPr>
              <a:t>台州市第一中学     陈泓静</a:t>
            </a:r>
            <a:endParaRPr lang="zh-CN" altLang="en-US" sz="6000" b="1" dirty="0">
              <a:solidFill>
                <a:schemeClr val="tx2"/>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dissolve">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26" presetClass="entr" presetSubtype="0"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wipe(down)">
                                      <p:cBhvr>
                                        <p:cTn id="30" dur="580">
                                          <p:stCondLst>
                                            <p:cond delay="0"/>
                                          </p:stCondLst>
                                        </p:cTn>
                                        <p:tgtEl>
                                          <p:spTgt spid="6"/>
                                        </p:tgtEl>
                                      </p:cBhvr>
                                    </p:animEffect>
                                    <p:anim calcmode="lin" valueType="num">
                                      <p:cBhvr>
                                        <p:cTn id="31"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36" dur="26">
                                          <p:stCondLst>
                                            <p:cond delay="650"/>
                                          </p:stCondLst>
                                        </p:cTn>
                                        <p:tgtEl>
                                          <p:spTgt spid="6"/>
                                        </p:tgtEl>
                                      </p:cBhvr>
                                      <p:to x="100000" y="60000"/>
                                    </p:animScale>
                                    <p:animScale>
                                      <p:cBhvr>
                                        <p:cTn id="37" dur="166" decel="50000">
                                          <p:stCondLst>
                                            <p:cond delay="676"/>
                                          </p:stCondLst>
                                        </p:cTn>
                                        <p:tgtEl>
                                          <p:spTgt spid="6"/>
                                        </p:tgtEl>
                                      </p:cBhvr>
                                      <p:to x="100000" y="100000"/>
                                    </p:animScale>
                                    <p:animScale>
                                      <p:cBhvr>
                                        <p:cTn id="38" dur="26">
                                          <p:stCondLst>
                                            <p:cond delay="1312"/>
                                          </p:stCondLst>
                                        </p:cTn>
                                        <p:tgtEl>
                                          <p:spTgt spid="6"/>
                                        </p:tgtEl>
                                      </p:cBhvr>
                                      <p:to x="100000" y="80000"/>
                                    </p:animScale>
                                    <p:animScale>
                                      <p:cBhvr>
                                        <p:cTn id="39" dur="166" decel="50000">
                                          <p:stCondLst>
                                            <p:cond delay="1338"/>
                                          </p:stCondLst>
                                        </p:cTn>
                                        <p:tgtEl>
                                          <p:spTgt spid="6"/>
                                        </p:tgtEl>
                                      </p:cBhvr>
                                      <p:to x="100000" y="100000"/>
                                    </p:animScale>
                                    <p:animScale>
                                      <p:cBhvr>
                                        <p:cTn id="40" dur="26">
                                          <p:stCondLst>
                                            <p:cond delay="1642"/>
                                          </p:stCondLst>
                                        </p:cTn>
                                        <p:tgtEl>
                                          <p:spTgt spid="6"/>
                                        </p:tgtEl>
                                      </p:cBhvr>
                                      <p:to x="100000" y="90000"/>
                                    </p:animScale>
                                    <p:animScale>
                                      <p:cBhvr>
                                        <p:cTn id="41" dur="166" decel="50000">
                                          <p:stCondLst>
                                            <p:cond delay="1668"/>
                                          </p:stCondLst>
                                        </p:cTn>
                                        <p:tgtEl>
                                          <p:spTgt spid="6"/>
                                        </p:tgtEl>
                                      </p:cBhvr>
                                      <p:to x="100000" y="100000"/>
                                    </p:animScale>
                                    <p:animScale>
                                      <p:cBhvr>
                                        <p:cTn id="42" dur="26">
                                          <p:stCondLst>
                                            <p:cond delay="1808"/>
                                          </p:stCondLst>
                                        </p:cTn>
                                        <p:tgtEl>
                                          <p:spTgt spid="6"/>
                                        </p:tgtEl>
                                      </p:cBhvr>
                                      <p:to x="100000" y="95000"/>
                                    </p:animScale>
                                    <p:animScale>
                                      <p:cBhvr>
                                        <p:cTn id="43"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496" y="179931"/>
            <a:ext cx="9107488" cy="584775"/>
          </a:xfrm>
          <a:prstGeom prst="rect">
            <a:avLst/>
          </a:prstGeom>
          <a:blipFill>
            <a:blip r:embed="rId1">
              <a:alphaModFix amt="67000"/>
              <a:extLst>
                <a:ext uri="{BEBA8EAE-BF5A-486C-A8C5-ECC9F3942E4B}">
                  <a14:imgProps xmlns:a14="http://schemas.microsoft.com/office/drawing/2010/main">
                    <a14:imgLayer r:embed="rId2">
                      <a14:imgEffect>
                        <a14:colorTemperature colorTemp="8103"/>
                      </a14:imgEffect>
                      <a14:imgEffect>
                        <a14:saturation sat="28000"/>
                      </a14:imgEffect>
                    </a14:imgLayer>
                  </a14:imgProps>
                </a:ext>
              </a:extLst>
            </a:blip>
            <a:tile tx="0" ty="0" sx="100000" sy="100000" flip="none" algn="tl"/>
          </a:blipFill>
        </p:spPr>
        <p:txBody>
          <a:bodyPr wrap="square" rtlCol="0">
            <a:spAutoFit/>
          </a:bodyPr>
          <a:lstStyle/>
          <a:p>
            <a:pPr algn="ctr"/>
            <a:r>
              <a:rPr lang="en-US" altLang="zh-CN" sz="3200" b="1" dirty="0">
                <a:solidFill>
                  <a:schemeClr val="bg1"/>
                </a:solidFill>
                <a:effectLst>
                  <a:outerShdw blurRad="38100" dist="38100" dir="2700000" algn="tl">
                    <a:srgbClr val="000000">
                      <a:alpha val="43137"/>
                    </a:srgbClr>
                  </a:outerShdw>
                </a:effectLst>
              </a:rPr>
              <a:t>Definition</a:t>
            </a:r>
            <a:endParaRPr lang="en-US" altLang="zh-CN" sz="3200" b="1" dirty="0">
              <a:solidFill>
                <a:schemeClr val="bg1"/>
              </a:solidFill>
              <a:effectLst>
                <a:outerShdw blurRad="38100" dist="38100" dir="2700000" algn="tl">
                  <a:srgbClr val="000000">
                    <a:alpha val="43137"/>
                  </a:srgbClr>
                </a:outerShdw>
              </a:effectLst>
            </a:endParaRPr>
          </a:p>
        </p:txBody>
      </p:sp>
      <p:sp>
        <p:nvSpPr>
          <p:cNvPr id="3" name="TextBox 2"/>
          <p:cNvSpPr txBox="1"/>
          <p:nvPr/>
        </p:nvSpPr>
        <p:spPr>
          <a:xfrm>
            <a:off x="35496" y="764708"/>
            <a:ext cx="9035480" cy="4401205"/>
          </a:xfrm>
          <a:prstGeom prst="rect">
            <a:avLst/>
          </a:prstGeom>
          <a:noFill/>
        </p:spPr>
        <p:txBody>
          <a:bodyPr wrap="square" rtlCol="0">
            <a:spAutoFit/>
          </a:bodyPr>
          <a:lstStyle/>
          <a:p>
            <a:r>
              <a:rPr lang="en-US" altLang="zh-CN" sz="2800" dirty="0">
                <a:latin typeface="等线" panose="02010600030101010101" pitchFamily="2" charset="-122"/>
                <a:ea typeface="等线" panose="02010600030101010101" pitchFamily="2" charset="-122"/>
              </a:rPr>
              <a:t>    A letter of comfort is a sign of </a:t>
            </a:r>
            <a:r>
              <a:rPr lang="en-US" altLang="zh-CN" sz="2800" b="1" dirty="0">
                <a:solidFill>
                  <a:srgbClr val="FF0000"/>
                </a:solidFill>
                <a:latin typeface="等线" panose="02010600030101010101" pitchFamily="2" charset="-122"/>
                <a:ea typeface="等线" panose="02010600030101010101" pitchFamily="2" charset="-122"/>
              </a:rPr>
              <a:t>concern</a:t>
            </a:r>
            <a:r>
              <a:rPr lang="en-US" altLang="zh-CN" sz="2800" dirty="0">
                <a:latin typeface="等线" panose="02010600030101010101" pitchFamily="2" charset="-122"/>
                <a:ea typeface="等线" panose="02010600030101010101" pitchFamily="2" charset="-122"/>
              </a:rPr>
              <a:t> that one shows to the reader. The letter should be having your sincere wishes and deep </a:t>
            </a:r>
            <a:r>
              <a:rPr lang="en-US" altLang="zh-CN" sz="2800" b="1" dirty="0">
                <a:solidFill>
                  <a:srgbClr val="FF0000"/>
                </a:solidFill>
                <a:latin typeface="等线" panose="02010600030101010101" pitchFamily="2" charset="-122"/>
                <a:ea typeface="等线" panose="02010600030101010101" pitchFamily="2" charset="-122"/>
              </a:rPr>
              <a:t>concern </a:t>
            </a:r>
            <a:r>
              <a:rPr lang="en-US" altLang="zh-CN" sz="2800" dirty="0">
                <a:latin typeface="等线" panose="02010600030101010101" pitchFamily="2" charset="-122"/>
                <a:ea typeface="等线" panose="02010600030101010101" pitchFamily="2" charset="-122"/>
              </a:rPr>
              <a:t>about the reader.</a:t>
            </a:r>
            <a:endParaRPr lang="en-US" altLang="zh-CN" sz="2800" dirty="0">
              <a:latin typeface="等线" panose="02010600030101010101" pitchFamily="2" charset="-122"/>
              <a:ea typeface="等线" panose="02010600030101010101" pitchFamily="2" charset="-122"/>
            </a:endParaRPr>
          </a:p>
          <a:p>
            <a:r>
              <a:rPr lang="en-US" altLang="zh-CN" sz="2800" dirty="0">
                <a:latin typeface="等线" panose="02010600030101010101" pitchFamily="2" charset="-122"/>
                <a:ea typeface="等线" panose="02010600030101010101" pitchFamily="2" charset="-122"/>
              </a:rPr>
              <a:t>    While writing, the </a:t>
            </a:r>
            <a:r>
              <a:rPr lang="en-US" altLang="zh-CN" sz="2800" b="1" u="sng" dirty="0">
                <a:solidFill>
                  <a:schemeClr val="tx1">
                    <a:lumMod val="50000"/>
                    <a:lumOff val="50000"/>
                  </a:schemeClr>
                </a:solidFill>
                <a:latin typeface="等线" panose="02010600030101010101" pitchFamily="2" charset="-122"/>
                <a:ea typeface="等线" panose="02010600030101010101" pitchFamily="2" charset="-122"/>
              </a:rPr>
              <a:t>stress should be laid on the positive side</a:t>
            </a:r>
            <a:r>
              <a:rPr lang="en-US" altLang="zh-CN" sz="2800" dirty="0">
                <a:solidFill>
                  <a:schemeClr val="tx1">
                    <a:lumMod val="50000"/>
                    <a:lumOff val="50000"/>
                  </a:schemeClr>
                </a:solidFill>
                <a:latin typeface="等线" panose="02010600030101010101" pitchFamily="2" charset="-122"/>
                <a:ea typeface="等线" panose="02010600030101010101" pitchFamily="2" charset="-122"/>
              </a:rPr>
              <a:t>,</a:t>
            </a:r>
            <a:r>
              <a:rPr lang="en-US" altLang="zh-CN" sz="2800" dirty="0">
                <a:latin typeface="等线" panose="02010600030101010101" pitchFamily="2" charset="-122"/>
                <a:ea typeface="等线" panose="02010600030101010101" pitchFamily="2" charset="-122"/>
              </a:rPr>
              <a:t> not the disease, you should make the person believe that</a:t>
            </a:r>
            <a:r>
              <a:rPr lang="en-US" altLang="zh-CN" sz="2800" b="1" dirty="0">
                <a:latin typeface="等线" panose="02010600030101010101" pitchFamily="2" charset="-122"/>
                <a:ea typeface="等线" panose="02010600030101010101" pitchFamily="2" charset="-122"/>
              </a:rPr>
              <a:t> </a:t>
            </a:r>
            <a:r>
              <a:rPr lang="en-US" altLang="zh-CN" sz="2800" dirty="0">
                <a:latin typeface="等线" panose="02010600030101010101" pitchFamily="2" charset="-122"/>
                <a:ea typeface="等线" panose="02010600030101010101" pitchFamily="2" charset="-122"/>
              </a:rPr>
              <a:t>with his own will power and others’ </a:t>
            </a:r>
            <a:r>
              <a:rPr lang="en-US" altLang="zh-CN" sz="2800" b="1" dirty="0">
                <a:solidFill>
                  <a:srgbClr val="FF0000"/>
                </a:solidFill>
                <a:latin typeface="等线" panose="02010600030101010101" pitchFamily="2" charset="-122"/>
                <a:ea typeface="等线" panose="02010600030101010101" pitchFamily="2" charset="-122"/>
              </a:rPr>
              <a:t>help </a:t>
            </a:r>
            <a:r>
              <a:rPr lang="en-US" altLang="zh-CN" sz="2800" dirty="0">
                <a:latin typeface="等线" panose="02010600030101010101" pitchFamily="2" charset="-122"/>
                <a:ea typeface="等线" panose="02010600030101010101" pitchFamily="2" charset="-122"/>
              </a:rPr>
              <a:t>and </a:t>
            </a:r>
            <a:r>
              <a:rPr lang="en-US" altLang="zh-CN" sz="2800" b="1" dirty="0">
                <a:solidFill>
                  <a:srgbClr val="FF0000"/>
                </a:solidFill>
                <a:latin typeface="等线" panose="02010600030101010101" pitchFamily="2" charset="-122"/>
                <a:ea typeface="等线" panose="02010600030101010101" pitchFamily="2" charset="-122"/>
              </a:rPr>
              <a:t>comfort</a:t>
            </a:r>
            <a:r>
              <a:rPr lang="en-US" altLang="zh-CN" sz="2800" dirty="0">
                <a:latin typeface="等线" panose="02010600030101010101" pitchFamily="2" charset="-122"/>
                <a:ea typeface="等线" panose="02010600030101010101" pitchFamily="2" charset="-122"/>
              </a:rPr>
              <a:t>, he could defeat the bad situation.</a:t>
            </a:r>
            <a:endParaRPr lang="en-US" altLang="zh-CN" sz="2800" dirty="0">
              <a:latin typeface="等线" panose="02010600030101010101" pitchFamily="2" charset="-122"/>
              <a:ea typeface="等线" panose="02010600030101010101" pitchFamily="2" charset="-122"/>
            </a:endParaRPr>
          </a:p>
          <a:p>
            <a:r>
              <a:rPr lang="en-US" altLang="zh-CN" sz="2800" dirty="0">
                <a:latin typeface="等线" panose="02010600030101010101" pitchFamily="2" charset="-122"/>
                <a:ea typeface="等线" panose="02010600030101010101" pitchFamily="2" charset="-122"/>
              </a:rPr>
              <a:t>    You should end your letter </a:t>
            </a:r>
            <a:r>
              <a:rPr lang="en-US" altLang="zh-CN" sz="2800" u="sng" dirty="0">
                <a:latin typeface="等线" panose="02010600030101010101" pitchFamily="2" charset="-122"/>
                <a:ea typeface="等线" panose="02010600030101010101" pitchFamily="2" charset="-122"/>
              </a:rPr>
              <a:t>reassuring</a:t>
            </a:r>
            <a:r>
              <a:rPr lang="en-US" altLang="zh-CN" sz="2800" dirty="0">
                <a:latin typeface="等线" panose="02010600030101010101" pitchFamily="2" charset="-122"/>
                <a:ea typeface="等线" panose="02010600030101010101" pitchFamily="2" charset="-122"/>
              </a:rPr>
              <a:t> </a:t>
            </a:r>
            <a:r>
              <a:rPr lang="en-US" altLang="zh-CN" sz="2400" dirty="0">
                <a:latin typeface="等线" panose="02010600030101010101" pitchFamily="2" charset="-122"/>
                <a:ea typeface="等线" panose="02010600030101010101" pitchFamily="2" charset="-122"/>
              </a:rPr>
              <a:t>(</a:t>
            </a:r>
            <a:r>
              <a:rPr lang="zh-CN" altLang="en-US" sz="2400" b="1" dirty="0">
                <a:latin typeface="等线" panose="02010600030101010101" pitchFamily="2" charset="-122"/>
                <a:ea typeface="等线" panose="02010600030101010101" pitchFamily="2" charset="-122"/>
              </a:rPr>
              <a:t>使 </a:t>
            </a:r>
            <a:r>
              <a:rPr lang="en-US" altLang="zh-CN" sz="2400" b="1" dirty="0">
                <a:latin typeface="等线" panose="02010600030101010101" pitchFamily="2" charset="-122"/>
                <a:ea typeface="等线" panose="02010600030101010101" pitchFamily="2" charset="-122"/>
              </a:rPr>
              <a:t>…</a:t>
            </a:r>
            <a:r>
              <a:rPr lang="zh-CN" altLang="en-US" sz="2400" b="1" dirty="0">
                <a:latin typeface="等线" panose="02010600030101010101" pitchFamily="2" charset="-122"/>
                <a:ea typeface="等线" panose="02010600030101010101" pitchFamily="2" charset="-122"/>
              </a:rPr>
              <a:t>安心</a:t>
            </a:r>
            <a:r>
              <a:rPr lang="en-US" altLang="zh-CN" sz="2400" dirty="0">
                <a:latin typeface="等线" panose="02010600030101010101" pitchFamily="2" charset="-122"/>
                <a:ea typeface="等线" panose="02010600030101010101" pitchFamily="2" charset="-122"/>
              </a:rPr>
              <a:t>) </a:t>
            </a:r>
            <a:r>
              <a:rPr lang="en-US" altLang="zh-CN" sz="2800" dirty="0">
                <a:latin typeface="等线" panose="02010600030101010101" pitchFamily="2" charset="-122"/>
                <a:ea typeface="等线" panose="02010600030101010101" pitchFamily="2" charset="-122"/>
              </a:rPr>
              <a:t>the reader that you really care about him and send him your best</a:t>
            </a:r>
            <a:r>
              <a:rPr lang="en-US" altLang="zh-CN" sz="2800" dirty="0">
                <a:solidFill>
                  <a:srgbClr val="FF0000"/>
                </a:solidFill>
                <a:latin typeface="等线" panose="02010600030101010101" pitchFamily="2" charset="-122"/>
                <a:ea typeface="等线" panose="02010600030101010101" pitchFamily="2" charset="-122"/>
              </a:rPr>
              <a:t> </a:t>
            </a:r>
            <a:r>
              <a:rPr lang="en-US" altLang="zh-CN" sz="2800" b="1" dirty="0">
                <a:solidFill>
                  <a:srgbClr val="FF0000"/>
                </a:solidFill>
                <a:latin typeface="等线" panose="02010600030101010101" pitchFamily="2" charset="-122"/>
                <a:ea typeface="等线" panose="02010600030101010101" pitchFamily="2" charset="-122"/>
              </a:rPr>
              <a:t>wishes.</a:t>
            </a:r>
            <a:endParaRPr lang="zh-CN" altLang="en-US" sz="2800" b="1" dirty="0">
              <a:solidFill>
                <a:srgbClr val="FF0000"/>
              </a:solidFill>
              <a:latin typeface="等线" panose="02010600030101010101" pitchFamily="2" charset="-122"/>
              <a:ea typeface="等线" panose="02010600030101010101" pitchFamily="2" charset="-122"/>
            </a:endParaRPr>
          </a:p>
        </p:txBody>
      </p:sp>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369385"/>
            <a:ext cx="5030346" cy="1503131"/>
          </a:xfrm>
          <a:prstGeom prst="rect">
            <a:avLst/>
          </a:prstGeom>
        </p:spPr>
      </p:pic>
      <p:pic>
        <p:nvPicPr>
          <p:cNvPr id="6" name="图片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20072" y="4941169"/>
            <a:ext cx="4187336" cy="272700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par>
                          <p:cTn id="27" fill="hold">
                            <p:stCondLst>
                              <p:cond delay="500"/>
                            </p:stCondLst>
                            <p:childTnLst>
                              <p:par>
                                <p:cTn id="28" presetID="42" presetClass="entr" presetSubtype="0" fill="hold" nodeType="after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fade">
                                      <p:cBhvr>
                                        <p:cTn id="30" dur="1250"/>
                                        <p:tgtEl>
                                          <p:spTgt spid="5"/>
                                        </p:tgtEl>
                                      </p:cBhvr>
                                    </p:animEffect>
                                    <p:anim calcmode="lin" valueType="num">
                                      <p:cBhvr>
                                        <p:cTn id="31" dur="1250" fill="hold"/>
                                        <p:tgtEl>
                                          <p:spTgt spid="5"/>
                                        </p:tgtEl>
                                        <p:attrNameLst>
                                          <p:attrName>ppt_x</p:attrName>
                                        </p:attrNameLst>
                                      </p:cBhvr>
                                      <p:tavLst>
                                        <p:tav tm="0">
                                          <p:val>
                                            <p:strVal val="#ppt_x"/>
                                          </p:val>
                                        </p:tav>
                                        <p:tav tm="100000">
                                          <p:val>
                                            <p:strVal val="#ppt_x"/>
                                          </p:val>
                                        </p:tav>
                                      </p:tavLst>
                                    </p:anim>
                                    <p:anim calcmode="lin" valueType="num">
                                      <p:cBhvr>
                                        <p:cTn id="32" dur="125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4499992" y="2276874"/>
            <a:ext cx="4563434" cy="2677656"/>
          </a:xfrm>
          <a:prstGeom prst="rect">
            <a:avLst/>
          </a:prstGeom>
          <a:noFill/>
          <a:effectLst>
            <a:outerShdw blurRad="152400" dist="317500" dir="5400000" sx="90000" sy="-19000" rotWithShape="0">
              <a:prstClr val="black">
                <a:alpha val="15000"/>
              </a:prstClr>
            </a:outerShdw>
          </a:effectLst>
        </p:spPr>
        <p:txBody>
          <a:bodyPr wrap="square" rtlCol="0">
            <a:spAutoFit/>
          </a:bodyPr>
          <a:lstStyle/>
          <a:p>
            <a:pPr lvl="0"/>
            <a:r>
              <a:rPr lang="en-US" altLang="zh-CN" sz="2800" b="1" dirty="0">
                <a:solidFill>
                  <a:schemeClr val="tx1">
                    <a:lumMod val="85000"/>
                    <a:lumOff val="15000"/>
                  </a:schemeClr>
                </a:solidFill>
                <a:latin typeface="等线" panose="02010600030101010101" pitchFamily="2" charset="-122"/>
                <a:ea typeface="等线" panose="02010600030101010101" pitchFamily="2" charset="-122"/>
              </a:rPr>
              <a:t>1. </a:t>
            </a:r>
            <a:r>
              <a:rPr lang="zh-CN" altLang="zh-CN" sz="2800" b="1" dirty="0" smtClean="0">
                <a:solidFill>
                  <a:schemeClr val="tx1">
                    <a:lumMod val="85000"/>
                    <a:lumOff val="15000"/>
                  </a:schemeClr>
                </a:solidFill>
                <a:latin typeface="等线" panose="02010600030101010101" pitchFamily="2" charset="-122"/>
                <a:ea typeface="等线" panose="02010600030101010101" pitchFamily="2" charset="-122"/>
              </a:rPr>
              <a:t>表示</a:t>
            </a:r>
            <a:r>
              <a:rPr lang="zh-CN" altLang="zh-CN" sz="2800" b="1" u="sng" dirty="0">
                <a:solidFill>
                  <a:schemeClr val="tx1">
                    <a:lumMod val="85000"/>
                    <a:lumOff val="15000"/>
                  </a:schemeClr>
                </a:solidFill>
                <a:latin typeface="等线" panose="02010600030101010101" pitchFamily="2" charset="-122"/>
                <a:ea typeface="等线" panose="02010600030101010101" pitchFamily="2" charset="-122"/>
              </a:rPr>
              <a:t>关心和同情</a:t>
            </a:r>
            <a:r>
              <a:rPr lang="zh-CN" altLang="zh-CN" sz="2800" b="1" dirty="0">
                <a:solidFill>
                  <a:schemeClr val="tx1">
                    <a:lumMod val="85000"/>
                    <a:lumOff val="15000"/>
                  </a:schemeClr>
                </a:solidFill>
                <a:latin typeface="等线" panose="02010600030101010101" pitchFamily="2" charset="-122"/>
                <a:ea typeface="等线" panose="02010600030101010101" pitchFamily="2" charset="-122"/>
              </a:rPr>
              <a:t>。</a:t>
            </a:r>
            <a:endParaRPr lang="en-US" altLang="zh-CN" sz="2800" b="1" dirty="0">
              <a:solidFill>
                <a:schemeClr val="tx1">
                  <a:lumMod val="85000"/>
                  <a:lumOff val="15000"/>
                </a:schemeClr>
              </a:solidFill>
              <a:latin typeface="等线" panose="02010600030101010101" pitchFamily="2" charset="-122"/>
              <a:ea typeface="等线" panose="02010600030101010101" pitchFamily="2" charset="-122"/>
            </a:endParaRPr>
          </a:p>
          <a:p>
            <a:pPr lvl="0"/>
            <a:br>
              <a:rPr lang="en-US" altLang="zh-CN" sz="2800" b="1" dirty="0">
                <a:solidFill>
                  <a:schemeClr val="tx1">
                    <a:lumMod val="85000"/>
                    <a:lumOff val="15000"/>
                  </a:schemeClr>
                </a:solidFill>
                <a:latin typeface="等线" panose="02010600030101010101" pitchFamily="2" charset="-122"/>
                <a:ea typeface="等线" panose="02010600030101010101" pitchFamily="2" charset="-122"/>
              </a:rPr>
            </a:br>
            <a:r>
              <a:rPr lang="en-US" altLang="zh-CN" sz="2800" b="1" dirty="0">
                <a:solidFill>
                  <a:schemeClr val="tx1">
                    <a:lumMod val="85000"/>
                    <a:lumOff val="15000"/>
                  </a:schemeClr>
                </a:solidFill>
                <a:latin typeface="等线" panose="02010600030101010101" pitchFamily="2" charset="-122"/>
                <a:ea typeface="等线" panose="02010600030101010101" pitchFamily="2" charset="-122"/>
              </a:rPr>
              <a:t>2. </a:t>
            </a:r>
            <a:r>
              <a:rPr lang="zh-CN" altLang="en-US" sz="2800" b="1" dirty="0">
                <a:solidFill>
                  <a:schemeClr val="tx1">
                    <a:lumMod val="85000"/>
                    <a:lumOff val="15000"/>
                  </a:schemeClr>
                </a:solidFill>
                <a:latin typeface="等线" panose="02010600030101010101" pitchFamily="2" charset="-122"/>
                <a:ea typeface="等线" panose="02010600030101010101" pitchFamily="2" charset="-122"/>
              </a:rPr>
              <a:t>进行</a:t>
            </a:r>
            <a:r>
              <a:rPr lang="zh-CN" altLang="zh-CN" sz="2800" b="1" u="sng" dirty="0" smtClean="0">
                <a:solidFill>
                  <a:schemeClr val="tx1">
                    <a:lumMod val="85000"/>
                    <a:lumOff val="15000"/>
                  </a:schemeClr>
                </a:solidFill>
                <a:latin typeface="等线" panose="02010600030101010101" pitchFamily="2" charset="-122"/>
                <a:ea typeface="等线" panose="02010600030101010101" pitchFamily="2" charset="-122"/>
              </a:rPr>
              <a:t>安慰</a:t>
            </a:r>
            <a:r>
              <a:rPr lang="zh-CN" altLang="zh-CN" sz="2800" b="1" dirty="0" smtClean="0">
                <a:solidFill>
                  <a:schemeClr val="tx1">
                    <a:lumMod val="85000"/>
                    <a:lumOff val="15000"/>
                  </a:schemeClr>
                </a:solidFill>
                <a:latin typeface="等线" panose="02010600030101010101" pitchFamily="2" charset="-122"/>
                <a:ea typeface="等线" panose="02010600030101010101" pitchFamily="2" charset="-122"/>
              </a:rPr>
              <a:t>提供</a:t>
            </a:r>
            <a:r>
              <a:rPr lang="zh-CN" altLang="zh-CN" sz="2800" b="1" u="sng" dirty="0">
                <a:solidFill>
                  <a:schemeClr val="tx1">
                    <a:lumMod val="85000"/>
                    <a:lumOff val="15000"/>
                  </a:schemeClr>
                </a:solidFill>
                <a:latin typeface="等线" panose="02010600030101010101" pitchFamily="2" charset="-122"/>
                <a:ea typeface="等线" panose="02010600030101010101" pitchFamily="2" charset="-122"/>
              </a:rPr>
              <a:t>帮助</a:t>
            </a:r>
            <a:r>
              <a:rPr lang="zh-CN" altLang="zh-CN" sz="2800" b="1" dirty="0">
                <a:solidFill>
                  <a:schemeClr val="tx1">
                    <a:lumMod val="85000"/>
                    <a:lumOff val="15000"/>
                  </a:schemeClr>
                </a:solidFill>
                <a:latin typeface="等线" panose="02010600030101010101" pitchFamily="2" charset="-122"/>
                <a:ea typeface="等线" panose="02010600030101010101" pitchFamily="2" charset="-122"/>
              </a:rPr>
              <a:t>。</a:t>
            </a:r>
            <a:endParaRPr lang="en-US" altLang="zh-CN" sz="2800" b="1" dirty="0">
              <a:solidFill>
                <a:schemeClr val="tx1">
                  <a:lumMod val="85000"/>
                  <a:lumOff val="15000"/>
                </a:schemeClr>
              </a:solidFill>
              <a:latin typeface="等线" panose="02010600030101010101" pitchFamily="2" charset="-122"/>
              <a:ea typeface="等线" panose="02010600030101010101" pitchFamily="2" charset="-122"/>
            </a:endParaRPr>
          </a:p>
          <a:p>
            <a:pPr lvl="0"/>
            <a:endParaRPr lang="zh-CN" altLang="zh-CN" sz="2800" b="1" dirty="0">
              <a:solidFill>
                <a:schemeClr val="tx1">
                  <a:lumMod val="85000"/>
                  <a:lumOff val="15000"/>
                </a:schemeClr>
              </a:solidFill>
              <a:latin typeface="等线" panose="02010600030101010101" pitchFamily="2" charset="-122"/>
              <a:ea typeface="等线" panose="02010600030101010101" pitchFamily="2" charset="-122"/>
            </a:endParaRPr>
          </a:p>
          <a:p>
            <a:r>
              <a:rPr lang="en-US" altLang="zh-CN" sz="2800" b="1" dirty="0">
                <a:solidFill>
                  <a:schemeClr val="tx1">
                    <a:lumMod val="85000"/>
                    <a:lumOff val="15000"/>
                  </a:schemeClr>
                </a:solidFill>
                <a:latin typeface="等线" panose="02010600030101010101" pitchFamily="2" charset="-122"/>
                <a:ea typeface="等线" panose="02010600030101010101" pitchFamily="2" charset="-122"/>
              </a:rPr>
              <a:t>3. </a:t>
            </a:r>
            <a:r>
              <a:rPr lang="zh-CN" altLang="zh-CN" sz="2800" b="1" dirty="0">
                <a:solidFill>
                  <a:schemeClr val="tx1">
                    <a:lumMod val="85000"/>
                    <a:lumOff val="15000"/>
                  </a:schemeClr>
                </a:solidFill>
                <a:latin typeface="等线" panose="02010600030101010101" pitchFamily="2" charset="-122"/>
                <a:ea typeface="等线" panose="02010600030101010101" pitchFamily="2" charset="-122"/>
              </a:rPr>
              <a:t>表达</a:t>
            </a:r>
            <a:r>
              <a:rPr lang="zh-CN" altLang="zh-CN" sz="2800" b="1" u="sng" dirty="0">
                <a:solidFill>
                  <a:schemeClr val="tx1">
                    <a:lumMod val="85000"/>
                    <a:lumOff val="15000"/>
                  </a:schemeClr>
                </a:solidFill>
                <a:latin typeface="等线" panose="02010600030101010101" pitchFamily="2" charset="-122"/>
                <a:ea typeface="等线" panose="02010600030101010101" pitchFamily="2" charset="-122"/>
              </a:rPr>
              <a:t>愿望和祝福</a:t>
            </a:r>
            <a:r>
              <a:rPr lang="zh-CN" altLang="en-US" sz="2800" b="1" dirty="0">
                <a:solidFill>
                  <a:schemeClr val="tx1">
                    <a:lumMod val="85000"/>
                    <a:lumOff val="15000"/>
                  </a:schemeClr>
                </a:solidFill>
                <a:latin typeface="等线" panose="02010600030101010101" pitchFamily="2" charset="-122"/>
                <a:ea typeface="等线" panose="02010600030101010101" pitchFamily="2" charset="-122"/>
              </a:rPr>
              <a:t>。</a:t>
            </a:r>
            <a:endParaRPr lang="zh-CN" altLang="en-US" sz="2800" b="1" dirty="0">
              <a:solidFill>
                <a:schemeClr val="tx1">
                  <a:lumMod val="85000"/>
                  <a:lumOff val="15000"/>
                </a:schemeClr>
              </a:solidFill>
              <a:latin typeface="等线" panose="02010600030101010101" pitchFamily="2" charset="-122"/>
              <a:ea typeface="等线" panose="02010600030101010101" pitchFamily="2" charset="-122"/>
            </a:endParaRPr>
          </a:p>
          <a:p>
            <a:endParaRPr lang="zh-CN" altLang="zh-CN" sz="2800" b="1" dirty="0">
              <a:solidFill>
                <a:schemeClr val="tx1">
                  <a:lumMod val="85000"/>
                  <a:lumOff val="15000"/>
                </a:schemeClr>
              </a:solidFill>
              <a:latin typeface="等线" panose="02010600030101010101" pitchFamily="2" charset="-122"/>
              <a:ea typeface="等线" panose="02010600030101010101" pitchFamily="2" charset="-122"/>
            </a:endParaRPr>
          </a:p>
        </p:txBody>
      </p:sp>
      <p:pic>
        <p:nvPicPr>
          <p:cNvPr id="4" name="图片 3"/>
          <p:cNvPicPr>
            <a:picLocks noChangeAspect="1"/>
          </p:cNvPicPr>
          <p:nvPr/>
        </p:nvPicPr>
        <p:blipFill>
          <a:blip r:embed="rId1" cstate="print">
            <a:extLst>
              <a:ext uri="{BEBA8EAE-BF5A-486C-A8C5-ECC9F3942E4B}">
                <a14:imgProps xmlns:a14="http://schemas.microsoft.com/office/drawing/2010/main">
                  <a14:imgLayer r:embed="rId2">
                    <a14:imgEffect>
                      <a14:saturation sat="101000"/>
                    </a14:imgEffect>
                  </a14:imgLayer>
                </a14:imgProps>
              </a:ext>
              <a:ext uri="{28A0092B-C50C-407E-A947-70E740481C1C}">
                <a14:useLocalDpi xmlns:a14="http://schemas.microsoft.com/office/drawing/2010/main" val="0"/>
              </a:ext>
            </a:extLst>
          </a:blip>
          <a:stretch>
            <a:fillRect/>
          </a:stretch>
        </p:blipFill>
        <p:spPr>
          <a:xfrm>
            <a:off x="360041" y="476672"/>
            <a:ext cx="3995936" cy="599390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5" presetClass="entr" presetSubtype="10" fill="hold" nodeType="click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checkerboard(across)">
                                      <p:cBhvr>
                                        <p:cTn id="16"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矩形 3"/>
          <p:cNvSpPr/>
          <p:nvPr/>
        </p:nvSpPr>
        <p:spPr>
          <a:xfrm>
            <a:off x="0" y="44624"/>
            <a:ext cx="9144000" cy="6740307"/>
          </a:xfrm>
          <a:prstGeom prst="rect">
            <a:avLst/>
          </a:prstGeom>
          <a:solidFill>
            <a:schemeClr val="bg2">
              <a:lumMod val="90000"/>
            </a:schemeClr>
          </a:solidFill>
        </p:spPr>
        <p:txBody>
          <a:bodyPr wrap="square">
            <a:spAutoFit/>
          </a:bodyPr>
          <a:lstStyle/>
          <a:p>
            <a:r>
              <a:rPr lang="en-US" altLang="zh-CN" sz="2700" b="1" dirty="0">
                <a:latin typeface="等线" panose="02010600030101010101" pitchFamily="2" charset="-122"/>
                <a:ea typeface="等线" panose="02010600030101010101" pitchFamily="2" charset="-122"/>
                <a:cs typeface="Times New Roman" panose="02020603050405020304" pitchFamily="18" charset="0"/>
              </a:rPr>
              <a:t>Dear Friend, </a:t>
            </a:r>
            <a:endParaRPr lang="zh-CN" altLang="zh-CN" sz="2700" b="1" dirty="0">
              <a:latin typeface="等线" panose="02010600030101010101" pitchFamily="2" charset="-122"/>
              <a:ea typeface="等线" panose="02010600030101010101" pitchFamily="2" charset="-122"/>
              <a:cs typeface="Times New Roman" panose="02020603050405020304" pitchFamily="18" charset="0"/>
            </a:endParaRPr>
          </a:p>
          <a:p>
            <a:pPr algn="just"/>
            <a:r>
              <a:rPr lang="en-US" altLang="zh-CN" sz="2700" b="1" dirty="0">
                <a:latin typeface="等线" panose="02010600030101010101" pitchFamily="2" charset="-122"/>
                <a:ea typeface="等线" panose="02010600030101010101" pitchFamily="2" charset="-122"/>
                <a:cs typeface="Times New Roman" panose="02020603050405020304" pitchFamily="18" charset="0"/>
              </a:rPr>
              <a:t>    I just heard from Aunt Jackie that you have been under the weather with the flu for the past week, and </a:t>
            </a:r>
            <a:r>
              <a:rPr lang="en-US" altLang="zh-CN" sz="2700" b="1" u="sng" dirty="0">
                <a:latin typeface="等线" panose="02010600030101010101" pitchFamily="2" charset="-122"/>
                <a:ea typeface="等线" panose="02010600030101010101" pitchFamily="2" charset="-122"/>
                <a:cs typeface="Times New Roman" panose="02020603050405020304" pitchFamily="18" charset="0"/>
              </a:rPr>
              <a:t>I wanted to let you know how sorry I am to hear this</a:t>
            </a:r>
            <a:r>
              <a:rPr lang="en-US" altLang="zh-CN" sz="2700" b="1" dirty="0">
                <a:latin typeface="等线" panose="02010600030101010101" pitchFamily="2" charset="-122"/>
                <a:ea typeface="等线" panose="02010600030101010101" pitchFamily="2" charset="-122"/>
                <a:cs typeface="Times New Roman" panose="02020603050405020304" pitchFamily="18" charset="0"/>
              </a:rPr>
              <a:t>. </a:t>
            </a:r>
            <a:r>
              <a:rPr lang="en-US" altLang="zh-CN" sz="2700" b="1" u="sng" dirty="0">
                <a:latin typeface="等线" panose="02010600030101010101" pitchFamily="2" charset="-122"/>
                <a:ea typeface="等线" panose="02010600030101010101" pitchFamily="2" charset="-122"/>
                <a:cs typeface="Times New Roman" panose="02020603050405020304" pitchFamily="18" charset="0"/>
              </a:rPr>
              <a:t>I hope you get completely well very soon and that you will rest as much as possible in the meantime</a:t>
            </a:r>
            <a:r>
              <a:rPr lang="en-US" altLang="zh-CN" sz="2700" b="1" dirty="0">
                <a:latin typeface="等线" panose="02010600030101010101" pitchFamily="2" charset="-122"/>
                <a:ea typeface="等线" panose="02010600030101010101" pitchFamily="2" charset="-122"/>
                <a:cs typeface="Times New Roman" panose="02020603050405020304" pitchFamily="18" charset="0"/>
              </a:rPr>
              <a:t>. Also, </a:t>
            </a:r>
            <a:r>
              <a:rPr lang="en-US" altLang="zh-CN" sz="2700" b="1" u="sng" dirty="0">
                <a:latin typeface="等线" panose="02010600030101010101" pitchFamily="2" charset="-122"/>
                <a:ea typeface="等线" panose="02010600030101010101" pitchFamily="2" charset="-122"/>
                <a:cs typeface="Times New Roman" panose="02020603050405020304" pitchFamily="18" charset="0"/>
              </a:rPr>
              <a:t>please let me know if you need anything</a:t>
            </a:r>
            <a:r>
              <a:rPr lang="en-US" altLang="zh-CN" sz="2700" b="1" dirty="0">
                <a:latin typeface="等线" panose="02010600030101010101" pitchFamily="2" charset="-122"/>
                <a:ea typeface="等线" panose="02010600030101010101" pitchFamily="2" charset="-122"/>
                <a:cs typeface="Times New Roman" panose="02020603050405020304" pitchFamily="18" charset="0"/>
              </a:rPr>
              <a:t>, such as if you need me to run errands(</a:t>
            </a:r>
            <a:r>
              <a:rPr lang="zh-CN" altLang="en-US" sz="2700" b="1" dirty="0">
                <a:latin typeface="等线" panose="02010600030101010101" pitchFamily="2" charset="-122"/>
                <a:ea typeface="等线" panose="02010600030101010101" pitchFamily="2" charset="-122"/>
                <a:cs typeface="Times New Roman" panose="02020603050405020304" pitchFamily="18" charset="0"/>
              </a:rPr>
              <a:t>跑腿</a:t>
            </a:r>
            <a:r>
              <a:rPr lang="en-US" altLang="zh-CN" sz="2700" b="1" dirty="0">
                <a:latin typeface="等线" panose="02010600030101010101" pitchFamily="2" charset="-122"/>
                <a:ea typeface="等线" panose="02010600030101010101" pitchFamily="2" charset="-122"/>
                <a:cs typeface="Times New Roman" panose="02020603050405020304" pitchFamily="18" charset="0"/>
              </a:rPr>
              <a:t>) or go to the grocery store for you. I can also come over and cook meals for you or do anything you need me to do</a:t>
            </a:r>
            <a:r>
              <a:rPr lang="en-US" altLang="zh-CN" sz="2700" b="1" u="sng" dirty="0">
                <a:latin typeface="等线" panose="02010600030101010101" pitchFamily="2" charset="-122"/>
                <a:ea typeface="等线" panose="02010600030101010101" pitchFamily="2" charset="-122"/>
                <a:cs typeface="Times New Roman" panose="02020603050405020304" pitchFamily="18" charset="0"/>
              </a:rPr>
              <a:t>. I will be very happy to help in any way I can</a:t>
            </a:r>
            <a:r>
              <a:rPr lang="en-US" altLang="zh-CN" sz="2700" b="1" dirty="0">
                <a:latin typeface="等线" panose="02010600030101010101" pitchFamily="2" charset="-122"/>
                <a:ea typeface="等线" panose="02010600030101010101" pitchFamily="2" charset="-122"/>
                <a:cs typeface="Times New Roman" panose="02020603050405020304" pitchFamily="18" charset="0"/>
              </a:rPr>
              <a:t>. </a:t>
            </a:r>
            <a:endParaRPr lang="zh-CN" altLang="zh-CN" sz="2700" b="1" dirty="0">
              <a:latin typeface="等线" panose="02010600030101010101" pitchFamily="2" charset="-122"/>
              <a:ea typeface="等线" panose="02010600030101010101" pitchFamily="2" charset="-122"/>
              <a:cs typeface="Times New Roman" panose="02020603050405020304" pitchFamily="18" charset="0"/>
            </a:endParaRPr>
          </a:p>
          <a:p>
            <a:pPr algn="just"/>
            <a:r>
              <a:rPr lang="en-US" altLang="zh-CN" sz="2700" b="1" dirty="0">
                <a:latin typeface="等线" panose="02010600030101010101" pitchFamily="2" charset="-122"/>
                <a:ea typeface="等线" panose="02010600030101010101" pitchFamily="2" charset="-122"/>
                <a:cs typeface="Times New Roman" panose="02020603050405020304" pitchFamily="18" charset="0"/>
              </a:rPr>
              <a:t>    </a:t>
            </a:r>
            <a:r>
              <a:rPr lang="en-US" altLang="zh-CN" sz="2700" b="1" u="sng" dirty="0">
                <a:latin typeface="等线" panose="02010600030101010101" pitchFamily="2" charset="-122"/>
                <a:ea typeface="等线" panose="02010600030101010101" pitchFamily="2" charset="-122"/>
                <a:cs typeface="Times New Roman" panose="02020603050405020304" pitchFamily="18" charset="0"/>
              </a:rPr>
              <a:t>Please give me a call to let me know what I can do to help. In the meantime, take good care of yourself. You are in my daily thoughts and prayers. </a:t>
            </a:r>
            <a:endParaRPr lang="zh-CN" altLang="zh-CN" sz="2700" b="1" u="sng" dirty="0">
              <a:latin typeface="等线" panose="02010600030101010101" pitchFamily="2" charset="-122"/>
              <a:ea typeface="等线" panose="02010600030101010101" pitchFamily="2" charset="-122"/>
              <a:cs typeface="Times New Roman" panose="02020603050405020304" pitchFamily="18" charset="0"/>
            </a:endParaRPr>
          </a:p>
          <a:p>
            <a:pPr algn="r"/>
            <a:r>
              <a:rPr lang="en-US" altLang="zh-CN" sz="2700" b="1" dirty="0">
                <a:latin typeface="等线" panose="02010600030101010101" pitchFamily="2" charset="-122"/>
                <a:ea typeface="等线" panose="02010600030101010101" pitchFamily="2" charset="-122"/>
                <a:cs typeface="Times New Roman" panose="02020603050405020304" pitchFamily="18" charset="0"/>
              </a:rPr>
              <a:t>Sincerely,  </a:t>
            </a:r>
            <a:endParaRPr lang="zh-CN" altLang="zh-CN" sz="2700" b="1" dirty="0">
              <a:latin typeface="等线" panose="02010600030101010101" pitchFamily="2" charset="-122"/>
              <a:ea typeface="等线" panose="02010600030101010101" pitchFamily="2" charset="-122"/>
              <a:cs typeface="Times New Roman" panose="02020603050405020304" pitchFamily="18" charset="0"/>
            </a:endParaRPr>
          </a:p>
          <a:p>
            <a:pPr algn="r"/>
            <a:r>
              <a:rPr lang="en-US" altLang="zh-CN" sz="2700" b="1" dirty="0">
                <a:latin typeface="等线" panose="02010600030101010101" pitchFamily="2" charset="-122"/>
                <a:ea typeface="等线" panose="02010600030101010101" pitchFamily="2" charset="-122"/>
                <a:cs typeface="Times New Roman" panose="02020603050405020304" pitchFamily="18" charset="0"/>
              </a:rPr>
              <a:t>Jack</a:t>
            </a:r>
            <a:endParaRPr lang="zh-CN" altLang="zh-CN" sz="2700" b="1" dirty="0">
              <a:latin typeface="等线" panose="02010600030101010101" pitchFamily="2" charset="-122"/>
              <a:ea typeface="等线" panose="02010600030101010101" pitchFamily="2" charset="-122"/>
              <a:cs typeface="Times New Roman" panose="02020603050405020304" pitchFamily="18" charset="0"/>
            </a:endParaRPr>
          </a:p>
        </p:txBody>
      </p:sp>
      <p:sp>
        <p:nvSpPr>
          <p:cNvPr id="6" name="椭圆 5"/>
          <p:cNvSpPr/>
          <p:nvPr/>
        </p:nvSpPr>
        <p:spPr>
          <a:xfrm>
            <a:off x="2195736" y="980728"/>
            <a:ext cx="1872208" cy="720080"/>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solidFill>
                  <a:schemeClr val="tx1"/>
                </a:solidFill>
              </a:rPr>
              <a:t>concern</a:t>
            </a:r>
            <a:endParaRPr lang="zh-CN" altLang="en-US" sz="2400" b="1" dirty="0">
              <a:solidFill>
                <a:schemeClr val="tx1"/>
              </a:solidFill>
            </a:endParaRPr>
          </a:p>
        </p:txBody>
      </p:sp>
      <p:sp>
        <p:nvSpPr>
          <p:cNvPr id="7" name="椭圆 6"/>
          <p:cNvSpPr/>
          <p:nvPr/>
        </p:nvSpPr>
        <p:spPr>
          <a:xfrm>
            <a:off x="2236178" y="1902079"/>
            <a:ext cx="1152128" cy="720080"/>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solidFill>
                  <a:schemeClr val="tx1"/>
                </a:solidFill>
              </a:rPr>
              <a:t>help</a:t>
            </a:r>
            <a:endParaRPr lang="zh-CN" altLang="en-US" sz="2400" b="1" dirty="0">
              <a:solidFill>
                <a:schemeClr val="tx1"/>
              </a:solidFill>
            </a:endParaRPr>
          </a:p>
        </p:txBody>
      </p:sp>
      <p:sp>
        <p:nvSpPr>
          <p:cNvPr id="8" name="椭圆 7"/>
          <p:cNvSpPr/>
          <p:nvPr/>
        </p:nvSpPr>
        <p:spPr>
          <a:xfrm>
            <a:off x="7020272" y="3068960"/>
            <a:ext cx="1152128" cy="720080"/>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solidFill>
                  <a:schemeClr val="tx1"/>
                </a:solidFill>
              </a:rPr>
              <a:t>help</a:t>
            </a:r>
            <a:endParaRPr lang="zh-CN" altLang="en-US" sz="2400" b="1" dirty="0">
              <a:solidFill>
                <a:schemeClr val="tx1"/>
              </a:solidFill>
            </a:endParaRPr>
          </a:p>
        </p:txBody>
      </p:sp>
      <p:sp>
        <p:nvSpPr>
          <p:cNvPr id="9" name="椭圆 8"/>
          <p:cNvSpPr/>
          <p:nvPr/>
        </p:nvSpPr>
        <p:spPr>
          <a:xfrm>
            <a:off x="35496" y="4365104"/>
            <a:ext cx="1152128" cy="720080"/>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solidFill>
                  <a:schemeClr val="tx1"/>
                </a:solidFill>
              </a:rPr>
              <a:t>help</a:t>
            </a:r>
            <a:endParaRPr lang="zh-CN" altLang="en-US" sz="2400" b="1" dirty="0">
              <a:solidFill>
                <a:schemeClr val="tx1"/>
              </a:solidFill>
            </a:endParaRPr>
          </a:p>
        </p:txBody>
      </p:sp>
      <p:sp>
        <p:nvSpPr>
          <p:cNvPr id="10" name="椭圆 9"/>
          <p:cNvSpPr/>
          <p:nvPr/>
        </p:nvSpPr>
        <p:spPr>
          <a:xfrm>
            <a:off x="4283968" y="5877272"/>
            <a:ext cx="1512168" cy="720080"/>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solidFill>
                  <a:schemeClr val="tx1"/>
                </a:solidFill>
              </a:rPr>
              <a:t>wishes</a:t>
            </a:r>
            <a:endParaRPr lang="zh-CN" altLang="en-US" sz="2400" b="1" dirty="0">
              <a:solidFill>
                <a:schemeClr val="tx1"/>
              </a:solidFill>
            </a:endParaRPr>
          </a:p>
        </p:txBody>
      </p:sp>
      <p:sp>
        <p:nvSpPr>
          <p:cNvPr id="11" name="椭圆 10"/>
          <p:cNvSpPr/>
          <p:nvPr/>
        </p:nvSpPr>
        <p:spPr>
          <a:xfrm>
            <a:off x="6012160" y="1340768"/>
            <a:ext cx="1512168" cy="720080"/>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solidFill>
                  <a:schemeClr val="tx1"/>
                </a:solidFill>
              </a:rPr>
              <a:t>wishes</a:t>
            </a:r>
            <a:endParaRPr lang="zh-CN" altLang="en-US" sz="2400" b="1"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additive="base">
                                        <p:cTn id="24" dur="500" fill="hold"/>
                                        <p:tgtEl>
                                          <p:spTgt spid="7"/>
                                        </p:tgtEl>
                                        <p:attrNameLst>
                                          <p:attrName>ppt_x</p:attrName>
                                        </p:attrNameLst>
                                      </p:cBhvr>
                                      <p:tavLst>
                                        <p:tav tm="0">
                                          <p:val>
                                            <p:strVal val="#ppt_x"/>
                                          </p:val>
                                        </p:tav>
                                        <p:tav tm="100000">
                                          <p:val>
                                            <p:strVal val="#ppt_x"/>
                                          </p:val>
                                        </p:tav>
                                      </p:tavLst>
                                    </p:anim>
                                    <p:anim calcmode="lin" valueType="num">
                                      <p:cBhvr additive="base">
                                        <p:cTn id="25"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additive="base">
                                        <p:cTn id="30" dur="500" fill="hold"/>
                                        <p:tgtEl>
                                          <p:spTgt spid="8"/>
                                        </p:tgtEl>
                                        <p:attrNameLst>
                                          <p:attrName>ppt_x</p:attrName>
                                        </p:attrNameLst>
                                      </p:cBhvr>
                                      <p:tavLst>
                                        <p:tav tm="0">
                                          <p:val>
                                            <p:strVal val="#ppt_x"/>
                                          </p:val>
                                        </p:tav>
                                        <p:tav tm="100000">
                                          <p:val>
                                            <p:strVal val="#ppt_x"/>
                                          </p:val>
                                        </p:tav>
                                      </p:tavLst>
                                    </p:anim>
                                    <p:anim calcmode="lin" valueType="num">
                                      <p:cBhvr additive="base">
                                        <p:cTn id="31"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9"/>
                                        </p:tgtEl>
                                        <p:attrNameLst>
                                          <p:attrName>style.visibility</p:attrName>
                                        </p:attrNameLst>
                                      </p:cBhvr>
                                      <p:to>
                                        <p:strVal val="visible"/>
                                      </p:to>
                                    </p:set>
                                    <p:anim calcmode="lin" valueType="num">
                                      <p:cBhvr additive="base">
                                        <p:cTn id="36" dur="500" fill="hold"/>
                                        <p:tgtEl>
                                          <p:spTgt spid="9"/>
                                        </p:tgtEl>
                                        <p:attrNameLst>
                                          <p:attrName>ppt_x</p:attrName>
                                        </p:attrNameLst>
                                      </p:cBhvr>
                                      <p:tavLst>
                                        <p:tav tm="0">
                                          <p:val>
                                            <p:strVal val="#ppt_x"/>
                                          </p:val>
                                        </p:tav>
                                        <p:tav tm="100000">
                                          <p:val>
                                            <p:strVal val="#ppt_x"/>
                                          </p:val>
                                        </p:tav>
                                      </p:tavLst>
                                    </p:anim>
                                    <p:anim calcmode="lin" valueType="num">
                                      <p:cBhvr additive="base">
                                        <p:cTn id="37"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fill="hold"/>
                                        <p:tgtEl>
                                          <p:spTgt spid="10"/>
                                        </p:tgtEl>
                                        <p:attrNameLst>
                                          <p:attrName>ppt_x</p:attrName>
                                        </p:attrNameLst>
                                      </p:cBhvr>
                                      <p:tavLst>
                                        <p:tav tm="0">
                                          <p:val>
                                            <p:strVal val="#ppt_x"/>
                                          </p:val>
                                        </p:tav>
                                        <p:tav tm="100000">
                                          <p:val>
                                            <p:strVal val="#ppt_x"/>
                                          </p:val>
                                        </p:tav>
                                      </p:tavLst>
                                    </p:anim>
                                    <p:anim calcmode="lin" valueType="num">
                                      <p:cBhvr additive="base">
                                        <p:cTn id="43"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8" grpId="0" animBg="1"/>
      <p:bldP spid="9" grpId="0" animBg="1"/>
      <p:bldP spid="10" grpId="0" animBg="1"/>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p:cNvSpPr txBox="1"/>
          <p:nvPr/>
        </p:nvSpPr>
        <p:spPr>
          <a:xfrm>
            <a:off x="2952" y="-98823"/>
            <a:ext cx="9141048" cy="7201972"/>
          </a:xfrm>
          <a:prstGeom prst="rect">
            <a:avLst/>
          </a:prstGeom>
          <a:solidFill>
            <a:schemeClr val="bg2">
              <a:lumMod val="90000"/>
              <a:alpha val="70000"/>
            </a:schemeClr>
          </a:solidFill>
        </p:spPr>
        <p:txBody>
          <a:bodyPr wrap="square" rtlCol="0">
            <a:spAutoFit/>
          </a:bodyPr>
          <a:lstStyle/>
          <a:p>
            <a:pPr fontAlgn="base"/>
            <a:r>
              <a:rPr lang="en-US" altLang="zh-CN" sz="2200" b="1" dirty="0">
                <a:solidFill>
                  <a:schemeClr val="accent4">
                    <a:lumMod val="50000"/>
                  </a:schemeClr>
                </a:solidFill>
                <a:ea typeface="宋体" panose="02010600030101010101" pitchFamily="2" charset="-122"/>
              </a:rPr>
              <a:t>Dear Adam,</a:t>
            </a:r>
            <a:endParaRPr lang="zh-CN" altLang="zh-CN" sz="2200" b="1" dirty="0">
              <a:solidFill>
                <a:schemeClr val="accent4">
                  <a:lumMod val="50000"/>
                </a:schemeClr>
              </a:solidFill>
              <a:ea typeface="宋体" panose="02010600030101010101" pitchFamily="2" charset="-122"/>
            </a:endParaRPr>
          </a:p>
          <a:p>
            <a:pPr algn="just" fontAlgn="base"/>
            <a:r>
              <a:rPr lang="en-US" altLang="zh-CN" sz="2200" b="1" dirty="0">
                <a:solidFill>
                  <a:schemeClr val="accent4">
                    <a:lumMod val="50000"/>
                  </a:schemeClr>
                </a:solidFill>
                <a:ea typeface="宋体" panose="02010600030101010101" pitchFamily="2" charset="-122"/>
              </a:rPr>
              <a:t>    </a:t>
            </a:r>
            <a:r>
              <a:rPr lang="en-US" altLang="zh-CN" sz="2200" b="1" u="sng" dirty="0">
                <a:solidFill>
                  <a:schemeClr val="accent4">
                    <a:lumMod val="50000"/>
                  </a:schemeClr>
                </a:solidFill>
                <a:ea typeface="宋体" panose="02010600030101010101" pitchFamily="2" charset="-122"/>
              </a:rPr>
              <a:t>I am very sorry to hear that </a:t>
            </a:r>
            <a:r>
              <a:rPr lang="en-US" altLang="zh-CN" sz="2200" b="1" dirty="0">
                <a:solidFill>
                  <a:schemeClr val="accent4">
                    <a:lumMod val="50000"/>
                  </a:schemeClr>
                </a:solidFill>
                <a:ea typeface="宋体" panose="02010600030101010101" pitchFamily="2" charset="-122"/>
              </a:rPr>
              <a:t>you have had to be hospitalized </a:t>
            </a:r>
            <a:r>
              <a:rPr lang="en-US" altLang="zh-CN" sz="2200" b="1" u="sng" dirty="0">
                <a:solidFill>
                  <a:schemeClr val="accent4">
                    <a:lumMod val="50000"/>
                  </a:schemeClr>
                </a:solidFill>
                <a:ea typeface="宋体" panose="02010600030101010101" pitchFamily="2" charset="-122"/>
              </a:rPr>
              <a:t>due to </a:t>
            </a:r>
            <a:r>
              <a:rPr lang="en-US" altLang="zh-CN" sz="2200" b="1" dirty="0">
                <a:solidFill>
                  <a:schemeClr val="accent4">
                    <a:lumMod val="50000"/>
                  </a:schemeClr>
                </a:solidFill>
                <a:ea typeface="宋体" panose="02010600030101010101" pitchFamily="2" charset="-122"/>
              </a:rPr>
              <a:t>a ruptured appendix(</a:t>
            </a:r>
            <a:r>
              <a:rPr lang="zh-CN" altLang="en-US" sz="2200" b="1" dirty="0">
                <a:solidFill>
                  <a:schemeClr val="accent4">
                    <a:lumMod val="50000"/>
                  </a:schemeClr>
                </a:solidFill>
                <a:ea typeface="宋体" panose="02010600030101010101" pitchFamily="2" charset="-122"/>
              </a:rPr>
              <a:t>阑尾破裂</a:t>
            </a:r>
            <a:r>
              <a:rPr lang="en-US" altLang="zh-CN" sz="2200" b="1" dirty="0">
                <a:solidFill>
                  <a:schemeClr val="accent4">
                    <a:lumMod val="50000"/>
                  </a:schemeClr>
                </a:solidFill>
                <a:ea typeface="宋体" panose="02010600030101010101" pitchFamily="2" charset="-122"/>
              </a:rPr>
              <a:t>). </a:t>
            </a:r>
            <a:r>
              <a:rPr lang="en-US" altLang="zh-CN" sz="2200" b="1" u="sng" dirty="0">
                <a:solidFill>
                  <a:schemeClr val="accent4">
                    <a:lumMod val="50000"/>
                  </a:schemeClr>
                </a:solidFill>
                <a:ea typeface="宋体" panose="02010600030101010101" pitchFamily="2" charset="-122"/>
              </a:rPr>
              <a:t>It must be quite a harrowing(</a:t>
            </a:r>
            <a:r>
              <a:rPr lang="zh-CN" altLang="en-US" sz="2200" b="1" u="sng" dirty="0">
                <a:solidFill>
                  <a:schemeClr val="accent4">
                    <a:lumMod val="50000"/>
                  </a:schemeClr>
                </a:solidFill>
                <a:ea typeface="宋体" panose="02010600030101010101" pitchFamily="2" charset="-122"/>
              </a:rPr>
              <a:t>悲痛的</a:t>
            </a:r>
            <a:r>
              <a:rPr lang="en-US" altLang="zh-CN" sz="2200" b="1" u="sng" dirty="0">
                <a:solidFill>
                  <a:schemeClr val="accent4">
                    <a:lumMod val="50000"/>
                  </a:schemeClr>
                </a:solidFill>
                <a:ea typeface="宋体" panose="02010600030101010101" pitchFamily="2" charset="-122"/>
              </a:rPr>
              <a:t>) experience for you, and my heart goes out to you </a:t>
            </a:r>
            <a:r>
              <a:rPr lang="en-US" altLang="zh-CN" sz="2200" b="1" dirty="0">
                <a:solidFill>
                  <a:schemeClr val="accent4">
                    <a:lumMod val="50000"/>
                  </a:schemeClr>
                </a:solidFill>
                <a:ea typeface="宋体" panose="02010600030101010101" pitchFamily="2" charset="-122"/>
              </a:rPr>
              <a:t>and your family </a:t>
            </a:r>
            <a:r>
              <a:rPr lang="en-US" altLang="zh-CN" sz="2200" b="1" u="sng" dirty="0">
                <a:solidFill>
                  <a:schemeClr val="accent4">
                    <a:lumMod val="50000"/>
                  </a:schemeClr>
                </a:solidFill>
                <a:ea typeface="宋体" panose="02010600030101010101" pitchFamily="2" charset="-122"/>
              </a:rPr>
              <a:t>in this difficult time.</a:t>
            </a:r>
            <a:endParaRPr lang="zh-CN" altLang="zh-CN" sz="2200" b="1" u="sng" dirty="0">
              <a:solidFill>
                <a:schemeClr val="accent4">
                  <a:lumMod val="50000"/>
                </a:schemeClr>
              </a:solidFill>
              <a:ea typeface="宋体" panose="02010600030101010101" pitchFamily="2" charset="-122"/>
            </a:endParaRPr>
          </a:p>
          <a:p>
            <a:pPr algn="just" fontAlgn="base"/>
            <a:r>
              <a:rPr lang="en-US" altLang="zh-CN" sz="2200" b="1" dirty="0">
                <a:solidFill>
                  <a:schemeClr val="accent4">
                    <a:lumMod val="50000"/>
                  </a:schemeClr>
                </a:solidFill>
                <a:ea typeface="宋体" panose="02010600030101010101" pitchFamily="2" charset="-122"/>
              </a:rPr>
              <a:t>    I understand that hospitals are not the most fun of places, but I have heard great things about the Haley Medical Hospital, and </a:t>
            </a:r>
            <a:r>
              <a:rPr lang="en-US" altLang="zh-CN" sz="2200" b="1" u="sng" dirty="0">
                <a:solidFill>
                  <a:schemeClr val="accent4">
                    <a:lumMod val="50000"/>
                  </a:schemeClr>
                </a:solidFill>
                <a:ea typeface="宋体" panose="02010600030101010101" pitchFamily="2" charset="-122"/>
              </a:rPr>
              <a:t>I am sure you are well looked after</a:t>
            </a:r>
            <a:r>
              <a:rPr lang="en-US" altLang="zh-CN" sz="2200" b="1" dirty="0">
                <a:solidFill>
                  <a:schemeClr val="accent4">
                    <a:lumMod val="50000"/>
                  </a:schemeClr>
                </a:solidFill>
                <a:ea typeface="宋体" panose="02010600030101010101" pitchFamily="2" charset="-122"/>
              </a:rPr>
              <a:t>. However, a hospital is a hospital; people at the oddest of hours may visit you, and the food is probably not as great as you would like it to be. </a:t>
            </a:r>
            <a:r>
              <a:rPr lang="en-US" altLang="zh-CN" sz="2200" b="1" u="sng" dirty="0">
                <a:solidFill>
                  <a:schemeClr val="accent4">
                    <a:lumMod val="50000"/>
                  </a:schemeClr>
                </a:solidFill>
                <a:ea typeface="宋体" panose="02010600030101010101" pitchFamily="2" charset="-122"/>
              </a:rPr>
              <a:t>But the good thing is that you are on the road to recovery and will be home very soon.</a:t>
            </a:r>
            <a:endParaRPr lang="zh-CN" altLang="zh-CN" sz="2200" b="1" u="sng" dirty="0">
              <a:solidFill>
                <a:schemeClr val="accent4">
                  <a:lumMod val="50000"/>
                </a:schemeClr>
              </a:solidFill>
              <a:ea typeface="宋体" panose="02010600030101010101" pitchFamily="2" charset="-122"/>
            </a:endParaRPr>
          </a:p>
          <a:p>
            <a:pPr algn="just" fontAlgn="base"/>
            <a:r>
              <a:rPr lang="en-US" altLang="zh-CN" sz="2200" b="1" dirty="0">
                <a:solidFill>
                  <a:schemeClr val="accent4">
                    <a:lumMod val="50000"/>
                  </a:schemeClr>
                </a:solidFill>
                <a:ea typeface="宋体" panose="02010600030101010101" pitchFamily="2" charset="-122"/>
              </a:rPr>
              <a:t>    While you have been away, all of us at the office have missed you immensely. Work is not as much fun as it was with you and we are all praying hard for you to recover fully and return to work soon. I understand that you may not be entirely up to visitors so I will call before I visit you to find out what time is suitable.</a:t>
            </a:r>
            <a:endParaRPr lang="zh-CN" altLang="zh-CN" sz="2200" b="1" dirty="0">
              <a:solidFill>
                <a:schemeClr val="accent4">
                  <a:lumMod val="50000"/>
                </a:schemeClr>
              </a:solidFill>
              <a:ea typeface="宋体" panose="02010600030101010101" pitchFamily="2" charset="-122"/>
            </a:endParaRPr>
          </a:p>
          <a:p>
            <a:pPr algn="just" fontAlgn="base"/>
            <a:r>
              <a:rPr lang="en-US" altLang="zh-CN" sz="2200" b="1" dirty="0">
                <a:solidFill>
                  <a:schemeClr val="accent4">
                    <a:lumMod val="50000"/>
                  </a:schemeClr>
                </a:solidFill>
                <a:ea typeface="宋体" panose="02010600030101010101" pitchFamily="2" charset="-122"/>
              </a:rPr>
              <a:t>    </a:t>
            </a:r>
            <a:r>
              <a:rPr lang="en-US" altLang="zh-CN" sz="2200" b="1" u="sng" dirty="0">
                <a:solidFill>
                  <a:schemeClr val="accent4">
                    <a:lumMod val="50000"/>
                  </a:schemeClr>
                </a:solidFill>
                <a:ea typeface="宋体" panose="02010600030101010101" pitchFamily="2" charset="-122"/>
              </a:rPr>
              <a:t>Please let me know if there is anything I can do to help you while you are indisposed(</a:t>
            </a:r>
            <a:r>
              <a:rPr lang="zh-CN" altLang="en-US" sz="2200" b="1" u="sng" dirty="0">
                <a:solidFill>
                  <a:schemeClr val="accent4">
                    <a:lumMod val="50000"/>
                  </a:schemeClr>
                </a:solidFill>
                <a:ea typeface="宋体" panose="02010600030101010101" pitchFamily="2" charset="-122"/>
              </a:rPr>
              <a:t>不舒服</a:t>
            </a:r>
            <a:r>
              <a:rPr lang="en-US" altLang="zh-CN" sz="2200" b="1" u="sng" dirty="0">
                <a:solidFill>
                  <a:schemeClr val="accent4">
                    <a:lumMod val="50000"/>
                  </a:schemeClr>
                </a:solidFill>
                <a:ea typeface="宋体" panose="02010600030101010101" pitchFamily="2" charset="-122"/>
              </a:rPr>
              <a:t>). I will be happy to be of any assistance</a:t>
            </a:r>
            <a:r>
              <a:rPr lang="en-US" altLang="zh-CN" sz="2200" b="1" dirty="0">
                <a:solidFill>
                  <a:schemeClr val="accent4">
                    <a:lumMod val="50000"/>
                  </a:schemeClr>
                </a:solidFill>
                <a:ea typeface="宋体" panose="02010600030101010101" pitchFamily="2" charset="-122"/>
              </a:rPr>
              <a:t>.</a:t>
            </a:r>
            <a:endParaRPr lang="zh-CN" altLang="zh-CN" sz="2200" b="1" dirty="0">
              <a:solidFill>
                <a:schemeClr val="accent4">
                  <a:lumMod val="50000"/>
                </a:schemeClr>
              </a:solidFill>
              <a:ea typeface="宋体" panose="02010600030101010101" pitchFamily="2" charset="-122"/>
            </a:endParaRPr>
          </a:p>
          <a:p>
            <a:pPr algn="just" fontAlgn="base"/>
            <a:r>
              <a:rPr lang="en-US" altLang="zh-CN" sz="2200" b="1" dirty="0">
                <a:solidFill>
                  <a:schemeClr val="accent4">
                    <a:lumMod val="50000"/>
                  </a:schemeClr>
                </a:solidFill>
                <a:ea typeface="宋体" panose="02010600030101010101" pitchFamily="2" charset="-122"/>
              </a:rPr>
              <a:t>    </a:t>
            </a:r>
            <a:r>
              <a:rPr lang="en-US" altLang="zh-CN" sz="2200" b="1" u="sng" dirty="0">
                <a:solidFill>
                  <a:schemeClr val="accent4">
                    <a:lumMod val="50000"/>
                  </a:schemeClr>
                </a:solidFill>
                <a:ea typeface="宋体" panose="02010600030101010101" pitchFamily="2" charset="-122"/>
              </a:rPr>
              <a:t>Get well soon!</a:t>
            </a:r>
            <a:endParaRPr lang="en-US" altLang="zh-CN" sz="2200" b="1" u="sng" dirty="0">
              <a:solidFill>
                <a:schemeClr val="accent4">
                  <a:lumMod val="50000"/>
                </a:schemeClr>
              </a:solidFill>
              <a:ea typeface="宋体" panose="02010600030101010101" pitchFamily="2" charset="-122"/>
            </a:endParaRPr>
          </a:p>
          <a:p>
            <a:pPr algn="r" fontAlgn="base">
              <a:lnSpc>
                <a:spcPts val="2200"/>
              </a:lnSpc>
            </a:pPr>
            <a:r>
              <a:rPr lang="en-US" altLang="zh-CN" sz="2200" b="1" dirty="0">
                <a:solidFill>
                  <a:schemeClr val="accent4">
                    <a:lumMod val="50000"/>
                  </a:schemeClr>
                </a:solidFill>
                <a:ea typeface="宋体" panose="02010600030101010101" pitchFamily="2" charset="-122"/>
              </a:rPr>
              <a:t>Sincerely yours,</a:t>
            </a:r>
            <a:endParaRPr lang="en-US" altLang="zh-CN" sz="2200" b="1" dirty="0">
              <a:solidFill>
                <a:schemeClr val="accent4">
                  <a:lumMod val="50000"/>
                </a:schemeClr>
              </a:solidFill>
              <a:ea typeface="宋体" panose="02010600030101010101" pitchFamily="2" charset="-122"/>
            </a:endParaRPr>
          </a:p>
          <a:p>
            <a:pPr algn="r" fontAlgn="base">
              <a:lnSpc>
                <a:spcPts val="2200"/>
              </a:lnSpc>
            </a:pPr>
            <a:r>
              <a:rPr lang="en-US" altLang="zh-CN" sz="2200" b="1" dirty="0">
                <a:solidFill>
                  <a:schemeClr val="accent4">
                    <a:lumMod val="50000"/>
                  </a:schemeClr>
                </a:solidFill>
                <a:ea typeface="宋体" panose="02010600030101010101" pitchFamily="2" charset="-122"/>
              </a:rPr>
              <a:t>James</a:t>
            </a:r>
            <a:endParaRPr lang="zh-CN" altLang="en-US" sz="2200" b="1" dirty="0"/>
          </a:p>
        </p:txBody>
      </p:sp>
      <p:sp>
        <p:nvSpPr>
          <p:cNvPr id="4" name="椭圆 3"/>
          <p:cNvSpPr/>
          <p:nvPr/>
        </p:nvSpPr>
        <p:spPr>
          <a:xfrm>
            <a:off x="4067944" y="119332"/>
            <a:ext cx="3600400" cy="720080"/>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solidFill>
                  <a:schemeClr val="tx1"/>
                </a:solidFill>
              </a:rPr>
              <a:t>sympathy/concern</a:t>
            </a:r>
            <a:endParaRPr lang="zh-CN" altLang="en-US" sz="2400" b="1" dirty="0">
              <a:solidFill>
                <a:schemeClr val="tx1"/>
              </a:solidFill>
            </a:endParaRPr>
          </a:p>
        </p:txBody>
      </p:sp>
      <p:sp>
        <p:nvSpPr>
          <p:cNvPr id="5" name="椭圆 4"/>
          <p:cNvSpPr/>
          <p:nvPr/>
        </p:nvSpPr>
        <p:spPr>
          <a:xfrm>
            <a:off x="1259632" y="1700808"/>
            <a:ext cx="1800200" cy="720080"/>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solidFill>
                  <a:schemeClr val="tx1"/>
                </a:solidFill>
              </a:rPr>
              <a:t>comfort</a:t>
            </a:r>
            <a:endParaRPr lang="zh-CN" altLang="en-US" sz="2400" b="1" dirty="0">
              <a:solidFill>
                <a:schemeClr val="tx1"/>
              </a:solidFill>
            </a:endParaRPr>
          </a:p>
        </p:txBody>
      </p:sp>
      <p:sp>
        <p:nvSpPr>
          <p:cNvPr id="6" name="椭圆 5"/>
          <p:cNvSpPr/>
          <p:nvPr/>
        </p:nvSpPr>
        <p:spPr>
          <a:xfrm>
            <a:off x="5148064" y="4926550"/>
            <a:ext cx="1224136" cy="720080"/>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solidFill>
                  <a:schemeClr val="tx1"/>
                </a:solidFill>
              </a:rPr>
              <a:t>help</a:t>
            </a:r>
            <a:endParaRPr lang="zh-CN" altLang="en-US" sz="2400" b="1" dirty="0">
              <a:solidFill>
                <a:schemeClr val="tx1"/>
              </a:solidFill>
            </a:endParaRPr>
          </a:p>
        </p:txBody>
      </p:sp>
      <p:sp>
        <p:nvSpPr>
          <p:cNvPr id="7" name="椭圆 6"/>
          <p:cNvSpPr/>
          <p:nvPr/>
        </p:nvSpPr>
        <p:spPr>
          <a:xfrm>
            <a:off x="2051720" y="6021288"/>
            <a:ext cx="1584176" cy="720080"/>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solidFill>
                  <a:schemeClr val="tx1"/>
                </a:solidFill>
              </a:rPr>
              <a:t>wishes</a:t>
            </a:r>
            <a:endParaRPr lang="zh-CN" altLang="en-US" sz="2400" b="1" dirty="0">
              <a:solidFill>
                <a:schemeClr val="tx1"/>
              </a:solidFill>
            </a:endParaRPr>
          </a:p>
        </p:txBody>
      </p:sp>
      <p:sp>
        <p:nvSpPr>
          <p:cNvPr id="8" name="椭圆 7"/>
          <p:cNvSpPr/>
          <p:nvPr/>
        </p:nvSpPr>
        <p:spPr>
          <a:xfrm>
            <a:off x="3401616" y="2416203"/>
            <a:ext cx="1800200" cy="720080"/>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solidFill>
                  <a:schemeClr val="tx1"/>
                </a:solidFill>
              </a:rPr>
              <a:t>comfort</a:t>
            </a:r>
            <a:endParaRPr lang="zh-CN" altLang="en-US" sz="2400" b="1"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ppt_x"/>
                                          </p:val>
                                        </p:tav>
                                        <p:tav tm="100000">
                                          <p:val>
                                            <p:strVal val="#ppt_x"/>
                                          </p:val>
                                        </p:tav>
                                      </p:tavLst>
                                    </p:anim>
                                    <p:anim calcmode="lin" valueType="num">
                                      <p:cBhvr additive="base">
                                        <p:cTn id="1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additive="base">
                                        <p:cTn id="24" dur="500" fill="hold"/>
                                        <p:tgtEl>
                                          <p:spTgt spid="8"/>
                                        </p:tgtEl>
                                        <p:attrNameLst>
                                          <p:attrName>ppt_x</p:attrName>
                                        </p:attrNameLst>
                                      </p:cBhvr>
                                      <p:tavLst>
                                        <p:tav tm="0">
                                          <p:val>
                                            <p:strVal val="#ppt_x"/>
                                          </p:val>
                                        </p:tav>
                                        <p:tav tm="100000">
                                          <p:val>
                                            <p:strVal val="#ppt_x"/>
                                          </p:val>
                                        </p:tav>
                                      </p:tavLst>
                                    </p:anim>
                                    <p:anim calcmode="lin" valueType="num">
                                      <p:cBhvr additive="base">
                                        <p:cTn id="25"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 calcmode="lin" valueType="num">
                                      <p:cBhvr additive="base">
                                        <p:cTn id="30" dur="500" fill="hold"/>
                                        <p:tgtEl>
                                          <p:spTgt spid="6"/>
                                        </p:tgtEl>
                                        <p:attrNameLst>
                                          <p:attrName>ppt_x</p:attrName>
                                        </p:attrNameLst>
                                      </p:cBhvr>
                                      <p:tavLst>
                                        <p:tav tm="0">
                                          <p:val>
                                            <p:strVal val="#ppt_x"/>
                                          </p:val>
                                        </p:tav>
                                        <p:tav tm="100000">
                                          <p:val>
                                            <p:strVal val="#ppt_x"/>
                                          </p:val>
                                        </p:tav>
                                      </p:tavLst>
                                    </p:anim>
                                    <p:anim calcmode="lin" valueType="num">
                                      <p:cBhvr additive="base">
                                        <p:cTn id="31"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7"/>
                                        </p:tgtEl>
                                        <p:attrNameLst>
                                          <p:attrName>style.visibility</p:attrName>
                                        </p:attrNameLst>
                                      </p:cBhvr>
                                      <p:to>
                                        <p:strVal val="visible"/>
                                      </p:to>
                                    </p:set>
                                    <p:anim calcmode="lin" valueType="num">
                                      <p:cBhvr additive="base">
                                        <p:cTn id="36" dur="500" fill="hold"/>
                                        <p:tgtEl>
                                          <p:spTgt spid="7"/>
                                        </p:tgtEl>
                                        <p:attrNameLst>
                                          <p:attrName>ppt_x</p:attrName>
                                        </p:attrNameLst>
                                      </p:cBhvr>
                                      <p:tavLst>
                                        <p:tav tm="0">
                                          <p:val>
                                            <p:strVal val="#ppt_x"/>
                                          </p:val>
                                        </p:tav>
                                        <p:tav tm="100000">
                                          <p:val>
                                            <p:strVal val="#ppt_x"/>
                                          </p:val>
                                        </p:tav>
                                      </p:tavLst>
                                    </p:anim>
                                    <p:anim calcmode="lin" valueType="num">
                                      <p:cBhvr additive="base">
                                        <p:cTn id="37"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07504" y="135791"/>
            <a:ext cx="8802268" cy="3293209"/>
          </a:xfrm>
          <a:prstGeom prst="rect">
            <a:avLst/>
          </a:prstGeom>
          <a:solidFill>
            <a:schemeClr val="bg2">
              <a:lumMod val="90000"/>
              <a:alpha val="70000"/>
            </a:schemeClr>
          </a:solidFill>
        </p:spPr>
        <p:txBody>
          <a:bodyPr wrap="square">
            <a:spAutoFit/>
          </a:bodyPr>
          <a:lstStyle/>
          <a:p>
            <a:r>
              <a:rPr lang="en-US" altLang="zh-CN" sz="2600" dirty="0">
                <a:latin typeface="等线" panose="02010600030101010101" pitchFamily="2" charset="-122"/>
                <a:ea typeface="等线" panose="02010600030101010101" pitchFamily="2" charset="-122"/>
              </a:rPr>
              <a:t>    </a:t>
            </a:r>
            <a:r>
              <a:rPr lang="zh-CN" altLang="zh-CN" sz="2600" b="1" dirty="0">
                <a:latin typeface="等线" panose="02010600030101010101" pitchFamily="2" charset="-122"/>
                <a:ea typeface="等线" panose="02010600030101010101" pitchFamily="2" charset="-122"/>
              </a:rPr>
              <a:t>假定你是</a:t>
            </a:r>
            <a:r>
              <a:rPr lang="zh-CN" altLang="en-US" sz="2600" b="1" dirty="0">
                <a:latin typeface="等线" panose="02010600030101010101" pitchFamily="2" charset="-122"/>
                <a:ea typeface="等线" panose="02010600030101010101" pitchFamily="2" charset="-122"/>
              </a:rPr>
              <a:t>高三学生</a:t>
            </a:r>
            <a:r>
              <a:rPr lang="zh-CN" altLang="zh-CN" sz="2600" b="1" dirty="0">
                <a:latin typeface="等线" panose="02010600030101010101" pitchFamily="2" charset="-122"/>
                <a:ea typeface="等线" panose="02010600030101010101" pitchFamily="2" charset="-122"/>
              </a:rPr>
              <a:t>李华，你的同学王平去</a:t>
            </a:r>
            <a:r>
              <a:rPr lang="zh-CN" altLang="en-US" sz="2600" b="1" dirty="0">
                <a:latin typeface="等线" panose="02010600030101010101" pitchFamily="2" charset="-122"/>
                <a:ea typeface="等线" panose="02010600030101010101" pitchFamily="2" charset="-122"/>
              </a:rPr>
              <a:t>意大利</a:t>
            </a:r>
            <a:r>
              <a:rPr lang="zh-CN" altLang="zh-CN" sz="2600" b="1" dirty="0">
                <a:latin typeface="等线" panose="02010600030101010101" pitchFamily="2" charset="-122"/>
                <a:ea typeface="等线" panose="02010600030101010101" pitchFamily="2" charset="-122"/>
              </a:rPr>
              <a:t>探亲因</a:t>
            </a:r>
            <a:r>
              <a:rPr lang="zh-CN" altLang="en-US" sz="2600" b="1" dirty="0">
                <a:latin typeface="等线" panose="02010600030101010101" pitchFamily="2" charset="-122"/>
                <a:ea typeface="等线" panose="02010600030101010101" pitchFamily="2" charset="-122"/>
              </a:rPr>
              <a:t>新型冠状</a:t>
            </a:r>
            <a:r>
              <a:rPr lang="zh-CN" altLang="zh-CN" sz="2600" b="1" dirty="0">
                <a:latin typeface="等线" panose="02010600030101010101" pitchFamily="2" charset="-122"/>
                <a:ea typeface="等线" panose="02010600030101010101" pitchFamily="2" charset="-122"/>
              </a:rPr>
              <a:t>病毒肺炎疫情迅速扩散，他有发热症状而暂时滞留</a:t>
            </a:r>
            <a:r>
              <a:rPr lang="zh-CN" altLang="en-US" sz="2600" b="1" dirty="0">
                <a:latin typeface="等线" panose="02010600030101010101" pitchFamily="2" charset="-122"/>
                <a:ea typeface="等线" panose="02010600030101010101" pitchFamily="2" charset="-122"/>
              </a:rPr>
              <a:t>意大利。高考在即，</a:t>
            </a:r>
            <a:r>
              <a:rPr lang="zh-CN" altLang="zh-CN" sz="2600" b="1" dirty="0">
                <a:latin typeface="等线" panose="02010600030101010101" pitchFamily="2" charset="-122"/>
                <a:ea typeface="等线" panose="02010600030101010101" pitchFamily="2" charset="-122"/>
              </a:rPr>
              <a:t>请你</a:t>
            </a:r>
            <a:r>
              <a:rPr lang="zh-CN" altLang="zh-CN" sz="2600" b="1" dirty="0">
                <a:solidFill>
                  <a:srgbClr val="FF0000"/>
                </a:solidFill>
                <a:effectLst>
                  <a:outerShdw blurRad="38100" dist="38100" dir="2700000" algn="tl">
                    <a:srgbClr val="000000">
                      <a:alpha val="43137"/>
                    </a:srgbClr>
                  </a:outerShdw>
                </a:effectLst>
                <a:latin typeface="等线" panose="02010600030101010101" pitchFamily="2" charset="-122"/>
                <a:ea typeface="等线" panose="02010600030101010101" pitchFamily="2" charset="-122"/>
              </a:rPr>
              <a:t>代表全班同学</a:t>
            </a:r>
            <a:r>
              <a:rPr lang="zh-CN" altLang="zh-CN" sz="2600" b="1" dirty="0">
                <a:latin typeface="等线" panose="02010600030101010101" pitchFamily="2" charset="-122"/>
                <a:ea typeface="等线" panose="02010600030101010101" pitchFamily="2" charset="-122"/>
              </a:rPr>
              <a:t>给此时处于焦虑和</a:t>
            </a:r>
            <a:r>
              <a:rPr lang="zh-CN" altLang="en-US" sz="2600" b="1" dirty="0">
                <a:latin typeface="等线" panose="02010600030101010101" pitchFamily="2" charset="-122"/>
                <a:ea typeface="等线" panose="02010600030101010101" pitchFamily="2" charset="-122"/>
              </a:rPr>
              <a:t>担心</a:t>
            </a:r>
            <a:r>
              <a:rPr lang="zh-CN" altLang="zh-CN" sz="2600" b="1" dirty="0">
                <a:latin typeface="等线" panose="02010600030101010101" pitchFamily="2" charset="-122"/>
                <a:ea typeface="等线" panose="02010600030101010101" pitchFamily="2" charset="-122"/>
              </a:rPr>
              <a:t>中的他写一封英文慰问信。要点如下：</a:t>
            </a:r>
            <a:endParaRPr lang="zh-CN" altLang="zh-CN" sz="2600" b="1" dirty="0">
              <a:latin typeface="等线" panose="02010600030101010101" pitchFamily="2" charset="-122"/>
              <a:ea typeface="等线" panose="02010600030101010101" pitchFamily="2" charset="-122"/>
            </a:endParaRPr>
          </a:p>
          <a:p>
            <a:pPr lvl="0"/>
            <a:r>
              <a:rPr lang="en-US" altLang="zh-CN" sz="2600" b="1" dirty="0">
                <a:latin typeface="等线" panose="02010600030101010101" pitchFamily="2" charset="-122"/>
                <a:ea typeface="等线" panose="02010600030101010101" pitchFamily="2" charset="-122"/>
              </a:rPr>
              <a:t>1. </a:t>
            </a:r>
            <a:r>
              <a:rPr lang="zh-CN" altLang="zh-CN" sz="2600" b="1" dirty="0">
                <a:latin typeface="等线" panose="02010600030101010101" pitchFamily="2" charset="-122"/>
                <a:ea typeface="等线" panose="02010600030101010101" pitchFamily="2" charset="-122"/>
              </a:rPr>
              <a:t>对其表示</a:t>
            </a:r>
            <a:r>
              <a:rPr lang="zh-CN" altLang="zh-CN" sz="2600" b="1" u="sng" dirty="0">
                <a:effectLst>
                  <a:outerShdw blurRad="38100" dist="38100" dir="2700000" algn="tl">
                    <a:srgbClr val="000000">
                      <a:alpha val="43137"/>
                    </a:srgbClr>
                  </a:outerShdw>
                </a:effectLst>
                <a:latin typeface="等线" panose="02010600030101010101" pitchFamily="2" charset="-122"/>
                <a:ea typeface="等线" panose="02010600030101010101" pitchFamily="2" charset="-122"/>
              </a:rPr>
              <a:t>关心和同情</a:t>
            </a:r>
            <a:r>
              <a:rPr lang="zh-CN" altLang="zh-CN" sz="2600" b="1" dirty="0">
                <a:latin typeface="等线" panose="02010600030101010101" pitchFamily="2" charset="-122"/>
                <a:ea typeface="等线" panose="02010600030101010101" pitchFamily="2" charset="-122"/>
              </a:rPr>
              <a:t>。</a:t>
            </a:r>
            <a:br>
              <a:rPr lang="en-US" altLang="zh-CN" sz="2600" b="1" dirty="0">
                <a:latin typeface="等线" panose="02010600030101010101" pitchFamily="2" charset="-122"/>
                <a:ea typeface="等线" panose="02010600030101010101" pitchFamily="2" charset="-122"/>
              </a:rPr>
            </a:br>
            <a:r>
              <a:rPr lang="en-US" altLang="zh-CN" sz="2600" b="1" dirty="0">
                <a:latin typeface="等线" panose="02010600030101010101" pitchFamily="2" charset="-122"/>
                <a:ea typeface="等线" panose="02010600030101010101" pitchFamily="2" charset="-122"/>
              </a:rPr>
              <a:t>2. </a:t>
            </a:r>
            <a:r>
              <a:rPr lang="zh-CN" altLang="zh-CN" sz="2600" b="1" dirty="0">
                <a:latin typeface="等线" panose="02010600030101010101" pitchFamily="2" charset="-122"/>
                <a:ea typeface="等线" panose="02010600030101010101" pitchFamily="2" charset="-122"/>
              </a:rPr>
              <a:t>对其表示</a:t>
            </a:r>
            <a:r>
              <a:rPr lang="zh-CN" altLang="zh-CN" sz="2600" b="1" u="sng" dirty="0">
                <a:effectLst>
                  <a:outerShdw blurRad="38100" dist="38100" dir="2700000" algn="tl">
                    <a:srgbClr val="000000">
                      <a:alpha val="43137"/>
                    </a:srgbClr>
                  </a:outerShdw>
                </a:effectLst>
                <a:latin typeface="等线" panose="02010600030101010101" pitchFamily="2" charset="-122"/>
                <a:ea typeface="等线" panose="02010600030101010101" pitchFamily="2" charset="-122"/>
              </a:rPr>
              <a:t>安慰并提供帮助</a:t>
            </a:r>
            <a:r>
              <a:rPr lang="zh-CN" altLang="zh-CN" sz="2600" b="1" dirty="0">
                <a:latin typeface="等线" panose="02010600030101010101" pitchFamily="2" charset="-122"/>
                <a:ea typeface="等线" panose="02010600030101010101" pitchFamily="2" charset="-122"/>
              </a:rPr>
              <a:t>。</a:t>
            </a:r>
            <a:endParaRPr lang="zh-CN" altLang="zh-CN" sz="2600" b="1" dirty="0">
              <a:latin typeface="等线" panose="02010600030101010101" pitchFamily="2" charset="-122"/>
              <a:ea typeface="等线" panose="02010600030101010101" pitchFamily="2" charset="-122"/>
            </a:endParaRPr>
          </a:p>
          <a:p>
            <a:r>
              <a:rPr lang="en-US" altLang="zh-CN" sz="2600" b="1" dirty="0">
                <a:latin typeface="等线" panose="02010600030101010101" pitchFamily="2" charset="-122"/>
                <a:ea typeface="等线" panose="02010600030101010101" pitchFamily="2" charset="-122"/>
              </a:rPr>
              <a:t>3. </a:t>
            </a:r>
            <a:r>
              <a:rPr lang="zh-CN" altLang="zh-CN" sz="2600" b="1" dirty="0">
                <a:latin typeface="等线" panose="02010600030101010101" pitchFamily="2" charset="-122"/>
                <a:ea typeface="等线" panose="02010600030101010101" pitchFamily="2" charset="-122"/>
              </a:rPr>
              <a:t>表达</a:t>
            </a:r>
            <a:r>
              <a:rPr lang="zh-CN" altLang="zh-CN" sz="2600" b="1" u="sng" dirty="0">
                <a:effectLst>
                  <a:outerShdw blurRad="38100" dist="38100" dir="2700000" algn="tl">
                    <a:srgbClr val="000000">
                      <a:alpha val="43137"/>
                    </a:srgbClr>
                  </a:outerShdw>
                </a:effectLst>
                <a:latin typeface="等线" panose="02010600030101010101" pitchFamily="2" charset="-122"/>
                <a:ea typeface="等线" panose="02010600030101010101" pitchFamily="2" charset="-122"/>
              </a:rPr>
              <a:t>愿望和祝福</a:t>
            </a:r>
            <a:r>
              <a:rPr lang="zh-CN" altLang="en-US" sz="2600" dirty="0">
                <a:latin typeface="等线" panose="02010600030101010101" pitchFamily="2" charset="-122"/>
                <a:ea typeface="等线" panose="02010600030101010101" pitchFamily="2" charset="-122"/>
              </a:rPr>
              <a:t>。</a:t>
            </a:r>
            <a:endParaRPr lang="en-US" altLang="zh-CN" sz="2600" dirty="0">
              <a:latin typeface="等线" panose="02010600030101010101" pitchFamily="2" charset="-122"/>
              <a:ea typeface="等线" panose="02010600030101010101" pitchFamily="2" charset="-122"/>
            </a:endParaRPr>
          </a:p>
          <a:p>
            <a:r>
              <a:rPr lang="zh-CN" altLang="en-US" sz="2600" b="1" dirty="0">
                <a:latin typeface="等线" panose="02010600030101010101" pitchFamily="2" charset="-122"/>
                <a:ea typeface="等线" panose="02010600030101010101" pitchFamily="2" charset="-122"/>
              </a:rPr>
              <a:t>参考词汇： 意大利：</a:t>
            </a:r>
            <a:r>
              <a:rPr lang="en-US" altLang="zh-CN" sz="2600" b="1" dirty="0">
                <a:latin typeface="等线" panose="02010600030101010101" pitchFamily="2" charset="-122"/>
                <a:ea typeface="等线" panose="02010600030101010101" pitchFamily="2" charset="-122"/>
              </a:rPr>
              <a:t>Italy</a:t>
            </a:r>
            <a:endParaRPr lang="zh-CN" altLang="zh-CN" sz="2600" b="1" dirty="0">
              <a:latin typeface="等线" panose="02010600030101010101" pitchFamily="2" charset="-122"/>
              <a:ea typeface="等线" panose="02010600030101010101" pitchFamily="2" charset="-122"/>
            </a:endParaRPr>
          </a:p>
        </p:txBody>
      </p:sp>
      <p:sp>
        <p:nvSpPr>
          <p:cNvPr id="5" name="TextBox 2"/>
          <p:cNvSpPr txBox="1"/>
          <p:nvPr/>
        </p:nvSpPr>
        <p:spPr>
          <a:xfrm>
            <a:off x="107504" y="3510587"/>
            <a:ext cx="8802268" cy="3293209"/>
          </a:xfrm>
          <a:prstGeom prst="rect">
            <a:avLst/>
          </a:prstGeom>
          <a:solidFill>
            <a:schemeClr val="bg2">
              <a:lumMod val="90000"/>
              <a:alpha val="70000"/>
            </a:schemeClr>
          </a:solidFill>
        </p:spPr>
        <p:txBody>
          <a:bodyPr wrap="square" rtlCol="0">
            <a:spAutoFit/>
          </a:bodyPr>
          <a:lstStyle/>
          <a:p>
            <a:r>
              <a:rPr lang="en-US" altLang="zh-CN" sz="2600" dirty="0">
                <a:latin typeface="等线" panose="02010600030101010101" pitchFamily="2" charset="-122"/>
                <a:ea typeface="等线" panose="02010600030101010101" pitchFamily="2" charset="-122"/>
              </a:rPr>
              <a:t>Dear Wang Ping,</a:t>
            </a:r>
            <a:endParaRPr lang="en-US" altLang="zh-CN" sz="2600" dirty="0">
              <a:latin typeface="等线" panose="02010600030101010101" pitchFamily="2" charset="-122"/>
              <a:ea typeface="等线" panose="02010600030101010101" pitchFamily="2" charset="-122"/>
            </a:endParaRPr>
          </a:p>
          <a:p>
            <a:r>
              <a:rPr lang="en-US" altLang="zh-CN" sz="2600" dirty="0">
                <a:latin typeface="等线" panose="02010600030101010101" pitchFamily="2" charset="-122"/>
                <a:ea typeface="等线" panose="02010600030101010101" pitchFamily="2" charset="-122"/>
              </a:rPr>
              <a:t>Para 1: explain the situation &amp; show your concern and sympathy</a:t>
            </a:r>
            <a:endParaRPr lang="en-US" altLang="zh-CN" sz="2600" dirty="0">
              <a:latin typeface="等线" panose="02010600030101010101" pitchFamily="2" charset="-122"/>
              <a:ea typeface="等线" panose="02010600030101010101" pitchFamily="2" charset="-122"/>
            </a:endParaRPr>
          </a:p>
          <a:p>
            <a:r>
              <a:rPr lang="en-US" altLang="zh-CN" sz="2600" dirty="0">
                <a:latin typeface="等线" panose="02010600030101010101" pitchFamily="2" charset="-122"/>
                <a:ea typeface="等线" panose="02010600030101010101" pitchFamily="2" charset="-122"/>
              </a:rPr>
              <a:t>Para 2: convey your comfort/encouragement</a:t>
            </a:r>
            <a:endParaRPr lang="en-US" altLang="zh-CN" sz="2600" dirty="0">
              <a:latin typeface="等线" panose="02010600030101010101" pitchFamily="2" charset="-122"/>
              <a:ea typeface="等线" panose="02010600030101010101" pitchFamily="2" charset="-122"/>
            </a:endParaRPr>
          </a:p>
          <a:p>
            <a:r>
              <a:rPr lang="en-US" altLang="zh-CN" sz="2600" dirty="0">
                <a:latin typeface="等线" panose="02010600030101010101" pitchFamily="2" charset="-122"/>
                <a:ea typeface="等线" panose="02010600030101010101" pitchFamily="2" charset="-122"/>
              </a:rPr>
              <a:t>             &amp; offer practical help </a:t>
            </a:r>
            <a:endParaRPr lang="en-US" altLang="zh-CN" sz="2600" dirty="0">
              <a:latin typeface="等线" panose="02010600030101010101" pitchFamily="2" charset="-122"/>
              <a:ea typeface="等线" panose="02010600030101010101" pitchFamily="2" charset="-122"/>
            </a:endParaRPr>
          </a:p>
          <a:p>
            <a:r>
              <a:rPr lang="en-US" altLang="zh-CN" sz="2600" dirty="0">
                <a:latin typeface="等线" panose="02010600030101010101" pitchFamily="2" charset="-122"/>
                <a:ea typeface="等线" panose="02010600030101010101" pitchFamily="2" charset="-122"/>
              </a:rPr>
              <a:t>Para 3:  express your sincere wishes</a:t>
            </a:r>
            <a:endParaRPr lang="en-US" altLang="zh-CN" sz="2600" dirty="0">
              <a:latin typeface="等线" panose="02010600030101010101" pitchFamily="2" charset="-122"/>
              <a:ea typeface="等线" panose="02010600030101010101" pitchFamily="2" charset="-122"/>
            </a:endParaRPr>
          </a:p>
          <a:p>
            <a:pPr algn="r"/>
            <a:r>
              <a:rPr lang="en-US" altLang="zh-CN" sz="2600" dirty="0">
                <a:latin typeface="等线" panose="02010600030101010101" pitchFamily="2" charset="-122"/>
                <a:ea typeface="等线" panose="02010600030101010101" pitchFamily="2" charset="-122"/>
              </a:rPr>
              <a:t>Yours truly,</a:t>
            </a:r>
            <a:endParaRPr lang="en-US" altLang="zh-CN" sz="2600" dirty="0">
              <a:latin typeface="等线" panose="02010600030101010101" pitchFamily="2" charset="-122"/>
              <a:ea typeface="等线" panose="02010600030101010101" pitchFamily="2" charset="-122"/>
            </a:endParaRPr>
          </a:p>
          <a:p>
            <a:pPr algn="r"/>
            <a:r>
              <a:rPr lang="en-US" altLang="zh-CN" sz="2600" dirty="0">
                <a:latin typeface="等线" panose="02010600030101010101" pitchFamily="2" charset="-122"/>
                <a:ea typeface="等线" panose="02010600030101010101" pitchFamily="2" charset="-122"/>
              </a:rPr>
              <a:t>Li </a:t>
            </a:r>
            <a:r>
              <a:rPr lang="en-US" altLang="zh-CN" sz="2600" dirty="0" err="1">
                <a:latin typeface="等线" panose="02010600030101010101" pitchFamily="2" charset="-122"/>
                <a:ea typeface="等线" panose="02010600030101010101" pitchFamily="2" charset="-122"/>
              </a:rPr>
              <a:t>Hua</a:t>
            </a:r>
            <a:endParaRPr lang="en-US" altLang="zh-CN" sz="2600" dirty="0">
              <a:latin typeface="等线" panose="02010600030101010101" pitchFamily="2" charset="-122"/>
              <a:ea typeface="等线" panose="02010600030101010101" pitchFamily="2" charset="-122"/>
            </a:endParaRPr>
          </a:p>
        </p:txBody>
      </p:sp>
      <p:sp>
        <p:nvSpPr>
          <p:cNvPr id="6" name="TextBox 1"/>
          <p:cNvSpPr txBox="1"/>
          <p:nvPr/>
        </p:nvSpPr>
        <p:spPr>
          <a:xfrm>
            <a:off x="4932040" y="2263215"/>
            <a:ext cx="2160240" cy="523220"/>
          </a:xfrm>
          <a:prstGeom prst="rect">
            <a:avLst/>
          </a:prstGeom>
          <a:noFill/>
        </p:spPr>
        <p:txBody>
          <a:bodyPr wrap="square" rtlCol="0">
            <a:spAutoFit/>
          </a:bodyPr>
          <a:lstStyle/>
          <a:p>
            <a:r>
              <a:rPr lang="zh-CN" altLang="en-US" sz="2800" b="1" dirty="0">
                <a:solidFill>
                  <a:srgbClr val="FF0000"/>
                </a:solidFill>
                <a:latin typeface="等线" panose="02010600030101010101" pitchFamily="2" charset="-122"/>
                <a:ea typeface="等线" panose="02010600030101010101" pitchFamily="2" charset="-122"/>
              </a:rPr>
              <a:t>人称： </a:t>
            </a:r>
            <a:r>
              <a:rPr lang="en-US" altLang="zh-CN" sz="2800" b="1" dirty="0">
                <a:solidFill>
                  <a:srgbClr val="FF0000"/>
                </a:solidFill>
                <a:latin typeface="等线" panose="02010600030101010101" pitchFamily="2" charset="-122"/>
                <a:ea typeface="等线" panose="02010600030101010101" pitchFamily="2" charset="-122"/>
              </a:rPr>
              <a:t>I/we</a:t>
            </a:r>
            <a:endParaRPr lang="zh-CN" altLang="en-US" sz="2800" b="1" dirty="0">
              <a:solidFill>
                <a:srgbClr val="FF0000"/>
              </a:solidFill>
              <a:latin typeface="等线" panose="02010600030101010101" pitchFamily="2" charset="-122"/>
              <a:ea typeface="等线" panose="02010600030101010101" pitchFamily="2" charset="-122"/>
            </a:endParaRPr>
          </a:p>
        </p:txBody>
      </p:sp>
      <p:cxnSp>
        <p:nvCxnSpPr>
          <p:cNvPr id="7" name="直接箭头连接符 6"/>
          <p:cNvCxnSpPr/>
          <p:nvPr/>
        </p:nvCxnSpPr>
        <p:spPr>
          <a:xfrm>
            <a:off x="5652120" y="1412779"/>
            <a:ext cx="0" cy="755591"/>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8" name="TextBox 9"/>
          <p:cNvSpPr txBox="1"/>
          <p:nvPr/>
        </p:nvSpPr>
        <p:spPr>
          <a:xfrm>
            <a:off x="4427984" y="5085184"/>
            <a:ext cx="2088232" cy="523220"/>
          </a:xfrm>
          <a:prstGeom prst="rect">
            <a:avLst/>
          </a:prstGeom>
          <a:noFill/>
        </p:spPr>
        <p:txBody>
          <a:bodyPr wrap="square" rtlCol="0">
            <a:spAutoFit/>
          </a:bodyPr>
          <a:lstStyle/>
          <a:p>
            <a:r>
              <a:rPr lang="en-US" altLang="zh-CN" sz="2800" b="1" dirty="0">
                <a:solidFill>
                  <a:srgbClr val="FF0000"/>
                </a:solidFill>
              </a:rPr>
              <a:t>study</a:t>
            </a:r>
            <a:endParaRPr lang="zh-CN" altLang="en-US" sz="2800" b="1" dirty="0">
              <a:solidFill>
                <a:srgbClr val="FF0000"/>
              </a:solidFill>
            </a:endParaRPr>
          </a:p>
        </p:txBody>
      </p:sp>
      <p:sp>
        <p:nvSpPr>
          <p:cNvPr id="9" name="TextBox 24"/>
          <p:cNvSpPr txBox="1"/>
          <p:nvPr/>
        </p:nvSpPr>
        <p:spPr>
          <a:xfrm>
            <a:off x="5292080" y="5498068"/>
            <a:ext cx="2088232" cy="523220"/>
          </a:xfrm>
          <a:prstGeom prst="rect">
            <a:avLst/>
          </a:prstGeom>
          <a:noFill/>
        </p:spPr>
        <p:txBody>
          <a:bodyPr wrap="square" rtlCol="0">
            <a:spAutoFit/>
          </a:bodyPr>
          <a:lstStyle/>
          <a:p>
            <a:r>
              <a:rPr lang="en-US" altLang="zh-CN" sz="2800" b="1" dirty="0">
                <a:solidFill>
                  <a:srgbClr val="FF0000"/>
                </a:solidFill>
              </a:rPr>
              <a:t>health</a:t>
            </a:r>
            <a:endParaRPr lang="zh-CN" altLang="en-US" sz="28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5">
                                            <p:txEl>
                                              <p:pRg st="0" end="0"/>
                                            </p:txEl>
                                          </p:spTgt>
                                        </p:tgtEl>
                                        <p:attrNameLst>
                                          <p:attrName>style.visibility</p:attrName>
                                        </p:attrNameLst>
                                      </p:cBhvr>
                                      <p:to>
                                        <p:strVal val="visible"/>
                                      </p:to>
                                    </p:set>
                                    <p:anim calcmode="lin" valueType="num">
                                      <p:cBhvr additive="base">
                                        <p:cTn id="18"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5">
                                            <p:txEl>
                                              <p:pRg st="1" end="1"/>
                                            </p:txEl>
                                          </p:spTgt>
                                        </p:tgtEl>
                                        <p:attrNameLst>
                                          <p:attrName>style.visibility</p:attrName>
                                        </p:attrNameLst>
                                      </p:cBhvr>
                                      <p:to>
                                        <p:strVal val="visible"/>
                                      </p:to>
                                    </p:set>
                                    <p:anim calcmode="lin" valueType="num">
                                      <p:cBhvr additive="base">
                                        <p:cTn id="24"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5">
                                            <p:txEl>
                                              <p:pRg st="2" end="2"/>
                                            </p:txEl>
                                          </p:spTgt>
                                        </p:tgtEl>
                                        <p:attrNameLst>
                                          <p:attrName>style.visibility</p:attrName>
                                        </p:attrNameLst>
                                      </p:cBhvr>
                                      <p:to>
                                        <p:strVal val="visible"/>
                                      </p:to>
                                    </p:set>
                                    <p:anim calcmode="lin" valueType="num">
                                      <p:cBhvr additive="base">
                                        <p:cTn id="30"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5">
                                            <p:txEl>
                                              <p:pRg st="3" end="3"/>
                                            </p:txEl>
                                          </p:spTgt>
                                        </p:tgtEl>
                                        <p:attrNameLst>
                                          <p:attrName>style.visibility</p:attrName>
                                        </p:attrNameLst>
                                      </p:cBhvr>
                                      <p:to>
                                        <p:strVal val="visible"/>
                                      </p:to>
                                    </p:set>
                                    <p:anim calcmode="lin" valueType="num">
                                      <p:cBhvr additive="base">
                                        <p:cTn id="36"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barn(inVertical)">
                                      <p:cBhvr>
                                        <p:cTn id="42" dur="500"/>
                                        <p:tgtEl>
                                          <p:spTgt spid="8"/>
                                        </p:tgtEl>
                                      </p:cBhvr>
                                    </p:animEffect>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5">
                                            <p:txEl>
                                              <p:pRg st="4" end="4"/>
                                            </p:txEl>
                                          </p:spTgt>
                                        </p:tgtEl>
                                        <p:attrNameLst>
                                          <p:attrName>style.visibility</p:attrName>
                                        </p:attrNameLst>
                                      </p:cBhvr>
                                      <p:to>
                                        <p:strVal val="visible"/>
                                      </p:to>
                                    </p:set>
                                    <p:anim calcmode="lin" valueType="num">
                                      <p:cBhvr additive="base">
                                        <p:cTn id="47"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16" presetClass="entr" presetSubtype="21" fill="hold" grpId="0" nodeType="clickEffect">
                                  <p:stCondLst>
                                    <p:cond delay="0"/>
                                  </p:stCondLst>
                                  <p:childTnLst>
                                    <p:set>
                                      <p:cBhvr>
                                        <p:cTn id="52" dur="1" fill="hold">
                                          <p:stCondLst>
                                            <p:cond delay="0"/>
                                          </p:stCondLst>
                                        </p:cTn>
                                        <p:tgtEl>
                                          <p:spTgt spid="9"/>
                                        </p:tgtEl>
                                        <p:attrNameLst>
                                          <p:attrName>style.visibility</p:attrName>
                                        </p:attrNameLst>
                                      </p:cBhvr>
                                      <p:to>
                                        <p:strVal val="visible"/>
                                      </p:to>
                                    </p:set>
                                    <p:animEffect transition="in" filter="barn(inVertical)">
                                      <p:cBhvr>
                                        <p:cTn id="53" dur="500"/>
                                        <p:tgtEl>
                                          <p:spTgt spid="9"/>
                                        </p:tgtEl>
                                      </p:cBhvr>
                                    </p:animEffect>
                                  </p:childTnLst>
                                </p:cTn>
                              </p:par>
                            </p:childTnLst>
                          </p:cTn>
                        </p:par>
                      </p:childTnLst>
                    </p:cTn>
                  </p:par>
                  <p:par>
                    <p:cTn id="54" fill="hold">
                      <p:stCondLst>
                        <p:cond delay="indefinite"/>
                      </p:stCondLst>
                      <p:childTnLst>
                        <p:par>
                          <p:cTn id="55" fill="hold">
                            <p:stCondLst>
                              <p:cond delay="0"/>
                            </p:stCondLst>
                            <p:childTnLst>
                              <p:par>
                                <p:cTn id="56" presetID="2" presetClass="entr" presetSubtype="4" fill="hold" nodeType="clickEffect">
                                  <p:stCondLst>
                                    <p:cond delay="0"/>
                                  </p:stCondLst>
                                  <p:childTnLst>
                                    <p:set>
                                      <p:cBhvr>
                                        <p:cTn id="57" dur="1" fill="hold">
                                          <p:stCondLst>
                                            <p:cond delay="0"/>
                                          </p:stCondLst>
                                        </p:cTn>
                                        <p:tgtEl>
                                          <p:spTgt spid="5">
                                            <p:txEl>
                                              <p:pRg st="5" end="5"/>
                                            </p:txEl>
                                          </p:spTgt>
                                        </p:tgtEl>
                                        <p:attrNameLst>
                                          <p:attrName>style.visibility</p:attrName>
                                        </p:attrNameLst>
                                      </p:cBhvr>
                                      <p:to>
                                        <p:strVal val="visible"/>
                                      </p:to>
                                    </p:set>
                                    <p:anim calcmode="lin" valueType="num">
                                      <p:cBhvr additive="base">
                                        <p:cTn id="58"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59"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2" presetClass="entr" presetSubtype="4" fill="hold" nodeType="clickEffect">
                                  <p:stCondLst>
                                    <p:cond delay="0"/>
                                  </p:stCondLst>
                                  <p:childTnLst>
                                    <p:set>
                                      <p:cBhvr>
                                        <p:cTn id="63" dur="1" fill="hold">
                                          <p:stCondLst>
                                            <p:cond delay="0"/>
                                          </p:stCondLst>
                                        </p:cTn>
                                        <p:tgtEl>
                                          <p:spTgt spid="5">
                                            <p:txEl>
                                              <p:pRg st="6" end="6"/>
                                            </p:txEl>
                                          </p:spTgt>
                                        </p:tgtEl>
                                        <p:attrNameLst>
                                          <p:attrName>style.visibility</p:attrName>
                                        </p:attrNameLst>
                                      </p:cBhvr>
                                      <p:to>
                                        <p:strVal val="visible"/>
                                      </p:to>
                                    </p:set>
                                    <p:anim calcmode="lin" valueType="num">
                                      <p:cBhvr additive="base">
                                        <p:cTn id="64"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65"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51520" y="538810"/>
            <a:ext cx="4248472" cy="461665"/>
          </a:xfrm>
          <a:prstGeom prst="rect">
            <a:avLst/>
          </a:prstGeom>
          <a:noFill/>
        </p:spPr>
        <p:txBody>
          <a:bodyPr wrap="square" rtlCol="0">
            <a:spAutoFit/>
          </a:bodyPr>
          <a:lstStyle/>
          <a:p>
            <a:r>
              <a:rPr lang="zh-CN" altLang="en-US" sz="2400" b="1" dirty="0">
                <a:solidFill>
                  <a:srgbClr val="0070C0"/>
                </a:solidFill>
                <a:latin typeface="等线" panose="02010600030101010101" pitchFamily="2" charset="-122"/>
                <a:ea typeface="等线" panose="02010600030101010101" pitchFamily="2" charset="-122"/>
              </a:rPr>
              <a:t>关心</a:t>
            </a:r>
            <a:endParaRPr lang="zh-CN" altLang="en-US" sz="2400" b="1" dirty="0">
              <a:solidFill>
                <a:srgbClr val="0070C0"/>
              </a:solidFill>
              <a:latin typeface="等线" panose="02010600030101010101" pitchFamily="2" charset="-122"/>
              <a:ea typeface="等线" panose="02010600030101010101" pitchFamily="2" charset="-122"/>
            </a:endParaRPr>
          </a:p>
        </p:txBody>
      </p:sp>
      <p:sp>
        <p:nvSpPr>
          <p:cNvPr id="4" name="TextBox 3"/>
          <p:cNvSpPr txBox="1"/>
          <p:nvPr/>
        </p:nvSpPr>
        <p:spPr>
          <a:xfrm>
            <a:off x="251520" y="2103242"/>
            <a:ext cx="4320480" cy="461665"/>
          </a:xfrm>
          <a:prstGeom prst="rect">
            <a:avLst/>
          </a:prstGeom>
          <a:noFill/>
        </p:spPr>
        <p:txBody>
          <a:bodyPr wrap="square" rtlCol="0">
            <a:spAutoFit/>
          </a:bodyPr>
          <a:lstStyle/>
          <a:p>
            <a:r>
              <a:rPr lang="zh-CN" altLang="en-US" sz="2400" b="1" dirty="0">
                <a:solidFill>
                  <a:srgbClr val="0070C0"/>
                </a:solidFill>
                <a:latin typeface="等线" panose="02010600030101010101" pitchFamily="2" charset="-122"/>
                <a:ea typeface="等线" panose="02010600030101010101" pitchFamily="2" charset="-122"/>
              </a:rPr>
              <a:t>同情</a:t>
            </a:r>
            <a:endParaRPr lang="zh-CN" altLang="en-US" sz="2400" b="1" dirty="0">
              <a:solidFill>
                <a:srgbClr val="0070C0"/>
              </a:solidFill>
              <a:latin typeface="等线" panose="02010600030101010101" pitchFamily="2" charset="-122"/>
              <a:ea typeface="等线" panose="02010600030101010101" pitchFamily="2" charset="-122"/>
            </a:endParaRPr>
          </a:p>
        </p:txBody>
      </p:sp>
      <p:sp>
        <p:nvSpPr>
          <p:cNvPr id="5" name="矩形 4"/>
          <p:cNvSpPr/>
          <p:nvPr/>
        </p:nvSpPr>
        <p:spPr>
          <a:xfrm>
            <a:off x="-36512" y="2516706"/>
            <a:ext cx="8352928" cy="1200329"/>
          </a:xfrm>
          <a:prstGeom prst="rect">
            <a:avLst/>
          </a:prstGeom>
        </p:spPr>
        <p:txBody>
          <a:bodyPr wrap="square">
            <a:spAutoFit/>
          </a:bodyPr>
          <a:lstStyle/>
          <a:p>
            <a:r>
              <a:rPr lang="en-US" altLang="zh-CN" sz="2400" dirty="0">
                <a:latin typeface="等线" panose="02010600030101010101" pitchFamily="2" charset="-122"/>
                <a:ea typeface="等线" panose="02010600030101010101" pitchFamily="2" charset="-122"/>
              </a:rPr>
              <a:t>1. have/show </a:t>
            </a:r>
            <a:r>
              <a:rPr lang="en-US" altLang="zh-CN" sz="2400" dirty="0">
                <a:solidFill>
                  <a:srgbClr val="FF0000"/>
                </a:solidFill>
                <a:latin typeface="等线" panose="02010600030101010101" pitchFamily="2" charset="-122"/>
                <a:ea typeface="等线" panose="02010600030101010101" pitchFamily="2" charset="-122"/>
              </a:rPr>
              <a:t>sympathy</a:t>
            </a:r>
            <a:r>
              <a:rPr lang="en-US" altLang="zh-CN" sz="2400" dirty="0">
                <a:latin typeface="等线" panose="02010600030101010101" pitchFamily="2" charset="-122"/>
                <a:ea typeface="等线" panose="02010600030101010101" pitchFamily="2" charset="-122"/>
              </a:rPr>
              <a:t> for…</a:t>
            </a:r>
            <a:endParaRPr lang="en-US" altLang="zh-CN" sz="2400" dirty="0">
              <a:latin typeface="等线" panose="02010600030101010101" pitchFamily="2" charset="-122"/>
              <a:ea typeface="等线" panose="02010600030101010101" pitchFamily="2" charset="-122"/>
            </a:endParaRPr>
          </a:p>
          <a:p>
            <a:r>
              <a:rPr lang="en-US" altLang="zh-CN" sz="2400" dirty="0">
                <a:latin typeface="等线" panose="02010600030101010101" pitchFamily="2" charset="-122"/>
                <a:ea typeface="等线" panose="02010600030101010101" pitchFamily="2" charset="-122"/>
              </a:rPr>
              <a:t>2. convey one’s </a:t>
            </a:r>
            <a:r>
              <a:rPr lang="en-US" altLang="zh-CN" sz="2400" dirty="0">
                <a:solidFill>
                  <a:srgbClr val="FF0000"/>
                </a:solidFill>
                <a:latin typeface="等线" panose="02010600030101010101" pitchFamily="2" charset="-122"/>
                <a:ea typeface="等线" panose="02010600030101010101" pitchFamily="2" charset="-122"/>
              </a:rPr>
              <a:t>sympathy</a:t>
            </a:r>
            <a:r>
              <a:rPr lang="en-US" altLang="zh-CN" sz="2400" dirty="0">
                <a:latin typeface="等线" panose="02010600030101010101" pitchFamily="2" charset="-122"/>
                <a:ea typeface="等线" panose="02010600030101010101" pitchFamily="2" charset="-122"/>
              </a:rPr>
              <a:t> to sb. …</a:t>
            </a:r>
            <a:r>
              <a:rPr lang="zh-CN" altLang="en-US" sz="2400" dirty="0">
                <a:latin typeface="等线" panose="02010600030101010101" pitchFamily="2" charset="-122"/>
                <a:ea typeface="等线" panose="02010600030101010101" pitchFamily="2" charset="-122"/>
              </a:rPr>
              <a:t> </a:t>
            </a:r>
            <a:endParaRPr lang="en-US" altLang="zh-CN" sz="2400" dirty="0">
              <a:latin typeface="等线" panose="02010600030101010101" pitchFamily="2" charset="-122"/>
              <a:ea typeface="等线" panose="02010600030101010101" pitchFamily="2" charset="-122"/>
            </a:endParaRPr>
          </a:p>
          <a:p>
            <a:r>
              <a:rPr lang="en-US" altLang="zh-CN" sz="2400" dirty="0">
                <a:latin typeface="等线" panose="02010600030101010101" pitchFamily="2" charset="-122"/>
                <a:ea typeface="等线" panose="02010600030101010101" pitchFamily="2" charset="-122"/>
              </a:rPr>
              <a:t>3. Please accept my deepest </a:t>
            </a:r>
            <a:r>
              <a:rPr lang="en-US" altLang="zh-CN" sz="2400" dirty="0">
                <a:solidFill>
                  <a:srgbClr val="FF0000"/>
                </a:solidFill>
                <a:latin typeface="等线" panose="02010600030101010101" pitchFamily="2" charset="-122"/>
                <a:ea typeface="等线" panose="02010600030101010101" pitchFamily="2" charset="-122"/>
              </a:rPr>
              <a:t>sympathy</a:t>
            </a:r>
            <a:r>
              <a:rPr lang="en-US" altLang="zh-CN" sz="2400" dirty="0">
                <a:latin typeface="等线" panose="02010600030101010101" pitchFamily="2" charset="-122"/>
                <a:ea typeface="等线" panose="02010600030101010101" pitchFamily="2" charset="-122"/>
              </a:rPr>
              <a:t>.</a:t>
            </a:r>
            <a:endParaRPr lang="en-US" altLang="zh-CN" sz="2400" dirty="0">
              <a:latin typeface="等线" panose="02010600030101010101" pitchFamily="2" charset="-122"/>
              <a:ea typeface="等线" panose="02010600030101010101" pitchFamily="2" charset="-122"/>
            </a:endParaRPr>
          </a:p>
        </p:txBody>
      </p:sp>
      <p:sp>
        <p:nvSpPr>
          <p:cNvPr id="7" name="矩形 6"/>
          <p:cNvSpPr/>
          <p:nvPr/>
        </p:nvSpPr>
        <p:spPr>
          <a:xfrm>
            <a:off x="-36512" y="891877"/>
            <a:ext cx="8964488" cy="1569660"/>
          </a:xfrm>
          <a:prstGeom prst="rect">
            <a:avLst/>
          </a:prstGeom>
        </p:spPr>
        <p:txBody>
          <a:bodyPr wrap="square">
            <a:spAutoFit/>
          </a:bodyPr>
          <a:lstStyle/>
          <a:p>
            <a:r>
              <a:rPr lang="en-US" altLang="zh-CN" sz="2400" dirty="0">
                <a:latin typeface="等线" panose="02010600030101010101" pitchFamily="2" charset="-122"/>
                <a:ea typeface="等线" panose="02010600030101010101" pitchFamily="2" charset="-122"/>
              </a:rPr>
              <a:t>1. I’m writing to express my sincere </a:t>
            </a:r>
            <a:r>
              <a:rPr lang="en-US" altLang="zh-CN" sz="2400" b="1" dirty="0">
                <a:solidFill>
                  <a:srgbClr val="FF0000"/>
                </a:solidFill>
                <a:latin typeface="等线" panose="02010600030101010101" pitchFamily="2" charset="-122"/>
                <a:ea typeface="等线" panose="02010600030101010101" pitchFamily="2" charset="-122"/>
              </a:rPr>
              <a:t>concern(n.)</a:t>
            </a:r>
            <a:r>
              <a:rPr lang="en-US" altLang="zh-CN" sz="2400" dirty="0">
                <a:latin typeface="等线" panose="02010600030101010101" pitchFamily="2" charset="-122"/>
                <a:ea typeface="等线" panose="02010600030101010101" pitchFamily="2" charset="-122"/>
              </a:rPr>
              <a:t> about ...</a:t>
            </a:r>
            <a:endParaRPr lang="en-US" altLang="zh-CN" sz="2400" dirty="0">
              <a:latin typeface="等线" panose="02010600030101010101" pitchFamily="2" charset="-122"/>
              <a:ea typeface="等线" panose="02010600030101010101" pitchFamily="2" charset="-122"/>
            </a:endParaRPr>
          </a:p>
          <a:p>
            <a:r>
              <a:rPr lang="en-US" altLang="zh-CN" sz="2400" dirty="0">
                <a:latin typeface="等线" panose="02010600030101010101" pitchFamily="2" charset="-122"/>
                <a:ea typeface="等线" panose="02010600030101010101" pitchFamily="2" charset="-122"/>
              </a:rPr>
              <a:t>2. All of us are </a:t>
            </a:r>
            <a:r>
              <a:rPr lang="en-US" altLang="zh-CN" sz="2400" b="1" dirty="0">
                <a:solidFill>
                  <a:srgbClr val="FF0000"/>
                </a:solidFill>
                <a:latin typeface="等线" panose="02010600030101010101" pitchFamily="2" charset="-122"/>
                <a:ea typeface="等线" panose="02010600030101010101" pitchFamily="2" charset="-122"/>
              </a:rPr>
              <a:t>concerned(adj.) </a:t>
            </a:r>
            <a:r>
              <a:rPr lang="en-US" altLang="zh-CN" sz="2400" dirty="0">
                <a:latin typeface="等线" panose="02010600030101010101" pitchFamily="2" charset="-122"/>
                <a:ea typeface="等线" panose="02010600030101010101" pitchFamily="2" charset="-122"/>
              </a:rPr>
              <a:t>about ...</a:t>
            </a:r>
            <a:endParaRPr lang="en-US" altLang="zh-CN" sz="2400" dirty="0">
              <a:latin typeface="等线" panose="02010600030101010101" pitchFamily="2" charset="-122"/>
              <a:ea typeface="等线" panose="02010600030101010101" pitchFamily="2" charset="-122"/>
            </a:endParaRPr>
          </a:p>
          <a:p>
            <a:r>
              <a:rPr lang="en-US" altLang="zh-CN" sz="2400" dirty="0">
                <a:latin typeface="等线" panose="02010600030101010101" pitchFamily="2" charset="-122"/>
                <a:ea typeface="等线" panose="02010600030101010101" pitchFamily="2" charset="-122"/>
              </a:rPr>
              <a:t>3. It </a:t>
            </a:r>
            <a:r>
              <a:rPr lang="en-US" altLang="zh-CN" sz="2400" b="1" dirty="0">
                <a:solidFill>
                  <a:srgbClr val="FF0000"/>
                </a:solidFill>
                <a:latin typeface="等线" panose="02010600030101010101" pitchFamily="2" charset="-122"/>
                <a:ea typeface="等线" panose="02010600030101010101" pitchFamily="2" charset="-122"/>
              </a:rPr>
              <a:t>concerns(v.) </a:t>
            </a:r>
            <a:r>
              <a:rPr lang="en-US" altLang="zh-CN" sz="2400" dirty="0">
                <a:latin typeface="等线" panose="02010600030101010101" pitchFamily="2" charset="-122"/>
                <a:ea typeface="等线" panose="02010600030101010101" pitchFamily="2" charset="-122"/>
              </a:rPr>
              <a:t>us a lot that…</a:t>
            </a:r>
            <a:endParaRPr lang="en-US" altLang="zh-CN" sz="2400" dirty="0">
              <a:latin typeface="等线" panose="02010600030101010101" pitchFamily="2" charset="-122"/>
              <a:ea typeface="等线" panose="02010600030101010101" pitchFamily="2" charset="-122"/>
            </a:endParaRPr>
          </a:p>
        </p:txBody>
      </p:sp>
      <p:sp>
        <p:nvSpPr>
          <p:cNvPr id="8" name="TextBox 7"/>
          <p:cNvSpPr txBox="1"/>
          <p:nvPr/>
        </p:nvSpPr>
        <p:spPr>
          <a:xfrm>
            <a:off x="0" y="-27382"/>
            <a:ext cx="9144000" cy="584775"/>
          </a:xfrm>
          <a:prstGeom prst="rect">
            <a:avLst/>
          </a:prstGeom>
          <a:blipFill>
            <a:blip r:embed="rId1">
              <a:alphaModFix amt="70000"/>
            </a:blip>
            <a:stretch>
              <a:fillRect/>
            </a:stretch>
          </a:blipFill>
        </p:spPr>
        <p:txBody>
          <a:bodyPr wrap="square" rtlCol="0">
            <a:spAutoFit/>
          </a:bodyPr>
          <a:lstStyle/>
          <a:p>
            <a:pPr algn="ctr"/>
            <a:r>
              <a:rPr lang="en-US" altLang="zh-CN" sz="3200" b="1" dirty="0">
                <a:solidFill>
                  <a:schemeClr val="bg1"/>
                </a:solidFill>
                <a:latin typeface="等线" panose="02010600030101010101" pitchFamily="2" charset="-122"/>
                <a:ea typeface="等线" panose="02010600030101010101" pitchFamily="2" charset="-122"/>
              </a:rPr>
              <a:t>Words and expressions</a:t>
            </a:r>
            <a:endParaRPr lang="en-US" altLang="zh-CN" sz="3200" b="1" dirty="0">
              <a:solidFill>
                <a:schemeClr val="bg1"/>
              </a:solidFill>
              <a:latin typeface="等线" panose="02010600030101010101" pitchFamily="2" charset="-122"/>
              <a:ea typeface="等线" panose="02010600030101010101" pitchFamily="2" charset="-122"/>
            </a:endParaRPr>
          </a:p>
        </p:txBody>
      </p:sp>
      <p:sp>
        <p:nvSpPr>
          <p:cNvPr id="13" name="TextBox 12"/>
          <p:cNvSpPr txBox="1"/>
          <p:nvPr/>
        </p:nvSpPr>
        <p:spPr>
          <a:xfrm>
            <a:off x="251520" y="3717034"/>
            <a:ext cx="999728" cy="461665"/>
          </a:xfrm>
          <a:prstGeom prst="rect">
            <a:avLst/>
          </a:prstGeom>
          <a:noFill/>
        </p:spPr>
        <p:txBody>
          <a:bodyPr wrap="square" rtlCol="0">
            <a:spAutoFit/>
          </a:bodyPr>
          <a:lstStyle/>
          <a:p>
            <a:r>
              <a:rPr lang="zh-CN" altLang="en-US" sz="2400" b="1" dirty="0">
                <a:solidFill>
                  <a:srgbClr val="0070C0"/>
                </a:solidFill>
                <a:latin typeface="等线" panose="02010600030101010101" pitchFamily="2" charset="-122"/>
                <a:ea typeface="等线" panose="02010600030101010101" pitchFamily="2" charset="-122"/>
              </a:rPr>
              <a:t>帮助</a:t>
            </a:r>
            <a:endParaRPr lang="zh-CN" altLang="en-US" sz="2400" b="1" dirty="0">
              <a:solidFill>
                <a:srgbClr val="0070C0"/>
              </a:solidFill>
              <a:latin typeface="等线" panose="02010600030101010101" pitchFamily="2" charset="-122"/>
              <a:ea typeface="等线" panose="02010600030101010101" pitchFamily="2" charset="-122"/>
            </a:endParaRPr>
          </a:p>
        </p:txBody>
      </p:sp>
      <p:sp>
        <p:nvSpPr>
          <p:cNvPr id="14" name="矩形 13"/>
          <p:cNvSpPr/>
          <p:nvPr/>
        </p:nvSpPr>
        <p:spPr>
          <a:xfrm>
            <a:off x="0" y="4178698"/>
            <a:ext cx="9144000" cy="3416320"/>
          </a:xfrm>
          <a:prstGeom prst="rect">
            <a:avLst/>
          </a:prstGeom>
        </p:spPr>
        <p:txBody>
          <a:bodyPr wrap="square">
            <a:spAutoFit/>
          </a:bodyPr>
          <a:lstStyle/>
          <a:p>
            <a:r>
              <a:rPr lang="en-US" altLang="zh-CN" sz="2400" dirty="0">
                <a:latin typeface="等线" panose="02010600030101010101" pitchFamily="2" charset="-122"/>
                <a:ea typeface="等线" panose="02010600030101010101" pitchFamily="2" charset="-122"/>
              </a:rPr>
              <a:t>1. If you want me to </a:t>
            </a:r>
            <a:r>
              <a:rPr lang="en-US" altLang="zh-CN" sz="2400" dirty="0">
                <a:solidFill>
                  <a:srgbClr val="FF0000"/>
                </a:solidFill>
                <a:latin typeface="等线" panose="02010600030101010101" pitchFamily="2" charset="-122"/>
                <a:ea typeface="等线" panose="02010600030101010101" pitchFamily="2" charset="-122"/>
              </a:rPr>
              <a:t>do anything for you</a:t>
            </a:r>
            <a:r>
              <a:rPr lang="en-US" altLang="zh-CN" sz="2400" dirty="0">
                <a:latin typeface="等线" panose="02010600030101010101" pitchFamily="2" charset="-122"/>
                <a:ea typeface="等线" panose="02010600030101010101" pitchFamily="2" charset="-122"/>
              </a:rPr>
              <a:t>, do not hesitate to let me know. </a:t>
            </a:r>
            <a:endParaRPr lang="en-US" altLang="zh-CN" sz="2400" dirty="0">
              <a:latin typeface="等线" panose="02010600030101010101" pitchFamily="2" charset="-122"/>
              <a:ea typeface="等线" panose="02010600030101010101" pitchFamily="2" charset="-122"/>
            </a:endParaRPr>
          </a:p>
          <a:p>
            <a:r>
              <a:rPr lang="en-US" altLang="zh-CN" sz="2400" dirty="0">
                <a:latin typeface="等线" panose="02010600030101010101" pitchFamily="2" charset="-122"/>
                <a:ea typeface="等线" panose="02010600030101010101" pitchFamily="2" charset="-122"/>
              </a:rPr>
              <a:t>2. If I can </a:t>
            </a:r>
            <a:r>
              <a:rPr lang="en-US" altLang="zh-CN" sz="2400" dirty="0">
                <a:solidFill>
                  <a:srgbClr val="FF0000"/>
                </a:solidFill>
                <a:latin typeface="等线" panose="02010600030101010101" pitchFamily="2" charset="-122"/>
                <a:ea typeface="等线" panose="02010600030101010101" pitchFamily="2" charset="-122"/>
              </a:rPr>
              <a:t>be of any assistance </a:t>
            </a:r>
            <a:r>
              <a:rPr lang="en-US" altLang="zh-CN" sz="2400" dirty="0">
                <a:latin typeface="等线" panose="02010600030101010101" pitchFamily="2" charset="-122"/>
                <a:ea typeface="等线" panose="02010600030101010101" pitchFamily="2" charset="-122"/>
              </a:rPr>
              <a:t>to you, contact me at once.</a:t>
            </a:r>
            <a:endParaRPr lang="en-US" altLang="zh-CN" sz="2400" dirty="0">
              <a:latin typeface="等线" panose="02010600030101010101" pitchFamily="2" charset="-122"/>
              <a:ea typeface="等线" panose="02010600030101010101" pitchFamily="2" charset="-122"/>
            </a:endParaRPr>
          </a:p>
          <a:p>
            <a:r>
              <a:rPr lang="en-US" altLang="zh-CN" sz="2400" dirty="0">
                <a:latin typeface="等线" panose="02010600030101010101" pitchFamily="2" charset="-122"/>
                <a:ea typeface="等线" panose="02010600030101010101" pitchFamily="2" charset="-122"/>
              </a:rPr>
              <a:t>3. I would be delighted to </a:t>
            </a:r>
            <a:r>
              <a:rPr lang="en-US" altLang="zh-CN" sz="2400" dirty="0">
                <a:solidFill>
                  <a:srgbClr val="FF0000"/>
                </a:solidFill>
                <a:latin typeface="等线" panose="02010600030101010101" pitchFamily="2" charset="-122"/>
                <a:ea typeface="等线" panose="02010600030101010101" pitchFamily="2" charset="-122"/>
              </a:rPr>
              <a:t>do you a favor </a:t>
            </a:r>
            <a:r>
              <a:rPr lang="en-US" altLang="zh-CN" sz="2400" dirty="0">
                <a:latin typeface="等线" panose="02010600030101010101" pitchFamily="2" charset="-122"/>
                <a:ea typeface="等线" panose="02010600030101010101" pitchFamily="2" charset="-122"/>
              </a:rPr>
              <a:t>to the best of my ability.</a:t>
            </a:r>
            <a:endParaRPr lang="en-US" altLang="zh-CN" sz="2400" dirty="0">
              <a:latin typeface="等线" panose="02010600030101010101" pitchFamily="2" charset="-122"/>
              <a:ea typeface="等线" panose="02010600030101010101" pitchFamily="2" charset="-122"/>
            </a:endParaRPr>
          </a:p>
          <a:p>
            <a:r>
              <a:rPr lang="en-US" altLang="zh-CN" sz="2400" dirty="0">
                <a:latin typeface="等线" panose="02010600030101010101" pitchFamily="2" charset="-122"/>
                <a:ea typeface="等线" panose="02010600030101010101" pitchFamily="2" charset="-122"/>
              </a:rPr>
              <a:t>4. We won’t be far away if you </a:t>
            </a:r>
            <a:r>
              <a:rPr lang="en-US" altLang="zh-CN" sz="2400" dirty="0">
                <a:solidFill>
                  <a:srgbClr val="FF0000"/>
                </a:solidFill>
                <a:latin typeface="等线" panose="02010600030101010101" pitchFamily="2" charset="-122"/>
                <a:ea typeface="等线" panose="02010600030101010101" pitchFamily="2" charset="-122"/>
              </a:rPr>
              <a:t>need any help</a:t>
            </a:r>
            <a:r>
              <a:rPr lang="en-US" altLang="zh-CN" sz="2400" dirty="0">
                <a:latin typeface="等线" panose="02010600030101010101" pitchFamily="2" charset="-122"/>
                <a:ea typeface="等线" panose="02010600030101010101" pitchFamily="2" charset="-122"/>
              </a:rPr>
              <a:t>.</a:t>
            </a:r>
            <a:endParaRPr lang="en-US" altLang="zh-CN" sz="2400" dirty="0">
              <a:latin typeface="等线" panose="02010600030101010101" pitchFamily="2" charset="-122"/>
              <a:ea typeface="等线" panose="02010600030101010101" pitchFamily="2" charset="-122"/>
            </a:endParaRPr>
          </a:p>
          <a:p>
            <a:r>
              <a:rPr lang="en-US" altLang="zh-CN" sz="2400" dirty="0">
                <a:latin typeface="等线" panose="02010600030101010101" pitchFamily="2" charset="-122"/>
                <a:ea typeface="等线" panose="02010600030101010101" pitchFamily="2" charset="-122"/>
              </a:rPr>
              <a:t>5. Feel free to </a:t>
            </a:r>
            <a:r>
              <a:rPr lang="en-US" altLang="zh-CN" sz="2400" dirty="0">
                <a:solidFill>
                  <a:srgbClr val="FF0000"/>
                </a:solidFill>
                <a:latin typeface="等线" panose="02010600030101010101" pitchFamily="2" charset="-122"/>
                <a:ea typeface="等线" panose="02010600030101010101" pitchFamily="2" charset="-122"/>
              </a:rPr>
              <a:t>turn to us </a:t>
            </a:r>
            <a:r>
              <a:rPr lang="en-US" altLang="zh-CN" sz="2400" dirty="0">
                <a:latin typeface="等线" panose="02010600030101010101" pitchFamily="2" charset="-122"/>
                <a:ea typeface="等线" panose="02010600030101010101" pitchFamily="2" charset="-122"/>
              </a:rPr>
              <a:t>no matter how difficult it is.</a:t>
            </a:r>
            <a:endParaRPr lang="en-US" altLang="zh-CN" sz="2400" dirty="0">
              <a:latin typeface="等线" panose="02010600030101010101" pitchFamily="2" charset="-122"/>
              <a:ea typeface="等线" panose="02010600030101010101" pitchFamily="2" charset="-122"/>
            </a:endParaRPr>
          </a:p>
          <a:p>
            <a:r>
              <a:rPr lang="en-US" altLang="zh-CN" sz="2400" dirty="0">
                <a:latin typeface="等线" panose="02010600030101010101" pitchFamily="2" charset="-122"/>
                <a:ea typeface="等线" panose="02010600030101010101" pitchFamily="2" charset="-122"/>
              </a:rPr>
              <a:t>6. We are eager to </a:t>
            </a:r>
            <a:r>
              <a:rPr lang="en-US" altLang="zh-CN" sz="2400" dirty="0">
                <a:solidFill>
                  <a:srgbClr val="FF0000"/>
                </a:solidFill>
                <a:latin typeface="等线" panose="02010600030101010101" pitchFamily="2" charset="-122"/>
                <a:ea typeface="等线" panose="02010600030101010101" pitchFamily="2" charset="-122"/>
              </a:rPr>
              <a:t>give you a hand </a:t>
            </a:r>
            <a:r>
              <a:rPr lang="en-US" altLang="zh-CN" sz="2400" dirty="0">
                <a:latin typeface="等线" panose="02010600030101010101" pitchFamily="2" charset="-122"/>
                <a:ea typeface="等线" panose="02010600030101010101" pitchFamily="2" charset="-122"/>
              </a:rPr>
              <a:t>in any way we can.</a:t>
            </a:r>
            <a:endParaRPr lang="en-US" altLang="zh-CN" sz="2400" dirty="0">
              <a:latin typeface="等线" panose="02010600030101010101" pitchFamily="2" charset="-122"/>
              <a:ea typeface="等线" panose="02010600030101010101" pitchFamily="2" charset="-122"/>
            </a:endParaRPr>
          </a:p>
        </p:txBody>
      </p:sp>
      <p:sp>
        <p:nvSpPr>
          <p:cNvPr id="9" name="TextBox 8"/>
          <p:cNvSpPr txBox="1"/>
          <p:nvPr/>
        </p:nvSpPr>
        <p:spPr>
          <a:xfrm>
            <a:off x="4860032" y="2516706"/>
            <a:ext cx="3582652" cy="830997"/>
          </a:xfrm>
          <a:prstGeom prst="rect">
            <a:avLst/>
          </a:prstGeom>
          <a:noFill/>
        </p:spPr>
        <p:txBody>
          <a:bodyPr wrap="square" rtlCol="0">
            <a:spAutoFit/>
          </a:bodyPr>
          <a:lstStyle/>
          <a:p>
            <a:r>
              <a:rPr lang="en-US" altLang="zh-CN" sz="2400" dirty="0">
                <a:solidFill>
                  <a:schemeClr val="tx1">
                    <a:lumMod val="85000"/>
                    <a:lumOff val="15000"/>
                  </a:schemeClr>
                </a:solidFill>
                <a:latin typeface="等线" panose="02010600030101010101" pitchFamily="2" charset="-122"/>
                <a:ea typeface="等线" panose="02010600030101010101" pitchFamily="2" charset="-122"/>
              </a:rPr>
              <a:t>be </a:t>
            </a:r>
            <a:r>
              <a:rPr lang="en-US" altLang="zh-CN" sz="2400" dirty="0">
                <a:solidFill>
                  <a:srgbClr val="FF0000"/>
                </a:solidFill>
                <a:latin typeface="等线" panose="02010600030101010101" pitchFamily="2" charset="-122"/>
                <a:ea typeface="等线" panose="02010600030101010101" pitchFamily="2" charset="-122"/>
              </a:rPr>
              <a:t>sympathetic</a:t>
            </a:r>
            <a:r>
              <a:rPr lang="en-US" altLang="zh-CN" sz="2400" dirty="0">
                <a:solidFill>
                  <a:schemeClr val="tx1">
                    <a:lumMod val="85000"/>
                    <a:lumOff val="15000"/>
                  </a:schemeClr>
                </a:solidFill>
                <a:latin typeface="等线" panose="02010600030101010101" pitchFamily="2" charset="-122"/>
                <a:ea typeface="等线" panose="02010600030101010101" pitchFamily="2" charset="-122"/>
              </a:rPr>
              <a:t> to</a:t>
            </a:r>
            <a:r>
              <a:rPr lang="zh-CN" altLang="en-US" sz="2400" dirty="0">
                <a:solidFill>
                  <a:schemeClr val="tx1">
                    <a:lumMod val="85000"/>
                    <a:lumOff val="15000"/>
                  </a:schemeClr>
                </a:solidFill>
                <a:latin typeface="等线" panose="02010600030101010101" pitchFamily="2" charset="-122"/>
                <a:ea typeface="等线" panose="02010600030101010101" pitchFamily="2" charset="-122"/>
              </a:rPr>
              <a:t>：</a:t>
            </a:r>
            <a:r>
              <a:rPr lang="en-US" altLang="zh-CN" sz="2400" dirty="0">
                <a:solidFill>
                  <a:srgbClr val="FF0000"/>
                </a:solidFill>
                <a:latin typeface="等线" panose="02010600030101010101" pitchFamily="2" charset="-122"/>
                <a:ea typeface="等线" panose="02010600030101010101" pitchFamily="2" charset="-122"/>
              </a:rPr>
              <a:t>sympathize </a:t>
            </a:r>
            <a:r>
              <a:rPr lang="en-US" altLang="zh-CN" sz="2400" dirty="0">
                <a:solidFill>
                  <a:schemeClr val="tx1">
                    <a:lumMod val="85000"/>
                    <a:lumOff val="15000"/>
                  </a:schemeClr>
                </a:solidFill>
                <a:latin typeface="等线" panose="02010600030101010101" pitchFamily="2" charset="-122"/>
                <a:ea typeface="等线" panose="02010600030101010101" pitchFamily="2" charset="-122"/>
              </a:rPr>
              <a:t> with  </a:t>
            </a:r>
            <a:endParaRPr lang="zh-CN" altLang="en-US" sz="2400" dirty="0">
              <a:solidFill>
                <a:schemeClr val="tx1">
                  <a:lumMod val="85000"/>
                  <a:lumOff val="15000"/>
                </a:schemeClr>
              </a:solidFill>
              <a:latin typeface="等线" panose="02010600030101010101" pitchFamily="2" charset="-122"/>
              <a:ea typeface="等线" panose="02010600030101010101" pitchFamily="2" charset="-122"/>
            </a:endParaRPr>
          </a:p>
        </p:txBody>
      </p:sp>
      <p:pic>
        <p:nvPicPr>
          <p:cNvPr id="10" name="图片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03883" y="1159232"/>
            <a:ext cx="3201402" cy="296930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barn(inVertical)">
                                      <p:cBhvr>
                                        <p:cTn id="25" dur="500"/>
                                        <p:tgtEl>
                                          <p:spTgt spid="4"/>
                                        </p:tgtEl>
                                      </p:cBhvr>
                                    </p:animEffect>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fade">
                                      <p:cBhvr>
                                        <p:cTn id="30" dur="1000"/>
                                        <p:tgtEl>
                                          <p:spTgt spid="5"/>
                                        </p:tgtEl>
                                      </p:cBhvr>
                                    </p:animEffect>
                                    <p:anim calcmode="lin" valueType="num">
                                      <p:cBhvr>
                                        <p:cTn id="31" dur="1000" fill="hold"/>
                                        <p:tgtEl>
                                          <p:spTgt spid="5"/>
                                        </p:tgtEl>
                                        <p:attrNameLst>
                                          <p:attrName>ppt_x</p:attrName>
                                        </p:attrNameLst>
                                      </p:cBhvr>
                                      <p:tavLst>
                                        <p:tav tm="0">
                                          <p:val>
                                            <p:strVal val="#ppt_x"/>
                                          </p:val>
                                        </p:tav>
                                        <p:tav tm="100000">
                                          <p:val>
                                            <p:strVal val="#ppt_x"/>
                                          </p:val>
                                        </p:tav>
                                      </p:tavLst>
                                    </p:anim>
                                    <p:anim calcmode="lin" valueType="num">
                                      <p:cBhvr>
                                        <p:cTn id="32"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barn(inVertical)">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barn(inVertical)">
                                      <p:cBhvr>
                                        <p:cTn id="42" dur="500"/>
                                        <p:tgtEl>
                                          <p:spTgt spid="13"/>
                                        </p:tgtEl>
                                      </p:cBhvr>
                                    </p:animEffec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14">
                                            <p:txEl>
                                              <p:pRg st="3" end="3"/>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14">
                                            <p:txEl>
                                              <p:pRg st="4" end="4"/>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1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7" grpId="0"/>
      <p:bldP spid="8" grpId="0" animBg="1"/>
      <p:bldP spid="13"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
            <a:ext cx="9144000" cy="615553"/>
          </a:xfrm>
          <a:prstGeom prst="rect">
            <a:avLst/>
          </a:prstGeom>
          <a:blipFill>
            <a:blip r:embed="rId1">
              <a:alphaModFix amt="70000"/>
              <a:extLst>
                <a:ext uri="{BEBA8EAE-BF5A-486C-A8C5-ECC9F3942E4B}">
                  <a14:imgProps xmlns:a14="http://schemas.microsoft.com/office/drawing/2010/main">
                    <a14:imgLayer r:embed="rId2">
                      <a14:imgEffect>
                        <a14:colorTemperature colorTemp="10804"/>
                      </a14:imgEffect>
                      <a14:imgEffect>
                        <a14:saturation sat="42000"/>
                      </a14:imgEffect>
                    </a14:imgLayer>
                  </a14:imgProps>
                </a:ext>
              </a:extLst>
            </a:blip>
            <a:stretch>
              <a:fillRect/>
            </a:stretch>
          </a:blipFill>
        </p:spPr>
        <p:txBody>
          <a:bodyPr wrap="square" rtlCol="0">
            <a:spAutoFit/>
          </a:bodyPr>
          <a:lstStyle/>
          <a:p>
            <a:pPr algn="ctr"/>
            <a:r>
              <a:rPr lang="en-US" altLang="zh-CN" sz="3400" b="1" dirty="0">
                <a:solidFill>
                  <a:schemeClr val="bg1"/>
                </a:solidFill>
                <a:latin typeface="等线" panose="02010600030101010101" pitchFamily="2" charset="-122"/>
                <a:ea typeface="等线" panose="02010600030101010101" pitchFamily="2" charset="-122"/>
              </a:rPr>
              <a:t>Beginning: concern and sympathy</a:t>
            </a:r>
            <a:endParaRPr lang="zh-CN" altLang="en-US" dirty="0">
              <a:solidFill>
                <a:schemeClr val="bg1"/>
              </a:solidFill>
              <a:latin typeface="等线" panose="02010600030101010101" pitchFamily="2" charset="-122"/>
              <a:ea typeface="等线" panose="02010600030101010101" pitchFamily="2" charset="-122"/>
            </a:endParaRPr>
          </a:p>
        </p:txBody>
      </p:sp>
      <p:sp>
        <p:nvSpPr>
          <p:cNvPr id="3" name="矩形 2"/>
          <p:cNvSpPr/>
          <p:nvPr/>
        </p:nvSpPr>
        <p:spPr>
          <a:xfrm>
            <a:off x="179769" y="980477"/>
            <a:ext cx="9128089" cy="5631180"/>
          </a:xfrm>
          <a:prstGeom prst="rect">
            <a:avLst/>
          </a:prstGeom>
        </p:spPr>
        <p:txBody>
          <a:bodyPr wrap="square">
            <a:spAutoFit/>
          </a:bodyPr>
          <a:lstStyle/>
          <a:p>
            <a:r>
              <a:rPr lang="en-US" altLang="zh-CN" sz="3000" dirty="0">
                <a:latin typeface="等线" panose="02010600030101010101" pitchFamily="2" charset="-122"/>
                <a:ea typeface="等线" panose="02010600030101010101" pitchFamily="2" charset="-122"/>
              </a:rPr>
              <a:t>1. I am (deeply) sorry /shocked /sad/upset to hear that …</a:t>
            </a:r>
            <a:endParaRPr lang="zh-CN" altLang="zh-CN" sz="3000" dirty="0">
              <a:latin typeface="等线" panose="02010600030101010101" pitchFamily="2" charset="-122"/>
              <a:ea typeface="等线" panose="02010600030101010101" pitchFamily="2" charset="-122"/>
            </a:endParaRPr>
          </a:p>
          <a:p>
            <a:endParaRPr lang="en-US" altLang="zh-CN" sz="3000" dirty="0">
              <a:latin typeface="等线" panose="02010600030101010101" pitchFamily="2" charset="-122"/>
              <a:ea typeface="等线" panose="02010600030101010101" pitchFamily="2" charset="-122"/>
            </a:endParaRPr>
          </a:p>
          <a:p>
            <a:r>
              <a:rPr lang="en-US" altLang="zh-CN" sz="3000" dirty="0">
                <a:latin typeface="等线" panose="02010600030101010101" pitchFamily="2" charset="-122"/>
                <a:ea typeface="等线" panose="02010600030101010101" pitchFamily="2" charset="-122"/>
              </a:rPr>
              <a:t>2. I totally couldn’t believe that …</a:t>
            </a:r>
            <a:endParaRPr lang="en-US" altLang="zh-CN" sz="3000" dirty="0">
              <a:latin typeface="等线" panose="02010600030101010101" pitchFamily="2" charset="-122"/>
              <a:ea typeface="等线" panose="02010600030101010101" pitchFamily="2" charset="-122"/>
            </a:endParaRPr>
          </a:p>
          <a:p>
            <a:endParaRPr lang="en-US" altLang="zh-CN" sz="3000" dirty="0">
              <a:latin typeface="等线" panose="02010600030101010101" pitchFamily="2" charset="-122"/>
              <a:ea typeface="等线" panose="02010600030101010101" pitchFamily="2" charset="-122"/>
            </a:endParaRPr>
          </a:p>
          <a:p>
            <a:r>
              <a:rPr lang="en-US" altLang="zh-CN" sz="3000" dirty="0">
                <a:latin typeface="等线" panose="02010600030101010101" pitchFamily="2" charset="-122"/>
                <a:ea typeface="等线" panose="02010600030101010101" pitchFamily="2" charset="-122"/>
              </a:rPr>
              <a:t>3. It’s a profound shock to hear the tragic news that …</a:t>
            </a:r>
            <a:endParaRPr lang="en-US" altLang="zh-CN" sz="3000" dirty="0">
              <a:latin typeface="等线" panose="02010600030101010101" pitchFamily="2" charset="-122"/>
              <a:ea typeface="等线" panose="02010600030101010101" pitchFamily="2" charset="-122"/>
            </a:endParaRPr>
          </a:p>
          <a:p>
            <a:endParaRPr lang="en-US" altLang="zh-CN" sz="3000" dirty="0">
              <a:latin typeface="等线" panose="02010600030101010101" pitchFamily="2" charset="-122"/>
              <a:ea typeface="等线" panose="02010600030101010101" pitchFamily="2" charset="-122"/>
            </a:endParaRPr>
          </a:p>
          <a:p>
            <a:r>
              <a:rPr lang="en-US" altLang="zh-CN" sz="3000" dirty="0">
                <a:latin typeface="等线" panose="02010600030101010101" pitchFamily="2" charset="-122"/>
                <a:ea typeface="等线" panose="02010600030101010101" pitchFamily="2" charset="-122"/>
              </a:rPr>
              <a:t>4. Knowing your situation, I feel terribly upset/sorry about …</a:t>
            </a:r>
            <a:endParaRPr lang="en-US" altLang="zh-CN" sz="3000" dirty="0">
              <a:latin typeface="等线" panose="02010600030101010101" pitchFamily="2" charset="-122"/>
              <a:ea typeface="等线" panose="02010600030101010101" pitchFamily="2" charset="-122"/>
            </a:endParaRPr>
          </a:p>
          <a:p>
            <a:endParaRPr lang="en-US" altLang="zh-CN" sz="3000" dirty="0">
              <a:latin typeface="等线" panose="02010600030101010101" pitchFamily="2" charset="-122"/>
              <a:ea typeface="等线" panose="02010600030101010101" pitchFamily="2" charset="-122"/>
            </a:endParaRPr>
          </a:p>
          <a:p>
            <a:r>
              <a:rPr lang="en-US" altLang="zh-CN" sz="3000" dirty="0">
                <a:latin typeface="等线" panose="02010600030101010101" pitchFamily="2" charset="-122"/>
                <a:ea typeface="等线" panose="02010600030101010101" pitchFamily="2" charset="-122"/>
              </a:rPr>
              <a:t>5. Learning /Knowing that … I am writing to express my deepest sympathy/care/concern to you. </a:t>
            </a:r>
            <a:endParaRPr lang="en-US" altLang="zh-CN" sz="3000" dirty="0">
              <a:latin typeface="等线" panose="02010600030101010101" pitchFamily="2" charset="-122"/>
              <a:ea typeface="等线" panose="02010600030101010101" pitchFamily="2" charset="-122"/>
            </a:endParaRPr>
          </a:p>
        </p:txBody>
      </p:sp>
      <p:pic>
        <p:nvPicPr>
          <p:cNvPr id="4" name="Picture 5" descr="C:\Users\Thinkpad\Desktop\植物\-_0047_图层-38.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6948268" y="404666"/>
            <a:ext cx="2316251" cy="303453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 calcmode="lin" valueType="num">
                                      <p:cBhvr additive="base">
                                        <p:cTn id="3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8635</Words>
  <Application>WPS 演示</Application>
  <PresentationFormat>全屏显示(4:3)</PresentationFormat>
  <Paragraphs>218</Paragraphs>
  <Slides>16</Slides>
  <Notes>0</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16</vt:i4>
      </vt:variant>
    </vt:vector>
  </HeadingPairs>
  <TitlesOfParts>
    <vt:vector size="28" baseType="lpstr">
      <vt:lpstr>Arial</vt:lpstr>
      <vt:lpstr>宋体</vt:lpstr>
      <vt:lpstr>Wingdings</vt:lpstr>
      <vt:lpstr>等线</vt:lpstr>
      <vt:lpstr>Times New Roman</vt:lpstr>
      <vt:lpstr>Calibri</vt:lpstr>
      <vt:lpstr>微软雅黑</vt:lpstr>
      <vt:lpstr>Arial Unicode MS</vt:lpstr>
      <vt:lpstr>HelveticaNeue</vt:lpstr>
      <vt:lpstr>NumberOnly</vt:lpstr>
      <vt:lpstr>华文新魏</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dreamsummit</dc:creator>
  <cp:lastModifiedBy>曹小等</cp:lastModifiedBy>
  <cp:revision>140</cp:revision>
  <dcterms:created xsi:type="dcterms:W3CDTF">2020-03-05T03:41:00Z</dcterms:created>
  <dcterms:modified xsi:type="dcterms:W3CDTF">2020-04-08T09:11:48Z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2052-11.1.0.9339</vt:lpwstr>
  </property>
</Properties>
</file>